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50" r:id="rId1"/>
  </p:sldMasterIdLst>
  <p:notesMasterIdLst>
    <p:notesMasterId r:id="rId56"/>
  </p:notesMasterIdLst>
  <p:handoutMasterIdLst>
    <p:handoutMasterId r:id="rId57"/>
  </p:handoutMasterIdLst>
  <p:sldIdLst>
    <p:sldId id="256" r:id="rId2"/>
    <p:sldId id="309" r:id="rId3"/>
    <p:sldId id="260" r:id="rId4"/>
    <p:sldId id="258" r:id="rId5"/>
    <p:sldId id="259" r:id="rId6"/>
    <p:sldId id="354" r:id="rId7"/>
    <p:sldId id="335" r:id="rId8"/>
    <p:sldId id="321" r:id="rId9"/>
    <p:sldId id="281" r:id="rId10"/>
    <p:sldId id="343" r:id="rId11"/>
    <p:sldId id="282" r:id="rId12"/>
    <p:sldId id="324" r:id="rId13"/>
    <p:sldId id="325" r:id="rId14"/>
    <p:sldId id="326" r:id="rId15"/>
    <p:sldId id="327" r:id="rId16"/>
    <p:sldId id="346" r:id="rId17"/>
    <p:sldId id="267" r:id="rId18"/>
    <p:sldId id="349" r:id="rId19"/>
    <p:sldId id="269" r:id="rId20"/>
    <p:sldId id="270" r:id="rId21"/>
    <p:sldId id="350" r:id="rId22"/>
    <p:sldId id="272" r:id="rId23"/>
    <p:sldId id="273" r:id="rId24"/>
    <p:sldId id="283" r:id="rId25"/>
    <p:sldId id="284" r:id="rId26"/>
    <p:sldId id="347" r:id="rId27"/>
    <p:sldId id="329" r:id="rId28"/>
    <p:sldId id="330" r:id="rId29"/>
    <p:sldId id="348" r:id="rId30"/>
    <p:sldId id="332" r:id="rId31"/>
    <p:sldId id="278" r:id="rId32"/>
    <p:sldId id="353" r:id="rId33"/>
    <p:sldId id="337" r:id="rId34"/>
    <p:sldId id="355" r:id="rId35"/>
    <p:sldId id="338" r:id="rId36"/>
    <p:sldId id="336" r:id="rId37"/>
    <p:sldId id="340" r:id="rId38"/>
    <p:sldId id="339" r:id="rId39"/>
    <p:sldId id="341" r:id="rId40"/>
    <p:sldId id="342" r:id="rId41"/>
    <p:sldId id="344" r:id="rId42"/>
    <p:sldId id="310" r:id="rId43"/>
    <p:sldId id="276" r:id="rId44"/>
    <p:sldId id="311" r:id="rId45"/>
    <p:sldId id="285" r:id="rId46"/>
    <p:sldId id="295" r:id="rId47"/>
    <p:sldId id="305" r:id="rId48"/>
    <p:sldId id="312" r:id="rId49"/>
    <p:sldId id="275" r:id="rId50"/>
    <p:sldId id="268" r:id="rId51"/>
    <p:sldId id="313" r:id="rId52"/>
    <p:sldId id="315" r:id="rId53"/>
    <p:sldId id="263" r:id="rId54"/>
    <p:sldId id="271" r:id="rId55"/>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41100"/>
    <a:srgbClr val="EF407F"/>
    <a:srgbClr val="CE497F"/>
    <a:srgbClr val="000000"/>
    <a:srgbClr val="0096FF"/>
    <a:srgbClr val="005493"/>
    <a:srgbClr val="FF40FF"/>
    <a:srgbClr val="701C71"/>
    <a:srgbClr val="011893"/>
    <a:srgbClr val="76D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51"/>
    <p:restoredTop sz="92010"/>
  </p:normalViewPr>
  <p:slideViewPr>
    <p:cSldViewPr snapToGrid="0" snapToObjects="1">
      <p:cViewPr varScale="1">
        <p:scale>
          <a:sx n="167" d="100"/>
          <a:sy n="167" d="100"/>
        </p:scale>
        <p:origin x="592"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7" d="100"/>
          <a:sy n="87" d="100"/>
        </p:scale>
        <p:origin x="2696"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3967660-5FCF-E94E-A25B-5D2808F7F9EC}" type="datetimeFigureOut">
              <a:rPr lang="en-US" smtClean="0"/>
              <a:t>5/18/23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733C6E7-07A2-764C-9468-7C58A2E8DBBC}" type="slidenum">
              <a:rPr lang="en-US" smtClean="0"/>
              <a:t>‹#›</a:t>
            </a:fld>
            <a:endParaRPr lang="en-US"/>
          </a:p>
        </p:txBody>
      </p:sp>
    </p:spTree>
    <p:extLst>
      <p:ext uri="{BB962C8B-B14F-4D97-AF65-F5344CB8AC3E}">
        <p14:creationId xmlns:p14="http://schemas.microsoft.com/office/powerpoint/2010/main" val="154898384"/>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2C7C65-F9C4-6A41-9924-953833C51A35}" type="datetimeFigureOut">
              <a:rPr lang="en-US" smtClean="0"/>
              <a:t>5/18/23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C25AD7-99AD-1147-BDA7-D6116317AD97}" type="slidenum">
              <a:rPr lang="en-US" smtClean="0"/>
              <a:t>‹#›</a:t>
            </a:fld>
            <a:endParaRPr lang="en-US"/>
          </a:p>
        </p:txBody>
      </p:sp>
    </p:spTree>
    <p:extLst>
      <p:ext uri="{BB962C8B-B14F-4D97-AF65-F5344CB8AC3E}">
        <p14:creationId xmlns:p14="http://schemas.microsoft.com/office/powerpoint/2010/main" val="540477290"/>
      </p:ext>
    </p:extLst>
  </p:cSld>
  <p:clrMap bg1="lt1" tx1="dk1" bg2="lt2" tx2="dk2" accent1="accent1" accent2="accent2" accent3="accent3" accent4="accent4" accent5="accent5" accent6="accent6" hlink="hlink" folHlink="folHlink"/>
  <p:hf dt="0"/>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C25AD7-99AD-1147-BDA7-D6116317AD97}" type="slidenum">
              <a:rPr lang="en-US" smtClean="0"/>
              <a:t>0</a:t>
            </a:fld>
            <a:endParaRPr lang="en-US"/>
          </a:p>
        </p:txBody>
      </p:sp>
      <p:sp>
        <p:nvSpPr>
          <p:cNvPr id="5" name="Footer Placeholder 4"/>
          <p:cNvSpPr>
            <a:spLocks noGrp="1"/>
          </p:cNvSpPr>
          <p:nvPr>
            <p:ph type="ftr" sz="quarter" idx="11"/>
          </p:nvPr>
        </p:nvSpPr>
        <p:spPr/>
        <p:txBody>
          <a:bodyPr/>
          <a:lstStyle/>
          <a:p>
            <a:endParaRPr lang="en-US"/>
          </a:p>
        </p:txBody>
      </p:sp>
      <p:sp>
        <p:nvSpPr>
          <p:cNvPr id="6" name="Header Placeholder 5"/>
          <p:cNvSpPr>
            <a:spLocks noGrp="1"/>
          </p:cNvSpPr>
          <p:nvPr>
            <p:ph type="hdr" sz="quarter" idx="12"/>
          </p:nvPr>
        </p:nvSpPr>
        <p:spPr/>
        <p:txBody>
          <a:bodyPr/>
          <a:lstStyle/>
          <a:p>
            <a:endParaRPr lang="en-US"/>
          </a:p>
        </p:txBody>
      </p:sp>
    </p:spTree>
    <p:extLst>
      <p:ext uri="{BB962C8B-B14F-4D97-AF65-F5344CB8AC3E}">
        <p14:creationId xmlns:p14="http://schemas.microsoft.com/office/powerpoint/2010/main" val="171675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PlaceHolder 1"/>
          <p:cNvSpPr>
            <a:spLocks noGrp="1" noRot="1" noChangeAspect="1"/>
          </p:cNvSpPr>
          <p:nvPr>
            <p:ph type="sldImg"/>
          </p:nvPr>
        </p:nvSpPr>
        <p:spPr>
          <a:xfrm>
            <a:off x="685800" y="1143000"/>
            <a:ext cx="5486040" cy="3085920"/>
          </a:xfrm>
          <a:prstGeom prst="rect">
            <a:avLst/>
          </a:prstGeom>
        </p:spPr>
      </p:sp>
      <p:sp>
        <p:nvSpPr>
          <p:cNvPr id="306" name="PlaceHolder 2"/>
          <p:cNvSpPr>
            <a:spLocks noGrp="1"/>
          </p:cNvSpPr>
          <p:nvPr>
            <p:ph type="body"/>
          </p:nvPr>
        </p:nvSpPr>
        <p:spPr>
          <a:xfrm>
            <a:off x="685800" y="4400640"/>
            <a:ext cx="5486040" cy="3600000"/>
          </a:xfrm>
          <a:prstGeom prst="rect">
            <a:avLst/>
          </a:prstGeom>
        </p:spPr>
        <p:txBody>
          <a:bodyPr/>
          <a:lstStyle/>
          <a:p>
            <a:endParaRPr lang="en-US" sz="2000" b="0" strike="noStrike" spc="-1">
              <a:latin typeface="Arial"/>
            </a:endParaRPr>
          </a:p>
        </p:txBody>
      </p:sp>
      <p:sp>
        <p:nvSpPr>
          <p:cNvPr id="307" name="TextShape 3"/>
          <p:cNvSpPr txBox="1"/>
          <p:nvPr/>
        </p:nvSpPr>
        <p:spPr>
          <a:xfrm>
            <a:off x="0" y="0"/>
            <a:ext cx="2971440" cy="458280"/>
          </a:xfrm>
          <a:prstGeom prst="rect">
            <a:avLst/>
          </a:prstGeom>
          <a:noFill/>
          <a:ln>
            <a:noFill/>
          </a:ln>
        </p:spPr>
        <p:txBody>
          <a:bodyPr/>
          <a:lstStyle/>
          <a:p>
            <a:endParaRPr lang="en-US" sz="2400" b="0" strike="noStrike" spc="-1">
              <a:latin typeface="Times New Roman"/>
            </a:endParaRPr>
          </a:p>
        </p:txBody>
      </p:sp>
      <p:sp>
        <p:nvSpPr>
          <p:cNvPr id="308" name="TextShape 4"/>
          <p:cNvSpPr txBox="1"/>
          <p:nvPr/>
        </p:nvSpPr>
        <p:spPr>
          <a:xfrm>
            <a:off x="0" y="8685360"/>
            <a:ext cx="2971440" cy="458280"/>
          </a:xfrm>
          <a:prstGeom prst="rect">
            <a:avLst/>
          </a:prstGeom>
          <a:noFill/>
          <a:ln>
            <a:noFill/>
          </a:ln>
        </p:spPr>
        <p:txBody>
          <a:bodyPr anchor="b"/>
          <a:lstStyle/>
          <a:p>
            <a:endParaRPr lang="en-US" sz="2400" b="0" strike="noStrike" spc="-1">
              <a:latin typeface="Times New Roman"/>
            </a:endParaRPr>
          </a:p>
        </p:txBody>
      </p:sp>
      <p:sp>
        <p:nvSpPr>
          <p:cNvPr id="309" name="TextShape 5"/>
          <p:cNvSpPr txBox="1"/>
          <p:nvPr/>
        </p:nvSpPr>
        <p:spPr>
          <a:xfrm>
            <a:off x="3884760" y="8685360"/>
            <a:ext cx="2971440" cy="458280"/>
          </a:xfrm>
          <a:prstGeom prst="rect">
            <a:avLst/>
          </a:prstGeom>
          <a:noFill/>
          <a:ln>
            <a:noFill/>
          </a:ln>
        </p:spPr>
        <p:txBody>
          <a:bodyPr anchor="b"/>
          <a:lstStyle/>
          <a:p>
            <a:pPr algn="r">
              <a:lnSpc>
                <a:spcPct val="100000"/>
              </a:lnSpc>
            </a:pPr>
            <a:fld id="{193D07E0-9414-420E-8702-97E7C370E3B8}" type="slidenum">
              <a:rPr lang="en-US" sz="1200" b="0" strike="noStrike" spc="-1">
                <a:solidFill>
                  <a:srgbClr val="000000"/>
                </a:solidFill>
                <a:latin typeface="+mn-lt"/>
                <a:ea typeface="+mn-ea"/>
              </a:rPr>
              <a:t>18</a:t>
            </a:fld>
            <a:endParaRPr lang="en-US" sz="1200" b="0" strike="noStrike" spc="-1">
              <a:latin typeface="Times New Roman"/>
            </a:endParaRPr>
          </a:p>
        </p:txBody>
      </p:sp>
    </p:spTree>
    <p:extLst>
      <p:ext uri="{BB962C8B-B14F-4D97-AF65-F5344CB8AC3E}">
        <p14:creationId xmlns:p14="http://schemas.microsoft.com/office/powerpoint/2010/main" val="3705826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PlaceHolder 1"/>
          <p:cNvSpPr>
            <a:spLocks noGrp="1" noRot="1" noChangeAspect="1"/>
          </p:cNvSpPr>
          <p:nvPr>
            <p:ph type="sldImg"/>
          </p:nvPr>
        </p:nvSpPr>
        <p:spPr>
          <a:xfrm>
            <a:off x="685800" y="1143000"/>
            <a:ext cx="5486040" cy="3085920"/>
          </a:xfrm>
          <a:prstGeom prst="rect">
            <a:avLst/>
          </a:prstGeom>
        </p:spPr>
      </p:sp>
      <p:sp>
        <p:nvSpPr>
          <p:cNvPr id="311" name="PlaceHolder 2"/>
          <p:cNvSpPr>
            <a:spLocks noGrp="1"/>
          </p:cNvSpPr>
          <p:nvPr>
            <p:ph type="body"/>
          </p:nvPr>
        </p:nvSpPr>
        <p:spPr>
          <a:xfrm>
            <a:off x="685800" y="4400640"/>
            <a:ext cx="5486040" cy="3600000"/>
          </a:xfrm>
          <a:prstGeom prst="rect">
            <a:avLst/>
          </a:prstGeom>
        </p:spPr>
        <p:txBody>
          <a:bodyPr/>
          <a:lstStyle/>
          <a:p>
            <a:endParaRPr lang="en-US" sz="2000" b="0" strike="noStrike" spc="-1">
              <a:latin typeface="Arial"/>
            </a:endParaRPr>
          </a:p>
        </p:txBody>
      </p:sp>
      <p:sp>
        <p:nvSpPr>
          <p:cNvPr id="312" name="TextShape 3"/>
          <p:cNvSpPr txBox="1"/>
          <p:nvPr/>
        </p:nvSpPr>
        <p:spPr>
          <a:xfrm>
            <a:off x="0" y="0"/>
            <a:ext cx="2971440" cy="458280"/>
          </a:xfrm>
          <a:prstGeom prst="rect">
            <a:avLst/>
          </a:prstGeom>
          <a:noFill/>
          <a:ln>
            <a:noFill/>
          </a:ln>
        </p:spPr>
        <p:txBody>
          <a:bodyPr/>
          <a:lstStyle/>
          <a:p>
            <a:endParaRPr lang="en-US" sz="2400" b="0" strike="noStrike" spc="-1">
              <a:latin typeface="Times New Roman"/>
            </a:endParaRPr>
          </a:p>
        </p:txBody>
      </p:sp>
      <p:sp>
        <p:nvSpPr>
          <p:cNvPr id="313" name="TextShape 4"/>
          <p:cNvSpPr txBox="1"/>
          <p:nvPr/>
        </p:nvSpPr>
        <p:spPr>
          <a:xfrm>
            <a:off x="0" y="8685360"/>
            <a:ext cx="2971440" cy="458280"/>
          </a:xfrm>
          <a:prstGeom prst="rect">
            <a:avLst/>
          </a:prstGeom>
          <a:noFill/>
          <a:ln>
            <a:noFill/>
          </a:ln>
        </p:spPr>
        <p:txBody>
          <a:bodyPr anchor="b"/>
          <a:lstStyle/>
          <a:p>
            <a:endParaRPr lang="en-US" sz="2400" b="0" strike="noStrike" spc="-1">
              <a:latin typeface="Times New Roman"/>
            </a:endParaRPr>
          </a:p>
        </p:txBody>
      </p:sp>
      <p:sp>
        <p:nvSpPr>
          <p:cNvPr id="314" name="TextShape 5"/>
          <p:cNvSpPr txBox="1"/>
          <p:nvPr/>
        </p:nvSpPr>
        <p:spPr>
          <a:xfrm>
            <a:off x="3884760" y="8685360"/>
            <a:ext cx="2971440" cy="458280"/>
          </a:xfrm>
          <a:prstGeom prst="rect">
            <a:avLst/>
          </a:prstGeom>
          <a:noFill/>
          <a:ln>
            <a:noFill/>
          </a:ln>
        </p:spPr>
        <p:txBody>
          <a:bodyPr anchor="b"/>
          <a:lstStyle/>
          <a:p>
            <a:pPr algn="r">
              <a:lnSpc>
                <a:spcPct val="100000"/>
              </a:lnSpc>
            </a:pPr>
            <a:fld id="{6D99BDE7-FEE2-4B7E-AFE1-632395F51ED7}" type="slidenum">
              <a:rPr lang="en-US" sz="1200" b="0" strike="noStrike" spc="-1">
                <a:solidFill>
                  <a:srgbClr val="000000"/>
                </a:solidFill>
                <a:latin typeface="+mn-lt"/>
                <a:ea typeface="+mn-ea"/>
              </a:rPr>
              <a:t>19</a:t>
            </a:fld>
            <a:endParaRPr lang="en-US" sz="1200" b="0" strike="noStrike" spc="-1">
              <a:latin typeface="Times New Roman"/>
            </a:endParaRPr>
          </a:p>
        </p:txBody>
      </p:sp>
    </p:spTree>
    <p:extLst>
      <p:ext uri="{BB962C8B-B14F-4D97-AF65-F5344CB8AC3E}">
        <p14:creationId xmlns:p14="http://schemas.microsoft.com/office/powerpoint/2010/main" val="1192615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PlaceHolder 1"/>
          <p:cNvSpPr>
            <a:spLocks noGrp="1" noRot="1" noChangeAspect="1"/>
          </p:cNvSpPr>
          <p:nvPr>
            <p:ph type="sldImg"/>
          </p:nvPr>
        </p:nvSpPr>
        <p:spPr>
          <a:xfrm>
            <a:off x="685800" y="1143000"/>
            <a:ext cx="5486040" cy="3085920"/>
          </a:xfrm>
          <a:prstGeom prst="rect">
            <a:avLst/>
          </a:prstGeom>
        </p:spPr>
      </p:sp>
      <p:sp>
        <p:nvSpPr>
          <p:cNvPr id="316" name="PlaceHolder 2"/>
          <p:cNvSpPr>
            <a:spLocks noGrp="1"/>
          </p:cNvSpPr>
          <p:nvPr>
            <p:ph type="body"/>
          </p:nvPr>
        </p:nvSpPr>
        <p:spPr>
          <a:xfrm>
            <a:off x="685800" y="4400640"/>
            <a:ext cx="5486040" cy="3600000"/>
          </a:xfrm>
          <a:prstGeom prst="rect">
            <a:avLst/>
          </a:prstGeom>
        </p:spPr>
        <p:txBody>
          <a:bodyPr/>
          <a:lstStyle/>
          <a:p>
            <a:endParaRPr lang="en-US" sz="2000" b="0" strike="noStrike" spc="-1">
              <a:latin typeface="Arial"/>
            </a:endParaRPr>
          </a:p>
        </p:txBody>
      </p:sp>
      <p:sp>
        <p:nvSpPr>
          <p:cNvPr id="317" name="TextShape 3"/>
          <p:cNvSpPr txBox="1"/>
          <p:nvPr/>
        </p:nvSpPr>
        <p:spPr>
          <a:xfrm>
            <a:off x="0" y="0"/>
            <a:ext cx="2971440" cy="458280"/>
          </a:xfrm>
          <a:prstGeom prst="rect">
            <a:avLst/>
          </a:prstGeom>
          <a:noFill/>
          <a:ln>
            <a:noFill/>
          </a:ln>
        </p:spPr>
        <p:txBody>
          <a:bodyPr/>
          <a:lstStyle/>
          <a:p>
            <a:endParaRPr lang="en-US" sz="2400" b="0" strike="noStrike" spc="-1">
              <a:latin typeface="Times New Roman"/>
            </a:endParaRPr>
          </a:p>
        </p:txBody>
      </p:sp>
      <p:sp>
        <p:nvSpPr>
          <p:cNvPr id="318" name="TextShape 4"/>
          <p:cNvSpPr txBox="1"/>
          <p:nvPr/>
        </p:nvSpPr>
        <p:spPr>
          <a:xfrm>
            <a:off x="0" y="8685360"/>
            <a:ext cx="2971440" cy="458280"/>
          </a:xfrm>
          <a:prstGeom prst="rect">
            <a:avLst/>
          </a:prstGeom>
          <a:noFill/>
          <a:ln>
            <a:noFill/>
          </a:ln>
        </p:spPr>
        <p:txBody>
          <a:bodyPr anchor="b"/>
          <a:lstStyle/>
          <a:p>
            <a:endParaRPr lang="en-US" sz="2400" b="0" strike="noStrike" spc="-1">
              <a:latin typeface="Times New Roman"/>
            </a:endParaRPr>
          </a:p>
        </p:txBody>
      </p:sp>
      <p:sp>
        <p:nvSpPr>
          <p:cNvPr id="319" name="TextShape 5"/>
          <p:cNvSpPr txBox="1"/>
          <p:nvPr/>
        </p:nvSpPr>
        <p:spPr>
          <a:xfrm>
            <a:off x="3884760" y="8685360"/>
            <a:ext cx="2971440" cy="458280"/>
          </a:xfrm>
          <a:prstGeom prst="rect">
            <a:avLst/>
          </a:prstGeom>
          <a:noFill/>
          <a:ln>
            <a:noFill/>
          </a:ln>
        </p:spPr>
        <p:txBody>
          <a:bodyPr anchor="b"/>
          <a:lstStyle/>
          <a:p>
            <a:pPr algn="r">
              <a:lnSpc>
                <a:spcPct val="100000"/>
              </a:lnSpc>
            </a:pPr>
            <a:fld id="{D95061C2-0D77-40B8-8341-DD347860C18D}" type="slidenum">
              <a:rPr lang="en-US" sz="1200" b="0" strike="noStrike" spc="-1">
                <a:solidFill>
                  <a:srgbClr val="000000"/>
                </a:solidFill>
                <a:latin typeface="+mn-lt"/>
                <a:ea typeface="+mn-ea"/>
              </a:rPr>
              <a:t>20</a:t>
            </a:fld>
            <a:endParaRPr lang="en-US" sz="1200" b="0" strike="noStrike" spc="-1">
              <a:latin typeface="Times New Roman"/>
            </a:endParaRPr>
          </a:p>
        </p:txBody>
      </p:sp>
    </p:spTree>
    <p:extLst>
      <p:ext uri="{BB962C8B-B14F-4D97-AF65-F5344CB8AC3E}">
        <p14:creationId xmlns:p14="http://schemas.microsoft.com/office/powerpoint/2010/main" val="618501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PlaceHolder 1"/>
          <p:cNvSpPr>
            <a:spLocks noGrp="1" noRot="1" noChangeAspect="1"/>
          </p:cNvSpPr>
          <p:nvPr>
            <p:ph type="sldImg"/>
          </p:nvPr>
        </p:nvSpPr>
        <p:spPr>
          <a:xfrm>
            <a:off x="685800" y="1143000"/>
            <a:ext cx="5486400" cy="3086100"/>
          </a:xfrm>
          <a:prstGeom prst="rect">
            <a:avLst/>
          </a:prstGeom>
        </p:spPr>
      </p:sp>
      <p:sp>
        <p:nvSpPr>
          <p:cNvPr id="321" name="PlaceHolder 2"/>
          <p:cNvSpPr>
            <a:spLocks noGrp="1"/>
          </p:cNvSpPr>
          <p:nvPr>
            <p:ph type="body"/>
          </p:nvPr>
        </p:nvSpPr>
        <p:spPr>
          <a:xfrm>
            <a:off x="685800" y="4400640"/>
            <a:ext cx="5486040" cy="3600000"/>
          </a:xfrm>
          <a:prstGeom prst="rect">
            <a:avLst/>
          </a:prstGeom>
        </p:spPr>
        <p:txBody>
          <a:bodyPr/>
          <a:lstStyle/>
          <a:p>
            <a:endParaRPr lang="en-US" sz="2000" b="0" strike="noStrike" spc="-1">
              <a:latin typeface="Arial"/>
            </a:endParaRPr>
          </a:p>
        </p:txBody>
      </p:sp>
      <p:sp>
        <p:nvSpPr>
          <p:cNvPr id="322" name="TextShape 3"/>
          <p:cNvSpPr txBox="1"/>
          <p:nvPr/>
        </p:nvSpPr>
        <p:spPr>
          <a:xfrm>
            <a:off x="0" y="0"/>
            <a:ext cx="2971440" cy="458280"/>
          </a:xfrm>
          <a:prstGeom prst="rect">
            <a:avLst/>
          </a:prstGeom>
          <a:noFill/>
          <a:ln>
            <a:noFill/>
          </a:ln>
        </p:spPr>
        <p:txBody>
          <a:bodyPr/>
          <a:lstStyle/>
          <a:p>
            <a:endParaRPr lang="en-US" sz="2400" b="0" strike="noStrike" spc="-1">
              <a:latin typeface="Times New Roman"/>
            </a:endParaRPr>
          </a:p>
        </p:txBody>
      </p:sp>
      <p:sp>
        <p:nvSpPr>
          <p:cNvPr id="323" name="TextShape 4"/>
          <p:cNvSpPr txBox="1"/>
          <p:nvPr/>
        </p:nvSpPr>
        <p:spPr>
          <a:xfrm>
            <a:off x="0" y="8685360"/>
            <a:ext cx="2971440" cy="458280"/>
          </a:xfrm>
          <a:prstGeom prst="rect">
            <a:avLst/>
          </a:prstGeom>
          <a:noFill/>
          <a:ln>
            <a:noFill/>
          </a:ln>
        </p:spPr>
        <p:txBody>
          <a:bodyPr anchor="b"/>
          <a:lstStyle/>
          <a:p>
            <a:endParaRPr lang="en-US" sz="2400" b="0" strike="noStrike" spc="-1">
              <a:latin typeface="Times New Roman"/>
            </a:endParaRPr>
          </a:p>
        </p:txBody>
      </p:sp>
      <p:sp>
        <p:nvSpPr>
          <p:cNvPr id="324" name="TextShape 5"/>
          <p:cNvSpPr txBox="1"/>
          <p:nvPr/>
        </p:nvSpPr>
        <p:spPr>
          <a:xfrm>
            <a:off x="3884760" y="8685360"/>
            <a:ext cx="2971440" cy="458280"/>
          </a:xfrm>
          <a:prstGeom prst="rect">
            <a:avLst/>
          </a:prstGeom>
          <a:noFill/>
          <a:ln>
            <a:noFill/>
          </a:ln>
        </p:spPr>
        <p:txBody>
          <a:bodyPr anchor="b"/>
          <a:lstStyle/>
          <a:p>
            <a:pPr algn="r">
              <a:lnSpc>
                <a:spcPct val="100000"/>
              </a:lnSpc>
            </a:pPr>
            <a:fld id="{CEDDFDA7-5964-489A-A265-CC79CFDD307D}" type="slidenum">
              <a:rPr lang="en-US" sz="1200" b="0" strike="noStrike" spc="-1">
                <a:solidFill>
                  <a:srgbClr val="000000"/>
                </a:solidFill>
                <a:latin typeface="+mn-lt"/>
                <a:ea typeface="+mn-ea"/>
              </a:rPr>
              <a:t>23</a:t>
            </a:fld>
            <a:endParaRPr lang="en-US" sz="1200" b="0" strike="noStrike" spc="-1">
              <a:latin typeface="Times New Roman"/>
            </a:endParaRPr>
          </a:p>
        </p:txBody>
      </p:sp>
    </p:spTree>
    <p:extLst>
      <p:ext uri="{BB962C8B-B14F-4D97-AF65-F5344CB8AC3E}">
        <p14:creationId xmlns:p14="http://schemas.microsoft.com/office/powerpoint/2010/main" val="1925952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PlaceHolder 1"/>
          <p:cNvSpPr>
            <a:spLocks noGrp="1" noRot="1" noChangeAspect="1"/>
          </p:cNvSpPr>
          <p:nvPr>
            <p:ph type="sldImg"/>
          </p:nvPr>
        </p:nvSpPr>
        <p:spPr>
          <a:xfrm>
            <a:off x="685800" y="1143000"/>
            <a:ext cx="5486400" cy="3086100"/>
          </a:xfrm>
          <a:prstGeom prst="rect">
            <a:avLst/>
          </a:prstGeom>
        </p:spPr>
      </p:sp>
      <p:sp>
        <p:nvSpPr>
          <p:cNvPr id="326" name="PlaceHolder 2"/>
          <p:cNvSpPr>
            <a:spLocks noGrp="1"/>
          </p:cNvSpPr>
          <p:nvPr>
            <p:ph type="body"/>
          </p:nvPr>
        </p:nvSpPr>
        <p:spPr>
          <a:xfrm>
            <a:off x="685800" y="4400640"/>
            <a:ext cx="5486040" cy="3600000"/>
          </a:xfrm>
          <a:prstGeom prst="rect">
            <a:avLst/>
          </a:prstGeom>
        </p:spPr>
        <p:txBody>
          <a:bodyPr/>
          <a:lstStyle/>
          <a:p>
            <a:endParaRPr lang="en-US" sz="2000" b="0" strike="noStrike" spc="-1">
              <a:latin typeface="Arial"/>
            </a:endParaRPr>
          </a:p>
        </p:txBody>
      </p:sp>
      <p:sp>
        <p:nvSpPr>
          <p:cNvPr id="327" name="TextShape 3"/>
          <p:cNvSpPr txBox="1"/>
          <p:nvPr/>
        </p:nvSpPr>
        <p:spPr>
          <a:xfrm>
            <a:off x="0" y="0"/>
            <a:ext cx="2971440" cy="458280"/>
          </a:xfrm>
          <a:prstGeom prst="rect">
            <a:avLst/>
          </a:prstGeom>
          <a:noFill/>
          <a:ln>
            <a:noFill/>
          </a:ln>
        </p:spPr>
        <p:txBody>
          <a:bodyPr/>
          <a:lstStyle/>
          <a:p>
            <a:endParaRPr lang="en-US" sz="2400" b="0" strike="noStrike" spc="-1">
              <a:latin typeface="Times New Roman"/>
            </a:endParaRPr>
          </a:p>
        </p:txBody>
      </p:sp>
      <p:sp>
        <p:nvSpPr>
          <p:cNvPr id="328" name="TextShape 4"/>
          <p:cNvSpPr txBox="1"/>
          <p:nvPr/>
        </p:nvSpPr>
        <p:spPr>
          <a:xfrm>
            <a:off x="0" y="8685360"/>
            <a:ext cx="2971440" cy="458280"/>
          </a:xfrm>
          <a:prstGeom prst="rect">
            <a:avLst/>
          </a:prstGeom>
          <a:noFill/>
          <a:ln>
            <a:noFill/>
          </a:ln>
        </p:spPr>
        <p:txBody>
          <a:bodyPr anchor="b"/>
          <a:lstStyle/>
          <a:p>
            <a:endParaRPr lang="en-US" sz="2400" b="0" strike="noStrike" spc="-1">
              <a:latin typeface="Times New Roman"/>
            </a:endParaRPr>
          </a:p>
        </p:txBody>
      </p:sp>
      <p:sp>
        <p:nvSpPr>
          <p:cNvPr id="329" name="TextShape 5"/>
          <p:cNvSpPr txBox="1"/>
          <p:nvPr/>
        </p:nvSpPr>
        <p:spPr>
          <a:xfrm>
            <a:off x="3884760" y="8685360"/>
            <a:ext cx="2971440" cy="458280"/>
          </a:xfrm>
          <a:prstGeom prst="rect">
            <a:avLst/>
          </a:prstGeom>
          <a:noFill/>
          <a:ln>
            <a:noFill/>
          </a:ln>
        </p:spPr>
        <p:txBody>
          <a:bodyPr anchor="b"/>
          <a:lstStyle/>
          <a:p>
            <a:pPr algn="r">
              <a:lnSpc>
                <a:spcPct val="100000"/>
              </a:lnSpc>
            </a:pPr>
            <a:fld id="{460A0E7D-1468-4942-B126-B5FBA921801E}" type="slidenum">
              <a:rPr lang="en-US" sz="1200" b="0" strike="noStrike" spc="-1">
                <a:solidFill>
                  <a:srgbClr val="000000"/>
                </a:solidFill>
                <a:latin typeface="+mn-lt"/>
                <a:ea typeface="+mn-ea"/>
              </a:rPr>
              <a:t>24</a:t>
            </a:fld>
            <a:endParaRPr lang="en-US" sz="1200" b="0" strike="noStrike" spc="-1">
              <a:latin typeface="Times New Roman"/>
            </a:endParaRPr>
          </a:p>
        </p:txBody>
      </p:sp>
    </p:spTree>
    <p:extLst>
      <p:ext uri="{BB962C8B-B14F-4D97-AF65-F5344CB8AC3E}">
        <p14:creationId xmlns:p14="http://schemas.microsoft.com/office/powerpoint/2010/main" val="654245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25AD7-99AD-1147-BDA7-D6116317AD97}" type="slidenum">
              <a:rPr lang="en-US" smtClean="0"/>
              <a:t>32</a:t>
            </a:fld>
            <a:endParaRPr lang="en-US"/>
          </a:p>
        </p:txBody>
      </p:sp>
    </p:spTree>
    <p:extLst>
      <p:ext uri="{BB962C8B-B14F-4D97-AF65-F5344CB8AC3E}">
        <p14:creationId xmlns:p14="http://schemas.microsoft.com/office/powerpoint/2010/main" val="1934445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25AD7-99AD-1147-BDA7-D6116317AD97}" type="slidenum">
              <a:rPr lang="en-US" smtClean="0"/>
              <a:t>34</a:t>
            </a:fld>
            <a:endParaRPr lang="en-US"/>
          </a:p>
        </p:txBody>
      </p:sp>
    </p:spTree>
    <p:extLst>
      <p:ext uri="{BB962C8B-B14F-4D97-AF65-F5344CB8AC3E}">
        <p14:creationId xmlns:p14="http://schemas.microsoft.com/office/powerpoint/2010/main" val="1013881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Evaluating</a:t>
            </a:r>
            <a:r>
              <a:rPr lang="en-US" baseline="0" dirty="0"/>
              <a:t> the </a:t>
            </a:r>
            <a:r>
              <a:rPr lang="en-US" baseline="0" dirty="0" err="1"/>
              <a:t>yphi</a:t>
            </a:r>
            <a:r>
              <a:rPr lang="en-US" baseline="0" dirty="0"/>
              <a:t> for different values of y and t gives us an intuition about the times and slopes at which the</a:t>
            </a:r>
            <a:endParaRPr lang="en-US" dirty="0"/>
          </a:p>
        </p:txBody>
      </p:sp>
      <p:sp>
        <p:nvSpPr>
          <p:cNvPr id="4" name="Footer Placeholder 3"/>
          <p:cNvSpPr>
            <a:spLocks noGrp="1"/>
          </p:cNvSpPr>
          <p:nvPr>
            <p:ph type="ftr" sz="quarter" idx="10"/>
          </p:nvPr>
        </p:nvSpPr>
        <p:spPr/>
        <p:txBody>
          <a:bodyPr/>
          <a:lstStyle/>
          <a:p>
            <a:r>
              <a:rPr lang="en-US"/>
              <a:t>Go to ”Insert (View) | Header and Footer" to add your organization, sponsor, meeting name here; then, click "Apply to All"</a:t>
            </a:r>
          </a:p>
        </p:txBody>
      </p:sp>
      <p:sp>
        <p:nvSpPr>
          <p:cNvPr id="5" name="Slide Number Placeholder 4"/>
          <p:cNvSpPr>
            <a:spLocks noGrp="1"/>
          </p:cNvSpPr>
          <p:nvPr>
            <p:ph type="sldNum" sz="quarter" idx="11"/>
          </p:nvPr>
        </p:nvSpPr>
        <p:spPr/>
        <p:txBody>
          <a:bodyPr/>
          <a:lstStyle/>
          <a:p>
            <a:fld id="{BB1A7F71-A600-874B-8C52-75C3F91F2DFD}" type="slidenum">
              <a:rPr lang="en-US" smtClean="0"/>
              <a:pPr/>
              <a:t>38</a:t>
            </a:fld>
            <a:endParaRPr lang="en-US"/>
          </a:p>
        </p:txBody>
      </p:sp>
    </p:spTree>
    <p:extLst>
      <p:ext uri="{BB962C8B-B14F-4D97-AF65-F5344CB8AC3E}">
        <p14:creationId xmlns:p14="http://schemas.microsoft.com/office/powerpoint/2010/main" val="2865253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Evaluating</a:t>
            </a:r>
            <a:r>
              <a:rPr lang="en-US" baseline="0" dirty="0"/>
              <a:t> the </a:t>
            </a:r>
            <a:r>
              <a:rPr lang="en-US" baseline="0" dirty="0" err="1"/>
              <a:t>yphi</a:t>
            </a:r>
            <a:r>
              <a:rPr lang="en-US" baseline="0" dirty="0"/>
              <a:t> for different values of y and t gives us an intuition about the times and slopes at which the</a:t>
            </a:r>
            <a:endParaRPr lang="en-US" dirty="0"/>
          </a:p>
        </p:txBody>
      </p:sp>
      <p:sp>
        <p:nvSpPr>
          <p:cNvPr id="4" name="Footer Placeholder 3"/>
          <p:cNvSpPr>
            <a:spLocks noGrp="1"/>
          </p:cNvSpPr>
          <p:nvPr>
            <p:ph type="ftr" sz="quarter" idx="10"/>
          </p:nvPr>
        </p:nvSpPr>
        <p:spPr/>
        <p:txBody>
          <a:bodyPr/>
          <a:lstStyle/>
          <a:p>
            <a:r>
              <a:rPr lang="en-US"/>
              <a:t>Go to ”Insert (View) | Header and Footer" to add your organization, sponsor, meeting name here; then, click "Apply to All"</a:t>
            </a:r>
          </a:p>
        </p:txBody>
      </p:sp>
      <p:sp>
        <p:nvSpPr>
          <p:cNvPr id="5" name="Slide Number Placeholder 4"/>
          <p:cNvSpPr>
            <a:spLocks noGrp="1"/>
          </p:cNvSpPr>
          <p:nvPr>
            <p:ph type="sldNum" sz="quarter" idx="11"/>
          </p:nvPr>
        </p:nvSpPr>
        <p:spPr/>
        <p:txBody>
          <a:bodyPr/>
          <a:lstStyle/>
          <a:p>
            <a:fld id="{BB1A7F71-A600-874B-8C52-75C3F91F2DFD}" type="slidenum">
              <a:rPr lang="en-US" smtClean="0"/>
              <a:pPr/>
              <a:t>39</a:t>
            </a:fld>
            <a:endParaRPr lang="en-US"/>
          </a:p>
        </p:txBody>
      </p:sp>
    </p:spTree>
    <p:extLst>
      <p:ext uri="{BB962C8B-B14F-4D97-AF65-F5344CB8AC3E}">
        <p14:creationId xmlns:p14="http://schemas.microsoft.com/office/powerpoint/2010/main" val="2596046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25AD7-99AD-1147-BDA7-D6116317AD97}" type="slidenum">
              <a:rPr lang="en-US" smtClean="0"/>
              <a:t>41</a:t>
            </a:fld>
            <a:endParaRPr lang="en-US"/>
          </a:p>
        </p:txBody>
      </p:sp>
    </p:spTree>
    <p:extLst>
      <p:ext uri="{BB962C8B-B14F-4D97-AF65-F5344CB8AC3E}">
        <p14:creationId xmlns:p14="http://schemas.microsoft.com/office/powerpoint/2010/main" val="4144612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25AD7-99AD-1147-BDA7-D6116317AD97}" type="slidenum">
              <a:rPr lang="en-US" smtClean="0"/>
              <a:t>1</a:t>
            </a:fld>
            <a:endParaRPr lang="en-US"/>
          </a:p>
        </p:txBody>
      </p:sp>
    </p:spTree>
    <p:extLst>
      <p:ext uri="{BB962C8B-B14F-4D97-AF65-F5344CB8AC3E}">
        <p14:creationId xmlns:p14="http://schemas.microsoft.com/office/powerpoint/2010/main" val="1132778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Evaluating</a:t>
            </a:r>
            <a:r>
              <a:rPr lang="en-US" baseline="0" dirty="0"/>
              <a:t> the </a:t>
            </a:r>
            <a:r>
              <a:rPr lang="en-US" baseline="0" dirty="0" err="1"/>
              <a:t>yphi</a:t>
            </a:r>
            <a:r>
              <a:rPr lang="en-US" baseline="0" dirty="0"/>
              <a:t> for different values of y and t gives us an intuition about the times and slopes at which the</a:t>
            </a:r>
            <a:endParaRPr lang="en-US" dirty="0"/>
          </a:p>
        </p:txBody>
      </p:sp>
      <p:sp>
        <p:nvSpPr>
          <p:cNvPr id="4" name="Footer Placeholder 3"/>
          <p:cNvSpPr>
            <a:spLocks noGrp="1"/>
          </p:cNvSpPr>
          <p:nvPr>
            <p:ph type="ftr" sz="quarter" idx="10"/>
          </p:nvPr>
        </p:nvSpPr>
        <p:spPr/>
        <p:txBody>
          <a:bodyPr/>
          <a:lstStyle/>
          <a:p>
            <a:r>
              <a:rPr lang="en-US"/>
              <a:t>Go to ”Insert (View) | Header and Footer" to add your organization, sponsor, meeting name here; then, click "Apply to All"</a:t>
            </a:r>
          </a:p>
        </p:txBody>
      </p:sp>
      <p:sp>
        <p:nvSpPr>
          <p:cNvPr id="5" name="Slide Number Placeholder 4"/>
          <p:cNvSpPr>
            <a:spLocks noGrp="1"/>
          </p:cNvSpPr>
          <p:nvPr>
            <p:ph type="sldNum" sz="quarter" idx="11"/>
          </p:nvPr>
        </p:nvSpPr>
        <p:spPr/>
        <p:txBody>
          <a:bodyPr/>
          <a:lstStyle/>
          <a:p>
            <a:fld id="{BB1A7F71-A600-874B-8C52-75C3F91F2DFD}" type="slidenum">
              <a:rPr lang="en-US" smtClean="0"/>
              <a:pPr/>
              <a:t>46</a:t>
            </a:fld>
            <a:endParaRPr lang="en-US"/>
          </a:p>
        </p:txBody>
      </p:sp>
    </p:spTree>
    <p:extLst>
      <p:ext uri="{BB962C8B-B14F-4D97-AF65-F5344CB8AC3E}">
        <p14:creationId xmlns:p14="http://schemas.microsoft.com/office/powerpoint/2010/main" val="15388513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25AD7-99AD-1147-BDA7-D6116317AD97}" type="slidenum">
              <a:rPr lang="en-US" smtClean="0"/>
              <a:t>48</a:t>
            </a:fld>
            <a:endParaRPr lang="en-US"/>
          </a:p>
        </p:txBody>
      </p:sp>
    </p:spTree>
    <p:extLst>
      <p:ext uri="{BB962C8B-B14F-4D97-AF65-F5344CB8AC3E}">
        <p14:creationId xmlns:p14="http://schemas.microsoft.com/office/powerpoint/2010/main" val="13777429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25AD7-99AD-1147-BDA7-D6116317AD97}" type="slidenum">
              <a:rPr lang="en-US" smtClean="0"/>
              <a:t>49</a:t>
            </a:fld>
            <a:endParaRPr lang="en-US"/>
          </a:p>
        </p:txBody>
      </p:sp>
    </p:spTree>
    <p:extLst>
      <p:ext uri="{BB962C8B-B14F-4D97-AF65-F5344CB8AC3E}">
        <p14:creationId xmlns:p14="http://schemas.microsoft.com/office/powerpoint/2010/main" val="529992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25AD7-99AD-1147-BDA7-D6116317AD97}" type="slidenum">
              <a:rPr lang="en-US" smtClean="0"/>
              <a:t>50</a:t>
            </a:fld>
            <a:endParaRPr lang="en-US"/>
          </a:p>
        </p:txBody>
      </p:sp>
    </p:spTree>
    <p:extLst>
      <p:ext uri="{BB962C8B-B14F-4D97-AF65-F5344CB8AC3E}">
        <p14:creationId xmlns:p14="http://schemas.microsoft.com/office/powerpoint/2010/main" val="468386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25AD7-99AD-1147-BDA7-D6116317AD97}" type="slidenum">
              <a:rPr lang="en-US" smtClean="0"/>
              <a:t>51</a:t>
            </a:fld>
            <a:endParaRPr lang="en-US"/>
          </a:p>
        </p:txBody>
      </p:sp>
    </p:spTree>
    <p:extLst>
      <p:ext uri="{BB962C8B-B14F-4D97-AF65-F5344CB8AC3E}">
        <p14:creationId xmlns:p14="http://schemas.microsoft.com/office/powerpoint/2010/main" val="2867652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342900" rtl="0" eaLnBrk="1" fontAlgn="auto" latinLnBrk="0" hangingPunct="1">
              <a:lnSpc>
                <a:spcPct val="100000"/>
              </a:lnSpc>
              <a:spcBef>
                <a:spcPts val="0"/>
              </a:spcBef>
              <a:spcAft>
                <a:spcPts val="0"/>
              </a:spcAft>
              <a:buClrTx/>
              <a:buSzTx/>
              <a:buFontTx/>
              <a:buNone/>
              <a:tabLst/>
              <a:defRPr/>
            </a:pPr>
            <a:r>
              <a:rPr lang="en-US" dirty="0"/>
              <a:t>Some</a:t>
            </a:r>
            <a:r>
              <a:rPr lang="en-US" baseline="0" dirty="0"/>
              <a:t> of the challenges involved with estimating the probabilities of such events are the lack of data pertinent to these events. An obvious approach to estimating the probabilities of such events is to use a Monte Carlo approach. However, this is computationally very expensive. </a:t>
            </a:r>
            <a:r>
              <a:rPr lang="en-US" sz="1400" dirty="0">
                <a:solidFill>
                  <a:srgbClr val="C00000"/>
                </a:solidFill>
              </a:rPr>
              <a:t>For example: estimating the odds of an event whose probability is ~ 1e-3, for an underlying simulation that requires 10 minutes per simulation, requires two years of serial computation for a std. dev of 10%. Estimating</a:t>
            </a:r>
            <a:r>
              <a:rPr lang="en-US" sz="1400" baseline="0" dirty="0">
                <a:solidFill>
                  <a:srgbClr val="C00000"/>
                </a:solidFill>
              </a:rPr>
              <a:t> the probabilities is akin to characterizing the tails of the distribution, which is again difficult in practice. To add to this, nonlinearity of the models makes things worse. Our approach in addressing this problem has shown considerable promise. For example, with O(10) samples for small systems we obtain accurate estimates of the probability. These methods are extensible to larger systems. We have seen that it addresses the nonlinearity issues. Also, the methods give theoretical guarantees under some assumptions.</a:t>
            </a:r>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25AD7-99AD-1147-BDA7-D6116317AD97}" type="slidenum">
              <a:rPr lang="en-US" smtClean="0"/>
              <a:t>6</a:t>
            </a:fld>
            <a:endParaRPr lang="en-US"/>
          </a:p>
        </p:txBody>
      </p:sp>
    </p:spTree>
    <p:extLst>
      <p:ext uri="{BB962C8B-B14F-4D97-AF65-F5344CB8AC3E}">
        <p14:creationId xmlns:p14="http://schemas.microsoft.com/office/powerpoint/2010/main" val="336025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342900" rtl="0" eaLnBrk="1" fontAlgn="auto" latinLnBrk="0" hangingPunct="1">
              <a:lnSpc>
                <a:spcPct val="100000"/>
              </a:lnSpc>
              <a:spcBef>
                <a:spcPts val="0"/>
              </a:spcBef>
              <a:spcAft>
                <a:spcPts val="0"/>
              </a:spcAft>
              <a:buClrTx/>
              <a:buSzTx/>
              <a:buFontTx/>
              <a:buNone/>
              <a:tabLst/>
              <a:defRPr/>
            </a:pPr>
            <a:r>
              <a:rPr lang="en-US" dirty="0"/>
              <a:t>Some</a:t>
            </a:r>
            <a:r>
              <a:rPr lang="en-US" baseline="0" dirty="0"/>
              <a:t> of the challenges involved with estimating the probabilities of such events are the lack of data pertinent to these events. An obvious approach to estimating the probabilities of such events is to use a Monte Carlo approach. However, this is computationally very expensive. </a:t>
            </a:r>
            <a:r>
              <a:rPr lang="en-US" sz="1400" dirty="0">
                <a:solidFill>
                  <a:srgbClr val="C00000"/>
                </a:solidFill>
              </a:rPr>
              <a:t>For example: estimating the odds of an event whose probability is ~ 1e-3, for an underlying simulation that requires 10 minutes per simulation, requires two years of serial computation for a std. dev of 10%. Estimating</a:t>
            </a:r>
            <a:r>
              <a:rPr lang="en-US" sz="1400" baseline="0" dirty="0">
                <a:solidFill>
                  <a:srgbClr val="C00000"/>
                </a:solidFill>
              </a:rPr>
              <a:t> the probabilities is akin to characterizing the tails of the distribution, which is again difficult in practice. To add to this, nonlinearity of the models makes things worse. Our approach in addressing this problem has shown considerable promise. For example, with O(10) samples for small systems we obtain accurate estimates of the probability. These methods are extensible to larger systems. We have seen that it addresses the nonlinearity issues. Also, the methods give theoretical guarantees under some assumptions.</a:t>
            </a:r>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25AD7-99AD-1147-BDA7-D6116317AD97}" type="slidenum">
              <a:rPr lang="en-US" smtClean="0"/>
              <a:t>7</a:t>
            </a:fld>
            <a:endParaRPr lang="en-US"/>
          </a:p>
        </p:txBody>
      </p:sp>
    </p:spTree>
    <p:extLst>
      <p:ext uri="{BB962C8B-B14F-4D97-AF65-F5344CB8AC3E}">
        <p14:creationId xmlns:p14="http://schemas.microsoft.com/office/powerpoint/2010/main" val="2067336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342900" rtl="0" eaLnBrk="1" fontAlgn="auto" latinLnBrk="0" hangingPunct="1">
              <a:lnSpc>
                <a:spcPct val="100000"/>
              </a:lnSpc>
              <a:spcBef>
                <a:spcPts val="0"/>
              </a:spcBef>
              <a:spcAft>
                <a:spcPts val="0"/>
              </a:spcAft>
              <a:buClrTx/>
              <a:buSzTx/>
              <a:buFontTx/>
              <a:buNone/>
              <a:tabLst/>
              <a:defRPr/>
            </a:pPr>
            <a:r>
              <a:rPr lang="en-US" dirty="0"/>
              <a:t>Some</a:t>
            </a:r>
            <a:r>
              <a:rPr lang="en-US" baseline="0" dirty="0"/>
              <a:t> of the challenges involved with estimating the probabilities of such events are the lack of data pertinent to these events. An obvious approach to estimating the probabilities of such events is to use a Monte Carlo approach. However, this is computationally very expensive. </a:t>
            </a:r>
            <a:r>
              <a:rPr lang="en-US" sz="1400" dirty="0">
                <a:solidFill>
                  <a:srgbClr val="C00000"/>
                </a:solidFill>
              </a:rPr>
              <a:t>For example: estimating the odds of an event whose probability is ~ 1e-3, for an underlying simulation that requires 10 minutes per simulation, requires two years of serial computation for a std. dev of 10%. Estimating</a:t>
            </a:r>
            <a:r>
              <a:rPr lang="en-US" sz="1400" baseline="0" dirty="0">
                <a:solidFill>
                  <a:srgbClr val="C00000"/>
                </a:solidFill>
              </a:rPr>
              <a:t> the probabilities is akin to characterizing the tails of the distribution, which is again difficult in practice. To add to this, nonlinearity of the models makes things worse. Our approach in addressing this problem has shown considerable promise. For example, with O(10) samples for small systems we obtain accurate estimates of the probability. These methods are extensible to larger systems. We have seen that it addresses the nonlinearity issues. Also, the methods give theoretical guarantees under some assumptions.</a:t>
            </a:r>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25AD7-99AD-1147-BDA7-D6116317AD97}" type="slidenum">
              <a:rPr lang="en-US" smtClean="0"/>
              <a:t>8</a:t>
            </a:fld>
            <a:endParaRPr lang="en-US"/>
          </a:p>
        </p:txBody>
      </p:sp>
    </p:spTree>
    <p:extLst>
      <p:ext uri="{BB962C8B-B14F-4D97-AF65-F5344CB8AC3E}">
        <p14:creationId xmlns:p14="http://schemas.microsoft.com/office/powerpoint/2010/main" val="3354431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342900" rtl="0" eaLnBrk="1" fontAlgn="auto" latinLnBrk="0" hangingPunct="1">
              <a:lnSpc>
                <a:spcPct val="100000"/>
              </a:lnSpc>
              <a:spcBef>
                <a:spcPts val="0"/>
              </a:spcBef>
              <a:spcAft>
                <a:spcPts val="0"/>
              </a:spcAft>
              <a:buClrTx/>
              <a:buSzTx/>
              <a:buFontTx/>
              <a:buNone/>
              <a:tabLst/>
              <a:defRPr/>
            </a:pPr>
            <a:r>
              <a:rPr lang="en-US" dirty="0"/>
              <a:t>Some</a:t>
            </a:r>
            <a:r>
              <a:rPr lang="en-US" baseline="0" dirty="0"/>
              <a:t> of the challenges involved with estimating the probabilities of such events are the lack of data pertinent to these events. An obvious approach to estimating the probabilities of such events is to use a Monte Carlo approach. However, this is computationally very expensive. </a:t>
            </a:r>
            <a:r>
              <a:rPr lang="en-US" sz="1400" dirty="0">
                <a:solidFill>
                  <a:srgbClr val="C00000"/>
                </a:solidFill>
              </a:rPr>
              <a:t>For example: estimating the odds of an event whose probability is ~ 1e-3, for an underlying simulation that requires 10 minutes per simulation, requires two years of serial computation for a std. dev of 10%. Estimating</a:t>
            </a:r>
            <a:r>
              <a:rPr lang="en-US" sz="1400" baseline="0" dirty="0">
                <a:solidFill>
                  <a:srgbClr val="C00000"/>
                </a:solidFill>
              </a:rPr>
              <a:t> the probabilities is akin to characterizing the tails of the distribution, which is again difficult in practice. To add to this, nonlinearity of the models makes things worse. Our approach in addressing this problem has shown considerable promise. For example, with O(10) samples for small systems we obtain accurate estimates of the probability. These methods are extensible to larger systems. We have seen that it addresses the nonlinearity issues. Also, the methods give theoretical guarantees under some assumptions.</a:t>
            </a:r>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25AD7-99AD-1147-BDA7-D6116317AD97}" type="slidenum">
              <a:rPr lang="en-US" smtClean="0"/>
              <a:t>9</a:t>
            </a:fld>
            <a:endParaRPr lang="en-US"/>
          </a:p>
        </p:txBody>
      </p:sp>
    </p:spTree>
    <p:extLst>
      <p:ext uri="{BB962C8B-B14F-4D97-AF65-F5344CB8AC3E}">
        <p14:creationId xmlns:p14="http://schemas.microsoft.com/office/powerpoint/2010/main" val="1395607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25AD7-99AD-1147-BDA7-D6116317AD97}" type="slidenum">
              <a:rPr lang="en-US" smtClean="0"/>
              <a:t>10</a:t>
            </a:fld>
            <a:endParaRPr lang="en-US"/>
          </a:p>
        </p:txBody>
      </p:sp>
    </p:spTree>
    <p:extLst>
      <p:ext uri="{BB962C8B-B14F-4D97-AF65-F5344CB8AC3E}">
        <p14:creationId xmlns:p14="http://schemas.microsoft.com/office/powerpoint/2010/main" val="163524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Evaluating</a:t>
            </a:r>
            <a:r>
              <a:rPr lang="en-US" baseline="0" dirty="0"/>
              <a:t> the </a:t>
            </a:r>
            <a:r>
              <a:rPr lang="en-US" baseline="0" dirty="0" err="1"/>
              <a:t>yphi</a:t>
            </a:r>
            <a:r>
              <a:rPr lang="en-US" baseline="0" dirty="0"/>
              <a:t> for different values of y and t gives us an intuition about the times and slopes at which the</a:t>
            </a:r>
            <a:endParaRPr lang="en-US" dirty="0"/>
          </a:p>
        </p:txBody>
      </p:sp>
      <p:sp>
        <p:nvSpPr>
          <p:cNvPr id="4" name="Footer Placeholder 3"/>
          <p:cNvSpPr>
            <a:spLocks noGrp="1"/>
          </p:cNvSpPr>
          <p:nvPr>
            <p:ph type="ftr" sz="quarter" idx="10"/>
          </p:nvPr>
        </p:nvSpPr>
        <p:spPr/>
        <p:txBody>
          <a:bodyPr/>
          <a:lstStyle/>
          <a:p>
            <a:r>
              <a:rPr lang="en-US"/>
              <a:t>Go to ”Insert (View) | Header and Footer" to add your organization, sponsor, meeting name here; then, click "Apply to All"</a:t>
            </a:r>
          </a:p>
        </p:txBody>
      </p:sp>
      <p:sp>
        <p:nvSpPr>
          <p:cNvPr id="5" name="Slide Number Placeholder 4"/>
          <p:cNvSpPr>
            <a:spLocks noGrp="1"/>
          </p:cNvSpPr>
          <p:nvPr>
            <p:ph type="sldNum" sz="quarter" idx="11"/>
          </p:nvPr>
        </p:nvSpPr>
        <p:spPr/>
        <p:txBody>
          <a:bodyPr/>
          <a:lstStyle/>
          <a:p>
            <a:fld id="{BB1A7F71-A600-874B-8C52-75C3F91F2DFD}" type="slidenum">
              <a:rPr lang="en-US" smtClean="0"/>
              <a:pPr/>
              <a:t>14</a:t>
            </a:fld>
            <a:endParaRPr lang="en-US"/>
          </a:p>
        </p:txBody>
      </p:sp>
    </p:spTree>
    <p:extLst>
      <p:ext uri="{BB962C8B-B14F-4D97-AF65-F5344CB8AC3E}">
        <p14:creationId xmlns:p14="http://schemas.microsoft.com/office/powerpoint/2010/main" val="3461195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PlaceHolder 1"/>
          <p:cNvSpPr>
            <a:spLocks noGrp="1" noRot="1" noChangeAspect="1"/>
          </p:cNvSpPr>
          <p:nvPr>
            <p:ph type="sldImg"/>
          </p:nvPr>
        </p:nvSpPr>
        <p:spPr>
          <a:xfrm>
            <a:off x="685800" y="1143000"/>
            <a:ext cx="5486040" cy="3085920"/>
          </a:xfrm>
          <a:prstGeom prst="rect">
            <a:avLst/>
          </a:prstGeom>
        </p:spPr>
      </p:sp>
      <p:sp>
        <p:nvSpPr>
          <p:cNvPr id="301" name="PlaceHolder 2"/>
          <p:cNvSpPr>
            <a:spLocks noGrp="1"/>
          </p:cNvSpPr>
          <p:nvPr>
            <p:ph type="body"/>
          </p:nvPr>
        </p:nvSpPr>
        <p:spPr>
          <a:xfrm>
            <a:off x="685800" y="4400640"/>
            <a:ext cx="5486040" cy="3600000"/>
          </a:xfrm>
          <a:prstGeom prst="rect">
            <a:avLst/>
          </a:prstGeom>
        </p:spPr>
        <p:txBody>
          <a:bodyPr/>
          <a:lstStyle/>
          <a:p>
            <a:endParaRPr lang="en-US" sz="2000" b="0" strike="noStrike" spc="-1">
              <a:latin typeface="Arial"/>
            </a:endParaRPr>
          </a:p>
        </p:txBody>
      </p:sp>
      <p:sp>
        <p:nvSpPr>
          <p:cNvPr id="302" name="TextShape 3"/>
          <p:cNvSpPr txBox="1"/>
          <p:nvPr/>
        </p:nvSpPr>
        <p:spPr>
          <a:xfrm>
            <a:off x="0" y="0"/>
            <a:ext cx="2971440" cy="458280"/>
          </a:xfrm>
          <a:prstGeom prst="rect">
            <a:avLst/>
          </a:prstGeom>
          <a:noFill/>
          <a:ln>
            <a:noFill/>
          </a:ln>
        </p:spPr>
        <p:txBody>
          <a:bodyPr/>
          <a:lstStyle/>
          <a:p>
            <a:endParaRPr lang="en-US" sz="2400" b="0" strike="noStrike" spc="-1">
              <a:latin typeface="Times New Roman"/>
            </a:endParaRPr>
          </a:p>
        </p:txBody>
      </p:sp>
      <p:sp>
        <p:nvSpPr>
          <p:cNvPr id="303" name="TextShape 4"/>
          <p:cNvSpPr txBox="1"/>
          <p:nvPr/>
        </p:nvSpPr>
        <p:spPr>
          <a:xfrm>
            <a:off x="0" y="8685360"/>
            <a:ext cx="2971440" cy="458280"/>
          </a:xfrm>
          <a:prstGeom prst="rect">
            <a:avLst/>
          </a:prstGeom>
          <a:noFill/>
          <a:ln>
            <a:noFill/>
          </a:ln>
        </p:spPr>
        <p:txBody>
          <a:bodyPr anchor="b"/>
          <a:lstStyle/>
          <a:p>
            <a:endParaRPr lang="en-US" sz="2400" b="0" strike="noStrike" spc="-1">
              <a:latin typeface="Times New Roman"/>
            </a:endParaRPr>
          </a:p>
        </p:txBody>
      </p:sp>
      <p:sp>
        <p:nvSpPr>
          <p:cNvPr id="304" name="TextShape 5"/>
          <p:cNvSpPr txBox="1"/>
          <p:nvPr/>
        </p:nvSpPr>
        <p:spPr>
          <a:xfrm>
            <a:off x="3884760" y="8685360"/>
            <a:ext cx="2971440" cy="458280"/>
          </a:xfrm>
          <a:prstGeom prst="rect">
            <a:avLst/>
          </a:prstGeom>
          <a:noFill/>
          <a:ln>
            <a:noFill/>
          </a:ln>
        </p:spPr>
        <p:txBody>
          <a:bodyPr anchor="b"/>
          <a:lstStyle/>
          <a:p>
            <a:pPr algn="r">
              <a:lnSpc>
                <a:spcPct val="100000"/>
              </a:lnSpc>
            </a:pPr>
            <a:fld id="{536DE2D4-791A-4820-BBD1-FD9D83003845}" type="slidenum">
              <a:rPr lang="en-US" sz="1200" b="0" strike="noStrike" spc="-1">
                <a:solidFill>
                  <a:srgbClr val="000000"/>
                </a:solidFill>
                <a:latin typeface="+mn-lt"/>
                <a:ea typeface="+mn-ea"/>
              </a:rPr>
              <a:t>17</a:t>
            </a:fld>
            <a:endParaRPr lang="en-US" sz="1200" b="0" strike="noStrike" spc="-1">
              <a:latin typeface="Times New Roman"/>
            </a:endParaRPr>
          </a:p>
        </p:txBody>
      </p:sp>
    </p:spTree>
    <p:extLst>
      <p:ext uri="{BB962C8B-B14F-4D97-AF65-F5344CB8AC3E}">
        <p14:creationId xmlns:p14="http://schemas.microsoft.com/office/powerpoint/2010/main" val="466420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192881" indent="-192881">
              <a:buFont typeface="LucidaGrande" charset="0"/>
              <a:buChar char="▸"/>
              <a:defRPr sz="1350"/>
            </a:lvl1pPr>
            <a:lvl2pPr marL="417910" indent="-160735">
              <a:buFont typeface="LucidaGrande" charset="0"/>
              <a:buChar char="▹"/>
              <a:defRPr sz="1125"/>
            </a:lvl2pPr>
            <a:lvl3pPr marL="642938" indent="-128588">
              <a:buFont typeface="LucidaGrande" charset="0"/>
              <a:buChar char="■"/>
              <a:defRPr sz="1013"/>
            </a:lvl3pPr>
            <a:lvl4pPr marL="900113" indent="-128588">
              <a:buFont typeface="LucidaGrande" charset="0"/>
              <a:buChar char="□"/>
              <a:defRPr sz="1013"/>
            </a:lvl4pPr>
            <a:lvl5pPr marL="1157288" indent="-128588">
              <a:buFont typeface="Arial" charset="0"/>
              <a:buChar char="•"/>
              <a:defRPr sz="101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40831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85838" y="1253731"/>
            <a:ext cx="7696200" cy="802481"/>
          </a:xfrm>
        </p:spPr>
        <p:txBody>
          <a:bodyPr/>
          <a:lstStyle>
            <a:lvl1pPr>
              <a:defRPr sz="1800"/>
            </a:lvl1pPr>
          </a:lstStyle>
          <a:p>
            <a:r>
              <a:rPr lang="en-US"/>
              <a:t>Click to edit Master title style</a:t>
            </a:r>
            <a:endParaRPr lang="en-US" dirty="0"/>
          </a:p>
        </p:txBody>
      </p:sp>
      <p:sp>
        <p:nvSpPr>
          <p:cNvPr id="3075" name="Rectangle 3"/>
          <p:cNvSpPr>
            <a:spLocks noGrp="1" noChangeArrowheads="1"/>
          </p:cNvSpPr>
          <p:nvPr>
            <p:ph type="subTitle" idx="1"/>
          </p:nvPr>
        </p:nvSpPr>
        <p:spPr>
          <a:xfrm>
            <a:off x="985838" y="2628900"/>
            <a:ext cx="6400800" cy="1314450"/>
          </a:xfrm>
        </p:spPr>
        <p:txBody>
          <a:bodyPr/>
          <a:lstStyle>
            <a:lvl1pPr marL="0" indent="0">
              <a:buFont typeface="Wingdings" pitchFamily="2" charset="2"/>
              <a:buNone/>
              <a:defRPr sz="1013"/>
            </a:lvl1pPr>
          </a:lstStyle>
          <a:p>
            <a:r>
              <a:rPr lang="en-US"/>
              <a:t>Click to edit Master subtitle style</a:t>
            </a:r>
            <a:endParaRPr lang="en-US" dirty="0"/>
          </a:p>
        </p:txBody>
      </p:sp>
      <p:pic>
        <p:nvPicPr>
          <p:cNvPr id="3079" name="Picture 7" descr="title header_Blue_646.jpg"/>
          <p:cNvPicPr>
            <a:picLocks noChangeAspect="1"/>
          </p:cNvPicPr>
          <p:nvPr/>
        </p:nvPicPr>
        <p:blipFill>
          <a:blip r:embed="rId2" cstate="print"/>
          <a:srcRect/>
          <a:stretch>
            <a:fillRect/>
          </a:stretch>
        </p:blipFill>
        <p:spPr bwMode="auto">
          <a:xfrm>
            <a:off x="-2" y="0"/>
            <a:ext cx="9144002" cy="1119408"/>
          </a:xfrm>
          <a:prstGeom prst="rect">
            <a:avLst/>
          </a:prstGeom>
          <a:noFill/>
          <a:ln w="9525">
            <a:noFill/>
            <a:miter lim="800000"/>
            <a:headEnd/>
            <a:tailEnd/>
          </a:ln>
        </p:spPr>
      </p:pic>
      <p:pic>
        <p:nvPicPr>
          <p:cNvPr id="3080" name="Picture 7" descr="doe_black.jpg"/>
          <p:cNvPicPr>
            <a:picLocks noChangeAspect="1"/>
          </p:cNvPicPr>
          <p:nvPr/>
        </p:nvPicPr>
        <p:blipFill>
          <a:blip r:embed="rId3" cstate="print"/>
          <a:srcRect/>
          <a:stretch>
            <a:fillRect/>
          </a:stretch>
        </p:blipFill>
        <p:spPr bwMode="auto">
          <a:xfrm>
            <a:off x="8008938" y="4745100"/>
            <a:ext cx="1028700" cy="249174"/>
          </a:xfrm>
          <a:prstGeom prst="rect">
            <a:avLst/>
          </a:prstGeom>
          <a:noFill/>
          <a:ln w="9525">
            <a:noFill/>
            <a:miter lim="800000"/>
            <a:headEnd/>
            <a:tailEnd/>
          </a:ln>
        </p:spPr>
      </p:pic>
      <p:pic>
        <p:nvPicPr>
          <p:cNvPr id="3081" name="Picture 8" descr="title footer_Blue_646.jpg"/>
          <p:cNvPicPr>
            <a:picLocks noChangeAspect="1"/>
          </p:cNvPicPr>
          <p:nvPr/>
        </p:nvPicPr>
        <p:blipFill>
          <a:blip r:embed="rId4" cstate="print"/>
          <a:srcRect/>
          <a:stretch>
            <a:fillRect/>
          </a:stretch>
        </p:blipFill>
        <p:spPr bwMode="auto">
          <a:xfrm>
            <a:off x="0" y="5095875"/>
            <a:ext cx="9144000" cy="62345"/>
          </a:xfrm>
          <a:prstGeom prst="rect">
            <a:avLst/>
          </a:prstGeom>
          <a:noFill/>
          <a:ln w="9525">
            <a:noFill/>
            <a:miter lim="800000"/>
            <a:headEnd/>
            <a:tailEnd/>
          </a:ln>
        </p:spPr>
      </p:pic>
    </p:spTree>
    <p:extLst>
      <p:ext uri="{BB962C8B-B14F-4D97-AF65-F5344CB8AC3E}">
        <p14:creationId xmlns:p14="http://schemas.microsoft.com/office/powerpoint/2010/main" val="1479159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500"/>
            </a:lvl1pPr>
          </a:lstStyle>
          <a:p>
            <a:r>
              <a:rPr lang="en-US"/>
              <a:t>Click to edit Master title style</a:t>
            </a:r>
            <a:endParaRPr lang="en-US" dirty="0"/>
          </a:p>
        </p:txBody>
      </p:sp>
      <p:sp>
        <p:nvSpPr>
          <p:cNvPr id="6" name="Content Placeholder 5"/>
          <p:cNvSpPr>
            <a:spLocks noGrp="1"/>
          </p:cNvSpPr>
          <p:nvPr>
            <p:ph sz="quarter" idx="11"/>
          </p:nvPr>
        </p:nvSpPr>
        <p:spPr>
          <a:xfrm>
            <a:off x="457201" y="857251"/>
            <a:ext cx="3984171" cy="3829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5"/>
          <p:cNvSpPr>
            <a:spLocks noGrp="1"/>
          </p:cNvSpPr>
          <p:nvPr>
            <p:ph sz="quarter" idx="12"/>
          </p:nvPr>
        </p:nvSpPr>
        <p:spPr>
          <a:xfrm>
            <a:off x="4702630" y="857251"/>
            <a:ext cx="3984171" cy="3829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2375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500"/>
            </a:lvl1pPr>
          </a:lstStyle>
          <a:p>
            <a:r>
              <a:rPr lang="en-US"/>
              <a:t>Click to edit Master title style</a:t>
            </a:r>
            <a:endParaRPr lang="en-US" dirty="0"/>
          </a:p>
        </p:txBody>
      </p:sp>
    </p:spTree>
    <p:extLst>
      <p:ext uri="{BB962C8B-B14F-4D97-AF65-F5344CB8AC3E}">
        <p14:creationId xmlns:p14="http://schemas.microsoft.com/office/powerpoint/2010/main" val="1388929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1879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6291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2" name="Picture 5" descr="slide footer_blue_646.jpg"/>
          <p:cNvPicPr>
            <a:picLocks noChangeAspect="1"/>
          </p:cNvPicPr>
          <p:nvPr/>
        </p:nvPicPr>
        <p:blipFill>
          <a:blip r:embed="rId8" cstate="print"/>
          <a:srcRect/>
          <a:stretch>
            <a:fillRect/>
          </a:stretch>
        </p:blipFill>
        <p:spPr bwMode="auto">
          <a:xfrm>
            <a:off x="0" y="4743453"/>
            <a:ext cx="9144000" cy="399011"/>
          </a:xfrm>
          <a:prstGeom prst="rect">
            <a:avLst/>
          </a:prstGeom>
          <a:noFill/>
          <a:ln w="9525">
            <a:noFill/>
            <a:miter lim="800000"/>
            <a:headEnd/>
            <a:tailEnd/>
          </a:ln>
        </p:spPr>
      </p:pic>
      <p:sp>
        <p:nvSpPr>
          <p:cNvPr id="1026" name="Rectangle 2"/>
          <p:cNvSpPr>
            <a:spLocks noGrp="1" noChangeArrowheads="1"/>
          </p:cNvSpPr>
          <p:nvPr>
            <p:ph type="title"/>
          </p:nvPr>
        </p:nvSpPr>
        <p:spPr bwMode="auto">
          <a:xfrm>
            <a:off x="457200" y="205978"/>
            <a:ext cx="8229600" cy="59412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457200" y="85725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31" name="Picture 7" descr="slide header_646.jpg"/>
          <p:cNvPicPr>
            <a:picLocks noChangeAspect="1"/>
          </p:cNvPicPr>
          <p:nvPr/>
        </p:nvPicPr>
        <p:blipFill>
          <a:blip r:embed="rId9" cstate="print"/>
          <a:srcRect/>
          <a:stretch>
            <a:fillRect/>
          </a:stretch>
        </p:blipFill>
        <p:spPr bwMode="auto">
          <a:xfrm>
            <a:off x="0" y="-38446"/>
            <a:ext cx="9144000" cy="153785"/>
          </a:xfrm>
          <a:prstGeom prst="rect">
            <a:avLst/>
          </a:prstGeom>
          <a:noFill/>
          <a:ln w="9525">
            <a:noFill/>
            <a:miter lim="800000"/>
            <a:headEnd/>
            <a:tailEnd/>
          </a:ln>
        </p:spPr>
      </p:pic>
      <p:sp>
        <p:nvSpPr>
          <p:cNvPr id="13" name="Footer Placeholder 4"/>
          <p:cNvSpPr txBox="1">
            <a:spLocks/>
          </p:cNvSpPr>
          <p:nvPr userDrawn="1"/>
        </p:nvSpPr>
        <p:spPr>
          <a:xfrm>
            <a:off x="5715000" y="4914900"/>
            <a:ext cx="2971800" cy="171450"/>
          </a:xfrm>
          <a:prstGeom prst="rect">
            <a:avLst/>
          </a:prstGeom>
        </p:spPr>
        <p:txBody>
          <a:bodyPr/>
          <a:lstStyle>
            <a:lvl1pPr>
              <a:defRPr sz="1200" b="1">
                <a:solidFill>
                  <a:schemeClr val="tx1">
                    <a:lumMod val="75000"/>
                  </a:schemeClr>
                </a:solidFill>
              </a:defRPr>
            </a:lvl1pPr>
          </a:lstStyle>
          <a:p>
            <a:pPr marL="0" marR="0" lvl="0" indent="0" algn="ctr" defTabSz="514350" rtl="0" eaLnBrk="1" fontAlgn="auto" latinLnBrk="0" hangingPunct="1">
              <a:lnSpc>
                <a:spcPct val="100000"/>
              </a:lnSpc>
              <a:spcBef>
                <a:spcPts val="0"/>
              </a:spcBef>
              <a:spcAft>
                <a:spcPts val="0"/>
              </a:spcAft>
              <a:buClrTx/>
              <a:buSzTx/>
              <a:buFontTx/>
              <a:buNone/>
              <a:tabLst/>
              <a:defRPr/>
            </a:pPr>
            <a:fld id="{6930411B-8654-584D-B4FA-90CF1E4DBCFF}" type="slidenum">
              <a:rPr kumimoji="0" lang="en-US" sz="675" b="1" i="0" u="none" strike="noStrike" kern="1200" cap="none" spc="0" normalizeH="0" baseline="0" noProof="0" smtClean="0">
                <a:ln>
                  <a:noFill/>
                </a:ln>
                <a:solidFill>
                  <a:srgbClr val="C00000"/>
                </a:solidFill>
                <a:effectLst/>
                <a:uLnTx/>
                <a:uFillTx/>
                <a:latin typeface="+mn-lt"/>
                <a:ea typeface="+mn-ea"/>
                <a:cs typeface="+mn-cs"/>
              </a:rPr>
              <a:pPr marL="0" marR="0" lvl="0" indent="0" algn="ctr" defTabSz="514350" rtl="0" eaLnBrk="1" fontAlgn="auto" latinLnBrk="0" hangingPunct="1">
                <a:lnSpc>
                  <a:spcPct val="100000"/>
                </a:lnSpc>
                <a:spcBef>
                  <a:spcPts val="0"/>
                </a:spcBef>
                <a:spcAft>
                  <a:spcPts val="0"/>
                </a:spcAft>
                <a:buClrTx/>
                <a:buSzTx/>
                <a:buFontTx/>
                <a:buNone/>
                <a:tabLst/>
                <a:defRPr/>
              </a:pPr>
              <a:t>‹#›</a:t>
            </a:fld>
            <a:endParaRPr kumimoji="0" lang="en-US" sz="675" b="1" i="0" u="none" strike="noStrike" kern="1200" cap="none" spc="0" normalizeH="0" baseline="0" noProof="0" dirty="0">
              <a:ln>
                <a:noFill/>
              </a:ln>
              <a:solidFill>
                <a:srgbClr val="C00000"/>
              </a:solidFill>
              <a:effectLst/>
              <a:uLnTx/>
              <a:uFillTx/>
              <a:latin typeface="+mn-lt"/>
              <a:ea typeface="+mn-ea"/>
              <a:cs typeface="+mn-cs"/>
            </a:endParaRPr>
          </a:p>
        </p:txBody>
      </p:sp>
    </p:spTree>
    <p:extLst>
      <p:ext uri="{BB962C8B-B14F-4D97-AF65-F5344CB8AC3E}">
        <p14:creationId xmlns:p14="http://schemas.microsoft.com/office/powerpoint/2010/main" val="160214019"/>
      </p:ext>
    </p:extLst>
  </p:cSld>
  <p:clrMap bg1="lt1" tx1="dk1" bg2="lt2" tx2="dk2" accent1="accent1" accent2="accent2" accent3="accent3" accent4="accent4" accent5="accent5" accent6="accent6" hlink="hlink" folHlink="folHlink"/>
  <p:sldLayoutIdLst>
    <p:sldLayoutId id="2147483652" r:id="rId1"/>
    <p:sldLayoutId id="2147483651" r:id="rId2"/>
    <p:sldLayoutId id="2147483653" r:id="rId3"/>
    <p:sldLayoutId id="2147483654" r:id="rId4"/>
    <p:sldLayoutId id="2147483656" r:id="rId5"/>
    <p:sldLayoutId id="2147483655" r:id="rId6"/>
  </p:sldLayoutIdLst>
  <p:hf hdr="0" ftr="0" dt="0"/>
  <p:txStyles>
    <p:titleStyle>
      <a:lvl1pPr algn="l" rtl="0" eaLnBrk="1" fontAlgn="base" hangingPunct="1">
        <a:spcBef>
          <a:spcPct val="0"/>
        </a:spcBef>
        <a:spcAft>
          <a:spcPct val="0"/>
        </a:spcAft>
        <a:defRPr sz="1500" b="1">
          <a:solidFill>
            <a:schemeClr val="tx2"/>
          </a:solidFill>
          <a:latin typeface="Arial" charset="0"/>
          <a:ea typeface="Arial" charset="0"/>
          <a:cs typeface="Arial" charset="0"/>
        </a:defRPr>
      </a:lvl1pPr>
      <a:lvl2pPr algn="l" rtl="0" eaLnBrk="1" fontAlgn="base" hangingPunct="1">
        <a:spcBef>
          <a:spcPct val="0"/>
        </a:spcBef>
        <a:spcAft>
          <a:spcPct val="0"/>
        </a:spcAft>
        <a:defRPr sz="1463" b="1">
          <a:solidFill>
            <a:schemeClr val="tx2"/>
          </a:solidFill>
          <a:latin typeface="Trebuchet MS" pitchFamily="34" charset="0"/>
        </a:defRPr>
      </a:lvl2pPr>
      <a:lvl3pPr algn="l" rtl="0" eaLnBrk="1" fontAlgn="base" hangingPunct="1">
        <a:spcBef>
          <a:spcPct val="0"/>
        </a:spcBef>
        <a:spcAft>
          <a:spcPct val="0"/>
        </a:spcAft>
        <a:defRPr sz="1463" b="1">
          <a:solidFill>
            <a:schemeClr val="tx2"/>
          </a:solidFill>
          <a:latin typeface="Trebuchet MS" pitchFamily="34" charset="0"/>
        </a:defRPr>
      </a:lvl3pPr>
      <a:lvl4pPr algn="l" rtl="0" eaLnBrk="1" fontAlgn="base" hangingPunct="1">
        <a:spcBef>
          <a:spcPct val="0"/>
        </a:spcBef>
        <a:spcAft>
          <a:spcPct val="0"/>
        </a:spcAft>
        <a:defRPr sz="1463" b="1">
          <a:solidFill>
            <a:schemeClr val="tx2"/>
          </a:solidFill>
          <a:latin typeface="Trebuchet MS" pitchFamily="34" charset="0"/>
        </a:defRPr>
      </a:lvl4pPr>
      <a:lvl5pPr algn="l" rtl="0" eaLnBrk="1" fontAlgn="base" hangingPunct="1">
        <a:spcBef>
          <a:spcPct val="0"/>
        </a:spcBef>
        <a:spcAft>
          <a:spcPct val="0"/>
        </a:spcAft>
        <a:defRPr sz="1463" b="1">
          <a:solidFill>
            <a:schemeClr val="tx2"/>
          </a:solidFill>
          <a:latin typeface="Trebuchet MS" pitchFamily="34" charset="0"/>
        </a:defRPr>
      </a:lvl5pPr>
      <a:lvl6pPr marL="257175" algn="l" rtl="0" eaLnBrk="1" fontAlgn="base" hangingPunct="1">
        <a:spcBef>
          <a:spcPct val="0"/>
        </a:spcBef>
        <a:spcAft>
          <a:spcPct val="0"/>
        </a:spcAft>
        <a:defRPr sz="1463" b="1">
          <a:solidFill>
            <a:schemeClr val="tx2"/>
          </a:solidFill>
          <a:latin typeface="Trebuchet MS" pitchFamily="34" charset="0"/>
        </a:defRPr>
      </a:lvl6pPr>
      <a:lvl7pPr marL="514350" algn="l" rtl="0" eaLnBrk="1" fontAlgn="base" hangingPunct="1">
        <a:spcBef>
          <a:spcPct val="0"/>
        </a:spcBef>
        <a:spcAft>
          <a:spcPct val="0"/>
        </a:spcAft>
        <a:defRPr sz="1463" b="1">
          <a:solidFill>
            <a:schemeClr val="tx2"/>
          </a:solidFill>
          <a:latin typeface="Trebuchet MS" pitchFamily="34" charset="0"/>
        </a:defRPr>
      </a:lvl7pPr>
      <a:lvl8pPr marL="771525" algn="l" rtl="0" eaLnBrk="1" fontAlgn="base" hangingPunct="1">
        <a:spcBef>
          <a:spcPct val="0"/>
        </a:spcBef>
        <a:spcAft>
          <a:spcPct val="0"/>
        </a:spcAft>
        <a:defRPr sz="1463" b="1">
          <a:solidFill>
            <a:schemeClr val="tx2"/>
          </a:solidFill>
          <a:latin typeface="Trebuchet MS" pitchFamily="34" charset="0"/>
        </a:defRPr>
      </a:lvl8pPr>
      <a:lvl9pPr marL="1028700" algn="l" rtl="0" eaLnBrk="1" fontAlgn="base" hangingPunct="1">
        <a:spcBef>
          <a:spcPct val="0"/>
        </a:spcBef>
        <a:spcAft>
          <a:spcPct val="0"/>
        </a:spcAft>
        <a:defRPr sz="1463" b="1">
          <a:solidFill>
            <a:schemeClr val="tx2"/>
          </a:solidFill>
          <a:latin typeface="Trebuchet MS" pitchFamily="34" charset="0"/>
        </a:defRPr>
      </a:lvl9pPr>
    </p:titleStyle>
    <p:bodyStyle>
      <a:lvl1pPr marL="192881" indent="-192881" algn="l" rtl="0" eaLnBrk="1" fontAlgn="base" hangingPunct="1">
        <a:lnSpc>
          <a:spcPct val="120000"/>
        </a:lnSpc>
        <a:spcBef>
          <a:spcPct val="20000"/>
        </a:spcBef>
        <a:spcAft>
          <a:spcPct val="0"/>
        </a:spcAft>
        <a:buClr>
          <a:srgbClr val="1F497D"/>
        </a:buClr>
        <a:buFont typeface="LucidaGrande" charset="0"/>
        <a:buChar char="▸"/>
        <a:defRPr sz="1350">
          <a:solidFill>
            <a:schemeClr val="bg2">
              <a:lumMod val="10000"/>
            </a:schemeClr>
          </a:solidFill>
          <a:latin typeface="Arial" charset="0"/>
          <a:ea typeface="Arial" charset="0"/>
          <a:cs typeface="Arial" charset="0"/>
        </a:defRPr>
      </a:lvl1pPr>
      <a:lvl2pPr marL="417910" indent="-160735" algn="l" rtl="0" eaLnBrk="1" fontAlgn="base" hangingPunct="1">
        <a:lnSpc>
          <a:spcPct val="120000"/>
        </a:lnSpc>
        <a:spcBef>
          <a:spcPct val="20000"/>
        </a:spcBef>
        <a:spcAft>
          <a:spcPct val="0"/>
        </a:spcAft>
        <a:buClr>
          <a:srgbClr val="1F497D"/>
        </a:buClr>
        <a:buFont typeface="LucidaGrande" charset="0"/>
        <a:buChar char="▹"/>
        <a:defRPr sz="1125">
          <a:solidFill>
            <a:schemeClr val="bg2">
              <a:lumMod val="10000"/>
            </a:schemeClr>
          </a:solidFill>
          <a:latin typeface="Arial" charset="0"/>
          <a:ea typeface="Arial" charset="0"/>
          <a:cs typeface="Arial" charset="0"/>
        </a:defRPr>
      </a:lvl2pPr>
      <a:lvl3pPr marL="642938" indent="-128588" algn="l" rtl="0" eaLnBrk="1" fontAlgn="base" hangingPunct="1">
        <a:lnSpc>
          <a:spcPct val="120000"/>
        </a:lnSpc>
        <a:spcBef>
          <a:spcPct val="20000"/>
        </a:spcBef>
        <a:spcAft>
          <a:spcPct val="0"/>
        </a:spcAft>
        <a:buClr>
          <a:srgbClr val="1F497D"/>
        </a:buClr>
        <a:buFont typeface="LucidaGrande" charset="0"/>
        <a:buChar char="■"/>
        <a:defRPr sz="1013">
          <a:solidFill>
            <a:schemeClr val="bg2">
              <a:lumMod val="10000"/>
            </a:schemeClr>
          </a:solidFill>
          <a:latin typeface="Arial" charset="0"/>
          <a:ea typeface="Arial" charset="0"/>
          <a:cs typeface="Arial" charset="0"/>
        </a:defRPr>
      </a:lvl3pPr>
      <a:lvl4pPr marL="900113" indent="-128588" algn="l" rtl="0" eaLnBrk="1" fontAlgn="base" hangingPunct="1">
        <a:lnSpc>
          <a:spcPct val="120000"/>
        </a:lnSpc>
        <a:spcBef>
          <a:spcPct val="20000"/>
        </a:spcBef>
        <a:spcAft>
          <a:spcPct val="0"/>
        </a:spcAft>
        <a:buClr>
          <a:srgbClr val="1F497D"/>
        </a:buClr>
        <a:buFont typeface="LucidaGrande" charset="0"/>
        <a:buChar char="□"/>
        <a:defRPr sz="1013">
          <a:solidFill>
            <a:schemeClr val="bg2">
              <a:lumMod val="10000"/>
            </a:schemeClr>
          </a:solidFill>
          <a:latin typeface="Arial" charset="0"/>
          <a:ea typeface="Arial" charset="0"/>
          <a:cs typeface="Arial" charset="0"/>
        </a:defRPr>
      </a:lvl4pPr>
      <a:lvl5pPr marL="1157288" indent="-128588" algn="l" rtl="0" eaLnBrk="1" fontAlgn="base" hangingPunct="1">
        <a:lnSpc>
          <a:spcPct val="120000"/>
        </a:lnSpc>
        <a:spcBef>
          <a:spcPct val="20000"/>
        </a:spcBef>
        <a:spcAft>
          <a:spcPct val="0"/>
        </a:spcAft>
        <a:buClr>
          <a:srgbClr val="1F497D"/>
        </a:buClr>
        <a:buFont typeface="Arial" charset="0"/>
        <a:buChar char="•"/>
        <a:defRPr sz="1013">
          <a:solidFill>
            <a:schemeClr val="bg2">
              <a:lumMod val="10000"/>
            </a:schemeClr>
          </a:solidFill>
          <a:latin typeface="Arial" charset="0"/>
          <a:ea typeface="Arial" charset="0"/>
          <a:cs typeface="Arial" charset="0"/>
        </a:defRPr>
      </a:lvl5pPr>
      <a:lvl6pPr marL="1414463" indent="-128588" algn="l" rtl="0" eaLnBrk="1" fontAlgn="base" hangingPunct="1">
        <a:spcBef>
          <a:spcPct val="20000"/>
        </a:spcBef>
        <a:spcAft>
          <a:spcPct val="0"/>
        </a:spcAft>
        <a:buClr>
          <a:srgbClr val="1F497D"/>
        </a:buClr>
        <a:buFont typeface="Arial" charset="0"/>
        <a:buChar char="»"/>
        <a:defRPr sz="788">
          <a:solidFill>
            <a:schemeClr val="tx1"/>
          </a:solidFill>
          <a:latin typeface="+mn-lt"/>
        </a:defRPr>
      </a:lvl6pPr>
      <a:lvl7pPr marL="1671638" indent="-128588" algn="l" rtl="0" eaLnBrk="1" fontAlgn="base" hangingPunct="1">
        <a:spcBef>
          <a:spcPct val="20000"/>
        </a:spcBef>
        <a:spcAft>
          <a:spcPct val="0"/>
        </a:spcAft>
        <a:buClr>
          <a:srgbClr val="1F497D"/>
        </a:buClr>
        <a:buFont typeface="Arial" charset="0"/>
        <a:buChar char="»"/>
        <a:defRPr sz="788">
          <a:solidFill>
            <a:schemeClr val="tx1"/>
          </a:solidFill>
          <a:latin typeface="+mn-lt"/>
        </a:defRPr>
      </a:lvl7pPr>
      <a:lvl8pPr marL="1928813" indent="-128588" algn="l" rtl="0" eaLnBrk="1" fontAlgn="base" hangingPunct="1">
        <a:spcBef>
          <a:spcPct val="20000"/>
        </a:spcBef>
        <a:spcAft>
          <a:spcPct val="0"/>
        </a:spcAft>
        <a:buClr>
          <a:srgbClr val="1F497D"/>
        </a:buClr>
        <a:buFont typeface="Arial" charset="0"/>
        <a:buChar char="»"/>
        <a:defRPr sz="788">
          <a:solidFill>
            <a:schemeClr val="tx1"/>
          </a:solidFill>
          <a:latin typeface="+mn-lt"/>
        </a:defRPr>
      </a:lvl8pPr>
      <a:lvl9pPr marL="2185988" indent="-128588" algn="l" rtl="0" eaLnBrk="1" fontAlgn="base" hangingPunct="1">
        <a:spcBef>
          <a:spcPct val="20000"/>
        </a:spcBef>
        <a:spcAft>
          <a:spcPct val="0"/>
        </a:spcAft>
        <a:buClr>
          <a:srgbClr val="1F497D"/>
        </a:buClr>
        <a:buFont typeface="Arial" charset="0"/>
        <a:buChar char="»"/>
        <a:defRPr sz="788">
          <a:solidFill>
            <a:schemeClr val="tx1"/>
          </a:solidFill>
          <a:latin typeface="+mn-lt"/>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43.png"/><Relationship Id="rId11" Type="http://schemas.openxmlformats.org/officeDocument/2006/relationships/image" Target="../media/image39.png"/><Relationship Id="rId5" Type="http://schemas.openxmlformats.org/officeDocument/2006/relationships/image" Target="../media/image42.emf"/><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4.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4.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63.png"/><Relationship Id="rId5" Type="http://schemas.openxmlformats.org/officeDocument/2006/relationships/image" Target="../media/image60.png"/><Relationship Id="rId4" Type="http://schemas.openxmlformats.org/officeDocument/2006/relationships/image" Target="../media/image62.png"/></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0.png"/><Relationship Id="rId7" Type="http://schemas.openxmlformats.org/officeDocument/2006/relationships/image" Target="../media/image70.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63.png"/></Relationships>
</file>

<file path=ppt/slides/_rels/slide2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60.png"/><Relationship Id="rId1" Type="http://schemas.openxmlformats.org/officeDocument/2006/relationships/slideLayout" Target="../slideLayouts/slideLayout4.xml"/><Relationship Id="rId4" Type="http://schemas.openxmlformats.org/officeDocument/2006/relationships/image" Target="../media/image7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78.png"/></Relationships>
</file>

<file path=ppt/slides/_rels/slide2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92.png"/><Relationship Id="rId5" Type="http://schemas.openxmlformats.org/officeDocument/2006/relationships/image" Target="../media/image91.png"/><Relationship Id="rId10" Type="http://schemas.openxmlformats.org/officeDocument/2006/relationships/image" Target="../media/image96.png"/><Relationship Id="rId4" Type="http://schemas.openxmlformats.org/officeDocument/2006/relationships/image" Target="../media/image90.png"/><Relationship Id="rId9" Type="http://schemas.openxmlformats.org/officeDocument/2006/relationships/image" Target="../media/image95.png"/></Relationships>
</file>

<file path=ppt/slides/_rels/slide3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4.xml"/><Relationship Id="rId5" Type="http://schemas.openxmlformats.org/officeDocument/2006/relationships/image" Target="../media/image100.png"/><Relationship Id="rId4" Type="http://schemas.openxmlformats.org/officeDocument/2006/relationships/image" Target="../media/image99.png"/></Relationships>
</file>

<file path=ppt/slides/_rels/slide3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4.xml"/><Relationship Id="rId5" Type="http://schemas.openxmlformats.org/officeDocument/2006/relationships/image" Target="../media/image104.png"/><Relationship Id="rId4" Type="http://schemas.openxmlformats.org/officeDocument/2006/relationships/image" Target="../media/image103.png"/></Relationships>
</file>

<file path=ppt/slides/_rels/slide38.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4.xml"/><Relationship Id="rId4" Type="http://schemas.openxmlformats.org/officeDocument/2006/relationships/image" Target="../media/image107.png"/></Relationships>
</file>

<file path=ppt/slides/_rels/slide39.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110.png"/><Relationship Id="rId4" Type="http://schemas.openxmlformats.org/officeDocument/2006/relationships/image" Target="../media/image10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13.png"/><Relationship Id="rId4" Type="http://schemas.openxmlformats.org/officeDocument/2006/relationships/image" Target="../media/image112.png"/></Relationships>
</file>

<file path=ppt/slides/_rels/slide41.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4.xml"/><Relationship Id="rId4" Type="http://schemas.openxmlformats.org/officeDocument/2006/relationships/image" Target="../media/image116.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19.png"/><Relationship Id="rId7" Type="http://schemas.openxmlformats.org/officeDocument/2006/relationships/image" Target="../media/image57.png"/><Relationship Id="rId2" Type="http://schemas.openxmlformats.org/officeDocument/2006/relationships/image" Target="../media/image118.png"/><Relationship Id="rId1" Type="http://schemas.openxmlformats.org/officeDocument/2006/relationships/slideLayout" Target="../slideLayouts/slideLayout4.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20.png"/></Relationships>
</file>

<file path=ppt/slides/_rels/slide45.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4.xml"/><Relationship Id="rId4" Type="http://schemas.openxmlformats.org/officeDocument/2006/relationships/image" Target="../media/image125.png"/></Relationships>
</file>

<file path=ppt/slides/_rels/slide46.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4.xml"/><Relationship Id="rId5" Type="http://schemas.openxmlformats.org/officeDocument/2006/relationships/image" Target="../media/image57.png"/><Relationship Id="rId4" Type="http://schemas.openxmlformats.org/officeDocument/2006/relationships/image" Target="../media/image60.png"/></Relationships>
</file>

<file path=ppt/slides/_rels/slide47.x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image" Target="../media/image40.png"/><Relationship Id="rId7" Type="http://schemas.openxmlformats.org/officeDocument/2006/relationships/image" Target="../media/image129.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128.png"/><Relationship Id="rId11" Type="http://schemas.openxmlformats.org/officeDocument/2006/relationships/image" Target="../media/image44.png"/><Relationship Id="rId5" Type="http://schemas.openxmlformats.org/officeDocument/2006/relationships/image" Target="../media/image57.png"/><Relationship Id="rId10" Type="http://schemas.openxmlformats.org/officeDocument/2006/relationships/image" Target="../media/image43.png"/><Relationship Id="rId4" Type="http://schemas.openxmlformats.org/officeDocument/2006/relationships/image" Target="../media/image41.png"/><Relationship Id="rId9" Type="http://schemas.openxmlformats.org/officeDocument/2006/relationships/image" Target="../media/image60.png"/></Relationships>
</file>

<file path=ppt/slides/_rels/slide48.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5.png"/><Relationship Id="rId7" Type="http://schemas.openxmlformats.org/officeDocument/2006/relationships/image" Target="../media/image58.png"/><Relationship Id="rId2" Type="http://schemas.openxmlformats.org/officeDocument/2006/relationships/image" Target="../media/image54.png"/><Relationship Id="rId1" Type="http://schemas.openxmlformats.org/officeDocument/2006/relationships/slideLayout" Target="../slideLayouts/slideLayout4.xml"/><Relationship Id="rId6" Type="http://schemas.openxmlformats.org/officeDocument/2006/relationships/image" Target="../media/image57.png"/><Relationship Id="rId5" Type="http://schemas.openxmlformats.org/officeDocument/2006/relationships/image" Target="../media/image130.png"/><Relationship Id="rId4" Type="http://schemas.openxmlformats.org/officeDocument/2006/relationships/image" Target="../media/image56.png"/><Relationship Id="rId9" Type="http://schemas.openxmlformats.org/officeDocument/2006/relationships/image" Target="../media/image60.png"/></Relationships>
</file>

<file path=ppt/slides/_rels/slide4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63.png"/><Relationship Id="rId5" Type="http://schemas.openxmlformats.org/officeDocument/2006/relationships/image" Target="../media/image60.png"/><Relationship Id="rId4" Type="http://schemas.openxmlformats.org/officeDocument/2006/relationships/image" Target="../media/image62.pn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51.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0.png"/><Relationship Id="rId7" Type="http://schemas.openxmlformats.org/officeDocument/2006/relationships/image" Target="../media/image70.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5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63.png"/></Relationships>
</file>

<file path=ppt/slides/_rels/slide5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60.png"/><Relationship Id="rId1" Type="http://schemas.openxmlformats.org/officeDocument/2006/relationships/slideLayout" Target="../slideLayouts/slideLayout4.xml"/><Relationship Id="rId4" Type="http://schemas.openxmlformats.org/officeDocument/2006/relationships/image" Target="../media/image7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57333" y="2005804"/>
            <a:ext cx="1285929" cy="248209"/>
          </a:xfrm>
          <a:prstGeom prst="rect">
            <a:avLst/>
          </a:prstGeom>
          <a:noFill/>
        </p:spPr>
        <p:txBody>
          <a:bodyPr wrap="none" rtlCol="0">
            <a:spAutoFit/>
          </a:bodyPr>
          <a:lstStyle/>
          <a:p>
            <a:r>
              <a:rPr lang="en-US" sz="1013" b="1" dirty="0">
                <a:solidFill>
                  <a:srgbClr val="7030A0"/>
                </a:solidFill>
                <a:latin typeface="Arial" charset="0"/>
                <a:ea typeface="Arial" charset="0"/>
                <a:cs typeface="Arial" charset="0"/>
              </a:rPr>
              <a:t>v</a:t>
            </a:r>
            <a:r>
              <a:rPr lang="en-US" sz="1013" b="1">
                <a:solidFill>
                  <a:srgbClr val="7030A0"/>
                </a:solidFill>
                <a:latin typeface="Arial" charset="0"/>
                <a:ea typeface="Arial" charset="0"/>
                <a:cs typeface="Arial" charset="0"/>
              </a:rPr>
              <a:t>hebbur</a:t>
            </a:r>
            <a:r>
              <a:rPr lang="en-US" sz="1013" b="1" dirty="0" err="1">
                <a:solidFill>
                  <a:srgbClr val="7030A0"/>
                </a:solidFill>
                <a:latin typeface="Arial" charset="0"/>
                <a:ea typeface="Arial" charset="0"/>
                <a:cs typeface="Arial" charset="0"/>
              </a:rPr>
              <a:t>@anl.gov</a:t>
            </a:r>
            <a:endParaRPr lang="en-US" sz="1013" b="1" dirty="0">
              <a:solidFill>
                <a:srgbClr val="7030A0"/>
              </a:solidFill>
              <a:latin typeface="Arial" charset="0"/>
              <a:ea typeface="Arial" charset="0"/>
              <a:cs typeface="Arial" charset="0"/>
            </a:endParaRPr>
          </a:p>
        </p:txBody>
      </p:sp>
      <p:sp>
        <p:nvSpPr>
          <p:cNvPr id="5" name="Title 6">
            <a:extLst>
              <a:ext uri="{FF2B5EF4-FFF2-40B4-BE49-F238E27FC236}">
                <a16:creationId xmlns:a16="http://schemas.microsoft.com/office/drawing/2014/main" id="{D9B3BC3F-F92F-C947-9A7D-955AAE98F54D}"/>
              </a:ext>
            </a:extLst>
          </p:cNvPr>
          <p:cNvSpPr txBox="1">
            <a:spLocks/>
          </p:cNvSpPr>
          <p:nvPr/>
        </p:nvSpPr>
        <p:spPr bwMode="auto">
          <a:xfrm>
            <a:off x="710292" y="1137330"/>
            <a:ext cx="7984671" cy="377026"/>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spAutoFit/>
          </a:bodyPr>
          <a:lstStyle>
            <a:lvl1pPr algn="l" rtl="0" eaLnBrk="1" fontAlgn="base" hangingPunct="1">
              <a:spcBef>
                <a:spcPct val="0"/>
              </a:spcBef>
              <a:spcAft>
                <a:spcPct val="0"/>
              </a:spcAft>
              <a:defRPr sz="2400" b="1">
                <a:solidFill>
                  <a:schemeClr val="tx2"/>
                </a:solidFill>
                <a:latin typeface="Arial" charset="0"/>
                <a:ea typeface="Arial" charset="0"/>
                <a:cs typeface="Arial" charset="0"/>
              </a:defRPr>
            </a:lvl1pPr>
            <a:lvl2pPr algn="l" rtl="0" eaLnBrk="1" fontAlgn="base" hangingPunct="1">
              <a:spcBef>
                <a:spcPct val="0"/>
              </a:spcBef>
              <a:spcAft>
                <a:spcPct val="0"/>
              </a:spcAft>
              <a:defRPr sz="1950" b="1">
                <a:solidFill>
                  <a:schemeClr val="tx2"/>
                </a:solidFill>
                <a:latin typeface="Trebuchet MS" pitchFamily="34" charset="0"/>
              </a:defRPr>
            </a:lvl2pPr>
            <a:lvl3pPr algn="l" rtl="0" eaLnBrk="1" fontAlgn="base" hangingPunct="1">
              <a:spcBef>
                <a:spcPct val="0"/>
              </a:spcBef>
              <a:spcAft>
                <a:spcPct val="0"/>
              </a:spcAft>
              <a:defRPr sz="1950" b="1">
                <a:solidFill>
                  <a:schemeClr val="tx2"/>
                </a:solidFill>
                <a:latin typeface="Trebuchet MS" pitchFamily="34" charset="0"/>
              </a:defRPr>
            </a:lvl3pPr>
            <a:lvl4pPr algn="l" rtl="0" eaLnBrk="1" fontAlgn="base" hangingPunct="1">
              <a:spcBef>
                <a:spcPct val="0"/>
              </a:spcBef>
              <a:spcAft>
                <a:spcPct val="0"/>
              </a:spcAft>
              <a:defRPr sz="1950" b="1">
                <a:solidFill>
                  <a:schemeClr val="tx2"/>
                </a:solidFill>
                <a:latin typeface="Trebuchet MS" pitchFamily="34" charset="0"/>
              </a:defRPr>
            </a:lvl4pPr>
            <a:lvl5pPr algn="l" rtl="0" eaLnBrk="1" fontAlgn="base" hangingPunct="1">
              <a:spcBef>
                <a:spcPct val="0"/>
              </a:spcBef>
              <a:spcAft>
                <a:spcPct val="0"/>
              </a:spcAft>
              <a:defRPr sz="1950" b="1">
                <a:solidFill>
                  <a:schemeClr val="tx2"/>
                </a:solidFill>
                <a:latin typeface="Trebuchet MS" pitchFamily="34" charset="0"/>
              </a:defRPr>
            </a:lvl5pPr>
            <a:lvl6pPr marL="342900" algn="l" rtl="0" eaLnBrk="1" fontAlgn="base" hangingPunct="1">
              <a:spcBef>
                <a:spcPct val="0"/>
              </a:spcBef>
              <a:spcAft>
                <a:spcPct val="0"/>
              </a:spcAft>
              <a:defRPr sz="1950" b="1">
                <a:solidFill>
                  <a:schemeClr val="tx2"/>
                </a:solidFill>
                <a:latin typeface="Trebuchet MS" pitchFamily="34" charset="0"/>
              </a:defRPr>
            </a:lvl6pPr>
            <a:lvl7pPr marL="685800" algn="l" rtl="0" eaLnBrk="1" fontAlgn="base" hangingPunct="1">
              <a:spcBef>
                <a:spcPct val="0"/>
              </a:spcBef>
              <a:spcAft>
                <a:spcPct val="0"/>
              </a:spcAft>
              <a:defRPr sz="1950" b="1">
                <a:solidFill>
                  <a:schemeClr val="tx2"/>
                </a:solidFill>
                <a:latin typeface="Trebuchet MS" pitchFamily="34" charset="0"/>
              </a:defRPr>
            </a:lvl7pPr>
            <a:lvl8pPr marL="1028700" algn="l" rtl="0" eaLnBrk="1" fontAlgn="base" hangingPunct="1">
              <a:spcBef>
                <a:spcPct val="0"/>
              </a:spcBef>
              <a:spcAft>
                <a:spcPct val="0"/>
              </a:spcAft>
              <a:defRPr sz="1950" b="1">
                <a:solidFill>
                  <a:schemeClr val="tx2"/>
                </a:solidFill>
                <a:latin typeface="Trebuchet MS" pitchFamily="34" charset="0"/>
              </a:defRPr>
            </a:lvl8pPr>
            <a:lvl9pPr marL="1371600" algn="l" rtl="0" eaLnBrk="1" fontAlgn="base" hangingPunct="1">
              <a:spcBef>
                <a:spcPct val="0"/>
              </a:spcBef>
              <a:spcAft>
                <a:spcPct val="0"/>
              </a:spcAft>
              <a:defRPr sz="1950" b="1">
                <a:solidFill>
                  <a:schemeClr val="tx2"/>
                </a:solidFill>
                <a:latin typeface="Trebuchet MS" pitchFamily="34" charset="0"/>
              </a:defRPr>
            </a:lvl9pPr>
          </a:lstStyle>
          <a:p>
            <a:pPr algn="ctr">
              <a:defRPr/>
            </a:pPr>
            <a:r>
              <a:rPr lang="en-US" sz="2000" dirty="0"/>
              <a:t>Rare Events and their Optimization</a:t>
            </a:r>
            <a:endParaRPr lang="en-US" sz="2000" kern="0" dirty="0">
              <a:solidFill>
                <a:schemeClr val="tx2">
                  <a:lumMod val="60000"/>
                  <a:lumOff val="40000"/>
                </a:schemeClr>
              </a:solidFill>
            </a:endParaRPr>
          </a:p>
        </p:txBody>
      </p:sp>
      <p:sp>
        <p:nvSpPr>
          <p:cNvPr id="10" name="Subtitle 7">
            <a:extLst>
              <a:ext uri="{FF2B5EF4-FFF2-40B4-BE49-F238E27FC236}">
                <a16:creationId xmlns:a16="http://schemas.microsoft.com/office/drawing/2014/main" id="{81C80818-FF43-9B45-B99D-98B0D8A73869}"/>
              </a:ext>
            </a:extLst>
          </p:cNvPr>
          <p:cNvSpPr txBox="1">
            <a:spLocks/>
          </p:cNvSpPr>
          <p:nvPr/>
        </p:nvSpPr>
        <p:spPr>
          <a:xfrm>
            <a:off x="1335379" y="2562784"/>
            <a:ext cx="6518663" cy="764312"/>
          </a:xfrm>
          <a:prstGeom prst="rect">
            <a:avLst/>
          </a:prstGeom>
        </p:spPr>
        <p:txBody>
          <a:bodyPr wrap="square">
            <a:spAutoFit/>
          </a:bodyPr>
          <a:lstStyle>
            <a:lvl1pPr marL="173038" indent="-173038" algn="l" defTabSz="457200" rtl="0" eaLnBrk="1" latinLnBrk="0" hangingPunct="1">
              <a:spcBef>
                <a:spcPts val="600"/>
              </a:spcBef>
              <a:spcAft>
                <a:spcPts val="0"/>
              </a:spcAft>
              <a:buFont typeface="Wingdings" pitchFamily="2" charset="2"/>
              <a:buChar char="§"/>
              <a:defRPr sz="1800" kern="1200" baseline="0">
                <a:solidFill>
                  <a:schemeClr val="tx1">
                    <a:lumMod val="50000"/>
                  </a:schemeClr>
                </a:solidFill>
                <a:latin typeface="+mn-lt"/>
                <a:ea typeface="+mn-ea"/>
                <a:cs typeface="+mn-cs"/>
              </a:defRPr>
            </a:lvl1pPr>
            <a:lvl2pPr marL="520700" indent="-236538"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2pPr>
            <a:lvl3pPr marL="803275" indent="-187325"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3pPr>
            <a:lvl4pPr marL="1087438" indent="-171450"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4pPr>
            <a:lvl5pPr marL="1371600" indent="-171450"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150"/>
              </a:spcBef>
              <a:buNone/>
            </a:pPr>
            <a:r>
              <a:rPr lang="en-US" sz="1400" b="1" dirty="0"/>
              <a:t>Collaborators: </a:t>
            </a:r>
            <a:r>
              <a:rPr lang="en-US" sz="1400" b="1" dirty="0" err="1"/>
              <a:t>Shanyin</a:t>
            </a:r>
            <a:r>
              <a:rPr lang="en-US" sz="1400" b="1" dirty="0"/>
              <a:t> Tong (NYU), Anirudh Subramanyam (ANL), Mihai </a:t>
            </a:r>
            <a:r>
              <a:rPr lang="en-US" sz="1400" b="1" dirty="0" err="1"/>
              <a:t>Anitescu</a:t>
            </a:r>
            <a:r>
              <a:rPr lang="en-US" sz="1400" b="1" dirty="0"/>
              <a:t> (ANL &amp; </a:t>
            </a:r>
            <a:r>
              <a:rPr lang="en-US" sz="1400" b="1" dirty="0" err="1"/>
              <a:t>UChicago</a:t>
            </a:r>
            <a:r>
              <a:rPr lang="en-US" sz="1400" b="1" dirty="0"/>
              <a:t>), Emil Constantinescu (ANL), and </a:t>
            </a:r>
            <a:r>
              <a:rPr lang="en-US" sz="1400" b="1" dirty="0" err="1"/>
              <a:t>Romit</a:t>
            </a:r>
            <a:r>
              <a:rPr lang="en-US" sz="1400" b="1" dirty="0"/>
              <a:t> </a:t>
            </a:r>
            <a:r>
              <a:rPr lang="en-US" sz="1400" b="1" dirty="0" err="1"/>
              <a:t>Maulik</a:t>
            </a:r>
            <a:r>
              <a:rPr lang="en-US" sz="1400" b="1" dirty="0"/>
              <a:t> (ANL)</a:t>
            </a:r>
          </a:p>
          <a:p>
            <a:pPr marL="0" indent="0" algn="ctr">
              <a:spcBef>
                <a:spcPts val="150"/>
              </a:spcBef>
              <a:buNone/>
            </a:pPr>
            <a:r>
              <a:rPr lang="en-US" sz="1400" b="1"/>
              <a:t>HEP (05/18/2023)</a:t>
            </a:r>
            <a:endParaRPr lang="en-US" sz="1400" b="1" dirty="0"/>
          </a:p>
        </p:txBody>
      </p:sp>
      <p:sp>
        <p:nvSpPr>
          <p:cNvPr id="6" name="Subtitle 7">
            <a:extLst>
              <a:ext uri="{FF2B5EF4-FFF2-40B4-BE49-F238E27FC236}">
                <a16:creationId xmlns:a16="http://schemas.microsoft.com/office/drawing/2014/main" id="{D774A54C-B04A-4442-906E-E1E70D76F198}"/>
              </a:ext>
            </a:extLst>
          </p:cNvPr>
          <p:cNvSpPr txBox="1">
            <a:spLocks/>
          </p:cNvSpPr>
          <p:nvPr/>
        </p:nvSpPr>
        <p:spPr>
          <a:xfrm>
            <a:off x="1650011" y="1760577"/>
            <a:ext cx="5715000" cy="369332"/>
          </a:xfrm>
          <a:prstGeom prst="rect">
            <a:avLst/>
          </a:prstGeom>
        </p:spPr>
        <p:txBody>
          <a:bodyPr wrap="square">
            <a:spAutoFit/>
          </a:bodyPr>
          <a:lstStyle>
            <a:lvl1pPr marL="173038" indent="-173038" algn="l" defTabSz="457200" rtl="0" eaLnBrk="1" latinLnBrk="0" hangingPunct="1">
              <a:spcBef>
                <a:spcPts val="600"/>
              </a:spcBef>
              <a:spcAft>
                <a:spcPts val="0"/>
              </a:spcAft>
              <a:buFont typeface="Wingdings" pitchFamily="2" charset="2"/>
              <a:buChar char="§"/>
              <a:defRPr sz="1800" kern="1200" baseline="0">
                <a:solidFill>
                  <a:schemeClr val="tx1">
                    <a:lumMod val="50000"/>
                  </a:schemeClr>
                </a:solidFill>
                <a:latin typeface="+mn-lt"/>
                <a:ea typeface="+mn-ea"/>
                <a:cs typeface="+mn-cs"/>
              </a:defRPr>
            </a:lvl1pPr>
            <a:lvl2pPr marL="520700" indent="-236538"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2pPr>
            <a:lvl3pPr marL="803275" indent="-187325"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3pPr>
            <a:lvl4pPr marL="1087438" indent="-171450"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4pPr>
            <a:lvl5pPr marL="1371600" indent="-171450"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150"/>
              </a:spcBef>
              <a:buNone/>
            </a:pPr>
            <a:r>
              <a:rPr lang="en-US" b="1" dirty="0"/>
              <a:t>Vishwas Rao</a:t>
            </a:r>
          </a:p>
        </p:txBody>
      </p:sp>
    </p:spTree>
    <p:extLst>
      <p:ext uri="{BB962C8B-B14F-4D97-AF65-F5344CB8AC3E}">
        <p14:creationId xmlns:p14="http://schemas.microsoft.com/office/powerpoint/2010/main" val="42439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D8B49-36E8-4847-9E21-628E80C03FE4}"/>
              </a:ext>
            </a:extLst>
          </p:cNvPr>
          <p:cNvSpPr>
            <a:spLocks noGrp="1"/>
          </p:cNvSpPr>
          <p:nvPr>
            <p:ph type="title"/>
          </p:nvPr>
        </p:nvSpPr>
        <p:spPr>
          <a:xfrm>
            <a:off x="0" y="1"/>
            <a:ext cx="9144000" cy="514350"/>
          </a:xfrm>
        </p:spPr>
        <p:txBody>
          <a:bodyPr/>
          <a:lstStyle/>
          <a:p>
            <a:r>
              <a:rPr lang="en-US" sz="2400" dirty="0">
                <a:latin typeface="Trebuchet MS" charset="0"/>
                <a:ea typeface="Trebuchet MS" charset="0"/>
                <a:cs typeface="Trebuchet MS" charset="0"/>
              </a:rPr>
              <a:t>Overview of results: Risk Mitigation </a:t>
            </a:r>
          </a:p>
        </p:txBody>
      </p:sp>
      <p:pic>
        <p:nvPicPr>
          <p:cNvPr id="11" name="Picture 10">
            <a:extLst>
              <a:ext uri="{FF2B5EF4-FFF2-40B4-BE49-F238E27FC236}">
                <a16:creationId xmlns:a16="http://schemas.microsoft.com/office/drawing/2014/main" id="{30722EA9-0A94-0C4F-A7AF-2C9C42620764}"/>
              </a:ext>
            </a:extLst>
          </p:cNvPr>
          <p:cNvPicPr>
            <a:picLocks noChangeAspect="1"/>
          </p:cNvPicPr>
          <p:nvPr/>
        </p:nvPicPr>
        <p:blipFill>
          <a:blip r:embed="rId3"/>
          <a:stretch>
            <a:fillRect/>
          </a:stretch>
        </p:blipFill>
        <p:spPr>
          <a:xfrm>
            <a:off x="669039" y="647946"/>
            <a:ext cx="5574445" cy="2817064"/>
          </a:xfrm>
          <a:prstGeom prst="rect">
            <a:avLst/>
          </a:prstGeom>
        </p:spPr>
      </p:pic>
      <p:sp>
        <p:nvSpPr>
          <p:cNvPr id="4" name="TextBox 3">
            <a:extLst>
              <a:ext uri="{FF2B5EF4-FFF2-40B4-BE49-F238E27FC236}">
                <a16:creationId xmlns:a16="http://schemas.microsoft.com/office/drawing/2014/main" id="{BD27B329-9630-E84C-89DF-66CAA64B5E2D}"/>
              </a:ext>
            </a:extLst>
          </p:cNvPr>
          <p:cNvSpPr txBox="1"/>
          <p:nvPr/>
        </p:nvSpPr>
        <p:spPr>
          <a:xfrm>
            <a:off x="2792583" y="3534329"/>
            <a:ext cx="1327355" cy="300082"/>
          </a:xfrm>
          <a:prstGeom prst="rect">
            <a:avLst/>
          </a:prstGeom>
          <a:noFill/>
        </p:spPr>
        <p:txBody>
          <a:bodyPr wrap="square" rtlCol="0">
            <a:spAutoFit/>
          </a:bodyPr>
          <a:lstStyle/>
          <a:p>
            <a:r>
              <a:rPr lang="en-US" b="1" dirty="0">
                <a:solidFill>
                  <a:srgbClr val="00B050"/>
                </a:solidFill>
              </a:rPr>
              <a:t>“SAFE” Region</a:t>
            </a:r>
          </a:p>
        </p:txBody>
      </p:sp>
      <p:cxnSp>
        <p:nvCxnSpPr>
          <p:cNvPr id="12" name="Straight Arrow Connector 11">
            <a:extLst>
              <a:ext uri="{FF2B5EF4-FFF2-40B4-BE49-F238E27FC236}">
                <a16:creationId xmlns:a16="http://schemas.microsoft.com/office/drawing/2014/main" id="{53A6CF68-DAD3-B842-A5F7-855D8B98E232}"/>
              </a:ext>
            </a:extLst>
          </p:cNvPr>
          <p:cNvCxnSpPr>
            <a:cxnSpLocks/>
          </p:cNvCxnSpPr>
          <p:nvPr/>
        </p:nvCxnSpPr>
        <p:spPr bwMode="auto">
          <a:xfrm flipH="1" flipV="1">
            <a:off x="3018504" y="3029031"/>
            <a:ext cx="350433" cy="570342"/>
          </a:xfrm>
          <a:prstGeom prst="straightConnector1">
            <a:avLst/>
          </a:prstGeom>
          <a:ln w="25400">
            <a:solidFill>
              <a:schemeClr val="tx2">
                <a:lumMod val="50000"/>
              </a:schemeClr>
            </a:solidFill>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21" name="TextBox 20">
            <a:extLst>
              <a:ext uri="{FF2B5EF4-FFF2-40B4-BE49-F238E27FC236}">
                <a16:creationId xmlns:a16="http://schemas.microsoft.com/office/drawing/2014/main" id="{1A11FEF6-49F9-4340-84D4-65BA568B3824}"/>
              </a:ext>
            </a:extLst>
          </p:cNvPr>
          <p:cNvSpPr txBox="1"/>
          <p:nvPr/>
        </p:nvSpPr>
        <p:spPr>
          <a:xfrm flipH="1">
            <a:off x="583251" y="3769367"/>
            <a:ext cx="6899095" cy="1015663"/>
          </a:xfrm>
          <a:prstGeom prst="rect">
            <a:avLst/>
          </a:prstGeom>
          <a:noFill/>
        </p:spPr>
        <p:txBody>
          <a:bodyPr wrap="square" rtlCol="0">
            <a:spAutoFit/>
          </a:bodyPr>
          <a:lstStyle/>
          <a:p>
            <a:pPr marL="285750" indent="-285750">
              <a:buFont typeface="Arial" charset="0"/>
              <a:buChar char="•"/>
            </a:pPr>
            <a:r>
              <a:rPr lang="en-US" sz="2000" b="1" dirty="0">
                <a:solidFill>
                  <a:schemeClr val="accent1">
                    <a:lumMod val="50000"/>
                  </a:schemeClr>
                </a:solidFill>
              </a:rPr>
              <a:t>Sampling free methods (</a:t>
            </a:r>
            <a:r>
              <a:rPr lang="en-US" sz="2000" b="1" dirty="0">
                <a:solidFill>
                  <a:srgbClr val="941100"/>
                </a:solidFill>
              </a:rPr>
              <a:t>LDT + Bilevel optimization</a:t>
            </a:r>
            <a:r>
              <a:rPr lang="en-US" sz="2000" b="1" dirty="0">
                <a:solidFill>
                  <a:schemeClr val="accent1">
                    <a:lumMod val="50000"/>
                  </a:schemeClr>
                </a:solidFill>
              </a:rPr>
              <a:t>)</a:t>
            </a:r>
          </a:p>
          <a:p>
            <a:pPr marL="285750" indent="-285750">
              <a:buFont typeface="Arial" charset="0"/>
              <a:buChar char="•"/>
            </a:pPr>
            <a:r>
              <a:rPr lang="en-US" sz="2000" b="1" dirty="0">
                <a:solidFill>
                  <a:schemeClr val="accent1">
                    <a:lumMod val="50000"/>
                  </a:schemeClr>
                </a:solidFill>
              </a:rPr>
              <a:t>Scalable for ``Extremely rare events”</a:t>
            </a:r>
          </a:p>
          <a:p>
            <a:pPr marL="285750" indent="-285750">
              <a:buFont typeface="Arial" charset="0"/>
              <a:buChar char="•"/>
            </a:pPr>
            <a:r>
              <a:rPr lang="en-US" sz="2000" b="1" dirty="0">
                <a:solidFill>
                  <a:schemeClr val="accent1">
                    <a:lumMod val="50000"/>
                  </a:schemeClr>
                </a:solidFill>
              </a:rPr>
              <a:t>Works for Gaussian and Gaussian mixtures</a:t>
            </a:r>
          </a:p>
        </p:txBody>
      </p:sp>
    </p:spTree>
    <p:extLst>
      <p:ext uri="{BB962C8B-B14F-4D97-AF65-F5344CB8AC3E}">
        <p14:creationId xmlns:p14="http://schemas.microsoft.com/office/powerpoint/2010/main" val="4206049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D8B49-36E8-4847-9E21-628E80C03FE4}"/>
              </a:ext>
            </a:extLst>
          </p:cNvPr>
          <p:cNvSpPr>
            <a:spLocks noGrp="1"/>
          </p:cNvSpPr>
          <p:nvPr>
            <p:ph type="title"/>
          </p:nvPr>
        </p:nvSpPr>
        <p:spPr>
          <a:xfrm>
            <a:off x="0" y="-23473"/>
            <a:ext cx="8686800" cy="594122"/>
          </a:xfrm>
        </p:spPr>
        <p:txBody>
          <a:bodyPr/>
          <a:lstStyle/>
          <a:p>
            <a:pPr marL="91440"/>
            <a:r>
              <a:rPr lang="en-US" sz="2800" dirty="0">
                <a:latin typeface="+mj-lt"/>
              </a:rPr>
              <a:t>Existing approaches</a:t>
            </a:r>
          </a:p>
        </p:txBody>
      </p:sp>
      <p:sp>
        <p:nvSpPr>
          <p:cNvPr id="4" name="TextBox 3">
            <a:extLst>
              <a:ext uri="{FF2B5EF4-FFF2-40B4-BE49-F238E27FC236}">
                <a16:creationId xmlns:a16="http://schemas.microsoft.com/office/drawing/2014/main" id="{950B1CC0-AD54-7B46-9AEF-38EF084A2731}"/>
              </a:ext>
            </a:extLst>
          </p:cNvPr>
          <p:cNvSpPr txBox="1"/>
          <p:nvPr/>
        </p:nvSpPr>
        <p:spPr>
          <a:xfrm>
            <a:off x="0" y="436537"/>
            <a:ext cx="9144000" cy="4583242"/>
          </a:xfrm>
          <a:prstGeom prst="rect">
            <a:avLst/>
          </a:prstGeom>
          <a:noFill/>
          <a:ln w="25400">
            <a:noFill/>
          </a:ln>
        </p:spPr>
        <p:txBody>
          <a:bodyPr wrap="square" rtlCol="0">
            <a:spAutoFit/>
          </a:bodyPr>
          <a:lstStyle/>
          <a:p>
            <a:pPr marL="283464" indent="-285743" defTabSz="685783">
              <a:lnSpc>
                <a:spcPct val="150000"/>
              </a:lnSpc>
              <a:buFont typeface="Arial" panose="020B0604020202020204" pitchFamily="34" charset="0"/>
              <a:buChar char="•"/>
            </a:pPr>
            <a:r>
              <a:rPr lang="en-US" sz="1800" b="1" dirty="0">
                <a:solidFill>
                  <a:srgbClr val="000000"/>
                </a:solidFill>
                <a:latin typeface="Calibri"/>
              </a:rPr>
              <a:t>Monte Carlo simulation</a:t>
            </a:r>
          </a:p>
          <a:p>
            <a:pPr marL="626364" lvl="1" indent="-285743" defTabSz="685783">
              <a:lnSpc>
                <a:spcPct val="150000"/>
              </a:lnSpc>
              <a:buFont typeface="Arial" panose="020B0604020202020204" pitchFamily="34" charset="0"/>
              <a:buChar char="•"/>
            </a:pPr>
            <a:r>
              <a:rPr lang="en-US" sz="1600" dirty="0">
                <a:solidFill>
                  <a:srgbClr val="000000"/>
                </a:solidFill>
                <a:latin typeface="Calibri"/>
              </a:rPr>
              <a:t>Draw random samples from </a:t>
            </a:r>
          </a:p>
          <a:p>
            <a:pPr marL="626364" lvl="1" indent="-285743" defTabSz="685783">
              <a:lnSpc>
                <a:spcPct val="150000"/>
              </a:lnSpc>
              <a:buFont typeface="Arial" panose="020B0604020202020204" pitchFamily="34" charset="0"/>
              <a:buChar char="•"/>
            </a:pPr>
            <a:r>
              <a:rPr lang="en-US" sz="1600" dirty="0">
                <a:solidFill>
                  <a:srgbClr val="000000"/>
                </a:solidFill>
                <a:latin typeface="Calibri"/>
              </a:rPr>
              <a:t>Simulate the dynamics with each random sample</a:t>
            </a:r>
          </a:p>
          <a:p>
            <a:pPr marL="626364" lvl="1" indent="-285743" defTabSz="685783">
              <a:lnSpc>
                <a:spcPct val="150000"/>
              </a:lnSpc>
              <a:buFont typeface="Arial" panose="020B0604020202020204" pitchFamily="34" charset="0"/>
              <a:buChar char="•"/>
            </a:pPr>
            <a:r>
              <a:rPr lang="en-US" sz="1600" dirty="0">
                <a:solidFill>
                  <a:srgbClr val="000000"/>
                </a:solidFill>
                <a:latin typeface="Calibri"/>
              </a:rPr>
              <a:t>Compute the fraction of the samples that exceed the threshold </a:t>
            </a:r>
          </a:p>
          <a:p>
            <a:pPr marL="626364" lvl="1" indent="-285743" defTabSz="685783">
              <a:lnSpc>
                <a:spcPct val="150000"/>
              </a:lnSpc>
              <a:buFont typeface="Arial" panose="020B0604020202020204" pitchFamily="34" charset="0"/>
              <a:buChar char="•"/>
            </a:pPr>
            <a:r>
              <a:rPr lang="en-US" sz="1600" dirty="0">
                <a:solidFill>
                  <a:srgbClr val="000000"/>
                </a:solidFill>
                <a:latin typeface="Calibri"/>
              </a:rPr>
              <a:t> </a:t>
            </a:r>
          </a:p>
          <a:p>
            <a:pPr marL="626364" lvl="1" indent="-285743" defTabSz="685783">
              <a:lnSpc>
                <a:spcPct val="150000"/>
              </a:lnSpc>
              <a:buFont typeface="Arial" panose="020B0604020202020204" pitchFamily="34" charset="0"/>
              <a:buChar char="•"/>
            </a:pPr>
            <a:endParaRPr lang="en-US" sz="1800" b="1" dirty="0">
              <a:solidFill>
                <a:srgbClr val="000000"/>
              </a:solidFill>
              <a:latin typeface="Calibri"/>
            </a:endParaRPr>
          </a:p>
          <a:p>
            <a:pPr marL="283464" indent="-285743" defTabSz="685783">
              <a:lnSpc>
                <a:spcPct val="150000"/>
              </a:lnSpc>
              <a:buFont typeface="Arial" panose="020B0604020202020204" pitchFamily="34" charset="0"/>
              <a:buChar char="•"/>
            </a:pPr>
            <a:r>
              <a:rPr lang="en-US" sz="1800" b="1" dirty="0">
                <a:solidFill>
                  <a:srgbClr val="000000"/>
                </a:solidFill>
                <a:latin typeface="Calibri"/>
              </a:rPr>
              <a:t>Importance sampling</a:t>
            </a:r>
            <a:r>
              <a:rPr lang="en-US" sz="1800" dirty="0">
                <a:solidFill>
                  <a:srgbClr val="000000"/>
                </a:solidFill>
                <a:latin typeface="Calibri"/>
              </a:rPr>
              <a:t>: </a:t>
            </a:r>
          </a:p>
          <a:p>
            <a:pPr marL="626364" lvl="1" indent="-285743" defTabSz="685783">
              <a:lnSpc>
                <a:spcPct val="150000"/>
              </a:lnSpc>
              <a:buFont typeface="Arial" panose="020B0604020202020204" pitchFamily="34" charset="0"/>
              <a:buChar char="•"/>
            </a:pPr>
            <a:r>
              <a:rPr lang="en-US" sz="1600" dirty="0">
                <a:solidFill>
                  <a:srgbClr val="000000"/>
                </a:solidFill>
                <a:latin typeface="Calibri"/>
              </a:rPr>
              <a:t>Construct a ``suitable” biasing distribution </a:t>
            </a:r>
          </a:p>
          <a:p>
            <a:pPr marL="626364" lvl="1" indent="-285743" defTabSz="685783">
              <a:lnSpc>
                <a:spcPct val="150000"/>
              </a:lnSpc>
              <a:buFont typeface="Arial" panose="020B0604020202020204" pitchFamily="34" charset="0"/>
              <a:buChar char="•"/>
            </a:pPr>
            <a:r>
              <a:rPr lang="en-US" sz="1600" dirty="0">
                <a:solidFill>
                  <a:srgbClr val="000000"/>
                </a:solidFill>
                <a:latin typeface="Calibri"/>
              </a:rPr>
              <a:t>Draw random samples from the biasing distribution</a:t>
            </a:r>
          </a:p>
          <a:p>
            <a:pPr marL="626364" lvl="1" indent="-285743" defTabSz="685783">
              <a:lnSpc>
                <a:spcPct val="150000"/>
              </a:lnSpc>
              <a:buFont typeface="Arial" panose="020B0604020202020204" pitchFamily="34" charset="0"/>
              <a:buChar char="•"/>
            </a:pPr>
            <a:r>
              <a:rPr lang="en-US" sz="1600" dirty="0">
                <a:solidFill>
                  <a:srgbClr val="000000"/>
                </a:solidFill>
                <a:latin typeface="Calibri"/>
              </a:rPr>
              <a:t>Sum the  “importance weights” for the samples that exceed threshold</a:t>
            </a:r>
          </a:p>
          <a:p>
            <a:pPr marL="626364" lvl="1" indent="-285743" defTabSz="685783">
              <a:lnSpc>
                <a:spcPct val="150000"/>
              </a:lnSpc>
              <a:buFont typeface="Arial" panose="020B0604020202020204" pitchFamily="34" charset="0"/>
              <a:buChar char="•"/>
            </a:pPr>
            <a:r>
              <a:rPr lang="en-US" sz="1600" dirty="0">
                <a:solidFill>
                  <a:srgbClr val="000000"/>
                </a:solidFill>
                <a:latin typeface="Calibri"/>
              </a:rPr>
              <a:t> </a:t>
            </a:r>
          </a:p>
          <a:p>
            <a:pPr marL="91440" indent="-285743" defTabSz="685783">
              <a:lnSpc>
                <a:spcPct val="150000"/>
              </a:lnSpc>
              <a:buFont typeface="Arial" panose="020B0604020202020204" pitchFamily="34" charset="0"/>
              <a:buChar char="•"/>
            </a:pPr>
            <a:endParaRPr lang="en-US" sz="1400" dirty="0">
              <a:solidFill>
                <a:srgbClr val="000000"/>
              </a:solidFill>
              <a:latin typeface="Calibri"/>
            </a:endParaRPr>
          </a:p>
        </p:txBody>
      </p:sp>
      <p:pic>
        <p:nvPicPr>
          <p:cNvPr id="5" name="Picture 4"/>
          <p:cNvPicPr>
            <a:picLocks noChangeAspect="1"/>
          </p:cNvPicPr>
          <p:nvPr/>
        </p:nvPicPr>
        <p:blipFill>
          <a:blip r:embed="rId3"/>
          <a:stretch>
            <a:fillRect/>
          </a:stretch>
        </p:blipFill>
        <p:spPr>
          <a:xfrm>
            <a:off x="3059543" y="1059244"/>
            <a:ext cx="127000" cy="152400"/>
          </a:xfrm>
          <a:prstGeom prst="rect">
            <a:avLst/>
          </a:prstGeom>
        </p:spPr>
      </p:pic>
      <p:pic>
        <p:nvPicPr>
          <p:cNvPr id="3" name="Picture 2"/>
          <p:cNvPicPr>
            <a:picLocks noChangeAspect="1"/>
          </p:cNvPicPr>
          <p:nvPr/>
        </p:nvPicPr>
        <p:blipFill>
          <a:blip r:embed="rId4"/>
          <a:stretch>
            <a:fillRect/>
          </a:stretch>
        </p:blipFill>
        <p:spPr>
          <a:xfrm>
            <a:off x="716977" y="1926350"/>
            <a:ext cx="2948940" cy="605790"/>
          </a:xfrm>
          <a:prstGeom prst="rect">
            <a:avLst/>
          </a:prstGeom>
        </p:spPr>
      </p:pic>
      <p:pic>
        <p:nvPicPr>
          <p:cNvPr id="6" name="Picture 5"/>
          <p:cNvPicPr>
            <a:picLocks noChangeAspect="1"/>
          </p:cNvPicPr>
          <p:nvPr/>
        </p:nvPicPr>
        <p:blipFill>
          <a:blip r:embed="rId5"/>
          <a:stretch>
            <a:fillRect/>
          </a:stretch>
        </p:blipFill>
        <p:spPr>
          <a:xfrm>
            <a:off x="716978" y="4245297"/>
            <a:ext cx="3366135" cy="605790"/>
          </a:xfrm>
          <a:prstGeom prst="rect">
            <a:avLst/>
          </a:prstGeom>
        </p:spPr>
      </p:pic>
      <p:grpSp>
        <p:nvGrpSpPr>
          <p:cNvPr id="11" name="Group 10"/>
          <p:cNvGrpSpPr/>
          <p:nvPr/>
        </p:nvGrpSpPr>
        <p:grpSpPr>
          <a:xfrm>
            <a:off x="6511637" y="859628"/>
            <a:ext cx="1995054" cy="1454728"/>
            <a:chOff x="6345383" y="838200"/>
            <a:chExt cx="1995054" cy="1454728"/>
          </a:xfrm>
        </p:grpSpPr>
        <p:sp>
          <p:nvSpPr>
            <p:cNvPr id="7" name="Rounded Rectangle 6"/>
            <p:cNvSpPr/>
            <p:nvPr/>
          </p:nvSpPr>
          <p:spPr bwMode="auto">
            <a:xfrm>
              <a:off x="6345383" y="838200"/>
              <a:ext cx="1995054" cy="1454728"/>
            </a:xfrm>
            <a:prstGeom prst="roundRect">
              <a:avLst/>
            </a:prstGeom>
            <a:solidFill>
              <a:srgbClr val="0096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Calibri" pitchFamily="34" charset="0"/>
              </a:endParaRPr>
            </a:p>
          </p:txBody>
        </p:sp>
        <p:sp>
          <p:nvSpPr>
            <p:cNvPr id="9" name="Oval 8"/>
            <p:cNvSpPr/>
            <p:nvPr/>
          </p:nvSpPr>
          <p:spPr bwMode="auto">
            <a:xfrm flipH="1">
              <a:off x="7786255" y="1059244"/>
              <a:ext cx="290945" cy="506320"/>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Calibri" pitchFamily="34" charset="0"/>
              </a:endParaRPr>
            </a:p>
          </p:txBody>
        </p:sp>
      </p:grpSp>
      <p:grpSp>
        <p:nvGrpSpPr>
          <p:cNvPr id="12" name="Group 11"/>
          <p:cNvGrpSpPr/>
          <p:nvPr/>
        </p:nvGrpSpPr>
        <p:grpSpPr>
          <a:xfrm>
            <a:off x="6511637" y="3248891"/>
            <a:ext cx="1995054" cy="1454728"/>
            <a:chOff x="6345383" y="838200"/>
            <a:chExt cx="1995054" cy="1454728"/>
          </a:xfrm>
        </p:grpSpPr>
        <p:sp>
          <p:nvSpPr>
            <p:cNvPr id="13" name="Rounded Rectangle 12"/>
            <p:cNvSpPr/>
            <p:nvPr/>
          </p:nvSpPr>
          <p:spPr bwMode="auto">
            <a:xfrm>
              <a:off x="6345383" y="838200"/>
              <a:ext cx="1995054" cy="1454728"/>
            </a:xfrm>
            <a:prstGeom prst="roundRect">
              <a:avLst/>
            </a:prstGeom>
            <a:solidFill>
              <a:srgbClr val="0096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ndParaRPr>
            </a:p>
          </p:txBody>
        </p:sp>
        <p:sp>
          <p:nvSpPr>
            <p:cNvPr id="14" name="Oval 13"/>
            <p:cNvSpPr/>
            <p:nvPr/>
          </p:nvSpPr>
          <p:spPr bwMode="auto">
            <a:xfrm flipH="1">
              <a:off x="7786255" y="1059244"/>
              <a:ext cx="290945" cy="506320"/>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ndParaRPr>
            </a:p>
          </p:txBody>
        </p:sp>
      </p:grpSp>
      <p:sp>
        <p:nvSpPr>
          <p:cNvPr id="17" name="Triangle 16"/>
          <p:cNvSpPr/>
          <p:nvPr/>
        </p:nvSpPr>
        <p:spPr bwMode="auto">
          <a:xfrm>
            <a:off x="7523018" y="3248892"/>
            <a:ext cx="983673" cy="727363"/>
          </a:xfrm>
          <a:prstGeom prst="triangle">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ndParaRPr>
          </a:p>
        </p:txBody>
      </p:sp>
    </p:spTree>
    <p:extLst>
      <p:ext uri="{BB962C8B-B14F-4D97-AF65-F5344CB8AC3E}">
        <p14:creationId xmlns:p14="http://schemas.microsoft.com/office/powerpoint/2010/main" val="2841385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D8B49-36E8-4847-9E21-628E80C03FE4}"/>
              </a:ext>
            </a:extLst>
          </p:cNvPr>
          <p:cNvSpPr>
            <a:spLocks noGrp="1"/>
          </p:cNvSpPr>
          <p:nvPr>
            <p:ph type="title"/>
          </p:nvPr>
        </p:nvSpPr>
        <p:spPr/>
        <p:txBody>
          <a:bodyPr/>
          <a:lstStyle/>
          <a:p>
            <a:r>
              <a:rPr lang="en-US" sz="2800" dirty="0">
                <a:latin typeface="+mj-lt"/>
              </a:rPr>
              <a:t>Problem formulation</a:t>
            </a:r>
          </a:p>
        </p:txBody>
      </p:sp>
      <p:sp>
        <p:nvSpPr>
          <p:cNvPr id="4" name="TextBox 3">
            <a:extLst>
              <a:ext uri="{FF2B5EF4-FFF2-40B4-BE49-F238E27FC236}">
                <a16:creationId xmlns:a16="http://schemas.microsoft.com/office/drawing/2014/main" id="{950B1CC0-AD54-7B46-9AEF-38EF084A2731}"/>
              </a:ext>
            </a:extLst>
          </p:cNvPr>
          <p:cNvSpPr txBox="1"/>
          <p:nvPr/>
        </p:nvSpPr>
        <p:spPr>
          <a:xfrm>
            <a:off x="457200" y="896183"/>
            <a:ext cx="8602717" cy="3788858"/>
          </a:xfrm>
          <a:prstGeom prst="rect">
            <a:avLst/>
          </a:prstGeom>
          <a:noFill/>
        </p:spPr>
        <p:txBody>
          <a:bodyPr wrap="square" rtlCol="0">
            <a:spAutoFit/>
          </a:bodyPr>
          <a:lstStyle/>
          <a:p>
            <a:pPr marL="285743" indent="-285743" defTabSz="685783">
              <a:lnSpc>
                <a:spcPct val="150000"/>
              </a:lnSpc>
              <a:buFont typeface="Arial" panose="020B0604020202020204" pitchFamily="34" charset="0"/>
              <a:buChar char="•"/>
            </a:pPr>
            <a:r>
              <a:rPr lang="en-US" sz="1800" dirty="0">
                <a:solidFill>
                  <a:srgbClr val="000000"/>
                </a:solidFill>
                <a:latin typeface="Calibri"/>
              </a:rPr>
              <a:t>Consider the following dynamical system </a:t>
            </a:r>
          </a:p>
          <a:p>
            <a:pPr marL="285743" indent="-285743" defTabSz="685783">
              <a:lnSpc>
                <a:spcPct val="150000"/>
              </a:lnSpc>
              <a:buFont typeface="Arial" panose="020B0604020202020204" pitchFamily="34" charset="0"/>
              <a:buChar char="•"/>
            </a:pPr>
            <a:endParaRPr lang="en-US" sz="1800" dirty="0">
              <a:solidFill>
                <a:srgbClr val="000000"/>
              </a:solidFill>
              <a:latin typeface="Calibri"/>
            </a:endParaRPr>
          </a:p>
          <a:p>
            <a:pPr marL="285743" indent="-285743" defTabSz="685783">
              <a:lnSpc>
                <a:spcPct val="150000"/>
              </a:lnSpc>
              <a:buFont typeface="Arial" panose="020B0604020202020204" pitchFamily="34" charset="0"/>
              <a:buChar char="•"/>
            </a:pPr>
            <a:endParaRPr lang="en-US" sz="1800" dirty="0">
              <a:solidFill>
                <a:srgbClr val="000000"/>
              </a:solidFill>
              <a:latin typeface="Calibri"/>
            </a:endParaRPr>
          </a:p>
          <a:p>
            <a:pPr marL="285743" indent="-285743" defTabSz="685783">
              <a:lnSpc>
                <a:spcPct val="150000"/>
              </a:lnSpc>
              <a:buFont typeface="Arial" panose="020B0604020202020204" pitchFamily="34" charset="0"/>
              <a:buChar char="•"/>
            </a:pPr>
            <a:r>
              <a:rPr lang="en-US" sz="1800" dirty="0">
                <a:solidFill>
                  <a:srgbClr val="000000"/>
                </a:solidFill>
                <a:latin typeface="Calibri"/>
              </a:rPr>
              <a:t>We are interested in estimating</a:t>
            </a:r>
            <a:endParaRPr lang="en-US" sz="1800" b="1" dirty="0">
              <a:solidFill>
                <a:srgbClr val="000000"/>
              </a:solidFill>
              <a:latin typeface="Calibri"/>
            </a:endParaRPr>
          </a:p>
          <a:p>
            <a:pPr marL="285743" indent="-285743" defTabSz="685783">
              <a:lnSpc>
                <a:spcPct val="150000"/>
              </a:lnSpc>
              <a:buFont typeface="Arial" panose="020B0604020202020204" pitchFamily="34" charset="0"/>
              <a:buChar char="•"/>
            </a:pPr>
            <a:endParaRPr lang="en-US" sz="1800" dirty="0">
              <a:solidFill>
                <a:srgbClr val="000000"/>
              </a:solidFill>
              <a:latin typeface="Calibri"/>
            </a:endParaRPr>
          </a:p>
          <a:p>
            <a:pPr marL="285743" indent="-285743" defTabSz="685783">
              <a:lnSpc>
                <a:spcPct val="150000"/>
              </a:lnSpc>
              <a:buFont typeface="Arial" panose="020B0604020202020204" pitchFamily="34" charset="0"/>
              <a:buChar char="•"/>
            </a:pPr>
            <a:r>
              <a:rPr lang="en-US" sz="1800" dirty="0">
                <a:solidFill>
                  <a:srgbClr val="000000"/>
                </a:solidFill>
                <a:latin typeface="Calibri"/>
              </a:rPr>
              <a:t>The initial state of the system has the PDF `p’. When f is linear and p is Gaussian, the evolution of x is analytically tractable. However, when f is nonlinear, the evolution of x is not analytically tractable.</a:t>
            </a:r>
          </a:p>
          <a:p>
            <a:pPr marL="285743" indent="-285743" defTabSz="685783">
              <a:lnSpc>
                <a:spcPct val="150000"/>
              </a:lnSpc>
              <a:buFont typeface="Arial" panose="020B0604020202020204" pitchFamily="34" charset="0"/>
              <a:buChar char="•"/>
            </a:pPr>
            <a:endParaRPr lang="en-US" sz="1800" dirty="0">
              <a:solidFill>
                <a:srgbClr val="000000"/>
              </a:solidFill>
              <a:latin typeface="Calibri"/>
            </a:endParaRPr>
          </a:p>
        </p:txBody>
      </p:sp>
      <p:pic>
        <p:nvPicPr>
          <p:cNvPr id="3" name="Picture 2">
            <a:extLst>
              <a:ext uri="{FF2B5EF4-FFF2-40B4-BE49-F238E27FC236}">
                <a16:creationId xmlns:a16="http://schemas.microsoft.com/office/drawing/2014/main" id="{94C43EC9-6A47-5E41-AECB-2B687370ED96}"/>
              </a:ext>
            </a:extLst>
          </p:cNvPr>
          <p:cNvPicPr>
            <a:picLocks noChangeAspect="1"/>
          </p:cNvPicPr>
          <p:nvPr/>
        </p:nvPicPr>
        <p:blipFill>
          <a:blip r:embed="rId2"/>
          <a:stretch>
            <a:fillRect/>
          </a:stretch>
        </p:blipFill>
        <p:spPr>
          <a:xfrm>
            <a:off x="1428750" y="1415815"/>
            <a:ext cx="3200400" cy="673100"/>
          </a:xfrm>
          <a:prstGeom prst="rect">
            <a:avLst/>
          </a:prstGeom>
        </p:spPr>
      </p:pic>
      <p:pic>
        <p:nvPicPr>
          <p:cNvPr id="6" name="Picture 5">
            <a:extLst>
              <a:ext uri="{FF2B5EF4-FFF2-40B4-BE49-F238E27FC236}">
                <a16:creationId xmlns:a16="http://schemas.microsoft.com/office/drawing/2014/main" id="{501C6E6B-AC30-4644-AC15-FBF0706C7A26}"/>
              </a:ext>
            </a:extLst>
          </p:cNvPr>
          <p:cNvPicPr>
            <a:picLocks noChangeAspect="1"/>
          </p:cNvPicPr>
          <p:nvPr/>
        </p:nvPicPr>
        <p:blipFill>
          <a:blip r:embed="rId3"/>
          <a:stretch>
            <a:fillRect/>
          </a:stretch>
        </p:blipFill>
        <p:spPr>
          <a:xfrm>
            <a:off x="3952979" y="2320955"/>
            <a:ext cx="2349500" cy="228600"/>
          </a:xfrm>
          <a:prstGeom prst="rect">
            <a:avLst/>
          </a:prstGeom>
        </p:spPr>
      </p:pic>
      <p:pic>
        <p:nvPicPr>
          <p:cNvPr id="7" name="Picture 6">
            <a:extLst>
              <a:ext uri="{FF2B5EF4-FFF2-40B4-BE49-F238E27FC236}">
                <a16:creationId xmlns:a16="http://schemas.microsoft.com/office/drawing/2014/main" id="{E0D96FC0-4F36-F44C-88C6-DED1DD2E710F}"/>
              </a:ext>
            </a:extLst>
          </p:cNvPr>
          <p:cNvPicPr>
            <a:picLocks noChangeAspect="1"/>
          </p:cNvPicPr>
          <p:nvPr/>
        </p:nvPicPr>
        <p:blipFill>
          <a:blip r:embed="rId4"/>
          <a:stretch>
            <a:fillRect/>
          </a:stretch>
        </p:blipFill>
        <p:spPr>
          <a:xfrm>
            <a:off x="2226187" y="2669430"/>
            <a:ext cx="3225800" cy="254000"/>
          </a:xfrm>
          <a:prstGeom prst="rect">
            <a:avLst/>
          </a:prstGeom>
        </p:spPr>
      </p:pic>
    </p:spTree>
    <p:extLst>
      <p:ext uri="{BB962C8B-B14F-4D97-AF65-F5344CB8AC3E}">
        <p14:creationId xmlns:p14="http://schemas.microsoft.com/office/powerpoint/2010/main" val="116208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D8B49-36E8-4847-9E21-628E80C03FE4}"/>
              </a:ext>
            </a:extLst>
          </p:cNvPr>
          <p:cNvSpPr>
            <a:spLocks noGrp="1"/>
          </p:cNvSpPr>
          <p:nvPr>
            <p:ph type="title"/>
          </p:nvPr>
        </p:nvSpPr>
        <p:spPr/>
        <p:txBody>
          <a:bodyPr/>
          <a:lstStyle/>
          <a:p>
            <a:r>
              <a:rPr lang="en-US" sz="2800" dirty="0">
                <a:latin typeface="+mj-lt"/>
              </a:rPr>
              <a:t>Sketch of our Approach</a:t>
            </a:r>
          </a:p>
        </p:txBody>
      </p:sp>
      <p:sp>
        <p:nvSpPr>
          <p:cNvPr id="4" name="TextBox 3">
            <a:extLst>
              <a:ext uri="{FF2B5EF4-FFF2-40B4-BE49-F238E27FC236}">
                <a16:creationId xmlns:a16="http://schemas.microsoft.com/office/drawing/2014/main" id="{950B1CC0-AD54-7B46-9AEF-38EF084A2731}"/>
              </a:ext>
            </a:extLst>
          </p:cNvPr>
          <p:cNvSpPr txBox="1"/>
          <p:nvPr/>
        </p:nvSpPr>
        <p:spPr>
          <a:xfrm>
            <a:off x="457200" y="896183"/>
            <a:ext cx="8602717" cy="2957861"/>
          </a:xfrm>
          <a:prstGeom prst="rect">
            <a:avLst/>
          </a:prstGeom>
          <a:noFill/>
        </p:spPr>
        <p:txBody>
          <a:bodyPr wrap="square" rtlCol="0">
            <a:spAutoFit/>
          </a:bodyPr>
          <a:lstStyle/>
          <a:p>
            <a:pPr marL="285743" indent="-285743" defTabSz="685783">
              <a:lnSpc>
                <a:spcPct val="150000"/>
              </a:lnSpc>
              <a:buFont typeface="Arial" panose="020B0604020202020204" pitchFamily="34" charset="0"/>
              <a:buChar char="•"/>
            </a:pPr>
            <a:r>
              <a:rPr lang="en-US" sz="1800" dirty="0">
                <a:solidFill>
                  <a:srgbClr val="000000"/>
                </a:solidFill>
                <a:latin typeface="Calibri"/>
              </a:rPr>
              <a:t>Let                   denote the set of all initial conditions that cause an excursion. That is:</a:t>
            </a:r>
          </a:p>
          <a:p>
            <a:pPr marL="285743" indent="-285743" defTabSz="685783">
              <a:lnSpc>
                <a:spcPct val="150000"/>
              </a:lnSpc>
              <a:buFont typeface="Arial" panose="020B0604020202020204" pitchFamily="34" charset="0"/>
              <a:buChar char="•"/>
            </a:pPr>
            <a:endParaRPr lang="en-US" sz="1800" dirty="0">
              <a:solidFill>
                <a:srgbClr val="000000"/>
              </a:solidFill>
              <a:latin typeface="Calibri"/>
            </a:endParaRPr>
          </a:p>
          <a:p>
            <a:pPr marL="285743" indent="-285743" defTabSz="685783">
              <a:lnSpc>
                <a:spcPct val="150000"/>
              </a:lnSpc>
              <a:buFont typeface="Arial" panose="020B0604020202020204" pitchFamily="34" charset="0"/>
              <a:buChar char="•"/>
            </a:pPr>
            <a:endParaRPr lang="en-US" sz="1800" dirty="0">
              <a:solidFill>
                <a:srgbClr val="000000"/>
              </a:solidFill>
              <a:latin typeface="Calibri"/>
            </a:endParaRPr>
          </a:p>
          <a:p>
            <a:pPr marL="285743" indent="-285743" defTabSz="685783">
              <a:lnSpc>
                <a:spcPct val="150000"/>
              </a:lnSpc>
              <a:buFont typeface="Arial" panose="020B0604020202020204" pitchFamily="34" charset="0"/>
              <a:buChar char="•"/>
            </a:pPr>
            <a:r>
              <a:rPr lang="en-US" sz="1800" dirty="0">
                <a:solidFill>
                  <a:srgbClr val="000000"/>
                </a:solidFill>
                <a:latin typeface="Calibri"/>
              </a:rPr>
              <a:t>Then             is the </a:t>
            </a:r>
          </a:p>
          <a:p>
            <a:pPr marL="285743" indent="-285743" defTabSz="685783">
              <a:lnSpc>
                <a:spcPct val="150000"/>
              </a:lnSpc>
              <a:buFont typeface="Arial" panose="020B0604020202020204" pitchFamily="34" charset="0"/>
              <a:buChar char="•"/>
            </a:pPr>
            <a:endParaRPr lang="en-US" sz="1800" dirty="0">
              <a:solidFill>
                <a:srgbClr val="000000"/>
              </a:solidFill>
              <a:latin typeface="Calibri"/>
            </a:endParaRPr>
          </a:p>
          <a:p>
            <a:pPr marL="285743" indent="-285743" defTabSz="685783">
              <a:lnSpc>
                <a:spcPct val="150000"/>
              </a:lnSpc>
              <a:buFont typeface="Arial" panose="020B0604020202020204" pitchFamily="34" charset="0"/>
              <a:buChar char="•"/>
            </a:pPr>
            <a:r>
              <a:rPr lang="en-US" sz="1800" dirty="0">
                <a:solidFill>
                  <a:srgbClr val="000000"/>
                </a:solidFill>
                <a:latin typeface="Calibri"/>
              </a:rPr>
              <a:t>We use Rice’s formula to gain insights about </a:t>
            </a:r>
          </a:p>
          <a:p>
            <a:pPr marL="285743" indent="-285743" defTabSz="685783">
              <a:lnSpc>
                <a:spcPct val="150000"/>
              </a:lnSpc>
              <a:buFont typeface="Arial" panose="020B0604020202020204" pitchFamily="34" charset="0"/>
              <a:buChar char="•"/>
            </a:pPr>
            <a:endParaRPr lang="en-US" sz="1800" dirty="0">
              <a:solidFill>
                <a:srgbClr val="000000"/>
              </a:solidFill>
              <a:latin typeface="Calibri"/>
            </a:endParaRPr>
          </a:p>
        </p:txBody>
      </p:sp>
      <p:pic>
        <p:nvPicPr>
          <p:cNvPr id="3" name="Picture 2">
            <a:extLst>
              <a:ext uri="{FF2B5EF4-FFF2-40B4-BE49-F238E27FC236}">
                <a16:creationId xmlns:a16="http://schemas.microsoft.com/office/drawing/2014/main" id="{ECCB0B27-8397-9347-81D1-7AB234710B7E}"/>
              </a:ext>
            </a:extLst>
          </p:cNvPr>
          <p:cNvPicPr>
            <a:picLocks noChangeAspect="1"/>
          </p:cNvPicPr>
          <p:nvPr/>
        </p:nvPicPr>
        <p:blipFill>
          <a:blip r:embed="rId2"/>
          <a:stretch>
            <a:fillRect/>
          </a:stretch>
        </p:blipFill>
        <p:spPr>
          <a:xfrm>
            <a:off x="1240502" y="1101656"/>
            <a:ext cx="804672" cy="201168"/>
          </a:xfrm>
          <a:prstGeom prst="rect">
            <a:avLst/>
          </a:prstGeom>
        </p:spPr>
      </p:pic>
      <p:pic>
        <p:nvPicPr>
          <p:cNvPr id="5" name="Picture 4">
            <a:extLst>
              <a:ext uri="{FF2B5EF4-FFF2-40B4-BE49-F238E27FC236}">
                <a16:creationId xmlns:a16="http://schemas.microsoft.com/office/drawing/2014/main" id="{2CF6E17D-C797-564D-A43B-E11408131530}"/>
              </a:ext>
            </a:extLst>
          </p:cNvPr>
          <p:cNvPicPr>
            <a:picLocks noChangeAspect="1"/>
          </p:cNvPicPr>
          <p:nvPr/>
        </p:nvPicPr>
        <p:blipFill>
          <a:blip r:embed="rId3"/>
          <a:stretch>
            <a:fillRect/>
          </a:stretch>
        </p:blipFill>
        <p:spPr>
          <a:xfrm>
            <a:off x="1642838" y="1415193"/>
            <a:ext cx="3006344" cy="609092"/>
          </a:xfrm>
          <a:prstGeom prst="rect">
            <a:avLst/>
          </a:prstGeom>
        </p:spPr>
      </p:pic>
      <p:pic>
        <p:nvPicPr>
          <p:cNvPr id="14" name="Picture 13">
            <a:extLst>
              <a:ext uri="{FF2B5EF4-FFF2-40B4-BE49-F238E27FC236}">
                <a16:creationId xmlns:a16="http://schemas.microsoft.com/office/drawing/2014/main" id="{0DC749D5-92D0-9043-A859-7FC5C30D23BA}"/>
              </a:ext>
            </a:extLst>
          </p:cNvPr>
          <p:cNvPicPr>
            <a:picLocks noChangeAspect="1"/>
          </p:cNvPicPr>
          <p:nvPr/>
        </p:nvPicPr>
        <p:blipFill>
          <a:blip r:embed="rId4"/>
          <a:stretch>
            <a:fillRect/>
          </a:stretch>
        </p:blipFill>
        <p:spPr>
          <a:xfrm>
            <a:off x="1416237" y="2332202"/>
            <a:ext cx="491744" cy="201168"/>
          </a:xfrm>
          <a:prstGeom prst="rect">
            <a:avLst/>
          </a:prstGeom>
        </p:spPr>
      </p:pic>
      <p:pic>
        <p:nvPicPr>
          <p:cNvPr id="15" name="Picture 14">
            <a:extLst>
              <a:ext uri="{FF2B5EF4-FFF2-40B4-BE49-F238E27FC236}">
                <a16:creationId xmlns:a16="http://schemas.microsoft.com/office/drawing/2014/main" id="{FB945620-9BF7-7B48-8D52-9041F5CF22F2}"/>
              </a:ext>
            </a:extLst>
          </p:cNvPr>
          <p:cNvPicPr>
            <a:picLocks noChangeAspect="1"/>
          </p:cNvPicPr>
          <p:nvPr/>
        </p:nvPicPr>
        <p:blipFill>
          <a:blip r:embed="rId5"/>
          <a:stretch>
            <a:fillRect/>
          </a:stretch>
        </p:blipFill>
        <p:spPr>
          <a:xfrm>
            <a:off x="2577075" y="2305090"/>
            <a:ext cx="1650795" cy="259514"/>
          </a:xfrm>
          <a:prstGeom prst="rect">
            <a:avLst/>
          </a:prstGeom>
        </p:spPr>
      </p:pic>
      <p:pic>
        <p:nvPicPr>
          <p:cNvPr id="16" name="Picture 15">
            <a:extLst>
              <a:ext uri="{FF2B5EF4-FFF2-40B4-BE49-F238E27FC236}">
                <a16:creationId xmlns:a16="http://schemas.microsoft.com/office/drawing/2014/main" id="{9C475AAE-065A-6041-8739-4E7CB105D4DD}"/>
              </a:ext>
            </a:extLst>
          </p:cNvPr>
          <p:cNvPicPr>
            <a:picLocks noChangeAspect="1"/>
          </p:cNvPicPr>
          <p:nvPr/>
        </p:nvPicPr>
        <p:blipFill>
          <a:blip r:embed="rId6"/>
          <a:stretch>
            <a:fillRect/>
          </a:stretch>
        </p:blipFill>
        <p:spPr>
          <a:xfrm>
            <a:off x="4995608" y="3159228"/>
            <a:ext cx="379984" cy="201168"/>
          </a:xfrm>
          <a:prstGeom prst="rect">
            <a:avLst/>
          </a:prstGeom>
        </p:spPr>
      </p:pic>
    </p:spTree>
    <p:extLst>
      <p:ext uri="{BB962C8B-B14F-4D97-AF65-F5344CB8AC3E}">
        <p14:creationId xmlns:p14="http://schemas.microsoft.com/office/powerpoint/2010/main" val="707324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D8B49-36E8-4847-9E21-628E80C03FE4}"/>
              </a:ext>
            </a:extLst>
          </p:cNvPr>
          <p:cNvSpPr>
            <a:spLocks noGrp="1"/>
          </p:cNvSpPr>
          <p:nvPr>
            <p:ph type="title"/>
          </p:nvPr>
        </p:nvSpPr>
        <p:spPr>
          <a:xfrm>
            <a:off x="0" y="0"/>
            <a:ext cx="9144000" cy="609600"/>
          </a:xfrm>
        </p:spPr>
        <p:txBody>
          <a:bodyPr/>
          <a:lstStyle/>
          <a:p>
            <a:r>
              <a:rPr lang="en-US" sz="2800" dirty="0">
                <a:latin typeface="+mj-lt"/>
              </a:rPr>
              <a:t>Our Approach: Rice’s formula + Bayesian Inference</a:t>
            </a:r>
          </a:p>
        </p:txBody>
      </p:sp>
      <p:sp>
        <p:nvSpPr>
          <p:cNvPr id="4" name="TextBox 3">
            <a:extLst>
              <a:ext uri="{FF2B5EF4-FFF2-40B4-BE49-F238E27FC236}">
                <a16:creationId xmlns:a16="http://schemas.microsoft.com/office/drawing/2014/main" id="{950B1CC0-AD54-7B46-9AEF-38EF084A2731}"/>
              </a:ext>
            </a:extLst>
          </p:cNvPr>
          <p:cNvSpPr txBox="1"/>
          <p:nvPr/>
        </p:nvSpPr>
        <p:spPr>
          <a:xfrm>
            <a:off x="0" y="608939"/>
            <a:ext cx="9144000" cy="4204356"/>
          </a:xfrm>
          <a:prstGeom prst="rect">
            <a:avLst/>
          </a:prstGeom>
          <a:noFill/>
        </p:spPr>
        <p:txBody>
          <a:bodyPr wrap="square" rtlCol="0">
            <a:spAutoFit/>
          </a:bodyPr>
          <a:lstStyle/>
          <a:p>
            <a:pPr marL="285743" indent="-285743" defTabSz="685783">
              <a:lnSpc>
                <a:spcPct val="150000"/>
              </a:lnSpc>
              <a:buFont typeface="Arial" panose="020B0604020202020204" pitchFamily="34" charset="0"/>
              <a:buChar char="•"/>
            </a:pPr>
            <a:r>
              <a:rPr lang="en-US" sz="1800" dirty="0">
                <a:solidFill>
                  <a:srgbClr val="000000"/>
                </a:solidFill>
              </a:rPr>
              <a:t>Rice’s formula:</a:t>
            </a:r>
          </a:p>
          <a:p>
            <a:pPr marL="285743" indent="-285743" defTabSz="685783">
              <a:lnSpc>
                <a:spcPct val="150000"/>
              </a:lnSpc>
              <a:buFont typeface="Arial" panose="020B0604020202020204" pitchFamily="34" charset="0"/>
              <a:buChar char="•"/>
            </a:pPr>
            <a:endParaRPr lang="en-US" sz="1800" dirty="0">
              <a:solidFill>
                <a:srgbClr val="000000"/>
              </a:solidFill>
            </a:endParaRPr>
          </a:p>
          <a:p>
            <a:pPr marL="285743" indent="-285743" defTabSz="685783">
              <a:lnSpc>
                <a:spcPct val="150000"/>
              </a:lnSpc>
              <a:buFont typeface="Arial" panose="020B0604020202020204" pitchFamily="34" charset="0"/>
              <a:buChar char="•"/>
            </a:pPr>
            <a:endParaRPr lang="en-US" sz="1800" dirty="0">
              <a:solidFill>
                <a:srgbClr val="000000"/>
              </a:solidFill>
            </a:endParaRPr>
          </a:p>
          <a:p>
            <a:pPr marL="285743" indent="-285743" defTabSz="685783">
              <a:lnSpc>
                <a:spcPct val="150000"/>
              </a:lnSpc>
              <a:buFont typeface="Arial" panose="020B0604020202020204" pitchFamily="34" charset="0"/>
              <a:buChar char="•"/>
            </a:pPr>
            <a:r>
              <a:rPr lang="en-US" sz="1800" dirty="0">
                <a:solidFill>
                  <a:srgbClr val="000000"/>
                </a:solidFill>
              </a:rPr>
              <a:t>For Gaussian processes: </a:t>
            </a:r>
          </a:p>
          <a:p>
            <a:pPr marL="285743" indent="-285743" defTabSz="685783">
              <a:lnSpc>
                <a:spcPct val="150000"/>
              </a:lnSpc>
              <a:buFont typeface="Arial" panose="020B0604020202020204" pitchFamily="34" charset="0"/>
              <a:buChar char="•"/>
            </a:pPr>
            <a:endParaRPr lang="en-US" sz="1800" dirty="0">
              <a:solidFill>
                <a:srgbClr val="000000"/>
              </a:solidFill>
            </a:endParaRPr>
          </a:p>
          <a:p>
            <a:pPr marL="285743" indent="-285743" defTabSz="685783">
              <a:lnSpc>
                <a:spcPct val="150000"/>
              </a:lnSpc>
              <a:buFont typeface="Arial" panose="020B0604020202020204" pitchFamily="34" charset="0"/>
              <a:buChar char="•"/>
            </a:pPr>
            <a:endParaRPr lang="en-US" sz="1800" dirty="0">
              <a:solidFill>
                <a:srgbClr val="000000"/>
              </a:solidFill>
            </a:endParaRPr>
          </a:p>
          <a:p>
            <a:pPr marL="285743" indent="-285743" defTabSz="685783">
              <a:lnSpc>
                <a:spcPct val="150000"/>
              </a:lnSpc>
              <a:buFont typeface="Arial" panose="020B0604020202020204" pitchFamily="34" charset="0"/>
              <a:buChar char="•"/>
            </a:pPr>
            <a:r>
              <a:rPr lang="en-US" sz="1800" dirty="0">
                <a:solidFill>
                  <a:srgbClr val="000000"/>
                </a:solidFill>
              </a:rPr>
              <a:t>Unfortunately,                 is analytically computable </a:t>
            </a:r>
            <a:r>
              <a:rPr lang="en-US" sz="1800" dirty="0">
                <a:solidFill>
                  <a:srgbClr val="FF0000"/>
                </a:solidFill>
              </a:rPr>
              <a:t>only for Gaussian processes</a:t>
            </a:r>
          </a:p>
          <a:p>
            <a:pPr marL="285743" indent="-285743" defTabSz="685783">
              <a:lnSpc>
                <a:spcPct val="150000"/>
              </a:lnSpc>
              <a:buFont typeface="Arial" panose="020B0604020202020204" pitchFamily="34" charset="0"/>
              <a:buChar char="•"/>
            </a:pPr>
            <a:r>
              <a:rPr lang="en-US" sz="1800" dirty="0">
                <a:solidFill>
                  <a:srgbClr val="005493"/>
                </a:solidFill>
              </a:rPr>
              <a:t>The key idea is that values 't’ and `y’ at which                    is large contribute the most to integral in Rice’s formula.  We use this idea to construct a biasing distribution.</a:t>
            </a:r>
            <a:endParaRPr lang="en-US" sz="1800" dirty="0">
              <a:solidFill>
                <a:srgbClr val="000000"/>
              </a:solidFill>
              <a:latin typeface="Calibri"/>
            </a:endParaRPr>
          </a:p>
          <a:p>
            <a:pPr marL="285743" indent="-285743" defTabSz="685783">
              <a:lnSpc>
                <a:spcPct val="150000"/>
              </a:lnSpc>
              <a:buFont typeface="Arial" panose="020B0604020202020204" pitchFamily="34" charset="0"/>
              <a:buChar char="•"/>
            </a:pPr>
            <a:endParaRPr lang="en-US" sz="1800" dirty="0">
              <a:solidFill>
                <a:srgbClr val="000000"/>
              </a:solidFill>
              <a:latin typeface="Calibri"/>
            </a:endParaRPr>
          </a:p>
        </p:txBody>
      </p:sp>
      <p:cxnSp>
        <p:nvCxnSpPr>
          <p:cNvPr id="15" name="Straight Arrow Connector 14">
            <a:extLst>
              <a:ext uri="{FF2B5EF4-FFF2-40B4-BE49-F238E27FC236}">
                <a16:creationId xmlns:a16="http://schemas.microsoft.com/office/drawing/2014/main" id="{A29FFF29-7ADB-9F48-9927-85D4EE6047D9}"/>
              </a:ext>
            </a:extLst>
          </p:cNvPr>
          <p:cNvCxnSpPr>
            <a:cxnSpLocks/>
          </p:cNvCxnSpPr>
          <p:nvPr/>
        </p:nvCxnSpPr>
        <p:spPr bwMode="auto">
          <a:xfrm flipV="1">
            <a:off x="3514145" y="988715"/>
            <a:ext cx="668594" cy="493118"/>
          </a:xfrm>
          <a:prstGeom prst="straightConnector1">
            <a:avLst/>
          </a:prstGeom>
          <a:ln w="25400">
            <a:solidFill>
              <a:srgbClr val="C00000"/>
            </a:solidFill>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17" name="TextBox 16">
            <a:extLst>
              <a:ext uri="{FF2B5EF4-FFF2-40B4-BE49-F238E27FC236}">
                <a16:creationId xmlns:a16="http://schemas.microsoft.com/office/drawing/2014/main" id="{44BF0DA2-F2A9-7A4E-8275-B25F10285617}"/>
              </a:ext>
            </a:extLst>
          </p:cNvPr>
          <p:cNvSpPr txBox="1"/>
          <p:nvPr/>
        </p:nvSpPr>
        <p:spPr>
          <a:xfrm>
            <a:off x="2687247" y="1496078"/>
            <a:ext cx="1835627" cy="307777"/>
          </a:xfrm>
          <a:prstGeom prst="rect">
            <a:avLst/>
          </a:prstGeom>
          <a:noFill/>
        </p:spPr>
        <p:txBody>
          <a:bodyPr wrap="square" rtlCol="0">
            <a:spAutoFit/>
          </a:bodyPr>
          <a:lstStyle/>
          <a:p>
            <a:r>
              <a:rPr lang="en-US" sz="1400" b="1" dirty="0">
                <a:solidFill>
                  <a:srgbClr val="C00000"/>
                </a:solidFill>
              </a:rPr>
              <a:t>Derivative of the SP</a:t>
            </a:r>
          </a:p>
        </p:txBody>
      </p:sp>
      <p:sp>
        <p:nvSpPr>
          <p:cNvPr id="19" name="TextBox 18">
            <a:extLst>
              <a:ext uri="{FF2B5EF4-FFF2-40B4-BE49-F238E27FC236}">
                <a16:creationId xmlns:a16="http://schemas.microsoft.com/office/drawing/2014/main" id="{DB018A37-D837-3B4F-ABF0-4FA1EEFB835E}"/>
              </a:ext>
            </a:extLst>
          </p:cNvPr>
          <p:cNvSpPr txBox="1"/>
          <p:nvPr/>
        </p:nvSpPr>
        <p:spPr>
          <a:xfrm>
            <a:off x="4462890" y="1496078"/>
            <a:ext cx="1033342" cy="307777"/>
          </a:xfrm>
          <a:prstGeom prst="rect">
            <a:avLst/>
          </a:prstGeom>
          <a:noFill/>
        </p:spPr>
        <p:txBody>
          <a:bodyPr wrap="square" rtlCol="0">
            <a:spAutoFit/>
          </a:bodyPr>
          <a:lstStyle/>
          <a:p>
            <a:r>
              <a:rPr lang="en-US" sz="1400" b="1" dirty="0">
                <a:solidFill>
                  <a:srgbClr val="C00000"/>
                </a:solidFill>
              </a:rPr>
              <a:t>Joint PDF</a:t>
            </a:r>
          </a:p>
        </p:txBody>
      </p:sp>
      <p:cxnSp>
        <p:nvCxnSpPr>
          <p:cNvPr id="20" name="Straight Arrow Connector 19">
            <a:extLst>
              <a:ext uri="{FF2B5EF4-FFF2-40B4-BE49-F238E27FC236}">
                <a16:creationId xmlns:a16="http://schemas.microsoft.com/office/drawing/2014/main" id="{897EF872-8023-1343-B0C7-1DC940819A53}"/>
              </a:ext>
            </a:extLst>
          </p:cNvPr>
          <p:cNvCxnSpPr>
            <a:cxnSpLocks/>
          </p:cNvCxnSpPr>
          <p:nvPr/>
        </p:nvCxnSpPr>
        <p:spPr bwMode="auto">
          <a:xfrm flipH="1" flipV="1">
            <a:off x="4404852" y="1018560"/>
            <a:ext cx="324465" cy="441027"/>
          </a:xfrm>
          <a:prstGeom prst="straightConnector1">
            <a:avLst/>
          </a:prstGeom>
          <a:ln w="25400">
            <a:solidFill>
              <a:srgbClr val="C00000"/>
            </a:solidFill>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23" name="TextBox 22">
            <a:extLst>
              <a:ext uri="{FF2B5EF4-FFF2-40B4-BE49-F238E27FC236}">
                <a16:creationId xmlns:a16="http://schemas.microsoft.com/office/drawing/2014/main" id="{742A4A13-A12A-3E43-AF7C-313263006A5B}"/>
              </a:ext>
            </a:extLst>
          </p:cNvPr>
          <p:cNvSpPr txBox="1"/>
          <p:nvPr/>
        </p:nvSpPr>
        <p:spPr>
          <a:xfrm>
            <a:off x="3487037" y="2709098"/>
            <a:ext cx="3074012" cy="307777"/>
          </a:xfrm>
          <a:prstGeom prst="rect">
            <a:avLst/>
          </a:prstGeom>
          <a:noFill/>
        </p:spPr>
        <p:txBody>
          <a:bodyPr wrap="square" rtlCol="0">
            <a:spAutoFit/>
          </a:bodyPr>
          <a:lstStyle/>
          <a:p>
            <a:r>
              <a:rPr lang="en-US" sz="1400" b="1" dirty="0">
                <a:solidFill>
                  <a:srgbClr val="C00000"/>
                </a:solidFill>
              </a:rPr>
              <a:t>Faster than exponential convergence</a:t>
            </a:r>
          </a:p>
        </p:txBody>
      </p:sp>
      <p:cxnSp>
        <p:nvCxnSpPr>
          <p:cNvPr id="29" name="Straight Arrow Connector 28">
            <a:extLst>
              <a:ext uri="{FF2B5EF4-FFF2-40B4-BE49-F238E27FC236}">
                <a16:creationId xmlns:a16="http://schemas.microsoft.com/office/drawing/2014/main" id="{7765070E-1C9D-7647-8229-02511DD3AE2A}"/>
              </a:ext>
            </a:extLst>
          </p:cNvPr>
          <p:cNvCxnSpPr>
            <a:cxnSpLocks/>
          </p:cNvCxnSpPr>
          <p:nvPr/>
        </p:nvCxnSpPr>
        <p:spPr bwMode="auto">
          <a:xfrm flipH="1" flipV="1">
            <a:off x="4979561" y="2296003"/>
            <a:ext cx="1" cy="458301"/>
          </a:xfrm>
          <a:prstGeom prst="straightConnector1">
            <a:avLst/>
          </a:prstGeom>
          <a:ln w="25400">
            <a:solidFill>
              <a:srgbClr val="C00000"/>
            </a:solidFill>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32" name="TextBox 31">
            <a:extLst>
              <a:ext uri="{FF2B5EF4-FFF2-40B4-BE49-F238E27FC236}">
                <a16:creationId xmlns:a16="http://schemas.microsoft.com/office/drawing/2014/main" id="{5C10A763-D5F4-8343-AF4F-E345BB5EEE2A}"/>
              </a:ext>
            </a:extLst>
          </p:cNvPr>
          <p:cNvSpPr txBox="1"/>
          <p:nvPr/>
        </p:nvSpPr>
        <p:spPr>
          <a:xfrm>
            <a:off x="500527" y="1451891"/>
            <a:ext cx="2065814" cy="307777"/>
          </a:xfrm>
          <a:prstGeom prst="rect">
            <a:avLst/>
          </a:prstGeom>
          <a:noFill/>
        </p:spPr>
        <p:txBody>
          <a:bodyPr wrap="square" rtlCol="0">
            <a:spAutoFit/>
          </a:bodyPr>
          <a:lstStyle/>
          <a:p>
            <a:r>
              <a:rPr lang="en-US" sz="1400" b="1" dirty="0">
                <a:solidFill>
                  <a:srgbClr val="C00000"/>
                </a:solidFill>
              </a:rPr>
              <a:t>Expected # of excursions </a:t>
            </a:r>
          </a:p>
        </p:txBody>
      </p:sp>
      <p:cxnSp>
        <p:nvCxnSpPr>
          <p:cNvPr id="33" name="Straight Arrow Connector 32">
            <a:extLst>
              <a:ext uri="{FF2B5EF4-FFF2-40B4-BE49-F238E27FC236}">
                <a16:creationId xmlns:a16="http://schemas.microsoft.com/office/drawing/2014/main" id="{3E41E5AD-DEC7-1D45-9236-745FF8B3D46E}"/>
              </a:ext>
            </a:extLst>
          </p:cNvPr>
          <p:cNvCxnSpPr>
            <a:cxnSpLocks/>
          </p:cNvCxnSpPr>
          <p:nvPr/>
        </p:nvCxnSpPr>
        <p:spPr bwMode="auto">
          <a:xfrm flipV="1">
            <a:off x="2122288" y="1061639"/>
            <a:ext cx="49616" cy="451355"/>
          </a:xfrm>
          <a:prstGeom prst="straightConnector1">
            <a:avLst/>
          </a:prstGeom>
          <a:ln w="25400">
            <a:solidFill>
              <a:srgbClr val="C00000"/>
            </a:solidFill>
            <a:headEnd type="none" w="med" len="med"/>
            <a:tailEnd type="triangle"/>
          </a:ln>
        </p:spPr>
        <p:style>
          <a:lnRef idx="1">
            <a:schemeClr val="accent2"/>
          </a:lnRef>
          <a:fillRef idx="0">
            <a:schemeClr val="accent2"/>
          </a:fillRef>
          <a:effectRef idx="0">
            <a:schemeClr val="accent2"/>
          </a:effectRef>
          <a:fontRef idx="minor">
            <a:schemeClr val="tx1"/>
          </a:fontRef>
        </p:style>
      </p:cxnSp>
      <p:pic>
        <p:nvPicPr>
          <p:cNvPr id="6" name="Picture 5">
            <a:extLst>
              <a:ext uri="{FF2B5EF4-FFF2-40B4-BE49-F238E27FC236}">
                <a16:creationId xmlns:a16="http://schemas.microsoft.com/office/drawing/2014/main" id="{62B61608-8E9B-F047-AA67-7B94493BA3E1}"/>
              </a:ext>
            </a:extLst>
          </p:cNvPr>
          <p:cNvPicPr>
            <a:picLocks noChangeAspect="1"/>
          </p:cNvPicPr>
          <p:nvPr/>
        </p:nvPicPr>
        <p:blipFill>
          <a:blip r:embed="rId2"/>
          <a:stretch>
            <a:fillRect/>
          </a:stretch>
        </p:blipFill>
        <p:spPr>
          <a:xfrm>
            <a:off x="2062730" y="636191"/>
            <a:ext cx="3363722" cy="473837"/>
          </a:xfrm>
          <a:prstGeom prst="rect">
            <a:avLst/>
          </a:prstGeom>
        </p:spPr>
      </p:pic>
      <p:pic>
        <p:nvPicPr>
          <p:cNvPr id="9" name="Picture 8">
            <a:extLst>
              <a:ext uri="{FF2B5EF4-FFF2-40B4-BE49-F238E27FC236}">
                <a16:creationId xmlns:a16="http://schemas.microsoft.com/office/drawing/2014/main" id="{520308BA-DDE0-D642-97DC-B3A962B28760}"/>
              </a:ext>
            </a:extLst>
          </p:cNvPr>
          <p:cNvPicPr>
            <a:picLocks noChangeAspect="1"/>
          </p:cNvPicPr>
          <p:nvPr/>
        </p:nvPicPr>
        <p:blipFill>
          <a:blip r:embed="rId3"/>
          <a:stretch>
            <a:fillRect/>
          </a:stretch>
        </p:blipFill>
        <p:spPr>
          <a:xfrm>
            <a:off x="2787636" y="1903520"/>
            <a:ext cx="4472813" cy="572770"/>
          </a:xfrm>
          <a:prstGeom prst="rect">
            <a:avLst/>
          </a:prstGeom>
        </p:spPr>
      </p:pic>
      <p:pic>
        <p:nvPicPr>
          <p:cNvPr id="12" name="Picture 11">
            <a:extLst>
              <a:ext uri="{FF2B5EF4-FFF2-40B4-BE49-F238E27FC236}">
                <a16:creationId xmlns:a16="http://schemas.microsoft.com/office/drawing/2014/main" id="{9F226325-E39C-7D4D-8F2D-6E16EF3F70BF}"/>
              </a:ext>
            </a:extLst>
          </p:cNvPr>
          <p:cNvPicPr>
            <a:picLocks noChangeAspect="1"/>
          </p:cNvPicPr>
          <p:nvPr/>
        </p:nvPicPr>
        <p:blipFill>
          <a:blip r:embed="rId4"/>
          <a:stretch>
            <a:fillRect/>
          </a:stretch>
        </p:blipFill>
        <p:spPr>
          <a:xfrm>
            <a:off x="1788321" y="3245259"/>
            <a:ext cx="717550" cy="228600"/>
          </a:xfrm>
          <a:prstGeom prst="rect">
            <a:avLst/>
          </a:prstGeom>
        </p:spPr>
      </p:pic>
      <p:pic>
        <p:nvPicPr>
          <p:cNvPr id="13" name="Picture 12">
            <a:extLst>
              <a:ext uri="{FF2B5EF4-FFF2-40B4-BE49-F238E27FC236}">
                <a16:creationId xmlns:a16="http://schemas.microsoft.com/office/drawing/2014/main" id="{08A679AD-9789-1942-AF93-9D1368240FA7}"/>
              </a:ext>
            </a:extLst>
          </p:cNvPr>
          <p:cNvPicPr>
            <a:picLocks noChangeAspect="1"/>
          </p:cNvPicPr>
          <p:nvPr/>
        </p:nvPicPr>
        <p:blipFill>
          <a:blip r:embed="rId5"/>
          <a:stretch>
            <a:fillRect/>
          </a:stretch>
        </p:blipFill>
        <p:spPr>
          <a:xfrm>
            <a:off x="4658032" y="3655910"/>
            <a:ext cx="838200" cy="228600"/>
          </a:xfrm>
          <a:prstGeom prst="rect">
            <a:avLst/>
          </a:prstGeom>
        </p:spPr>
      </p:pic>
    </p:spTree>
    <p:extLst>
      <p:ext uri="{BB962C8B-B14F-4D97-AF65-F5344CB8AC3E}">
        <p14:creationId xmlns:p14="http://schemas.microsoft.com/office/powerpoint/2010/main" val="3723590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D8B49-36E8-4847-9E21-628E80C03FE4}"/>
              </a:ext>
            </a:extLst>
          </p:cNvPr>
          <p:cNvSpPr>
            <a:spLocks noGrp="1"/>
          </p:cNvSpPr>
          <p:nvPr>
            <p:ph type="title"/>
          </p:nvPr>
        </p:nvSpPr>
        <p:spPr>
          <a:xfrm>
            <a:off x="0" y="0"/>
            <a:ext cx="9144000" cy="515641"/>
          </a:xfrm>
        </p:spPr>
        <p:txBody>
          <a:bodyPr/>
          <a:lstStyle/>
          <a:p>
            <a:r>
              <a:rPr lang="en-US" sz="2800" dirty="0">
                <a:latin typeface="+mj-lt"/>
              </a:rPr>
              <a:t>Ideas for constructing Biasing distribution</a:t>
            </a:r>
          </a:p>
        </p:txBody>
      </p:sp>
      <p:sp>
        <p:nvSpPr>
          <p:cNvPr id="4" name="TextBox 3">
            <a:extLst>
              <a:ext uri="{FF2B5EF4-FFF2-40B4-BE49-F238E27FC236}">
                <a16:creationId xmlns:a16="http://schemas.microsoft.com/office/drawing/2014/main" id="{950B1CC0-AD54-7B46-9AEF-38EF084A2731}"/>
              </a:ext>
            </a:extLst>
          </p:cNvPr>
          <p:cNvSpPr txBox="1"/>
          <p:nvPr/>
        </p:nvSpPr>
        <p:spPr>
          <a:xfrm>
            <a:off x="0" y="800100"/>
            <a:ext cx="4495800" cy="3373359"/>
          </a:xfrm>
          <a:prstGeom prst="rect">
            <a:avLst/>
          </a:prstGeom>
          <a:noFill/>
        </p:spPr>
        <p:txBody>
          <a:bodyPr wrap="square" rtlCol="0">
            <a:spAutoFit/>
          </a:bodyPr>
          <a:lstStyle/>
          <a:p>
            <a:pPr marL="285743" indent="-285743" defTabSz="685783">
              <a:lnSpc>
                <a:spcPct val="150000"/>
              </a:lnSpc>
              <a:buFont typeface="Arial" panose="020B0604020202020204" pitchFamily="34" charset="0"/>
              <a:buChar char="•"/>
            </a:pPr>
            <a:r>
              <a:rPr lang="en-US" sz="1800" dirty="0">
                <a:solidFill>
                  <a:schemeClr val="bg2">
                    <a:lumMod val="10000"/>
                  </a:schemeClr>
                </a:solidFill>
              </a:rPr>
              <a:t>Consider the forward map                                          that evaluates                 using the dynamics for a given initial conditions and at a specified time t.</a:t>
            </a:r>
            <a:endParaRPr lang="en-US" dirty="0"/>
          </a:p>
          <a:p>
            <a:pPr marL="285743" indent="-285743" defTabSz="685783">
              <a:lnSpc>
                <a:spcPct val="150000"/>
              </a:lnSpc>
              <a:buFont typeface="Arial" panose="020B0604020202020204" pitchFamily="34" charset="0"/>
              <a:buChar char="•"/>
            </a:pPr>
            <a:r>
              <a:rPr lang="en-US" sz="1800" dirty="0">
                <a:solidFill>
                  <a:srgbClr val="000000"/>
                </a:solidFill>
                <a:latin typeface="Calibri"/>
              </a:rPr>
              <a:t>         can be approximated by </a:t>
            </a:r>
          </a:p>
          <a:p>
            <a:pPr marL="285743" indent="-285743" defTabSz="685783">
              <a:lnSpc>
                <a:spcPct val="150000"/>
              </a:lnSpc>
              <a:buFont typeface="Arial" panose="020B0604020202020204" pitchFamily="34" charset="0"/>
              <a:buChar char="•"/>
            </a:pPr>
            <a:r>
              <a:rPr lang="en-US" sz="1800" dirty="0">
                <a:solidFill>
                  <a:srgbClr val="000000"/>
                </a:solidFill>
                <a:latin typeface="Calibri"/>
              </a:rPr>
              <a:t>This is ill-posed; there are multiple x_0’s that map to a given       .</a:t>
            </a:r>
          </a:p>
          <a:p>
            <a:pPr marL="285743" indent="-285743" defTabSz="685783">
              <a:lnSpc>
                <a:spcPct val="150000"/>
              </a:lnSpc>
              <a:buFont typeface="Arial" panose="020B0604020202020204" pitchFamily="34" charset="0"/>
              <a:buChar char="•"/>
            </a:pPr>
            <a:endParaRPr lang="en-US" sz="1800" dirty="0">
              <a:solidFill>
                <a:srgbClr val="000000"/>
              </a:solidFill>
              <a:latin typeface="Calibri"/>
            </a:endParaRPr>
          </a:p>
        </p:txBody>
      </p:sp>
      <p:pic>
        <p:nvPicPr>
          <p:cNvPr id="3" name="Picture 2">
            <a:extLst>
              <a:ext uri="{FF2B5EF4-FFF2-40B4-BE49-F238E27FC236}">
                <a16:creationId xmlns:a16="http://schemas.microsoft.com/office/drawing/2014/main" id="{B633E8BB-F8AF-3044-908F-C99E1C427CBE}"/>
              </a:ext>
            </a:extLst>
          </p:cNvPr>
          <p:cNvPicPr>
            <a:picLocks noChangeAspect="1"/>
          </p:cNvPicPr>
          <p:nvPr/>
        </p:nvPicPr>
        <p:blipFill>
          <a:blip r:embed="rId3"/>
          <a:stretch>
            <a:fillRect/>
          </a:stretch>
        </p:blipFill>
        <p:spPr>
          <a:xfrm>
            <a:off x="2908305" y="974725"/>
            <a:ext cx="1435100" cy="228600"/>
          </a:xfrm>
          <a:prstGeom prst="rect">
            <a:avLst/>
          </a:prstGeom>
        </p:spPr>
      </p:pic>
      <p:pic>
        <p:nvPicPr>
          <p:cNvPr id="5" name="Picture 4">
            <a:extLst>
              <a:ext uri="{FF2B5EF4-FFF2-40B4-BE49-F238E27FC236}">
                <a16:creationId xmlns:a16="http://schemas.microsoft.com/office/drawing/2014/main" id="{F9AC3D74-CC20-C14F-88DB-436A44F7E556}"/>
              </a:ext>
            </a:extLst>
          </p:cNvPr>
          <p:cNvPicPr>
            <a:picLocks noChangeAspect="1"/>
          </p:cNvPicPr>
          <p:nvPr/>
        </p:nvPicPr>
        <p:blipFill>
          <a:blip r:embed="rId4"/>
          <a:stretch>
            <a:fillRect/>
          </a:stretch>
        </p:blipFill>
        <p:spPr>
          <a:xfrm>
            <a:off x="1781786" y="1219551"/>
            <a:ext cx="727226" cy="486682"/>
          </a:xfrm>
          <a:prstGeom prst="rect">
            <a:avLst/>
          </a:prstGeom>
        </p:spPr>
      </p:pic>
      <p:grpSp>
        <p:nvGrpSpPr>
          <p:cNvPr id="18" name="Group 17">
            <a:extLst>
              <a:ext uri="{FF2B5EF4-FFF2-40B4-BE49-F238E27FC236}">
                <a16:creationId xmlns:a16="http://schemas.microsoft.com/office/drawing/2014/main" id="{5F3C6ADE-A912-A548-96C1-E7980C7F5DCB}"/>
              </a:ext>
            </a:extLst>
          </p:cNvPr>
          <p:cNvGrpSpPr/>
          <p:nvPr/>
        </p:nvGrpSpPr>
        <p:grpSpPr>
          <a:xfrm>
            <a:off x="4503910" y="1084159"/>
            <a:ext cx="4559300" cy="3089300"/>
            <a:chOff x="4503910" y="1084159"/>
            <a:chExt cx="4559300" cy="3089300"/>
          </a:xfrm>
        </p:grpSpPr>
        <p:grpSp>
          <p:nvGrpSpPr>
            <p:cNvPr id="15" name="Group 14">
              <a:extLst>
                <a:ext uri="{FF2B5EF4-FFF2-40B4-BE49-F238E27FC236}">
                  <a16:creationId xmlns:a16="http://schemas.microsoft.com/office/drawing/2014/main" id="{353331A8-CEA7-D84A-B08E-88B7DC2E58AE}"/>
                </a:ext>
              </a:extLst>
            </p:cNvPr>
            <p:cNvGrpSpPr/>
            <p:nvPr/>
          </p:nvGrpSpPr>
          <p:grpSpPr>
            <a:xfrm>
              <a:off x="4503910" y="1084159"/>
              <a:ext cx="4559300" cy="3089300"/>
              <a:chOff x="4483608" y="800100"/>
              <a:chExt cx="4559300" cy="3089300"/>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3608" y="1089025"/>
                <a:ext cx="4559300" cy="2273300"/>
              </a:xfrm>
              <a:prstGeom prst="rect">
                <a:avLst/>
              </a:prstGeom>
            </p:spPr>
          </p:pic>
          <p:sp>
            <p:nvSpPr>
              <p:cNvPr id="13" name="TextBox 12"/>
              <p:cNvSpPr txBox="1"/>
              <p:nvPr/>
            </p:nvSpPr>
            <p:spPr>
              <a:xfrm>
                <a:off x="5410200" y="3489290"/>
                <a:ext cx="3429000" cy="400110"/>
              </a:xfrm>
              <a:prstGeom prst="rect">
                <a:avLst/>
              </a:prstGeom>
              <a:noFill/>
            </p:spPr>
            <p:txBody>
              <a:bodyPr wrap="square" rtlCol="0">
                <a:spAutoFit/>
              </a:bodyPr>
              <a:lstStyle/>
              <a:p>
                <a:r>
                  <a:rPr lang="en-US" sz="2000" b="1" dirty="0">
                    <a:solidFill>
                      <a:srgbClr val="CE497F"/>
                    </a:solidFill>
                  </a:rPr>
                  <a:t>Biasing distribution is II U III</a:t>
                </a:r>
              </a:p>
            </p:txBody>
          </p:sp>
          <p:pic>
            <p:nvPicPr>
              <p:cNvPr id="10" name="Picture 9">
                <a:extLst>
                  <a:ext uri="{FF2B5EF4-FFF2-40B4-BE49-F238E27FC236}">
                    <a16:creationId xmlns:a16="http://schemas.microsoft.com/office/drawing/2014/main" id="{3BCC3DF8-62EE-A746-9E02-4A9D05E4F560}"/>
                  </a:ext>
                </a:extLst>
              </p:cNvPr>
              <p:cNvPicPr>
                <a:picLocks noChangeAspect="1"/>
              </p:cNvPicPr>
              <p:nvPr/>
            </p:nvPicPr>
            <p:blipFill>
              <a:blip r:embed="rId6"/>
              <a:stretch>
                <a:fillRect/>
              </a:stretch>
            </p:blipFill>
            <p:spPr>
              <a:xfrm>
                <a:off x="5410200" y="800100"/>
                <a:ext cx="187823" cy="225387"/>
              </a:xfrm>
              <a:prstGeom prst="rect">
                <a:avLst/>
              </a:prstGeom>
            </p:spPr>
          </p:pic>
        </p:grpSp>
        <p:pic>
          <p:nvPicPr>
            <p:cNvPr id="16" name="Picture 15">
              <a:extLst>
                <a:ext uri="{FF2B5EF4-FFF2-40B4-BE49-F238E27FC236}">
                  <a16:creationId xmlns:a16="http://schemas.microsoft.com/office/drawing/2014/main" id="{40D7921A-736D-914D-BEA1-F3D8C27B1C49}"/>
                </a:ext>
              </a:extLst>
            </p:cNvPr>
            <p:cNvPicPr>
              <a:picLocks noChangeAspect="1"/>
            </p:cNvPicPr>
            <p:nvPr/>
          </p:nvPicPr>
          <p:blipFill>
            <a:blip r:embed="rId7"/>
            <a:stretch>
              <a:fillRect/>
            </a:stretch>
          </p:blipFill>
          <p:spPr>
            <a:xfrm>
              <a:off x="6421668" y="1408490"/>
              <a:ext cx="398231" cy="244528"/>
            </a:xfrm>
            <a:prstGeom prst="rect">
              <a:avLst/>
            </a:prstGeom>
          </p:spPr>
        </p:pic>
        <p:pic>
          <p:nvPicPr>
            <p:cNvPr id="17" name="Picture 16">
              <a:extLst>
                <a:ext uri="{FF2B5EF4-FFF2-40B4-BE49-F238E27FC236}">
                  <a16:creationId xmlns:a16="http://schemas.microsoft.com/office/drawing/2014/main" id="{E7B5D301-583F-FA41-8AA3-F98CDF50B7F8}"/>
                </a:ext>
              </a:extLst>
            </p:cNvPr>
            <p:cNvPicPr>
              <a:picLocks noChangeAspect="1"/>
            </p:cNvPicPr>
            <p:nvPr/>
          </p:nvPicPr>
          <p:blipFill>
            <a:blip r:embed="rId7"/>
            <a:stretch>
              <a:fillRect/>
            </a:stretch>
          </p:blipFill>
          <p:spPr>
            <a:xfrm>
              <a:off x="6480933" y="2628900"/>
              <a:ext cx="412180" cy="253093"/>
            </a:xfrm>
            <a:prstGeom prst="rect">
              <a:avLst/>
            </a:prstGeom>
          </p:spPr>
        </p:pic>
      </p:grpSp>
      <p:pic>
        <p:nvPicPr>
          <p:cNvPr id="11" name="Picture 10">
            <a:extLst>
              <a:ext uri="{FF2B5EF4-FFF2-40B4-BE49-F238E27FC236}">
                <a16:creationId xmlns:a16="http://schemas.microsoft.com/office/drawing/2014/main" id="{FBEEBC95-C5C1-194C-A8AD-F2E2EB47EA27}"/>
              </a:ext>
            </a:extLst>
          </p:cNvPr>
          <p:cNvPicPr>
            <a:picLocks noChangeAspect="1"/>
          </p:cNvPicPr>
          <p:nvPr/>
        </p:nvPicPr>
        <p:blipFill>
          <a:blip r:embed="rId8"/>
          <a:stretch>
            <a:fillRect/>
          </a:stretch>
        </p:blipFill>
        <p:spPr>
          <a:xfrm>
            <a:off x="365806" y="2657148"/>
            <a:ext cx="371348" cy="196596"/>
          </a:xfrm>
          <a:prstGeom prst="rect">
            <a:avLst/>
          </a:prstGeom>
        </p:spPr>
      </p:pic>
      <p:pic>
        <p:nvPicPr>
          <p:cNvPr id="12" name="Picture 11">
            <a:extLst>
              <a:ext uri="{FF2B5EF4-FFF2-40B4-BE49-F238E27FC236}">
                <a16:creationId xmlns:a16="http://schemas.microsoft.com/office/drawing/2014/main" id="{1B78320E-6CD2-0845-8EE3-E16A8F740D8E}"/>
              </a:ext>
            </a:extLst>
          </p:cNvPr>
          <p:cNvPicPr>
            <a:picLocks noChangeAspect="1"/>
          </p:cNvPicPr>
          <p:nvPr/>
        </p:nvPicPr>
        <p:blipFill>
          <a:blip r:embed="rId9"/>
          <a:stretch>
            <a:fillRect/>
          </a:stretch>
        </p:blipFill>
        <p:spPr>
          <a:xfrm>
            <a:off x="3144197" y="2517892"/>
            <a:ext cx="982980" cy="475107"/>
          </a:xfrm>
          <a:prstGeom prst="rect">
            <a:avLst/>
          </a:prstGeom>
        </p:spPr>
      </p:pic>
      <p:pic>
        <p:nvPicPr>
          <p:cNvPr id="19" name="Picture 18">
            <a:extLst>
              <a:ext uri="{FF2B5EF4-FFF2-40B4-BE49-F238E27FC236}">
                <a16:creationId xmlns:a16="http://schemas.microsoft.com/office/drawing/2014/main" id="{5DE3AE64-E4B0-3E49-9F4B-1923EEE60348}"/>
              </a:ext>
            </a:extLst>
          </p:cNvPr>
          <p:cNvPicPr>
            <a:picLocks noChangeAspect="1"/>
          </p:cNvPicPr>
          <p:nvPr/>
        </p:nvPicPr>
        <p:blipFill>
          <a:blip r:embed="rId10"/>
          <a:stretch>
            <a:fillRect/>
          </a:stretch>
        </p:blipFill>
        <p:spPr>
          <a:xfrm>
            <a:off x="2220669" y="3317906"/>
            <a:ext cx="278511" cy="475107"/>
          </a:xfrm>
          <a:prstGeom prst="rect">
            <a:avLst/>
          </a:prstGeom>
        </p:spPr>
      </p:pic>
      <p:pic>
        <p:nvPicPr>
          <p:cNvPr id="21" name="Picture 20">
            <a:extLst>
              <a:ext uri="{FF2B5EF4-FFF2-40B4-BE49-F238E27FC236}">
                <a16:creationId xmlns:a16="http://schemas.microsoft.com/office/drawing/2014/main" id="{8AF2ED48-9056-2C44-A3F8-14C8860606D1}"/>
              </a:ext>
            </a:extLst>
          </p:cNvPr>
          <p:cNvPicPr>
            <a:picLocks noChangeAspect="1"/>
          </p:cNvPicPr>
          <p:nvPr/>
        </p:nvPicPr>
        <p:blipFill>
          <a:blip r:embed="rId11"/>
          <a:stretch>
            <a:fillRect/>
          </a:stretch>
        </p:blipFill>
        <p:spPr>
          <a:xfrm>
            <a:off x="7656871" y="1032759"/>
            <a:ext cx="888492" cy="242316"/>
          </a:xfrm>
          <a:prstGeom prst="rect">
            <a:avLst/>
          </a:prstGeom>
        </p:spPr>
      </p:pic>
    </p:spTree>
    <p:extLst>
      <p:ext uri="{BB962C8B-B14F-4D97-AF65-F5344CB8AC3E}">
        <p14:creationId xmlns:p14="http://schemas.microsoft.com/office/powerpoint/2010/main" val="4202609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D8B49-36E8-4847-9E21-628E80C03FE4}"/>
              </a:ext>
            </a:extLst>
          </p:cNvPr>
          <p:cNvSpPr>
            <a:spLocks noGrp="1"/>
          </p:cNvSpPr>
          <p:nvPr>
            <p:ph type="title"/>
          </p:nvPr>
        </p:nvSpPr>
        <p:spPr>
          <a:xfrm>
            <a:off x="0" y="0"/>
            <a:ext cx="8686800" cy="594122"/>
          </a:xfrm>
        </p:spPr>
        <p:txBody>
          <a:bodyPr/>
          <a:lstStyle/>
          <a:p>
            <a:r>
              <a:rPr lang="en-US" sz="2800" dirty="0">
                <a:latin typeface="+mj-lt"/>
              </a:rPr>
              <a:t>Overview of our approach</a:t>
            </a:r>
          </a:p>
        </p:txBody>
      </p:sp>
      <p:sp>
        <p:nvSpPr>
          <p:cNvPr id="4" name="TextBox 3">
            <a:extLst>
              <a:ext uri="{FF2B5EF4-FFF2-40B4-BE49-F238E27FC236}">
                <a16:creationId xmlns:a16="http://schemas.microsoft.com/office/drawing/2014/main" id="{950B1CC0-AD54-7B46-9AEF-38EF084A2731}"/>
              </a:ext>
            </a:extLst>
          </p:cNvPr>
          <p:cNvSpPr txBox="1"/>
          <p:nvPr/>
        </p:nvSpPr>
        <p:spPr>
          <a:xfrm>
            <a:off x="0" y="594122"/>
            <a:ext cx="9144000" cy="464871"/>
          </a:xfrm>
          <a:prstGeom prst="rect">
            <a:avLst/>
          </a:prstGeom>
          <a:noFill/>
        </p:spPr>
        <p:txBody>
          <a:bodyPr wrap="square" rtlCol="0">
            <a:spAutoFit/>
          </a:bodyPr>
          <a:lstStyle/>
          <a:p>
            <a:pPr defTabSz="685783">
              <a:lnSpc>
                <a:spcPct val="150000"/>
              </a:lnSpc>
            </a:pPr>
            <a:endParaRPr lang="en-US" sz="1800" dirty="0">
              <a:solidFill>
                <a:srgbClr val="000000"/>
              </a:solidFill>
              <a:latin typeface="Calibri"/>
            </a:endParaRPr>
          </a:p>
        </p:txBody>
      </p:sp>
      <p:sp>
        <p:nvSpPr>
          <p:cNvPr id="3" name="Oval 2">
            <a:extLst>
              <a:ext uri="{FF2B5EF4-FFF2-40B4-BE49-F238E27FC236}">
                <a16:creationId xmlns:a16="http://schemas.microsoft.com/office/drawing/2014/main" id="{1036555D-9CE7-7946-92DC-86CDAAB8BB2F}"/>
              </a:ext>
            </a:extLst>
          </p:cNvPr>
          <p:cNvSpPr/>
          <p:nvPr/>
        </p:nvSpPr>
        <p:spPr bwMode="auto">
          <a:xfrm>
            <a:off x="2546555" y="914400"/>
            <a:ext cx="914400" cy="9144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ndParaRPr>
          </a:p>
        </p:txBody>
      </p:sp>
      <p:sp>
        <p:nvSpPr>
          <p:cNvPr id="5" name="Oval 4">
            <a:extLst>
              <a:ext uri="{FF2B5EF4-FFF2-40B4-BE49-F238E27FC236}">
                <a16:creationId xmlns:a16="http://schemas.microsoft.com/office/drawing/2014/main" id="{41EE2A46-5E9C-D843-9AC5-3248BA64A3B8}"/>
              </a:ext>
            </a:extLst>
          </p:cNvPr>
          <p:cNvSpPr/>
          <p:nvPr/>
        </p:nvSpPr>
        <p:spPr bwMode="auto">
          <a:xfrm>
            <a:off x="344129" y="1288026"/>
            <a:ext cx="943897" cy="442451"/>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ndParaRPr>
          </a:p>
        </p:txBody>
      </p:sp>
      <p:sp>
        <p:nvSpPr>
          <p:cNvPr id="15" name="Rounded Rectangle 14">
            <a:extLst>
              <a:ext uri="{FF2B5EF4-FFF2-40B4-BE49-F238E27FC236}">
                <a16:creationId xmlns:a16="http://schemas.microsoft.com/office/drawing/2014/main" id="{72D76552-13EE-B044-8CB8-8A357B85E4A2}"/>
              </a:ext>
            </a:extLst>
          </p:cNvPr>
          <p:cNvSpPr/>
          <p:nvPr/>
        </p:nvSpPr>
        <p:spPr bwMode="auto">
          <a:xfrm>
            <a:off x="167148" y="1647050"/>
            <a:ext cx="1563329" cy="914400"/>
          </a:xfrm>
          <a:prstGeom prst="roundRect">
            <a:avLst/>
          </a:prstGeom>
          <a:solidFill>
            <a:schemeClr val="bg2">
              <a:alpha val="43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C00000"/>
                </a:solidFill>
                <a:effectLst/>
                <a:latin typeface="Calibri" pitchFamily="34" charset="0"/>
              </a:rPr>
              <a:t>Gaussian Uncertainties</a:t>
            </a:r>
          </a:p>
        </p:txBody>
      </p:sp>
      <p:sp>
        <p:nvSpPr>
          <p:cNvPr id="17" name="Right Arrow 16">
            <a:extLst>
              <a:ext uri="{FF2B5EF4-FFF2-40B4-BE49-F238E27FC236}">
                <a16:creationId xmlns:a16="http://schemas.microsoft.com/office/drawing/2014/main" id="{AAE2413E-11E7-FA48-9C78-F0551DAC4E31}"/>
              </a:ext>
            </a:extLst>
          </p:cNvPr>
          <p:cNvSpPr/>
          <p:nvPr/>
        </p:nvSpPr>
        <p:spPr bwMode="auto">
          <a:xfrm>
            <a:off x="1730477" y="2059038"/>
            <a:ext cx="1523999" cy="115311"/>
          </a:xfrm>
          <a:prstGeom prst="rightArrow">
            <a:avLst/>
          </a:prstGeom>
          <a:solidFill>
            <a:schemeClr val="bg1"/>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Calibri" pitchFamily="34" charset="0"/>
            </a:endParaRPr>
          </a:p>
        </p:txBody>
      </p:sp>
      <p:sp>
        <p:nvSpPr>
          <p:cNvPr id="19" name="TextBox 18">
            <a:extLst>
              <a:ext uri="{FF2B5EF4-FFF2-40B4-BE49-F238E27FC236}">
                <a16:creationId xmlns:a16="http://schemas.microsoft.com/office/drawing/2014/main" id="{869DA4FC-0774-C741-AE9E-BB078485B9DD}"/>
              </a:ext>
            </a:extLst>
          </p:cNvPr>
          <p:cNvSpPr txBox="1"/>
          <p:nvPr/>
        </p:nvSpPr>
        <p:spPr>
          <a:xfrm>
            <a:off x="1681315" y="1469499"/>
            <a:ext cx="1730478" cy="507831"/>
          </a:xfrm>
          <a:prstGeom prst="rect">
            <a:avLst/>
          </a:prstGeom>
          <a:noFill/>
        </p:spPr>
        <p:txBody>
          <a:bodyPr wrap="square" rtlCol="0">
            <a:spAutoFit/>
          </a:bodyPr>
          <a:lstStyle/>
          <a:p>
            <a:r>
              <a:rPr lang="en-US" b="1" dirty="0"/>
              <a:t>Nonlinear Dynamical systems</a:t>
            </a:r>
          </a:p>
        </p:txBody>
      </p:sp>
      <p:sp>
        <p:nvSpPr>
          <p:cNvPr id="20" name="Rounded Rectangle 19">
            <a:extLst>
              <a:ext uri="{FF2B5EF4-FFF2-40B4-BE49-F238E27FC236}">
                <a16:creationId xmlns:a16="http://schemas.microsoft.com/office/drawing/2014/main" id="{23F2BDDC-90D8-1E49-BE6E-BBF32FB622FA}"/>
              </a:ext>
            </a:extLst>
          </p:cNvPr>
          <p:cNvSpPr/>
          <p:nvPr/>
        </p:nvSpPr>
        <p:spPr bwMode="auto">
          <a:xfrm>
            <a:off x="3293805" y="1647050"/>
            <a:ext cx="1853379" cy="914400"/>
          </a:xfrm>
          <a:prstGeom prst="roundRect">
            <a:avLst/>
          </a:prstGeom>
          <a:solidFill>
            <a:schemeClr val="bg2">
              <a:alpha val="43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800" b="1" dirty="0">
                <a:solidFill>
                  <a:srgbClr val="C00000"/>
                </a:solidFill>
                <a:latin typeface="Calibri" pitchFamily="34" charset="0"/>
              </a:rPr>
              <a:t>Non-Gaussian Processes</a:t>
            </a:r>
            <a:endParaRPr kumimoji="0" lang="en-US" sz="1800" b="1" i="0" u="none" strike="noStrike" cap="none" normalizeH="0" baseline="0" dirty="0">
              <a:ln>
                <a:noFill/>
              </a:ln>
              <a:solidFill>
                <a:srgbClr val="C00000"/>
              </a:solidFill>
              <a:effectLst/>
              <a:latin typeface="Calibri" pitchFamily="34" charset="0"/>
            </a:endParaRPr>
          </a:p>
        </p:txBody>
      </p:sp>
      <p:sp>
        <p:nvSpPr>
          <p:cNvPr id="21" name="Right Arrow 20">
            <a:extLst>
              <a:ext uri="{FF2B5EF4-FFF2-40B4-BE49-F238E27FC236}">
                <a16:creationId xmlns:a16="http://schemas.microsoft.com/office/drawing/2014/main" id="{85250B8D-D030-E54B-935C-790C4B76F1EB}"/>
              </a:ext>
            </a:extLst>
          </p:cNvPr>
          <p:cNvSpPr/>
          <p:nvPr/>
        </p:nvSpPr>
        <p:spPr bwMode="auto">
          <a:xfrm>
            <a:off x="5147184" y="2071673"/>
            <a:ext cx="1523999" cy="90040"/>
          </a:xfrm>
          <a:prstGeom prst="rightArrow">
            <a:avLst/>
          </a:prstGeom>
          <a:solidFill>
            <a:schemeClr val="bg1"/>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Calibri" pitchFamily="34" charset="0"/>
            </a:endParaRPr>
          </a:p>
        </p:txBody>
      </p:sp>
      <p:sp>
        <p:nvSpPr>
          <p:cNvPr id="22" name="TextBox 21">
            <a:extLst>
              <a:ext uri="{FF2B5EF4-FFF2-40B4-BE49-F238E27FC236}">
                <a16:creationId xmlns:a16="http://schemas.microsoft.com/office/drawing/2014/main" id="{7C21D074-D979-B249-A12D-DB98BD76F1F1}"/>
              </a:ext>
            </a:extLst>
          </p:cNvPr>
          <p:cNvSpPr txBox="1"/>
          <p:nvPr/>
        </p:nvSpPr>
        <p:spPr>
          <a:xfrm>
            <a:off x="5147184" y="1551207"/>
            <a:ext cx="1351939" cy="507831"/>
          </a:xfrm>
          <a:prstGeom prst="rect">
            <a:avLst/>
          </a:prstGeom>
          <a:noFill/>
        </p:spPr>
        <p:txBody>
          <a:bodyPr wrap="square" rtlCol="0">
            <a:spAutoFit/>
          </a:bodyPr>
          <a:lstStyle/>
          <a:p>
            <a:r>
              <a:rPr lang="en-US" b="1" dirty="0"/>
              <a:t>Linearization + Rice’s formula</a:t>
            </a:r>
          </a:p>
        </p:txBody>
      </p:sp>
      <p:sp>
        <p:nvSpPr>
          <p:cNvPr id="23" name="Rounded Rectangle 22">
            <a:extLst>
              <a:ext uri="{FF2B5EF4-FFF2-40B4-BE49-F238E27FC236}">
                <a16:creationId xmlns:a16="http://schemas.microsoft.com/office/drawing/2014/main" id="{256B08FB-40F0-1E4C-B905-CBC36CDBBABD}"/>
              </a:ext>
            </a:extLst>
          </p:cNvPr>
          <p:cNvSpPr/>
          <p:nvPr/>
        </p:nvSpPr>
        <p:spPr bwMode="auto">
          <a:xfrm>
            <a:off x="6671182" y="1647050"/>
            <a:ext cx="1853379" cy="914400"/>
          </a:xfrm>
          <a:prstGeom prst="roundRect">
            <a:avLst/>
          </a:prstGeom>
          <a:solidFill>
            <a:schemeClr val="bg2">
              <a:alpha val="43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C00000"/>
              </a:solidFill>
              <a:effectLst/>
              <a:latin typeface="Calibri"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C00000"/>
              </a:solidFill>
              <a:effectLst/>
              <a:latin typeface="Calibri" pitchFamily="34" charset="0"/>
            </a:endParaRPr>
          </a:p>
        </p:txBody>
      </p:sp>
      <p:sp>
        <p:nvSpPr>
          <p:cNvPr id="32" name="U-Turn Arrow 31">
            <a:extLst>
              <a:ext uri="{FF2B5EF4-FFF2-40B4-BE49-F238E27FC236}">
                <a16:creationId xmlns:a16="http://schemas.microsoft.com/office/drawing/2014/main" id="{7E413467-6A1C-D049-AD1F-9796136E9114}"/>
              </a:ext>
            </a:extLst>
          </p:cNvPr>
          <p:cNvSpPr/>
          <p:nvPr/>
        </p:nvSpPr>
        <p:spPr bwMode="auto">
          <a:xfrm>
            <a:off x="1206907" y="1180548"/>
            <a:ext cx="6105832" cy="440790"/>
          </a:xfrm>
          <a:prstGeom prst="uturnArrow">
            <a:avLst>
              <a:gd name="adj1" fmla="val 16078"/>
              <a:gd name="adj2" fmla="val 25000"/>
              <a:gd name="adj3" fmla="val 25000"/>
              <a:gd name="adj4" fmla="val 43750"/>
              <a:gd name="adj5" fmla="val 100000"/>
            </a:avLst>
          </a:prstGeom>
          <a:solidFill>
            <a:schemeClr val="bg1"/>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ndParaRPr>
          </a:p>
        </p:txBody>
      </p:sp>
      <p:sp>
        <p:nvSpPr>
          <p:cNvPr id="35" name="TextBox 34">
            <a:extLst>
              <a:ext uri="{FF2B5EF4-FFF2-40B4-BE49-F238E27FC236}">
                <a16:creationId xmlns:a16="http://schemas.microsoft.com/office/drawing/2014/main" id="{15795D69-9386-8141-8E9E-014F79DB5823}"/>
              </a:ext>
            </a:extLst>
          </p:cNvPr>
          <p:cNvSpPr txBox="1"/>
          <p:nvPr/>
        </p:nvSpPr>
        <p:spPr>
          <a:xfrm>
            <a:off x="6823577" y="1868965"/>
            <a:ext cx="1243783" cy="369332"/>
          </a:xfrm>
          <a:prstGeom prst="rect">
            <a:avLst/>
          </a:prstGeom>
          <a:noFill/>
        </p:spPr>
        <p:txBody>
          <a:bodyPr wrap="square" rtlCol="0">
            <a:spAutoFit/>
          </a:bodyPr>
          <a:lstStyle/>
          <a:p>
            <a:r>
              <a:rPr lang="en-US" sz="1800" b="1" dirty="0">
                <a:solidFill>
                  <a:srgbClr val="C00000"/>
                </a:solidFill>
              </a:rPr>
              <a:t>Likelihood</a:t>
            </a:r>
          </a:p>
        </p:txBody>
      </p:sp>
      <p:sp>
        <p:nvSpPr>
          <p:cNvPr id="36" name="Rounded Rectangle 35">
            <a:extLst>
              <a:ext uri="{FF2B5EF4-FFF2-40B4-BE49-F238E27FC236}">
                <a16:creationId xmlns:a16="http://schemas.microsoft.com/office/drawing/2014/main" id="{44AAD1C3-A91E-0041-87AD-3A40B8AF54B1}"/>
              </a:ext>
            </a:extLst>
          </p:cNvPr>
          <p:cNvSpPr/>
          <p:nvPr/>
        </p:nvSpPr>
        <p:spPr bwMode="auto">
          <a:xfrm>
            <a:off x="3507657" y="651038"/>
            <a:ext cx="835743" cy="471764"/>
          </a:xfrm>
          <a:prstGeom prst="roundRect">
            <a:avLst/>
          </a:prstGeom>
          <a:solidFill>
            <a:schemeClr val="bg2">
              <a:alpha val="43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C00000"/>
                </a:solidFill>
                <a:effectLst/>
                <a:latin typeface="Calibri" pitchFamily="34" charset="0"/>
              </a:rPr>
              <a:t>Prior</a:t>
            </a:r>
          </a:p>
        </p:txBody>
      </p:sp>
      <p:sp>
        <p:nvSpPr>
          <p:cNvPr id="37" name="Right Arrow 36">
            <a:extLst>
              <a:ext uri="{FF2B5EF4-FFF2-40B4-BE49-F238E27FC236}">
                <a16:creationId xmlns:a16="http://schemas.microsoft.com/office/drawing/2014/main" id="{F29EAC5E-46FB-1543-B6EA-98164AF327D3}"/>
              </a:ext>
            </a:extLst>
          </p:cNvPr>
          <p:cNvSpPr/>
          <p:nvPr/>
        </p:nvSpPr>
        <p:spPr bwMode="auto">
          <a:xfrm rot="5400000">
            <a:off x="7115359" y="2946710"/>
            <a:ext cx="867930" cy="97094"/>
          </a:xfrm>
          <a:prstGeom prst="rightArrow">
            <a:avLst/>
          </a:prstGeom>
          <a:solidFill>
            <a:schemeClr val="bg1"/>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Calibri" pitchFamily="34" charset="0"/>
            </a:endParaRPr>
          </a:p>
        </p:txBody>
      </p:sp>
      <p:sp>
        <p:nvSpPr>
          <p:cNvPr id="38" name="TextBox 37">
            <a:extLst>
              <a:ext uri="{FF2B5EF4-FFF2-40B4-BE49-F238E27FC236}">
                <a16:creationId xmlns:a16="http://schemas.microsoft.com/office/drawing/2014/main" id="{E1415BD9-A116-0F4D-9FAC-0EBC95C8116A}"/>
              </a:ext>
            </a:extLst>
          </p:cNvPr>
          <p:cNvSpPr txBox="1"/>
          <p:nvPr/>
        </p:nvSpPr>
        <p:spPr>
          <a:xfrm>
            <a:off x="7586364" y="2608517"/>
            <a:ext cx="1557636" cy="507831"/>
          </a:xfrm>
          <a:prstGeom prst="rect">
            <a:avLst/>
          </a:prstGeom>
          <a:noFill/>
        </p:spPr>
        <p:txBody>
          <a:bodyPr wrap="square" rtlCol="0">
            <a:spAutoFit/>
          </a:bodyPr>
          <a:lstStyle/>
          <a:p>
            <a:r>
              <a:rPr lang="en-US" b="1" dirty="0"/>
              <a:t>MAP/MCMC or ML-based methods</a:t>
            </a:r>
          </a:p>
        </p:txBody>
      </p:sp>
      <p:sp>
        <p:nvSpPr>
          <p:cNvPr id="40" name="Rounded Rectangle 39">
            <a:extLst>
              <a:ext uri="{FF2B5EF4-FFF2-40B4-BE49-F238E27FC236}">
                <a16:creationId xmlns:a16="http://schemas.microsoft.com/office/drawing/2014/main" id="{D62F6FDA-02DF-F040-8674-21A096ADE761}"/>
              </a:ext>
            </a:extLst>
          </p:cNvPr>
          <p:cNvSpPr/>
          <p:nvPr/>
        </p:nvSpPr>
        <p:spPr bwMode="auto">
          <a:xfrm>
            <a:off x="6944808" y="3458090"/>
            <a:ext cx="1283112" cy="914400"/>
          </a:xfrm>
          <a:prstGeom prst="roundRect">
            <a:avLst/>
          </a:prstGeom>
          <a:solidFill>
            <a:schemeClr val="bg2">
              <a:alpha val="43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C00000"/>
              </a:solidFill>
              <a:effectLst/>
              <a:latin typeface="Calibri"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C00000"/>
              </a:solidFill>
              <a:effectLst/>
              <a:latin typeface="Calibri" pitchFamily="34" charset="0"/>
            </a:endParaRPr>
          </a:p>
        </p:txBody>
      </p:sp>
      <p:sp>
        <p:nvSpPr>
          <p:cNvPr id="41" name="TextBox 40">
            <a:extLst>
              <a:ext uri="{FF2B5EF4-FFF2-40B4-BE49-F238E27FC236}">
                <a16:creationId xmlns:a16="http://schemas.microsoft.com/office/drawing/2014/main" id="{F5D9348E-F650-CD4E-B136-70E29AAA5348}"/>
              </a:ext>
            </a:extLst>
          </p:cNvPr>
          <p:cNvSpPr txBox="1"/>
          <p:nvPr/>
        </p:nvSpPr>
        <p:spPr>
          <a:xfrm>
            <a:off x="6990730" y="3604041"/>
            <a:ext cx="1243783" cy="646331"/>
          </a:xfrm>
          <a:prstGeom prst="rect">
            <a:avLst/>
          </a:prstGeom>
          <a:noFill/>
        </p:spPr>
        <p:txBody>
          <a:bodyPr wrap="square" rtlCol="0">
            <a:spAutoFit/>
          </a:bodyPr>
          <a:lstStyle/>
          <a:p>
            <a:r>
              <a:rPr lang="en-US" sz="1800" b="1" dirty="0">
                <a:solidFill>
                  <a:srgbClr val="C00000"/>
                </a:solidFill>
              </a:rPr>
              <a:t>Posterior/</a:t>
            </a:r>
          </a:p>
          <a:p>
            <a:r>
              <a:rPr lang="en-US" sz="1800" b="1" dirty="0">
                <a:solidFill>
                  <a:srgbClr val="C00000"/>
                </a:solidFill>
              </a:rPr>
              <a:t>IBD</a:t>
            </a:r>
          </a:p>
        </p:txBody>
      </p:sp>
      <p:sp>
        <p:nvSpPr>
          <p:cNvPr id="43" name="Rounded Rectangle 42">
            <a:extLst>
              <a:ext uri="{FF2B5EF4-FFF2-40B4-BE49-F238E27FC236}">
                <a16:creationId xmlns:a16="http://schemas.microsoft.com/office/drawing/2014/main" id="{CB48BFAD-196F-BA4F-A122-6C1B7B2BA42C}"/>
              </a:ext>
            </a:extLst>
          </p:cNvPr>
          <p:cNvSpPr/>
          <p:nvPr/>
        </p:nvSpPr>
        <p:spPr bwMode="auto">
          <a:xfrm>
            <a:off x="3293803" y="3458091"/>
            <a:ext cx="1853379" cy="914400"/>
          </a:xfrm>
          <a:prstGeom prst="roundRect">
            <a:avLst/>
          </a:prstGeom>
          <a:solidFill>
            <a:schemeClr val="bg2">
              <a:alpha val="43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C00000"/>
                </a:solidFill>
                <a:effectLst/>
                <a:latin typeface="Calibri" pitchFamily="34" charset="0"/>
              </a:rPr>
              <a:t>Excursion Probability Estimates</a:t>
            </a:r>
          </a:p>
        </p:txBody>
      </p:sp>
      <p:sp>
        <p:nvSpPr>
          <p:cNvPr id="44" name="Right Arrow 43">
            <a:extLst>
              <a:ext uri="{FF2B5EF4-FFF2-40B4-BE49-F238E27FC236}">
                <a16:creationId xmlns:a16="http://schemas.microsoft.com/office/drawing/2014/main" id="{5AD6ECA8-8442-D04C-A17D-B18F8B1F3E29}"/>
              </a:ext>
            </a:extLst>
          </p:cNvPr>
          <p:cNvSpPr/>
          <p:nvPr/>
        </p:nvSpPr>
        <p:spPr bwMode="auto">
          <a:xfrm rot="10800000">
            <a:off x="5166846" y="3920121"/>
            <a:ext cx="1771367" cy="117956"/>
          </a:xfrm>
          <a:prstGeom prst="rightArrow">
            <a:avLst/>
          </a:prstGeom>
          <a:solidFill>
            <a:schemeClr val="bg1"/>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Calibri" pitchFamily="34" charset="0"/>
            </a:endParaRPr>
          </a:p>
        </p:txBody>
      </p:sp>
      <p:sp>
        <p:nvSpPr>
          <p:cNvPr id="46" name="Rectangle 45">
            <a:extLst>
              <a:ext uri="{FF2B5EF4-FFF2-40B4-BE49-F238E27FC236}">
                <a16:creationId xmlns:a16="http://schemas.microsoft.com/office/drawing/2014/main" id="{3E790C66-11DC-4C47-AEB7-04B6D374E913}"/>
              </a:ext>
            </a:extLst>
          </p:cNvPr>
          <p:cNvSpPr/>
          <p:nvPr/>
        </p:nvSpPr>
        <p:spPr>
          <a:xfrm>
            <a:off x="5158936" y="4072408"/>
            <a:ext cx="1728795" cy="300082"/>
          </a:xfrm>
          <a:prstGeom prst="rect">
            <a:avLst/>
          </a:prstGeom>
        </p:spPr>
        <p:txBody>
          <a:bodyPr wrap="square">
            <a:spAutoFit/>
          </a:bodyPr>
          <a:lstStyle/>
          <a:p>
            <a:r>
              <a:rPr lang="en-US" b="1" dirty="0"/>
              <a:t>Importance Sampling</a:t>
            </a:r>
          </a:p>
        </p:txBody>
      </p:sp>
      <p:pic>
        <p:nvPicPr>
          <p:cNvPr id="49" name="Picture 48">
            <a:extLst>
              <a:ext uri="{FF2B5EF4-FFF2-40B4-BE49-F238E27FC236}">
                <a16:creationId xmlns:a16="http://schemas.microsoft.com/office/drawing/2014/main" id="{3C4733D2-582D-BA4A-ABA5-89A5ED05B879}"/>
              </a:ext>
            </a:extLst>
          </p:cNvPr>
          <p:cNvPicPr>
            <a:picLocks noChangeAspect="1"/>
          </p:cNvPicPr>
          <p:nvPr/>
        </p:nvPicPr>
        <p:blipFill>
          <a:blip r:embed="rId2"/>
          <a:stretch>
            <a:fillRect/>
          </a:stretch>
        </p:blipFill>
        <p:spPr>
          <a:xfrm>
            <a:off x="1807291" y="2244239"/>
            <a:ext cx="1409700" cy="148590"/>
          </a:xfrm>
          <a:prstGeom prst="rect">
            <a:avLst/>
          </a:prstGeom>
        </p:spPr>
      </p:pic>
      <p:pic>
        <p:nvPicPr>
          <p:cNvPr id="50" name="Picture 49">
            <a:extLst>
              <a:ext uri="{FF2B5EF4-FFF2-40B4-BE49-F238E27FC236}">
                <a16:creationId xmlns:a16="http://schemas.microsoft.com/office/drawing/2014/main" id="{1AC99588-4C2F-F544-AAE4-83EAF8ADB2A0}"/>
              </a:ext>
            </a:extLst>
          </p:cNvPr>
          <p:cNvPicPr>
            <a:picLocks noChangeAspect="1"/>
          </p:cNvPicPr>
          <p:nvPr/>
        </p:nvPicPr>
        <p:blipFill>
          <a:blip r:embed="rId3"/>
          <a:stretch>
            <a:fillRect/>
          </a:stretch>
        </p:blipFill>
        <p:spPr>
          <a:xfrm>
            <a:off x="488724" y="2320439"/>
            <a:ext cx="853440" cy="144780"/>
          </a:xfrm>
          <a:prstGeom prst="rect">
            <a:avLst/>
          </a:prstGeom>
        </p:spPr>
      </p:pic>
      <p:pic>
        <p:nvPicPr>
          <p:cNvPr id="55" name="Picture 54">
            <a:extLst>
              <a:ext uri="{FF2B5EF4-FFF2-40B4-BE49-F238E27FC236}">
                <a16:creationId xmlns:a16="http://schemas.microsoft.com/office/drawing/2014/main" id="{5A5E1B62-4B54-8247-B741-E0A54464CCC5}"/>
              </a:ext>
            </a:extLst>
          </p:cNvPr>
          <p:cNvPicPr>
            <a:picLocks noChangeAspect="1"/>
          </p:cNvPicPr>
          <p:nvPr/>
        </p:nvPicPr>
        <p:blipFill>
          <a:blip r:embed="rId4"/>
          <a:stretch>
            <a:fillRect/>
          </a:stretch>
        </p:blipFill>
        <p:spPr>
          <a:xfrm>
            <a:off x="5165618" y="2235684"/>
            <a:ext cx="1485900" cy="148590"/>
          </a:xfrm>
          <a:prstGeom prst="rect">
            <a:avLst/>
          </a:prstGeom>
        </p:spPr>
      </p:pic>
      <p:pic>
        <p:nvPicPr>
          <p:cNvPr id="58" name="Picture 57">
            <a:extLst>
              <a:ext uri="{FF2B5EF4-FFF2-40B4-BE49-F238E27FC236}">
                <a16:creationId xmlns:a16="http://schemas.microsoft.com/office/drawing/2014/main" id="{6C97EBB6-36FD-404B-9CE7-7BE3EF60F282}"/>
              </a:ext>
            </a:extLst>
          </p:cNvPr>
          <p:cNvPicPr>
            <a:picLocks noChangeAspect="1"/>
          </p:cNvPicPr>
          <p:nvPr/>
        </p:nvPicPr>
        <p:blipFill>
          <a:blip r:embed="rId5"/>
          <a:stretch>
            <a:fillRect/>
          </a:stretch>
        </p:blipFill>
        <p:spPr>
          <a:xfrm>
            <a:off x="6748241" y="2262765"/>
            <a:ext cx="1699260" cy="251460"/>
          </a:xfrm>
          <a:prstGeom prst="rect">
            <a:avLst/>
          </a:prstGeom>
        </p:spPr>
      </p:pic>
      <p:pic>
        <p:nvPicPr>
          <p:cNvPr id="63" name="Picture 62">
            <a:extLst>
              <a:ext uri="{FF2B5EF4-FFF2-40B4-BE49-F238E27FC236}">
                <a16:creationId xmlns:a16="http://schemas.microsoft.com/office/drawing/2014/main" id="{04AAB68D-F165-CA41-BBC2-691E022BCB61}"/>
              </a:ext>
            </a:extLst>
          </p:cNvPr>
          <p:cNvPicPr>
            <a:picLocks noChangeAspect="1"/>
          </p:cNvPicPr>
          <p:nvPr/>
        </p:nvPicPr>
        <p:blipFill>
          <a:blip r:embed="rId6"/>
          <a:stretch>
            <a:fillRect/>
          </a:stretch>
        </p:blipFill>
        <p:spPr>
          <a:xfrm>
            <a:off x="7312739" y="272627"/>
            <a:ext cx="1308907" cy="1345555"/>
          </a:xfrm>
          <a:prstGeom prst="rect">
            <a:avLst/>
          </a:prstGeom>
        </p:spPr>
      </p:pic>
      <p:pic>
        <p:nvPicPr>
          <p:cNvPr id="64" name="Picture 63">
            <a:extLst>
              <a:ext uri="{FF2B5EF4-FFF2-40B4-BE49-F238E27FC236}">
                <a16:creationId xmlns:a16="http://schemas.microsoft.com/office/drawing/2014/main" id="{22D4E742-3C9E-9449-80C7-446A213E6CCF}"/>
              </a:ext>
            </a:extLst>
          </p:cNvPr>
          <p:cNvPicPr>
            <a:picLocks noChangeAspect="1"/>
          </p:cNvPicPr>
          <p:nvPr/>
        </p:nvPicPr>
        <p:blipFill>
          <a:blip r:embed="rId7"/>
          <a:stretch>
            <a:fillRect/>
          </a:stretch>
        </p:blipFill>
        <p:spPr>
          <a:xfrm>
            <a:off x="5193104" y="2688632"/>
            <a:ext cx="1694627" cy="1085512"/>
          </a:xfrm>
          <a:prstGeom prst="rect">
            <a:avLst/>
          </a:prstGeom>
        </p:spPr>
      </p:pic>
      <p:pic>
        <p:nvPicPr>
          <p:cNvPr id="30" name="Picture 29">
            <a:extLst>
              <a:ext uri="{FF2B5EF4-FFF2-40B4-BE49-F238E27FC236}">
                <a16:creationId xmlns:a16="http://schemas.microsoft.com/office/drawing/2014/main" id="{CF91BE61-0675-F247-8EAB-B78984A4C855}"/>
              </a:ext>
            </a:extLst>
          </p:cNvPr>
          <p:cNvPicPr>
            <a:picLocks noChangeAspect="1"/>
          </p:cNvPicPr>
          <p:nvPr/>
        </p:nvPicPr>
        <p:blipFill>
          <a:blip r:embed="rId8"/>
          <a:stretch>
            <a:fillRect/>
          </a:stretch>
        </p:blipFill>
        <p:spPr>
          <a:xfrm>
            <a:off x="7512281" y="492056"/>
            <a:ext cx="888492" cy="242316"/>
          </a:xfrm>
          <a:prstGeom prst="rect">
            <a:avLst/>
          </a:prstGeom>
        </p:spPr>
      </p:pic>
    </p:spTree>
    <p:extLst>
      <p:ext uri="{BB962C8B-B14F-4D97-AF65-F5344CB8AC3E}">
        <p14:creationId xmlns:p14="http://schemas.microsoft.com/office/powerpoint/2010/main" val="3857029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7" name="TextShape 1"/>
          <p:cNvSpPr txBox="1"/>
          <p:nvPr/>
        </p:nvSpPr>
        <p:spPr>
          <a:xfrm>
            <a:off x="0" y="0"/>
            <a:ext cx="9143640" cy="440640"/>
          </a:xfrm>
          <a:prstGeom prst="rect">
            <a:avLst/>
          </a:prstGeom>
          <a:noFill/>
          <a:ln w="9360">
            <a:noFill/>
          </a:ln>
        </p:spPr>
        <p:txBody>
          <a:bodyPr/>
          <a:lstStyle/>
          <a:p>
            <a:pPr>
              <a:lnSpc>
                <a:spcPct val="100000"/>
              </a:lnSpc>
            </a:pPr>
            <a:r>
              <a:rPr lang="en-US" sz="2800" b="1" strike="noStrike" spc="-1">
                <a:solidFill>
                  <a:srgbClr val="1F497D"/>
                </a:solidFill>
                <a:latin typeface="Trebuchet MS"/>
                <a:ea typeface="Arial"/>
              </a:rPr>
              <a:t>Overview of our approach – Bayesian approach</a:t>
            </a:r>
            <a:endParaRPr lang="en-US" sz="2800" b="0" strike="noStrike" spc="-1">
              <a:solidFill>
                <a:srgbClr val="616161"/>
              </a:solidFill>
              <a:latin typeface="Calibri"/>
            </a:endParaRPr>
          </a:p>
        </p:txBody>
      </p:sp>
      <p:sp>
        <p:nvSpPr>
          <p:cNvPr id="168" name="CustomShape 2"/>
          <p:cNvSpPr/>
          <p:nvPr/>
        </p:nvSpPr>
        <p:spPr>
          <a:xfrm>
            <a:off x="0" y="602640"/>
            <a:ext cx="9143640" cy="5851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5480">
              <a:lnSpc>
                <a:spcPct val="150000"/>
              </a:lnSpc>
              <a:buClr>
                <a:srgbClr val="000000"/>
              </a:buClr>
              <a:buFont typeface="Arial"/>
              <a:buChar char="•"/>
            </a:pPr>
            <a:r>
              <a:rPr lang="en-US" sz="1800" b="0" strike="noStrike" spc="-1">
                <a:solidFill>
                  <a:srgbClr val="000000"/>
                </a:solidFill>
                <a:latin typeface="Calibri"/>
              </a:rPr>
              <a:t>Define                                                    then an approximation         can be constructed as</a:t>
            </a:r>
            <a:endParaRPr lang="en-US" sz="1800" b="0" strike="noStrike" spc="-1">
              <a:latin typeface="Arial"/>
            </a:endParaRPr>
          </a:p>
          <a:p>
            <a:pPr>
              <a:lnSpc>
                <a:spcPct val="150000"/>
              </a:lnSpc>
            </a:pPr>
            <a:endParaRPr lang="en-US" sz="1800" b="0" strike="noStrike" spc="-1">
              <a:latin typeface="Arial"/>
            </a:endParaRPr>
          </a:p>
          <a:p>
            <a:pPr>
              <a:lnSpc>
                <a:spcPct val="150000"/>
              </a:lnSpc>
            </a:pPr>
            <a:endParaRPr lang="en-US" sz="1800" b="0" strike="noStrike" spc="-1">
              <a:latin typeface="Arial"/>
            </a:endParaRPr>
          </a:p>
          <a:p>
            <a:pPr marL="285840" indent="-285480">
              <a:lnSpc>
                <a:spcPct val="150000"/>
              </a:lnSpc>
              <a:buClr>
                <a:srgbClr val="000000"/>
              </a:buClr>
              <a:buFont typeface="Arial"/>
              <a:buChar char="•"/>
            </a:pPr>
            <a:r>
              <a:rPr lang="en-US" sz="1800" b="0" strike="noStrike" spc="-1">
                <a:solidFill>
                  <a:srgbClr val="000000"/>
                </a:solidFill>
                <a:latin typeface="Calibri"/>
              </a:rPr>
              <a:t>It is obvious that            approximates           better as we increase N</a:t>
            </a:r>
            <a:endParaRPr lang="en-US" sz="1800" b="0" strike="noStrike" spc="-1">
              <a:latin typeface="Arial"/>
            </a:endParaRPr>
          </a:p>
          <a:p>
            <a:pPr marL="285840" indent="-285480">
              <a:lnSpc>
                <a:spcPct val="150000"/>
              </a:lnSpc>
              <a:buClr>
                <a:srgbClr val="000000"/>
              </a:buClr>
              <a:buFont typeface="Arial"/>
              <a:buChar char="•"/>
            </a:pPr>
            <a:r>
              <a:rPr lang="en-US" sz="1800" b="0" strike="noStrike" spc="-1">
                <a:solidFill>
                  <a:srgbClr val="000000"/>
                </a:solidFill>
                <a:latin typeface="Calibri"/>
              </a:rPr>
              <a:t>We find X_i’s using Bayesian approach.</a:t>
            </a:r>
            <a:endParaRPr lang="en-US" sz="1800" b="0" strike="noStrike" spc="-1">
              <a:latin typeface="Arial"/>
            </a:endParaRPr>
          </a:p>
          <a:p>
            <a:pPr marL="285840" indent="-285480">
              <a:lnSpc>
                <a:spcPct val="150000"/>
              </a:lnSpc>
              <a:buClr>
                <a:srgbClr val="000000"/>
              </a:buClr>
              <a:buFont typeface="Arial"/>
              <a:buChar char="•"/>
            </a:pPr>
            <a:r>
              <a:rPr lang="en-US" sz="1800" b="0" strike="noStrike" spc="-1">
                <a:solidFill>
                  <a:srgbClr val="000000"/>
                </a:solidFill>
                <a:latin typeface="Calibri"/>
              </a:rPr>
              <a:t>Assuming p to be Gaussian, we have the following prior</a:t>
            </a:r>
            <a:endParaRPr lang="en-US" sz="1800" b="0" strike="noStrike" spc="-1">
              <a:latin typeface="Arial"/>
            </a:endParaRPr>
          </a:p>
          <a:p>
            <a:pPr>
              <a:lnSpc>
                <a:spcPct val="150000"/>
              </a:lnSpc>
            </a:pPr>
            <a:endParaRPr lang="en-US" sz="1800" b="0" strike="noStrike" spc="-1">
              <a:latin typeface="Arial"/>
            </a:endParaRPr>
          </a:p>
          <a:p>
            <a:pPr>
              <a:lnSpc>
                <a:spcPct val="150000"/>
              </a:lnSpc>
            </a:pPr>
            <a:endParaRPr lang="en-US" sz="1800" b="0" strike="noStrike" spc="-1">
              <a:latin typeface="Arial"/>
            </a:endParaRPr>
          </a:p>
          <a:p>
            <a:pPr marL="285840" indent="-285480">
              <a:lnSpc>
                <a:spcPct val="150000"/>
              </a:lnSpc>
              <a:buClr>
                <a:srgbClr val="000000"/>
              </a:buClr>
              <a:buFont typeface="Arial"/>
              <a:buChar char="•"/>
            </a:pPr>
            <a:r>
              <a:rPr lang="en-US" sz="1800" b="0" strike="noStrike" spc="-1">
                <a:solidFill>
                  <a:srgbClr val="000000"/>
                </a:solidFill>
                <a:latin typeface="Calibri"/>
              </a:rPr>
              <a:t> We obtain the likelihood by using samples from unnormalized                   :</a:t>
            </a:r>
            <a:endParaRPr lang="en-US" sz="1800" b="0" strike="noStrike" spc="-1">
              <a:latin typeface="Arial"/>
            </a:endParaRPr>
          </a:p>
          <a:p>
            <a:pPr>
              <a:lnSpc>
                <a:spcPct val="150000"/>
              </a:lnSpc>
            </a:pPr>
            <a:endParaRPr lang="en-US" sz="1800" b="0" strike="noStrike" spc="-1">
              <a:latin typeface="Arial"/>
            </a:endParaRPr>
          </a:p>
          <a:p>
            <a:pPr>
              <a:lnSpc>
                <a:spcPct val="150000"/>
              </a:lnSpc>
            </a:pPr>
            <a:endParaRPr lang="en-US" sz="1800" b="0" strike="noStrike" spc="-1">
              <a:latin typeface="Arial"/>
            </a:endParaRPr>
          </a:p>
          <a:p>
            <a:pPr>
              <a:lnSpc>
                <a:spcPct val="150000"/>
              </a:lnSpc>
            </a:pPr>
            <a:endParaRPr lang="en-US" sz="1800" b="0" strike="noStrike" spc="-1">
              <a:latin typeface="Arial"/>
            </a:endParaRPr>
          </a:p>
          <a:p>
            <a:pPr>
              <a:lnSpc>
                <a:spcPct val="150000"/>
              </a:lnSpc>
            </a:pPr>
            <a:r>
              <a:rPr lang="en-US" sz="1800" b="0" strike="noStrike" spc="-1">
                <a:solidFill>
                  <a:srgbClr val="000000"/>
                </a:solidFill>
                <a:latin typeface="Calibri"/>
              </a:rPr>
              <a:t> </a:t>
            </a:r>
            <a:endParaRPr lang="en-US" sz="1800" b="0" strike="noStrike" spc="-1">
              <a:latin typeface="Arial"/>
            </a:endParaRPr>
          </a:p>
          <a:p>
            <a:pPr>
              <a:lnSpc>
                <a:spcPct val="150000"/>
              </a:lnSpc>
            </a:pPr>
            <a:endParaRPr lang="en-US" sz="1800" b="0" strike="noStrike" spc="-1">
              <a:latin typeface="Arial"/>
            </a:endParaRPr>
          </a:p>
        </p:txBody>
      </p:sp>
      <p:pic>
        <p:nvPicPr>
          <p:cNvPr id="169" name="Picture 4"/>
          <p:cNvPicPr/>
          <p:nvPr/>
        </p:nvPicPr>
        <p:blipFill>
          <a:blip r:embed="rId2"/>
          <a:stretch/>
        </p:blipFill>
        <p:spPr>
          <a:xfrm>
            <a:off x="1103040" y="713160"/>
            <a:ext cx="2513160" cy="401040"/>
          </a:xfrm>
          <a:prstGeom prst="rect">
            <a:avLst/>
          </a:prstGeom>
          <a:ln>
            <a:noFill/>
          </a:ln>
        </p:spPr>
      </p:pic>
      <p:pic>
        <p:nvPicPr>
          <p:cNvPr id="170" name="Picture 5"/>
          <p:cNvPicPr/>
          <p:nvPr/>
        </p:nvPicPr>
        <p:blipFill>
          <a:blip r:embed="rId3"/>
          <a:stretch/>
        </p:blipFill>
        <p:spPr>
          <a:xfrm>
            <a:off x="5891040" y="792360"/>
            <a:ext cx="325800" cy="209160"/>
          </a:xfrm>
          <a:prstGeom prst="rect">
            <a:avLst/>
          </a:prstGeom>
          <a:ln>
            <a:noFill/>
          </a:ln>
        </p:spPr>
      </p:pic>
      <p:pic>
        <p:nvPicPr>
          <p:cNvPr id="171" name="Picture 6"/>
          <p:cNvPicPr/>
          <p:nvPr/>
        </p:nvPicPr>
        <p:blipFill>
          <a:blip r:embed="rId4"/>
          <a:stretch/>
        </p:blipFill>
        <p:spPr>
          <a:xfrm>
            <a:off x="2826720" y="1082520"/>
            <a:ext cx="1442880" cy="641880"/>
          </a:xfrm>
          <a:prstGeom prst="rect">
            <a:avLst/>
          </a:prstGeom>
          <a:ln>
            <a:noFill/>
          </a:ln>
        </p:spPr>
      </p:pic>
      <p:pic>
        <p:nvPicPr>
          <p:cNvPr id="172" name="Picture 11"/>
          <p:cNvPicPr/>
          <p:nvPr/>
        </p:nvPicPr>
        <p:blipFill>
          <a:blip r:embed="rId3"/>
          <a:stretch/>
        </p:blipFill>
        <p:spPr>
          <a:xfrm>
            <a:off x="2029320" y="1974240"/>
            <a:ext cx="446400" cy="286920"/>
          </a:xfrm>
          <a:prstGeom prst="rect">
            <a:avLst/>
          </a:prstGeom>
          <a:ln>
            <a:noFill/>
          </a:ln>
        </p:spPr>
      </p:pic>
      <p:pic>
        <p:nvPicPr>
          <p:cNvPr id="173" name="Picture 12"/>
          <p:cNvPicPr/>
          <p:nvPr/>
        </p:nvPicPr>
        <p:blipFill>
          <a:blip r:embed="rId5"/>
          <a:stretch/>
        </p:blipFill>
        <p:spPr>
          <a:xfrm>
            <a:off x="3867480" y="2033640"/>
            <a:ext cx="442800" cy="227520"/>
          </a:xfrm>
          <a:prstGeom prst="rect">
            <a:avLst/>
          </a:prstGeom>
          <a:ln>
            <a:noFill/>
          </a:ln>
        </p:spPr>
      </p:pic>
      <p:pic>
        <p:nvPicPr>
          <p:cNvPr id="174" name="Picture 13"/>
          <p:cNvPicPr/>
          <p:nvPr/>
        </p:nvPicPr>
        <p:blipFill>
          <a:blip r:embed="rId6"/>
          <a:stretch/>
        </p:blipFill>
        <p:spPr>
          <a:xfrm>
            <a:off x="1632960" y="3121560"/>
            <a:ext cx="3346920" cy="610200"/>
          </a:xfrm>
          <a:prstGeom prst="rect">
            <a:avLst/>
          </a:prstGeom>
          <a:ln>
            <a:noFill/>
          </a:ln>
        </p:spPr>
      </p:pic>
      <p:pic>
        <p:nvPicPr>
          <p:cNvPr id="175" name="Picture 14"/>
          <p:cNvPicPr/>
          <p:nvPr/>
        </p:nvPicPr>
        <p:blipFill>
          <a:blip r:embed="rId7"/>
          <a:stretch/>
        </p:blipFill>
        <p:spPr>
          <a:xfrm>
            <a:off x="1636920" y="4280400"/>
            <a:ext cx="4877640" cy="585720"/>
          </a:xfrm>
          <a:prstGeom prst="rect">
            <a:avLst/>
          </a:prstGeom>
          <a:ln>
            <a:noFill/>
          </a:ln>
        </p:spPr>
      </p:pic>
      <p:pic>
        <p:nvPicPr>
          <p:cNvPr id="176" name="Picture 15"/>
          <p:cNvPicPr/>
          <p:nvPr/>
        </p:nvPicPr>
        <p:blipFill>
          <a:blip r:embed="rId8"/>
          <a:stretch/>
        </p:blipFill>
        <p:spPr>
          <a:xfrm>
            <a:off x="6217200" y="4036320"/>
            <a:ext cx="914040" cy="243360"/>
          </a:xfrm>
          <a:prstGeom prst="rect">
            <a:avLst/>
          </a:prstGeom>
          <a:ln>
            <a:noFill/>
          </a:ln>
        </p:spPr>
      </p:pic>
    </p:spTree>
    <p:extLst>
      <p:ext uri="{BB962C8B-B14F-4D97-AF65-F5344CB8AC3E}">
        <p14:creationId xmlns:p14="http://schemas.microsoft.com/office/powerpoint/2010/main" val="3594658414"/>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7" name="TextShape 1"/>
          <p:cNvSpPr txBox="1"/>
          <p:nvPr/>
        </p:nvSpPr>
        <p:spPr>
          <a:xfrm>
            <a:off x="457200" y="205920"/>
            <a:ext cx="8229240" cy="593640"/>
          </a:xfrm>
          <a:prstGeom prst="rect">
            <a:avLst/>
          </a:prstGeom>
          <a:noFill/>
          <a:ln w="9360">
            <a:noFill/>
          </a:ln>
        </p:spPr>
        <p:txBody>
          <a:bodyPr/>
          <a:lstStyle/>
          <a:p>
            <a:pPr>
              <a:lnSpc>
                <a:spcPct val="100000"/>
              </a:lnSpc>
            </a:pPr>
            <a:r>
              <a:rPr lang="en-US" sz="2800" b="1" strike="noStrike" spc="-1">
                <a:solidFill>
                  <a:srgbClr val="1F497D"/>
                </a:solidFill>
                <a:latin typeface="Trebuchet MS"/>
                <a:ea typeface="Arial"/>
              </a:rPr>
              <a:t>Bayesian approach (cont.)</a:t>
            </a:r>
            <a:endParaRPr lang="en-US" sz="2800" b="0" strike="noStrike" spc="-1">
              <a:solidFill>
                <a:srgbClr val="616161"/>
              </a:solidFill>
              <a:latin typeface="Calibri"/>
            </a:endParaRPr>
          </a:p>
        </p:txBody>
      </p:sp>
      <p:sp>
        <p:nvSpPr>
          <p:cNvPr id="178" name="CustomShape 2"/>
          <p:cNvSpPr/>
          <p:nvPr/>
        </p:nvSpPr>
        <p:spPr>
          <a:xfrm>
            <a:off x="457200" y="741240"/>
            <a:ext cx="8123040" cy="2147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5480">
              <a:lnSpc>
                <a:spcPct val="150000"/>
              </a:lnSpc>
              <a:buClr>
                <a:srgbClr val="000000"/>
              </a:buClr>
              <a:buFont typeface="Arial"/>
              <a:buChar char="•"/>
            </a:pPr>
            <a:r>
              <a:rPr lang="en-US" sz="1800" b="0" strike="noStrike" spc="-1">
                <a:solidFill>
                  <a:srgbClr val="000000"/>
                </a:solidFill>
                <a:latin typeface="Calibri"/>
              </a:rPr>
              <a:t>Posterior PDF: </a:t>
            </a:r>
            <a:endParaRPr lang="en-US" sz="1800" b="0" strike="noStrike" spc="-1">
              <a:latin typeface="Arial"/>
            </a:endParaRPr>
          </a:p>
          <a:p>
            <a:pPr>
              <a:lnSpc>
                <a:spcPct val="150000"/>
              </a:lnSpc>
            </a:pPr>
            <a:r>
              <a:rPr lang="en-US" sz="1800" b="0" strike="noStrike" spc="-1">
                <a:solidFill>
                  <a:srgbClr val="000000"/>
                </a:solidFill>
                <a:latin typeface="Calibri"/>
              </a:rPr>
              <a:t>      </a:t>
            </a:r>
            <a:endParaRPr lang="en-US" sz="1800" b="0" strike="noStrike" spc="-1">
              <a:latin typeface="Arial"/>
            </a:endParaRPr>
          </a:p>
          <a:p>
            <a:pPr>
              <a:lnSpc>
                <a:spcPct val="150000"/>
              </a:lnSpc>
            </a:pPr>
            <a:endParaRPr lang="en-US" sz="1800" b="0" strike="noStrike" spc="-1">
              <a:latin typeface="Arial"/>
            </a:endParaRPr>
          </a:p>
          <a:p>
            <a:pPr marL="285840" indent="-285480">
              <a:lnSpc>
                <a:spcPct val="150000"/>
              </a:lnSpc>
              <a:buClr>
                <a:srgbClr val="000000"/>
              </a:buClr>
              <a:buFont typeface="Arial"/>
              <a:buChar char="•"/>
            </a:pPr>
            <a:r>
              <a:rPr lang="en-US" sz="1800" b="0" strike="noStrike" spc="-1">
                <a:solidFill>
                  <a:srgbClr val="000000"/>
                </a:solidFill>
                <a:latin typeface="Calibri"/>
              </a:rPr>
              <a:t>To construct y_i, we sample from unnormalized                     </a:t>
            </a:r>
            <a:endParaRPr lang="en-US" sz="1800" b="0" strike="noStrike" spc="-1">
              <a:latin typeface="Arial"/>
            </a:endParaRPr>
          </a:p>
          <a:p>
            <a:pPr marL="285840" indent="-285480">
              <a:lnSpc>
                <a:spcPct val="150000"/>
              </a:lnSpc>
              <a:buClr>
                <a:srgbClr val="000000"/>
              </a:buClr>
              <a:buFont typeface="Arial"/>
              <a:buChar char="•"/>
            </a:pPr>
            <a:r>
              <a:rPr lang="en-US" sz="1800" b="0" strike="noStrike" spc="-1">
                <a:solidFill>
                  <a:srgbClr val="000000"/>
                </a:solidFill>
                <a:latin typeface="Calibri"/>
              </a:rPr>
              <a:t>This requires evaluating </a:t>
            </a:r>
            <a:endParaRPr lang="en-US" sz="1800" b="0" strike="noStrike" spc="-1">
              <a:latin typeface="Arial"/>
            </a:endParaRPr>
          </a:p>
        </p:txBody>
      </p:sp>
      <p:pic>
        <p:nvPicPr>
          <p:cNvPr id="179" name="Picture 2"/>
          <p:cNvPicPr/>
          <p:nvPr/>
        </p:nvPicPr>
        <p:blipFill>
          <a:blip r:embed="rId3"/>
          <a:stretch/>
        </p:blipFill>
        <p:spPr>
          <a:xfrm>
            <a:off x="2292480" y="867240"/>
            <a:ext cx="4418280" cy="297360"/>
          </a:xfrm>
          <a:prstGeom prst="rect">
            <a:avLst/>
          </a:prstGeom>
          <a:ln>
            <a:noFill/>
          </a:ln>
        </p:spPr>
      </p:pic>
      <p:pic>
        <p:nvPicPr>
          <p:cNvPr id="180" name="Picture 4"/>
          <p:cNvPicPr/>
          <p:nvPr/>
        </p:nvPicPr>
        <p:blipFill>
          <a:blip r:embed="rId4"/>
          <a:stretch/>
        </p:blipFill>
        <p:spPr>
          <a:xfrm>
            <a:off x="441000" y="1387080"/>
            <a:ext cx="5714640" cy="487440"/>
          </a:xfrm>
          <a:prstGeom prst="rect">
            <a:avLst/>
          </a:prstGeom>
          <a:ln>
            <a:noFill/>
          </a:ln>
        </p:spPr>
      </p:pic>
      <p:pic>
        <p:nvPicPr>
          <p:cNvPr id="181" name="Picture 5"/>
          <p:cNvPicPr/>
          <p:nvPr/>
        </p:nvPicPr>
        <p:blipFill>
          <a:blip r:embed="rId5"/>
          <a:stretch/>
        </p:blipFill>
        <p:spPr>
          <a:xfrm>
            <a:off x="5369400" y="2122560"/>
            <a:ext cx="914040" cy="243360"/>
          </a:xfrm>
          <a:prstGeom prst="rect">
            <a:avLst/>
          </a:prstGeom>
          <a:ln>
            <a:noFill/>
          </a:ln>
        </p:spPr>
      </p:pic>
      <p:pic>
        <p:nvPicPr>
          <p:cNvPr id="182" name="Picture 7"/>
          <p:cNvPicPr/>
          <p:nvPr/>
        </p:nvPicPr>
        <p:blipFill>
          <a:blip r:embed="rId6"/>
          <a:stretch/>
        </p:blipFill>
        <p:spPr>
          <a:xfrm>
            <a:off x="4771800" y="2642040"/>
            <a:ext cx="3023640" cy="2237400"/>
          </a:xfrm>
          <a:prstGeom prst="rect">
            <a:avLst/>
          </a:prstGeom>
          <a:ln>
            <a:noFill/>
          </a:ln>
        </p:spPr>
      </p:pic>
      <p:pic>
        <p:nvPicPr>
          <p:cNvPr id="183" name="Picture 8"/>
          <p:cNvPicPr/>
          <p:nvPr/>
        </p:nvPicPr>
        <p:blipFill>
          <a:blip r:embed="rId5"/>
          <a:stretch/>
        </p:blipFill>
        <p:spPr>
          <a:xfrm>
            <a:off x="3178440" y="2538720"/>
            <a:ext cx="914040" cy="243360"/>
          </a:xfrm>
          <a:prstGeom prst="rect">
            <a:avLst/>
          </a:prstGeom>
          <a:ln>
            <a:noFill/>
          </a:ln>
        </p:spPr>
      </p:pic>
    </p:spTree>
    <p:extLst>
      <p:ext uri="{BB962C8B-B14F-4D97-AF65-F5344CB8AC3E}">
        <p14:creationId xmlns:p14="http://schemas.microsoft.com/office/powerpoint/2010/main" val="3828858597"/>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 name="TextShape 1"/>
          <p:cNvSpPr txBox="1"/>
          <p:nvPr/>
        </p:nvSpPr>
        <p:spPr>
          <a:xfrm>
            <a:off x="457200" y="205920"/>
            <a:ext cx="8229240" cy="593640"/>
          </a:xfrm>
          <a:prstGeom prst="rect">
            <a:avLst/>
          </a:prstGeom>
          <a:noFill/>
          <a:ln w="9360">
            <a:noFill/>
          </a:ln>
        </p:spPr>
        <p:txBody>
          <a:bodyPr/>
          <a:lstStyle/>
          <a:p>
            <a:pPr>
              <a:lnSpc>
                <a:spcPct val="100000"/>
              </a:lnSpc>
            </a:pPr>
            <a:r>
              <a:rPr lang="en-US" sz="2800" b="1" strike="noStrike" spc="-1">
                <a:solidFill>
                  <a:srgbClr val="1F497D"/>
                </a:solidFill>
                <a:latin typeface="Trebuchet MS"/>
                <a:ea typeface="Arial"/>
              </a:rPr>
              <a:t>Evaluating </a:t>
            </a:r>
            <a:endParaRPr lang="en-US" sz="2800" b="0" strike="noStrike" spc="-1">
              <a:solidFill>
                <a:srgbClr val="616161"/>
              </a:solidFill>
              <a:latin typeface="Calibri"/>
            </a:endParaRPr>
          </a:p>
        </p:txBody>
      </p:sp>
      <p:sp>
        <p:nvSpPr>
          <p:cNvPr id="185" name="CustomShape 2"/>
          <p:cNvSpPr/>
          <p:nvPr/>
        </p:nvSpPr>
        <p:spPr>
          <a:xfrm>
            <a:off x="457200" y="896040"/>
            <a:ext cx="8602200" cy="4204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5480">
              <a:lnSpc>
                <a:spcPct val="150000"/>
              </a:lnSpc>
              <a:buClr>
                <a:srgbClr val="000000"/>
              </a:buClr>
              <a:buFont typeface="Arial"/>
              <a:buChar char="•"/>
            </a:pPr>
            <a:r>
              <a:rPr lang="en-US" sz="1800" b="0" strike="noStrike" spc="-1">
                <a:solidFill>
                  <a:srgbClr val="000000"/>
                </a:solidFill>
                <a:latin typeface="Calibri"/>
              </a:rPr>
              <a:t>When p is linear and the dynamics is linear:</a:t>
            </a:r>
            <a:endParaRPr lang="en-US" sz="1800" b="0" strike="noStrike" spc="-1">
              <a:latin typeface="Arial"/>
            </a:endParaRPr>
          </a:p>
          <a:p>
            <a:pPr>
              <a:lnSpc>
                <a:spcPct val="150000"/>
              </a:lnSpc>
            </a:pPr>
            <a:endParaRPr lang="en-US" sz="1800" b="0" strike="noStrike" spc="-1">
              <a:latin typeface="Arial"/>
            </a:endParaRPr>
          </a:p>
          <a:p>
            <a:pPr marL="285840" indent="-285480">
              <a:lnSpc>
                <a:spcPct val="150000"/>
              </a:lnSpc>
              <a:buClr>
                <a:srgbClr val="000000"/>
              </a:buClr>
              <a:buFont typeface="Arial"/>
              <a:buChar char="•"/>
            </a:pPr>
            <a:r>
              <a:rPr lang="en-US" sz="1800" b="0" strike="noStrike" spc="-1">
                <a:solidFill>
                  <a:srgbClr val="000000"/>
                </a:solidFill>
                <a:latin typeface="Calibri"/>
              </a:rPr>
              <a:t>The time evolution of x can be written as</a:t>
            </a:r>
            <a:endParaRPr lang="en-US" sz="1800" b="0" strike="noStrike" spc="-1">
              <a:latin typeface="Arial"/>
            </a:endParaRPr>
          </a:p>
          <a:p>
            <a:pPr>
              <a:lnSpc>
                <a:spcPct val="150000"/>
              </a:lnSpc>
            </a:pPr>
            <a:endParaRPr lang="en-US" sz="1800" b="0" strike="noStrike" spc="-1">
              <a:latin typeface="Arial"/>
            </a:endParaRPr>
          </a:p>
          <a:p>
            <a:pPr marL="285840" indent="-285480">
              <a:lnSpc>
                <a:spcPct val="150000"/>
              </a:lnSpc>
              <a:buClr>
                <a:srgbClr val="000000"/>
              </a:buClr>
              <a:buFont typeface="Arial"/>
              <a:buChar char="•"/>
            </a:pPr>
            <a:r>
              <a:rPr lang="en-US" sz="1800" b="0" strike="noStrike" spc="-1">
                <a:solidFill>
                  <a:srgbClr val="000000"/>
                </a:solidFill>
                <a:latin typeface="Calibri"/>
              </a:rPr>
              <a:t>Since x_0 is normally distributed, we can write x(t) as a GP:</a:t>
            </a:r>
            <a:endParaRPr lang="en-US" sz="1800" b="0" strike="noStrike" spc="-1">
              <a:latin typeface="Arial"/>
            </a:endParaRPr>
          </a:p>
          <a:p>
            <a:pPr>
              <a:lnSpc>
                <a:spcPct val="150000"/>
              </a:lnSpc>
            </a:pPr>
            <a:endParaRPr lang="en-US" sz="1800" b="0" strike="noStrike" spc="-1">
              <a:latin typeface="Arial"/>
            </a:endParaRPr>
          </a:p>
          <a:p>
            <a:pPr>
              <a:lnSpc>
                <a:spcPct val="150000"/>
              </a:lnSpc>
            </a:pPr>
            <a:endParaRPr lang="en-US" sz="1800" b="0" strike="noStrike" spc="-1">
              <a:latin typeface="Arial"/>
            </a:endParaRPr>
          </a:p>
          <a:p>
            <a:pPr>
              <a:lnSpc>
                <a:spcPct val="150000"/>
              </a:lnSpc>
            </a:pPr>
            <a:endParaRPr lang="en-US" sz="1800" b="0" strike="noStrike" spc="-1">
              <a:latin typeface="Arial"/>
            </a:endParaRPr>
          </a:p>
          <a:p>
            <a:pPr>
              <a:lnSpc>
                <a:spcPct val="150000"/>
              </a:lnSpc>
            </a:pPr>
            <a:endParaRPr lang="en-US" sz="1800" b="0" strike="noStrike" spc="-1">
              <a:latin typeface="Arial"/>
            </a:endParaRPr>
          </a:p>
          <a:p>
            <a:pPr>
              <a:lnSpc>
                <a:spcPct val="150000"/>
              </a:lnSpc>
            </a:pPr>
            <a:endParaRPr lang="en-US" sz="1800" b="0" strike="noStrike" spc="-1">
              <a:latin typeface="Arial"/>
            </a:endParaRPr>
          </a:p>
        </p:txBody>
      </p:sp>
      <p:pic>
        <p:nvPicPr>
          <p:cNvPr id="186" name="Picture 11"/>
          <p:cNvPicPr/>
          <p:nvPr/>
        </p:nvPicPr>
        <p:blipFill>
          <a:blip r:embed="rId3"/>
          <a:stretch/>
        </p:blipFill>
        <p:spPr>
          <a:xfrm>
            <a:off x="2484000" y="356760"/>
            <a:ext cx="1026000" cy="273240"/>
          </a:xfrm>
          <a:prstGeom prst="rect">
            <a:avLst/>
          </a:prstGeom>
          <a:ln>
            <a:noFill/>
          </a:ln>
        </p:spPr>
      </p:pic>
      <p:pic>
        <p:nvPicPr>
          <p:cNvPr id="187" name="Picture 2"/>
          <p:cNvPicPr/>
          <p:nvPr/>
        </p:nvPicPr>
        <p:blipFill>
          <a:blip r:embed="rId4"/>
          <a:stretch/>
        </p:blipFill>
        <p:spPr>
          <a:xfrm>
            <a:off x="1387800" y="1405440"/>
            <a:ext cx="4708440" cy="242640"/>
          </a:xfrm>
          <a:prstGeom prst="rect">
            <a:avLst/>
          </a:prstGeom>
          <a:ln>
            <a:noFill/>
          </a:ln>
        </p:spPr>
      </p:pic>
      <p:pic>
        <p:nvPicPr>
          <p:cNvPr id="188" name="Picture 13"/>
          <p:cNvPicPr/>
          <p:nvPr/>
        </p:nvPicPr>
        <p:blipFill>
          <a:blip r:embed="rId5"/>
          <a:stretch/>
        </p:blipFill>
        <p:spPr>
          <a:xfrm>
            <a:off x="1387800" y="2157840"/>
            <a:ext cx="5698440" cy="284040"/>
          </a:xfrm>
          <a:prstGeom prst="rect">
            <a:avLst/>
          </a:prstGeom>
          <a:ln>
            <a:noFill/>
          </a:ln>
        </p:spPr>
      </p:pic>
      <p:pic>
        <p:nvPicPr>
          <p:cNvPr id="189" name="Picture 14"/>
          <p:cNvPicPr/>
          <p:nvPr/>
        </p:nvPicPr>
        <p:blipFill>
          <a:blip r:embed="rId6"/>
          <a:stretch/>
        </p:blipFill>
        <p:spPr>
          <a:xfrm>
            <a:off x="1387800" y="3069360"/>
            <a:ext cx="5641200" cy="987480"/>
          </a:xfrm>
          <a:prstGeom prst="rect">
            <a:avLst/>
          </a:prstGeom>
          <a:ln>
            <a:noFill/>
          </a:ln>
        </p:spPr>
      </p:pic>
    </p:spTree>
    <p:extLst>
      <p:ext uri="{BB962C8B-B14F-4D97-AF65-F5344CB8AC3E}">
        <p14:creationId xmlns:p14="http://schemas.microsoft.com/office/powerpoint/2010/main" val="944318065"/>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D8B49-36E8-4847-9E21-628E80C03FE4}"/>
              </a:ext>
            </a:extLst>
          </p:cNvPr>
          <p:cNvSpPr>
            <a:spLocks noGrp="1"/>
          </p:cNvSpPr>
          <p:nvPr>
            <p:ph type="title"/>
          </p:nvPr>
        </p:nvSpPr>
        <p:spPr>
          <a:xfrm>
            <a:off x="0" y="1"/>
            <a:ext cx="9144000" cy="514350"/>
          </a:xfrm>
        </p:spPr>
        <p:txBody>
          <a:bodyPr/>
          <a:lstStyle/>
          <a:p>
            <a:r>
              <a:rPr lang="en-US" sz="2400" dirty="0">
                <a:latin typeface="Trebuchet MS" charset="0"/>
                <a:ea typeface="Trebuchet MS" charset="0"/>
                <a:cs typeface="Trebuchet MS" charset="0"/>
              </a:rPr>
              <a:t>Motivation</a:t>
            </a:r>
          </a:p>
        </p:txBody>
      </p:sp>
      <p:sp>
        <p:nvSpPr>
          <p:cNvPr id="4" name="TextBox 3">
            <a:extLst>
              <a:ext uri="{FF2B5EF4-FFF2-40B4-BE49-F238E27FC236}">
                <a16:creationId xmlns:a16="http://schemas.microsoft.com/office/drawing/2014/main" id="{950B1CC0-AD54-7B46-9AEF-38EF084A2731}"/>
              </a:ext>
            </a:extLst>
          </p:cNvPr>
          <p:cNvSpPr txBox="1"/>
          <p:nvPr/>
        </p:nvSpPr>
        <p:spPr>
          <a:xfrm>
            <a:off x="0" y="514351"/>
            <a:ext cx="3200400" cy="4213910"/>
          </a:xfrm>
          <a:prstGeom prst="rect">
            <a:avLst/>
          </a:prstGeom>
          <a:noFill/>
        </p:spPr>
        <p:txBody>
          <a:bodyPr wrap="square" rtlCol="0">
            <a:spAutoFit/>
          </a:bodyPr>
          <a:lstStyle/>
          <a:p>
            <a:pPr marL="285750" marR="0" lvl="0" indent="-285750" defTabSz="685783" eaLnBrk="1" fontAlgn="auto" latinLnBrk="0" hangingPunct="1">
              <a:lnSpc>
                <a:spcPct val="150000"/>
              </a:lnSpc>
              <a:spcBef>
                <a:spcPts val="0"/>
              </a:spcBef>
              <a:spcAft>
                <a:spcPts val="0"/>
              </a:spcAft>
              <a:buClrTx/>
              <a:buSzTx/>
              <a:buFont typeface="Arial" charset="0"/>
              <a:buChar char="•"/>
              <a:tabLst/>
              <a:defRPr/>
            </a:pPr>
            <a:r>
              <a:rPr lang="en-US" sz="1800" dirty="0">
                <a:solidFill>
                  <a:srgbClr val="000000"/>
                </a:solidFill>
                <a:latin typeface="Calibri"/>
              </a:rPr>
              <a:t>Extreme weather events</a:t>
            </a:r>
          </a:p>
          <a:p>
            <a:pPr marL="628650" lvl="1" indent="-285750" defTabSz="685783">
              <a:lnSpc>
                <a:spcPct val="150000"/>
              </a:lnSpc>
              <a:buFont typeface="Arial" charset="0"/>
              <a:buChar char="•"/>
            </a:pPr>
            <a:r>
              <a:rPr lang="en-US" sz="1400" dirty="0">
                <a:solidFill>
                  <a:srgbClr val="000000"/>
                </a:solidFill>
                <a:latin typeface="Calibri"/>
              </a:rPr>
              <a:t>Flooding</a:t>
            </a:r>
          </a:p>
          <a:p>
            <a:pPr marL="628650" lvl="1" indent="-285750" defTabSz="685783">
              <a:lnSpc>
                <a:spcPct val="150000"/>
              </a:lnSpc>
              <a:buFont typeface="Arial" charset="0"/>
              <a:buChar char="•"/>
            </a:pPr>
            <a:r>
              <a:rPr lang="en-US" sz="1400" dirty="0">
                <a:solidFill>
                  <a:srgbClr val="000000"/>
                </a:solidFill>
                <a:latin typeface="Calibri"/>
              </a:rPr>
              <a:t>Earthquakes</a:t>
            </a:r>
          </a:p>
          <a:p>
            <a:pPr marL="628650" lvl="1" indent="-285750" defTabSz="685783">
              <a:lnSpc>
                <a:spcPct val="150000"/>
              </a:lnSpc>
              <a:buFont typeface="Arial" charset="0"/>
              <a:buChar char="•"/>
            </a:pPr>
            <a:r>
              <a:rPr lang="en-US" sz="1400" dirty="0">
                <a:solidFill>
                  <a:srgbClr val="000000"/>
                </a:solidFill>
                <a:latin typeface="Calibri"/>
              </a:rPr>
              <a:t>Tornadoes</a:t>
            </a:r>
          </a:p>
          <a:p>
            <a:pPr marL="285750" indent="-285750" defTabSz="685783">
              <a:lnSpc>
                <a:spcPct val="150000"/>
              </a:lnSpc>
              <a:buFont typeface="Arial" charset="0"/>
              <a:buChar char="•"/>
            </a:pPr>
            <a:r>
              <a:rPr lang="en-US" sz="1800" dirty="0">
                <a:solidFill>
                  <a:srgbClr val="000000"/>
                </a:solidFill>
                <a:latin typeface="Calibri"/>
              </a:rPr>
              <a:t>Cascading power failures</a:t>
            </a:r>
          </a:p>
          <a:p>
            <a:pPr marL="628650" lvl="1" indent="-285750" defTabSz="685783">
              <a:lnSpc>
                <a:spcPct val="150000"/>
              </a:lnSpc>
              <a:buFont typeface="Arial" charset="0"/>
              <a:buChar char="•"/>
            </a:pPr>
            <a:r>
              <a:rPr lang="en-US" sz="1400" dirty="0">
                <a:solidFill>
                  <a:srgbClr val="000000"/>
                </a:solidFill>
                <a:latin typeface="Calibri"/>
              </a:rPr>
              <a:t>2003 in USA</a:t>
            </a:r>
          </a:p>
          <a:p>
            <a:pPr marL="628650" lvl="1" indent="-285750" defTabSz="685783">
              <a:lnSpc>
                <a:spcPct val="150000"/>
              </a:lnSpc>
              <a:buFont typeface="Arial" charset="0"/>
              <a:buChar char="•"/>
            </a:pPr>
            <a:r>
              <a:rPr lang="en-US" sz="1400" dirty="0">
                <a:solidFill>
                  <a:srgbClr val="000000"/>
                </a:solidFill>
                <a:latin typeface="Calibri"/>
              </a:rPr>
              <a:t>2012 in India</a:t>
            </a:r>
          </a:p>
          <a:p>
            <a:pPr marL="628650" lvl="1" indent="-285750" defTabSz="685783">
              <a:lnSpc>
                <a:spcPct val="150000"/>
              </a:lnSpc>
              <a:buFont typeface="Arial" charset="0"/>
              <a:buChar char="•"/>
            </a:pPr>
            <a:r>
              <a:rPr lang="en-US" sz="1400" dirty="0">
                <a:solidFill>
                  <a:srgbClr val="000000"/>
                </a:solidFill>
                <a:latin typeface="Calibri"/>
              </a:rPr>
              <a:t>2012 in </a:t>
            </a:r>
            <a:r>
              <a:rPr lang="en-US" sz="1400" dirty="0" err="1">
                <a:solidFill>
                  <a:srgbClr val="000000"/>
                </a:solidFill>
                <a:latin typeface="Calibri"/>
              </a:rPr>
              <a:t>NoVA</a:t>
            </a:r>
            <a:r>
              <a:rPr lang="en-US" sz="1400" dirty="0">
                <a:solidFill>
                  <a:srgbClr val="000000"/>
                </a:solidFill>
                <a:latin typeface="Calibri"/>
              </a:rPr>
              <a:t> region</a:t>
            </a:r>
          </a:p>
          <a:p>
            <a:pPr marL="628650" lvl="1" indent="-285750" defTabSz="685783">
              <a:lnSpc>
                <a:spcPct val="150000"/>
              </a:lnSpc>
              <a:buFont typeface="Arial" charset="0"/>
              <a:buChar char="•"/>
            </a:pPr>
            <a:r>
              <a:rPr lang="en-US" sz="1400" dirty="0">
                <a:solidFill>
                  <a:srgbClr val="000000"/>
                </a:solidFill>
                <a:latin typeface="Calibri"/>
              </a:rPr>
              <a:t>2021 in Texas</a:t>
            </a:r>
          </a:p>
          <a:p>
            <a:pPr marL="285750" indent="-285750" defTabSz="685783">
              <a:lnSpc>
                <a:spcPct val="150000"/>
              </a:lnSpc>
              <a:buFont typeface="Arial" charset="0"/>
              <a:buChar char="•"/>
            </a:pPr>
            <a:r>
              <a:rPr lang="en-US" sz="1800" dirty="0">
                <a:solidFill>
                  <a:srgbClr val="000000"/>
                </a:solidFill>
                <a:latin typeface="Calibri"/>
              </a:rPr>
              <a:t>Huge costs incurred (US only)</a:t>
            </a:r>
          </a:p>
          <a:p>
            <a:pPr marL="628650" lvl="1" indent="-285750" defTabSz="685783">
              <a:lnSpc>
                <a:spcPct val="150000"/>
              </a:lnSpc>
              <a:buFont typeface="Arial" charset="0"/>
              <a:buChar char="•"/>
            </a:pPr>
            <a:r>
              <a:rPr lang="en-US" sz="1400" dirty="0">
                <a:solidFill>
                  <a:srgbClr val="000000"/>
                </a:solidFill>
                <a:latin typeface="Calibri"/>
              </a:rPr>
              <a:t>2017 </a:t>
            </a:r>
            <a:r>
              <a:rPr lang="mr-IN" sz="1400" dirty="0">
                <a:solidFill>
                  <a:srgbClr val="000000"/>
                </a:solidFill>
                <a:latin typeface="Calibri"/>
              </a:rPr>
              <a:t>–</a:t>
            </a:r>
            <a:r>
              <a:rPr lang="en-US" sz="1400" dirty="0">
                <a:solidFill>
                  <a:srgbClr val="000000"/>
                </a:solidFill>
                <a:latin typeface="Calibri"/>
              </a:rPr>
              <a:t> 174 Billion </a:t>
            </a:r>
          </a:p>
          <a:p>
            <a:pPr marL="628650" lvl="1" indent="-285750" defTabSz="685783">
              <a:lnSpc>
                <a:spcPct val="150000"/>
              </a:lnSpc>
              <a:buFont typeface="Arial" charset="0"/>
              <a:buChar char="•"/>
            </a:pPr>
            <a:r>
              <a:rPr lang="en-US" sz="1400" dirty="0">
                <a:solidFill>
                  <a:srgbClr val="000000"/>
                </a:solidFill>
                <a:latin typeface="Calibri"/>
              </a:rPr>
              <a:t>2018 </a:t>
            </a:r>
            <a:r>
              <a:rPr lang="mr-IN" sz="1400" dirty="0">
                <a:solidFill>
                  <a:srgbClr val="000000"/>
                </a:solidFill>
                <a:latin typeface="Calibri"/>
              </a:rPr>
              <a:t>–</a:t>
            </a:r>
            <a:r>
              <a:rPr lang="en-US" sz="1400" dirty="0">
                <a:solidFill>
                  <a:srgbClr val="000000"/>
                </a:solidFill>
                <a:latin typeface="Calibri"/>
              </a:rPr>
              <a:t> 155 Billion </a:t>
            </a:r>
          </a:p>
        </p:txBody>
      </p:sp>
      <p:grpSp>
        <p:nvGrpSpPr>
          <p:cNvPr id="12" name="Group 11"/>
          <p:cNvGrpSpPr/>
          <p:nvPr/>
        </p:nvGrpSpPr>
        <p:grpSpPr>
          <a:xfrm>
            <a:off x="3276600" y="514350"/>
            <a:ext cx="5715000" cy="4116950"/>
            <a:chOff x="3200400" y="590550"/>
            <a:chExt cx="5715000" cy="411695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590550"/>
              <a:ext cx="2667000" cy="148688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000" y="590550"/>
              <a:ext cx="2252311" cy="1502274"/>
            </a:xfrm>
            <a:prstGeom prst="rect">
              <a:avLst/>
            </a:prstGeom>
          </p:spPr>
        </p:pic>
        <p:sp>
          <p:nvSpPr>
            <p:cNvPr id="7" name="TextBox 6"/>
            <p:cNvSpPr txBox="1"/>
            <p:nvPr/>
          </p:nvSpPr>
          <p:spPr>
            <a:xfrm>
              <a:off x="3352800" y="2271668"/>
              <a:ext cx="5562600" cy="300082"/>
            </a:xfrm>
            <a:prstGeom prst="rect">
              <a:avLst/>
            </a:prstGeom>
            <a:noFill/>
          </p:spPr>
          <p:txBody>
            <a:bodyPr wrap="square" rtlCol="0">
              <a:spAutoFit/>
            </a:bodyPr>
            <a:lstStyle/>
            <a:p>
              <a:r>
                <a:rPr lang="en-US" b="1" dirty="0">
                  <a:solidFill>
                    <a:schemeClr val="tx2">
                      <a:lumMod val="50000"/>
                    </a:schemeClr>
                  </a:solidFill>
                </a:rPr>
                <a:t>Hurricane Harvey caused extreme flooding in parts of Houston, TX - 2017</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0400" y="2647950"/>
              <a:ext cx="2743200" cy="2059550"/>
            </a:xfrm>
            <a:prstGeom prst="rect">
              <a:avLst/>
            </a:prstGeom>
          </p:spPr>
        </p:pic>
      </p:grpSp>
      <p:sp>
        <p:nvSpPr>
          <p:cNvPr id="11" name="TextBox 10"/>
          <p:cNvSpPr txBox="1"/>
          <p:nvPr/>
        </p:nvSpPr>
        <p:spPr>
          <a:xfrm>
            <a:off x="5578532" y="4477411"/>
            <a:ext cx="3625736" cy="307777"/>
          </a:xfrm>
          <a:prstGeom prst="rect">
            <a:avLst/>
          </a:prstGeom>
          <a:noFill/>
        </p:spPr>
        <p:txBody>
          <a:bodyPr wrap="none" rtlCol="0">
            <a:spAutoFit/>
          </a:bodyPr>
          <a:lstStyle/>
          <a:p>
            <a:r>
              <a:rPr lang="en-US" sz="1400" b="1" dirty="0">
                <a:solidFill>
                  <a:srgbClr val="FF0000"/>
                </a:solidFill>
              </a:rPr>
              <a:t>Image credit: AICHE, CERC investigation report</a:t>
            </a:r>
          </a:p>
        </p:txBody>
      </p:sp>
      <p:pic>
        <p:nvPicPr>
          <p:cNvPr id="14" name="Picture 13">
            <a:extLst>
              <a:ext uri="{FF2B5EF4-FFF2-40B4-BE49-F238E27FC236}">
                <a16:creationId xmlns:a16="http://schemas.microsoft.com/office/drawing/2014/main" id="{A3553ABD-953C-844A-BD53-A920E34A0D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90911" y="2701350"/>
            <a:ext cx="2514600" cy="1588589"/>
          </a:xfrm>
          <a:prstGeom prst="rect">
            <a:avLst/>
          </a:prstGeom>
        </p:spPr>
      </p:pic>
    </p:spTree>
    <p:extLst>
      <p:ext uri="{BB962C8B-B14F-4D97-AF65-F5344CB8AC3E}">
        <p14:creationId xmlns:p14="http://schemas.microsoft.com/office/powerpoint/2010/main" val="431260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0" name="TextShape 1"/>
          <p:cNvSpPr txBox="1"/>
          <p:nvPr/>
        </p:nvSpPr>
        <p:spPr>
          <a:xfrm>
            <a:off x="457200" y="205920"/>
            <a:ext cx="8229240" cy="593640"/>
          </a:xfrm>
          <a:prstGeom prst="rect">
            <a:avLst/>
          </a:prstGeom>
          <a:noFill/>
          <a:ln w="9360">
            <a:noFill/>
          </a:ln>
        </p:spPr>
        <p:txBody>
          <a:bodyPr/>
          <a:lstStyle/>
          <a:p>
            <a:pPr>
              <a:lnSpc>
                <a:spcPct val="100000"/>
              </a:lnSpc>
            </a:pPr>
            <a:r>
              <a:rPr lang="en-US" sz="2800" b="1" strike="noStrike" spc="-1">
                <a:solidFill>
                  <a:srgbClr val="1F497D"/>
                </a:solidFill>
                <a:latin typeface="Trebuchet MS"/>
                <a:ea typeface="Arial"/>
              </a:rPr>
              <a:t>Evaluating             (Cont.) </a:t>
            </a:r>
            <a:endParaRPr lang="en-US" sz="2800" b="0" strike="noStrike" spc="-1">
              <a:solidFill>
                <a:srgbClr val="616161"/>
              </a:solidFill>
              <a:latin typeface="Calibri"/>
            </a:endParaRPr>
          </a:p>
        </p:txBody>
      </p:sp>
      <p:sp>
        <p:nvSpPr>
          <p:cNvPr id="191" name="CustomShape 2"/>
          <p:cNvSpPr/>
          <p:nvPr/>
        </p:nvSpPr>
        <p:spPr>
          <a:xfrm>
            <a:off x="457200" y="896040"/>
            <a:ext cx="8602200" cy="4204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5480">
              <a:lnSpc>
                <a:spcPct val="150000"/>
              </a:lnSpc>
              <a:buClr>
                <a:srgbClr val="000000"/>
              </a:buClr>
              <a:buFont typeface="Arial"/>
              <a:buChar char="•"/>
            </a:pPr>
            <a:r>
              <a:rPr lang="en-US" sz="1800" b="0" strike="noStrike" spc="-1">
                <a:solidFill>
                  <a:srgbClr val="000000"/>
                </a:solidFill>
                <a:latin typeface="Calibri"/>
              </a:rPr>
              <a:t>The joint PDF of the process and its derivative is given by:</a:t>
            </a:r>
            <a:endParaRPr lang="en-US" sz="1800" b="0" strike="noStrike" spc="-1">
              <a:latin typeface="Arial"/>
            </a:endParaRPr>
          </a:p>
          <a:p>
            <a:pPr>
              <a:lnSpc>
                <a:spcPct val="150000"/>
              </a:lnSpc>
            </a:pPr>
            <a:endParaRPr lang="en-US" sz="1800" b="0" strike="noStrike" spc="-1">
              <a:latin typeface="Arial"/>
            </a:endParaRPr>
          </a:p>
          <a:p>
            <a:pPr>
              <a:lnSpc>
                <a:spcPct val="150000"/>
              </a:lnSpc>
            </a:pPr>
            <a:endParaRPr lang="en-US" sz="1800" b="0" strike="noStrike" spc="-1">
              <a:latin typeface="Arial"/>
            </a:endParaRPr>
          </a:p>
          <a:p>
            <a:pPr marL="285840" indent="-285480">
              <a:lnSpc>
                <a:spcPct val="150000"/>
              </a:lnSpc>
              <a:buClr>
                <a:srgbClr val="000000"/>
              </a:buClr>
              <a:buFont typeface="Arial"/>
              <a:buChar char="•"/>
            </a:pPr>
            <a:r>
              <a:rPr lang="en-US" sz="1800" b="0" strike="noStrike" spc="-1">
                <a:solidFill>
                  <a:srgbClr val="000000"/>
                </a:solidFill>
                <a:latin typeface="Calibri"/>
              </a:rPr>
              <a:t>Where                                            and  </a:t>
            </a:r>
            <a:endParaRPr lang="en-US" sz="1800" b="0" strike="noStrike" spc="-1">
              <a:latin typeface="Arial"/>
            </a:endParaRPr>
          </a:p>
          <a:p>
            <a:pPr>
              <a:lnSpc>
                <a:spcPct val="150000"/>
              </a:lnSpc>
            </a:pPr>
            <a:endParaRPr lang="en-US" sz="1800" b="0" strike="noStrike" spc="-1">
              <a:latin typeface="Arial"/>
            </a:endParaRPr>
          </a:p>
          <a:p>
            <a:pPr marL="285840" indent="-285480">
              <a:lnSpc>
                <a:spcPct val="150000"/>
              </a:lnSpc>
              <a:buClr>
                <a:srgbClr val="000000"/>
              </a:buClr>
              <a:buFont typeface="Arial"/>
              <a:buChar char="•"/>
            </a:pPr>
            <a:r>
              <a:rPr lang="en-US" sz="1800" b="0" strike="noStrike" spc="-1">
                <a:solidFill>
                  <a:srgbClr val="000000"/>
                </a:solidFill>
                <a:latin typeface="Calibri"/>
              </a:rPr>
              <a:t>Since x_0 is normally distributed, we can write x(t) as a GP:</a:t>
            </a:r>
            <a:endParaRPr lang="en-US" sz="1800" b="0" strike="noStrike" spc="-1">
              <a:latin typeface="Arial"/>
            </a:endParaRPr>
          </a:p>
          <a:p>
            <a:pPr>
              <a:lnSpc>
                <a:spcPct val="150000"/>
              </a:lnSpc>
            </a:pPr>
            <a:endParaRPr lang="en-US" sz="1800" b="0" strike="noStrike" spc="-1">
              <a:latin typeface="Arial"/>
            </a:endParaRPr>
          </a:p>
          <a:p>
            <a:pPr>
              <a:lnSpc>
                <a:spcPct val="150000"/>
              </a:lnSpc>
            </a:pPr>
            <a:endParaRPr lang="en-US" sz="1800" b="0" strike="noStrike" spc="-1">
              <a:latin typeface="Arial"/>
            </a:endParaRPr>
          </a:p>
          <a:p>
            <a:pPr>
              <a:lnSpc>
                <a:spcPct val="150000"/>
              </a:lnSpc>
            </a:pPr>
            <a:endParaRPr lang="en-US" sz="1800" b="0" strike="noStrike" spc="-1">
              <a:latin typeface="Arial"/>
            </a:endParaRPr>
          </a:p>
          <a:p>
            <a:pPr marL="285840" indent="-285480">
              <a:lnSpc>
                <a:spcPct val="150000"/>
              </a:lnSpc>
              <a:buClr>
                <a:srgbClr val="1F497D"/>
              </a:buClr>
              <a:buFont typeface="Arial"/>
              <a:buChar char="•"/>
            </a:pPr>
            <a:r>
              <a:rPr lang="en-US" sz="1800" b="1" strike="noStrike" spc="-1">
                <a:solidFill>
                  <a:srgbClr val="1F497D"/>
                </a:solidFill>
                <a:latin typeface="Calibri"/>
              </a:rPr>
              <a:t>For nonlinear use the method of moments by linearizing around the mean</a:t>
            </a:r>
            <a:endParaRPr lang="en-US" sz="1800" b="0" strike="noStrike" spc="-1">
              <a:latin typeface="Arial"/>
            </a:endParaRPr>
          </a:p>
        </p:txBody>
      </p:sp>
      <p:pic>
        <p:nvPicPr>
          <p:cNvPr id="192" name="Picture 11"/>
          <p:cNvPicPr/>
          <p:nvPr/>
        </p:nvPicPr>
        <p:blipFill>
          <a:blip r:embed="rId3"/>
          <a:stretch/>
        </p:blipFill>
        <p:spPr>
          <a:xfrm>
            <a:off x="2484000" y="356760"/>
            <a:ext cx="1026000" cy="273240"/>
          </a:xfrm>
          <a:prstGeom prst="rect">
            <a:avLst/>
          </a:prstGeom>
          <a:ln>
            <a:noFill/>
          </a:ln>
        </p:spPr>
      </p:pic>
      <p:pic>
        <p:nvPicPr>
          <p:cNvPr id="193" name="Picture 4"/>
          <p:cNvPicPr/>
          <p:nvPr/>
        </p:nvPicPr>
        <p:blipFill>
          <a:blip r:embed="rId4"/>
          <a:stretch/>
        </p:blipFill>
        <p:spPr>
          <a:xfrm>
            <a:off x="1387800" y="1418040"/>
            <a:ext cx="3777840" cy="499320"/>
          </a:xfrm>
          <a:prstGeom prst="rect">
            <a:avLst/>
          </a:prstGeom>
          <a:ln>
            <a:noFill/>
          </a:ln>
        </p:spPr>
      </p:pic>
      <p:pic>
        <p:nvPicPr>
          <p:cNvPr id="194" name="Picture 5"/>
          <p:cNvPicPr/>
          <p:nvPr/>
        </p:nvPicPr>
        <p:blipFill>
          <a:blip r:embed="rId5"/>
          <a:stretch/>
        </p:blipFill>
        <p:spPr>
          <a:xfrm>
            <a:off x="1654560" y="2148840"/>
            <a:ext cx="2002680" cy="580680"/>
          </a:xfrm>
          <a:prstGeom prst="rect">
            <a:avLst/>
          </a:prstGeom>
          <a:ln>
            <a:noFill/>
          </a:ln>
        </p:spPr>
      </p:pic>
      <p:pic>
        <p:nvPicPr>
          <p:cNvPr id="195" name="Picture 6"/>
          <p:cNvPicPr/>
          <p:nvPr/>
        </p:nvPicPr>
        <p:blipFill>
          <a:blip r:embed="rId6"/>
          <a:stretch/>
        </p:blipFill>
        <p:spPr>
          <a:xfrm>
            <a:off x="4222440" y="2298960"/>
            <a:ext cx="4102560" cy="255960"/>
          </a:xfrm>
          <a:prstGeom prst="rect">
            <a:avLst/>
          </a:prstGeom>
          <a:ln>
            <a:noFill/>
          </a:ln>
        </p:spPr>
      </p:pic>
      <p:pic>
        <p:nvPicPr>
          <p:cNvPr id="196" name="Picture 7"/>
          <p:cNvPicPr/>
          <p:nvPr/>
        </p:nvPicPr>
        <p:blipFill>
          <a:blip r:embed="rId7"/>
          <a:stretch/>
        </p:blipFill>
        <p:spPr>
          <a:xfrm>
            <a:off x="1515960" y="3363480"/>
            <a:ext cx="5154120" cy="714600"/>
          </a:xfrm>
          <a:prstGeom prst="rect">
            <a:avLst/>
          </a:prstGeom>
          <a:ln>
            <a:noFill/>
          </a:ln>
        </p:spPr>
      </p:pic>
      <p:pic>
        <p:nvPicPr>
          <p:cNvPr id="197" name="Picture 8"/>
          <p:cNvPicPr/>
          <p:nvPr/>
        </p:nvPicPr>
        <p:blipFill>
          <a:blip r:embed="rId8"/>
          <a:stretch/>
        </p:blipFill>
        <p:spPr>
          <a:xfrm>
            <a:off x="1515960" y="4107960"/>
            <a:ext cx="2517120" cy="514800"/>
          </a:xfrm>
          <a:prstGeom prst="rect">
            <a:avLst/>
          </a:prstGeom>
          <a:ln>
            <a:noFill/>
          </a:ln>
        </p:spPr>
      </p:pic>
    </p:spTree>
    <p:extLst>
      <p:ext uri="{BB962C8B-B14F-4D97-AF65-F5344CB8AC3E}">
        <p14:creationId xmlns:p14="http://schemas.microsoft.com/office/powerpoint/2010/main" val="2857625301"/>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TextShape 1"/>
          <p:cNvSpPr txBox="1"/>
          <p:nvPr/>
        </p:nvSpPr>
        <p:spPr>
          <a:xfrm>
            <a:off x="457200" y="-27360"/>
            <a:ext cx="8229240" cy="593640"/>
          </a:xfrm>
          <a:prstGeom prst="rect">
            <a:avLst/>
          </a:prstGeom>
          <a:noFill/>
          <a:ln w="9360">
            <a:noFill/>
          </a:ln>
        </p:spPr>
        <p:txBody>
          <a:bodyPr/>
          <a:lstStyle/>
          <a:p>
            <a:pPr>
              <a:lnSpc>
                <a:spcPct val="100000"/>
              </a:lnSpc>
            </a:pPr>
            <a:r>
              <a:rPr lang="en-US" sz="2800" b="1" strike="noStrike" spc="-1">
                <a:solidFill>
                  <a:srgbClr val="1F497D"/>
                </a:solidFill>
                <a:latin typeface="Trebuchet MS"/>
                <a:ea typeface="Arial"/>
              </a:rPr>
              <a:t>Sampling from</a:t>
            </a:r>
            <a:endParaRPr lang="en-US" sz="2800" b="0" strike="noStrike" spc="-1">
              <a:solidFill>
                <a:srgbClr val="616161"/>
              </a:solidFill>
              <a:latin typeface="Calibri"/>
            </a:endParaRPr>
          </a:p>
        </p:txBody>
      </p:sp>
      <p:sp>
        <p:nvSpPr>
          <p:cNvPr id="199" name="CustomShape 2"/>
          <p:cNvSpPr/>
          <p:nvPr/>
        </p:nvSpPr>
        <p:spPr>
          <a:xfrm>
            <a:off x="457200" y="896040"/>
            <a:ext cx="860220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50000"/>
              </a:lnSpc>
            </a:pPr>
            <a:endParaRPr lang="en-US" sz="1800" b="0" strike="noStrike" spc="-1">
              <a:latin typeface="Arial"/>
            </a:endParaRPr>
          </a:p>
          <a:p>
            <a:pPr>
              <a:lnSpc>
                <a:spcPct val="150000"/>
              </a:lnSpc>
            </a:pPr>
            <a:endParaRPr lang="en-US" sz="1800" b="0" strike="noStrike" spc="-1">
              <a:latin typeface="Arial"/>
            </a:endParaRPr>
          </a:p>
          <a:p>
            <a:pPr>
              <a:lnSpc>
                <a:spcPct val="150000"/>
              </a:lnSpc>
            </a:pPr>
            <a:endParaRPr lang="en-US" sz="1800" b="0" strike="noStrike" spc="-1">
              <a:latin typeface="Arial"/>
            </a:endParaRPr>
          </a:p>
        </p:txBody>
      </p:sp>
      <p:pic>
        <p:nvPicPr>
          <p:cNvPr id="200" name="Picture 11"/>
          <p:cNvPicPr/>
          <p:nvPr/>
        </p:nvPicPr>
        <p:blipFill>
          <a:blip r:embed="rId3"/>
          <a:stretch/>
        </p:blipFill>
        <p:spPr>
          <a:xfrm>
            <a:off x="3066480" y="132840"/>
            <a:ext cx="1026000" cy="273240"/>
          </a:xfrm>
          <a:prstGeom prst="rect">
            <a:avLst/>
          </a:prstGeom>
          <a:ln>
            <a:noFill/>
          </a:ln>
        </p:spPr>
      </p:pic>
      <p:pic>
        <p:nvPicPr>
          <p:cNvPr id="201" name="Picture 9"/>
          <p:cNvPicPr/>
          <p:nvPr/>
        </p:nvPicPr>
        <p:blipFill>
          <a:blip r:embed="rId4"/>
          <a:stretch/>
        </p:blipFill>
        <p:spPr>
          <a:xfrm>
            <a:off x="14400" y="407160"/>
            <a:ext cx="3494520" cy="2586240"/>
          </a:xfrm>
          <a:prstGeom prst="rect">
            <a:avLst/>
          </a:prstGeom>
          <a:ln>
            <a:noFill/>
          </a:ln>
        </p:spPr>
      </p:pic>
      <p:pic>
        <p:nvPicPr>
          <p:cNvPr id="202" name="Picture 10"/>
          <p:cNvPicPr/>
          <p:nvPr/>
        </p:nvPicPr>
        <p:blipFill>
          <a:blip r:embed="rId5"/>
          <a:stretch/>
        </p:blipFill>
        <p:spPr>
          <a:xfrm>
            <a:off x="2876400" y="471240"/>
            <a:ext cx="3407760" cy="2521800"/>
          </a:xfrm>
          <a:prstGeom prst="rect">
            <a:avLst/>
          </a:prstGeom>
          <a:ln>
            <a:noFill/>
          </a:ln>
        </p:spPr>
      </p:pic>
      <p:pic>
        <p:nvPicPr>
          <p:cNvPr id="203" name="Picture 13"/>
          <p:cNvPicPr/>
          <p:nvPr/>
        </p:nvPicPr>
        <p:blipFill>
          <a:blip r:embed="rId6"/>
          <a:stretch/>
        </p:blipFill>
        <p:spPr>
          <a:xfrm>
            <a:off x="6044040" y="546840"/>
            <a:ext cx="3085200" cy="2306520"/>
          </a:xfrm>
          <a:prstGeom prst="rect">
            <a:avLst/>
          </a:prstGeom>
          <a:ln>
            <a:noFill/>
          </a:ln>
        </p:spPr>
      </p:pic>
      <p:sp>
        <p:nvSpPr>
          <p:cNvPr id="204" name="CustomShape 3"/>
          <p:cNvSpPr/>
          <p:nvPr/>
        </p:nvSpPr>
        <p:spPr>
          <a:xfrm>
            <a:off x="772920" y="3134520"/>
            <a:ext cx="7913520" cy="1063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1" strike="noStrike" spc="-1">
                <a:solidFill>
                  <a:srgbClr val="151515"/>
                </a:solidFill>
                <a:latin typeface="Calibri"/>
              </a:rPr>
              <a:t>Left</a:t>
            </a:r>
            <a:r>
              <a:rPr lang="en-US" sz="1600" b="0" strike="noStrike" spc="-1">
                <a:solidFill>
                  <a:srgbClr val="151515"/>
                </a:solidFill>
                <a:latin typeface="Calibri"/>
              </a:rPr>
              <a:t>: The product of the derivative and the joint PDF of the state and its derivative for u=17. </a:t>
            </a:r>
            <a:r>
              <a:rPr lang="en-US" sz="1600" b="1" strike="noStrike" spc="-1">
                <a:solidFill>
                  <a:srgbClr val="151515"/>
                </a:solidFill>
                <a:latin typeface="Calibri"/>
              </a:rPr>
              <a:t>Center</a:t>
            </a:r>
            <a:r>
              <a:rPr lang="en-US" sz="1600" b="0" strike="noStrike" spc="-1">
                <a:solidFill>
                  <a:srgbClr val="151515"/>
                </a:solidFill>
                <a:latin typeface="Calibri"/>
              </a:rPr>
              <a:t>: Samples drawn from                        using DRAM MCMC. These samples will be used to construct the likelihood. </a:t>
            </a:r>
            <a:r>
              <a:rPr lang="en-US" sz="1600" b="1" strike="noStrike" spc="-1">
                <a:solidFill>
                  <a:srgbClr val="151515"/>
                </a:solidFill>
                <a:latin typeface="Calibri"/>
              </a:rPr>
              <a:t>Right</a:t>
            </a:r>
            <a:r>
              <a:rPr lang="en-US" sz="1600" b="0" strike="noStrike" spc="-1">
                <a:solidFill>
                  <a:srgbClr val="151515"/>
                </a:solidFill>
                <a:latin typeface="Calibri"/>
              </a:rPr>
              <a:t>: Autocorrelation between the samples. Picking every tenth sample will “ensure” independence</a:t>
            </a:r>
            <a:endParaRPr lang="en-US" sz="1600" b="0" strike="noStrike" spc="-1">
              <a:latin typeface="Arial"/>
            </a:endParaRPr>
          </a:p>
        </p:txBody>
      </p:sp>
      <p:pic>
        <p:nvPicPr>
          <p:cNvPr id="205" name="Picture 15"/>
          <p:cNvPicPr/>
          <p:nvPr/>
        </p:nvPicPr>
        <p:blipFill>
          <a:blip r:embed="rId3"/>
          <a:stretch/>
        </p:blipFill>
        <p:spPr>
          <a:xfrm>
            <a:off x="3348360" y="3425040"/>
            <a:ext cx="861120" cy="229320"/>
          </a:xfrm>
          <a:prstGeom prst="rect">
            <a:avLst/>
          </a:prstGeom>
          <a:ln>
            <a:noFill/>
          </a:ln>
        </p:spPr>
      </p:pic>
    </p:spTree>
    <p:extLst>
      <p:ext uri="{BB962C8B-B14F-4D97-AF65-F5344CB8AC3E}">
        <p14:creationId xmlns:p14="http://schemas.microsoft.com/office/powerpoint/2010/main" val="3773479892"/>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TextShape 1"/>
          <p:cNvSpPr txBox="1"/>
          <p:nvPr/>
        </p:nvSpPr>
        <p:spPr>
          <a:xfrm>
            <a:off x="457200" y="205920"/>
            <a:ext cx="8229240" cy="593640"/>
          </a:xfrm>
          <a:prstGeom prst="rect">
            <a:avLst/>
          </a:prstGeom>
          <a:noFill/>
          <a:ln w="9360">
            <a:noFill/>
          </a:ln>
        </p:spPr>
        <p:txBody>
          <a:bodyPr/>
          <a:lstStyle/>
          <a:p>
            <a:pPr>
              <a:lnSpc>
                <a:spcPct val="100000"/>
              </a:lnSpc>
            </a:pPr>
            <a:r>
              <a:rPr lang="en-US" sz="2800" b="1" strike="noStrike" spc="-1">
                <a:solidFill>
                  <a:srgbClr val="1F497D"/>
                </a:solidFill>
                <a:latin typeface="Trebuchet MS"/>
                <a:ea typeface="Arial"/>
              </a:rPr>
              <a:t>Choice of mean and covariance of likelihood</a:t>
            </a:r>
            <a:endParaRPr lang="en-US" sz="2800" b="0" strike="noStrike" spc="-1">
              <a:solidFill>
                <a:srgbClr val="616161"/>
              </a:solidFill>
              <a:latin typeface="Calibri"/>
            </a:endParaRPr>
          </a:p>
        </p:txBody>
      </p:sp>
      <p:sp>
        <p:nvSpPr>
          <p:cNvPr id="207" name="CustomShape 2"/>
          <p:cNvSpPr/>
          <p:nvPr/>
        </p:nvSpPr>
        <p:spPr>
          <a:xfrm>
            <a:off x="457200" y="899280"/>
            <a:ext cx="8602200" cy="3792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5480">
              <a:lnSpc>
                <a:spcPct val="150000"/>
              </a:lnSpc>
              <a:buClr>
                <a:srgbClr val="000000"/>
              </a:buClr>
              <a:buFont typeface="Arial"/>
              <a:buChar char="•"/>
            </a:pPr>
            <a:r>
              <a:rPr lang="en-US" sz="1800" b="0" strike="noStrike" spc="-1">
                <a:solidFill>
                  <a:srgbClr val="000000"/>
                </a:solidFill>
                <a:latin typeface="Calibri"/>
              </a:rPr>
              <a:t>Sampling from                      gives us the likely time at which there is an excursion. So to determine the mean and covariance of the likelihood, we look at  </a:t>
            </a:r>
            <a:endParaRPr lang="en-US" sz="1800" b="0" strike="noStrike" spc="-1">
              <a:latin typeface="Arial"/>
            </a:endParaRPr>
          </a:p>
          <a:p>
            <a:pPr>
              <a:lnSpc>
                <a:spcPct val="150000"/>
              </a:lnSpc>
            </a:pPr>
            <a:endParaRPr lang="en-US" sz="1800" b="0" strike="noStrike" spc="-1">
              <a:latin typeface="Arial"/>
            </a:endParaRPr>
          </a:p>
          <a:p>
            <a:pPr>
              <a:lnSpc>
                <a:spcPct val="150000"/>
              </a:lnSpc>
            </a:pPr>
            <a:endParaRPr lang="en-US" sz="1800" b="0" strike="noStrike" spc="-1">
              <a:latin typeface="Arial"/>
            </a:endParaRPr>
          </a:p>
          <a:p>
            <a:pPr>
              <a:lnSpc>
                <a:spcPct val="150000"/>
              </a:lnSpc>
            </a:pPr>
            <a:endParaRPr lang="en-US" sz="1800" b="0" strike="noStrike" spc="-1">
              <a:latin typeface="Arial"/>
            </a:endParaRPr>
          </a:p>
          <a:p>
            <a:pPr>
              <a:lnSpc>
                <a:spcPct val="150000"/>
              </a:lnSpc>
            </a:pPr>
            <a:endParaRPr lang="en-US" sz="1800" b="0" strike="noStrike" spc="-1">
              <a:latin typeface="Arial"/>
            </a:endParaRPr>
          </a:p>
          <a:p>
            <a:pPr>
              <a:lnSpc>
                <a:spcPct val="150000"/>
              </a:lnSpc>
            </a:pPr>
            <a:endParaRPr lang="en-US" sz="1800" b="0" strike="noStrike" spc="-1">
              <a:latin typeface="Arial"/>
            </a:endParaRPr>
          </a:p>
          <a:p>
            <a:pPr>
              <a:lnSpc>
                <a:spcPct val="150000"/>
              </a:lnSpc>
            </a:pPr>
            <a:endParaRPr lang="en-US" sz="1800" b="0" strike="noStrike" spc="-1">
              <a:latin typeface="Arial"/>
            </a:endParaRPr>
          </a:p>
          <a:p>
            <a:pPr marL="285840" indent="-285480">
              <a:lnSpc>
                <a:spcPct val="150000"/>
              </a:lnSpc>
              <a:buClr>
                <a:srgbClr val="000000"/>
              </a:buClr>
              <a:buFont typeface="Arial"/>
              <a:buChar char="•"/>
            </a:pPr>
            <a:r>
              <a:rPr lang="en-US" sz="1800" b="0" strike="noStrike" spc="-1">
                <a:solidFill>
                  <a:srgbClr val="000000"/>
                </a:solidFill>
                <a:latin typeface="Calibri"/>
              </a:rPr>
              <a:t>Use Laplace approximation to estimate mean and covariance</a:t>
            </a:r>
            <a:endParaRPr lang="en-US" sz="1800" b="0" strike="noStrike" spc="-1">
              <a:latin typeface="Arial"/>
            </a:endParaRPr>
          </a:p>
        </p:txBody>
      </p:sp>
      <p:pic>
        <p:nvPicPr>
          <p:cNvPr id="208" name="Picture 4"/>
          <p:cNvPicPr/>
          <p:nvPr/>
        </p:nvPicPr>
        <p:blipFill>
          <a:blip r:embed="rId2"/>
          <a:stretch/>
        </p:blipFill>
        <p:spPr>
          <a:xfrm>
            <a:off x="2247480" y="1034280"/>
            <a:ext cx="1026000" cy="273240"/>
          </a:xfrm>
          <a:prstGeom prst="rect">
            <a:avLst/>
          </a:prstGeom>
          <a:ln>
            <a:noFill/>
          </a:ln>
        </p:spPr>
      </p:pic>
      <p:pic>
        <p:nvPicPr>
          <p:cNvPr id="209" name="Picture 5"/>
          <p:cNvPicPr/>
          <p:nvPr/>
        </p:nvPicPr>
        <p:blipFill>
          <a:blip r:embed="rId3"/>
          <a:stretch/>
        </p:blipFill>
        <p:spPr>
          <a:xfrm>
            <a:off x="6995880" y="1381680"/>
            <a:ext cx="1231560" cy="340920"/>
          </a:xfrm>
          <a:prstGeom prst="rect">
            <a:avLst/>
          </a:prstGeom>
          <a:ln>
            <a:noFill/>
          </a:ln>
        </p:spPr>
      </p:pic>
      <p:pic>
        <p:nvPicPr>
          <p:cNvPr id="210" name="Picture 9"/>
          <p:cNvPicPr/>
          <p:nvPr/>
        </p:nvPicPr>
        <p:blipFill>
          <a:blip r:embed="rId4"/>
          <a:stretch/>
        </p:blipFill>
        <p:spPr>
          <a:xfrm>
            <a:off x="1289880" y="1821600"/>
            <a:ext cx="6424920" cy="2331360"/>
          </a:xfrm>
          <a:prstGeom prst="rect">
            <a:avLst/>
          </a:prstGeom>
          <a:ln>
            <a:noFill/>
          </a:ln>
        </p:spPr>
      </p:pic>
    </p:spTree>
    <p:extLst>
      <p:ext uri="{BB962C8B-B14F-4D97-AF65-F5344CB8AC3E}">
        <p14:creationId xmlns:p14="http://schemas.microsoft.com/office/powerpoint/2010/main" val="3006763801"/>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TextShape 1"/>
          <p:cNvSpPr txBox="1"/>
          <p:nvPr/>
        </p:nvSpPr>
        <p:spPr>
          <a:xfrm>
            <a:off x="457200" y="205920"/>
            <a:ext cx="8229240" cy="593640"/>
          </a:xfrm>
          <a:prstGeom prst="rect">
            <a:avLst/>
          </a:prstGeom>
          <a:noFill/>
          <a:ln w="9360">
            <a:noFill/>
          </a:ln>
        </p:spPr>
        <p:txBody>
          <a:bodyPr/>
          <a:lstStyle/>
          <a:p>
            <a:pPr>
              <a:lnSpc>
                <a:spcPct val="100000"/>
              </a:lnSpc>
            </a:pPr>
            <a:r>
              <a:rPr lang="en-US" sz="2800" b="1" strike="noStrike" spc="-1">
                <a:solidFill>
                  <a:srgbClr val="1F497D"/>
                </a:solidFill>
                <a:latin typeface="Trebuchet MS"/>
                <a:ea typeface="Arial"/>
              </a:rPr>
              <a:t>Approaches to solve Bayesian inverse problems</a:t>
            </a:r>
            <a:endParaRPr lang="en-US" sz="2800" b="0" strike="noStrike" spc="-1">
              <a:solidFill>
                <a:srgbClr val="616161"/>
              </a:solidFill>
              <a:latin typeface="Calibri"/>
            </a:endParaRPr>
          </a:p>
        </p:txBody>
      </p:sp>
      <p:sp>
        <p:nvSpPr>
          <p:cNvPr id="212" name="CustomShape 2"/>
          <p:cNvSpPr/>
          <p:nvPr/>
        </p:nvSpPr>
        <p:spPr>
          <a:xfrm>
            <a:off x="457200" y="899279"/>
            <a:ext cx="8602200" cy="398296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5480">
              <a:lnSpc>
                <a:spcPct val="150000"/>
              </a:lnSpc>
              <a:buClr>
                <a:srgbClr val="000000"/>
              </a:buClr>
              <a:buFont typeface="Arial"/>
              <a:buChar char="•"/>
            </a:pPr>
            <a:r>
              <a:rPr lang="en-US" sz="1800" b="0" strike="noStrike" spc="-1" dirty="0">
                <a:solidFill>
                  <a:srgbClr val="000000"/>
                </a:solidFill>
                <a:latin typeface="Calibri"/>
              </a:rPr>
              <a:t>Laplace approximation at MAP (MAP-based IS) </a:t>
            </a:r>
            <a:r>
              <a:rPr lang="en-US" sz="1800" b="0" strike="noStrike" spc="-1" dirty="0">
                <a:solidFill>
                  <a:srgbClr val="000000"/>
                </a:solidFill>
                <a:latin typeface="Calibri"/>
                <a:sym typeface="Wingdings" pitchFamily="2" charset="2"/>
              </a:rPr>
              <a:t> </a:t>
            </a:r>
            <a:r>
              <a:rPr lang="en-US" sz="1800" b="1" strike="noStrike" spc="-1" dirty="0">
                <a:solidFill>
                  <a:srgbClr val="0070C0"/>
                </a:solidFill>
                <a:latin typeface="Calibri"/>
                <a:sym typeface="Wingdings" pitchFamily="2" charset="2"/>
              </a:rPr>
              <a:t>[R, </a:t>
            </a:r>
            <a:r>
              <a:rPr lang="en-US" sz="1800" b="1" strike="noStrike" spc="-1" dirty="0" err="1">
                <a:solidFill>
                  <a:srgbClr val="0070C0"/>
                </a:solidFill>
                <a:latin typeface="Calibri"/>
                <a:sym typeface="Wingdings" pitchFamily="2" charset="2"/>
              </a:rPr>
              <a:t>Anitescu</a:t>
            </a:r>
            <a:r>
              <a:rPr lang="en-US" sz="1800" b="1" strike="noStrike" spc="-1" dirty="0">
                <a:solidFill>
                  <a:srgbClr val="0070C0"/>
                </a:solidFill>
                <a:latin typeface="Calibri"/>
                <a:sym typeface="Wingdings" pitchFamily="2" charset="2"/>
              </a:rPr>
              <a:t>, In Press, SIAM JUQ]</a:t>
            </a:r>
            <a:endParaRPr lang="en-US" sz="1800" b="1" strike="noStrike" spc="-1" dirty="0">
              <a:solidFill>
                <a:srgbClr val="0070C0"/>
              </a:solidFill>
              <a:latin typeface="Arial"/>
            </a:endParaRPr>
          </a:p>
          <a:p>
            <a:pPr marL="628560" lvl="1" indent="-285480">
              <a:lnSpc>
                <a:spcPct val="150000"/>
              </a:lnSpc>
              <a:buClr>
                <a:srgbClr val="000000"/>
              </a:buClr>
              <a:buFont typeface="Arial"/>
              <a:buChar char="•"/>
            </a:pPr>
            <a:r>
              <a:rPr lang="en-US" sz="1600" b="0" strike="noStrike" spc="-1" dirty="0">
                <a:solidFill>
                  <a:srgbClr val="000000"/>
                </a:solidFill>
                <a:latin typeface="Calibri"/>
              </a:rPr>
              <a:t>Solve the inverse problem using the negative log likelihood as cost function</a:t>
            </a:r>
            <a:endParaRPr lang="en-US" sz="1600" b="0" strike="noStrike" spc="-1" dirty="0">
              <a:latin typeface="Arial"/>
            </a:endParaRPr>
          </a:p>
          <a:p>
            <a:pPr marL="628560" lvl="1" indent="-285480">
              <a:lnSpc>
                <a:spcPct val="150000"/>
              </a:lnSpc>
              <a:buClr>
                <a:srgbClr val="000000"/>
              </a:buClr>
              <a:buFont typeface="Arial"/>
              <a:buChar char="•"/>
            </a:pPr>
            <a:r>
              <a:rPr lang="en-US" sz="1600" b="0" strike="noStrike" spc="-1" dirty="0">
                <a:solidFill>
                  <a:srgbClr val="000000"/>
                </a:solidFill>
                <a:latin typeface="Calibri"/>
              </a:rPr>
              <a:t>Use the Hessian inverse at the MAP point to approximate the covariance of the posterior</a:t>
            </a:r>
            <a:endParaRPr lang="en-US" sz="1600" b="0" strike="noStrike" spc="-1" dirty="0">
              <a:latin typeface="Arial"/>
            </a:endParaRPr>
          </a:p>
          <a:p>
            <a:pPr marL="628560" lvl="1" indent="-285480">
              <a:lnSpc>
                <a:spcPct val="150000"/>
              </a:lnSpc>
              <a:buClr>
                <a:srgbClr val="000000"/>
              </a:buClr>
              <a:buFont typeface="Arial"/>
              <a:buChar char="•"/>
            </a:pPr>
            <a:r>
              <a:rPr lang="en-US" sz="1600" b="0" strike="noStrike" spc="-1" dirty="0">
                <a:solidFill>
                  <a:srgbClr val="000000"/>
                </a:solidFill>
                <a:latin typeface="Calibri"/>
              </a:rPr>
              <a:t>Use LBFGS to solve the optimization problem (Poblano toolbox)</a:t>
            </a:r>
            <a:endParaRPr lang="en-US" sz="1600" b="0" strike="noStrike" spc="-1" dirty="0">
              <a:latin typeface="Arial"/>
            </a:endParaRPr>
          </a:p>
          <a:p>
            <a:pPr marL="628560" lvl="1" indent="-285480">
              <a:lnSpc>
                <a:spcPct val="150000"/>
              </a:lnSpc>
              <a:buClr>
                <a:srgbClr val="000000"/>
              </a:buClr>
              <a:buFont typeface="Arial"/>
              <a:buChar char="•"/>
            </a:pPr>
            <a:r>
              <a:rPr lang="en-US" sz="1600" b="0" strike="noStrike" spc="-1" dirty="0">
                <a:solidFill>
                  <a:srgbClr val="000000"/>
                </a:solidFill>
                <a:latin typeface="Calibri"/>
              </a:rPr>
              <a:t>Adjoints to obtain the gradient </a:t>
            </a:r>
            <a:endParaRPr lang="en-US" sz="1600" b="0" strike="noStrike" spc="-1" dirty="0">
              <a:latin typeface="Arial"/>
            </a:endParaRPr>
          </a:p>
          <a:p>
            <a:pPr marL="285840" indent="-285480">
              <a:lnSpc>
                <a:spcPct val="150000"/>
              </a:lnSpc>
              <a:buClr>
                <a:srgbClr val="000000"/>
              </a:buClr>
              <a:buFont typeface="Arial"/>
              <a:buChar char="•"/>
            </a:pPr>
            <a:r>
              <a:rPr lang="en-US" sz="1800" b="0" strike="noStrike" spc="-1" dirty="0">
                <a:solidFill>
                  <a:srgbClr val="000000"/>
                </a:solidFill>
                <a:latin typeface="Calibri"/>
              </a:rPr>
              <a:t>MCMC-based IS </a:t>
            </a:r>
            <a:r>
              <a:rPr lang="en-US" sz="1800" b="0" strike="noStrike" spc="-1" dirty="0">
                <a:solidFill>
                  <a:srgbClr val="000000"/>
                </a:solidFill>
                <a:latin typeface="Calibri"/>
                <a:sym typeface="Wingdings" pitchFamily="2" charset="2"/>
              </a:rPr>
              <a:t> </a:t>
            </a:r>
            <a:r>
              <a:rPr lang="en-US" sz="1800" b="1" spc="-1" dirty="0">
                <a:solidFill>
                  <a:srgbClr val="0070C0"/>
                </a:solidFill>
                <a:latin typeface="Calibri"/>
                <a:sym typeface="Wingdings" pitchFamily="2" charset="2"/>
              </a:rPr>
              <a:t>[R, </a:t>
            </a:r>
            <a:r>
              <a:rPr lang="en-US" sz="1800" b="1" spc="-1" dirty="0" err="1">
                <a:solidFill>
                  <a:srgbClr val="0070C0"/>
                </a:solidFill>
                <a:latin typeface="Calibri"/>
                <a:sym typeface="Wingdings" pitchFamily="2" charset="2"/>
              </a:rPr>
              <a:t>Anitescu</a:t>
            </a:r>
            <a:r>
              <a:rPr lang="en-US" sz="1800" b="1" spc="-1" dirty="0">
                <a:solidFill>
                  <a:srgbClr val="0070C0"/>
                </a:solidFill>
                <a:latin typeface="Calibri"/>
                <a:sym typeface="Wingdings" pitchFamily="2" charset="2"/>
              </a:rPr>
              <a:t>, In Press, SIAM JUQ]</a:t>
            </a:r>
            <a:endParaRPr lang="en-US" sz="1800" b="0" strike="noStrike" spc="-1" dirty="0">
              <a:solidFill>
                <a:srgbClr val="0070C0"/>
              </a:solidFill>
              <a:latin typeface="Arial"/>
            </a:endParaRPr>
          </a:p>
          <a:p>
            <a:pPr marL="628560" lvl="1" indent="-285480">
              <a:lnSpc>
                <a:spcPct val="150000"/>
              </a:lnSpc>
              <a:buClr>
                <a:srgbClr val="000000"/>
              </a:buClr>
              <a:buFont typeface="Arial"/>
              <a:buChar char="•"/>
            </a:pPr>
            <a:r>
              <a:rPr lang="en-US" sz="1600" b="0" strike="noStrike" spc="-1" dirty="0">
                <a:solidFill>
                  <a:srgbClr val="000000"/>
                </a:solidFill>
                <a:latin typeface="Calibri"/>
              </a:rPr>
              <a:t>Sample directly from the posterior</a:t>
            </a:r>
            <a:endParaRPr lang="en-US" sz="1600" b="0" strike="noStrike" spc="-1" dirty="0">
              <a:latin typeface="Arial"/>
            </a:endParaRPr>
          </a:p>
          <a:p>
            <a:pPr marL="628560" lvl="1" indent="-285480">
              <a:lnSpc>
                <a:spcPct val="150000"/>
              </a:lnSpc>
              <a:buClr>
                <a:srgbClr val="000000"/>
              </a:buClr>
              <a:buFont typeface="Arial"/>
              <a:buChar char="•"/>
            </a:pPr>
            <a:r>
              <a:rPr lang="en-US" sz="1600" b="0" strike="noStrike" spc="-1" dirty="0">
                <a:solidFill>
                  <a:srgbClr val="000000"/>
                </a:solidFill>
                <a:latin typeface="Calibri"/>
              </a:rPr>
              <a:t>DRAM algorithm</a:t>
            </a:r>
            <a:endParaRPr lang="en-US" sz="1600" b="0" strike="noStrike" spc="-1" dirty="0">
              <a:latin typeface="Arial"/>
            </a:endParaRPr>
          </a:p>
          <a:p>
            <a:pPr marL="285840" indent="-285480">
              <a:lnSpc>
                <a:spcPct val="150000"/>
              </a:lnSpc>
              <a:buClr>
                <a:srgbClr val="000000"/>
              </a:buClr>
              <a:buFont typeface="Arial"/>
              <a:buChar char="•"/>
            </a:pPr>
            <a:r>
              <a:rPr lang="en-US" sz="1800" b="0" strike="noStrike" spc="-1" dirty="0">
                <a:solidFill>
                  <a:srgbClr val="000000"/>
                </a:solidFill>
                <a:latin typeface="Calibri"/>
              </a:rPr>
              <a:t>Machine Learning based approach to find the inverse maps </a:t>
            </a:r>
            <a:r>
              <a:rPr lang="en-US" sz="1800" b="0" strike="noStrike" spc="-1" dirty="0">
                <a:solidFill>
                  <a:srgbClr val="000000"/>
                </a:solidFill>
                <a:latin typeface="Calibri"/>
                <a:sym typeface="Wingdings" pitchFamily="2" charset="2"/>
              </a:rPr>
              <a:t></a:t>
            </a:r>
            <a:r>
              <a:rPr lang="en-US" sz="1800" b="1" spc="-1" dirty="0">
                <a:solidFill>
                  <a:srgbClr val="0070C0"/>
                </a:solidFill>
                <a:sym typeface="Wingdings" pitchFamily="2" charset="2"/>
              </a:rPr>
              <a:t>[MLDADS (2020)]</a:t>
            </a:r>
            <a:endParaRPr lang="en-US" sz="1800" spc="-1" dirty="0">
              <a:solidFill>
                <a:srgbClr val="0070C0"/>
              </a:solidFill>
              <a:latin typeface="Arial"/>
            </a:endParaRPr>
          </a:p>
          <a:p>
            <a:pPr marL="285840" indent="-285480">
              <a:lnSpc>
                <a:spcPct val="150000"/>
              </a:lnSpc>
              <a:buClr>
                <a:srgbClr val="000000"/>
              </a:buClr>
              <a:buFont typeface="Arial"/>
              <a:buChar char="•"/>
            </a:pPr>
            <a:endParaRPr lang="en-US" sz="1800" b="1" strike="noStrike" spc="-1" dirty="0">
              <a:solidFill>
                <a:srgbClr val="7030A0"/>
              </a:solidFill>
              <a:latin typeface="Arial"/>
            </a:endParaRPr>
          </a:p>
        </p:txBody>
      </p:sp>
    </p:spTree>
    <p:extLst>
      <p:ext uri="{BB962C8B-B14F-4D97-AF65-F5344CB8AC3E}">
        <p14:creationId xmlns:p14="http://schemas.microsoft.com/office/powerpoint/2010/main" val="2204468073"/>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TextShape 1"/>
          <p:cNvSpPr txBox="1"/>
          <p:nvPr/>
        </p:nvSpPr>
        <p:spPr>
          <a:xfrm>
            <a:off x="0" y="-23400"/>
            <a:ext cx="8686440" cy="593640"/>
          </a:xfrm>
          <a:prstGeom prst="rect">
            <a:avLst/>
          </a:prstGeom>
          <a:noFill/>
          <a:ln w="9360">
            <a:noFill/>
          </a:ln>
        </p:spPr>
        <p:txBody>
          <a:bodyPr/>
          <a:lstStyle/>
          <a:p>
            <a:pPr marL="91440">
              <a:lnSpc>
                <a:spcPct val="100000"/>
              </a:lnSpc>
            </a:pPr>
            <a:r>
              <a:rPr lang="en-US" sz="2800" b="1" strike="noStrike" spc="-1">
                <a:solidFill>
                  <a:srgbClr val="1F497D"/>
                </a:solidFill>
                <a:latin typeface="Trebuchet MS"/>
                <a:ea typeface="Arial"/>
              </a:rPr>
              <a:t>Inverse map using neural networks</a:t>
            </a:r>
            <a:endParaRPr lang="en-US" sz="2800" b="0" strike="noStrike" spc="-1">
              <a:solidFill>
                <a:srgbClr val="616161"/>
              </a:solidFill>
              <a:latin typeface="Calibri"/>
            </a:endParaRPr>
          </a:p>
        </p:txBody>
      </p:sp>
      <p:sp>
        <p:nvSpPr>
          <p:cNvPr id="258" name="CustomShape 2"/>
          <p:cNvSpPr/>
          <p:nvPr/>
        </p:nvSpPr>
        <p:spPr>
          <a:xfrm>
            <a:off x="0" y="436680"/>
            <a:ext cx="9143640" cy="4883400"/>
          </a:xfrm>
          <a:prstGeom prst="rect">
            <a:avLst/>
          </a:prstGeom>
          <a:noFill/>
          <a:ln w="25560">
            <a:noFill/>
          </a:ln>
        </p:spPr>
        <p:style>
          <a:lnRef idx="0">
            <a:scrgbClr r="0" g="0" b="0"/>
          </a:lnRef>
          <a:fillRef idx="0">
            <a:scrgbClr r="0" g="0" b="0"/>
          </a:fillRef>
          <a:effectRef idx="0">
            <a:scrgbClr r="0" g="0" b="0"/>
          </a:effectRef>
          <a:fontRef idx="minor"/>
        </p:style>
        <p:txBody>
          <a:bodyPr lIns="90000" tIns="45000" rIns="90000" bIns="45000"/>
          <a:lstStyle/>
          <a:p>
            <a:pPr marL="283320" indent="-285480">
              <a:lnSpc>
                <a:spcPct val="150000"/>
              </a:lnSpc>
              <a:buClr>
                <a:srgbClr val="000000"/>
              </a:buClr>
              <a:buFont typeface="Arial"/>
              <a:buChar char="•"/>
            </a:pPr>
            <a:r>
              <a:rPr lang="en-US" sz="1800" b="1" strike="noStrike" spc="-1" dirty="0">
                <a:solidFill>
                  <a:srgbClr val="000000"/>
                </a:solidFill>
                <a:latin typeface="Calibri"/>
              </a:rPr>
              <a:t>The inverse map may be expensive to obtain</a:t>
            </a:r>
            <a:endParaRPr lang="en-US" sz="1800" b="0" strike="noStrike" spc="-1" dirty="0">
              <a:latin typeface="Arial"/>
            </a:endParaRPr>
          </a:p>
          <a:p>
            <a:pPr marL="626400" lvl="1" indent="-285480">
              <a:lnSpc>
                <a:spcPct val="150000"/>
              </a:lnSpc>
              <a:buClr>
                <a:srgbClr val="000000"/>
              </a:buClr>
              <a:buFont typeface="Arial"/>
              <a:buChar char="•"/>
            </a:pPr>
            <a:r>
              <a:rPr lang="en-US" sz="1600" b="0" strike="noStrike" spc="-1" dirty="0">
                <a:solidFill>
                  <a:srgbClr val="000000"/>
                </a:solidFill>
                <a:latin typeface="Calibri"/>
              </a:rPr>
              <a:t>Solving Bayesian inverse problems is expensive</a:t>
            </a:r>
            <a:endParaRPr lang="en-US" sz="1600" b="0" strike="noStrike" spc="-1" dirty="0">
              <a:latin typeface="Arial"/>
            </a:endParaRPr>
          </a:p>
          <a:p>
            <a:pPr marL="626400" lvl="1" indent="-285480">
              <a:lnSpc>
                <a:spcPct val="150000"/>
              </a:lnSpc>
              <a:buClr>
                <a:srgbClr val="000000"/>
              </a:buClr>
              <a:buFont typeface="Arial"/>
              <a:buChar char="•"/>
            </a:pPr>
            <a:r>
              <a:rPr lang="en-US" sz="1600" b="0" strike="noStrike" spc="-1" dirty="0">
                <a:solidFill>
                  <a:srgbClr val="000000"/>
                </a:solidFill>
                <a:latin typeface="Calibri"/>
              </a:rPr>
              <a:t>Can we build data-driven surrogates for approximating pre-images?</a:t>
            </a:r>
            <a:endParaRPr lang="en-US" sz="1600" b="0" strike="noStrike" spc="-1" dirty="0">
              <a:latin typeface="Arial"/>
            </a:endParaRPr>
          </a:p>
          <a:p>
            <a:pPr marL="626400" lvl="1" indent="-285480">
              <a:lnSpc>
                <a:spcPct val="150000"/>
              </a:lnSpc>
              <a:buClr>
                <a:srgbClr val="000000"/>
              </a:buClr>
              <a:buFont typeface="Arial"/>
              <a:buChar char="•"/>
            </a:pPr>
            <a:r>
              <a:rPr lang="en-US" sz="1600" b="0" strike="noStrike" spc="-1" dirty="0">
                <a:solidFill>
                  <a:srgbClr val="000000"/>
                </a:solidFill>
                <a:latin typeface="Calibri"/>
              </a:rPr>
              <a:t>We may utilize a fully connected neural network to approximate</a:t>
            </a:r>
            <a:endParaRPr lang="en-US" sz="1600" b="0" strike="noStrike" spc="-1" dirty="0">
              <a:latin typeface="Arial"/>
            </a:endParaRPr>
          </a:p>
          <a:p>
            <a:pPr marL="340920" lvl="1">
              <a:lnSpc>
                <a:spcPct val="150000"/>
              </a:lnSpc>
              <a:buClr>
                <a:srgbClr val="616161"/>
              </a:buClr>
            </a:pPr>
            <a:r>
              <a:rPr lang="en-US" sz="1600" b="0" strike="noStrike" spc="-1" dirty="0">
                <a:solidFill>
                  <a:srgbClr val="000000"/>
                </a:solidFill>
                <a:latin typeface="Calibri"/>
              </a:rPr>
              <a:t>this map.</a:t>
            </a:r>
            <a:endParaRPr lang="en-US" sz="1600" b="0" strike="noStrike" spc="-1" dirty="0">
              <a:latin typeface="Arial"/>
            </a:endParaRPr>
          </a:p>
          <a:p>
            <a:pPr marL="283320" indent="-285480">
              <a:lnSpc>
                <a:spcPct val="150000"/>
              </a:lnSpc>
              <a:buClr>
                <a:srgbClr val="000000"/>
              </a:buClr>
              <a:buFont typeface="Arial"/>
              <a:buChar char="•"/>
            </a:pPr>
            <a:r>
              <a:rPr lang="en-US" sz="1800" b="1" strike="noStrike" spc="-1" dirty="0">
                <a:solidFill>
                  <a:srgbClr val="000000"/>
                </a:solidFill>
                <a:latin typeface="Calibri"/>
              </a:rPr>
              <a:t>Learning</a:t>
            </a:r>
            <a:endParaRPr lang="en-US" sz="1800" b="0" strike="noStrike" spc="-1" dirty="0">
              <a:latin typeface="Arial"/>
            </a:endParaRPr>
          </a:p>
          <a:p>
            <a:pPr marL="626400" lvl="1" indent="-285480">
              <a:lnSpc>
                <a:spcPct val="150000"/>
              </a:lnSpc>
              <a:buClr>
                <a:srgbClr val="000000"/>
              </a:buClr>
              <a:buFont typeface="Arial"/>
              <a:buChar char="•"/>
            </a:pPr>
            <a:r>
              <a:rPr lang="en-US" sz="1600" b="0" strike="noStrike" spc="-1" dirty="0">
                <a:solidFill>
                  <a:srgbClr val="000000"/>
                </a:solidFill>
                <a:latin typeface="Calibri"/>
              </a:rPr>
              <a:t>We train our map given multiple examples of forward simulations.</a:t>
            </a:r>
            <a:endParaRPr lang="en-US" sz="1600" b="0" strike="noStrike" spc="-1" dirty="0">
              <a:latin typeface="Arial"/>
            </a:endParaRPr>
          </a:p>
          <a:p>
            <a:pPr marL="626400" lvl="1" indent="-285480">
              <a:lnSpc>
                <a:spcPct val="150000"/>
              </a:lnSpc>
              <a:buClr>
                <a:srgbClr val="000000"/>
              </a:buClr>
              <a:buFont typeface="Arial"/>
              <a:buChar char="•"/>
            </a:pPr>
            <a:r>
              <a:rPr lang="en-US" sz="1600" b="0" strike="noStrike" spc="-1" dirty="0">
                <a:solidFill>
                  <a:srgbClr val="000000"/>
                </a:solidFill>
                <a:latin typeface="Calibri"/>
              </a:rPr>
              <a:t>The input to the map is the outcome of the simulation and the initial condition is the output.</a:t>
            </a:r>
            <a:endParaRPr lang="en-US" sz="1600" b="0" strike="noStrike" spc="-1" dirty="0">
              <a:latin typeface="Arial"/>
            </a:endParaRPr>
          </a:p>
          <a:p>
            <a:pPr marL="626400" lvl="1" indent="-285480">
              <a:lnSpc>
                <a:spcPct val="150000"/>
              </a:lnSpc>
              <a:buClr>
                <a:srgbClr val="000000"/>
              </a:buClr>
              <a:buFont typeface="Arial"/>
              <a:buChar char="•"/>
            </a:pPr>
            <a:r>
              <a:rPr lang="en-US" sz="1600" b="0" strike="noStrike" spc="-1" dirty="0">
                <a:solidFill>
                  <a:srgbClr val="000000"/>
                </a:solidFill>
                <a:latin typeface="Calibri"/>
              </a:rPr>
              <a:t>Our neural network training is a non-convex optimization – we use the ADAM Stochastic Gradient optimizer with a learning rate of 0.001. Consistently reducing accuracy on a held out data-set is used to terminate optimization (i.e., the prevention of overfitting) </a:t>
            </a:r>
            <a:endParaRPr lang="en-US" sz="1600" b="0" strike="noStrike" spc="-1" dirty="0">
              <a:latin typeface="Arial"/>
            </a:endParaRPr>
          </a:p>
          <a:p>
            <a:pPr>
              <a:lnSpc>
                <a:spcPct val="150000"/>
              </a:lnSpc>
            </a:pPr>
            <a:endParaRPr lang="en-US" sz="1600" b="0" strike="noStrike" spc="-1" dirty="0">
              <a:latin typeface="Arial"/>
            </a:endParaRPr>
          </a:p>
          <a:p>
            <a:pPr>
              <a:lnSpc>
                <a:spcPct val="150000"/>
              </a:lnSpc>
            </a:pPr>
            <a:endParaRPr lang="en-US" sz="1600" b="0" strike="noStrike" spc="-1" dirty="0">
              <a:latin typeface="Arial"/>
            </a:endParaRPr>
          </a:p>
        </p:txBody>
      </p:sp>
      <p:pic>
        <p:nvPicPr>
          <p:cNvPr id="259" name="Picture 258"/>
          <p:cNvPicPr/>
          <p:nvPr/>
        </p:nvPicPr>
        <p:blipFill>
          <a:blip r:embed="rId3"/>
          <a:stretch/>
        </p:blipFill>
        <p:spPr>
          <a:xfrm>
            <a:off x="6381000" y="705600"/>
            <a:ext cx="2597760" cy="1541880"/>
          </a:xfrm>
          <a:prstGeom prst="rect">
            <a:avLst/>
          </a:prstGeom>
          <a:ln>
            <a:noFill/>
          </a:ln>
        </p:spPr>
      </p:pic>
      <p:sp>
        <p:nvSpPr>
          <p:cNvPr id="260" name="TextShape 3"/>
          <p:cNvSpPr txBox="1"/>
          <p:nvPr/>
        </p:nvSpPr>
        <p:spPr>
          <a:xfrm>
            <a:off x="6727680" y="2156040"/>
            <a:ext cx="1701000" cy="556920"/>
          </a:xfrm>
          <a:prstGeom prst="rect">
            <a:avLst/>
          </a:prstGeom>
          <a:noFill/>
          <a:ln>
            <a:noFill/>
          </a:ln>
        </p:spPr>
        <p:txBody>
          <a:bodyPr lIns="90000" tIns="45000" rIns="90000" bIns="45000"/>
          <a:lstStyle/>
          <a:p>
            <a:pPr algn="ctr"/>
            <a:r>
              <a:rPr lang="en-US" sz="1100" b="0" strike="noStrike" spc="-1">
                <a:latin typeface="Arial"/>
              </a:rPr>
              <a:t>A fully connected artificial neural network</a:t>
            </a:r>
          </a:p>
        </p:txBody>
      </p:sp>
    </p:spTree>
    <p:extLst>
      <p:ext uri="{BB962C8B-B14F-4D97-AF65-F5344CB8AC3E}">
        <p14:creationId xmlns:p14="http://schemas.microsoft.com/office/powerpoint/2010/main" val="3614603333"/>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TextShape 1"/>
          <p:cNvSpPr txBox="1"/>
          <p:nvPr/>
        </p:nvSpPr>
        <p:spPr>
          <a:xfrm>
            <a:off x="0" y="-23400"/>
            <a:ext cx="8686440" cy="593640"/>
          </a:xfrm>
          <a:prstGeom prst="rect">
            <a:avLst/>
          </a:prstGeom>
          <a:noFill/>
          <a:ln w="9360">
            <a:noFill/>
          </a:ln>
        </p:spPr>
        <p:txBody>
          <a:bodyPr/>
          <a:lstStyle/>
          <a:p>
            <a:pPr marL="91440">
              <a:lnSpc>
                <a:spcPct val="100000"/>
              </a:lnSpc>
            </a:pPr>
            <a:r>
              <a:rPr lang="en-US" sz="2800" b="1" strike="noStrike" spc="-1">
                <a:solidFill>
                  <a:srgbClr val="1F497D"/>
                </a:solidFill>
                <a:latin typeface="Trebuchet MS"/>
                <a:ea typeface="Arial"/>
              </a:rPr>
              <a:t>Inverse map using neural networks</a:t>
            </a:r>
            <a:endParaRPr lang="en-US" sz="2800" b="0" strike="noStrike" spc="-1">
              <a:solidFill>
                <a:srgbClr val="616161"/>
              </a:solidFill>
              <a:latin typeface="Calibri"/>
            </a:endParaRPr>
          </a:p>
        </p:txBody>
      </p:sp>
      <p:sp>
        <p:nvSpPr>
          <p:cNvPr id="262" name="CustomShape 2"/>
          <p:cNvSpPr/>
          <p:nvPr/>
        </p:nvSpPr>
        <p:spPr>
          <a:xfrm>
            <a:off x="0" y="436680"/>
            <a:ext cx="9143640" cy="3376080"/>
          </a:xfrm>
          <a:prstGeom prst="rect">
            <a:avLst/>
          </a:prstGeom>
          <a:noFill/>
          <a:ln w="25560">
            <a:noFill/>
          </a:ln>
        </p:spPr>
        <p:style>
          <a:lnRef idx="0">
            <a:scrgbClr r="0" g="0" b="0"/>
          </a:lnRef>
          <a:fillRef idx="0">
            <a:scrgbClr r="0" g="0" b="0"/>
          </a:fillRef>
          <a:effectRef idx="0">
            <a:scrgbClr r="0" g="0" b="0"/>
          </a:effectRef>
          <a:fontRef idx="minor"/>
        </p:style>
        <p:txBody>
          <a:bodyPr lIns="90000" tIns="45000" rIns="90000" bIns="45000"/>
          <a:lstStyle/>
          <a:p>
            <a:pPr marL="283320" indent="-285480">
              <a:lnSpc>
                <a:spcPct val="150000"/>
              </a:lnSpc>
              <a:buClr>
                <a:srgbClr val="000000"/>
              </a:buClr>
              <a:buFont typeface="Arial"/>
              <a:buChar char="•"/>
            </a:pPr>
            <a:r>
              <a:rPr lang="en-US" sz="1800" b="1" strike="noStrike" spc="-1" dirty="0">
                <a:solidFill>
                  <a:srgbClr val="000000"/>
                </a:solidFill>
                <a:latin typeface="Calibri"/>
              </a:rPr>
              <a:t>Quantifying map fidelity</a:t>
            </a:r>
            <a:endParaRPr lang="en-US" sz="1800" b="0" strike="noStrike" spc="-1" dirty="0">
              <a:latin typeface="Arial"/>
            </a:endParaRPr>
          </a:p>
          <a:p>
            <a:pPr marL="626400" lvl="1" indent="-285480">
              <a:lnSpc>
                <a:spcPct val="150000"/>
              </a:lnSpc>
              <a:buClr>
                <a:srgbClr val="000000"/>
              </a:buClr>
              <a:buFont typeface="Arial"/>
              <a:buChar char="•"/>
            </a:pPr>
            <a:r>
              <a:rPr lang="en-US" sz="1600" b="0" strike="noStrike" spc="-1" dirty="0">
                <a:solidFill>
                  <a:srgbClr val="000000"/>
                </a:solidFill>
                <a:latin typeface="Calibri"/>
              </a:rPr>
              <a:t>We track the reducing objective function until improvement </a:t>
            </a:r>
            <a:endParaRPr lang="en-US" sz="1600" b="0" strike="noStrike" spc="-1" dirty="0">
              <a:latin typeface="Arial"/>
            </a:endParaRPr>
          </a:p>
          <a:p>
            <a:pPr marL="340920" lvl="1">
              <a:lnSpc>
                <a:spcPct val="150000"/>
              </a:lnSpc>
              <a:buClr>
                <a:srgbClr val="000000"/>
              </a:buClr>
            </a:pPr>
            <a:r>
              <a:rPr lang="en-US" sz="1600" b="0" strike="noStrike" spc="-1" dirty="0">
                <a:solidFill>
                  <a:srgbClr val="000000"/>
                </a:solidFill>
                <a:latin typeface="Calibri"/>
              </a:rPr>
              <a:t>has stalled</a:t>
            </a:r>
            <a:endParaRPr lang="en-US" sz="1600" b="0" strike="noStrike" spc="-1" dirty="0">
              <a:latin typeface="Arial"/>
            </a:endParaRPr>
          </a:p>
          <a:p>
            <a:pPr marL="626400" lvl="1" indent="-285480">
              <a:lnSpc>
                <a:spcPct val="150000"/>
              </a:lnSpc>
              <a:buClr>
                <a:srgbClr val="000000"/>
              </a:buClr>
              <a:buFont typeface="Arial"/>
              <a:buChar char="•"/>
            </a:pPr>
            <a:r>
              <a:rPr lang="en-US" sz="1600" b="0" strike="noStrike" spc="-1" dirty="0">
                <a:solidFill>
                  <a:srgbClr val="000000"/>
                </a:solidFill>
                <a:latin typeface="Calibri"/>
              </a:rPr>
              <a:t>The held-out (validation) data is used to select the best</a:t>
            </a:r>
            <a:endParaRPr lang="en-US" sz="1600" b="0" strike="noStrike" spc="-1" dirty="0">
              <a:latin typeface="Arial"/>
            </a:endParaRPr>
          </a:p>
          <a:p>
            <a:pPr marL="340920" lvl="1">
              <a:lnSpc>
                <a:spcPct val="150000"/>
              </a:lnSpc>
              <a:buClr>
                <a:srgbClr val="616161"/>
              </a:buClr>
            </a:pPr>
            <a:r>
              <a:rPr lang="en-US" sz="1600" b="0" strike="noStrike" spc="-1" dirty="0">
                <a:solidFill>
                  <a:srgbClr val="000000"/>
                </a:solidFill>
                <a:latin typeface="Calibri"/>
              </a:rPr>
              <a:t>model</a:t>
            </a:r>
            <a:endParaRPr lang="en-US" sz="1600" b="0" strike="noStrike" spc="-1" dirty="0">
              <a:latin typeface="Arial"/>
            </a:endParaRPr>
          </a:p>
          <a:p>
            <a:pPr marL="626400" lvl="1" indent="-285480">
              <a:lnSpc>
                <a:spcPct val="150000"/>
              </a:lnSpc>
              <a:buClr>
                <a:srgbClr val="616161"/>
              </a:buClr>
              <a:buFont typeface="Arial"/>
              <a:buChar char="•"/>
            </a:pPr>
            <a:r>
              <a:rPr lang="en-US" sz="1600" b="0" strike="noStrike" spc="-1" dirty="0">
                <a:solidFill>
                  <a:srgbClr val="000000"/>
                </a:solidFill>
                <a:latin typeface="Calibri"/>
              </a:rPr>
              <a:t>Scatter plots on the ‘test’ data (i.e., data completely unused </a:t>
            </a:r>
            <a:endParaRPr lang="en-US" sz="1600" b="0" strike="noStrike" spc="-1" dirty="0">
              <a:latin typeface="Arial"/>
            </a:endParaRPr>
          </a:p>
          <a:p>
            <a:pPr marL="340920" lvl="1">
              <a:lnSpc>
                <a:spcPct val="150000"/>
              </a:lnSpc>
              <a:buClr>
                <a:srgbClr val="616161"/>
              </a:buClr>
            </a:pPr>
            <a:r>
              <a:rPr lang="en-US" sz="1600" b="0" strike="noStrike" spc="-1" dirty="0">
                <a:solidFill>
                  <a:srgbClr val="000000"/>
                </a:solidFill>
                <a:latin typeface="Calibri"/>
              </a:rPr>
              <a:t>till this point) show quality of predictions</a:t>
            </a:r>
            <a:endParaRPr lang="en-US" sz="1600" b="0" strike="noStrike" spc="-1" dirty="0">
              <a:latin typeface="Arial"/>
            </a:endParaRPr>
          </a:p>
          <a:p>
            <a:pPr>
              <a:lnSpc>
                <a:spcPct val="150000"/>
              </a:lnSpc>
            </a:pPr>
            <a:endParaRPr lang="en-US" sz="1600" b="0" strike="noStrike" spc="-1" dirty="0">
              <a:latin typeface="Arial"/>
            </a:endParaRPr>
          </a:p>
          <a:p>
            <a:pPr>
              <a:lnSpc>
                <a:spcPct val="150000"/>
              </a:lnSpc>
            </a:pPr>
            <a:endParaRPr lang="en-US" sz="1600" b="0" strike="noStrike" spc="-1" dirty="0">
              <a:latin typeface="Arial"/>
            </a:endParaRPr>
          </a:p>
        </p:txBody>
      </p:sp>
      <p:pic>
        <p:nvPicPr>
          <p:cNvPr id="263" name="Picture 262"/>
          <p:cNvPicPr/>
          <p:nvPr/>
        </p:nvPicPr>
        <p:blipFill>
          <a:blip r:embed="rId3"/>
          <a:stretch/>
        </p:blipFill>
        <p:spPr>
          <a:xfrm>
            <a:off x="5691600" y="790560"/>
            <a:ext cx="3126600" cy="2262600"/>
          </a:xfrm>
          <a:prstGeom prst="rect">
            <a:avLst/>
          </a:prstGeom>
          <a:ln>
            <a:noFill/>
          </a:ln>
        </p:spPr>
      </p:pic>
      <p:pic>
        <p:nvPicPr>
          <p:cNvPr id="264" name="Picture 263"/>
          <p:cNvPicPr/>
          <p:nvPr/>
        </p:nvPicPr>
        <p:blipFill>
          <a:blip r:embed="rId4"/>
          <a:srcRect l="5837"/>
          <a:stretch/>
        </p:blipFill>
        <p:spPr>
          <a:xfrm>
            <a:off x="355320" y="3162960"/>
            <a:ext cx="4902120" cy="1662840"/>
          </a:xfrm>
          <a:prstGeom prst="rect">
            <a:avLst/>
          </a:prstGeom>
          <a:ln>
            <a:noFill/>
          </a:ln>
        </p:spPr>
      </p:pic>
      <p:sp>
        <p:nvSpPr>
          <p:cNvPr id="265" name="TextShape 3"/>
          <p:cNvSpPr txBox="1"/>
          <p:nvPr/>
        </p:nvSpPr>
        <p:spPr>
          <a:xfrm>
            <a:off x="5175360" y="3666960"/>
            <a:ext cx="2075040" cy="827640"/>
          </a:xfrm>
          <a:prstGeom prst="rect">
            <a:avLst/>
          </a:prstGeom>
          <a:noFill/>
          <a:ln>
            <a:noFill/>
          </a:ln>
        </p:spPr>
        <p:txBody>
          <a:bodyPr lIns="90000" tIns="45000" rIns="90000" bIns="45000"/>
          <a:lstStyle/>
          <a:p>
            <a:pPr algn="ctr"/>
            <a:r>
              <a:rPr lang="en-US" sz="1300" b="0" strike="noStrike" spc="-1" dirty="0">
                <a:latin typeface="Arial"/>
              </a:rPr>
              <a:t>Two plots for each dimension of outcome</a:t>
            </a:r>
          </a:p>
          <a:p>
            <a:pPr algn="ctr"/>
            <a:r>
              <a:rPr lang="en-US" sz="1300" b="0" strike="noStrike" spc="-1" dirty="0">
                <a:latin typeface="Arial"/>
              </a:rPr>
              <a:t>Map evaluation in &lt;1e-3 seconds</a:t>
            </a:r>
          </a:p>
        </p:txBody>
      </p:sp>
    </p:spTree>
    <p:extLst>
      <p:ext uri="{BB962C8B-B14F-4D97-AF65-F5344CB8AC3E}">
        <p14:creationId xmlns:p14="http://schemas.microsoft.com/office/powerpoint/2010/main" val="894782517"/>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D8B49-36E8-4847-9E21-628E80C03FE4}"/>
              </a:ext>
            </a:extLst>
          </p:cNvPr>
          <p:cNvSpPr>
            <a:spLocks noGrp="1"/>
          </p:cNvSpPr>
          <p:nvPr>
            <p:ph type="title"/>
          </p:nvPr>
        </p:nvSpPr>
        <p:spPr>
          <a:xfrm>
            <a:off x="457200" y="205977"/>
            <a:ext cx="8229600" cy="873179"/>
          </a:xfrm>
        </p:spPr>
        <p:txBody>
          <a:bodyPr/>
          <a:lstStyle/>
          <a:p>
            <a:r>
              <a:rPr lang="en-US" sz="2800" dirty="0">
                <a:latin typeface="+mj-lt"/>
              </a:rPr>
              <a:t>Nonlinear Example</a:t>
            </a:r>
          </a:p>
        </p:txBody>
      </p:sp>
      <p:sp>
        <p:nvSpPr>
          <p:cNvPr id="6" name="Rectangle 5"/>
          <p:cNvSpPr/>
          <p:nvPr/>
        </p:nvSpPr>
        <p:spPr>
          <a:xfrm>
            <a:off x="402021" y="1079156"/>
            <a:ext cx="7305065" cy="2542363"/>
          </a:xfrm>
          <a:prstGeom prst="rect">
            <a:avLst/>
          </a:prstGeom>
        </p:spPr>
        <p:txBody>
          <a:bodyPr wrap="square">
            <a:spAutoFit/>
          </a:bodyPr>
          <a:lstStyle/>
          <a:p>
            <a:pPr marL="285743" indent="-285743" defTabSz="685783">
              <a:lnSpc>
                <a:spcPct val="150000"/>
              </a:lnSpc>
              <a:buFont typeface="Arial" panose="020B0604020202020204" pitchFamily="34" charset="0"/>
              <a:buChar char="•"/>
            </a:pPr>
            <a:r>
              <a:rPr lang="en-US" sz="1800" spc="-1" dirty="0">
                <a:solidFill>
                  <a:srgbClr val="000000"/>
                </a:solidFill>
              </a:rPr>
              <a:t>We consider the </a:t>
            </a:r>
            <a:r>
              <a:rPr lang="en-US" sz="1800" spc="-1" dirty="0" err="1">
                <a:solidFill>
                  <a:srgbClr val="000000"/>
                </a:solidFill>
              </a:rPr>
              <a:t>Lotka</a:t>
            </a:r>
            <a:r>
              <a:rPr lang="en-US" sz="1800" spc="-1" dirty="0">
                <a:solidFill>
                  <a:srgbClr val="000000"/>
                </a:solidFill>
              </a:rPr>
              <a:t> </a:t>
            </a:r>
            <a:r>
              <a:rPr lang="en-US" sz="1800" spc="-1" dirty="0" err="1">
                <a:solidFill>
                  <a:srgbClr val="000000"/>
                </a:solidFill>
              </a:rPr>
              <a:t>Volterra</a:t>
            </a:r>
            <a:r>
              <a:rPr lang="en-US" sz="1800" spc="-1" dirty="0">
                <a:solidFill>
                  <a:srgbClr val="000000"/>
                </a:solidFill>
              </a:rPr>
              <a:t> example:         </a:t>
            </a:r>
          </a:p>
          <a:p>
            <a:pPr marL="285743" indent="-285743" defTabSz="685783">
              <a:lnSpc>
                <a:spcPct val="150000"/>
              </a:lnSpc>
              <a:buFont typeface="Arial" panose="020B0604020202020204" pitchFamily="34" charset="0"/>
              <a:buChar char="•"/>
            </a:pPr>
            <a:endParaRPr lang="en-US" sz="1800" spc="-1" dirty="0">
              <a:solidFill>
                <a:srgbClr val="000000"/>
              </a:solidFill>
            </a:endParaRPr>
          </a:p>
          <a:p>
            <a:pPr marL="285743" indent="-285743" defTabSz="685783">
              <a:lnSpc>
                <a:spcPct val="150000"/>
              </a:lnSpc>
              <a:buFont typeface="Arial" panose="020B0604020202020204" pitchFamily="34" charset="0"/>
              <a:buChar char="•"/>
            </a:pPr>
            <a:endParaRPr lang="en-US" sz="1800" spc="-1" dirty="0">
              <a:solidFill>
                <a:srgbClr val="000000"/>
              </a:solidFill>
            </a:endParaRPr>
          </a:p>
          <a:p>
            <a:pPr marL="285743" indent="-285743" defTabSz="685783">
              <a:lnSpc>
                <a:spcPct val="150000"/>
              </a:lnSpc>
              <a:buFont typeface="Arial" panose="020B0604020202020204" pitchFamily="34" charset="0"/>
              <a:buChar char="•"/>
            </a:pPr>
            <a:endParaRPr lang="en-US" sz="1800" spc="-1" dirty="0">
              <a:solidFill>
                <a:srgbClr val="000000"/>
              </a:solidFill>
            </a:endParaRPr>
          </a:p>
          <a:p>
            <a:pPr marL="285743" indent="-285743" defTabSz="685783">
              <a:lnSpc>
                <a:spcPct val="150000"/>
              </a:lnSpc>
              <a:buFont typeface="Arial" panose="020B0604020202020204" pitchFamily="34" charset="0"/>
              <a:buChar char="•"/>
            </a:pPr>
            <a:r>
              <a:rPr lang="en-US" sz="1800" spc="-1" dirty="0">
                <a:solidFill>
                  <a:srgbClr val="000000"/>
                </a:solidFill>
              </a:rPr>
              <a:t>We are interested in estimating x2 exceeding 17</a:t>
            </a:r>
          </a:p>
          <a:p>
            <a:pPr marL="285743" indent="-285743" defTabSz="685783">
              <a:lnSpc>
                <a:spcPct val="150000"/>
              </a:lnSpc>
              <a:buFont typeface="Arial" panose="020B0604020202020204" pitchFamily="34" charset="0"/>
              <a:buChar char="•"/>
            </a:pPr>
            <a:r>
              <a:rPr lang="en-US" sz="1800" spc="-1" dirty="0">
                <a:solidFill>
                  <a:srgbClr val="000000"/>
                </a:solidFill>
              </a:rPr>
              <a:t>We also look at Lorenz96 system (100D)</a:t>
            </a:r>
          </a:p>
        </p:txBody>
      </p:sp>
      <p:pic>
        <p:nvPicPr>
          <p:cNvPr id="3" name="Picture 2"/>
          <p:cNvPicPr>
            <a:picLocks noChangeAspect="1"/>
          </p:cNvPicPr>
          <p:nvPr/>
        </p:nvPicPr>
        <p:blipFill>
          <a:blip r:embed="rId2"/>
          <a:stretch>
            <a:fillRect/>
          </a:stretch>
        </p:blipFill>
        <p:spPr>
          <a:xfrm>
            <a:off x="984876" y="1611537"/>
            <a:ext cx="2038350" cy="1035050"/>
          </a:xfrm>
          <a:prstGeom prst="rect">
            <a:avLst/>
          </a:prstGeom>
        </p:spPr>
      </p:pic>
      <p:pic>
        <p:nvPicPr>
          <p:cNvPr id="7" name="Picture 6">
            <a:extLst>
              <a:ext uri="{FF2B5EF4-FFF2-40B4-BE49-F238E27FC236}">
                <a16:creationId xmlns:a16="http://schemas.microsoft.com/office/drawing/2014/main" id="{C41087D9-ADF3-8543-96DB-5ADEC7A6C806}"/>
              </a:ext>
            </a:extLst>
          </p:cNvPr>
          <p:cNvPicPr>
            <a:picLocks noChangeAspect="1"/>
          </p:cNvPicPr>
          <p:nvPr/>
        </p:nvPicPr>
        <p:blipFill>
          <a:blip r:embed="rId3"/>
          <a:stretch>
            <a:fillRect/>
          </a:stretch>
        </p:blipFill>
        <p:spPr>
          <a:xfrm>
            <a:off x="3233964" y="2209411"/>
            <a:ext cx="2413497" cy="501132"/>
          </a:xfrm>
          <a:prstGeom prst="rect">
            <a:avLst/>
          </a:prstGeom>
        </p:spPr>
      </p:pic>
    </p:spTree>
    <p:extLst>
      <p:ext uri="{BB962C8B-B14F-4D97-AF65-F5344CB8AC3E}">
        <p14:creationId xmlns:p14="http://schemas.microsoft.com/office/powerpoint/2010/main" val="12475098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D8B49-36E8-4847-9E21-628E80C03FE4}"/>
              </a:ext>
            </a:extLst>
          </p:cNvPr>
          <p:cNvSpPr>
            <a:spLocks noGrp="1"/>
          </p:cNvSpPr>
          <p:nvPr>
            <p:ph type="title"/>
          </p:nvPr>
        </p:nvSpPr>
        <p:spPr>
          <a:xfrm>
            <a:off x="457200" y="6282"/>
            <a:ext cx="8229600" cy="594122"/>
          </a:xfrm>
        </p:spPr>
        <p:txBody>
          <a:bodyPr/>
          <a:lstStyle/>
          <a:p>
            <a:r>
              <a:rPr lang="en-US" sz="2800" dirty="0">
                <a:latin typeface="+mj-lt"/>
              </a:rPr>
              <a:t>Nominal and biasing distributions</a:t>
            </a:r>
          </a:p>
        </p:txBody>
      </p:sp>
      <p:sp>
        <p:nvSpPr>
          <p:cNvPr id="4" name="TextBox 3">
            <a:extLst>
              <a:ext uri="{FF2B5EF4-FFF2-40B4-BE49-F238E27FC236}">
                <a16:creationId xmlns:a16="http://schemas.microsoft.com/office/drawing/2014/main" id="{950B1CC0-AD54-7B46-9AEF-38EF084A2731}"/>
              </a:ext>
            </a:extLst>
          </p:cNvPr>
          <p:cNvSpPr txBox="1"/>
          <p:nvPr/>
        </p:nvSpPr>
        <p:spPr>
          <a:xfrm>
            <a:off x="457200" y="600404"/>
            <a:ext cx="8686800" cy="3831818"/>
          </a:xfrm>
          <a:prstGeom prst="rect">
            <a:avLst/>
          </a:prstGeom>
          <a:noFill/>
        </p:spPr>
        <p:txBody>
          <a:bodyPr wrap="square" rtlCol="0">
            <a:spAutoFit/>
          </a:bodyPr>
          <a:lstStyle/>
          <a:p>
            <a:pPr marL="285743" indent="-285743" defTabSz="685783">
              <a:lnSpc>
                <a:spcPct val="150000"/>
              </a:lnSpc>
              <a:buFont typeface="Arial" panose="020B0604020202020204" pitchFamily="34" charset="0"/>
              <a:buChar char="•"/>
            </a:pPr>
            <a:endParaRPr lang="en-US" sz="1800" spc="-1" dirty="0">
              <a:solidFill>
                <a:srgbClr val="000000"/>
              </a:solidFill>
            </a:endParaRPr>
          </a:p>
          <a:p>
            <a:pPr marL="285743" indent="-285743" defTabSz="685783">
              <a:lnSpc>
                <a:spcPct val="150000"/>
              </a:lnSpc>
              <a:buFont typeface="Arial" panose="020B0604020202020204" pitchFamily="34" charset="0"/>
              <a:buChar char="•"/>
            </a:pPr>
            <a:endParaRPr lang="en-US" sz="1800" spc="-1" dirty="0">
              <a:solidFill>
                <a:srgbClr val="000000"/>
              </a:solidFill>
            </a:endParaRPr>
          </a:p>
          <a:p>
            <a:pPr marL="285743" indent="-285743" defTabSz="685783">
              <a:lnSpc>
                <a:spcPct val="150000"/>
              </a:lnSpc>
              <a:buFont typeface="Arial" panose="020B0604020202020204" pitchFamily="34" charset="0"/>
              <a:buChar char="•"/>
            </a:pPr>
            <a:endParaRPr lang="en-US" sz="1800" spc="-1" dirty="0">
              <a:solidFill>
                <a:srgbClr val="000000"/>
              </a:solidFill>
            </a:endParaRPr>
          </a:p>
          <a:p>
            <a:pPr marL="285743" indent="-285743" defTabSz="685783">
              <a:lnSpc>
                <a:spcPct val="150000"/>
              </a:lnSpc>
              <a:buFont typeface="Arial" panose="020B0604020202020204" pitchFamily="34" charset="0"/>
              <a:buChar char="•"/>
            </a:pPr>
            <a:endParaRPr lang="en-US" sz="1800" spc="-1" dirty="0">
              <a:solidFill>
                <a:srgbClr val="000000"/>
              </a:solidFill>
            </a:endParaRPr>
          </a:p>
          <a:p>
            <a:pPr marL="285743" indent="-285743" defTabSz="685783">
              <a:lnSpc>
                <a:spcPct val="150000"/>
              </a:lnSpc>
              <a:buFont typeface="Arial" panose="020B0604020202020204" pitchFamily="34" charset="0"/>
              <a:buChar char="•"/>
            </a:pPr>
            <a:endParaRPr lang="en-US" sz="1800" spc="-1" dirty="0">
              <a:solidFill>
                <a:srgbClr val="000000"/>
              </a:solidFill>
            </a:endParaRPr>
          </a:p>
          <a:p>
            <a:pPr marL="285743" indent="-285743" defTabSz="685783">
              <a:lnSpc>
                <a:spcPct val="150000"/>
              </a:lnSpc>
              <a:buFont typeface="Arial" panose="020B0604020202020204" pitchFamily="34" charset="0"/>
              <a:buChar char="•"/>
            </a:pPr>
            <a:endParaRPr lang="en-US" sz="1800" spc="-1" dirty="0">
              <a:solidFill>
                <a:srgbClr val="000000"/>
              </a:solidFill>
            </a:endParaRPr>
          </a:p>
          <a:p>
            <a:pPr marL="285743" indent="-285743" defTabSz="685783">
              <a:lnSpc>
                <a:spcPct val="150000"/>
              </a:lnSpc>
              <a:buFont typeface="Arial" panose="020B0604020202020204" pitchFamily="34" charset="0"/>
              <a:buChar char="•"/>
            </a:pPr>
            <a:endParaRPr lang="en-US" sz="1800" spc="-1" dirty="0">
              <a:solidFill>
                <a:srgbClr val="000000"/>
              </a:solidFill>
            </a:endParaRPr>
          </a:p>
          <a:p>
            <a:pPr marL="285743" indent="-285743" defTabSz="685783">
              <a:lnSpc>
                <a:spcPct val="150000"/>
              </a:lnSpc>
              <a:buFont typeface="Arial" panose="020B0604020202020204" pitchFamily="34" charset="0"/>
              <a:buChar char="•"/>
            </a:pPr>
            <a:endParaRPr lang="en-US" sz="1800" spc="-1" dirty="0">
              <a:solidFill>
                <a:srgbClr val="000000"/>
              </a:solidFill>
            </a:endParaRPr>
          </a:p>
          <a:p>
            <a:pPr marL="285743" indent="-285743" defTabSz="685783">
              <a:lnSpc>
                <a:spcPct val="150000"/>
              </a:lnSpc>
              <a:buFont typeface="Arial" panose="020B0604020202020204" pitchFamily="34" charset="0"/>
              <a:buChar char="•"/>
            </a:pPr>
            <a:endParaRPr lang="en-US" sz="1800" spc="-1" dirty="0">
              <a:solidFill>
                <a:srgbClr val="000000"/>
              </a:solidFill>
            </a:endParaRPr>
          </a:p>
        </p:txBody>
      </p:sp>
      <p:pic>
        <p:nvPicPr>
          <p:cNvPr id="5" name="Picture 4">
            <a:extLst>
              <a:ext uri="{FF2B5EF4-FFF2-40B4-BE49-F238E27FC236}">
                <a16:creationId xmlns:a16="http://schemas.microsoft.com/office/drawing/2014/main" id="{8D980620-AF31-B64E-BC9A-B1404A029138}"/>
              </a:ext>
            </a:extLst>
          </p:cNvPr>
          <p:cNvPicPr>
            <a:picLocks noChangeAspect="1"/>
          </p:cNvPicPr>
          <p:nvPr/>
        </p:nvPicPr>
        <p:blipFill>
          <a:blip r:embed="rId2"/>
          <a:stretch>
            <a:fillRect/>
          </a:stretch>
        </p:blipFill>
        <p:spPr>
          <a:xfrm>
            <a:off x="457200" y="460287"/>
            <a:ext cx="6995652" cy="3682055"/>
          </a:xfrm>
          <a:prstGeom prst="rect">
            <a:avLst/>
          </a:prstGeom>
        </p:spPr>
      </p:pic>
      <p:sp>
        <p:nvSpPr>
          <p:cNvPr id="7" name="TextBox 6">
            <a:extLst>
              <a:ext uri="{FF2B5EF4-FFF2-40B4-BE49-F238E27FC236}">
                <a16:creationId xmlns:a16="http://schemas.microsoft.com/office/drawing/2014/main" id="{ADD8C2E3-C41B-1B4B-BA04-109F80C1693F}"/>
              </a:ext>
            </a:extLst>
          </p:cNvPr>
          <p:cNvSpPr txBox="1"/>
          <p:nvPr/>
        </p:nvSpPr>
        <p:spPr>
          <a:xfrm>
            <a:off x="457200" y="4103014"/>
            <a:ext cx="8229600" cy="646331"/>
          </a:xfrm>
          <a:prstGeom prst="rect">
            <a:avLst/>
          </a:prstGeom>
          <a:noFill/>
        </p:spPr>
        <p:txBody>
          <a:bodyPr wrap="square" rtlCol="0">
            <a:spAutoFit/>
          </a:bodyPr>
          <a:lstStyle/>
          <a:p>
            <a:r>
              <a:rPr lang="en-US" sz="1800" b="1" dirty="0">
                <a:solidFill>
                  <a:schemeClr val="bg2">
                    <a:lumMod val="10000"/>
                  </a:schemeClr>
                </a:solidFill>
              </a:rPr>
              <a:t>Samples from Nominal and Biasing distributions. The Biasing distributions mainly picks samples from the tails. This is obtained using the MCMC based IS approach.</a:t>
            </a:r>
          </a:p>
        </p:txBody>
      </p:sp>
    </p:spTree>
    <p:extLst>
      <p:ext uri="{BB962C8B-B14F-4D97-AF65-F5344CB8AC3E}">
        <p14:creationId xmlns:p14="http://schemas.microsoft.com/office/powerpoint/2010/main" val="3188279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D8B49-36E8-4847-9E21-628E80C03FE4}"/>
              </a:ext>
            </a:extLst>
          </p:cNvPr>
          <p:cNvSpPr>
            <a:spLocks noGrp="1"/>
          </p:cNvSpPr>
          <p:nvPr>
            <p:ph type="title"/>
          </p:nvPr>
        </p:nvSpPr>
        <p:spPr>
          <a:xfrm>
            <a:off x="457200" y="6282"/>
            <a:ext cx="8229600" cy="594122"/>
          </a:xfrm>
        </p:spPr>
        <p:txBody>
          <a:bodyPr/>
          <a:lstStyle/>
          <a:p>
            <a:r>
              <a:rPr lang="en-US" sz="2800" dirty="0">
                <a:latin typeface="+mj-lt"/>
              </a:rPr>
              <a:t>Results (Gaussian Uncertainties)</a:t>
            </a:r>
          </a:p>
        </p:txBody>
      </p:sp>
      <p:grpSp>
        <p:nvGrpSpPr>
          <p:cNvPr id="13" name="Group 12">
            <a:extLst>
              <a:ext uri="{FF2B5EF4-FFF2-40B4-BE49-F238E27FC236}">
                <a16:creationId xmlns:a16="http://schemas.microsoft.com/office/drawing/2014/main" id="{E4745E42-AA7B-EE45-8393-6F445AF8F81A}"/>
              </a:ext>
            </a:extLst>
          </p:cNvPr>
          <p:cNvGrpSpPr>
            <a:grpSpLocks noChangeAspect="1"/>
          </p:cNvGrpSpPr>
          <p:nvPr/>
        </p:nvGrpSpPr>
        <p:grpSpPr>
          <a:xfrm>
            <a:off x="906242" y="646491"/>
            <a:ext cx="7780558" cy="3850777"/>
            <a:chOff x="457200" y="600404"/>
            <a:chExt cx="7788023" cy="3854463"/>
          </a:xfrm>
        </p:grpSpPr>
        <p:sp>
          <p:nvSpPr>
            <p:cNvPr id="4" name="TextBox 3">
              <a:extLst>
                <a:ext uri="{FF2B5EF4-FFF2-40B4-BE49-F238E27FC236}">
                  <a16:creationId xmlns:a16="http://schemas.microsoft.com/office/drawing/2014/main" id="{950B1CC0-AD54-7B46-9AEF-38EF084A2731}"/>
                </a:ext>
              </a:extLst>
            </p:cNvPr>
            <p:cNvSpPr txBox="1"/>
            <p:nvPr/>
          </p:nvSpPr>
          <p:spPr>
            <a:xfrm>
              <a:off x="457200" y="600404"/>
              <a:ext cx="7788023" cy="3831818"/>
            </a:xfrm>
            <a:prstGeom prst="rect">
              <a:avLst/>
            </a:prstGeom>
            <a:noFill/>
          </p:spPr>
          <p:txBody>
            <a:bodyPr wrap="square" rtlCol="0">
              <a:spAutoFit/>
            </a:bodyPr>
            <a:lstStyle/>
            <a:p>
              <a:pPr marL="285743" indent="-285743" defTabSz="685783">
                <a:lnSpc>
                  <a:spcPct val="150000"/>
                </a:lnSpc>
                <a:buFont typeface="Arial" panose="020B0604020202020204" pitchFamily="34" charset="0"/>
                <a:buChar char="•"/>
              </a:pPr>
              <a:endParaRPr lang="en-US" sz="1800" spc="-1" dirty="0">
                <a:solidFill>
                  <a:srgbClr val="000000"/>
                </a:solidFill>
              </a:endParaRPr>
            </a:p>
            <a:p>
              <a:pPr marL="285743" indent="-285743" defTabSz="685783">
                <a:lnSpc>
                  <a:spcPct val="150000"/>
                </a:lnSpc>
                <a:buFont typeface="Arial" panose="020B0604020202020204" pitchFamily="34" charset="0"/>
                <a:buChar char="•"/>
              </a:pPr>
              <a:endParaRPr lang="en-US" sz="1800" spc="-1" dirty="0">
                <a:solidFill>
                  <a:srgbClr val="000000"/>
                </a:solidFill>
              </a:endParaRPr>
            </a:p>
            <a:p>
              <a:pPr marL="285743" indent="-285743" defTabSz="685783">
                <a:lnSpc>
                  <a:spcPct val="150000"/>
                </a:lnSpc>
                <a:buFont typeface="Arial" panose="020B0604020202020204" pitchFamily="34" charset="0"/>
                <a:buChar char="•"/>
              </a:pPr>
              <a:endParaRPr lang="en-US" sz="1800" spc="-1" dirty="0">
                <a:solidFill>
                  <a:srgbClr val="000000"/>
                </a:solidFill>
              </a:endParaRPr>
            </a:p>
            <a:p>
              <a:pPr marL="285743" indent="-285743" defTabSz="685783">
                <a:lnSpc>
                  <a:spcPct val="150000"/>
                </a:lnSpc>
                <a:buFont typeface="Arial" panose="020B0604020202020204" pitchFamily="34" charset="0"/>
                <a:buChar char="•"/>
              </a:pPr>
              <a:endParaRPr lang="en-US" sz="1800" spc="-1" dirty="0">
                <a:solidFill>
                  <a:srgbClr val="000000"/>
                </a:solidFill>
              </a:endParaRPr>
            </a:p>
            <a:p>
              <a:pPr marL="285743" indent="-285743" defTabSz="685783">
                <a:lnSpc>
                  <a:spcPct val="150000"/>
                </a:lnSpc>
                <a:buFont typeface="Arial" panose="020B0604020202020204" pitchFamily="34" charset="0"/>
                <a:buChar char="•"/>
              </a:pPr>
              <a:endParaRPr lang="en-US" sz="1800" spc="-1" dirty="0">
                <a:solidFill>
                  <a:srgbClr val="000000"/>
                </a:solidFill>
              </a:endParaRPr>
            </a:p>
            <a:p>
              <a:pPr marL="285743" indent="-285743" defTabSz="685783">
                <a:lnSpc>
                  <a:spcPct val="150000"/>
                </a:lnSpc>
                <a:buFont typeface="Arial" panose="020B0604020202020204" pitchFamily="34" charset="0"/>
                <a:buChar char="•"/>
              </a:pPr>
              <a:endParaRPr lang="en-US" sz="1800" spc="-1" dirty="0">
                <a:solidFill>
                  <a:srgbClr val="000000"/>
                </a:solidFill>
              </a:endParaRPr>
            </a:p>
            <a:p>
              <a:pPr marL="285743" indent="-285743" defTabSz="685783">
                <a:lnSpc>
                  <a:spcPct val="150000"/>
                </a:lnSpc>
                <a:buFont typeface="Arial" panose="020B0604020202020204" pitchFamily="34" charset="0"/>
                <a:buChar char="•"/>
              </a:pPr>
              <a:endParaRPr lang="en-US" sz="1800" spc="-1" dirty="0">
                <a:solidFill>
                  <a:srgbClr val="000000"/>
                </a:solidFill>
              </a:endParaRPr>
            </a:p>
            <a:p>
              <a:pPr marL="285743" indent="-285743" defTabSz="685783">
                <a:lnSpc>
                  <a:spcPct val="150000"/>
                </a:lnSpc>
                <a:buFont typeface="Arial" panose="020B0604020202020204" pitchFamily="34" charset="0"/>
                <a:buChar char="•"/>
              </a:pPr>
              <a:endParaRPr lang="en-US" sz="1800" spc="-1" dirty="0">
                <a:solidFill>
                  <a:srgbClr val="000000"/>
                </a:solidFill>
              </a:endParaRPr>
            </a:p>
            <a:p>
              <a:pPr marL="285743" indent="-285743" defTabSz="685783">
                <a:lnSpc>
                  <a:spcPct val="150000"/>
                </a:lnSpc>
                <a:buFont typeface="Arial" panose="020B0604020202020204" pitchFamily="34" charset="0"/>
                <a:buChar char="•"/>
              </a:pPr>
              <a:endParaRPr lang="en-US" sz="1800" spc="-1" dirty="0">
                <a:solidFill>
                  <a:srgbClr val="000000"/>
                </a:solidFill>
              </a:endParaRPr>
            </a:p>
          </p:txBody>
        </p:sp>
        <p:sp>
          <p:nvSpPr>
            <p:cNvPr id="6" name="TextBox 5"/>
            <p:cNvSpPr txBox="1"/>
            <p:nvPr/>
          </p:nvSpPr>
          <p:spPr>
            <a:xfrm>
              <a:off x="457200" y="3946550"/>
              <a:ext cx="7559204" cy="508317"/>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chemeClr val="bg2">
                      <a:lumMod val="10000"/>
                    </a:schemeClr>
                  </a:solidFill>
                </a:rPr>
                <a:t>``True” probability is 3.28e-5 (Obtained with 10 Million samples of MC)</a:t>
              </a:r>
            </a:p>
            <a:p>
              <a:pPr marL="285750" indent="-285750">
                <a:buFont typeface="Arial" panose="020B0604020202020204" pitchFamily="34" charset="0"/>
                <a:buChar char="•"/>
              </a:pPr>
              <a:r>
                <a:rPr lang="en-US" b="1" dirty="0">
                  <a:solidFill>
                    <a:schemeClr val="bg2">
                      <a:lumMod val="10000"/>
                    </a:schemeClr>
                  </a:solidFill>
                </a:rPr>
                <a:t>Both MCMC and MAP based IS yield comparable results for similar amount of “work”</a:t>
              </a:r>
            </a:p>
          </p:txBody>
        </p:sp>
      </p:grpSp>
      <p:pic>
        <p:nvPicPr>
          <p:cNvPr id="5" name="Picture 4">
            <a:extLst>
              <a:ext uri="{FF2B5EF4-FFF2-40B4-BE49-F238E27FC236}">
                <a16:creationId xmlns:a16="http://schemas.microsoft.com/office/drawing/2014/main" id="{746BB9B1-5CA9-AD49-8946-4AC3BC891F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7006"/>
            <a:ext cx="4590469" cy="3366344"/>
          </a:xfrm>
          <a:prstGeom prst="rect">
            <a:avLst/>
          </a:prstGeom>
        </p:spPr>
      </p:pic>
      <p:pic>
        <p:nvPicPr>
          <p:cNvPr id="7" name="Picture 6">
            <a:extLst>
              <a:ext uri="{FF2B5EF4-FFF2-40B4-BE49-F238E27FC236}">
                <a16:creationId xmlns:a16="http://schemas.microsoft.com/office/drawing/2014/main" id="{80B551F6-9B79-E44A-95C4-1395304C8AC4}"/>
              </a:ext>
            </a:extLst>
          </p:cNvPr>
          <p:cNvPicPr>
            <a:picLocks noChangeAspect="1"/>
          </p:cNvPicPr>
          <p:nvPr/>
        </p:nvPicPr>
        <p:blipFill>
          <a:blip r:embed="rId3"/>
          <a:stretch>
            <a:fillRect/>
          </a:stretch>
        </p:blipFill>
        <p:spPr>
          <a:xfrm>
            <a:off x="4257304" y="603613"/>
            <a:ext cx="4658096" cy="3415937"/>
          </a:xfrm>
          <a:prstGeom prst="rect">
            <a:avLst/>
          </a:prstGeom>
        </p:spPr>
      </p:pic>
    </p:spTree>
    <p:extLst>
      <p:ext uri="{BB962C8B-B14F-4D97-AF65-F5344CB8AC3E}">
        <p14:creationId xmlns:p14="http://schemas.microsoft.com/office/powerpoint/2010/main" val="34908791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D8B49-36E8-4847-9E21-628E80C03FE4}"/>
              </a:ext>
            </a:extLst>
          </p:cNvPr>
          <p:cNvSpPr>
            <a:spLocks noGrp="1"/>
          </p:cNvSpPr>
          <p:nvPr>
            <p:ph type="title"/>
          </p:nvPr>
        </p:nvSpPr>
        <p:spPr>
          <a:xfrm>
            <a:off x="457200" y="6282"/>
            <a:ext cx="8229600" cy="594122"/>
          </a:xfrm>
        </p:spPr>
        <p:txBody>
          <a:bodyPr/>
          <a:lstStyle/>
          <a:p>
            <a:r>
              <a:rPr lang="en-US" sz="2800" dirty="0">
                <a:latin typeface="+mj-lt"/>
              </a:rPr>
              <a:t>Results (Gaussian Uncertainties)</a:t>
            </a:r>
          </a:p>
        </p:txBody>
      </p:sp>
      <p:grpSp>
        <p:nvGrpSpPr>
          <p:cNvPr id="13" name="Group 12">
            <a:extLst>
              <a:ext uri="{FF2B5EF4-FFF2-40B4-BE49-F238E27FC236}">
                <a16:creationId xmlns:a16="http://schemas.microsoft.com/office/drawing/2014/main" id="{E4745E42-AA7B-EE45-8393-6F445AF8F81A}"/>
              </a:ext>
            </a:extLst>
          </p:cNvPr>
          <p:cNvGrpSpPr>
            <a:grpSpLocks noChangeAspect="1"/>
          </p:cNvGrpSpPr>
          <p:nvPr/>
        </p:nvGrpSpPr>
        <p:grpSpPr>
          <a:xfrm>
            <a:off x="906242" y="646491"/>
            <a:ext cx="7780558" cy="3828154"/>
            <a:chOff x="457200" y="600404"/>
            <a:chExt cx="7788023" cy="3831818"/>
          </a:xfrm>
        </p:grpSpPr>
        <p:sp>
          <p:nvSpPr>
            <p:cNvPr id="4" name="TextBox 3">
              <a:extLst>
                <a:ext uri="{FF2B5EF4-FFF2-40B4-BE49-F238E27FC236}">
                  <a16:creationId xmlns:a16="http://schemas.microsoft.com/office/drawing/2014/main" id="{950B1CC0-AD54-7B46-9AEF-38EF084A2731}"/>
                </a:ext>
              </a:extLst>
            </p:cNvPr>
            <p:cNvSpPr txBox="1"/>
            <p:nvPr/>
          </p:nvSpPr>
          <p:spPr>
            <a:xfrm>
              <a:off x="457200" y="600404"/>
              <a:ext cx="7788023" cy="3831818"/>
            </a:xfrm>
            <a:prstGeom prst="rect">
              <a:avLst/>
            </a:prstGeom>
            <a:noFill/>
          </p:spPr>
          <p:txBody>
            <a:bodyPr wrap="square" rtlCol="0">
              <a:spAutoFit/>
            </a:bodyPr>
            <a:lstStyle/>
            <a:p>
              <a:pPr marL="285743" indent="-285743" defTabSz="685783">
                <a:lnSpc>
                  <a:spcPct val="150000"/>
                </a:lnSpc>
                <a:buFont typeface="Arial" panose="020B0604020202020204" pitchFamily="34" charset="0"/>
                <a:buChar char="•"/>
              </a:pPr>
              <a:endParaRPr lang="en-US" sz="1800" spc="-1" dirty="0">
                <a:solidFill>
                  <a:srgbClr val="000000"/>
                </a:solidFill>
              </a:endParaRPr>
            </a:p>
            <a:p>
              <a:pPr marL="285743" indent="-285743" defTabSz="685783">
                <a:lnSpc>
                  <a:spcPct val="150000"/>
                </a:lnSpc>
                <a:buFont typeface="Arial" panose="020B0604020202020204" pitchFamily="34" charset="0"/>
                <a:buChar char="•"/>
              </a:pPr>
              <a:endParaRPr lang="en-US" sz="1800" spc="-1" dirty="0">
                <a:solidFill>
                  <a:srgbClr val="000000"/>
                </a:solidFill>
              </a:endParaRPr>
            </a:p>
            <a:p>
              <a:pPr marL="285743" indent="-285743" defTabSz="685783">
                <a:lnSpc>
                  <a:spcPct val="150000"/>
                </a:lnSpc>
                <a:buFont typeface="Arial" panose="020B0604020202020204" pitchFamily="34" charset="0"/>
                <a:buChar char="•"/>
              </a:pPr>
              <a:endParaRPr lang="en-US" sz="1800" spc="-1" dirty="0">
                <a:solidFill>
                  <a:srgbClr val="000000"/>
                </a:solidFill>
              </a:endParaRPr>
            </a:p>
            <a:p>
              <a:pPr marL="285743" indent="-285743" defTabSz="685783">
                <a:lnSpc>
                  <a:spcPct val="150000"/>
                </a:lnSpc>
                <a:buFont typeface="Arial" panose="020B0604020202020204" pitchFamily="34" charset="0"/>
                <a:buChar char="•"/>
              </a:pPr>
              <a:endParaRPr lang="en-US" sz="1800" spc="-1" dirty="0">
                <a:solidFill>
                  <a:srgbClr val="000000"/>
                </a:solidFill>
              </a:endParaRPr>
            </a:p>
            <a:p>
              <a:pPr marL="285743" indent="-285743" defTabSz="685783">
                <a:lnSpc>
                  <a:spcPct val="150000"/>
                </a:lnSpc>
                <a:buFont typeface="Arial" panose="020B0604020202020204" pitchFamily="34" charset="0"/>
                <a:buChar char="•"/>
              </a:pPr>
              <a:endParaRPr lang="en-US" sz="1800" spc="-1" dirty="0">
                <a:solidFill>
                  <a:srgbClr val="000000"/>
                </a:solidFill>
              </a:endParaRPr>
            </a:p>
            <a:p>
              <a:pPr marL="285743" indent="-285743" defTabSz="685783">
                <a:lnSpc>
                  <a:spcPct val="150000"/>
                </a:lnSpc>
                <a:buFont typeface="Arial" panose="020B0604020202020204" pitchFamily="34" charset="0"/>
                <a:buChar char="•"/>
              </a:pPr>
              <a:endParaRPr lang="en-US" sz="1800" spc="-1" dirty="0">
                <a:solidFill>
                  <a:srgbClr val="000000"/>
                </a:solidFill>
              </a:endParaRPr>
            </a:p>
            <a:p>
              <a:pPr marL="285743" indent="-285743" defTabSz="685783">
                <a:lnSpc>
                  <a:spcPct val="150000"/>
                </a:lnSpc>
                <a:buFont typeface="Arial" panose="020B0604020202020204" pitchFamily="34" charset="0"/>
                <a:buChar char="•"/>
              </a:pPr>
              <a:endParaRPr lang="en-US" sz="1800" spc="-1" dirty="0">
                <a:solidFill>
                  <a:srgbClr val="000000"/>
                </a:solidFill>
              </a:endParaRPr>
            </a:p>
            <a:p>
              <a:pPr marL="285743" indent="-285743" defTabSz="685783">
                <a:lnSpc>
                  <a:spcPct val="150000"/>
                </a:lnSpc>
                <a:buFont typeface="Arial" panose="020B0604020202020204" pitchFamily="34" charset="0"/>
                <a:buChar char="•"/>
              </a:pPr>
              <a:endParaRPr lang="en-US" sz="1800" spc="-1" dirty="0">
                <a:solidFill>
                  <a:srgbClr val="000000"/>
                </a:solidFill>
              </a:endParaRPr>
            </a:p>
            <a:p>
              <a:pPr marL="285743" indent="-285743" defTabSz="685783">
                <a:lnSpc>
                  <a:spcPct val="150000"/>
                </a:lnSpc>
                <a:buFont typeface="Arial" panose="020B0604020202020204" pitchFamily="34" charset="0"/>
                <a:buChar char="•"/>
              </a:pPr>
              <a:endParaRPr lang="en-US" sz="1800" spc="-1" dirty="0">
                <a:solidFill>
                  <a:srgbClr val="000000"/>
                </a:solidFill>
              </a:endParaRPr>
            </a:p>
          </p:txBody>
        </p:sp>
        <p:sp>
          <p:nvSpPr>
            <p:cNvPr id="6" name="TextBox 5"/>
            <p:cNvSpPr txBox="1"/>
            <p:nvPr/>
          </p:nvSpPr>
          <p:spPr>
            <a:xfrm>
              <a:off x="457200" y="3946550"/>
              <a:ext cx="7559204" cy="300369"/>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chemeClr val="bg2">
                      <a:lumMod val="10000"/>
                    </a:schemeClr>
                  </a:solidFill>
                </a:rPr>
                <a:t>``True” probability is 8.09e-5 (Obtained with 10 Million samples of MC)</a:t>
              </a:r>
            </a:p>
          </p:txBody>
        </p:sp>
      </p:grpSp>
      <p:pic>
        <p:nvPicPr>
          <p:cNvPr id="12" name="Picture 11">
            <a:extLst>
              <a:ext uri="{FF2B5EF4-FFF2-40B4-BE49-F238E27FC236}">
                <a16:creationId xmlns:a16="http://schemas.microsoft.com/office/drawing/2014/main" id="{C2B9AD1C-9833-3A42-9882-48FD6149C6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278" y="590550"/>
            <a:ext cx="4434321" cy="3251835"/>
          </a:xfrm>
          <a:prstGeom prst="rect">
            <a:avLst/>
          </a:prstGeom>
        </p:spPr>
      </p:pic>
      <p:pic>
        <p:nvPicPr>
          <p:cNvPr id="15" name="Picture 14">
            <a:extLst>
              <a:ext uri="{FF2B5EF4-FFF2-40B4-BE49-F238E27FC236}">
                <a16:creationId xmlns:a16="http://schemas.microsoft.com/office/drawing/2014/main" id="{875CC264-C84D-A945-BE7B-371FC6FBDA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624840"/>
            <a:ext cx="4421332" cy="3242310"/>
          </a:xfrm>
          <a:prstGeom prst="rect">
            <a:avLst/>
          </a:prstGeom>
        </p:spPr>
      </p:pic>
    </p:spTree>
    <p:extLst>
      <p:ext uri="{BB962C8B-B14F-4D97-AF65-F5344CB8AC3E}">
        <p14:creationId xmlns:p14="http://schemas.microsoft.com/office/powerpoint/2010/main" val="342999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57A432-66CE-5148-A598-7F9E28B9FC24}"/>
              </a:ext>
            </a:extLst>
          </p:cNvPr>
          <p:cNvSpPr>
            <a:spLocks noGrp="1"/>
          </p:cNvSpPr>
          <p:nvPr>
            <p:ph idx="1"/>
          </p:nvPr>
        </p:nvSpPr>
        <p:spPr>
          <a:xfrm>
            <a:off x="189639" y="91930"/>
            <a:ext cx="4545233" cy="4386293"/>
          </a:xfrm>
        </p:spPr>
        <p:txBody>
          <a:bodyPr>
            <a:normAutofit lnSpcReduction="10000"/>
          </a:bodyPr>
          <a:lstStyle/>
          <a:p>
            <a:pPr marL="0" indent="0">
              <a:buNone/>
            </a:pPr>
            <a:r>
              <a:rPr lang="en-US" sz="2400" b="1" dirty="0">
                <a:solidFill>
                  <a:srgbClr val="7030A0"/>
                </a:solidFill>
                <a:latin typeface="Arial" panose="020B0604020202020204" pitchFamily="34" charset="0"/>
                <a:cs typeface="Arial" panose="020B0604020202020204" pitchFamily="34" charset="0"/>
              </a:rPr>
              <a:t>A thought experiment</a:t>
            </a:r>
          </a:p>
          <a:p>
            <a:pPr>
              <a:buFont typeface="Arial" panose="020B0604020202020204" pitchFamily="34" charset="0"/>
              <a:buChar char="•"/>
            </a:pPr>
            <a:r>
              <a:rPr lang="en-US" sz="1500" dirty="0">
                <a:solidFill>
                  <a:srgbClr val="0070C0"/>
                </a:solidFill>
                <a:latin typeface="Arial" panose="020B0604020202020204" pitchFamily="34" charset="0"/>
                <a:cs typeface="Arial" panose="020B0604020202020204" pitchFamily="34" charset="0"/>
              </a:rPr>
              <a:t>Components of a system are independent from one another (above a certain scale)</a:t>
            </a:r>
          </a:p>
          <a:p>
            <a:pPr lvl="1">
              <a:buFont typeface="Arial" panose="020B0604020202020204" pitchFamily="34" charset="0"/>
              <a:buChar char="•"/>
            </a:pPr>
            <a:r>
              <a:rPr lang="en-US" sz="1200" dirty="0">
                <a:solidFill>
                  <a:srgbClr val="0070C0"/>
                </a:solidFill>
                <a:latin typeface="Arial" panose="020B0604020202020204" pitchFamily="34" charset="0"/>
                <a:cs typeface="Arial" panose="020B0604020202020204" pitchFamily="34" charset="0"/>
              </a:rPr>
              <a:t>At much larger scales the magnitude of fluctuations of the system follows a normal distribution (loosely follows from the central limit theorem)</a:t>
            </a:r>
          </a:p>
          <a:p>
            <a:pPr lvl="1">
              <a:buFont typeface="Arial" panose="020B0604020202020204" pitchFamily="34" charset="0"/>
              <a:buChar char="•"/>
            </a:pPr>
            <a:r>
              <a:rPr lang="en-US" sz="1200" dirty="0">
                <a:solidFill>
                  <a:srgbClr val="0070C0"/>
                </a:solidFill>
                <a:latin typeface="Arial" panose="020B0604020202020204" pitchFamily="34" charset="0"/>
                <a:cs typeface="Arial" panose="020B0604020202020204" pitchFamily="34" charset="0"/>
              </a:rPr>
              <a:t>Probabilities of the events many </a:t>
            </a:r>
            <a:r>
              <a:rPr lang="en-US" sz="1200" dirty="0" err="1">
                <a:solidFill>
                  <a:srgbClr val="0070C0"/>
                </a:solidFill>
                <a:latin typeface="Arial" panose="020B0604020202020204" pitchFamily="34" charset="0"/>
                <a:cs typeface="Arial" panose="020B0604020202020204" pitchFamily="34" charset="0"/>
              </a:rPr>
              <a:t>std</a:t>
            </a:r>
            <a:r>
              <a:rPr lang="en-US" sz="1200" dirty="0">
                <a:solidFill>
                  <a:srgbClr val="0070C0"/>
                </a:solidFill>
                <a:latin typeface="Arial" panose="020B0604020202020204" pitchFamily="34" charset="0"/>
                <a:cs typeface="Arial" panose="020B0604020202020204" pitchFamily="34" charset="0"/>
              </a:rPr>
              <a:t> deviations from the mean </a:t>
            </a:r>
            <a:r>
              <a:rPr lang="en-US" sz="1200" b="1" dirty="0">
                <a:solidFill>
                  <a:srgbClr val="0070C0"/>
                </a:solidFill>
                <a:latin typeface="Arial" panose="020B0604020202020204" pitchFamily="34" charset="0"/>
                <a:cs typeface="Arial" panose="020B0604020202020204" pitchFamily="34" charset="0"/>
              </a:rPr>
              <a:t>are astronomically improbable.</a:t>
            </a:r>
          </a:p>
          <a:p>
            <a:pPr lvl="1">
              <a:buFont typeface="Arial" panose="020B0604020202020204" pitchFamily="34" charset="0"/>
              <a:buChar char="•"/>
            </a:pPr>
            <a:r>
              <a:rPr lang="en-US" sz="1200" dirty="0">
                <a:solidFill>
                  <a:srgbClr val="0070C0"/>
                </a:solidFill>
                <a:latin typeface="Arial" panose="020B0604020202020204" pitchFamily="34" charset="0"/>
                <a:cs typeface="Arial" panose="020B0604020202020204" pitchFamily="34" charset="0"/>
              </a:rPr>
              <a:t>For example: Consider 100 independent ladders each with 1/10 probability of falling.</a:t>
            </a:r>
          </a:p>
          <a:p>
            <a:pPr>
              <a:buFont typeface="Arial" panose="020B0604020202020204" pitchFamily="34" charset="0"/>
              <a:buChar char="•"/>
            </a:pPr>
            <a:r>
              <a:rPr lang="en-US" sz="1500" dirty="0">
                <a:solidFill>
                  <a:schemeClr val="accent3"/>
                </a:solidFill>
                <a:latin typeface="Arial" panose="020B0604020202020204" pitchFamily="34" charset="0"/>
                <a:cs typeface="Arial" panose="020B0604020202020204" pitchFamily="34" charset="0"/>
              </a:rPr>
              <a:t>Components of a system are interdependent </a:t>
            </a:r>
          </a:p>
          <a:p>
            <a:pPr lvl="1">
              <a:buFont typeface="Arial" panose="020B0604020202020204" pitchFamily="34" charset="0"/>
              <a:buChar char="•"/>
            </a:pPr>
            <a:r>
              <a:rPr lang="en-US" sz="1200" dirty="0">
                <a:solidFill>
                  <a:schemeClr val="accent3"/>
                </a:solidFill>
                <a:latin typeface="Arial" panose="020B0604020202020204" pitchFamily="34" charset="0"/>
                <a:cs typeface="Arial" panose="020B0604020202020204" pitchFamily="34" charset="0"/>
              </a:rPr>
              <a:t>Interdependencies can lead to a distribution of fluctuations in which the probability of an extreme event, while still small is </a:t>
            </a:r>
            <a:r>
              <a:rPr lang="en-US" sz="1200" b="1" dirty="0">
                <a:solidFill>
                  <a:schemeClr val="accent3"/>
                </a:solidFill>
                <a:latin typeface="Arial" panose="020B0604020202020204" pitchFamily="34" charset="0"/>
                <a:cs typeface="Arial" panose="020B0604020202020204" pitchFamily="34" charset="0"/>
              </a:rPr>
              <a:t>not astronomically small.</a:t>
            </a:r>
          </a:p>
          <a:p>
            <a:pPr lvl="1">
              <a:buFont typeface="Arial" panose="020B0604020202020204" pitchFamily="34" charset="0"/>
              <a:buChar char="•"/>
            </a:pPr>
            <a:r>
              <a:rPr lang="en-US" sz="1200" dirty="0">
                <a:solidFill>
                  <a:schemeClr val="accent3"/>
                </a:solidFill>
                <a:latin typeface="Arial" panose="020B0604020202020204" pitchFamily="34" charset="0"/>
                <a:cs typeface="Arial" panose="020B0604020202020204" pitchFamily="34" charset="0"/>
              </a:rPr>
              <a:t>If we tie all the ladders together, while the probability of an individual ladder falling is smaller – but we would have significantly increased the probability of all the ladders collapsing</a:t>
            </a:r>
            <a:r>
              <a:rPr lang="en-US" sz="1200" dirty="0">
                <a:solidFill>
                  <a:srgbClr val="FFC000"/>
                </a:solidFill>
                <a:latin typeface="Arial" panose="020B0604020202020204" pitchFamily="34" charset="0"/>
                <a:cs typeface="Arial" panose="020B0604020202020204" pitchFamily="34" charset="0"/>
              </a:rPr>
              <a:t>.</a:t>
            </a:r>
          </a:p>
        </p:txBody>
      </p:sp>
      <p:pic>
        <p:nvPicPr>
          <p:cNvPr id="5" name="Picture 4">
            <a:extLst>
              <a:ext uri="{FF2B5EF4-FFF2-40B4-BE49-F238E27FC236}">
                <a16:creationId xmlns:a16="http://schemas.microsoft.com/office/drawing/2014/main" id="{2325761A-DC88-204E-AC29-B5E40F5F74EA}"/>
              </a:ext>
            </a:extLst>
          </p:cNvPr>
          <p:cNvPicPr>
            <a:picLocks noChangeAspect="1"/>
          </p:cNvPicPr>
          <p:nvPr/>
        </p:nvPicPr>
        <p:blipFill>
          <a:blip r:embed="rId2"/>
          <a:stretch>
            <a:fillRect/>
          </a:stretch>
        </p:blipFill>
        <p:spPr>
          <a:xfrm>
            <a:off x="4915968" y="1234822"/>
            <a:ext cx="3374503" cy="2400499"/>
          </a:xfrm>
          <a:prstGeom prst="rect">
            <a:avLst/>
          </a:prstGeom>
        </p:spPr>
      </p:pic>
      <p:sp>
        <p:nvSpPr>
          <p:cNvPr id="2" name="Rectangle 1">
            <a:extLst>
              <a:ext uri="{FF2B5EF4-FFF2-40B4-BE49-F238E27FC236}">
                <a16:creationId xmlns:a16="http://schemas.microsoft.com/office/drawing/2014/main" id="{84DB0BB3-17AE-2D4B-A4C0-3A4EF3808CD3}"/>
              </a:ext>
            </a:extLst>
          </p:cNvPr>
          <p:cNvSpPr/>
          <p:nvPr/>
        </p:nvSpPr>
        <p:spPr>
          <a:xfrm>
            <a:off x="4572000" y="4216613"/>
            <a:ext cx="4572000" cy="523220"/>
          </a:xfrm>
          <a:prstGeom prst="rect">
            <a:avLst/>
          </a:prstGeom>
        </p:spPr>
        <p:txBody>
          <a:bodyPr>
            <a:spAutoFit/>
          </a:bodyPr>
          <a:lstStyle/>
          <a:p>
            <a:r>
              <a:rPr lang="en-US" sz="1400" dirty="0">
                <a:solidFill>
                  <a:schemeClr val="bg2">
                    <a:lumMod val="10000"/>
                  </a:schemeClr>
                </a:solidFill>
                <a:latin typeface="Arial" panose="020B0604020202020204" pitchFamily="34" charset="0"/>
                <a:cs typeface="Arial" panose="020B0604020202020204" pitchFamily="34" charset="0"/>
              </a:rPr>
              <a:t>Concept and Figure borrowed from </a:t>
            </a:r>
            <a:r>
              <a:rPr lang="en-US" sz="1400" b="1" dirty="0">
                <a:solidFill>
                  <a:srgbClr val="7030A0"/>
                </a:solidFill>
                <a:latin typeface="Arial" panose="020B0604020202020204" pitchFamily="34" charset="0"/>
                <a:cs typeface="Arial" panose="020B0604020202020204" pitchFamily="34" charset="0"/>
              </a:rPr>
              <a:t>An Introduction to Complex Systems Science and its Applications</a:t>
            </a:r>
          </a:p>
        </p:txBody>
      </p:sp>
    </p:spTree>
    <p:extLst>
      <p:ext uri="{BB962C8B-B14F-4D97-AF65-F5344CB8AC3E}">
        <p14:creationId xmlns:p14="http://schemas.microsoft.com/office/powerpoint/2010/main" val="11278014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D8B49-36E8-4847-9E21-628E80C03FE4}"/>
              </a:ext>
            </a:extLst>
          </p:cNvPr>
          <p:cNvSpPr>
            <a:spLocks noGrp="1"/>
          </p:cNvSpPr>
          <p:nvPr>
            <p:ph type="title"/>
          </p:nvPr>
        </p:nvSpPr>
        <p:spPr>
          <a:xfrm>
            <a:off x="457200" y="6282"/>
            <a:ext cx="8229600" cy="594122"/>
          </a:xfrm>
        </p:spPr>
        <p:txBody>
          <a:bodyPr/>
          <a:lstStyle/>
          <a:p>
            <a:r>
              <a:rPr lang="en-US" sz="2800" dirty="0"/>
              <a:t>Results (non-Gaussian Uncertainties)</a:t>
            </a:r>
            <a:endParaRPr lang="en-US" sz="2800" dirty="0">
              <a:latin typeface="+mj-lt"/>
            </a:endParaRPr>
          </a:p>
        </p:txBody>
      </p:sp>
      <p:grpSp>
        <p:nvGrpSpPr>
          <p:cNvPr id="13" name="Group 12">
            <a:extLst>
              <a:ext uri="{FF2B5EF4-FFF2-40B4-BE49-F238E27FC236}">
                <a16:creationId xmlns:a16="http://schemas.microsoft.com/office/drawing/2014/main" id="{E4745E42-AA7B-EE45-8393-6F445AF8F81A}"/>
              </a:ext>
            </a:extLst>
          </p:cNvPr>
          <p:cNvGrpSpPr>
            <a:grpSpLocks noChangeAspect="1"/>
          </p:cNvGrpSpPr>
          <p:nvPr/>
        </p:nvGrpSpPr>
        <p:grpSpPr>
          <a:xfrm>
            <a:off x="906243" y="646491"/>
            <a:ext cx="8227027" cy="3828153"/>
            <a:chOff x="457200" y="600404"/>
            <a:chExt cx="8234921" cy="3831818"/>
          </a:xfrm>
        </p:grpSpPr>
        <p:sp>
          <p:nvSpPr>
            <p:cNvPr id="4" name="TextBox 3">
              <a:extLst>
                <a:ext uri="{FF2B5EF4-FFF2-40B4-BE49-F238E27FC236}">
                  <a16:creationId xmlns:a16="http://schemas.microsoft.com/office/drawing/2014/main" id="{950B1CC0-AD54-7B46-9AEF-38EF084A2731}"/>
                </a:ext>
              </a:extLst>
            </p:cNvPr>
            <p:cNvSpPr txBox="1"/>
            <p:nvPr/>
          </p:nvSpPr>
          <p:spPr>
            <a:xfrm>
              <a:off x="457200" y="600404"/>
              <a:ext cx="7485150" cy="3831818"/>
            </a:xfrm>
            <a:prstGeom prst="rect">
              <a:avLst/>
            </a:prstGeom>
            <a:noFill/>
          </p:spPr>
          <p:txBody>
            <a:bodyPr wrap="square" rtlCol="0">
              <a:spAutoFit/>
            </a:bodyPr>
            <a:lstStyle/>
            <a:p>
              <a:pPr marL="285743" indent="-285743" defTabSz="685783">
                <a:lnSpc>
                  <a:spcPct val="150000"/>
                </a:lnSpc>
                <a:buFont typeface="Arial" panose="020B0604020202020204" pitchFamily="34" charset="0"/>
                <a:buChar char="•"/>
              </a:pPr>
              <a:endParaRPr lang="en-US" sz="1800" spc="-1" dirty="0">
                <a:solidFill>
                  <a:srgbClr val="000000"/>
                </a:solidFill>
              </a:endParaRPr>
            </a:p>
            <a:p>
              <a:pPr marL="285743" indent="-285743" defTabSz="685783">
                <a:lnSpc>
                  <a:spcPct val="150000"/>
                </a:lnSpc>
                <a:buFont typeface="Arial" panose="020B0604020202020204" pitchFamily="34" charset="0"/>
                <a:buChar char="•"/>
              </a:pPr>
              <a:endParaRPr lang="en-US" sz="1800" spc="-1" dirty="0">
                <a:solidFill>
                  <a:srgbClr val="000000"/>
                </a:solidFill>
              </a:endParaRPr>
            </a:p>
            <a:p>
              <a:pPr marL="285743" indent="-285743" defTabSz="685783">
                <a:lnSpc>
                  <a:spcPct val="150000"/>
                </a:lnSpc>
                <a:buFont typeface="Arial" panose="020B0604020202020204" pitchFamily="34" charset="0"/>
                <a:buChar char="•"/>
              </a:pPr>
              <a:endParaRPr lang="en-US" sz="1800" spc="-1" dirty="0">
                <a:solidFill>
                  <a:srgbClr val="000000"/>
                </a:solidFill>
              </a:endParaRPr>
            </a:p>
            <a:p>
              <a:pPr marL="285743" indent="-285743" defTabSz="685783">
                <a:lnSpc>
                  <a:spcPct val="150000"/>
                </a:lnSpc>
                <a:buFont typeface="Arial" panose="020B0604020202020204" pitchFamily="34" charset="0"/>
                <a:buChar char="•"/>
              </a:pPr>
              <a:endParaRPr lang="en-US" sz="1800" spc="-1" dirty="0">
                <a:solidFill>
                  <a:srgbClr val="000000"/>
                </a:solidFill>
              </a:endParaRPr>
            </a:p>
            <a:p>
              <a:pPr marL="285743" indent="-285743" defTabSz="685783">
                <a:lnSpc>
                  <a:spcPct val="150000"/>
                </a:lnSpc>
                <a:buFont typeface="Arial" panose="020B0604020202020204" pitchFamily="34" charset="0"/>
                <a:buChar char="•"/>
              </a:pPr>
              <a:endParaRPr lang="en-US" sz="1800" spc="-1" dirty="0">
                <a:solidFill>
                  <a:srgbClr val="000000"/>
                </a:solidFill>
              </a:endParaRPr>
            </a:p>
            <a:p>
              <a:pPr marL="285743" indent="-285743" defTabSz="685783">
                <a:lnSpc>
                  <a:spcPct val="150000"/>
                </a:lnSpc>
                <a:buFont typeface="Arial" panose="020B0604020202020204" pitchFamily="34" charset="0"/>
                <a:buChar char="•"/>
              </a:pPr>
              <a:endParaRPr lang="en-US" sz="1800" spc="-1" dirty="0">
                <a:solidFill>
                  <a:srgbClr val="000000"/>
                </a:solidFill>
              </a:endParaRPr>
            </a:p>
            <a:p>
              <a:pPr marL="285743" indent="-285743" defTabSz="685783">
                <a:lnSpc>
                  <a:spcPct val="150000"/>
                </a:lnSpc>
                <a:buFont typeface="Arial" panose="020B0604020202020204" pitchFamily="34" charset="0"/>
                <a:buChar char="•"/>
              </a:pPr>
              <a:endParaRPr lang="en-US" sz="1800" spc="-1" dirty="0">
                <a:solidFill>
                  <a:srgbClr val="000000"/>
                </a:solidFill>
              </a:endParaRPr>
            </a:p>
            <a:p>
              <a:pPr marL="285743" indent="-285743" defTabSz="685783">
                <a:lnSpc>
                  <a:spcPct val="150000"/>
                </a:lnSpc>
                <a:buFont typeface="Arial" panose="020B0604020202020204" pitchFamily="34" charset="0"/>
                <a:buChar char="•"/>
              </a:pPr>
              <a:endParaRPr lang="en-US" sz="1800" spc="-1" dirty="0">
                <a:solidFill>
                  <a:srgbClr val="000000"/>
                </a:solidFill>
              </a:endParaRPr>
            </a:p>
            <a:p>
              <a:pPr marL="285743" indent="-285743" defTabSz="685783">
                <a:lnSpc>
                  <a:spcPct val="150000"/>
                </a:lnSpc>
                <a:buFont typeface="Arial" panose="020B0604020202020204" pitchFamily="34" charset="0"/>
                <a:buChar char="•"/>
              </a:pPr>
              <a:endParaRPr lang="en-US" sz="1800" spc="-1" dirty="0">
                <a:solidFill>
                  <a:srgbClr val="000000"/>
                </a:solidFill>
              </a:endParaRPr>
            </a:p>
          </p:txBody>
        </p:sp>
        <p:sp>
          <p:nvSpPr>
            <p:cNvPr id="6" name="TextBox 5"/>
            <p:cNvSpPr txBox="1"/>
            <p:nvPr/>
          </p:nvSpPr>
          <p:spPr>
            <a:xfrm>
              <a:off x="4543257" y="1379973"/>
              <a:ext cx="4148864" cy="1809918"/>
            </a:xfrm>
            <a:prstGeom prst="rect">
              <a:avLst/>
            </a:prstGeom>
            <a:noFill/>
          </p:spPr>
          <p:txBody>
            <a:bodyPr wrap="square" rtlCol="0">
              <a:spAutoFit/>
            </a:bodyPr>
            <a:lstStyle/>
            <a:p>
              <a:pPr marL="285750" indent="-285750">
                <a:buFont typeface="Arial" panose="020B0604020202020204" pitchFamily="34" charset="0"/>
                <a:buChar char="•"/>
              </a:pPr>
              <a:r>
                <a:rPr lang="en-US" sz="1400" b="1" dirty="0">
                  <a:solidFill>
                    <a:srgbClr val="000000"/>
                  </a:solidFill>
                </a:rPr>
                <a:t>The true probability here is 6.281 ｘ 10</a:t>
              </a:r>
              <a:r>
                <a:rPr lang="en-US" sz="1400" b="1" baseline="30000" dirty="0">
                  <a:solidFill>
                    <a:srgbClr val="000000"/>
                  </a:solidFill>
                </a:rPr>
                <a:t>-4</a:t>
              </a:r>
              <a:r>
                <a:rPr lang="en-US" sz="1400" b="1" dirty="0">
                  <a:solidFill>
                    <a:srgbClr val="000000"/>
                  </a:solidFill>
                </a:rPr>
                <a:t>.</a:t>
              </a:r>
            </a:p>
            <a:p>
              <a:pPr marL="285750" indent="-285750">
                <a:buFont typeface="Arial" panose="020B0604020202020204" pitchFamily="34" charset="0"/>
                <a:buChar char="•"/>
              </a:pPr>
              <a:r>
                <a:rPr lang="en-US" sz="1400" b="1" dirty="0">
                  <a:solidFill>
                    <a:srgbClr val="000000"/>
                  </a:solidFill>
                </a:rPr>
                <a:t>Convergence of different approaches with an uniform initial distribution of the state. </a:t>
              </a:r>
            </a:p>
            <a:p>
              <a:pPr marL="285750" indent="-285750">
                <a:buFont typeface="Arial" panose="020B0604020202020204" pitchFamily="34" charset="0"/>
                <a:buChar char="•"/>
              </a:pPr>
              <a:r>
                <a:rPr lang="en-US" sz="1400" b="1" dirty="0">
                  <a:solidFill>
                    <a:srgbClr val="000000"/>
                  </a:solidFill>
                </a:rPr>
                <a:t>The convergence is not as smooth as it is for a Gaussian initial distribution, and we attribute the cause to the edge effects of a uniform distribution.</a:t>
              </a:r>
            </a:p>
            <a:p>
              <a:pPr marL="285750" indent="-285750">
                <a:buFont typeface="Arial" panose="020B0604020202020204" pitchFamily="34" charset="0"/>
                <a:buChar char="•"/>
              </a:pPr>
              <a:endParaRPr lang="en-US" b="1" dirty="0">
                <a:solidFill>
                  <a:schemeClr val="bg2">
                    <a:lumMod val="10000"/>
                  </a:schemeClr>
                </a:solidFill>
              </a:endParaRPr>
            </a:p>
          </p:txBody>
        </p:sp>
      </p:grpSp>
      <p:pic>
        <p:nvPicPr>
          <p:cNvPr id="5" name="Picture 4">
            <a:extLst>
              <a:ext uri="{FF2B5EF4-FFF2-40B4-BE49-F238E27FC236}">
                <a16:creationId xmlns:a16="http://schemas.microsoft.com/office/drawing/2014/main" id="{794996BC-3082-534D-80D1-7D3279D4E76E}"/>
              </a:ext>
            </a:extLst>
          </p:cNvPr>
          <p:cNvPicPr>
            <a:picLocks noChangeAspect="1"/>
          </p:cNvPicPr>
          <p:nvPr/>
        </p:nvPicPr>
        <p:blipFill>
          <a:blip r:embed="rId2"/>
          <a:stretch>
            <a:fillRect/>
          </a:stretch>
        </p:blipFill>
        <p:spPr>
          <a:xfrm>
            <a:off x="337412" y="624052"/>
            <a:ext cx="4650971" cy="3410712"/>
          </a:xfrm>
          <a:prstGeom prst="rect">
            <a:avLst/>
          </a:prstGeom>
        </p:spPr>
      </p:pic>
    </p:spTree>
    <p:extLst>
      <p:ext uri="{BB962C8B-B14F-4D97-AF65-F5344CB8AC3E}">
        <p14:creationId xmlns:p14="http://schemas.microsoft.com/office/powerpoint/2010/main" val="23842472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TextShape 1"/>
          <p:cNvSpPr txBox="1"/>
          <p:nvPr/>
        </p:nvSpPr>
        <p:spPr>
          <a:xfrm>
            <a:off x="457200" y="6120"/>
            <a:ext cx="8229240" cy="593640"/>
          </a:xfrm>
          <a:prstGeom prst="rect">
            <a:avLst/>
          </a:prstGeom>
          <a:noFill/>
          <a:ln w="9360">
            <a:noFill/>
          </a:ln>
        </p:spPr>
        <p:txBody>
          <a:bodyPr/>
          <a:lstStyle/>
          <a:p>
            <a:pPr>
              <a:lnSpc>
                <a:spcPct val="100000"/>
              </a:lnSpc>
            </a:pPr>
            <a:r>
              <a:rPr lang="en-US" sz="2800" b="1" strike="noStrike" spc="-1">
                <a:solidFill>
                  <a:srgbClr val="1F497D"/>
                </a:solidFill>
                <a:latin typeface="Trebuchet MS"/>
                <a:ea typeface="Arial"/>
              </a:rPr>
              <a:t>Results</a:t>
            </a:r>
            <a:endParaRPr lang="en-US" sz="2800" b="0" strike="noStrike" spc="-1">
              <a:solidFill>
                <a:srgbClr val="616161"/>
              </a:solidFill>
              <a:latin typeface="Calibri"/>
            </a:endParaRPr>
          </a:p>
        </p:txBody>
      </p:sp>
      <p:sp>
        <p:nvSpPr>
          <p:cNvPr id="235" name="CustomShape 2"/>
          <p:cNvSpPr/>
          <p:nvPr/>
        </p:nvSpPr>
        <p:spPr>
          <a:xfrm>
            <a:off x="457200" y="600480"/>
            <a:ext cx="8686440" cy="3656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50000"/>
              </a:lnSpc>
            </a:pPr>
            <a:endParaRPr lang="en-US" sz="1800" b="0" strike="noStrike" spc="-1">
              <a:latin typeface="Arial"/>
            </a:endParaRPr>
          </a:p>
          <a:p>
            <a:pPr>
              <a:lnSpc>
                <a:spcPct val="150000"/>
              </a:lnSpc>
            </a:pPr>
            <a:endParaRPr lang="en-US" sz="1800" b="0" strike="noStrike" spc="-1">
              <a:latin typeface="Arial"/>
            </a:endParaRPr>
          </a:p>
          <a:p>
            <a:pPr>
              <a:lnSpc>
                <a:spcPct val="150000"/>
              </a:lnSpc>
            </a:pPr>
            <a:endParaRPr lang="en-US" sz="1800" b="0" strike="noStrike" spc="-1">
              <a:latin typeface="Arial"/>
            </a:endParaRPr>
          </a:p>
          <a:p>
            <a:pPr>
              <a:lnSpc>
                <a:spcPct val="150000"/>
              </a:lnSpc>
            </a:pPr>
            <a:endParaRPr lang="en-US" sz="1800" b="0" strike="noStrike" spc="-1">
              <a:latin typeface="Arial"/>
            </a:endParaRPr>
          </a:p>
          <a:p>
            <a:pPr>
              <a:lnSpc>
                <a:spcPct val="150000"/>
              </a:lnSpc>
            </a:pPr>
            <a:endParaRPr lang="en-US" sz="1800" b="0" strike="noStrike" spc="-1">
              <a:latin typeface="Arial"/>
            </a:endParaRPr>
          </a:p>
          <a:p>
            <a:pPr>
              <a:lnSpc>
                <a:spcPct val="150000"/>
              </a:lnSpc>
            </a:pPr>
            <a:endParaRPr lang="en-US" sz="1800" b="0" strike="noStrike" spc="-1">
              <a:latin typeface="Arial"/>
            </a:endParaRPr>
          </a:p>
          <a:p>
            <a:pPr>
              <a:lnSpc>
                <a:spcPct val="150000"/>
              </a:lnSpc>
            </a:pPr>
            <a:endParaRPr lang="en-US" sz="1800" b="0" strike="noStrike" spc="-1">
              <a:latin typeface="Arial"/>
            </a:endParaRPr>
          </a:p>
          <a:p>
            <a:pPr>
              <a:lnSpc>
                <a:spcPct val="150000"/>
              </a:lnSpc>
            </a:pPr>
            <a:endParaRPr lang="en-US" sz="1800" b="0" strike="noStrike" spc="-1">
              <a:latin typeface="Arial"/>
            </a:endParaRPr>
          </a:p>
          <a:p>
            <a:pPr>
              <a:lnSpc>
                <a:spcPct val="150000"/>
              </a:lnSpc>
            </a:pPr>
            <a:endParaRPr lang="en-US" sz="1800" b="0" strike="noStrike" spc="-1">
              <a:latin typeface="Arial"/>
            </a:endParaRPr>
          </a:p>
        </p:txBody>
      </p:sp>
      <p:sp>
        <p:nvSpPr>
          <p:cNvPr id="236" name="CustomShape 3"/>
          <p:cNvSpPr/>
          <p:nvPr/>
        </p:nvSpPr>
        <p:spPr>
          <a:xfrm>
            <a:off x="1058040" y="4083120"/>
            <a:ext cx="6883920" cy="707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200" b="1" dirty="0"/>
              <a:t>Comparison between Conventional MCS and ML-based IS. We observe even with small number training data, we obtain fairly </a:t>
            </a:r>
            <a:r>
              <a:rPr lang="en-US" sz="1200" b="1" dirty="0">
                <a:latin typeface="Calibri" panose="020F0502020204030204" pitchFamily="34" charset="0"/>
                <a:cs typeface="Calibri" panose="020F0502020204030204" pitchFamily="34" charset="0"/>
              </a:rPr>
              <a:t>accurate</a:t>
            </a:r>
            <a:r>
              <a:rPr lang="en-US" sz="1200" b="1" dirty="0"/>
              <a:t> estimates and as we increase the training data, the accuracy improves dramatically. </a:t>
            </a:r>
          </a:p>
          <a:p>
            <a:pPr>
              <a:lnSpc>
                <a:spcPct val="100000"/>
              </a:lnSpc>
            </a:pPr>
            <a:endParaRPr lang="en-US" sz="1350" b="0" strike="noStrike" spc="-1" dirty="0">
              <a:latin typeface="Arial"/>
            </a:endParaRPr>
          </a:p>
        </p:txBody>
      </p:sp>
      <p:pic>
        <p:nvPicPr>
          <p:cNvPr id="3" name="Picture 2">
            <a:extLst>
              <a:ext uri="{FF2B5EF4-FFF2-40B4-BE49-F238E27FC236}">
                <a16:creationId xmlns:a16="http://schemas.microsoft.com/office/drawing/2014/main" id="{EEF144A2-5A05-D943-8A51-CBDA614458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2714" y="182880"/>
            <a:ext cx="4839343" cy="3548851"/>
          </a:xfrm>
          <a:prstGeom prst="rect">
            <a:avLst/>
          </a:prstGeom>
        </p:spPr>
      </p:pic>
    </p:spTree>
    <p:extLst>
      <p:ext uri="{BB962C8B-B14F-4D97-AF65-F5344CB8AC3E}">
        <p14:creationId xmlns:p14="http://schemas.microsoft.com/office/powerpoint/2010/main" val="355585322"/>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TextShape 1"/>
          <p:cNvSpPr txBox="1"/>
          <p:nvPr/>
        </p:nvSpPr>
        <p:spPr>
          <a:xfrm>
            <a:off x="457200" y="205920"/>
            <a:ext cx="8229240" cy="593640"/>
          </a:xfrm>
          <a:prstGeom prst="rect">
            <a:avLst/>
          </a:prstGeom>
          <a:noFill/>
          <a:ln w="9360">
            <a:noFill/>
          </a:ln>
        </p:spPr>
        <p:txBody>
          <a:bodyPr/>
          <a:lstStyle/>
          <a:p>
            <a:pPr>
              <a:lnSpc>
                <a:spcPct val="100000"/>
              </a:lnSpc>
            </a:pPr>
            <a:r>
              <a:rPr lang="en-US" sz="2800" b="1" strike="noStrike" spc="-1" dirty="0">
                <a:solidFill>
                  <a:srgbClr val="1F497D"/>
                </a:solidFill>
                <a:latin typeface="Trebuchet MS"/>
                <a:ea typeface="Arial"/>
              </a:rPr>
              <a:t>Computational Cost</a:t>
            </a:r>
            <a:endParaRPr lang="en-US" sz="2800" b="0" strike="noStrike" spc="-1" dirty="0">
              <a:solidFill>
                <a:srgbClr val="616161"/>
              </a:solidFill>
              <a:latin typeface="Calibri"/>
            </a:endParaRPr>
          </a:p>
        </p:txBody>
      </p:sp>
      <p:sp>
        <p:nvSpPr>
          <p:cNvPr id="214" name="CustomShape 2"/>
          <p:cNvSpPr/>
          <p:nvPr/>
        </p:nvSpPr>
        <p:spPr>
          <a:xfrm>
            <a:off x="457200" y="899280"/>
            <a:ext cx="8602200" cy="3150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5480">
              <a:lnSpc>
                <a:spcPct val="150000"/>
              </a:lnSpc>
              <a:buClr>
                <a:srgbClr val="000000"/>
              </a:buClr>
              <a:buFont typeface="Arial"/>
              <a:buChar char="•"/>
            </a:pPr>
            <a:r>
              <a:rPr lang="en-US" sz="1800" b="0" strike="noStrike" spc="-1" dirty="0">
                <a:solidFill>
                  <a:srgbClr val="000000"/>
                </a:solidFill>
                <a:latin typeface="Calibri"/>
              </a:rPr>
              <a:t>Generating 20K training data points cost approximately equivalent to 400 Model evaluations</a:t>
            </a:r>
          </a:p>
          <a:p>
            <a:pPr marL="285840" indent="-285480">
              <a:lnSpc>
                <a:spcPct val="150000"/>
              </a:lnSpc>
              <a:buClr>
                <a:srgbClr val="000000"/>
              </a:buClr>
              <a:buFont typeface="Arial"/>
              <a:buChar char="•"/>
            </a:pPr>
            <a:r>
              <a:rPr lang="en-US" spc="-1" dirty="0">
                <a:solidFill>
                  <a:srgbClr val="000000"/>
                </a:solidFill>
                <a:latin typeface="Calibri"/>
              </a:rPr>
              <a:t>Training the dataset required 180 seconds on an 8</a:t>
            </a:r>
            <a:r>
              <a:rPr lang="en-US" spc="-1" baseline="30000" dirty="0">
                <a:solidFill>
                  <a:srgbClr val="000000"/>
                </a:solidFill>
                <a:latin typeface="Calibri"/>
              </a:rPr>
              <a:t>th</a:t>
            </a:r>
            <a:r>
              <a:rPr lang="en-US" spc="-1" dirty="0">
                <a:solidFill>
                  <a:srgbClr val="000000"/>
                </a:solidFill>
                <a:latin typeface="Calibri"/>
              </a:rPr>
              <a:t> generation Intel Core I7 with python 3.6.8 (this is equivalent to about 50 model evaluations). </a:t>
            </a:r>
          </a:p>
          <a:p>
            <a:pPr marL="285840" indent="-285480">
              <a:lnSpc>
                <a:spcPct val="150000"/>
              </a:lnSpc>
              <a:buClr>
                <a:srgbClr val="000000"/>
              </a:buClr>
              <a:buFont typeface="Arial"/>
              <a:buChar char="•"/>
            </a:pPr>
            <a:r>
              <a:rPr lang="en-US" spc="-1" dirty="0">
                <a:solidFill>
                  <a:srgbClr val="000000"/>
                </a:solidFill>
                <a:latin typeface="Calibri"/>
              </a:rPr>
              <a:t>Inference costs were negligible.</a:t>
            </a:r>
            <a:endParaRPr lang="en-US" spc="-1" dirty="0">
              <a:solidFill>
                <a:srgbClr val="000000"/>
              </a:solidFill>
              <a:latin typeface="Arial"/>
            </a:endParaRPr>
          </a:p>
          <a:p>
            <a:pPr marL="285840" indent="-285480">
              <a:lnSpc>
                <a:spcPct val="150000"/>
              </a:lnSpc>
              <a:buClr>
                <a:srgbClr val="000000"/>
              </a:buClr>
              <a:buFont typeface="Arial"/>
              <a:buChar char="•"/>
            </a:pPr>
            <a:endParaRPr lang="en-US" spc="-1" dirty="0">
              <a:solidFill>
                <a:srgbClr val="000000"/>
              </a:solidFill>
              <a:latin typeface="Calibri"/>
            </a:endParaRPr>
          </a:p>
        </p:txBody>
      </p:sp>
    </p:spTree>
    <p:extLst>
      <p:ext uri="{BB962C8B-B14F-4D97-AF65-F5344CB8AC3E}">
        <p14:creationId xmlns:p14="http://schemas.microsoft.com/office/powerpoint/2010/main" val="3005664661"/>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D8B49-36E8-4847-9E21-628E80C03FE4}"/>
              </a:ext>
            </a:extLst>
          </p:cNvPr>
          <p:cNvSpPr>
            <a:spLocks noGrp="1"/>
          </p:cNvSpPr>
          <p:nvPr>
            <p:ph type="title"/>
          </p:nvPr>
        </p:nvSpPr>
        <p:spPr>
          <a:xfrm>
            <a:off x="0" y="-23473"/>
            <a:ext cx="9144000" cy="594122"/>
          </a:xfrm>
        </p:spPr>
        <p:txBody>
          <a:bodyPr/>
          <a:lstStyle/>
          <a:p>
            <a:pPr marL="91440"/>
            <a:r>
              <a:rPr lang="en-US" sz="2800" dirty="0">
                <a:latin typeface="+mj-lt"/>
              </a:rPr>
              <a:t>Approaches to approximate probabilistic constraints</a:t>
            </a:r>
          </a:p>
        </p:txBody>
      </p:sp>
      <p:sp>
        <p:nvSpPr>
          <p:cNvPr id="4" name="TextBox 3">
            <a:extLst>
              <a:ext uri="{FF2B5EF4-FFF2-40B4-BE49-F238E27FC236}">
                <a16:creationId xmlns:a16="http://schemas.microsoft.com/office/drawing/2014/main" id="{950B1CC0-AD54-7B46-9AEF-38EF084A2731}"/>
              </a:ext>
            </a:extLst>
          </p:cNvPr>
          <p:cNvSpPr txBox="1"/>
          <p:nvPr/>
        </p:nvSpPr>
        <p:spPr>
          <a:xfrm>
            <a:off x="0" y="487229"/>
            <a:ext cx="5891753" cy="2773195"/>
          </a:xfrm>
          <a:prstGeom prst="rect">
            <a:avLst/>
          </a:prstGeom>
          <a:noFill/>
          <a:ln w="25400">
            <a:noFill/>
          </a:ln>
        </p:spPr>
        <p:txBody>
          <a:bodyPr wrap="square" rtlCol="0">
            <a:spAutoFit/>
          </a:bodyPr>
          <a:lstStyle/>
          <a:p>
            <a:pPr marL="283464" indent="-285743" defTabSz="685783">
              <a:lnSpc>
                <a:spcPct val="150000"/>
              </a:lnSpc>
              <a:buFont typeface="Arial" panose="020B0604020202020204" pitchFamily="34" charset="0"/>
              <a:buChar char="•"/>
            </a:pPr>
            <a:r>
              <a:rPr lang="en-US" sz="1800" b="1" dirty="0">
                <a:solidFill>
                  <a:srgbClr val="000000"/>
                </a:solidFill>
                <a:latin typeface="Calibri"/>
              </a:rPr>
              <a:t>Sample average approximation</a:t>
            </a:r>
          </a:p>
          <a:p>
            <a:pPr marL="626364" lvl="1" indent="-285743" defTabSz="685783">
              <a:lnSpc>
                <a:spcPct val="150000"/>
              </a:lnSpc>
              <a:buFont typeface="Arial" panose="020B0604020202020204" pitchFamily="34" charset="0"/>
              <a:buChar char="•"/>
            </a:pPr>
            <a:endParaRPr lang="en-US" sz="1800" b="1" dirty="0">
              <a:solidFill>
                <a:srgbClr val="000000"/>
              </a:solidFill>
              <a:latin typeface="Calibri"/>
            </a:endParaRPr>
          </a:p>
          <a:p>
            <a:pPr marL="626364" lvl="1" indent="-285743" defTabSz="685783">
              <a:lnSpc>
                <a:spcPct val="150000"/>
              </a:lnSpc>
              <a:buFont typeface="Arial" panose="020B0604020202020204" pitchFamily="34" charset="0"/>
              <a:buChar char="•"/>
            </a:pPr>
            <a:endParaRPr lang="en-US" sz="1800" b="1" dirty="0">
              <a:solidFill>
                <a:srgbClr val="000000"/>
              </a:solidFill>
              <a:latin typeface="Calibri"/>
            </a:endParaRPr>
          </a:p>
          <a:p>
            <a:pPr marL="626364" lvl="1" indent="-285743" defTabSz="685783">
              <a:lnSpc>
                <a:spcPct val="150000"/>
              </a:lnSpc>
              <a:buFont typeface="Arial" panose="020B0604020202020204" pitchFamily="34" charset="0"/>
              <a:buChar char="•"/>
            </a:pPr>
            <a:endParaRPr lang="en-US" sz="1800" b="1" dirty="0">
              <a:solidFill>
                <a:srgbClr val="000000"/>
              </a:solidFill>
              <a:latin typeface="Calibri"/>
            </a:endParaRPr>
          </a:p>
          <a:p>
            <a:pPr marL="91440" indent="-285743" defTabSz="685783">
              <a:lnSpc>
                <a:spcPct val="150000"/>
              </a:lnSpc>
              <a:buFont typeface="Arial" panose="020B0604020202020204" pitchFamily="34" charset="0"/>
              <a:buChar char="•"/>
            </a:pPr>
            <a:endParaRPr lang="en-US" sz="1400" dirty="0">
              <a:solidFill>
                <a:srgbClr val="000000"/>
              </a:solidFill>
              <a:latin typeface="Calibri"/>
            </a:endParaRPr>
          </a:p>
          <a:p>
            <a:pPr marL="91440" indent="-285743" defTabSz="685783">
              <a:lnSpc>
                <a:spcPct val="150000"/>
              </a:lnSpc>
              <a:buFont typeface="Arial" panose="020B0604020202020204" pitchFamily="34" charset="0"/>
              <a:buChar char="•"/>
            </a:pPr>
            <a:endParaRPr lang="en-US" sz="1400" dirty="0">
              <a:solidFill>
                <a:srgbClr val="000000"/>
              </a:solidFill>
              <a:latin typeface="Calibri"/>
            </a:endParaRPr>
          </a:p>
          <a:p>
            <a:pPr marL="91440" indent="-285743" defTabSz="685783">
              <a:lnSpc>
                <a:spcPct val="150000"/>
              </a:lnSpc>
              <a:buFont typeface="Arial" panose="020B0604020202020204" pitchFamily="34" charset="0"/>
              <a:buChar char="•"/>
            </a:pPr>
            <a:r>
              <a:rPr lang="en-US" sz="1800" b="1" dirty="0" err="1">
                <a:solidFill>
                  <a:srgbClr val="000000"/>
                </a:solidFill>
                <a:latin typeface="Calibri"/>
              </a:rPr>
              <a:t>CVaR</a:t>
            </a:r>
            <a:r>
              <a:rPr lang="en-US" sz="1800" b="1" dirty="0">
                <a:solidFill>
                  <a:srgbClr val="000000"/>
                </a:solidFill>
                <a:latin typeface="Calibri"/>
              </a:rPr>
              <a:t>: </a:t>
            </a:r>
            <a:r>
              <a:rPr lang="en-US" sz="1800" dirty="0">
                <a:solidFill>
                  <a:srgbClr val="000000"/>
                </a:solidFill>
                <a:latin typeface="Calibri"/>
              </a:rPr>
              <a:t>Convex approximation of constraint</a:t>
            </a:r>
            <a:endParaRPr lang="en-US" sz="1800" b="1" dirty="0">
              <a:solidFill>
                <a:srgbClr val="000000"/>
              </a:solidFill>
              <a:latin typeface="Calibri"/>
            </a:endParaRPr>
          </a:p>
        </p:txBody>
      </p:sp>
      <p:pic>
        <p:nvPicPr>
          <p:cNvPr id="16" name="Picture 15">
            <a:extLst>
              <a:ext uri="{FF2B5EF4-FFF2-40B4-BE49-F238E27FC236}">
                <a16:creationId xmlns:a16="http://schemas.microsoft.com/office/drawing/2014/main" id="{C432589D-E139-E74F-A46E-A289A2B8C6E8}"/>
              </a:ext>
            </a:extLst>
          </p:cNvPr>
          <p:cNvPicPr>
            <a:picLocks noChangeAspect="1"/>
          </p:cNvPicPr>
          <p:nvPr/>
        </p:nvPicPr>
        <p:blipFill>
          <a:blip r:embed="rId3"/>
          <a:stretch>
            <a:fillRect/>
          </a:stretch>
        </p:blipFill>
        <p:spPr>
          <a:xfrm>
            <a:off x="5169553" y="1093741"/>
            <a:ext cx="3403743" cy="2514128"/>
          </a:xfrm>
          <a:prstGeom prst="rect">
            <a:avLst/>
          </a:prstGeom>
        </p:spPr>
      </p:pic>
      <p:pic>
        <p:nvPicPr>
          <p:cNvPr id="21" name="Picture 20">
            <a:extLst>
              <a:ext uri="{FF2B5EF4-FFF2-40B4-BE49-F238E27FC236}">
                <a16:creationId xmlns:a16="http://schemas.microsoft.com/office/drawing/2014/main" id="{0C617A79-219E-EF41-A1B0-F19B081AF557}"/>
              </a:ext>
            </a:extLst>
          </p:cNvPr>
          <p:cNvPicPr>
            <a:picLocks noChangeAspect="1"/>
          </p:cNvPicPr>
          <p:nvPr/>
        </p:nvPicPr>
        <p:blipFill>
          <a:blip r:embed="rId4"/>
          <a:stretch>
            <a:fillRect/>
          </a:stretch>
        </p:blipFill>
        <p:spPr>
          <a:xfrm>
            <a:off x="763794" y="4479898"/>
            <a:ext cx="4584573" cy="456057"/>
          </a:xfrm>
          <a:prstGeom prst="rect">
            <a:avLst/>
          </a:prstGeom>
        </p:spPr>
      </p:pic>
      <p:pic>
        <p:nvPicPr>
          <p:cNvPr id="22" name="Picture 21">
            <a:extLst>
              <a:ext uri="{FF2B5EF4-FFF2-40B4-BE49-F238E27FC236}">
                <a16:creationId xmlns:a16="http://schemas.microsoft.com/office/drawing/2014/main" id="{F32F219A-A74D-7941-82F5-BBB4EE7BA603}"/>
              </a:ext>
            </a:extLst>
          </p:cNvPr>
          <p:cNvPicPr>
            <a:picLocks noChangeAspect="1"/>
          </p:cNvPicPr>
          <p:nvPr/>
        </p:nvPicPr>
        <p:blipFill>
          <a:blip r:embed="rId5"/>
          <a:stretch>
            <a:fillRect/>
          </a:stretch>
        </p:blipFill>
        <p:spPr>
          <a:xfrm>
            <a:off x="876693" y="1093741"/>
            <a:ext cx="3456432" cy="1440180"/>
          </a:xfrm>
          <a:prstGeom prst="rect">
            <a:avLst/>
          </a:prstGeom>
        </p:spPr>
      </p:pic>
      <p:pic>
        <p:nvPicPr>
          <p:cNvPr id="23" name="Picture 22">
            <a:extLst>
              <a:ext uri="{FF2B5EF4-FFF2-40B4-BE49-F238E27FC236}">
                <a16:creationId xmlns:a16="http://schemas.microsoft.com/office/drawing/2014/main" id="{80958C8A-ABCB-684F-8F76-D6D839D74B52}"/>
              </a:ext>
            </a:extLst>
          </p:cNvPr>
          <p:cNvPicPr>
            <a:picLocks noChangeAspect="1"/>
          </p:cNvPicPr>
          <p:nvPr/>
        </p:nvPicPr>
        <p:blipFill>
          <a:blip r:embed="rId6"/>
          <a:stretch>
            <a:fillRect/>
          </a:stretch>
        </p:blipFill>
        <p:spPr>
          <a:xfrm>
            <a:off x="763794" y="3332194"/>
            <a:ext cx="4048506" cy="880110"/>
          </a:xfrm>
          <a:prstGeom prst="rect">
            <a:avLst/>
          </a:prstGeom>
        </p:spPr>
      </p:pic>
    </p:spTree>
    <p:extLst>
      <p:ext uri="{BB962C8B-B14F-4D97-AF65-F5344CB8AC3E}">
        <p14:creationId xmlns:p14="http://schemas.microsoft.com/office/powerpoint/2010/main" val="435173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A7788-C599-0A41-84E2-E06872D80232}"/>
              </a:ext>
            </a:extLst>
          </p:cNvPr>
          <p:cNvSpPr>
            <a:spLocks noGrp="1"/>
          </p:cNvSpPr>
          <p:nvPr>
            <p:ph type="title"/>
          </p:nvPr>
        </p:nvSpPr>
        <p:spPr>
          <a:xfrm>
            <a:off x="0" y="0"/>
            <a:ext cx="8229600" cy="594122"/>
          </a:xfrm>
        </p:spPr>
        <p:txBody>
          <a:bodyPr/>
          <a:lstStyle/>
          <a:p>
            <a:r>
              <a:rPr lang="en-US" sz="2800" dirty="0">
                <a:latin typeface="+mj-lt"/>
              </a:rPr>
              <a:t>Large Deviation Theory -  A quick introduction</a:t>
            </a:r>
          </a:p>
        </p:txBody>
      </p:sp>
      <p:sp>
        <p:nvSpPr>
          <p:cNvPr id="3" name="TextBox 2">
            <a:extLst>
              <a:ext uri="{FF2B5EF4-FFF2-40B4-BE49-F238E27FC236}">
                <a16:creationId xmlns:a16="http://schemas.microsoft.com/office/drawing/2014/main" id="{9FA5CB38-A8C9-FF4F-90B3-139AE93DA7BD}"/>
              </a:ext>
            </a:extLst>
          </p:cNvPr>
          <p:cNvSpPr txBox="1"/>
          <p:nvPr/>
        </p:nvSpPr>
        <p:spPr>
          <a:xfrm>
            <a:off x="0" y="800100"/>
            <a:ext cx="8939893" cy="3139321"/>
          </a:xfrm>
          <a:prstGeom prst="rect">
            <a:avLst/>
          </a:prstGeom>
          <a:noFill/>
        </p:spPr>
        <p:txBody>
          <a:bodyPr wrap="square" rtlCol="0">
            <a:spAutoFit/>
          </a:bodyPr>
          <a:lstStyle/>
          <a:p>
            <a:pPr marL="285750" indent="-285750">
              <a:buFont typeface="Arial" panose="020B0604020202020204" pitchFamily="34" charset="0"/>
              <a:buChar char="•"/>
            </a:pPr>
            <a:r>
              <a:rPr lang="en-US" sz="1800" dirty="0">
                <a:solidFill>
                  <a:schemeClr val="tx1">
                    <a:lumMod val="50000"/>
                  </a:schemeClr>
                </a:solidFill>
              </a:rPr>
              <a:t>LDT is concerned with the </a:t>
            </a:r>
            <a:r>
              <a:rPr lang="en-US" sz="1800" b="1" dirty="0">
                <a:solidFill>
                  <a:schemeClr val="accent3"/>
                </a:solidFill>
              </a:rPr>
              <a:t>asymptotic behavior of tails </a:t>
            </a:r>
            <a:r>
              <a:rPr lang="en-US" sz="1800" dirty="0">
                <a:solidFill>
                  <a:schemeClr val="tx1">
                    <a:lumMod val="50000"/>
                  </a:schemeClr>
                </a:solidFill>
              </a:rPr>
              <a:t>of probability distributions – specifically the rates of exponential decay of probabilistic measures of extreme events.</a:t>
            </a:r>
          </a:p>
          <a:p>
            <a:pPr marL="285750" indent="-285750">
              <a:buFont typeface="Arial" panose="020B0604020202020204" pitchFamily="34" charset="0"/>
              <a:buChar char="•"/>
            </a:pPr>
            <a:endParaRPr lang="en-US" sz="1800" dirty="0">
              <a:solidFill>
                <a:schemeClr val="tx1">
                  <a:lumMod val="50000"/>
                </a:schemeClr>
              </a:solidFill>
            </a:endParaRPr>
          </a:p>
          <a:p>
            <a:pPr marL="285750" indent="-285750">
              <a:buFont typeface="Arial" panose="020B0604020202020204" pitchFamily="34" charset="0"/>
              <a:buChar char="•"/>
            </a:pPr>
            <a:r>
              <a:rPr lang="en-US" sz="1800" dirty="0">
                <a:solidFill>
                  <a:schemeClr val="tx1">
                    <a:lumMod val="50000"/>
                  </a:schemeClr>
                </a:solidFill>
              </a:rPr>
              <a:t>It uses the </a:t>
            </a:r>
            <a:r>
              <a:rPr lang="en-US" sz="1800" b="1" dirty="0">
                <a:solidFill>
                  <a:schemeClr val="accent3"/>
                </a:solidFill>
              </a:rPr>
              <a:t>rate functions </a:t>
            </a:r>
            <a:r>
              <a:rPr lang="en-US" sz="1800" dirty="0">
                <a:solidFill>
                  <a:schemeClr val="tx1">
                    <a:lumMod val="50000"/>
                  </a:schemeClr>
                </a:solidFill>
              </a:rPr>
              <a:t>to characterize the asymptotic behavior of rare probabilities.</a:t>
            </a:r>
          </a:p>
          <a:p>
            <a:pPr marL="285750" indent="-285750">
              <a:buFont typeface="Arial" panose="020B0604020202020204" pitchFamily="34" charset="0"/>
              <a:buChar char="•"/>
            </a:pPr>
            <a:endParaRPr lang="en-US" sz="1800" dirty="0">
              <a:solidFill>
                <a:schemeClr val="tx1">
                  <a:lumMod val="50000"/>
                </a:schemeClr>
              </a:solidFill>
            </a:endParaRPr>
          </a:p>
          <a:p>
            <a:pPr marL="285750" indent="-285750">
              <a:buFont typeface="Arial" panose="020B0604020202020204" pitchFamily="34" charset="0"/>
              <a:buChar char="•"/>
            </a:pPr>
            <a:r>
              <a:rPr lang="en-US" sz="1800" dirty="0">
                <a:solidFill>
                  <a:schemeClr val="tx1">
                    <a:lumMod val="50000"/>
                  </a:schemeClr>
                </a:solidFill>
              </a:rPr>
              <a:t>Recently </a:t>
            </a:r>
            <a:r>
              <a:rPr lang="en-US" sz="1800" b="1" dirty="0" err="1">
                <a:solidFill>
                  <a:srgbClr val="7030A0"/>
                </a:solidFill>
              </a:rPr>
              <a:t>Grafke</a:t>
            </a:r>
            <a:r>
              <a:rPr lang="en-US" sz="1800" b="1" dirty="0">
                <a:solidFill>
                  <a:srgbClr val="7030A0"/>
                </a:solidFill>
              </a:rPr>
              <a:t>, </a:t>
            </a:r>
            <a:r>
              <a:rPr lang="en-US" sz="1800" b="1" dirty="0" err="1">
                <a:solidFill>
                  <a:srgbClr val="7030A0"/>
                </a:solidFill>
              </a:rPr>
              <a:t>Vanden</a:t>
            </a:r>
            <a:r>
              <a:rPr lang="en-US" sz="1800" b="1" dirty="0">
                <a:solidFill>
                  <a:srgbClr val="7030A0"/>
                </a:solidFill>
              </a:rPr>
              <a:t> </a:t>
            </a:r>
            <a:r>
              <a:rPr lang="en-US" sz="1800" b="1" dirty="0" err="1">
                <a:solidFill>
                  <a:srgbClr val="7030A0"/>
                </a:solidFill>
              </a:rPr>
              <a:t>Eijnden</a:t>
            </a:r>
            <a:r>
              <a:rPr lang="en-US" sz="1800" b="1" dirty="0">
                <a:solidFill>
                  <a:srgbClr val="7030A0"/>
                </a:solidFill>
              </a:rPr>
              <a:t>, and </a:t>
            </a:r>
            <a:r>
              <a:rPr lang="en-US" sz="1800" b="1" dirty="0" err="1">
                <a:solidFill>
                  <a:srgbClr val="7030A0"/>
                </a:solidFill>
              </a:rPr>
              <a:t>Dematteis</a:t>
            </a:r>
            <a:r>
              <a:rPr lang="en-US" sz="1800" b="1" dirty="0">
                <a:solidFill>
                  <a:srgbClr val="7030A0"/>
                </a:solidFill>
              </a:rPr>
              <a:t> (2018, 2019) </a:t>
            </a:r>
            <a:r>
              <a:rPr lang="en-US" sz="1800" dirty="0">
                <a:solidFill>
                  <a:schemeClr val="tx1">
                    <a:lumMod val="50000"/>
                  </a:schemeClr>
                </a:solidFill>
              </a:rPr>
              <a:t>and later </a:t>
            </a:r>
            <a:r>
              <a:rPr lang="en-US" sz="1800" b="1" dirty="0">
                <a:solidFill>
                  <a:srgbClr val="7030A0"/>
                </a:solidFill>
              </a:rPr>
              <a:t>Tong, Stadler, and </a:t>
            </a:r>
            <a:r>
              <a:rPr lang="en-US" sz="1800" b="1" dirty="0" err="1">
                <a:solidFill>
                  <a:srgbClr val="7030A0"/>
                </a:solidFill>
              </a:rPr>
              <a:t>Vanden</a:t>
            </a:r>
            <a:r>
              <a:rPr lang="en-US" sz="1800" b="1" dirty="0">
                <a:solidFill>
                  <a:srgbClr val="7030A0"/>
                </a:solidFill>
              </a:rPr>
              <a:t> </a:t>
            </a:r>
            <a:r>
              <a:rPr lang="en-US" sz="1800" b="1" dirty="0" err="1">
                <a:solidFill>
                  <a:srgbClr val="7030A0"/>
                </a:solidFill>
              </a:rPr>
              <a:t>Eijnden</a:t>
            </a:r>
            <a:r>
              <a:rPr lang="en-US" sz="1800" b="1" dirty="0">
                <a:solidFill>
                  <a:srgbClr val="7030A0"/>
                </a:solidFill>
              </a:rPr>
              <a:t> (2020) </a:t>
            </a:r>
            <a:r>
              <a:rPr lang="en-US" sz="1800" dirty="0">
                <a:solidFill>
                  <a:schemeClr val="tx1">
                    <a:lumMod val="50000"/>
                  </a:schemeClr>
                </a:solidFill>
              </a:rPr>
              <a:t>adapted </a:t>
            </a:r>
            <a:r>
              <a:rPr lang="en-US" sz="1800" b="1" dirty="0">
                <a:solidFill>
                  <a:schemeClr val="accent3"/>
                </a:solidFill>
              </a:rPr>
              <a:t>the classical LDT and sharp </a:t>
            </a:r>
            <a:r>
              <a:rPr lang="en-US" sz="1800" b="1" dirty="0" err="1">
                <a:solidFill>
                  <a:schemeClr val="accent3"/>
                </a:solidFill>
              </a:rPr>
              <a:t>asymptotics</a:t>
            </a:r>
            <a:r>
              <a:rPr lang="en-US" sz="1800" b="1" dirty="0">
                <a:solidFill>
                  <a:schemeClr val="accent3"/>
                </a:solidFill>
              </a:rPr>
              <a:t> </a:t>
            </a:r>
            <a:r>
              <a:rPr lang="en-US" sz="1800" dirty="0">
                <a:solidFill>
                  <a:schemeClr val="tx1">
                    <a:lumMod val="50000"/>
                  </a:schemeClr>
                </a:solidFill>
              </a:rPr>
              <a:t>to study the behavior of rare events.</a:t>
            </a:r>
          </a:p>
          <a:p>
            <a:pPr marL="285750" indent="-285750">
              <a:buFont typeface="Arial" panose="020B0604020202020204" pitchFamily="34" charset="0"/>
              <a:buChar char="•"/>
            </a:pPr>
            <a:endParaRPr lang="en-US" sz="1800" dirty="0">
              <a:solidFill>
                <a:schemeClr val="tx1">
                  <a:lumMod val="50000"/>
                </a:schemeClr>
              </a:solidFill>
            </a:endParaRPr>
          </a:p>
          <a:p>
            <a:pPr marL="285750" indent="-285750">
              <a:buFont typeface="Arial" panose="020B0604020202020204" pitchFamily="34" charset="0"/>
              <a:buChar char="•"/>
            </a:pPr>
            <a:r>
              <a:rPr lang="en-US" sz="1800" dirty="0">
                <a:solidFill>
                  <a:schemeClr val="tx1">
                    <a:lumMod val="50000"/>
                  </a:schemeClr>
                </a:solidFill>
              </a:rPr>
              <a:t>The key idea is to find </a:t>
            </a:r>
            <a:r>
              <a:rPr lang="en-US" sz="1800" b="1" dirty="0">
                <a:solidFill>
                  <a:schemeClr val="accent3"/>
                </a:solidFill>
              </a:rPr>
              <a:t>a dominating point</a:t>
            </a:r>
            <a:r>
              <a:rPr lang="en-US" sz="1800" dirty="0">
                <a:solidFill>
                  <a:schemeClr val="tx1">
                    <a:lumMod val="50000"/>
                  </a:schemeClr>
                </a:solidFill>
              </a:rPr>
              <a:t> in the rare event set by solving an optimization problem  and estimate probabilities solely based on this</a:t>
            </a:r>
            <a:r>
              <a:rPr lang="en-US" sz="1800" dirty="0"/>
              <a:t>. </a:t>
            </a:r>
          </a:p>
        </p:txBody>
      </p:sp>
    </p:spTree>
    <p:extLst>
      <p:ext uri="{BB962C8B-B14F-4D97-AF65-F5344CB8AC3E}">
        <p14:creationId xmlns:p14="http://schemas.microsoft.com/office/powerpoint/2010/main" val="31850865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D8B49-36E8-4847-9E21-628E80C03FE4}"/>
              </a:ext>
            </a:extLst>
          </p:cNvPr>
          <p:cNvSpPr>
            <a:spLocks noGrp="1"/>
          </p:cNvSpPr>
          <p:nvPr>
            <p:ph type="title"/>
          </p:nvPr>
        </p:nvSpPr>
        <p:spPr>
          <a:xfrm>
            <a:off x="0" y="-23473"/>
            <a:ext cx="8686800" cy="594122"/>
          </a:xfrm>
        </p:spPr>
        <p:txBody>
          <a:bodyPr/>
          <a:lstStyle/>
          <a:p>
            <a:pPr marL="91440"/>
            <a:r>
              <a:rPr lang="en-US" sz="2800" dirty="0">
                <a:latin typeface="+mj-lt"/>
              </a:rPr>
              <a:t>Large Deviation Theory</a:t>
            </a:r>
          </a:p>
        </p:txBody>
      </p:sp>
      <p:pic>
        <p:nvPicPr>
          <p:cNvPr id="5" name="Picture 4">
            <a:extLst>
              <a:ext uri="{FF2B5EF4-FFF2-40B4-BE49-F238E27FC236}">
                <a16:creationId xmlns:a16="http://schemas.microsoft.com/office/drawing/2014/main" id="{05B3144A-1C7A-0A42-B134-00A479440DCA}"/>
              </a:ext>
            </a:extLst>
          </p:cNvPr>
          <p:cNvPicPr>
            <a:picLocks noChangeAspect="1"/>
          </p:cNvPicPr>
          <p:nvPr/>
        </p:nvPicPr>
        <p:blipFill>
          <a:blip r:embed="rId3"/>
          <a:stretch>
            <a:fillRect/>
          </a:stretch>
        </p:blipFill>
        <p:spPr>
          <a:xfrm>
            <a:off x="150133" y="570649"/>
            <a:ext cx="4120165" cy="3046425"/>
          </a:xfrm>
          <a:prstGeom prst="rect">
            <a:avLst/>
          </a:prstGeom>
        </p:spPr>
      </p:pic>
      <p:grpSp>
        <p:nvGrpSpPr>
          <p:cNvPr id="8" name="Group 7">
            <a:extLst>
              <a:ext uri="{FF2B5EF4-FFF2-40B4-BE49-F238E27FC236}">
                <a16:creationId xmlns:a16="http://schemas.microsoft.com/office/drawing/2014/main" id="{F1913785-FC52-B84C-9555-ED95653FE3E7}"/>
              </a:ext>
            </a:extLst>
          </p:cNvPr>
          <p:cNvGrpSpPr/>
          <p:nvPr/>
        </p:nvGrpSpPr>
        <p:grpSpPr>
          <a:xfrm>
            <a:off x="4343400" y="740663"/>
            <a:ext cx="4501512" cy="2930047"/>
            <a:chOff x="4360798" y="570649"/>
            <a:chExt cx="4501512" cy="2930047"/>
          </a:xfrm>
        </p:grpSpPr>
        <p:pic>
          <p:nvPicPr>
            <p:cNvPr id="15" name="Picture 14">
              <a:extLst>
                <a:ext uri="{FF2B5EF4-FFF2-40B4-BE49-F238E27FC236}">
                  <a16:creationId xmlns:a16="http://schemas.microsoft.com/office/drawing/2014/main" id="{BDA7E614-E5FB-D94C-92AD-B7C0B1137D7A}"/>
                </a:ext>
              </a:extLst>
            </p:cNvPr>
            <p:cNvPicPr>
              <a:picLocks noChangeAspect="1"/>
            </p:cNvPicPr>
            <p:nvPr/>
          </p:nvPicPr>
          <p:blipFill>
            <a:blip r:embed="rId4"/>
            <a:stretch>
              <a:fillRect/>
            </a:stretch>
          </p:blipFill>
          <p:spPr>
            <a:xfrm>
              <a:off x="4830998" y="2997776"/>
              <a:ext cx="2225040" cy="502920"/>
            </a:xfrm>
            <a:prstGeom prst="rect">
              <a:avLst/>
            </a:prstGeom>
          </p:spPr>
        </p:pic>
        <p:grpSp>
          <p:nvGrpSpPr>
            <p:cNvPr id="4" name="Group 3">
              <a:extLst>
                <a:ext uri="{FF2B5EF4-FFF2-40B4-BE49-F238E27FC236}">
                  <a16:creationId xmlns:a16="http://schemas.microsoft.com/office/drawing/2014/main" id="{1755BA35-EA55-E24F-BDE0-D7A10549DB99}"/>
                </a:ext>
              </a:extLst>
            </p:cNvPr>
            <p:cNvGrpSpPr/>
            <p:nvPr/>
          </p:nvGrpSpPr>
          <p:grpSpPr>
            <a:xfrm>
              <a:off x="4360798" y="570649"/>
              <a:ext cx="3902698" cy="2031325"/>
              <a:chOff x="4360798" y="570649"/>
              <a:chExt cx="3902698" cy="2031325"/>
            </a:xfrm>
          </p:grpSpPr>
          <p:sp>
            <p:nvSpPr>
              <p:cNvPr id="20" name="TextBox 19">
                <a:extLst>
                  <a:ext uri="{FF2B5EF4-FFF2-40B4-BE49-F238E27FC236}">
                    <a16:creationId xmlns:a16="http://schemas.microsoft.com/office/drawing/2014/main" id="{427E3D11-0FD9-3841-8CEB-78185FACBBFE}"/>
                  </a:ext>
                </a:extLst>
              </p:cNvPr>
              <p:cNvSpPr txBox="1"/>
              <p:nvPr/>
            </p:nvSpPr>
            <p:spPr>
              <a:xfrm>
                <a:off x="4360798" y="570649"/>
                <a:ext cx="3902698" cy="2031325"/>
              </a:xfrm>
              <a:prstGeom prst="rect">
                <a:avLst/>
              </a:prstGeom>
              <a:noFill/>
            </p:spPr>
            <p:txBody>
              <a:bodyPr wrap="square" rtlCol="0">
                <a:spAutoFit/>
              </a:bodyPr>
              <a:lstStyle/>
              <a:p>
                <a:pPr marL="285750" indent="-285750">
                  <a:buFont typeface="Arial" panose="020B0604020202020204" pitchFamily="34" charset="0"/>
                  <a:buChar char="•"/>
                </a:pPr>
                <a:r>
                  <a:rPr lang="en-US" sz="1800" dirty="0"/>
                  <a:t>       </a:t>
                </a:r>
                <a:r>
                  <a:rPr lang="en-US" sz="1800" dirty="0">
                    <a:solidFill>
                      <a:srgbClr val="000000"/>
                    </a:solidFill>
                  </a:rPr>
                  <a:t>is the Legendre-</a:t>
                </a:r>
                <a:r>
                  <a:rPr lang="en-US" sz="1800" dirty="0" err="1">
                    <a:solidFill>
                      <a:srgbClr val="000000"/>
                    </a:solidFill>
                  </a:rPr>
                  <a:t>Fenchel</a:t>
                </a:r>
                <a:r>
                  <a:rPr lang="en-US" sz="1800" dirty="0">
                    <a:solidFill>
                      <a:srgbClr val="000000"/>
                    </a:solidFill>
                  </a:rPr>
                  <a:t> transform of cumulant generating functions.  Example:</a:t>
                </a:r>
              </a:p>
              <a:p>
                <a:pPr marL="285750" indent="-285750">
                  <a:buFont typeface="Arial" panose="020B0604020202020204" pitchFamily="34" charset="0"/>
                  <a:buChar char="•"/>
                </a:pPr>
                <a:endParaRPr lang="en-US" sz="1800" dirty="0">
                  <a:solidFill>
                    <a:srgbClr val="000000"/>
                  </a:solidFill>
                </a:endParaRPr>
              </a:p>
              <a:p>
                <a:endParaRPr lang="en-US" sz="1800" dirty="0">
                  <a:solidFill>
                    <a:srgbClr val="000000"/>
                  </a:solidFill>
                </a:endParaRPr>
              </a:p>
              <a:p>
                <a:pPr marL="285750" indent="-285750">
                  <a:buFont typeface="Arial" panose="020B0604020202020204" pitchFamily="34" charset="0"/>
                  <a:buChar char="•"/>
                </a:pPr>
                <a:r>
                  <a:rPr lang="en-US" sz="1800" dirty="0">
                    <a:solidFill>
                      <a:srgbClr val="000000"/>
                    </a:solidFill>
                  </a:rPr>
                  <a:t>Probability computation requires optimization:</a:t>
                </a:r>
              </a:p>
            </p:txBody>
          </p:sp>
          <p:pic>
            <p:nvPicPr>
              <p:cNvPr id="21" name="Picture 20">
                <a:extLst>
                  <a:ext uri="{FF2B5EF4-FFF2-40B4-BE49-F238E27FC236}">
                    <a16:creationId xmlns:a16="http://schemas.microsoft.com/office/drawing/2014/main" id="{9B13FFAD-8F7B-6746-BD88-752811D425A1}"/>
                  </a:ext>
                </a:extLst>
              </p:cNvPr>
              <p:cNvPicPr>
                <a:picLocks noChangeAspect="1"/>
              </p:cNvPicPr>
              <p:nvPr/>
            </p:nvPicPr>
            <p:blipFill>
              <a:blip r:embed="rId5"/>
              <a:stretch>
                <a:fillRect/>
              </a:stretch>
            </p:blipFill>
            <p:spPr>
              <a:xfrm>
                <a:off x="4616484" y="678099"/>
                <a:ext cx="387350" cy="228600"/>
              </a:xfrm>
              <a:prstGeom prst="rect">
                <a:avLst/>
              </a:prstGeom>
            </p:spPr>
          </p:pic>
          <p:pic>
            <p:nvPicPr>
              <p:cNvPr id="25" name="Picture 24">
                <a:extLst>
                  <a:ext uri="{FF2B5EF4-FFF2-40B4-BE49-F238E27FC236}">
                    <a16:creationId xmlns:a16="http://schemas.microsoft.com/office/drawing/2014/main" id="{C37F0E59-ADEC-4D45-AC3C-82DD9CB5B2A3}"/>
                  </a:ext>
                </a:extLst>
              </p:cNvPr>
              <p:cNvPicPr>
                <a:picLocks noChangeAspect="1"/>
              </p:cNvPicPr>
              <p:nvPr/>
            </p:nvPicPr>
            <p:blipFill>
              <a:blip r:embed="rId6"/>
              <a:stretch>
                <a:fillRect/>
              </a:stretch>
            </p:blipFill>
            <p:spPr>
              <a:xfrm>
                <a:off x="4665644" y="1564313"/>
                <a:ext cx="1333500" cy="241300"/>
              </a:xfrm>
              <a:prstGeom prst="rect">
                <a:avLst/>
              </a:prstGeom>
            </p:spPr>
          </p:pic>
          <p:pic>
            <p:nvPicPr>
              <p:cNvPr id="26" name="Picture 25">
                <a:extLst>
                  <a:ext uri="{FF2B5EF4-FFF2-40B4-BE49-F238E27FC236}">
                    <a16:creationId xmlns:a16="http://schemas.microsoft.com/office/drawing/2014/main" id="{D57DD137-CF76-7D4F-B436-304A76CB184D}"/>
                  </a:ext>
                </a:extLst>
              </p:cNvPr>
              <p:cNvPicPr>
                <a:picLocks noChangeAspect="1"/>
              </p:cNvPicPr>
              <p:nvPr/>
            </p:nvPicPr>
            <p:blipFill>
              <a:blip r:embed="rId7"/>
              <a:stretch>
                <a:fillRect/>
              </a:stretch>
            </p:blipFill>
            <p:spPr>
              <a:xfrm>
                <a:off x="6180696" y="1520477"/>
                <a:ext cx="2082800" cy="279400"/>
              </a:xfrm>
              <a:prstGeom prst="rect">
                <a:avLst/>
              </a:prstGeom>
            </p:spPr>
          </p:pic>
        </p:grpSp>
        <p:pic>
          <p:nvPicPr>
            <p:cNvPr id="16" name="Picture 15">
              <a:extLst>
                <a:ext uri="{FF2B5EF4-FFF2-40B4-BE49-F238E27FC236}">
                  <a16:creationId xmlns:a16="http://schemas.microsoft.com/office/drawing/2014/main" id="{0F82DFA2-70DC-3A43-BA9D-1F66893E296C}"/>
                </a:ext>
              </a:extLst>
            </p:cNvPr>
            <p:cNvPicPr>
              <a:picLocks noChangeAspect="1"/>
            </p:cNvPicPr>
            <p:nvPr/>
          </p:nvPicPr>
          <p:blipFill>
            <a:blip r:embed="rId8"/>
            <a:stretch>
              <a:fillRect/>
            </a:stretch>
          </p:blipFill>
          <p:spPr>
            <a:xfrm>
              <a:off x="4791960" y="2632230"/>
              <a:ext cx="4070350" cy="234950"/>
            </a:xfrm>
            <a:prstGeom prst="rect">
              <a:avLst/>
            </a:prstGeom>
          </p:spPr>
        </p:pic>
      </p:grpSp>
      <p:sp>
        <p:nvSpPr>
          <p:cNvPr id="3" name="TextBox 2">
            <a:extLst>
              <a:ext uri="{FF2B5EF4-FFF2-40B4-BE49-F238E27FC236}">
                <a16:creationId xmlns:a16="http://schemas.microsoft.com/office/drawing/2014/main" id="{6EBACD96-C04F-EC4B-AF22-1048E5C8B1B2}"/>
              </a:ext>
            </a:extLst>
          </p:cNvPr>
          <p:cNvSpPr txBox="1"/>
          <p:nvPr/>
        </p:nvSpPr>
        <p:spPr>
          <a:xfrm>
            <a:off x="511277" y="3795252"/>
            <a:ext cx="4572000" cy="923330"/>
          </a:xfrm>
          <a:prstGeom prst="rect">
            <a:avLst/>
          </a:prstGeom>
          <a:noFill/>
        </p:spPr>
        <p:txBody>
          <a:bodyPr wrap="square" rtlCol="0">
            <a:spAutoFit/>
          </a:bodyPr>
          <a:lstStyle/>
          <a:p>
            <a:r>
              <a:rPr lang="en-US" sz="1800" b="1" dirty="0">
                <a:solidFill>
                  <a:srgbClr val="000000"/>
                </a:solidFill>
              </a:rPr>
              <a:t>Regularity Conditions:</a:t>
            </a:r>
          </a:p>
          <a:p>
            <a:pPr marL="285750" indent="-285750">
              <a:buFont typeface="Arial" panose="020B0604020202020204" pitchFamily="34" charset="0"/>
              <a:buChar char="•"/>
            </a:pPr>
            <a:r>
              <a:rPr lang="en-US" sz="1800" dirty="0">
                <a:solidFill>
                  <a:srgbClr val="000000"/>
                </a:solidFill>
              </a:rPr>
              <a:t>F is concave </a:t>
            </a:r>
            <a:r>
              <a:rPr lang="en-US" sz="1800" dirty="0" err="1">
                <a:solidFill>
                  <a:srgbClr val="000000"/>
                </a:solidFill>
              </a:rPr>
              <a:t>w.r.t</a:t>
            </a:r>
            <a:endParaRPr lang="en-US" sz="1800" dirty="0">
              <a:solidFill>
                <a:srgbClr val="000000"/>
              </a:solidFill>
            </a:endParaRPr>
          </a:p>
          <a:p>
            <a:pPr marL="285750" indent="-285750">
              <a:buFont typeface="Arial" panose="020B0604020202020204" pitchFamily="34" charset="0"/>
              <a:buChar char="•"/>
            </a:pPr>
            <a:r>
              <a:rPr lang="en-US" sz="1800" dirty="0">
                <a:solidFill>
                  <a:srgbClr val="000000"/>
                </a:solidFill>
              </a:rPr>
              <a:t>           is Lipschitz continuous           </a:t>
            </a:r>
          </a:p>
        </p:txBody>
      </p:sp>
      <p:pic>
        <p:nvPicPr>
          <p:cNvPr id="6" name="Picture 5">
            <a:extLst>
              <a:ext uri="{FF2B5EF4-FFF2-40B4-BE49-F238E27FC236}">
                <a16:creationId xmlns:a16="http://schemas.microsoft.com/office/drawing/2014/main" id="{C1338EA3-8A61-334A-BC6B-9F8809971A96}"/>
              </a:ext>
            </a:extLst>
          </p:cNvPr>
          <p:cNvPicPr>
            <a:picLocks noChangeAspect="1"/>
          </p:cNvPicPr>
          <p:nvPr/>
        </p:nvPicPr>
        <p:blipFill>
          <a:blip r:embed="rId9"/>
          <a:stretch>
            <a:fillRect/>
          </a:stretch>
        </p:blipFill>
        <p:spPr>
          <a:xfrm>
            <a:off x="2543276" y="4158819"/>
            <a:ext cx="121920" cy="198120"/>
          </a:xfrm>
          <a:prstGeom prst="rect">
            <a:avLst/>
          </a:prstGeom>
        </p:spPr>
      </p:pic>
      <p:pic>
        <p:nvPicPr>
          <p:cNvPr id="7" name="Picture 6">
            <a:extLst>
              <a:ext uri="{FF2B5EF4-FFF2-40B4-BE49-F238E27FC236}">
                <a16:creationId xmlns:a16="http://schemas.microsoft.com/office/drawing/2014/main" id="{8BDD640D-3411-3F43-A9AA-821F27150C70}"/>
              </a:ext>
            </a:extLst>
          </p:cNvPr>
          <p:cNvPicPr>
            <a:picLocks noChangeAspect="1"/>
          </p:cNvPicPr>
          <p:nvPr/>
        </p:nvPicPr>
        <p:blipFill>
          <a:blip r:embed="rId10"/>
          <a:stretch>
            <a:fillRect/>
          </a:stretch>
        </p:blipFill>
        <p:spPr>
          <a:xfrm>
            <a:off x="853504" y="4461672"/>
            <a:ext cx="548640" cy="236220"/>
          </a:xfrm>
          <a:prstGeom prst="rect">
            <a:avLst/>
          </a:prstGeom>
        </p:spPr>
      </p:pic>
    </p:spTree>
    <p:extLst>
      <p:ext uri="{BB962C8B-B14F-4D97-AF65-F5344CB8AC3E}">
        <p14:creationId xmlns:p14="http://schemas.microsoft.com/office/powerpoint/2010/main" val="5302420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D8B49-36E8-4847-9E21-628E80C03FE4}"/>
              </a:ext>
            </a:extLst>
          </p:cNvPr>
          <p:cNvSpPr>
            <a:spLocks noGrp="1"/>
          </p:cNvSpPr>
          <p:nvPr>
            <p:ph type="title"/>
          </p:nvPr>
        </p:nvSpPr>
        <p:spPr>
          <a:xfrm>
            <a:off x="0" y="42245"/>
            <a:ext cx="9138697" cy="594122"/>
          </a:xfrm>
        </p:spPr>
        <p:txBody>
          <a:bodyPr/>
          <a:lstStyle/>
          <a:p>
            <a:r>
              <a:rPr lang="en-US" sz="2800" dirty="0">
                <a:latin typeface="+mj-lt"/>
              </a:rPr>
              <a:t>Explicit formulae for chance constraints</a:t>
            </a:r>
          </a:p>
        </p:txBody>
      </p:sp>
      <p:pic>
        <p:nvPicPr>
          <p:cNvPr id="7" name="Picture 6">
            <a:extLst>
              <a:ext uri="{FF2B5EF4-FFF2-40B4-BE49-F238E27FC236}">
                <a16:creationId xmlns:a16="http://schemas.microsoft.com/office/drawing/2014/main" id="{AA801E9D-B582-4E41-A6CF-0CC81101C30D}"/>
              </a:ext>
            </a:extLst>
          </p:cNvPr>
          <p:cNvPicPr>
            <a:picLocks noChangeAspect="1"/>
          </p:cNvPicPr>
          <p:nvPr/>
        </p:nvPicPr>
        <p:blipFill>
          <a:blip r:embed="rId2"/>
          <a:stretch>
            <a:fillRect/>
          </a:stretch>
        </p:blipFill>
        <p:spPr>
          <a:xfrm>
            <a:off x="296771" y="617691"/>
            <a:ext cx="3972746" cy="2937424"/>
          </a:xfrm>
          <a:prstGeom prst="rect">
            <a:avLst/>
          </a:prstGeom>
        </p:spPr>
      </p:pic>
      <p:pic>
        <p:nvPicPr>
          <p:cNvPr id="9" name="Picture 8">
            <a:extLst>
              <a:ext uri="{FF2B5EF4-FFF2-40B4-BE49-F238E27FC236}">
                <a16:creationId xmlns:a16="http://schemas.microsoft.com/office/drawing/2014/main" id="{C2CA0057-3294-D348-B1AD-028B3B47AF27}"/>
              </a:ext>
            </a:extLst>
          </p:cNvPr>
          <p:cNvPicPr>
            <a:picLocks noChangeAspect="1"/>
          </p:cNvPicPr>
          <p:nvPr/>
        </p:nvPicPr>
        <p:blipFill>
          <a:blip r:embed="rId3"/>
          <a:stretch>
            <a:fillRect/>
          </a:stretch>
        </p:blipFill>
        <p:spPr>
          <a:xfrm>
            <a:off x="4959578" y="714793"/>
            <a:ext cx="3761635" cy="2781330"/>
          </a:xfrm>
          <a:prstGeom prst="rect">
            <a:avLst/>
          </a:prstGeom>
        </p:spPr>
      </p:pic>
      <p:pic>
        <p:nvPicPr>
          <p:cNvPr id="3" name="Picture 2">
            <a:extLst>
              <a:ext uri="{FF2B5EF4-FFF2-40B4-BE49-F238E27FC236}">
                <a16:creationId xmlns:a16="http://schemas.microsoft.com/office/drawing/2014/main" id="{1366C71C-40F4-0D4D-B598-DBE924C7B019}"/>
              </a:ext>
            </a:extLst>
          </p:cNvPr>
          <p:cNvPicPr>
            <a:picLocks noChangeAspect="1"/>
          </p:cNvPicPr>
          <p:nvPr/>
        </p:nvPicPr>
        <p:blipFill>
          <a:blip r:embed="rId4"/>
          <a:stretch>
            <a:fillRect/>
          </a:stretch>
        </p:blipFill>
        <p:spPr>
          <a:xfrm>
            <a:off x="1192776" y="3921606"/>
            <a:ext cx="2533650" cy="285750"/>
          </a:xfrm>
          <a:prstGeom prst="rect">
            <a:avLst/>
          </a:prstGeom>
        </p:spPr>
      </p:pic>
      <p:pic>
        <p:nvPicPr>
          <p:cNvPr id="4" name="Picture 3">
            <a:extLst>
              <a:ext uri="{FF2B5EF4-FFF2-40B4-BE49-F238E27FC236}">
                <a16:creationId xmlns:a16="http://schemas.microsoft.com/office/drawing/2014/main" id="{8340592D-0F46-034D-A61E-95776510EC08}"/>
              </a:ext>
            </a:extLst>
          </p:cNvPr>
          <p:cNvPicPr>
            <a:picLocks noChangeAspect="1"/>
          </p:cNvPicPr>
          <p:nvPr/>
        </p:nvPicPr>
        <p:blipFill>
          <a:blip r:embed="rId5"/>
          <a:stretch>
            <a:fillRect/>
          </a:stretch>
        </p:blipFill>
        <p:spPr>
          <a:xfrm>
            <a:off x="5616883" y="3880331"/>
            <a:ext cx="2927350" cy="368300"/>
          </a:xfrm>
          <a:prstGeom prst="rect">
            <a:avLst/>
          </a:prstGeom>
        </p:spPr>
      </p:pic>
    </p:spTree>
    <p:extLst>
      <p:ext uri="{BB962C8B-B14F-4D97-AF65-F5344CB8AC3E}">
        <p14:creationId xmlns:p14="http://schemas.microsoft.com/office/powerpoint/2010/main" val="37780602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D8B49-36E8-4847-9E21-628E80C03FE4}"/>
              </a:ext>
            </a:extLst>
          </p:cNvPr>
          <p:cNvSpPr>
            <a:spLocks noGrp="1"/>
          </p:cNvSpPr>
          <p:nvPr>
            <p:ph type="title"/>
          </p:nvPr>
        </p:nvSpPr>
        <p:spPr>
          <a:xfrm>
            <a:off x="0" y="0"/>
            <a:ext cx="9144000" cy="602649"/>
          </a:xfrm>
        </p:spPr>
        <p:txBody>
          <a:bodyPr/>
          <a:lstStyle/>
          <a:p>
            <a:r>
              <a:rPr lang="en-US" sz="2800" dirty="0">
                <a:latin typeface="+mj-lt"/>
              </a:rPr>
              <a:t>Probability estimation with Gaussian Mixtures</a:t>
            </a:r>
          </a:p>
        </p:txBody>
      </p:sp>
      <p:grpSp>
        <p:nvGrpSpPr>
          <p:cNvPr id="13" name="Group 12">
            <a:extLst>
              <a:ext uri="{FF2B5EF4-FFF2-40B4-BE49-F238E27FC236}">
                <a16:creationId xmlns:a16="http://schemas.microsoft.com/office/drawing/2014/main" id="{7A017582-870E-7D45-A314-B4521B8E8147}"/>
              </a:ext>
            </a:extLst>
          </p:cNvPr>
          <p:cNvGrpSpPr/>
          <p:nvPr/>
        </p:nvGrpSpPr>
        <p:grpSpPr>
          <a:xfrm>
            <a:off x="94267" y="2714654"/>
            <a:ext cx="4864231" cy="1874833"/>
            <a:chOff x="160256" y="2808521"/>
            <a:chExt cx="4864231" cy="1874833"/>
          </a:xfrm>
        </p:grpSpPr>
        <p:sp>
          <p:nvSpPr>
            <p:cNvPr id="4" name="TextBox 3">
              <a:extLst>
                <a:ext uri="{FF2B5EF4-FFF2-40B4-BE49-F238E27FC236}">
                  <a16:creationId xmlns:a16="http://schemas.microsoft.com/office/drawing/2014/main" id="{950B1CC0-AD54-7B46-9AEF-38EF084A2731}"/>
                </a:ext>
              </a:extLst>
            </p:cNvPr>
            <p:cNvSpPr txBox="1"/>
            <p:nvPr/>
          </p:nvSpPr>
          <p:spPr>
            <a:xfrm>
              <a:off x="160256" y="2808521"/>
              <a:ext cx="4864231" cy="1711366"/>
            </a:xfrm>
            <a:prstGeom prst="rect">
              <a:avLst/>
            </a:prstGeom>
            <a:noFill/>
          </p:spPr>
          <p:txBody>
            <a:bodyPr wrap="square" rtlCol="0">
              <a:spAutoFit/>
            </a:bodyPr>
            <a:lstStyle/>
            <a:p>
              <a:pPr marL="285743" indent="-285743" defTabSz="685783">
                <a:lnSpc>
                  <a:spcPct val="150000"/>
                </a:lnSpc>
                <a:buFont typeface="Arial" panose="020B0604020202020204" pitchFamily="34" charset="0"/>
                <a:buChar char="•"/>
              </a:pPr>
              <a:r>
                <a:rPr lang="en-US" sz="1800" b="1" dirty="0">
                  <a:solidFill>
                    <a:srgbClr val="000000"/>
                  </a:solidFill>
                </a:rPr>
                <a:t>First order approximation:</a:t>
              </a:r>
            </a:p>
            <a:p>
              <a:pPr marL="285743" indent="-285743" defTabSz="685783">
                <a:lnSpc>
                  <a:spcPct val="150000"/>
                </a:lnSpc>
                <a:buFont typeface="Arial" panose="020B0604020202020204" pitchFamily="34" charset="0"/>
                <a:buChar char="•"/>
              </a:pPr>
              <a:endParaRPr lang="en-US" sz="1800" b="1" dirty="0">
                <a:solidFill>
                  <a:srgbClr val="000000"/>
                </a:solidFill>
              </a:endParaRPr>
            </a:p>
            <a:p>
              <a:pPr marL="285743" indent="-285743" defTabSz="685783">
                <a:lnSpc>
                  <a:spcPct val="150000"/>
                </a:lnSpc>
                <a:buFont typeface="Arial" panose="020B0604020202020204" pitchFamily="34" charset="0"/>
                <a:buChar char="•"/>
              </a:pPr>
              <a:endParaRPr lang="en-US" sz="1800" b="1" dirty="0">
                <a:solidFill>
                  <a:srgbClr val="000000"/>
                </a:solidFill>
              </a:endParaRPr>
            </a:p>
            <a:p>
              <a:pPr defTabSz="685783">
                <a:lnSpc>
                  <a:spcPct val="150000"/>
                </a:lnSpc>
              </a:pPr>
              <a:endParaRPr lang="en-US" sz="1800" b="1" dirty="0">
                <a:solidFill>
                  <a:srgbClr val="000000"/>
                </a:solidFill>
              </a:endParaRPr>
            </a:p>
          </p:txBody>
        </p:sp>
        <p:pic>
          <p:nvPicPr>
            <p:cNvPr id="7" name="Picture 6">
              <a:extLst>
                <a:ext uri="{FF2B5EF4-FFF2-40B4-BE49-F238E27FC236}">
                  <a16:creationId xmlns:a16="http://schemas.microsoft.com/office/drawing/2014/main" id="{7C51828E-B8CC-894C-8FA8-E3B3E31ECA38}"/>
                </a:ext>
              </a:extLst>
            </p:cNvPr>
            <p:cNvPicPr>
              <a:picLocks noChangeAspect="1"/>
            </p:cNvPicPr>
            <p:nvPr/>
          </p:nvPicPr>
          <p:blipFill>
            <a:blip r:embed="rId2"/>
            <a:stretch>
              <a:fillRect/>
            </a:stretch>
          </p:blipFill>
          <p:spPr>
            <a:xfrm>
              <a:off x="537916" y="3305404"/>
              <a:ext cx="3600450" cy="1377950"/>
            </a:xfrm>
            <a:prstGeom prst="rect">
              <a:avLst/>
            </a:prstGeom>
          </p:spPr>
        </p:pic>
      </p:grpSp>
      <p:sp>
        <p:nvSpPr>
          <p:cNvPr id="15" name="TextBox 14">
            <a:extLst>
              <a:ext uri="{FF2B5EF4-FFF2-40B4-BE49-F238E27FC236}">
                <a16:creationId xmlns:a16="http://schemas.microsoft.com/office/drawing/2014/main" id="{38C4D766-CA53-7943-8E8A-F7FAD08DB0D8}"/>
              </a:ext>
            </a:extLst>
          </p:cNvPr>
          <p:cNvSpPr txBox="1"/>
          <p:nvPr/>
        </p:nvSpPr>
        <p:spPr>
          <a:xfrm>
            <a:off x="3987538" y="2714654"/>
            <a:ext cx="4864231" cy="880369"/>
          </a:xfrm>
          <a:prstGeom prst="rect">
            <a:avLst/>
          </a:prstGeom>
          <a:noFill/>
        </p:spPr>
        <p:txBody>
          <a:bodyPr wrap="square" rtlCol="0">
            <a:spAutoFit/>
          </a:bodyPr>
          <a:lstStyle/>
          <a:p>
            <a:pPr marL="285743" indent="-285743" defTabSz="685783">
              <a:lnSpc>
                <a:spcPct val="150000"/>
              </a:lnSpc>
              <a:buFont typeface="Arial" panose="020B0604020202020204" pitchFamily="34" charset="0"/>
              <a:buChar char="•"/>
            </a:pPr>
            <a:r>
              <a:rPr lang="en-US" sz="1800" b="1" dirty="0">
                <a:solidFill>
                  <a:srgbClr val="000000"/>
                </a:solidFill>
              </a:rPr>
              <a:t>Second order approximation:</a:t>
            </a:r>
          </a:p>
          <a:p>
            <a:pPr defTabSz="685783">
              <a:lnSpc>
                <a:spcPct val="150000"/>
              </a:lnSpc>
            </a:pPr>
            <a:endParaRPr lang="en-US" sz="1800" b="1" dirty="0">
              <a:solidFill>
                <a:srgbClr val="000000"/>
              </a:solidFill>
            </a:endParaRPr>
          </a:p>
        </p:txBody>
      </p:sp>
      <p:pic>
        <p:nvPicPr>
          <p:cNvPr id="17" name="Picture 16">
            <a:extLst>
              <a:ext uri="{FF2B5EF4-FFF2-40B4-BE49-F238E27FC236}">
                <a16:creationId xmlns:a16="http://schemas.microsoft.com/office/drawing/2014/main" id="{677A10D9-C297-AD4A-8B4F-A3BD34A69C58}"/>
              </a:ext>
            </a:extLst>
          </p:cNvPr>
          <p:cNvPicPr>
            <a:picLocks noChangeAspect="1"/>
          </p:cNvPicPr>
          <p:nvPr/>
        </p:nvPicPr>
        <p:blipFill>
          <a:blip r:embed="rId3"/>
          <a:stretch>
            <a:fillRect/>
          </a:stretch>
        </p:blipFill>
        <p:spPr>
          <a:xfrm>
            <a:off x="4293908" y="3234560"/>
            <a:ext cx="4557861" cy="1364942"/>
          </a:xfrm>
          <a:prstGeom prst="rect">
            <a:avLst/>
          </a:prstGeom>
        </p:spPr>
      </p:pic>
      <p:pic>
        <p:nvPicPr>
          <p:cNvPr id="19" name="Picture 18">
            <a:extLst>
              <a:ext uri="{FF2B5EF4-FFF2-40B4-BE49-F238E27FC236}">
                <a16:creationId xmlns:a16="http://schemas.microsoft.com/office/drawing/2014/main" id="{7D14767C-77F9-FD47-89D2-007F3EDC0CC8}"/>
              </a:ext>
            </a:extLst>
          </p:cNvPr>
          <p:cNvPicPr>
            <a:picLocks noChangeAspect="1"/>
          </p:cNvPicPr>
          <p:nvPr/>
        </p:nvPicPr>
        <p:blipFill>
          <a:blip r:embed="rId4"/>
          <a:stretch>
            <a:fillRect/>
          </a:stretch>
        </p:blipFill>
        <p:spPr>
          <a:xfrm>
            <a:off x="2277888" y="2403563"/>
            <a:ext cx="4627245" cy="391160"/>
          </a:xfrm>
          <a:prstGeom prst="rect">
            <a:avLst/>
          </a:prstGeom>
        </p:spPr>
      </p:pic>
      <p:pic>
        <p:nvPicPr>
          <p:cNvPr id="21" name="Picture 20">
            <a:extLst>
              <a:ext uri="{FF2B5EF4-FFF2-40B4-BE49-F238E27FC236}">
                <a16:creationId xmlns:a16="http://schemas.microsoft.com/office/drawing/2014/main" id="{4E945C18-4ECF-5942-86B0-401791DDC7B6}"/>
              </a:ext>
            </a:extLst>
          </p:cNvPr>
          <p:cNvPicPr>
            <a:picLocks noChangeAspect="1"/>
          </p:cNvPicPr>
          <p:nvPr/>
        </p:nvPicPr>
        <p:blipFill>
          <a:blip r:embed="rId5"/>
          <a:stretch>
            <a:fillRect/>
          </a:stretch>
        </p:blipFill>
        <p:spPr>
          <a:xfrm>
            <a:off x="1756659" y="602383"/>
            <a:ext cx="5867480" cy="1801180"/>
          </a:xfrm>
          <a:prstGeom prst="rect">
            <a:avLst/>
          </a:prstGeom>
        </p:spPr>
      </p:pic>
    </p:spTree>
    <p:extLst>
      <p:ext uri="{BB962C8B-B14F-4D97-AF65-F5344CB8AC3E}">
        <p14:creationId xmlns:p14="http://schemas.microsoft.com/office/powerpoint/2010/main" val="36939496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D8B49-36E8-4847-9E21-628E80C03FE4}"/>
              </a:ext>
            </a:extLst>
          </p:cNvPr>
          <p:cNvSpPr>
            <a:spLocks noGrp="1"/>
          </p:cNvSpPr>
          <p:nvPr>
            <p:ph type="title"/>
          </p:nvPr>
        </p:nvSpPr>
        <p:spPr>
          <a:xfrm>
            <a:off x="0" y="-43929"/>
            <a:ext cx="9144000" cy="594122"/>
          </a:xfrm>
        </p:spPr>
        <p:txBody>
          <a:bodyPr/>
          <a:lstStyle/>
          <a:p>
            <a:r>
              <a:rPr lang="en-US" sz="2800" dirty="0">
                <a:latin typeface="+mj-lt"/>
              </a:rPr>
              <a:t>Chance Constraints to Bilevel optimization</a:t>
            </a:r>
          </a:p>
        </p:txBody>
      </p:sp>
      <p:sp>
        <p:nvSpPr>
          <p:cNvPr id="4" name="TextBox 3">
            <a:extLst>
              <a:ext uri="{FF2B5EF4-FFF2-40B4-BE49-F238E27FC236}">
                <a16:creationId xmlns:a16="http://schemas.microsoft.com/office/drawing/2014/main" id="{950B1CC0-AD54-7B46-9AEF-38EF084A2731}"/>
              </a:ext>
            </a:extLst>
          </p:cNvPr>
          <p:cNvSpPr txBox="1"/>
          <p:nvPr/>
        </p:nvSpPr>
        <p:spPr>
          <a:xfrm>
            <a:off x="-88290" y="498589"/>
            <a:ext cx="9144000" cy="2542363"/>
          </a:xfrm>
          <a:prstGeom prst="rect">
            <a:avLst/>
          </a:prstGeom>
          <a:noFill/>
        </p:spPr>
        <p:txBody>
          <a:bodyPr wrap="square" rtlCol="0">
            <a:spAutoFit/>
          </a:bodyPr>
          <a:lstStyle/>
          <a:p>
            <a:pPr marL="285743" indent="-285743" defTabSz="685783">
              <a:lnSpc>
                <a:spcPct val="150000"/>
              </a:lnSpc>
              <a:buFont typeface="Arial" panose="020B0604020202020204" pitchFamily="34" charset="0"/>
              <a:buChar char="•"/>
            </a:pPr>
            <a:endParaRPr lang="en-US" sz="1800" dirty="0">
              <a:solidFill>
                <a:srgbClr val="000000"/>
              </a:solidFill>
              <a:latin typeface="Calibri"/>
            </a:endParaRPr>
          </a:p>
          <a:p>
            <a:pPr defTabSz="685783">
              <a:lnSpc>
                <a:spcPct val="150000"/>
              </a:lnSpc>
            </a:pPr>
            <a:r>
              <a:rPr lang="en-US" sz="1800" dirty="0">
                <a:solidFill>
                  <a:srgbClr val="000000"/>
                </a:solidFill>
                <a:latin typeface="Calibri"/>
              </a:rPr>
              <a:t>                                                                            </a:t>
            </a:r>
          </a:p>
          <a:p>
            <a:pPr marL="285743" indent="-285743" defTabSz="685783">
              <a:lnSpc>
                <a:spcPct val="150000"/>
              </a:lnSpc>
              <a:buFont typeface="Arial" panose="020B0604020202020204" pitchFamily="34" charset="0"/>
              <a:buChar char="•"/>
            </a:pPr>
            <a:endParaRPr lang="en-US" sz="1800" dirty="0">
              <a:solidFill>
                <a:srgbClr val="000000"/>
              </a:solidFill>
              <a:latin typeface="Calibri"/>
            </a:endParaRPr>
          </a:p>
          <a:p>
            <a:pPr marL="285743" indent="-285743" defTabSz="685783">
              <a:lnSpc>
                <a:spcPct val="150000"/>
              </a:lnSpc>
              <a:buFont typeface="Arial" panose="020B0604020202020204" pitchFamily="34" charset="0"/>
              <a:buChar char="•"/>
            </a:pPr>
            <a:endParaRPr lang="en-US" sz="1800" dirty="0">
              <a:solidFill>
                <a:srgbClr val="000000"/>
              </a:solidFill>
              <a:latin typeface="Calibri"/>
            </a:endParaRPr>
          </a:p>
          <a:p>
            <a:pPr marL="285743" indent="-285743" defTabSz="685783">
              <a:lnSpc>
                <a:spcPct val="150000"/>
              </a:lnSpc>
              <a:buFont typeface="Arial" panose="020B0604020202020204" pitchFamily="34" charset="0"/>
              <a:buChar char="•"/>
            </a:pPr>
            <a:endParaRPr lang="en-US" sz="1800" dirty="0">
              <a:solidFill>
                <a:srgbClr val="000000"/>
              </a:solidFill>
              <a:latin typeface="Calibri"/>
            </a:endParaRPr>
          </a:p>
          <a:p>
            <a:pPr defTabSz="685783">
              <a:lnSpc>
                <a:spcPct val="150000"/>
              </a:lnSpc>
            </a:pPr>
            <a:endParaRPr lang="en-US" sz="1800" dirty="0">
              <a:solidFill>
                <a:srgbClr val="000000"/>
              </a:solidFill>
              <a:latin typeface="Calibri"/>
            </a:endParaRPr>
          </a:p>
        </p:txBody>
      </p:sp>
      <p:pic>
        <p:nvPicPr>
          <p:cNvPr id="13" name="Picture 12">
            <a:extLst>
              <a:ext uri="{FF2B5EF4-FFF2-40B4-BE49-F238E27FC236}">
                <a16:creationId xmlns:a16="http://schemas.microsoft.com/office/drawing/2014/main" id="{100782BF-A71A-5448-9994-97E061A26D1D}"/>
              </a:ext>
            </a:extLst>
          </p:cNvPr>
          <p:cNvPicPr>
            <a:picLocks noChangeAspect="1"/>
          </p:cNvPicPr>
          <p:nvPr/>
        </p:nvPicPr>
        <p:blipFill>
          <a:blip r:embed="rId2"/>
          <a:stretch>
            <a:fillRect/>
          </a:stretch>
        </p:blipFill>
        <p:spPr>
          <a:xfrm>
            <a:off x="3160052" y="827370"/>
            <a:ext cx="3105150" cy="698500"/>
          </a:xfrm>
          <a:prstGeom prst="rect">
            <a:avLst/>
          </a:prstGeom>
        </p:spPr>
      </p:pic>
      <p:pic>
        <p:nvPicPr>
          <p:cNvPr id="3" name="Picture 2">
            <a:extLst>
              <a:ext uri="{FF2B5EF4-FFF2-40B4-BE49-F238E27FC236}">
                <a16:creationId xmlns:a16="http://schemas.microsoft.com/office/drawing/2014/main" id="{18DABB94-D533-7C41-9175-E5382F1F00FE}"/>
              </a:ext>
            </a:extLst>
          </p:cNvPr>
          <p:cNvPicPr>
            <a:picLocks noChangeAspect="1"/>
          </p:cNvPicPr>
          <p:nvPr/>
        </p:nvPicPr>
        <p:blipFill>
          <a:blip r:embed="rId3"/>
          <a:stretch>
            <a:fillRect/>
          </a:stretch>
        </p:blipFill>
        <p:spPr>
          <a:xfrm>
            <a:off x="3248635" y="2071830"/>
            <a:ext cx="2470150" cy="1225550"/>
          </a:xfrm>
          <a:prstGeom prst="rect">
            <a:avLst/>
          </a:prstGeom>
        </p:spPr>
      </p:pic>
      <p:sp>
        <p:nvSpPr>
          <p:cNvPr id="6" name="Rounded Rectangle 5">
            <a:extLst>
              <a:ext uri="{FF2B5EF4-FFF2-40B4-BE49-F238E27FC236}">
                <a16:creationId xmlns:a16="http://schemas.microsoft.com/office/drawing/2014/main" id="{478B2087-BBCC-EA40-B5D7-753EC1161474}"/>
              </a:ext>
            </a:extLst>
          </p:cNvPr>
          <p:cNvSpPr/>
          <p:nvPr/>
        </p:nvSpPr>
        <p:spPr bwMode="auto">
          <a:xfrm>
            <a:off x="2674374" y="1795126"/>
            <a:ext cx="914400" cy="91440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ndParaRPr>
          </a:p>
        </p:txBody>
      </p:sp>
      <p:grpSp>
        <p:nvGrpSpPr>
          <p:cNvPr id="8" name="Group 7">
            <a:extLst>
              <a:ext uri="{FF2B5EF4-FFF2-40B4-BE49-F238E27FC236}">
                <a16:creationId xmlns:a16="http://schemas.microsoft.com/office/drawing/2014/main" id="{0A706D2E-321C-3243-B745-B075561B1C5C}"/>
              </a:ext>
            </a:extLst>
          </p:cNvPr>
          <p:cNvGrpSpPr/>
          <p:nvPr/>
        </p:nvGrpSpPr>
        <p:grpSpPr>
          <a:xfrm>
            <a:off x="320509" y="714887"/>
            <a:ext cx="2723535" cy="825909"/>
            <a:chOff x="1231969" y="3662186"/>
            <a:chExt cx="2723535" cy="825909"/>
          </a:xfrm>
        </p:grpSpPr>
        <p:sp>
          <p:nvSpPr>
            <p:cNvPr id="5" name="TextBox 4">
              <a:extLst>
                <a:ext uri="{FF2B5EF4-FFF2-40B4-BE49-F238E27FC236}">
                  <a16:creationId xmlns:a16="http://schemas.microsoft.com/office/drawing/2014/main" id="{030C2E42-58A4-4543-9636-C84FD25CB830}"/>
                </a:ext>
              </a:extLst>
            </p:cNvPr>
            <p:cNvSpPr txBox="1"/>
            <p:nvPr/>
          </p:nvSpPr>
          <p:spPr>
            <a:xfrm>
              <a:off x="1347977" y="3751974"/>
              <a:ext cx="2491517" cy="646331"/>
            </a:xfrm>
            <a:prstGeom prst="rect">
              <a:avLst/>
            </a:prstGeom>
            <a:noFill/>
          </p:spPr>
          <p:txBody>
            <a:bodyPr wrap="square" rtlCol="0">
              <a:spAutoFit/>
            </a:bodyPr>
            <a:lstStyle/>
            <a:p>
              <a:r>
                <a:rPr lang="en-US" sz="1800" b="1" dirty="0">
                  <a:solidFill>
                    <a:srgbClr val="000000"/>
                  </a:solidFill>
                </a:rPr>
                <a:t>Optimization under Rare Chance constraints </a:t>
              </a:r>
            </a:p>
          </p:txBody>
        </p:sp>
        <p:sp>
          <p:nvSpPr>
            <p:cNvPr id="7" name="Rounded Rectangle 6">
              <a:extLst>
                <a:ext uri="{FF2B5EF4-FFF2-40B4-BE49-F238E27FC236}">
                  <a16:creationId xmlns:a16="http://schemas.microsoft.com/office/drawing/2014/main" id="{49C87DB1-25D2-A043-B8F1-244354BDC73F}"/>
                </a:ext>
              </a:extLst>
            </p:cNvPr>
            <p:cNvSpPr/>
            <p:nvPr/>
          </p:nvSpPr>
          <p:spPr bwMode="auto">
            <a:xfrm>
              <a:off x="1231969" y="3662186"/>
              <a:ext cx="2723535" cy="825909"/>
            </a:xfrm>
            <a:prstGeom prst="roundRect">
              <a:avLst/>
            </a:prstGeom>
            <a:solidFill>
              <a:schemeClr val="tx2">
                <a:lumMod val="40000"/>
                <a:lumOff val="60000"/>
                <a:alpha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Calibri" pitchFamily="34" charset="0"/>
              </a:endParaRPr>
            </a:p>
          </p:txBody>
        </p:sp>
      </p:grpSp>
      <p:cxnSp>
        <p:nvCxnSpPr>
          <p:cNvPr id="10" name="Straight Arrow Connector 9">
            <a:extLst>
              <a:ext uri="{FF2B5EF4-FFF2-40B4-BE49-F238E27FC236}">
                <a16:creationId xmlns:a16="http://schemas.microsoft.com/office/drawing/2014/main" id="{4D180165-EE0B-374D-AE9C-5FAB558F51D5}"/>
              </a:ext>
            </a:extLst>
          </p:cNvPr>
          <p:cNvCxnSpPr>
            <a:cxnSpLocks/>
          </p:cNvCxnSpPr>
          <p:nvPr/>
        </p:nvCxnSpPr>
        <p:spPr bwMode="auto">
          <a:xfrm>
            <a:off x="1676024" y="1540796"/>
            <a:ext cx="0" cy="735858"/>
          </a:xfrm>
          <a:prstGeom prst="straightConnector1">
            <a:avLst/>
          </a:prstGeom>
          <a:noFill/>
          <a:ln w="38100" cap="flat" cmpd="sng" algn="ctr">
            <a:solidFill>
              <a:srgbClr val="C00000"/>
            </a:solidFill>
            <a:prstDash val="solid"/>
            <a:round/>
            <a:headEnd type="none" w="med" len="med"/>
            <a:tailEnd type="triangle"/>
          </a:ln>
          <a:effectLst/>
        </p:spPr>
      </p:cxnSp>
      <p:grpSp>
        <p:nvGrpSpPr>
          <p:cNvPr id="14" name="Group 13">
            <a:extLst>
              <a:ext uri="{FF2B5EF4-FFF2-40B4-BE49-F238E27FC236}">
                <a16:creationId xmlns:a16="http://schemas.microsoft.com/office/drawing/2014/main" id="{E72EEFE5-5D40-CE4E-8A24-C77821C242D0}"/>
              </a:ext>
            </a:extLst>
          </p:cNvPr>
          <p:cNvGrpSpPr/>
          <p:nvPr/>
        </p:nvGrpSpPr>
        <p:grpSpPr>
          <a:xfrm>
            <a:off x="391148" y="2271651"/>
            <a:ext cx="2737047" cy="825909"/>
            <a:chOff x="1102447" y="3538711"/>
            <a:chExt cx="2737047" cy="825909"/>
          </a:xfrm>
        </p:grpSpPr>
        <p:sp>
          <p:nvSpPr>
            <p:cNvPr id="15" name="TextBox 14">
              <a:extLst>
                <a:ext uri="{FF2B5EF4-FFF2-40B4-BE49-F238E27FC236}">
                  <a16:creationId xmlns:a16="http://schemas.microsoft.com/office/drawing/2014/main" id="{E14173D8-D637-BC42-99DA-B3E8F45AC413}"/>
                </a:ext>
              </a:extLst>
            </p:cNvPr>
            <p:cNvSpPr txBox="1"/>
            <p:nvPr/>
          </p:nvSpPr>
          <p:spPr>
            <a:xfrm>
              <a:off x="1347977" y="3751974"/>
              <a:ext cx="2491517" cy="369332"/>
            </a:xfrm>
            <a:prstGeom prst="rect">
              <a:avLst/>
            </a:prstGeom>
            <a:noFill/>
          </p:spPr>
          <p:txBody>
            <a:bodyPr wrap="square" rtlCol="0">
              <a:spAutoFit/>
            </a:bodyPr>
            <a:lstStyle/>
            <a:p>
              <a:r>
                <a:rPr lang="en-US" sz="1800" b="1" dirty="0">
                  <a:solidFill>
                    <a:srgbClr val="000000"/>
                  </a:solidFill>
                </a:rPr>
                <a:t>Bilevel optimization</a:t>
              </a:r>
            </a:p>
          </p:txBody>
        </p:sp>
        <p:sp>
          <p:nvSpPr>
            <p:cNvPr id="17" name="Rounded Rectangle 16">
              <a:extLst>
                <a:ext uri="{FF2B5EF4-FFF2-40B4-BE49-F238E27FC236}">
                  <a16:creationId xmlns:a16="http://schemas.microsoft.com/office/drawing/2014/main" id="{258D05BC-57F9-B34D-AEE7-8B51BAC4D560}"/>
                </a:ext>
              </a:extLst>
            </p:cNvPr>
            <p:cNvSpPr/>
            <p:nvPr/>
          </p:nvSpPr>
          <p:spPr bwMode="auto">
            <a:xfrm>
              <a:off x="1102447" y="3538711"/>
              <a:ext cx="2723535" cy="825909"/>
            </a:xfrm>
            <a:prstGeom prst="roundRect">
              <a:avLst/>
            </a:prstGeom>
            <a:solidFill>
              <a:schemeClr val="tx2">
                <a:lumMod val="40000"/>
                <a:lumOff val="60000"/>
                <a:alpha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Calibri" pitchFamily="34" charset="0"/>
              </a:endParaRPr>
            </a:p>
          </p:txBody>
        </p:sp>
      </p:grpSp>
      <p:cxnSp>
        <p:nvCxnSpPr>
          <p:cNvPr id="18" name="Straight Arrow Connector 17">
            <a:extLst>
              <a:ext uri="{FF2B5EF4-FFF2-40B4-BE49-F238E27FC236}">
                <a16:creationId xmlns:a16="http://schemas.microsoft.com/office/drawing/2014/main" id="{A39A6045-E4B4-A149-95EC-8190678896BD}"/>
              </a:ext>
            </a:extLst>
          </p:cNvPr>
          <p:cNvCxnSpPr>
            <a:cxnSpLocks/>
          </p:cNvCxnSpPr>
          <p:nvPr/>
        </p:nvCxnSpPr>
        <p:spPr bwMode="auto">
          <a:xfrm>
            <a:off x="1676024" y="3092556"/>
            <a:ext cx="0" cy="730855"/>
          </a:xfrm>
          <a:prstGeom prst="straightConnector1">
            <a:avLst/>
          </a:prstGeom>
          <a:noFill/>
          <a:ln w="38100" cap="flat" cmpd="sng" algn="ctr">
            <a:solidFill>
              <a:srgbClr val="C00000"/>
            </a:solidFill>
            <a:prstDash val="solid"/>
            <a:round/>
            <a:headEnd type="none" w="med" len="med"/>
            <a:tailEnd type="triangle"/>
          </a:ln>
          <a:effectLst/>
        </p:spPr>
      </p:cxnSp>
      <p:grpSp>
        <p:nvGrpSpPr>
          <p:cNvPr id="19" name="Group 18">
            <a:extLst>
              <a:ext uri="{FF2B5EF4-FFF2-40B4-BE49-F238E27FC236}">
                <a16:creationId xmlns:a16="http://schemas.microsoft.com/office/drawing/2014/main" id="{A693DDA1-ACB6-6147-BE73-7DA3EEB71E8F}"/>
              </a:ext>
            </a:extLst>
          </p:cNvPr>
          <p:cNvGrpSpPr/>
          <p:nvPr/>
        </p:nvGrpSpPr>
        <p:grpSpPr>
          <a:xfrm>
            <a:off x="436517" y="3823411"/>
            <a:ext cx="2723535" cy="825909"/>
            <a:chOff x="1115959" y="3609517"/>
            <a:chExt cx="2723535" cy="825909"/>
          </a:xfrm>
        </p:grpSpPr>
        <p:sp>
          <p:nvSpPr>
            <p:cNvPr id="20" name="TextBox 19">
              <a:extLst>
                <a:ext uri="{FF2B5EF4-FFF2-40B4-BE49-F238E27FC236}">
                  <a16:creationId xmlns:a16="http://schemas.microsoft.com/office/drawing/2014/main" id="{2E8D55B0-D7AC-BB48-8BD8-90303F280974}"/>
                </a:ext>
              </a:extLst>
            </p:cNvPr>
            <p:cNvSpPr txBox="1"/>
            <p:nvPr/>
          </p:nvSpPr>
          <p:spPr>
            <a:xfrm>
              <a:off x="1347977" y="3751974"/>
              <a:ext cx="2491517" cy="369332"/>
            </a:xfrm>
            <a:prstGeom prst="rect">
              <a:avLst/>
            </a:prstGeom>
            <a:noFill/>
          </p:spPr>
          <p:txBody>
            <a:bodyPr wrap="square" rtlCol="0">
              <a:spAutoFit/>
            </a:bodyPr>
            <a:lstStyle/>
            <a:p>
              <a:r>
                <a:rPr lang="en-US" sz="1800" b="1" dirty="0">
                  <a:solidFill>
                    <a:srgbClr val="000000"/>
                  </a:solidFill>
                </a:rPr>
                <a:t>KKT Reformulation</a:t>
              </a:r>
            </a:p>
          </p:txBody>
        </p:sp>
        <p:sp>
          <p:nvSpPr>
            <p:cNvPr id="21" name="Rounded Rectangle 20">
              <a:extLst>
                <a:ext uri="{FF2B5EF4-FFF2-40B4-BE49-F238E27FC236}">
                  <a16:creationId xmlns:a16="http://schemas.microsoft.com/office/drawing/2014/main" id="{A36C0891-01FE-944E-90CE-AE256F033A01}"/>
                </a:ext>
              </a:extLst>
            </p:cNvPr>
            <p:cNvSpPr/>
            <p:nvPr/>
          </p:nvSpPr>
          <p:spPr bwMode="auto">
            <a:xfrm>
              <a:off x="1115959" y="3609517"/>
              <a:ext cx="2723535" cy="825909"/>
            </a:xfrm>
            <a:prstGeom prst="roundRect">
              <a:avLst/>
            </a:prstGeom>
            <a:solidFill>
              <a:schemeClr val="tx2">
                <a:lumMod val="40000"/>
                <a:lumOff val="60000"/>
                <a:alpha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Calibri" pitchFamily="34" charset="0"/>
              </a:endParaRPr>
            </a:p>
          </p:txBody>
        </p:sp>
      </p:grpSp>
      <p:sp>
        <p:nvSpPr>
          <p:cNvPr id="28" name="TextBox 27">
            <a:extLst>
              <a:ext uri="{FF2B5EF4-FFF2-40B4-BE49-F238E27FC236}">
                <a16:creationId xmlns:a16="http://schemas.microsoft.com/office/drawing/2014/main" id="{C161841F-F7D0-214E-B933-3DA4E1AF7C3B}"/>
              </a:ext>
            </a:extLst>
          </p:cNvPr>
          <p:cNvSpPr txBox="1"/>
          <p:nvPr/>
        </p:nvSpPr>
        <p:spPr>
          <a:xfrm>
            <a:off x="3696928" y="3686678"/>
            <a:ext cx="3539613" cy="1200329"/>
          </a:xfrm>
          <a:prstGeom prst="rect">
            <a:avLst/>
          </a:prstGeom>
          <a:noFill/>
        </p:spPr>
        <p:txBody>
          <a:bodyPr wrap="square" rtlCol="0">
            <a:spAutoFit/>
          </a:bodyPr>
          <a:lstStyle/>
          <a:p>
            <a:pPr marL="285750" indent="-285750">
              <a:buFont typeface="Arial" panose="020B0604020202020204" pitchFamily="34" charset="0"/>
              <a:buChar char="•"/>
            </a:pPr>
            <a:r>
              <a:rPr lang="en-US" sz="1800" dirty="0">
                <a:solidFill>
                  <a:srgbClr val="000000"/>
                </a:solidFill>
              </a:rPr>
              <a:t>Accurate if: Regularity conditions hold or </a:t>
            </a:r>
          </a:p>
          <a:p>
            <a:pPr marL="285750" indent="-285750">
              <a:buFont typeface="Arial" panose="020B0604020202020204" pitchFamily="34" charset="0"/>
              <a:buChar char="•"/>
            </a:pPr>
            <a:r>
              <a:rPr lang="en-US" sz="1800" dirty="0">
                <a:solidFill>
                  <a:srgbClr val="000000"/>
                </a:solidFill>
              </a:rPr>
              <a:t>``Good” if  F is close to concave and z is “large”</a:t>
            </a:r>
          </a:p>
        </p:txBody>
      </p:sp>
      <p:pic>
        <p:nvPicPr>
          <p:cNvPr id="29" name="Picture 28">
            <a:extLst>
              <a:ext uri="{FF2B5EF4-FFF2-40B4-BE49-F238E27FC236}">
                <a16:creationId xmlns:a16="http://schemas.microsoft.com/office/drawing/2014/main" id="{DFE6BEAA-7668-024D-A2F3-264C439D47D3}"/>
              </a:ext>
            </a:extLst>
          </p:cNvPr>
          <p:cNvPicPr>
            <a:picLocks noChangeAspect="1"/>
          </p:cNvPicPr>
          <p:nvPr/>
        </p:nvPicPr>
        <p:blipFill>
          <a:blip r:embed="rId4"/>
          <a:stretch>
            <a:fillRect/>
          </a:stretch>
        </p:blipFill>
        <p:spPr>
          <a:xfrm>
            <a:off x="4837473" y="4091585"/>
            <a:ext cx="815340" cy="144780"/>
          </a:xfrm>
          <a:prstGeom prst="rect">
            <a:avLst/>
          </a:prstGeom>
        </p:spPr>
      </p:pic>
      <p:sp>
        <p:nvSpPr>
          <p:cNvPr id="30" name="Rounded Rectangle 29">
            <a:extLst>
              <a:ext uri="{FF2B5EF4-FFF2-40B4-BE49-F238E27FC236}">
                <a16:creationId xmlns:a16="http://schemas.microsoft.com/office/drawing/2014/main" id="{5801AB67-35D5-3C4F-A6E5-0C05DB6644B2}"/>
              </a:ext>
            </a:extLst>
          </p:cNvPr>
          <p:cNvSpPr/>
          <p:nvPr/>
        </p:nvSpPr>
        <p:spPr bwMode="auto">
          <a:xfrm>
            <a:off x="3421566" y="3583470"/>
            <a:ext cx="3814975" cy="1260840"/>
          </a:xfrm>
          <a:prstGeom prst="roundRect">
            <a:avLst/>
          </a:prstGeom>
          <a:solidFill>
            <a:schemeClr val="tx2">
              <a:lumMod val="40000"/>
              <a:lumOff val="60000"/>
              <a:alpha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Calibri" pitchFamily="34" charset="0"/>
            </a:endParaRPr>
          </a:p>
        </p:txBody>
      </p:sp>
      <p:sp>
        <p:nvSpPr>
          <p:cNvPr id="32" name="Rounded Rectangle 31">
            <a:extLst>
              <a:ext uri="{FF2B5EF4-FFF2-40B4-BE49-F238E27FC236}">
                <a16:creationId xmlns:a16="http://schemas.microsoft.com/office/drawing/2014/main" id="{D13E8AC4-CF32-3F42-8A43-6FBBEE04F6CE}"/>
              </a:ext>
            </a:extLst>
          </p:cNvPr>
          <p:cNvSpPr/>
          <p:nvPr/>
        </p:nvSpPr>
        <p:spPr bwMode="auto">
          <a:xfrm>
            <a:off x="6293046" y="1297858"/>
            <a:ext cx="2512407" cy="1411668"/>
          </a:xfrm>
          <a:prstGeom prst="roundRect">
            <a:avLst/>
          </a:prstGeom>
          <a:solidFill>
            <a:schemeClr val="bg1">
              <a:alpha val="48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ndParaRPr>
          </a:p>
        </p:txBody>
      </p:sp>
      <p:sp>
        <p:nvSpPr>
          <p:cNvPr id="33" name="TextBox 32">
            <a:extLst>
              <a:ext uri="{FF2B5EF4-FFF2-40B4-BE49-F238E27FC236}">
                <a16:creationId xmlns:a16="http://schemas.microsoft.com/office/drawing/2014/main" id="{09BFCB25-4E51-4548-B0F1-3D00370925A9}"/>
              </a:ext>
            </a:extLst>
          </p:cNvPr>
          <p:cNvSpPr txBox="1"/>
          <p:nvPr/>
        </p:nvSpPr>
        <p:spPr>
          <a:xfrm>
            <a:off x="6404902" y="1821374"/>
            <a:ext cx="2562885" cy="923330"/>
          </a:xfrm>
          <a:prstGeom prst="rect">
            <a:avLst/>
          </a:prstGeom>
          <a:noFill/>
        </p:spPr>
        <p:txBody>
          <a:bodyPr wrap="square" rtlCol="0">
            <a:spAutoFit/>
          </a:bodyPr>
          <a:lstStyle/>
          <a:p>
            <a:pPr marL="285750" indent="-285750">
              <a:buFont typeface="Arial" panose="020B0604020202020204" pitchFamily="34" charset="0"/>
              <a:buChar char="•"/>
            </a:pPr>
            <a:r>
              <a:rPr lang="en-US" sz="1800" b="1" dirty="0">
                <a:solidFill>
                  <a:srgbClr val="CE497F"/>
                </a:solidFill>
              </a:rPr>
              <a:t>Sampling free</a:t>
            </a:r>
          </a:p>
          <a:p>
            <a:pPr marL="285750" indent="-285750">
              <a:buFont typeface="Arial" panose="020B0604020202020204" pitchFamily="34" charset="0"/>
              <a:buChar char="•"/>
            </a:pPr>
            <a:r>
              <a:rPr lang="en-US" sz="1800" b="1" dirty="0">
                <a:solidFill>
                  <a:srgbClr val="CE497F"/>
                </a:solidFill>
              </a:rPr>
              <a:t>Works for Gaussian mixtures</a:t>
            </a:r>
          </a:p>
        </p:txBody>
      </p:sp>
      <p:sp>
        <p:nvSpPr>
          <p:cNvPr id="22" name="Rounded Rectangle 21">
            <a:extLst>
              <a:ext uri="{FF2B5EF4-FFF2-40B4-BE49-F238E27FC236}">
                <a16:creationId xmlns:a16="http://schemas.microsoft.com/office/drawing/2014/main" id="{037E8C2B-4067-9B42-95FC-8E4A754C0D07}"/>
              </a:ext>
            </a:extLst>
          </p:cNvPr>
          <p:cNvSpPr/>
          <p:nvPr/>
        </p:nvSpPr>
        <p:spPr bwMode="auto">
          <a:xfrm>
            <a:off x="4286865" y="1176620"/>
            <a:ext cx="2118037" cy="504696"/>
          </a:xfrm>
          <a:prstGeom prst="roundRect">
            <a:avLst>
              <a:gd name="adj" fmla="val 22512"/>
            </a:avLst>
          </a:prstGeom>
          <a:solidFill>
            <a:schemeClr val="bg2">
              <a:alpha val="32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ndParaRPr>
          </a:p>
        </p:txBody>
      </p:sp>
      <p:cxnSp>
        <p:nvCxnSpPr>
          <p:cNvPr id="24" name="Straight Arrow Connector 23">
            <a:extLst>
              <a:ext uri="{FF2B5EF4-FFF2-40B4-BE49-F238E27FC236}">
                <a16:creationId xmlns:a16="http://schemas.microsoft.com/office/drawing/2014/main" id="{104706F7-B6CA-1641-B08B-2C7EB6ACF6C9}"/>
              </a:ext>
            </a:extLst>
          </p:cNvPr>
          <p:cNvCxnSpPr>
            <a:cxnSpLocks/>
          </p:cNvCxnSpPr>
          <p:nvPr/>
        </p:nvCxnSpPr>
        <p:spPr bwMode="auto">
          <a:xfrm>
            <a:off x="5606439" y="844003"/>
            <a:ext cx="0" cy="381108"/>
          </a:xfrm>
          <a:prstGeom prst="straightConnector1">
            <a:avLst/>
          </a:prstGeom>
          <a:noFill/>
          <a:ln w="25400" cap="flat" cmpd="sng" algn="ctr">
            <a:solidFill>
              <a:schemeClr val="accent3"/>
            </a:solidFill>
            <a:prstDash val="solid"/>
            <a:round/>
            <a:headEnd type="none" w="med" len="med"/>
            <a:tailEnd type="triangle"/>
          </a:ln>
          <a:effectLst/>
        </p:spPr>
      </p:cxnSp>
      <p:sp>
        <p:nvSpPr>
          <p:cNvPr id="31" name="Rounded Rectangle 30">
            <a:extLst>
              <a:ext uri="{FF2B5EF4-FFF2-40B4-BE49-F238E27FC236}">
                <a16:creationId xmlns:a16="http://schemas.microsoft.com/office/drawing/2014/main" id="{316BE68C-7420-0F41-953C-9DE7C183461E}"/>
              </a:ext>
            </a:extLst>
          </p:cNvPr>
          <p:cNvSpPr/>
          <p:nvPr/>
        </p:nvSpPr>
        <p:spPr bwMode="auto">
          <a:xfrm>
            <a:off x="4878128" y="476839"/>
            <a:ext cx="1681314" cy="358848"/>
          </a:xfrm>
          <a:prstGeom prst="round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libri" pitchFamily="34" charset="0"/>
              </a:rPr>
              <a:t>LDT approximation</a:t>
            </a:r>
          </a:p>
        </p:txBody>
      </p:sp>
    </p:spTree>
    <p:extLst>
      <p:ext uri="{BB962C8B-B14F-4D97-AF65-F5344CB8AC3E}">
        <p14:creationId xmlns:p14="http://schemas.microsoft.com/office/powerpoint/2010/main" val="26580768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D8B49-36E8-4847-9E21-628E80C03FE4}"/>
              </a:ext>
            </a:extLst>
          </p:cNvPr>
          <p:cNvSpPr>
            <a:spLocks noGrp="1"/>
          </p:cNvSpPr>
          <p:nvPr>
            <p:ph type="title"/>
          </p:nvPr>
        </p:nvSpPr>
        <p:spPr>
          <a:xfrm>
            <a:off x="0" y="0"/>
            <a:ext cx="9144000" cy="895546"/>
          </a:xfrm>
        </p:spPr>
        <p:txBody>
          <a:bodyPr/>
          <a:lstStyle/>
          <a:p>
            <a:r>
              <a:rPr lang="en-US" sz="2800" dirty="0">
                <a:latin typeface="+mj-lt"/>
              </a:rPr>
              <a:t>Optimal boundary control for steady state advection diffusion problem</a:t>
            </a:r>
          </a:p>
        </p:txBody>
      </p:sp>
      <p:pic>
        <p:nvPicPr>
          <p:cNvPr id="3" name="Picture 2">
            <a:extLst>
              <a:ext uri="{FF2B5EF4-FFF2-40B4-BE49-F238E27FC236}">
                <a16:creationId xmlns:a16="http://schemas.microsoft.com/office/drawing/2014/main" id="{FE0F368E-C2B9-8B45-AC3E-691CFD8CDD1C}"/>
              </a:ext>
            </a:extLst>
          </p:cNvPr>
          <p:cNvPicPr>
            <a:picLocks noChangeAspect="1"/>
          </p:cNvPicPr>
          <p:nvPr/>
        </p:nvPicPr>
        <p:blipFill>
          <a:blip r:embed="rId3"/>
          <a:stretch>
            <a:fillRect/>
          </a:stretch>
        </p:blipFill>
        <p:spPr>
          <a:xfrm>
            <a:off x="641022" y="986181"/>
            <a:ext cx="6140450" cy="1181100"/>
          </a:xfrm>
          <a:prstGeom prst="rect">
            <a:avLst/>
          </a:prstGeom>
        </p:spPr>
      </p:pic>
      <p:pic>
        <p:nvPicPr>
          <p:cNvPr id="5" name="Picture 4">
            <a:extLst>
              <a:ext uri="{FF2B5EF4-FFF2-40B4-BE49-F238E27FC236}">
                <a16:creationId xmlns:a16="http://schemas.microsoft.com/office/drawing/2014/main" id="{F6CCC8D7-45C2-5E42-9276-11344AB3C4E1}"/>
              </a:ext>
            </a:extLst>
          </p:cNvPr>
          <p:cNvPicPr>
            <a:picLocks noChangeAspect="1"/>
          </p:cNvPicPr>
          <p:nvPr/>
        </p:nvPicPr>
        <p:blipFill>
          <a:blip r:embed="rId4"/>
          <a:stretch>
            <a:fillRect/>
          </a:stretch>
        </p:blipFill>
        <p:spPr>
          <a:xfrm>
            <a:off x="641022" y="2512881"/>
            <a:ext cx="3092450" cy="552450"/>
          </a:xfrm>
          <a:prstGeom prst="rect">
            <a:avLst/>
          </a:prstGeom>
        </p:spPr>
      </p:pic>
      <p:pic>
        <p:nvPicPr>
          <p:cNvPr id="6" name="Picture 5">
            <a:extLst>
              <a:ext uri="{FF2B5EF4-FFF2-40B4-BE49-F238E27FC236}">
                <a16:creationId xmlns:a16="http://schemas.microsoft.com/office/drawing/2014/main" id="{F6129098-3949-8940-AAA7-B850BED2401D}"/>
              </a:ext>
            </a:extLst>
          </p:cNvPr>
          <p:cNvPicPr>
            <a:picLocks noChangeAspect="1"/>
          </p:cNvPicPr>
          <p:nvPr/>
        </p:nvPicPr>
        <p:blipFill>
          <a:blip r:embed="rId5"/>
          <a:stretch>
            <a:fillRect/>
          </a:stretch>
        </p:blipFill>
        <p:spPr>
          <a:xfrm>
            <a:off x="647372" y="3335321"/>
            <a:ext cx="3086100" cy="889000"/>
          </a:xfrm>
          <a:prstGeom prst="rect">
            <a:avLst/>
          </a:prstGeom>
        </p:spPr>
      </p:pic>
      <p:sp>
        <p:nvSpPr>
          <p:cNvPr id="7" name="TextBox 6">
            <a:extLst>
              <a:ext uri="{FF2B5EF4-FFF2-40B4-BE49-F238E27FC236}">
                <a16:creationId xmlns:a16="http://schemas.microsoft.com/office/drawing/2014/main" id="{991D0C8B-EE61-3743-9FDC-1C912A3179E6}"/>
              </a:ext>
            </a:extLst>
          </p:cNvPr>
          <p:cNvSpPr txBox="1"/>
          <p:nvPr/>
        </p:nvSpPr>
        <p:spPr>
          <a:xfrm>
            <a:off x="7277494" y="1254090"/>
            <a:ext cx="612742" cy="369332"/>
          </a:xfrm>
          <a:prstGeom prst="rect">
            <a:avLst/>
          </a:prstGeom>
          <a:solidFill>
            <a:schemeClr val="bg1"/>
          </a:solidFill>
          <a:ln w="38100">
            <a:solidFill>
              <a:srgbClr val="005493"/>
            </a:solidFill>
          </a:ln>
          <a:effectLst>
            <a:softEdge rad="38100"/>
          </a:effectLst>
        </p:spPr>
        <p:txBody>
          <a:bodyPr wrap="square" rtlCol="0">
            <a:spAutoFit/>
          </a:bodyPr>
          <a:lstStyle/>
          <a:p>
            <a:r>
              <a:rPr lang="en-US" sz="1800" b="1" dirty="0">
                <a:solidFill>
                  <a:srgbClr val="C00000"/>
                </a:solidFill>
              </a:rPr>
              <a:t>PDE</a:t>
            </a:r>
            <a:r>
              <a:rPr lang="en-US" dirty="0"/>
              <a:t> </a:t>
            </a:r>
          </a:p>
        </p:txBody>
      </p:sp>
      <p:sp>
        <p:nvSpPr>
          <p:cNvPr id="9" name="TextBox 8">
            <a:extLst>
              <a:ext uri="{FF2B5EF4-FFF2-40B4-BE49-F238E27FC236}">
                <a16:creationId xmlns:a16="http://schemas.microsoft.com/office/drawing/2014/main" id="{804D593D-6077-BC41-99B1-3D5576594C7F}"/>
              </a:ext>
            </a:extLst>
          </p:cNvPr>
          <p:cNvSpPr txBox="1"/>
          <p:nvPr/>
        </p:nvSpPr>
        <p:spPr>
          <a:xfrm>
            <a:off x="6676245" y="469260"/>
            <a:ext cx="668773" cy="1938992"/>
          </a:xfrm>
          <a:prstGeom prst="rect">
            <a:avLst/>
          </a:prstGeom>
          <a:noFill/>
        </p:spPr>
        <p:txBody>
          <a:bodyPr wrap="none" rtlCol="0">
            <a:spAutoFit/>
          </a:bodyPr>
          <a:lstStyle/>
          <a:p>
            <a:r>
              <a:rPr lang="en-US" sz="12000" dirty="0">
                <a:solidFill>
                  <a:schemeClr val="bg2">
                    <a:lumMod val="10000"/>
                  </a:schemeClr>
                </a:solidFill>
              </a:rPr>
              <a:t>}</a:t>
            </a:r>
          </a:p>
        </p:txBody>
      </p:sp>
      <p:sp>
        <p:nvSpPr>
          <p:cNvPr id="10" name="TextBox 9">
            <a:extLst>
              <a:ext uri="{FF2B5EF4-FFF2-40B4-BE49-F238E27FC236}">
                <a16:creationId xmlns:a16="http://schemas.microsoft.com/office/drawing/2014/main" id="{F0726EFB-22F5-1F4E-AF0C-409719BBCC0E}"/>
              </a:ext>
            </a:extLst>
          </p:cNvPr>
          <p:cNvSpPr txBox="1"/>
          <p:nvPr/>
        </p:nvSpPr>
        <p:spPr>
          <a:xfrm>
            <a:off x="4246775" y="3917105"/>
            <a:ext cx="2154026" cy="369332"/>
          </a:xfrm>
          <a:prstGeom prst="rect">
            <a:avLst/>
          </a:prstGeom>
          <a:solidFill>
            <a:schemeClr val="bg1"/>
          </a:solidFill>
          <a:ln w="38100">
            <a:solidFill>
              <a:srgbClr val="005493"/>
            </a:solidFill>
          </a:ln>
          <a:effectLst>
            <a:softEdge rad="38100"/>
          </a:effectLst>
        </p:spPr>
        <p:txBody>
          <a:bodyPr wrap="square" rtlCol="0">
            <a:spAutoFit/>
          </a:bodyPr>
          <a:lstStyle/>
          <a:p>
            <a:r>
              <a:rPr lang="en-US" sz="1800" b="1" dirty="0">
                <a:solidFill>
                  <a:srgbClr val="EF407F"/>
                </a:solidFill>
              </a:rPr>
              <a:t>Chance Constraints</a:t>
            </a:r>
            <a:r>
              <a:rPr lang="en-US" dirty="0">
                <a:solidFill>
                  <a:srgbClr val="EF407F"/>
                </a:solidFill>
              </a:rPr>
              <a:t> </a:t>
            </a:r>
          </a:p>
        </p:txBody>
      </p:sp>
      <p:cxnSp>
        <p:nvCxnSpPr>
          <p:cNvPr id="12" name="Straight Arrow Connector 11">
            <a:extLst>
              <a:ext uri="{FF2B5EF4-FFF2-40B4-BE49-F238E27FC236}">
                <a16:creationId xmlns:a16="http://schemas.microsoft.com/office/drawing/2014/main" id="{B8E19D1F-B666-0B48-811D-9C88E387A658}"/>
              </a:ext>
            </a:extLst>
          </p:cNvPr>
          <p:cNvCxnSpPr>
            <a:stCxn id="10" idx="1"/>
          </p:cNvCxnSpPr>
          <p:nvPr/>
        </p:nvCxnSpPr>
        <p:spPr bwMode="auto">
          <a:xfrm flipH="1">
            <a:off x="3733472" y="4101771"/>
            <a:ext cx="513303" cy="0"/>
          </a:xfrm>
          <a:prstGeom prst="straightConnector1">
            <a:avLst/>
          </a:prstGeom>
          <a:noFill/>
          <a:ln w="25400" cap="flat" cmpd="sng" algn="ctr">
            <a:solidFill>
              <a:schemeClr val="tx2">
                <a:lumMod val="50000"/>
              </a:schemeClr>
            </a:solidFill>
            <a:prstDash val="solid"/>
            <a:round/>
            <a:headEnd type="none" w="med" len="med"/>
            <a:tailEnd type="triangle"/>
          </a:ln>
          <a:effectLst/>
        </p:spPr>
      </p:cxnSp>
    </p:spTree>
    <p:extLst>
      <p:ext uri="{BB962C8B-B14F-4D97-AF65-F5344CB8AC3E}">
        <p14:creationId xmlns:p14="http://schemas.microsoft.com/office/powerpoint/2010/main" val="380511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76558B9-46D9-824F-9ED8-DA89762094D5}"/>
              </a:ext>
            </a:extLst>
          </p:cNvPr>
          <p:cNvPicPr>
            <a:picLocks noGrp="1" noChangeAspect="1"/>
          </p:cNvPicPr>
          <p:nvPr>
            <p:ph idx="1"/>
          </p:nvPr>
        </p:nvPicPr>
        <p:blipFill>
          <a:blip r:embed="rId2"/>
          <a:stretch>
            <a:fillRect/>
          </a:stretch>
        </p:blipFill>
        <p:spPr>
          <a:xfrm>
            <a:off x="408979" y="495399"/>
            <a:ext cx="3287912" cy="1848205"/>
          </a:xfrm>
        </p:spPr>
      </p:pic>
      <p:pic>
        <p:nvPicPr>
          <p:cNvPr id="7" name="Picture 6">
            <a:extLst>
              <a:ext uri="{FF2B5EF4-FFF2-40B4-BE49-F238E27FC236}">
                <a16:creationId xmlns:a16="http://schemas.microsoft.com/office/drawing/2014/main" id="{DD5D4708-DBA4-804B-92B1-E77E9B0A2FBC}"/>
              </a:ext>
            </a:extLst>
          </p:cNvPr>
          <p:cNvPicPr>
            <a:picLocks noChangeAspect="1"/>
          </p:cNvPicPr>
          <p:nvPr/>
        </p:nvPicPr>
        <p:blipFill>
          <a:blip r:embed="rId3"/>
          <a:stretch>
            <a:fillRect/>
          </a:stretch>
        </p:blipFill>
        <p:spPr>
          <a:xfrm>
            <a:off x="5547589" y="478036"/>
            <a:ext cx="2256238" cy="2603897"/>
          </a:xfrm>
          <a:prstGeom prst="rect">
            <a:avLst/>
          </a:prstGeom>
        </p:spPr>
      </p:pic>
      <p:pic>
        <p:nvPicPr>
          <p:cNvPr id="9" name="Picture 8">
            <a:extLst>
              <a:ext uri="{FF2B5EF4-FFF2-40B4-BE49-F238E27FC236}">
                <a16:creationId xmlns:a16="http://schemas.microsoft.com/office/drawing/2014/main" id="{0BFD125B-EECE-044F-AA37-1CC50C57C6F3}"/>
              </a:ext>
            </a:extLst>
          </p:cNvPr>
          <p:cNvPicPr>
            <a:picLocks noChangeAspect="1"/>
          </p:cNvPicPr>
          <p:nvPr/>
        </p:nvPicPr>
        <p:blipFill>
          <a:blip r:embed="rId4"/>
          <a:stretch>
            <a:fillRect/>
          </a:stretch>
        </p:blipFill>
        <p:spPr>
          <a:xfrm>
            <a:off x="2165788" y="2431481"/>
            <a:ext cx="3221427" cy="2561035"/>
          </a:xfrm>
          <a:prstGeom prst="rect">
            <a:avLst/>
          </a:prstGeom>
        </p:spPr>
      </p:pic>
      <p:sp>
        <p:nvSpPr>
          <p:cNvPr id="11" name="TextBox 10">
            <a:extLst>
              <a:ext uri="{FF2B5EF4-FFF2-40B4-BE49-F238E27FC236}">
                <a16:creationId xmlns:a16="http://schemas.microsoft.com/office/drawing/2014/main" id="{F1561D60-30A0-1245-A95C-012687C475B8}"/>
              </a:ext>
            </a:extLst>
          </p:cNvPr>
          <p:cNvSpPr txBox="1"/>
          <p:nvPr/>
        </p:nvSpPr>
        <p:spPr>
          <a:xfrm>
            <a:off x="2942864" y="80719"/>
            <a:ext cx="3595856" cy="369332"/>
          </a:xfrm>
          <a:prstGeom prst="rect">
            <a:avLst/>
          </a:prstGeom>
          <a:noFill/>
        </p:spPr>
        <p:txBody>
          <a:bodyPr wrap="none" rtlCol="0">
            <a:spAutoFit/>
          </a:bodyPr>
          <a:lstStyle/>
          <a:p>
            <a:r>
              <a:rPr lang="en-US" sz="1800" b="1" dirty="0">
                <a:solidFill>
                  <a:srgbClr val="7030A0"/>
                </a:solidFill>
                <a:latin typeface="Arial" panose="020B0604020202020204" pitchFamily="34" charset="0"/>
                <a:cs typeface="Arial" panose="020B0604020202020204" pitchFamily="34" charset="0"/>
              </a:rPr>
              <a:t>Examples of Complex Systems</a:t>
            </a:r>
          </a:p>
        </p:txBody>
      </p:sp>
    </p:spTree>
    <p:extLst>
      <p:ext uri="{BB962C8B-B14F-4D97-AF65-F5344CB8AC3E}">
        <p14:creationId xmlns:p14="http://schemas.microsoft.com/office/powerpoint/2010/main" val="7496902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D8B49-36E8-4847-9E21-628E80C03FE4}"/>
              </a:ext>
            </a:extLst>
          </p:cNvPr>
          <p:cNvSpPr>
            <a:spLocks noGrp="1"/>
          </p:cNvSpPr>
          <p:nvPr>
            <p:ph type="title"/>
          </p:nvPr>
        </p:nvSpPr>
        <p:spPr>
          <a:xfrm>
            <a:off x="0" y="0"/>
            <a:ext cx="9144000" cy="895546"/>
          </a:xfrm>
        </p:spPr>
        <p:txBody>
          <a:bodyPr/>
          <a:lstStyle/>
          <a:p>
            <a:r>
              <a:rPr lang="en-US" sz="2800" dirty="0">
                <a:latin typeface="+mj-lt"/>
              </a:rPr>
              <a:t>Optimal boundary control for steady state advection diffusion problem</a:t>
            </a:r>
          </a:p>
        </p:txBody>
      </p:sp>
      <p:pic>
        <p:nvPicPr>
          <p:cNvPr id="13" name="Picture 12">
            <a:extLst>
              <a:ext uri="{FF2B5EF4-FFF2-40B4-BE49-F238E27FC236}">
                <a16:creationId xmlns:a16="http://schemas.microsoft.com/office/drawing/2014/main" id="{0874D63E-EDDB-4E4E-B2B8-B426F02AAF5A}"/>
              </a:ext>
            </a:extLst>
          </p:cNvPr>
          <p:cNvPicPr>
            <a:picLocks noChangeAspect="1"/>
          </p:cNvPicPr>
          <p:nvPr/>
        </p:nvPicPr>
        <p:blipFill>
          <a:blip r:embed="rId3"/>
          <a:stretch>
            <a:fillRect/>
          </a:stretch>
        </p:blipFill>
        <p:spPr>
          <a:xfrm>
            <a:off x="576476" y="3044858"/>
            <a:ext cx="4127500" cy="1701800"/>
          </a:xfrm>
          <a:prstGeom prst="rect">
            <a:avLst/>
          </a:prstGeom>
        </p:spPr>
      </p:pic>
      <p:pic>
        <p:nvPicPr>
          <p:cNvPr id="16" name="Picture 15">
            <a:extLst>
              <a:ext uri="{FF2B5EF4-FFF2-40B4-BE49-F238E27FC236}">
                <a16:creationId xmlns:a16="http://schemas.microsoft.com/office/drawing/2014/main" id="{82FAE6B0-C26F-5044-AAEF-59D28A5C92C4}"/>
              </a:ext>
            </a:extLst>
          </p:cNvPr>
          <p:cNvPicPr>
            <a:picLocks noChangeAspect="1"/>
          </p:cNvPicPr>
          <p:nvPr/>
        </p:nvPicPr>
        <p:blipFill>
          <a:blip r:embed="rId4"/>
          <a:stretch>
            <a:fillRect/>
          </a:stretch>
        </p:blipFill>
        <p:spPr>
          <a:xfrm>
            <a:off x="0" y="895546"/>
            <a:ext cx="5014008" cy="2043326"/>
          </a:xfrm>
          <a:prstGeom prst="rect">
            <a:avLst/>
          </a:prstGeom>
        </p:spPr>
      </p:pic>
      <p:grpSp>
        <p:nvGrpSpPr>
          <p:cNvPr id="19" name="Group 18">
            <a:extLst>
              <a:ext uri="{FF2B5EF4-FFF2-40B4-BE49-F238E27FC236}">
                <a16:creationId xmlns:a16="http://schemas.microsoft.com/office/drawing/2014/main" id="{0B22374A-63FE-6143-94CD-C3556E0E1FB6}"/>
              </a:ext>
            </a:extLst>
          </p:cNvPr>
          <p:cNvGrpSpPr/>
          <p:nvPr/>
        </p:nvGrpSpPr>
        <p:grpSpPr>
          <a:xfrm>
            <a:off x="5137608" y="1527142"/>
            <a:ext cx="3223967" cy="507831"/>
            <a:chOff x="5637229" y="1102936"/>
            <a:chExt cx="3223967" cy="507831"/>
          </a:xfrm>
        </p:grpSpPr>
        <p:sp>
          <p:nvSpPr>
            <p:cNvPr id="17" name="TextBox 16">
              <a:extLst>
                <a:ext uri="{FF2B5EF4-FFF2-40B4-BE49-F238E27FC236}">
                  <a16:creationId xmlns:a16="http://schemas.microsoft.com/office/drawing/2014/main" id="{214F0690-D876-FE45-82F8-3C460211C6CA}"/>
                </a:ext>
              </a:extLst>
            </p:cNvPr>
            <p:cNvSpPr txBox="1"/>
            <p:nvPr/>
          </p:nvSpPr>
          <p:spPr>
            <a:xfrm>
              <a:off x="5637229" y="1102936"/>
              <a:ext cx="3223967" cy="507831"/>
            </a:xfrm>
            <a:prstGeom prst="rect">
              <a:avLst/>
            </a:prstGeom>
            <a:noFill/>
          </p:spPr>
          <p:txBody>
            <a:bodyPr wrap="square" rtlCol="0">
              <a:spAutoFit/>
            </a:bodyPr>
            <a:lstStyle/>
            <a:p>
              <a:r>
                <a:rPr lang="en-US" b="1" dirty="0">
                  <a:solidFill>
                    <a:srgbClr val="005493"/>
                  </a:solidFill>
                </a:rPr>
                <a:t>The optimal boundary conditions for different      using SORM </a:t>
              </a:r>
            </a:p>
          </p:txBody>
        </p:sp>
        <p:pic>
          <p:nvPicPr>
            <p:cNvPr id="18" name="Picture 17">
              <a:extLst>
                <a:ext uri="{FF2B5EF4-FFF2-40B4-BE49-F238E27FC236}">
                  <a16:creationId xmlns:a16="http://schemas.microsoft.com/office/drawing/2014/main" id="{590E760E-41EC-0242-8952-9B0C8AC1375A}"/>
                </a:ext>
              </a:extLst>
            </p:cNvPr>
            <p:cNvPicPr>
              <a:picLocks noChangeAspect="1"/>
            </p:cNvPicPr>
            <p:nvPr/>
          </p:nvPicPr>
          <p:blipFill>
            <a:blip r:embed="rId5"/>
            <a:stretch>
              <a:fillRect/>
            </a:stretch>
          </p:blipFill>
          <p:spPr>
            <a:xfrm>
              <a:off x="6389997" y="1413413"/>
              <a:ext cx="133350" cy="114300"/>
            </a:xfrm>
            <a:prstGeom prst="rect">
              <a:avLst/>
            </a:prstGeom>
          </p:spPr>
        </p:pic>
      </p:grpSp>
      <p:grpSp>
        <p:nvGrpSpPr>
          <p:cNvPr id="22" name="Group 21">
            <a:extLst>
              <a:ext uri="{FF2B5EF4-FFF2-40B4-BE49-F238E27FC236}">
                <a16:creationId xmlns:a16="http://schemas.microsoft.com/office/drawing/2014/main" id="{46325B0E-F548-6749-8010-C2AA21E71DBD}"/>
              </a:ext>
            </a:extLst>
          </p:cNvPr>
          <p:cNvGrpSpPr/>
          <p:nvPr/>
        </p:nvGrpSpPr>
        <p:grpSpPr>
          <a:xfrm>
            <a:off x="5137608" y="3537967"/>
            <a:ext cx="3223967" cy="715581"/>
            <a:chOff x="4903509" y="3570468"/>
            <a:chExt cx="3223967" cy="715581"/>
          </a:xfrm>
        </p:grpSpPr>
        <p:sp>
          <p:nvSpPr>
            <p:cNvPr id="20" name="TextBox 19">
              <a:extLst>
                <a:ext uri="{FF2B5EF4-FFF2-40B4-BE49-F238E27FC236}">
                  <a16:creationId xmlns:a16="http://schemas.microsoft.com/office/drawing/2014/main" id="{1532DB47-61FE-1640-A592-E90E8588816C}"/>
                </a:ext>
              </a:extLst>
            </p:cNvPr>
            <p:cNvSpPr txBox="1"/>
            <p:nvPr/>
          </p:nvSpPr>
          <p:spPr>
            <a:xfrm>
              <a:off x="4903509" y="3570468"/>
              <a:ext cx="3223967" cy="715581"/>
            </a:xfrm>
            <a:prstGeom prst="rect">
              <a:avLst/>
            </a:prstGeom>
            <a:noFill/>
          </p:spPr>
          <p:txBody>
            <a:bodyPr wrap="square" rtlCol="0">
              <a:spAutoFit/>
            </a:bodyPr>
            <a:lstStyle/>
            <a:p>
              <a:r>
                <a:rPr lang="en-US" b="1" dirty="0">
                  <a:solidFill>
                    <a:srgbClr val="005493"/>
                  </a:solidFill>
                </a:rPr>
                <a:t>The objective values and feasibilities of the  boundary control problem for different      using SORM </a:t>
              </a:r>
            </a:p>
          </p:txBody>
        </p:sp>
        <p:pic>
          <p:nvPicPr>
            <p:cNvPr id="21" name="Picture 20">
              <a:extLst>
                <a:ext uri="{FF2B5EF4-FFF2-40B4-BE49-F238E27FC236}">
                  <a16:creationId xmlns:a16="http://schemas.microsoft.com/office/drawing/2014/main" id="{D0BB40B1-9B05-A947-A6DD-D6CBD62BA6FF}"/>
                </a:ext>
              </a:extLst>
            </p:cNvPr>
            <p:cNvPicPr>
              <a:picLocks noChangeAspect="1"/>
            </p:cNvPicPr>
            <p:nvPr/>
          </p:nvPicPr>
          <p:blipFill>
            <a:blip r:embed="rId5"/>
            <a:stretch>
              <a:fillRect/>
            </a:stretch>
          </p:blipFill>
          <p:spPr>
            <a:xfrm>
              <a:off x="5656277" y="4092196"/>
              <a:ext cx="133350" cy="114300"/>
            </a:xfrm>
            <a:prstGeom prst="rect">
              <a:avLst/>
            </a:prstGeom>
          </p:spPr>
        </p:pic>
      </p:grpSp>
    </p:spTree>
    <p:extLst>
      <p:ext uri="{BB962C8B-B14F-4D97-AF65-F5344CB8AC3E}">
        <p14:creationId xmlns:p14="http://schemas.microsoft.com/office/powerpoint/2010/main" val="34379666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D8B49-36E8-4847-9E21-628E80C03FE4}"/>
              </a:ext>
            </a:extLst>
          </p:cNvPr>
          <p:cNvSpPr>
            <a:spLocks noGrp="1"/>
          </p:cNvSpPr>
          <p:nvPr>
            <p:ph type="title"/>
          </p:nvPr>
        </p:nvSpPr>
        <p:spPr>
          <a:xfrm>
            <a:off x="0" y="0"/>
            <a:ext cx="8416413" cy="594122"/>
          </a:xfrm>
        </p:spPr>
        <p:txBody>
          <a:bodyPr/>
          <a:lstStyle/>
          <a:p>
            <a:r>
              <a:rPr lang="en-US" sz="2800" dirty="0">
                <a:latin typeface="+mj-lt"/>
              </a:rPr>
              <a:t>Concluding Remarks and References</a:t>
            </a:r>
          </a:p>
        </p:txBody>
      </p:sp>
      <p:grpSp>
        <p:nvGrpSpPr>
          <p:cNvPr id="7" name="Group 6">
            <a:extLst>
              <a:ext uri="{FF2B5EF4-FFF2-40B4-BE49-F238E27FC236}">
                <a16:creationId xmlns:a16="http://schemas.microsoft.com/office/drawing/2014/main" id="{055B7DC6-4C70-F34B-8DC2-3BF9995A6771}"/>
              </a:ext>
            </a:extLst>
          </p:cNvPr>
          <p:cNvGrpSpPr/>
          <p:nvPr/>
        </p:nvGrpSpPr>
        <p:grpSpPr>
          <a:xfrm>
            <a:off x="474016" y="2604642"/>
            <a:ext cx="6653530" cy="2213759"/>
            <a:chOff x="297036" y="746345"/>
            <a:chExt cx="6653530" cy="2213759"/>
          </a:xfrm>
        </p:grpSpPr>
        <p:pic>
          <p:nvPicPr>
            <p:cNvPr id="6" name="Picture 5">
              <a:extLst>
                <a:ext uri="{FF2B5EF4-FFF2-40B4-BE49-F238E27FC236}">
                  <a16:creationId xmlns:a16="http://schemas.microsoft.com/office/drawing/2014/main" id="{3B6CA387-85B3-0840-A009-7A6A837B727A}"/>
                </a:ext>
              </a:extLst>
            </p:cNvPr>
            <p:cNvPicPr>
              <a:picLocks noChangeAspect="1"/>
            </p:cNvPicPr>
            <p:nvPr/>
          </p:nvPicPr>
          <p:blipFill>
            <a:blip r:embed="rId2"/>
            <a:stretch>
              <a:fillRect/>
            </a:stretch>
          </p:blipFill>
          <p:spPr>
            <a:xfrm>
              <a:off x="297037" y="746345"/>
              <a:ext cx="5935345" cy="652145"/>
            </a:xfrm>
            <a:prstGeom prst="rect">
              <a:avLst/>
            </a:prstGeom>
          </p:spPr>
        </p:pic>
        <p:pic>
          <p:nvPicPr>
            <p:cNvPr id="8" name="Picture 7">
              <a:extLst>
                <a:ext uri="{FF2B5EF4-FFF2-40B4-BE49-F238E27FC236}">
                  <a16:creationId xmlns:a16="http://schemas.microsoft.com/office/drawing/2014/main" id="{87128EF2-8490-FE41-BCA6-1671B27D83CC}"/>
                </a:ext>
              </a:extLst>
            </p:cNvPr>
            <p:cNvPicPr>
              <a:picLocks noChangeAspect="1"/>
            </p:cNvPicPr>
            <p:nvPr/>
          </p:nvPicPr>
          <p:blipFill>
            <a:blip r:embed="rId3"/>
            <a:stretch>
              <a:fillRect/>
            </a:stretch>
          </p:blipFill>
          <p:spPr>
            <a:xfrm>
              <a:off x="297036" y="1536162"/>
              <a:ext cx="6653530" cy="660400"/>
            </a:xfrm>
            <a:prstGeom prst="rect">
              <a:avLst/>
            </a:prstGeom>
          </p:spPr>
        </p:pic>
        <p:pic>
          <p:nvPicPr>
            <p:cNvPr id="5" name="Picture 4">
              <a:extLst>
                <a:ext uri="{FF2B5EF4-FFF2-40B4-BE49-F238E27FC236}">
                  <a16:creationId xmlns:a16="http://schemas.microsoft.com/office/drawing/2014/main" id="{EF24857C-61D6-4345-835D-E7DB5F86DCED}"/>
                </a:ext>
              </a:extLst>
            </p:cNvPr>
            <p:cNvPicPr>
              <a:picLocks noChangeAspect="1"/>
            </p:cNvPicPr>
            <p:nvPr/>
          </p:nvPicPr>
          <p:blipFill>
            <a:blip r:embed="rId4"/>
            <a:stretch>
              <a:fillRect/>
            </a:stretch>
          </p:blipFill>
          <p:spPr>
            <a:xfrm>
              <a:off x="297036" y="2349234"/>
              <a:ext cx="4077970" cy="610870"/>
            </a:xfrm>
            <a:prstGeom prst="rect">
              <a:avLst/>
            </a:prstGeom>
          </p:spPr>
        </p:pic>
      </p:grpSp>
      <p:sp>
        <p:nvSpPr>
          <p:cNvPr id="9" name="TextBox 8">
            <a:extLst>
              <a:ext uri="{FF2B5EF4-FFF2-40B4-BE49-F238E27FC236}">
                <a16:creationId xmlns:a16="http://schemas.microsoft.com/office/drawing/2014/main" id="{18151D9A-C1A5-3040-A4C9-7CAD390057F0}"/>
              </a:ext>
            </a:extLst>
          </p:cNvPr>
          <p:cNvSpPr txBox="1"/>
          <p:nvPr/>
        </p:nvSpPr>
        <p:spPr>
          <a:xfrm>
            <a:off x="4915" y="594122"/>
            <a:ext cx="9139085" cy="1679562"/>
          </a:xfrm>
          <a:prstGeom prst="rect">
            <a:avLst/>
          </a:prstGeom>
          <a:noFill/>
        </p:spPr>
        <p:txBody>
          <a:bodyPr wrap="square" rtlCol="0">
            <a:spAutoFit/>
          </a:bodyPr>
          <a:lstStyle/>
          <a:p>
            <a:pPr marL="628643" lvl="1" indent="-285743" defTabSz="685783">
              <a:lnSpc>
                <a:spcPct val="150000"/>
              </a:lnSpc>
              <a:buFont typeface="Arial" panose="020B0604020202020204" pitchFamily="34" charset="0"/>
              <a:buChar char="•"/>
            </a:pPr>
            <a:r>
              <a:rPr lang="en-US" sz="1700" dirty="0">
                <a:solidFill>
                  <a:srgbClr val="000000"/>
                </a:solidFill>
                <a:latin typeface="Calibri"/>
              </a:rPr>
              <a:t>Rice’s formula + Bayesian Inference for risk quantification</a:t>
            </a:r>
          </a:p>
          <a:p>
            <a:pPr marL="971543" lvl="2" indent="-285743" defTabSz="685783">
              <a:lnSpc>
                <a:spcPct val="150000"/>
              </a:lnSpc>
              <a:buFont typeface="Arial" panose="020B0604020202020204" pitchFamily="34" charset="0"/>
              <a:buChar char="•"/>
            </a:pPr>
            <a:r>
              <a:rPr lang="en-US" sz="1200" dirty="0">
                <a:solidFill>
                  <a:srgbClr val="C00000"/>
                </a:solidFill>
                <a:latin typeface="Calibri"/>
              </a:rPr>
              <a:t>Can be extended to Gaussian mixtures and by controlling the variance of mixture components, this can be used in optimization under rare chance constraints</a:t>
            </a:r>
          </a:p>
          <a:p>
            <a:pPr marL="628643" lvl="1" indent="-285743" defTabSz="685783">
              <a:lnSpc>
                <a:spcPct val="150000"/>
              </a:lnSpc>
              <a:buFont typeface="Arial" panose="020B0604020202020204" pitchFamily="34" charset="0"/>
              <a:buChar char="•"/>
            </a:pPr>
            <a:r>
              <a:rPr lang="en-US" sz="1700" dirty="0">
                <a:solidFill>
                  <a:srgbClr val="000000"/>
                </a:solidFill>
                <a:latin typeface="Calibri"/>
              </a:rPr>
              <a:t>LDT + Bilevel optimization holds a lot of promise</a:t>
            </a:r>
          </a:p>
          <a:p>
            <a:pPr marL="971543" lvl="2" indent="-285743" defTabSz="685783">
              <a:lnSpc>
                <a:spcPct val="150000"/>
              </a:lnSpc>
              <a:buFont typeface="Arial" panose="020B0604020202020204" pitchFamily="34" charset="0"/>
              <a:buChar char="•"/>
            </a:pPr>
            <a:r>
              <a:rPr lang="en-US" sz="1200" dirty="0">
                <a:solidFill>
                  <a:srgbClr val="C00000"/>
                </a:solidFill>
              </a:rPr>
              <a:t>Works well for Concave or nearly concave limit state functions</a:t>
            </a:r>
          </a:p>
        </p:txBody>
      </p:sp>
    </p:spTree>
    <p:extLst>
      <p:ext uri="{BB962C8B-B14F-4D97-AF65-F5344CB8AC3E}">
        <p14:creationId xmlns:p14="http://schemas.microsoft.com/office/powerpoint/2010/main" val="13810114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D8B49-36E8-4847-9E21-628E80C03FE4}"/>
              </a:ext>
            </a:extLst>
          </p:cNvPr>
          <p:cNvSpPr>
            <a:spLocks noGrp="1"/>
          </p:cNvSpPr>
          <p:nvPr>
            <p:ph type="title"/>
          </p:nvPr>
        </p:nvSpPr>
        <p:spPr>
          <a:xfrm>
            <a:off x="0" y="-23473"/>
            <a:ext cx="8686800" cy="594122"/>
          </a:xfrm>
        </p:spPr>
        <p:txBody>
          <a:bodyPr/>
          <a:lstStyle/>
          <a:p>
            <a:pPr marL="91440"/>
            <a:r>
              <a:rPr lang="en-US" sz="2800" dirty="0">
                <a:latin typeface="+mj-lt"/>
              </a:rPr>
              <a:t>Other approaches</a:t>
            </a:r>
          </a:p>
        </p:txBody>
      </p:sp>
      <p:sp>
        <p:nvSpPr>
          <p:cNvPr id="4" name="TextBox 3">
            <a:extLst>
              <a:ext uri="{FF2B5EF4-FFF2-40B4-BE49-F238E27FC236}">
                <a16:creationId xmlns:a16="http://schemas.microsoft.com/office/drawing/2014/main" id="{950B1CC0-AD54-7B46-9AEF-38EF084A2731}"/>
              </a:ext>
            </a:extLst>
          </p:cNvPr>
          <p:cNvSpPr txBox="1"/>
          <p:nvPr/>
        </p:nvSpPr>
        <p:spPr>
          <a:xfrm>
            <a:off x="0" y="436537"/>
            <a:ext cx="9144000" cy="2044086"/>
          </a:xfrm>
          <a:prstGeom prst="rect">
            <a:avLst/>
          </a:prstGeom>
          <a:noFill/>
        </p:spPr>
        <p:txBody>
          <a:bodyPr wrap="square" rtlCol="0">
            <a:spAutoFit/>
          </a:bodyPr>
          <a:lstStyle/>
          <a:p>
            <a:pPr marL="283464" indent="-285743" defTabSz="685783">
              <a:lnSpc>
                <a:spcPct val="150000"/>
              </a:lnSpc>
              <a:buFont typeface="Arial" panose="020B0604020202020204" pitchFamily="34" charset="0"/>
              <a:buChar char="•"/>
            </a:pPr>
            <a:r>
              <a:rPr lang="en-US" sz="1800" dirty="0">
                <a:solidFill>
                  <a:schemeClr val="bg2">
                    <a:lumMod val="10000"/>
                  </a:schemeClr>
                </a:solidFill>
                <a:latin typeface="Calibri"/>
                <a:sym typeface="Wingdings"/>
              </a:rPr>
              <a:t>Large Deviation Principles</a:t>
            </a:r>
          </a:p>
          <a:p>
            <a:pPr marL="283464" indent="-285743" defTabSz="685783">
              <a:lnSpc>
                <a:spcPct val="150000"/>
              </a:lnSpc>
              <a:buFont typeface="Arial" panose="020B0604020202020204" pitchFamily="34" charset="0"/>
              <a:buChar char="•"/>
            </a:pPr>
            <a:r>
              <a:rPr lang="en-US" sz="1800" dirty="0">
                <a:solidFill>
                  <a:srgbClr val="000000"/>
                </a:solidFill>
              </a:rPr>
              <a:t>Nested subset methods: Subsets generated by intermediate thresholds </a:t>
            </a:r>
            <a:endParaRPr lang="en-US" sz="1800" dirty="0">
              <a:solidFill>
                <a:schemeClr val="bg2">
                  <a:lumMod val="10000"/>
                </a:schemeClr>
              </a:solidFill>
              <a:latin typeface="Calibri"/>
              <a:sym typeface="Wingdings"/>
            </a:endParaRPr>
          </a:p>
          <a:p>
            <a:pPr marL="283464" indent="-285743" defTabSz="685783">
              <a:lnSpc>
                <a:spcPct val="150000"/>
              </a:lnSpc>
              <a:buFont typeface="Arial" panose="020B0604020202020204" pitchFamily="34" charset="0"/>
              <a:buChar char="•"/>
            </a:pPr>
            <a:r>
              <a:rPr lang="en-US" sz="1800" b="1" dirty="0">
                <a:solidFill>
                  <a:srgbClr val="FF0000"/>
                </a:solidFill>
                <a:latin typeface="Calibri"/>
                <a:sym typeface="Wingdings"/>
              </a:rPr>
              <a:t>Nested subset methods are inherently serial and the process of constructing biasing distribution cannot be performed in parallel</a:t>
            </a:r>
            <a:endParaRPr lang="en-US" sz="1800" b="1" dirty="0">
              <a:solidFill>
                <a:srgbClr val="FF0000"/>
              </a:solidFill>
              <a:latin typeface="Calibri"/>
            </a:endParaRPr>
          </a:p>
          <a:p>
            <a:pPr marL="91440" indent="-285743" defTabSz="685783">
              <a:lnSpc>
                <a:spcPct val="150000"/>
              </a:lnSpc>
              <a:buFont typeface="Arial" panose="020B0604020202020204" pitchFamily="34" charset="0"/>
              <a:buChar char="•"/>
            </a:pPr>
            <a:endParaRPr lang="en-US" sz="1400" dirty="0">
              <a:solidFill>
                <a:srgbClr val="000000"/>
              </a:solidFill>
              <a:latin typeface="Calibri"/>
            </a:endParaRPr>
          </a:p>
        </p:txBody>
      </p:sp>
      <p:sp>
        <p:nvSpPr>
          <p:cNvPr id="7" name="Rounded Rectangle 6"/>
          <p:cNvSpPr/>
          <p:nvPr/>
        </p:nvSpPr>
        <p:spPr bwMode="auto">
          <a:xfrm>
            <a:off x="4475018" y="3253260"/>
            <a:ext cx="2937163" cy="1233054"/>
          </a:xfrm>
          <a:prstGeom prst="round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ndParaRPr>
          </a:p>
        </p:txBody>
      </p:sp>
      <p:sp>
        <p:nvSpPr>
          <p:cNvPr id="8" name="Oval 7"/>
          <p:cNvSpPr/>
          <p:nvPr/>
        </p:nvSpPr>
        <p:spPr bwMode="auto">
          <a:xfrm>
            <a:off x="6276109" y="3685309"/>
            <a:ext cx="540327" cy="221673"/>
          </a:xfrm>
          <a:prstGeom prst="ellipse">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ndParaRPr>
          </a:p>
        </p:txBody>
      </p:sp>
      <p:sp>
        <p:nvSpPr>
          <p:cNvPr id="9" name="Oval 8"/>
          <p:cNvSpPr/>
          <p:nvPr/>
        </p:nvSpPr>
        <p:spPr bwMode="auto">
          <a:xfrm>
            <a:off x="5943600" y="3532909"/>
            <a:ext cx="1205345" cy="568036"/>
          </a:xfrm>
          <a:prstGeom prst="ellipse">
            <a:avLst/>
          </a:prstGeom>
          <a:solidFill>
            <a:schemeClr val="accent6">
              <a:lumMod val="20000"/>
              <a:lumOff val="80000"/>
              <a:alpha val="42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ndParaRPr>
          </a:p>
        </p:txBody>
      </p:sp>
      <p:sp>
        <p:nvSpPr>
          <p:cNvPr id="10" name="Oval 9"/>
          <p:cNvSpPr/>
          <p:nvPr/>
        </p:nvSpPr>
        <p:spPr bwMode="auto">
          <a:xfrm>
            <a:off x="5084618" y="3345026"/>
            <a:ext cx="2064327" cy="943802"/>
          </a:xfrm>
          <a:prstGeom prst="ellipse">
            <a:avLst/>
          </a:prstGeom>
          <a:solidFill>
            <a:schemeClr val="accent6">
              <a:lumMod val="20000"/>
              <a:lumOff val="80000"/>
              <a:alpha val="42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ndParaRPr>
          </a:p>
        </p:txBody>
      </p:sp>
      <p:sp>
        <p:nvSpPr>
          <p:cNvPr id="11" name="TextBox 10"/>
          <p:cNvSpPr txBox="1"/>
          <p:nvPr/>
        </p:nvSpPr>
        <p:spPr>
          <a:xfrm>
            <a:off x="4959927" y="4578080"/>
            <a:ext cx="1745672" cy="369332"/>
          </a:xfrm>
          <a:prstGeom prst="rect">
            <a:avLst/>
          </a:prstGeom>
          <a:noFill/>
        </p:spPr>
        <p:txBody>
          <a:bodyPr wrap="square" rtlCol="0">
            <a:spAutoFit/>
          </a:bodyPr>
          <a:lstStyle/>
          <a:p>
            <a:r>
              <a:rPr lang="en-US" sz="1800" b="1" dirty="0">
                <a:solidFill>
                  <a:srgbClr val="000000"/>
                </a:solidFill>
              </a:rPr>
              <a:t>Nested Subsets</a:t>
            </a:r>
          </a:p>
        </p:txBody>
      </p:sp>
    </p:spTree>
    <p:extLst>
      <p:ext uri="{BB962C8B-B14F-4D97-AF65-F5344CB8AC3E}">
        <p14:creationId xmlns:p14="http://schemas.microsoft.com/office/powerpoint/2010/main" val="11763294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D8B49-36E8-4847-9E21-628E80C03FE4}"/>
              </a:ext>
            </a:extLst>
          </p:cNvPr>
          <p:cNvSpPr>
            <a:spLocks noGrp="1"/>
          </p:cNvSpPr>
          <p:nvPr>
            <p:ph type="title"/>
          </p:nvPr>
        </p:nvSpPr>
        <p:spPr/>
        <p:txBody>
          <a:bodyPr/>
          <a:lstStyle/>
          <a:p>
            <a:r>
              <a:rPr lang="en-US" sz="2800" dirty="0">
                <a:latin typeface="+mj-lt"/>
              </a:rPr>
              <a:t>Problem formulation</a:t>
            </a:r>
          </a:p>
        </p:txBody>
      </p:sp>
      <p:sp>
        <p:nvSpPr>
          <p:cNvPr id="4" name="TextBox 3">
            <a:extLst>
              <a:ext uri="{FF2B5EF4-FFF2-40B4-BE49-F238E27FC236}">
                <a16:creationId xmlns:a16="http://schemas.microsoft.com/office/drawing/2014/main" id="{950B1CC0-AD54-7B46-9AEF-38EF084A2731}"/>
              </a:ext>
            </a:extLst>
          </p:cNvPr>
          <p:cNvSpPr txBox="1"/>
          <p:nvPr/>
        </p:nvSpPr>
        <p:spPr>
          <a:xfrm>
            <a:off x="457200" y="896183"/>
            <a:ext cx="8602717" cy="3788858"/>
          </a:xfrm>
          <a:prstGeom prst="rect">
            <a:avLst/>
          </a:prstGeom>
          <a:noFill/>
        </p:spPr>
        <p:txBody>
          <a:bodyPr wrap="square" rtlCol="0">
            <a:spAutoFit/>
          </a:bodyPr>
          <a:lstStyle/>
          <a:p>
            <a:pPr marL="285743" indent="-285743" defTabSz="685783">
              <a:lnSpc>
                <a:spcPct val="150000"/>
              </a:lnSpc>
              <a:buFont typeface="Arial" panose="020B0604020202020204" pitchFamily="34" charset="0"/>
              <a:buChar char="•"/>
            </a:pPr>
            <a:r>
              <a:rPr lang="en-US" sz="1800" dirty="0">
                <a:solidFill>
                  <a:srgbClr val="000000"/>
                </a:solidFill>
                <a:latin typeface="Calibri"/>
              </a:rPr>
              <a:t>Consider the following dynamical system </a:t>
            </a:r>
          </a:p>
          <a:p>
            <a:pPr marL="285743" indent="-285743" defTabSz="685783">
              <a:lnSpc>
                <a:spcPct val="150000"/>
              </a:lnSpc>
              <a:buFont typeface="Arial" panose="020B0604020202020204" pitchFamily="34" charset="0"/>
              <a:buChar char="•"/>
            </a:pPr>
            <a:endParaRPr lang="en-US" sz="1800" dirty="0">
              <a:solidFill>
                <a:srgbClr val="000000"/>
              </a:solidFill>
              <a:latin typeface="Calibri"/>
            </a:endParaRPr>
          </a:p>
          <a:p>
            <a:pPr marL="285743" indent="-285743" defTabSz="685783">
              <a:lnSpc>
                <a:spcPct val="150000"/>
              </a:lnSpc>
              <a:buFont typeface="Arial" panose="020B0604020202020204" pitchFamily="34" charset="0"/>
              <a:buChar char="•"/>
            </a:pPr>
            <a:endParaRPr lang="en-US" sz="1800" dirty="0">
              <a:solidFill>
                <a:srgbClr val="000000"/>
              </a:solidFill>
              <a:latin typeface="Calibri"/>
            </a:endParaRPr>
          </a:p>
          <a:p>
            <a:pPr marL="285743" indent="-285743" defTabSz="685783">
              <a:lnSpc>
                <a:spcPct val="150000"/>
              </a:lnSpc>
              <a:buFont typeface="Arial" panose="020B0604020202020204" pitchFamily="34" charset="0"/>
              <a:buChar char="•"/>
            </a:pPr>
            <a:r>
              <a:rPr lang="en-US" sz="1800" dirty="0">
                <a:solidFill>
                  <a:srgbClr val="000000"/>
                </a:solidFill>
                <a:latin typeface="Calibri"/>
              </a:rPr>
              <a:t>We are interested in estimating                                                                          </a:t>
            </a:r>
            <a:r>
              <a:rPr lang="en-US" sz="1800" b="1" dirty="0">
                <a:solidFill>
                  <a:srgbClr val="000000"/>
                </a:solidFill>
                <a:latin typeface="Calibri"/>
              </a:rPr>
              <a:t>c </a:t>
            </a:r>
            <a:r>
              <a:rPr lang="en-US" sz="1800" dirty="0">
                <a:solidFill>
                  <a:srgbClr val="000000"/>
                </a:solidFill>
                <a:latin typeface="Calibri"/>
              </a:rPr>
              <a:t>is the canonical basis vector.</a:t>
            </a:r>
            <a:endParaRPr lang="en-US" sz="1800" b="1" dirty="0">
              <a:solidFill>
                <a:srgbClr val="000000"/>
              </a:solidFill>
              <a:latin typeface="Calibri"/>
            </a:endParaRPr>
          </a:p>
          <a:p>
            <a:pPr marL="285743" indent="-285743" defTabSz="685783">
              <a:lnSpc>
                <a:spcPct val="150000"/>
              </a:lnSpc>
              <a:buFont typeface="Arial" panose="020B0604020202020204" pitchFamily="34" charset="0"/>
              <a:buChar char="•"/>
            </a:pPr>
            <a:r>
              <a:rPr lang="en-US" sz="1800" dirty="0">
                <a:solidFill>
                  <a:srgbClr val="000000"/>
                </a:solidFill>
                <a:latin typeface="Calibri"/>
              </a:rPr>
              <a:t>The initial state of the system has the PDF `p’. When f is linear and p is Gaussian, the evolution of x is analytically tractable. However, when f is nonlinear, the evolution of x is not analytically tractable.</a:t>
            </a:r>
          </a:p>
          <a:p>
            <a:pPr marL="285743" indent="-285743" defTabSz="685783">
              <a:lnSpc>
                <a:spcPct val="150000"/>
              </a:lnSpc>
              <a:buFont typeface="Arial" panose="020B0604020202020204" pitchFamily="34" charset="0"/>
              <a:buChar char="•"/>
            </a:pPr>
            <a:endParaRPr lang="en-US" sz="1800" dirty="0">
              <a:solidFill>
                <a:srgbClr val="000000"/>
              </a:solidFill>
              <a:latin typeface="Calibri"/>
            </a:endParaRPr>
          </a:p>
        </p:txBody>
      </p:sp>
      <p:pic>
        <p:nvPicPr>
          <p:cNvPr id="3" name="Picture 2">
            <a:extLst>
              <a:ext uri="{FF2B5EF4-FFF2-40B4-BE49-F238E27FC236}">
                <a16:creationId xmlns:a16="http://schemas.microsoft.com/office/drawing/2014/main" id="{94C43EC9-6A47-5E41-AECB-2B687370ED96}"/>
              </a:ext>
            </a:extLst>
          </p:cNvPr>
          <p:cNvPicPr>
            <a:picLocks noChangeAspect="1"/>
          </p:cNvPicPr>
          <p:nvPr/>
        </p:nvPicPr>
        <p:blipFill>
          <a:blip r:embed="rId2"/>
          <a:stretch>
            <a:fillRect/>
          </a:stretch>
        </p:blipFill>
        <p:spPr>
          <a:xfrm>
            <a:off x="1428750" y="1415815"/>
            <a:ext cx="3200400" cy="673100"/>
          </a:xfrm>
          <a:prstGeom prst="rect">
            <a:avLst/>
          </a:prstGeom>
        </p:spPr>
      </p:pic>
      <p:pic>
        <p:nvPicPr>
          <p:cNvPr id="5" name="Picture 4">
            <a:extLst>
              <a:ext uri="{FF2B5EF4-FFF2-40B4-BE49-F238E27FC236}">
                <a16:creationId xmlns:a16="http://schemas.microsoft.com/office/drawing/2014/main" id="{EED04A76-2180-A043-B24E-CA6144D92991}"/>
              </a:ext>
            </a:extLst>
          </p:cNvPr>
          <p:cNvPicPr>
            <a:picLocks noChangeAspect="1"/>
          </p:cNvPicPr>
          <p:nvPr/>
        </p:nvPicPr>
        <p:blipFill>
          <a:blip r:embed="rId3"/>
          <a:stretch>
            <a:fillRect/>
          </a:stretch>
        </p:blipFill>
        <p:spPr>
          <a:xfrm>
            <a:off x="3784600" y="2117507"/>
            <a:ext cx="3742871" cy="673105"/>
          </a:xfrm>
          <a:prstGeom prst="rect">
            <a:avLst/>
          </a:prstGeom>
        </p:spPr>
      </p:pic>
      <p:sp>
        <p:nvSpPr>
          <p:cNvPr id="6" name="TextBox 5">
            <a:extLst>
              <a:ext uri="{FF2B5EF4-FFF2-40B4-BE49-F238E27FC236}">
                <a16:creationId xmlns:a16="http://schemas.microsoft.com/office/drawing/2014/main" id="{AF76EDF6-CA35-994C-9B3B-14B31C48A8DA}"/>
              </a:ext>
            </a:extLst>
          </p:cNvPr>
          <p:cNvSpPr txBox="1"/>
          <p:nvPr/>
        </p:nvSpPr>
        <p:spPr>
          <a:xfrm>
            <a:off x="1289957" y="1330779"/>
            <a:ext cx="3380014" cy="786728"/>
          </a:xfrm>
          <a:prstGeom prst="rect">
            <a:avLst/>
          </a:prstGeom>
          <a:noFill/>
          <a:ln w="25400">
            <a:solidFill>
              <a:srgbClr val="0070C0"/>
            </a:solid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7281810B-BBF1-6D4D-B05C-5CC7FC18F605}"/>
              </a:ext>
            </a:extLst>
          </p:cNvPr>
          <p:cNvSpPr txBox="1"/>
          <p:nvPr/>
        </p:nvSpPr>
        <p:spPr>
          <a:xfrm>
            <a:off x="3966027" y="2158739"/>
            <a:ext cx="3561443" cy="685800"/>
          </a:xfrm>
          <a:prstGeom prst="rect">
            <a:avLst/>
          </a:prstGeom>
          <a:noFill/>
          <a:ln w="25400">
            <a:solidFill>
              <a:srgbClr val="C00000"/>
            </a:solidFill>
          </a:ln>
        </p:spPr>
        <p:txBody>
          <a:bodyPr wrap="square" rtlCol="0">
            <a:spAutoFit/>
          </a:bodyPr>
          <a:lstStyle/>
          <a:p>
            <a:endParaRPr lang="en-US" dirty="0"/>
          </a:p>
        </p:txBody>
      </p:sp>
    </p:spTree>
    <p:extLst>
      <p:ext uri="{BB962C8B-B14F-4D97-AF65-F5344CB8AC3E}">
        <p14:creationId xmlns:p14="http://schemas.microsoft.com/office/powerpoint/2010/main" val="14730249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D8B49-36E8-4847-9E21-628E80C03FE4}"/>
              </a:ext>
            </a:extLst>
          </p:cNvPr>
          <p:cNvSpPr>
            <a:spLocks noGrp="1"/>
          </p:cNvSpPr>
          <p:nvPr>
            <p:ph type="title"/>
          </p:nvPr>
        </p:nvSpPr>
        <p:spPr/>
        <p:txBody>
          <a:bodyPr/>
          <a:lstStyle/>
          <a:p>
            <a:r>
              <a:rPr lang="en-US" sz="2800" dirty="0">
                <a:latin typeface="+mj-lt"/>
              </a:rPr>
              <a:t>Problem formulation</a:t>
            </a:r>
          </a:p>
        </p:txBody>
      </p:sp>
      <p:sp>
        <p:nvSpPr>
          <p:cNvPr id="4" name="TextBox 3">
            <a:extLst>
              <a:ext uri="{FF2B5EF4-FFF2-40B4-BE49-F238E27FC236}">
                <a16:creationId xmlns:a16="http://schemas.microsoft.com/office/drawing/2014/main" id="{950B1CC0-AD54-7B46-9AEF-38EF084A2731}"/>
              </a:ext>
            </a:extLst>
          </p:cNvPr>
          <p:cNvSpPr txBox="1"/>
          <p:nvPr/>
        </p:nvSpPr>
        <p:spPr>
          <a:xfrm>
            <a:off x="457200" y="896183"/>
            <a:ext cx="8602717" cy="3373359"/>
          </a:xfrm>
          <a:prstGeom prst="rect">
            <a:avLst/>
          </a:prstGeom>
          <a:noFill/>
        </p:spPr>
        <p:txBody>
          <a:bodyPr wrap="square" rtlCol="0">
            <a:spAutoFit/>
          </a:bodyPr>
          <a:lstStyle/>
          <a:p>
            <a:pPr marL="285743" indent="-285743" defTabSz="685783">
              <a:lnSpc>
                <a:spcPct val="150000"/>
              </a:lnSpc>
              <a:buFont typeface="Arial" panose="020B0604020202020204" pitchFamily="34" charset="0"/>
              <a:buChar char="•"/>
            </a:pPr>
            <a:r>
              <a:rPr lang="en-US" sz="1800" dirty="0">
                <a:solidFill>
                  <a:srgbClr val="000000"/>
                </a:solidFill>
                <a:latin typeface="Calibri"/>
              </a:rPr>
              <a:t>Let                   denote the set of all initial conditions that cause an excursion. That is:</a:t>
            </a:r>
          </a:p>
          <a:p>
            <a:pPr marL="285743" indent="-285743" defTabSz="685783">
              <a:lnSpc>
                <a:spcPct val="150000"/>
              </a:lnSpc>
              <a:buFont typeface="Arial" panose="020B0604020202020204" pitchFamily="34" charset="0"/>
              <a:buChar char="•"/>
            </a:pPr>
            <a:endParaRPr lang="en-US" sz="1800" dirty="0">
              <a:solidFill>
                <a:srgbClr val="000000"/>
              </a:solidFill>
              <a:latin typeface="Calibri"/>
            </a:endParaRPr>
          </a:p>
          <a:p>
            <a:pPr marL="285743" indent="-285743" defTabSz="685783">
              <a:lnSpc>
                <a:spcPct val="150000"/>
              </a:lnSpc>
              <a:buFont typeface="Arial" panose="020B0604020202020204" pitchFamily="34" charset="0"/>
              <a:buChar char="•"/>
            </a:pPr>
            <a:endParaRPr lang="en-US" sz="1800" dirty="0">
              <a:solidFill>
                <a:srgbClr val="000000"/>
              </a:solidFill>
              <a:latin typeface="Calibri"/>
            </a:endParaRPr>
          </a:p>
          <a:p>
            <a:pPr marL="285743" indent="-285743" defTabSz="685783">
              <a:lnSpc>
                <a:spcPct val="150000"/>
              </a:lnSpc>
              <a:buFont typeface="Arial" panose="020B0604020202020204" pitchFamily="34" charset="0"/>
              <a:buChar char="•"/>
            </a:pPr>
            <a:r>
              <a:rPr lang="en-US" sz="1800" dirty="0">
                <a:solidFill>
                  <a:srgbClr val="000000"/>
                </a:solidFill>
                <a:latin typeface="Calibri"/>
              </a:rPr>
              <a:t>Then                                  Where,     represents the probability measure associated with the random initial conditions. </a:t>
            </a:r>
          </a:p>
          <a:p>
            <a:pPr marL="285743" indent="-285743" defTabSz="685783">
              <a:lnSpc>
                <a:spcPct val="150000"/>
              </a:lnSpc>
              <a:buFont typeface="Arial" panose="020B0604020202020204" pitchFamily="34" charset="0"/>
              <a:buChar char="•"/>
            </a:pPr>
            <a:r>
              <a:rPr lang="en-US" sz="1800" dirty="0">
                <a:solidFill>
                  <a:srgbClr val="000000"/>
                </a:solidFill>
                <a:latin typeface="Calibri"/>
              </a:rPr>
              <a:t>Finding             amounts to finding           .  </a:t>
            </a:r>
          </a:p>
          <a:p>
            <a:pPr marL="285743" indent="-285743" defTabSz="685783">
              <a:lnSpc>
                <a:spcPct val="150000"/>
              </a:lnSpc>
              <a:buFont typeface="Arial" panose="020B0604020202020204" pitchFamily="34" charset="0"/>
              <a:buChar char="•"/>
            </a:pPr>
            <a:r>
              <a:rPr lang="en-US" sz="1800" dirty="0">
                <a:solidFill>
                  <a:srgbClr val="000000"/>
                </a:solidFill>
                <a:latin typeface="Calibri"/>
              </a:rPr>
              <a:t>We use Rice’s formula to gain insights about </a:t>
            </a:r>
          </a:p>
          <a:p>
            <a:pPr marL="285743" indent="-285743" defTabSz="685783">
              <a:lnSpc>
                <a:spcPct val="150000"/>
              </a:lnSpc>
              <a:buFont typeface="Arial" panose="020B0604020202020204" pitchFamily="34" charset="0"/>
              <a:buChar char="•"/>
            </a:pPr>
            <a:endParaRPr lang="en-US" sz="1800" dirty="0">
              <a:solidFill>
                <a:srgbClr val="000000"/>
              </a:solidFill>
              <a:latin typeface="Calibri"/>
            </a:endParaRPr>
          </a:p>
        </p:txBody>
      </p:sp>
      <p:pic>
        <p:nvPicPr>
          <p:cNvPr id="6" name="Picture 5">
            <a:extLst>
              <a:ext uri="{FF2B5EF4-FFF2-40B4-BE49-F238E27FC236}">
                <a16:creationId xmlns:a16="http://schemas.microsoft.com/office/drawing/2014/main" id="{9D610E45-B6A4-E74F-A774-61BFE1E86492}"/>
              </a:ext>
            </a:extLst>
          </p:cNvPr>
          <p:cNvPicPr>
            <a:picLocks noChangeAspect="1"/>
          </p:cNvPicPr>
          <p:nvPr/>
        </p:nvPicPr>
        <p:blipFill>
          <a:blip r:embed="rId2"/>
          <a:stretch>
            <a:fillRect/>
          </a:stretch>
        </p:blipFill>
        <p:spPr>
          <a:xfrm>
            <a:off x="1244602" y="1094824"/>
            <a:ext cx="812800" cy="200416"/>
          </a:xfrm>
          <a:prstGeom prst="rect">
            <a:avLst/>
          </a:prstGeom>
        </p:spPr>
      </p:pic>
      <p:pic>
        <p:nvPicPr>
          <p:cNvPr id="7" name="Picture 6">
            <a:extLst>
              <a:ext uri="{FF2B5EF4-FFF2-40B4-BE49-F238E27FC236}">
                <a16:creationId xmlns:a16="http://schemas.microsoft.com/office/drawing/2014/main" id="{23CCF0FB-82D6-4F43-BDC0-2735A62D8D5F}"/>
              </a:ext>
            </a:extLst>
          </p:cNvPr>
          <p:cNvPicPr>
            <a:picLocks noChangeAspect="1"/>
          </p:cNvPicPr>
          <p:nvPr/>
        </p:nvPicPr>
        <p:blipFill>
          <a:blip r:embed="rId3"/>
          <a:stretch>
            <a:fillRect/>
          </a:stretch>
        </p:blipFill>
        <p:spPr>
          <a:xfrm>
            <a:off x="1856921" y="1391323"/>
            <a:ext cx="3482522" cy="522081"/>
          </a:xfrm>
          <a:prstGeom prst="rect">
            <a:avLst/>
          </a:prstGeom>
        </p:spPr>
      </p:pic>
      <p:pic>
        <p:nvPicPr>
          <p:cNvPr id="8" name="Picture 7">
            <a:extLst>
              <a:ext uri="{FF2B5EF4-FFF2-40B4-BE49-F238E27FC236}">
                <a16:creationId xmlns:a16="http://schemas.microsoft.com/office/drawing/2014/main" id="{03EC7653-064D-4942-BBAD-3F68FA99B296}"/>
              </a:ext>
            </a:extLst>
          </p:cNvPr>
          <p:cNvPicPr>
            <a:picLocks noChangeAspect="1"/>
          </p:cNvPicPr>
          <p:nvPr/>
        </p:nvPicPr>
        <p:blipFill>
          <a:blip r:embed="rId4"/>
          <a:stretch>
            <a:fillRect/>
          </a:stretch>
        </p:blipFill>
        <p:spPr>
          <a:xfrm>
            <a:off x="1516743" y="2338104"/>
            <a:ext cx="1463221" cy="194745"/>
          </a:xfrm>
          <a:prstGeom prst="rect">
            <a:avLst/>
          </a:prstGeom>
        </p:spPr>
      </p:pic>
      <p:pic>
        <p:nvPicPr>
          <p:cNvPr id="9" name="Picture 8">
            <a:extLst>
              <a:ext uri="{FF2B5EF4-FFF2-40B4-BE49-F238E27FC236}">
                <a16:creationId xmlns:a16="http://schemas.microsoft.com/office/drawing/2014/main" id="{78457230-C653-E744-A70B-777BCE363250}"/>
              </a:ext>
            </a:extLst>
          </p:cNvPr>
          <p:cNvPicPr>
            <a:picLocks noChangeAspect="1"/>
          </p:cNvPicPr>
          <p:nvPr/>
        </p:nvPicPr>
        <p:blipFill>
          <a:blip r:embed="rId5"/>
          <a:stretch>
            <a:fillRect/>
          </a:stretch>
        </p:blipFill>
        <p:spPr>
          <a:xfrm>
            <a:off x="3832679" y="2338104"/>
            <a:ext cx="146644" cy="174576"/>
          </a:xfrm>
          <a:prstGeom prst="rect">
            <a:avLst/>
          </a:prstGeom>
        </p:spPr>
      </p:pic>
      <p:pic>
        <p:nvPicPr>
          <p:cNvPr id="10" name="Picture 9">
            <a:extLst>
              <a:ext uri="{FF2B5EF4-FFF2-40B4-BE49-F238E27FC236}">
                <a16:creationId xmlns:a16="http://schemas.microsoft.com/office/drawing/2014/main" id="{1FD39151-5834-0843-BA63-46E4F3F8C48A}"/>
              </a:ext>
            </a:extLst>
          </p:cNvPr>
          <p:cNvPicPr>
            <a:picLocks noChangeAspect="1"/>
          </p:cNvPicPr>
          <p:nvPr/>
        </p:nvPicPr>
        <p:blipFill>
          <a:blip r:embed="rId6"/>
          <a:stretch>
            <a:fillRect/>
          </a:stretch>
        </p:blipFill>
        <p:spPr>
          <a:xfrm>
            <a:off x="1642838" y="3151415"/>
            <a:ext cx="488041" cy="195216"/>
          </a:xfrm>
          <a:prstGeom prst="rect">
            <a:avLst/>
          </a:prstGeom>
        </p:spPr>
      </p:pic>
      <p:pic>
        <p:nvPicPr>
          <p:cNvPr id="11" name="Picture 10">
            <a:extLst>
              <a:ext uri="{FF2B5EF4-FFF2-40B4-BE49-F238E27FC236}">
                <a16:creationId xmlns:a16="http://schemas.microsoft.com/office/drawing/2014/main" id="{76D457B3-31F6-DE4A-BAE4-8CDA2F04D4F3}"/>
              </a:ext>
            </a:extLst>
          </p:cNvPr>
          <p:cNvPicPr>
            <a:picLocks noChangeAspect="1"/>
          </p:cNvPicPr>
          <p:nvPr/>
        </p:nvPicPr>
        <p:blipFill>
          <a:blip r:embed="rId7"/>
          <a:stretch>
            <a:fillRect/>
          </a:stretch>
        </p:blipFill>
        <p:spPr>
          <a:xfrm>
            <a:off x="4070350" y="3151415"/>
            <a:ext cx="443085" cy="227872"/>
          </a:xfrm>
          <a:prstGeom prst="rect">
            <a:avLst/>
          </a:prstGeom>
        </p:spPr>
      </p:pic>
      <p:pic>
        <p:nvPicPr>
          <p:cNvPr id="12" name="Picture 11">
            <a:extLst>
              <a:ext uri="{FF2B5EF4-FFF2-40B4-BE49-F238E27FC236}">
                <a16:creationId xmlns:a16="http://schemas.microsoft.com/office/drawing/2014/main" id="{A9DA68FC-DE71-0842-A71B-5E8A3E6D0C76}"/>
              </a:ext>
            </a:extLst>
          </p:cNvPr>
          <p:cNvPicPr>
            <a:picLocks noChangeAspect="1"/>
          </p:cNvPicPr>
          <p:nvPr/>
        </p:nvPicPr>
        <p:blipFill>
          <a:blip r:embed="rId7"/>
          <a:stretch>
            <a:fillRect/>
          </a:stretch>
        </p:blipFill>
        <p:spPr>
          <a:xfrm>
            <a:off x="5025571" y="3551465"/>
            <a:ext cx="452664" cy="232799"/>
          </a:xfrm>
          <a:prstGeom prst="rect">
            <a:avLst/>
          </a:prstGeom>
        </p:spPr>
      </p:pic>
      <p:sp>
        <p:nvSpPr>
          <p:cNvPr id="13" name="TextBox 12">
            <a:extLst>
              <a:ext uri="{FF2B5EF4-FFF2-40B4-BE49-F238E27FC236}">
                <a16:creationId xmlns:a16="http://schemas.microsoft.com/office/drawing/2014/main" id="{7A8E150D-6D73-184C-8B9A-C5E4CD8EC23D}"/>
              </a:ext>
            </a:extLst>
          </p:cNvPr>
          <p:cNvSpPr txBox="1"/>
          <p:nvPr/>
        </p:nvSpPr>
        <p:spPr>
          <a:xfrm>
            <a:off x="1767116" y="1274350"/>
            <a:ext cx="3837272" cy="786728"/>
          </a:xfrm>
          <a:prstGeom prst="rect">
            <a:avLst/>
          </a:prstGeom>
          <a:noFill/>
          <a:ln w="25400">
            <a:solidFill>
              <a:srgbClr val="0096FF"/>
            </a:solidFill>
          </a:ln>
        </p:spPr>
        <p:txBody>
          <a:bodyPr wrap="square" rtlCol="0">
            <a:spAutoFit/>
          </a:bodyPr>
          <a:lstStyle/>
          <a:p>
            <a:endParaRPr lang="en-US" dirty="0"/>
          </a:p>
        </p:txBody>
      </p:sp>
    </p:spTree>
    <p:extLst>
      <p:ext uri="{BB962C8B-B14F-4D97-AF65-F5344CB8AC3E}">
        <p14:creationId xmlns:p14="http://schemas.microsoft.com/office/powerpoint/2010/main" val="33023671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D8B49-36E8-4847-9E21-628E80C03FE4}"/>
              </a:ext>
            </a:extLst>
          </p:cNvPr>
          <p:cNvSpPr>
            <a:spLocks noGrp="1"/>
          </p:cNvSpPr>
          <p:nvPr>
            <p:ph type="title"/>
          </p:nvPr>
        </p:nvSpPr>
        <p:spPr>
          <a:xfrm>
            <a:off x="0" y="0"/>
            <a:ext cx="9144000" cy="898814"/>
          </a:xfrm>
        </p:spPr>
        <p:txBody>
          <a:bodyPr/>
          <a:lstStyle/>
          <a:p>
            <a:r>
              <a:rPr lang="en-US" sz="2800" dirty="0">
                <a:latin typeface="+mj-lt"/>
              </a:rPr>
              <a:t>Overview of our approach: Rice’s formula and excursion probability theory</a:t>
            </a:r>
          </a:p>
        </p:txBody>
      </p:sp>
      <p:sp>
        <p:nvSpPr>
          <p:cNvPr id="4" name="TextBox 3">
            <a:extLst>
              <a:ext uri="{FF2B5EF4-FFF2-40B4-BE49-F238E27FC236}">
                <a16:creationId xmlns:a16="http://schemas.microsoft.com/office/drawing/2014/main" id="{950B1CC0-AD54-7B46-9AEF-38EF084A2731}"/>
              </a:ext>
            </a:extLst>
          </p:cNvPr>
          <p:cNvSpPr txBox="1"/>
          <p:nvPr/>
        </p:nvSpPr>
        <p:spPr>
          <a:xfrm>
            <a:off x="0" y="1045028"/>
            <a:ext cx="9144000" cy="3416320"/>
          </a:xfrm>
          <a:prstGeom prst="rect">
            <a:avLst/>
          </a:prstGeom>
          <a:noFill/>
        </p:spPr>
        <p:txBody>
          <a:bodyPr wrap="square" rtlCol="0">
            <a:spAutoFit/>
          </a:bodyPr>
          <a:lstStyle/>
          <a:p>
            <a:pPr marL="285743" indent="-285743" defTabSz="685783">
              <a:lnSpc>
                <a:spcPct val="150000"/>
              </a:lnSpc>
              <a:buFont typeface="Arial" panose="020B0604020202020204" pitchFamily="34" charset="0"/>
              <a:buChar char="•"/>
            </a:pPr>
            <a:r>
              <a:rPr lang="en-US" sz="1800" dirty="0">
                <a:solidFill>
                  <a:srgbClr val="000000"/>
                </a:solidFill>
                <a:latin typeface="Calibri"/>
              </a:rPr>
              <a:t>We have the following relation for the excursion probability (Adler and Taylor (2009)) </a:t>
            </a:r>
          </a:p>
          <a:p>
            <a:pPr marL="285743" indent="-285743" defTabSz="685783">
              <a:lnSpc>
                <a:spcPct val="150000"/>
              </a:lnSpc>
              <a:buFont typeface="Arial" panose="020B0604020202020204" pitchFamily="34" charset="0"/>
              <a:buChar char="•"/>
            </a:pPr>
            <a:endParaRPr lang="en-US" sz="1800" dirty="0">
              <a:solidFill>
                <a:srgbClr val="000000"/>
              </a:solidFill>
              <a:latin typeface="Calibri"/>
            </a:endParaRPr>
          </a:p>
          <a:p>
            <a:pPr marL="285743" indent="-285743" defTabSz="685783">
              <a:lnSpc>
                <a:spcPct val="150000"/>
              </a:lnSpc>
              <a:buFont typeface="Arial" panose="020B0604020202020204" pitchFamily="34" charset="0"/>
              <a:buChar char="•"/>
            </a:pPr>
            <a:r>
              <a:rPr lang="en-US" sz="1800" dirty="0">
                <a:solidFill>
                  <a:srgbClr val="000000"/>
                </a:solidFill>
                <a:latin typeface="Calibri"/>
              </a:rPr>
              <a:t>Where, X is a centered unit-variance smooth Gaussian random field.              is the Euler characteristic of the excursion set                                               .   </a:t>
            </a:r>
          </a:p>
          <a:p>
            <a:pPr marL="285743" indent="-285743" defTabSz="685783">
              <a:lnSpc>
                <a:spcPct val="150000"/>
              </a:lnSpc>
              <a:buFont typeface="Arial" panose="020B0604020202020204" pitchFamily="34" charset="0"/>
              <a:buChar char="•"/>
            </a:pPr>
            <a:r>
              <a:rPr lang="en-US" sz="1800" dirty="0">
                <a:solidFill>
                  <a:srgbClr val="000000"/>
                </a:solidFill>
                <a:latin typeface="Calibri"/>
              </a:rPr>
              <a:t>For 1D, Euler Characteristic of A is basically the number of disjoint intervals in A.</a:t>
            </a:r>
          </a:p>
          <a:p>
            <a:pPr marL="285743" indent="-285743" defTabSz="685783">
              <a:lnSpc>
                <a:spcPct val="150000"/>
              </a:lnSpc>
              <a:buFont typeface="Arial" panose="020B0604020202020204" pitchFamily="34" charset="0"/>
              <a:buChar char="•"/>
            </a:pPr>
            <a:r>
              <a:rPr lang="en-US" sz="1800" dirty="0">
                <a:solidFill>
                  <a:srgbClr val="000000"/>
                </a:solidFill>
                <a:latin typeface="Calibri"/>
              </a:rPr>
              <a:t>Rice’s formula, which computes the expected number of </a:t>
            </a:r>
            <a:r>
              <a:rPr lang="en-US" sz="1800" dirty="0" err="1">
                <a:solidFill>
                  <a:srgbClr val="000000"/>
                </a:solidFill>
                <a:latin typeface="Calibri"/>
              </a:rPr>
              <a:t>upcrossings</a:t>
            </a:r>
            <a:r>
              <a:rPr lang="en-US" sz="1800" dirty="0">
                <a:solidFill>
                  <a:srgbClr val="000000"/>
                </a:solidFill>
                <a:latin typeface="Calibri"/>
              </a:rPr>
              <a:t> of level u, and Euler Characteristic are similar and hence has been used to approximate the excursion probability   </a:t>
            </a:r>
          </a:p>
          <a:p>
            <a:pPr marL="285743" indent="-285743" defTabSz="685783">
              <a:lnSpc>
                <a:spcPct val="150000"/>
              </a:lnSpc>
              <a:buFont typeface="Arial" panose="020B0604020202020204" pitchFamily="34" charset="0"/>
              <a:buChar char="•"/>
            </a:pPr>
            <a:endParaRPr lang="en-US" sz="1800" dirty="0">
              <a:solidFill>
                <a:srgbClr val="000000"/>
              </a:solidFill>
              <a:latin typeface="Calibri"/>
            </a:endParaRPr>
          </a:p>
        </p:txBody>
      </p:sp>
      <p:pic>
        <p:nvPicPr>
          <p:cNvPr id="9" name="Picture 8"/>
          <p:cNvPicPr>
            <a:picLocks noChangeAspect="1"/>
          </p:cNvPicPr>
          <p:nvPr/>
        </p:nvPicPr>
        <p:blipFill>
          <a:blip r:embed="rId2"/>
          <a:stretch>
            <a:fillRect/>
          </a:stretch>
        </p:blipFill>
        <p:spPr>
          <a:xfrm>
            <a:off x="6781800" y="2053589"/>
            <a:ext cx="571500" cy="234950"/>
          </a:xfrm>
          <a:prstGeom prst="rect">
            <a:avLst/>
          </a:prstGeom>
        </p:spPr>
      </p:pic>
      <p:pic>
        <p:nvPicPr>
          <p:cNvPr id="10" name="Picture 9"/>
          <p:cNvPicPr>
            <a:picLocks noChangeAspect="1"/>
          </p:cNvPicPr>
          <p:nvPr/>
        </p:nvPicPr>
        <p:blipFill>
          <a:blip r:embed="rId3"/>
          <a:stretch>
            <a:fillRect/>
          </a:stretch>
        </p:blipFill>
        <p:spPr>
          <a:xfrm>
            <a:off x="3549650" y="2448915"/>
            <a:ext cx="2393950" cy="234950"/>
          </a:xfrm>
          <a:prstGeom prst="rect">
            <a:avLst/>
          </a:prstGeom>
        </p:spPr>
      </p:pic>
      <p:pic>
        <p:nvPicPr>
          <p:cNvPr id="12" name="Picture 11"/>
          <p:cNvPicPr>
            <a:picLocks noChangeAspect="1"/>
          </p:cNvPicPr>
          <p:nvPr/>
        </p:nvPicPr>
        <p:blipFill>
          <a:blip r:embed="rId4"/>
          <a:stretch>
            <a:fillRect/>
          </a:stretch>
        </p:blipFill>
        <p:spPr>
          <a:xfrm>
            <a:off x="665842" y="1502971"/>
            <a:ext cx="5302250" cy="457200"/>
          </a:xfrm>
          <a:prstGeom prst="rect">
            <a:avLst/>
          </a:prstGeom>
        </p:spPr>
      </p:pic>
    </p:spTree>
    <p:extLst>
      <p:ext uri="{BB962C8B-B14F-4D97-AF65-F5344CB8AC3E}">
        <p14:creationId xmlns:p14="http://schemas.microsoft.com/office/powerpoint/2010/main" val="11101843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D8B49-36E8-4847-9E21-628E80C03FE4}"/>
              </a:ext>
            </a:extLst>
          </p:cNvPr>
          <p:cNvSpPr>
            <a:spLocks noGrp="1"/>
          </p:cNvSpPr>
          <p:nvPr>
            <p:ph type="title"/>
          </p:nvPr>
        </p:nvSpPr>
        <p:spPr>
          <a:xfrm>
            <a:off x="0" y="0"/>
            <a:ext cx="9144000" cy="898814"/>
          </a:xfrm>
        </p:spPr>
        <p:txBody>
          <a:bodyPr/>
          <a:lstStyle/>
          <a:p>
            <a:r>
              <a:rPr lang="en-US" sz="2800" dirty="0">
                <a:latin typeface="+mj-lt"/>
              </a:rPr>
              <a:t>Overview of our approach: Rice’s formula and excursion probability theory</a:t>
            </a:r>
          </a:p>
        </p:txBody>
      </p:sp>
      <p:sp>
        <p:nvSpPr>
          <p:cNvPr id="4" name="TextBox 3">
            <a:extLst>
              <a:ext uri="{FF2B5EF4-FFF2-40B4-BE49-F238E27FC236}">
                <a16:creationId xmlns:a16="http://schemas.microsoft.com/office/drawing/2014/main" id="{950B1CC0-AD54-7B46-9AEF-38EF084A2731}"/>
              </a:ext>
            </a:extLst>
          </p:cNvPr>
          <p:cNvSpPr txBox="1"/>
          <p:nvPr/>
        </p:nvSpPr>
        <p:spPr>
          <a:xfrm>
            <a:off x="0" y="1096407"/>
            <a:ext cx="9144000" cy="3373359"/>
          </a:xfrm>
          <a:prstGeom prst="rect">
            <a:avLst/>
          </a:prstGeom>
          <a:noFill/>
        </p:spPr>
        <p:txBody>
          <a:bodyPr wrap="square" rtlCol="0">
            <a:spAutoFit/>
          </a:bodyPr>
          <a:lstStyle/>
          <a:p>
            <a:pPr marL="285743" indent="-285743" defTabSz="685783">
              <a:lnSpc>
                <a:spcPct val="150000"/>
              </a:lnSpc>
              <a:buFont typeface="Arial" panose="020B0604020202020204" pitchFamily="34" charset="0"/>
              <a:buChar char="•"/>
            </a:pPr>
            <a:r>
              <a:rPr lang="en-US" sz="1800" dirty="0">
                <a:solidFill>
                  <a:srgbClr val="000000"/>
                </a:solidFill>
              </a:rPr>
              <a:t>Rice’s formula is given by </a:t>
            </a:r>
          </a:p>
          <a:p>
            <a:pPr marL="285743" indent="-285743" defTabSz="685783">
              <a:lnSpc>
                <a:spcPct val="150000"/>
              </a:lnSpc>
              <a:buFont typeface="Arial" panose="020B0604020202020204" pitchFamily="34" charset="0"/>
              <a:buChar char="•"/>
            </a:pPr>
            <a:r>
              <a:rPr lang="en-US" sz="1800" dirty="0">
                <a:solidFill>
                  <a:srgbClr val="000000"/>
                </a:solidFill>
              </a:rPr>
              <a:t>Left hand side denotes the expected number of excursions of level u </a:t>
            </a:r>
          </a:p>
          <a:p>
            <a:pPr marL="285743" indent="-285743" defTabSz="685783">
              <a:lnSpc>
                <a:spcPct val="150000"/>
              </a:lnSpc>
              <a:buFont typeface="Arial" panose="020B0604020202020204" pitchFamily="34" charset="0"/>
              <a:buChar char="•"/>
            </a:pPr>
            <a:r>
              <a:rPr lang="en-US" sz="1800" dirty="0">
                <a:solidFill>
                  <a:srgbClr val="000000"/>
                </a:solidFill>
              </a:rPr>
              <a:t>y is the derivative of the stochastic process in a mean square sense</a:t>
            </a:r>
          </a:p>
          <a:p>
            <a:pPr marL="285743" indent="-285743" defTabSz="685783">
              <a:lnSpc>
                <a:spcPct val="150000"/>
              </a:lnSpc>
              <a:buFont typeface="Arial" panose="020B0604020202020204" pitchFamily="34" charset="0"/>
              <a:buChar char="•"/>
            </a:pPr>
            <a:r>
              <a:rPr lang="en-US" sz="1800" dirty="0">
                <a:solidFill>
                  <a:srgbClr val="000000"/>
                </a:solidFill>
              </a:rPr>
              <a:t>              is the joint PDF of the process and its derivative</a:t>
            </a:r>
          </a:p>
          <a:p>
            <a:pPr marL="285743" indent="-285743" defTabSz="685783">
              <a:lnSpc>
                <a:spcPct val="150000"/>
              </a:lnSpc>
              <a:buFont typeface="Arial" panose="020B0604020202020204" pitchFamily="34" charset="0"/>
              <a:buChar char="•"/>
            </a:pPr>
            <a:r>
              <a:rPr lang="en-US" sz="1800" dirty="0">
                <a:solidFill>
                  <a:srgbClr val="005493"/>
                </a:solidFill>
              </a:rPr>
              <a:t>The key insight for our method is that values of the time t and slope y at which                    is large contribute the most to this integral. </a:t>
            </a:r>
            <a:endParaRPr lang="en-US" sz="1800" dirty="0">
              <a:solidFill>
                <a:srgbClr val="000000"/>
              </a:solidFill>
            </a:endParaRPr>
          </a:p>
          <a:p>
            <a:pPr marL="285743" indent="-285743" defTabSz="685783">
              <a:lnSpc>
                <a:spcPct val="150000"/>
              </a:lnSpc>
              <a:buFont typeface="Arial" panose="020B0604020202020204" pitchFamily="34" charset="0"/>
              <a:buChar char="•"/>
            </a:pPr>
            <a:r>
              <a:rPr lang="en-US" sz="1800" dirty="0">
                <a:solidFill>
                  <a:srgbClr val="000000"/>
                </a:solidFill>
                <a:latin typeface="Calibri"/>
              </a:rPr>
              <a:t>We use this to construct an approximation to </a:t>
            </a:r>
          </a:p>
          <a:p>
            <a:pPr marL="285743" indent="-285743" defTabSz="685783">
              <a:lnSpc>
                <a:spcPct val="150000"/>
              </a:lnSpc>
              <a:buFont typeface="Arial" panose="020B0604020202020204" pitchFamily="34" charset="0"/>
              <a:buChar char="•"/>
            </a:pPr>
            <a:endParaRPr lang="en-US" sz="1800" dirty="0">
              <a:solidFill>
                <a:srgbClr val="000000"/>
              </a:solidFill>
              <a:latin typeface="Calibri"/>
            </a:endParaRPr>
          </a:p>
        </p:txBody>
      </p:sp>
      <p:pic>
        <p:nvPicPr>
          <p:cNvPr id="8" name="Picture 7"/>
          <p:cNvPicPr>
            <a:picLocks noChangeAspect="1"/>
          </p:cNvPicPr>
          <p:nvPr/>
        </p:nvPicPr>
        <p:blipFill>
          <a:blip r:embed="rId2"/>
          <a:stretch>
            <a:fillRect/>
          </a:stretch>
        </p:blipFill>
        <p:spPr>
          <a:xfrm>
            <a:off x="304800" y="2482517"/>
            <a:ext cx="730250" cy="228600"/>
          </a:xfrm>
          <a:prstGeom prst="rect">
            <a:avLst/>
          </a:prstGeom>
        </p:spPr>
      </p:pic>
      <p:pic>
        <p:nvPicPr>
          <p:cNvPr id="11" name="Picture 10"/>
          <p:cNvPicPr>
            <a:picLocks noChangeAspect="1"/>
          </p:cNvPicPr>
          <p:nvPr/>
        </p:nvPicPr>
        <p:blipFill>
          <a:blip r:embed="rId3"/>
          <a:stretch>
            <a:fillRect/>
          </a:stretch>
        </p:blipFill>
        <p:spPr>
          <a:xfrm>
            <a:off x="2819400" y="1161423"/>
            <a:ext cx="3374136" cy="473837"/>
          </a:xfrm>
          <a:prstGeom prst="rect">
            <a:avLst/>
          </a:prstGeom>
        </p:spPr>
      </p:pic>
      <p:pic>
        <p:nvPicPr>
          <p:cNvPr id="3" name="Picture 2">
            <a:extLst>
              <a:ext uri="{FF2B5EF4-FFF2-40B4-BE49-F238E27FC236}">
                <a16:creationId xmlns:a16="http://schemas.microsoft.com/office/drawing/2014/main" id="{CEEFDA97-0874-1049-AA5A-313B01DE5CD1}"/>
              </a:ext>
            </a:extLst>
          </p:cNvPr>
          <p:cNvPicPr>
            <a:picLocks noChangeAspect="1"/>
          </p:cNvPicPr>
          <p:nvPr/>
        </p:nvPicPr>
        <p:blipFill>
          <a:blip r:embed="rId4"/>
          <a:stretch>
            <a:fillRect/>
          </a:stretch>
        </p:blipFill>
        <p:spPr>
          <a:xfrm>
            <a:off x="7731579" y="2909738"/>
            <a:ext cx="914400" cy="243840"/>
          </a:xfrm>
          <a:prstGeom prst="rect">
            <a:avLst/>
          </a:prstGeom>
        </p:spPr>
      </p:pic>
      <p:pic>
        <p:nvPicPr>
          <p:cNvPr id="9" name="Picture 8">
            <a:extLst>
              <a:ext uri="{FF2B5EF4-FFF2-40B4-BE49-F238E27FC236}">
                <a16:creationId xmlns:a16="http://schemas.microsoft.com/office/drawing/2014/main" id="{D6AA7FD7-C8B6-C748-A52F-18BBE7E74609}"/>
              </a:ext>
            </a:extLst>
          </p:cNvPr>
          <p:cNvPicPr>
            <a:picLocks noChangeAspect="1"/>
          </p:cNvPicPr>
          <p:nvPr/>
        </p:nvPicPr>
        <p:blipFill>
          <a:blip r:embed="rId5"/>
          <a:stretch>
            <a:fillRect/>
          </a:stretch>
        </p:blipFill>
        <p:spPr>
          <a:xfrm>
            <a:off x="4617357" y="3755574"/>
            <a:ext cx="428621" cy="220434"/>
          </a:xfrm>
          <a:prstGeom prst="rect">
            <a:avLst/>
          </a:prstGeom>
        </p:spPr>
      </p:pic>
      <p:sp>
        <p:nvSpPr>
          <p:cNvPr id="10" name="TextBox 9">
            <a:extLst>
              <a:ext uri="{FF2B5EF4-FFF2-40B4-BE49-F238E27FC236}">
                <a16:creationId xmlns:a16="http://schemas.microsoft.com/office/drawing/2014/main" id="{1A8CECD0-3FE1-9A43-A643-33665CD99987}"/>
              </a:ext>
            </a:extLst>
          </p:cNvPr>
          <p:cNvSpPr txBox="1"/>
          <p:nvPr/>
        </p:nvSpPr>
        <p:spPr>
          <a:xfrm>
            <a:off x="2740742" y="997134"/>
            <a:ext cx="3728884" cy="685800"/>
          </a:xfrm>
          <a:prstGeom prst="rect">
            <a:avLst/>
          </a:prstGeom>
          <a:noFill/>
          <a:ln w="25400">
            <a:solidFill>
              <a:srgbClr val="0096FF"/>
            </a:solidFill>
          </a:ln>
        </p:spPr>
        <p:txBody>
          <a:bodyPr wrap="square" rtlCol="0">
            <a:spAutoFit/>
          </a:bodyPr>
          <a:lstStyle/>
          <a:p>
            <a:endParaRPr lang="en-US" dirty="0"/>
          </a:p>
        </p:txBody>
      </p:sp>
    </p:spTree>
    <p:extLst>
      <p:ext uri="{BB962C8B-B14F-4D97-AF65-F5344CB8AC3E}">
        <p14:creationId xmlns:p14="http://schemas.microsoft.com/office/powerpoint/2010/main" val="42179288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D8B49-36E8-4847-9E21-628E80C03FE4}"/>
              </a:ext>
            </a:extLst>
          </p:cNvPr>
          <p:cNvSpPr>
            <a:spLocks noGrp="1"/>
          </p:cNvSpPr>
          <p:nvPr>
            <p:ph type="title"/>
          </p:nvPr>
        </p:nvSpPr>
        <p:spPr>
          <a:xfrm>
            <a:off x="0" y="0"/>
            <a:ext cx="9144000" cy="898814"/>
          </a:xfrm>
        </p:spPr>
        <p:txBody>
          <a:bodyPr/>
          <a:lstStyle/>
          <a:p>
            <a:r>
              <a:rPr lang="en-US" sz="2800" dirty="0">
                <a:latin typeface="+mj-lt"/>
              </a:rPr>
              <a:t>Overview of our approach: Rice’s formula and excursion probability theory</a:t>
            </a:r>
          </a:p>
        </p:txBody>
      </p:sp>
      <p:sp>
        <p:nvSpPr>
          <p:cNvPr id="4" name="TextBox 3">
            <a:extLst>
              <a:ext uri="{FF2B5EF4-FFF2-40B4-BE49-F238E27FC236}">
                <a16:creationId xmlns:a16="http://schemas.microsoft.com/office/drawing/2014/main" id="{950B1CC0-AD54-7B46-9AEF-38EF084A2731}"/>
              </a:ext>
            </a:extLst>
          </p:cNvPr>
          <p:cNvSpPr txBox="1"/>
          <p:nvPr/>
        </p:nvSpPr>
        <p:spPr>
          <a:xfrm>
            <a:off x="0" y="800100"/>
            <a:ext cx="4495800" cy="3373359"/>
          </a:xfrm>
          <a:prstGeom prst="rect">
            <a:avLst/>
          </a:prstGeom>
          <a:noFill/>
        </p:spPr>
        <p:txBody>
          <a:bodyPr wrap="square" rtlCol="0">
            <a:spAutoFit/>
          </a:bodyPr>
          <a:lstStyle/>
          <a:p>
            <a:pPr marL="285743" indent="-285743" defTabSz="685783">
              <a:lnSpc>
                <a:spcPct val="150000"/>
              </a:lnSpc>
              <a:buFont typeface="Arial" panose="020B0604020202020204" pitchFamily="34" charset="0"/>
              <a:buChar char="•"/>
            </a:pPr>
            <a:r>
              <a:rPr lang="en-US" sz="1800" dirty="0">
                <a:solidFill>
                  <a:schemeClr val="bg2">
                    <a:lumMod val="10000"/>
                  </a:schemeClr>
                </a:solidFill>
              </a:rPr>
              <a:t>Consider the forward map                                          that evaluates                 using the dynamics for a given initial conditions and at a specified time t.</a:t>
            </a:r>
            <a:endParaRPr lang="en-US" dirty="0"/>
          </a:p>
          <a:p>
            <a:pPr marL="285743" indent="-285743" defTabSz="685783">
              <a:lnSpc>
                <a:spcPct val="150000"/>
              </a:lnSpc>
              <a:buFont typeface="Arial" panose="020B0604020202020204" pitchFamily="34" charset="0"/>
              <a:buChar char="•"/>
            </a:pPr>
            <a:r>
              <a:rPr lang="en-US" sz="1800" dirty="0">
                <a:solidFill>
                  <a:srgbClr val="000000"/>
                </a:solidFill>
                <a:latin typeface="Calibri"/>
              </a:rPr>
              <a:t>         can be approximated by </a:t>
            </a:r>
          </a:p>
          <a:p>
            <a:pPr marL="285743" indent="-285743" defTabSz="685783">
              <a:lnSpc>
                <a:spcPct val="150000"/>
              </a:lnSpc>
              <a:buFont typeface="Arial" panose="020B0604020202020204" pitchFamily="34" charset="0"/>
              <a:buChar char="•"/>
            </a:pPr>
            <a:r>
              <a:rPr lang="en-US" sz="1800" dirty="0">
                <a:solidFill>
                  <a:srgbClr val="000000"/>
                </a:solidFill>
                <a:latin typeface="Calibri"/>
              </a:rPr>
              <a:t>This is ill-posed; there are multiple x_0’s that map to a given       .</a:t>
            </a:r>
          </a:p>
          <a:p>
            <a:pPr marL="285743" indent="-285743" defTabSz="685783">
              <a:lnSpc>
                <a:spcPct val="150000"/>
              </a:lnSpc>
              <a:buFont typeface="Arial" panose="020B0604020202020204" pitchFamily="34" charset="0"/>
              <a:buChar char="•"/>
            </a:pPr>
            <a:endParaRPr lang="en-US" sz="1800" dirty="0">
              <a:solidFill>
                <a:srgbClr val="000000"/>
              </a:solidFill>
              <a:latin typeface="Calibri"/>
            </a:endParaRPr>
          </a:p>
        </p:txBody>
      </p:sp>
      <p:pic>
        <p:nvPicPr>
          <p:cNvPr id="3" name="Picture 2">
            <a:extLst>
              <a:ext uri="{FF2B5EF4-FFF2-40B4-BE49-F238E27FC236}">
                <a16:creationId xmlns:a16="http://schemas.microsoft.com/office/drawing/2014/main" id="{B633E8BB-F8AF-3044-908F-C99E1C427CBE}"/>
              </a:ext>
            </a:extLst>
          </p:cNvPr>
          <p:cNvPicPr>
            <a:picLocks noChangeAspect="1"/>
          </p:cNvPicPr>
          <p:nvPr/>
        </p:nvPicPr>
        <p:blipFill>
          <a:blip r:embed="rId3"/>
          <a:stretch>
            <a:fillRect/>
          </a:stretch>
        </p:blipFill>
        <p:spPr>
          <a:xfrm>
            <a:off x="2908305" y="974725"/>
            <a:ext cx="1435100" cy="228600"/>
          </a:xfrm>
          <a:prstGeom prst="rect">
            <a:avLst/>
          </a:prstGeom>
        </p:spPr>
      </p:pic>
      <p:pic>
        <p:nvPicPr>
          <p:cNvPr id="5" name="Picture 4">
            <a:extLst>
              <a:ext uri="{FF2B5EF4-FFF2-40B4-BE49-F238E27FC236}">
                <a16:creationId xmlns:a16="http://schemas.microsoft.com/office/drawing/2014/main" id="{F9AC3D74-CC20-C14F-88DB-436A44F7E556}"/>
              </a:ext>
            </a:extLst>
          </p:cNvPr>
          <p:cNvPicPr>
            <a:picLocks noChangeAspect="1"/>
          </p:cNvPicPr>
          <p:nvPr/>
        </p:nvPicPr>
        <p:blipFill>
          <a:blip r:embed="rId4"/>
          <a:stretch>
            <a:fillRect/>
          </a:stretch>
        </p:blipFill>
        <p:spPr>
          <a:xfrm>
            <a:off x="1781786" y="1219551"/>
            <a:ext cx="727226" cy="486682"/>
          </a:xfrm>
          <a:prstGeom prst="rect">
            <a:avLst/>
          </a:prstGeom>
        </p:spPr>
      </p:pic>
      <p:pic>
        <p:nvPicPr>
          <p:cNvPr id="9" name="Picture 8">
            <a:extLst>
              <a:ext uri="{FF2B5EF4-FFF2-40B4-BE49-F238E27FC236}">
                <a16:creationId xmlns:a16="http://schemas.microsoft.com/office/drawing/2014/main" id="{6B07DF47-639D-354E-991C-E4A4000B4DCA}"/>
              </a:ext>
            </a:extLst>
          </p:cNvPr>
          <p:cNvPicPr>
            <a:picLocks noChangeAspect="1"/>
          </p:cNvPicPr>
          <p:nvPr/>
        </p:nvPicPr>
        <p:blipFill>
          <a:blip r:embed="rId5"/>
          <a:stretch>
            <a:fillRect/>
          </a:stretch>
        </p:blipFill>
        <p:spPr>
          <a:xfrm>
            <a:off x="379244" y="2628900"/>
            <a:ext cx="381001" cy="195943"/>
          </a:xfrm>
          <a:prstGeom prst="rect">
            <a:avLst/>
          </a:prstGeom>
        </p:spPr>
      </p:pic>
      <p:pic>
        <p:nvPicPr>
          <p:cNvPr id="7" name="Picture 6">
            <a:extLst>
              <a:ext uri="{FF2B5EF4-FFF2-40B4-BE49-F238E27FC236}">
                <a16:creationId xmlns:a16="http://schemas.microsoft.com/office/drawing/2014/main" id="{369D923D-F8C6-444E-ACC3-5923DA895E85}"/>
              </a:ext>
            </a:extLst>
          </p:cNvPr>
          <p:cNvPicPr>
            <a:picLocks noChangeAspect="1"/>
          </p:cNvPicPr>
          <p:nvPr/>
        </p:nvPicPr>
        <p:blipFill>
          <a:blip r:embed="rId6"/>
          <a:stretch>
            <a:fillRect/>
          </a:stretch>
        </p:blipFill>
        <p:spPr>
          <a:xfrm>
            <a:off x="3200400" y="2491467"/>
            <a:ext cx="974083" cy="470807"/>
          </a:xfrm>
          <a:prstGeom prst="rect">
            <a:avLst/>
          </a:prstGeom>
        </p:spPr>
      </p:pic>
      <p:pic>
        <p:nvPicPr>
          <p:cNvPr id="8" name="Picture 7">
            <a:extLst>
              <a:ext uri="{FF2B5EF4-FFF2-40B4-BE49-F238E27FC236}">
                <a16:creationId xmlns:a16="http://schemas.microsoft.com/office/drawing/2014/main" id="{BAA2B580-8D44-1748-89B4-01AFB08D6F4A}"/>
              </a:ext>
            </a:extLst>
          </p:cNvPr>
          <p:cNvPicPr>
            <a:picLocks noChangeAspect="1"/>
          </p:cNvPicPr>
          <p:nvPr/>
        </p:nvPicPr>
        <p:blipFill>
          <a:blip r:embed="rId7"/>
          <a:stretch>
            <a:fillRect/>
          </a:stretch>
        </p:blipFill>
        <p:spPr>
          <a:xfrm>
            <a:off x="2225379" y="3331908"/>
            <a:ext cx="326571" cy="557092"/>
          </a:xfrm>
          <a:prstGeom prst="rect">
            <a:avLst/>
          </a:prstGeom>
        </p:spPr>
      </p:pic>
      <p:grpSp>
        <p:nvGrpSpPr>
          <p:cNvPr id="18" name="Group 17">
            <a:extLst>
              <a:ext uri="{FF2B5EF4-FFF2-40B4-BE49-F238E27FC236}">
                <a16:creationId xmlns:a16="http://schemas.microsoft.com/office/drawing/2014/main" id="{5F3C6ADE-A912-A548-96C1-E7980C7F5DCB}"/>
              </a:ext>
            </a:extLst>
          </p:cNvPr>
          <p:cNvGrpSpPr/>
          <p:nvPr/>
        </p:nvGrpSpPr>
        <p:grpSpPr>
          <a:xfrm>
            <a:off x="4503910" y="1034139"/>
            <a:ext cx="4559300" cy="3139320"/>
            <a:chOff x="4503910" y="1034139"/>
            <a:chExt cx="4559300" cy="3139320"/>
          </a:xfrm>
        </p:grpSpPr>
        <p:grpSp>
          <p:nvGrpSpPr>
            <p:cNvPr id="15" name="Group 14">
              <a:extLst>
                <a:ext uri="{FF2B5EF4-FFF2-40B4-BE49-F238E27FC236}">
                  <a16:creationId xmlns:a16="http://schemas.microsoft.com/office/drawing/2014/main" id="{353331A8-CEA7-D84A-B08E-88B7DC2E58AE}"/>
                </a:ext>
              </a:extLst>
            </p:cNvPr>
            <p:cNvGrpSpPr/>
            <p:nvPr/>
          </p:nvGrpSpPr>
          <p:grpSpPr>
            <a:xfrm>
              <a:off x="4503910" y="1034139"/>
              <a:ext cx="4559300" cy="3139320"/>
              <a:chOff x="4483608" y="750080"/>
              <a:chExt cx="4559300" cy="3139320"/>
            </a:xfrm>
          </p:grpSpPr>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83608" y="1089025"/>
                <a:ext cx="4559300" cy="2273300"/>
              </a:xfrm>
              <a:prstGeom prst="rect">
                <a:avLst/>
              </a:prstGeom>
            </p:spPr>
          </p:pic>
          <p:sp>
            <p:nvSpPr>
              <p:cNvPr id="13" name="TextBox 12"/>
              <p:cNvSpPr txBox="1"/>
              <p:nvPr/>
            </p:nvSpPr>
            <p:spPr>
              <a:xfrm>
                <a:off x="5410200" y="3489290"/>
                <a:ext cx="3429000" cy="400110"/>
              </a:xfrm>
              <a:prstGeom prst="rect">
                <a:avLst/>
              </a:prstGeom>
              <a:noFill/>
            </p:spPr>
            <p:txBody>
              <a:bodyPr wrap="square" rtlCol="0">
                <a:spAutoFit/>
              </a:bodyPr>
              <a:lstStyle/>
              <a:p>
                <a:r>
                  <a:rPr lang="en-US" sz="2000" b="1" dirty="0">
                    <a:solidFill>
                      <a:srgbClr val="CE497F"/>
                    </a:solidFill>
                  </a:rPr>
                  <a:t>Biasing distribution is II U III</a:t>
                </a:r>
              </a:p>
            </p:txBody>
          </p:sp>
          <p:pic>
            <p:nvPicPr>
              <p:cNvPr id="14" name="Picture 13">
                <a:extLst>
                  <a:ext uri="{FF2B5EF4-FFF2-40B4-BE49-F238E27FC236}">
                    <a16:creationId xmlns:a16="http://schemas.microsoft.com/office/drawing/2014/main" id="{8CF78F6B-C965-2F4C-BB74-ADDBBD35A189}"/>
                  </a:ext>
                </a:extLst>
              </p:cNvPr>
              <p:cNvPicPr>
                <a:picLocks noChangeAspect="1"/>
              </p:cNvPicPr>
              <p:nvPr/>
            </p:nvPicPr>
            <p:blipFill>
              <a:blip r:embed="rId9"/>
              <a:stretch>
                <a:fillRect/>
              </a:stretch>
            </p:blipFill>
            <p:spPr>
              <a:xfrm>
                <a:off x="7626863" y="750080"/>
                <a:ext cx="914400" cy="243840"/>
              </a:xfrm>
              <a:prstGeom prst="rect">
                <a:avLst/>
              </a:prstGeom>
            </p:spPr>
          </p:pic>
          <p:pic>
            <p:nvPicPr>
              <p:cNvPr id="10" name="Picture 9">
                <a:extLst>
                  <a:ext uri="{FF2B5EF4-FFF2-40B4-BE49-F238E27FC236}">
                    <a16:creationId xmlns:a16="http://schemas.microsoft.com/office/drawing/2014/main" id="{3BCC3DF8-62EE-A746-9E02-4A9D05E4F560}"/>
                  </a:ext>
                </a:extLst>
              </p:cNvPr>
              <p:cNvPicPr>
                <a:picLocks noChangeAspect="1"/>
              </p:cNvPicPr>
              <p:nvPr/>
            </p:nvPicPr>
            <p:blipFill>
              <a:blip r:embed="rId10"/>
              <a:stretch>
                <a:fillRect/>
              </a:stretch>
            </p:blipFill>
            <p:spPr>
              <a:xfrm>
                <a:off x="5410200" y="800100"/>
                <a:ext cx="187823" cy="225387"/>
              </a:xfrm>
              <a:prstGeom prst="rect">
                <a:avLst/>
              </a:prstGeom>
            </p:spPr>
          </p:pic>
        </p:grpSp>
        <p:pic>
          <p:nvPicPr>
            <p:cNvPr id="16" name="Picture 15">
              <a:extLst>
                <a:ext uri="{FF2B5EF4-FFF2-40B4-BE49-F238E27FC236}">
                  <a16:creationId xmlns:a16="http://schemas.microsoft.com/office/drawing/2014/main" id="{40D7921A-736D-914D-BEA1-F3D8C27B1C49}"/>
                </a:ext>
              </a:extLst>
            </p:cNvPr>
            <p:cNvPicPr>
              <a:picLocks noChangeAspect="1"/>
            </p:cNvPicPr>
            <p:nvPr/>
          </p:nvPicPr>
          <p:blipFill>
            <a:blip r:embed="rId11"/>
            <a:stretch>
              <a:fillRect/>
            </a:stretch>
          </p:blipFill>
          <p:spPr>
            <a:xfrm>
              <a:off x="6421668" y="1408490"/>
              <a:ext cx="398231" cy="244528"/>
            </a:xfrm>
            <a:prstGeom prst="rect">
              <a:avLst/>
            </a:prstGeom>
          </p:spPr>
        </p:pic>
        <p:pic>
          <p:nvPicPr>
            <p:cNvPr id="17" name="Picture 16">
              <a:extLst>
                <a:ext uri="{FF2B5EF4-FFF2-40B4-BE49-F238E27FC236}">
                  <a16:creationId xmlns:a16="http://schemas.microsoft.com/office/drawing/2014/main" id="{E7B5D301-583F-FA41-8AA3-F98CDF50B7F8}"/>
                </a:ext>
              </a:extLst>
            </p:cNvPr>
            <p:cNvPicPr>
              <a:picLocks noChangeAspect="1"/>
            </p:cNvPicPr>
            <p:nvPr/>
          </p:nvPicPr>
          <p:blipFill>
            <a:blip r:embed="rId11"/>
            <a:stretch>
              <a:fillRect/>
            </a:stretch>
          </p:blipFill>
          <p:spPr>
            <a:xfrm>
              <a:off x="6480933" y="2628900"/>
              <a:ext cx="412180" cy="253093"/>
            </a:xfrm>
            <a:prstGeom prst="rect">
              <a:avLst/>
            </a:prstGeom>
          </p:spPr>
        </p:pic>
      </p:grpSp>
    </p:spTree>
    <p:extLst>
      <p:ext uri="{BB962C8B-B14F-4D97-AF65-F5344CB8AC3E}">
        <p14:creationId xmlns:p14="http://schemas.microsoft.com/office/powerpoint/2010/main" val="32787495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D8B49-36E8-4847-9E21-628E80C03FE4}"/>
              </a:ext>
            </a:extLst>
          </p:cNvPr>
          <p:cNvSpPr>
            <a:spLocks noGrp="1"/>
          </p:cNvSpPr>
          <p:nvPr>
            <p:ph type="title"/>
          </p:nvPr>
        </p:nvSpPr>
        <p:spPr>
          <a:xfrm>
            <a:off x="0" y="0"/>
            <a:ext cx="9144000" cy="440871"/>
          </a:xfrm>
        </p:spPr>
        <p:txBody>
          <a:bodyPr/>
          <a:lstStyle/>
          <a:p>
            <a:r>
              <a:rPr lang="en-US" sz="2800" dirty="0">
                <a:latin typeface="+mj-lt"/>
              </a:rPr>
              <a:t>Overview of our approach – Bayesian approach</a:t>
            </a:r>
          </a:p>
        </p:txBody>
      </p:sp>
      <p:sp>
        <p:nvSpPr>
          <p:cNvPr id="4" name="TextBox 3">
            <a:extLst>
              <a:ext uri="{FF2B5EF4-FFF2-40B4-BE49-F238E27FC236}">
                <a16:creationId xmlns:a16="http://schemas.microsoft.com/office/drawing/2014/main" id="{950B1CC0-AD54-7B46-9AEF-38EF084A2731}"/>
              </a:ext>
            </a:extLst>
          </p:cNvPr>
          <p:cNvSpPr txBox="1"/>
          <p:nvPr/>
        </p:nvSpPr>
        <p:spPr>
          <a:xfrm>
            <a:off x="0" y="602649"/>
            <a:ext cx="9144000" cy="5866350"/>
          </a:xfrm>
          <a:prstGeom prst="rect">
            <a:avLst/>
          </a:prstGeom>
          <a:noFill/>
        </p:spPr>
        <p:txBody>
          <a:bodyPr wrap="square" rtlCol="0">
            <a:spAutoFit/>
          </a:bodyPr>
          <a:lstStyle/>
          <a:p>
            <a:pPr marL="285743" indent="-285743" defTabSz="685783">
              <a:lnSpc>
                <a:spcPct val="150000"/>
              </a:lnSpc>
              <a:buFont typeface="Arial" panose="020B0604020202020204" pitchFamily="34" charset="0"/>
              <a:buChar char="•"/>
            </a:pPr>
            <a:r>
              <a:rPr lang="en-US" sz="1800" dirty="0">
                <a:solidFill>
                  <a:srgbClr val="000000"/>
                </a:solidFill>
                <a:latin typeface="Calibri"/>
              </a:rPr>
              <a:t>Define                                                    then an approximation         can be constructed as</a:t>
            </a:r>
          </a:p>
          <a:p>
            <a:pPr marL="285743" indent="-285743" defTabSz="685783">
              <a:lnSpc>
                <a:spcPct val="150000"/>
              </a:lnSpc>
              <a:buFont typeface="Arial" panose="020B0604020202020204" pitchFamily="34" charset="0"/>
              <a:buChar char="•"/>
            </a:pPr>
            <a:endParaRPr lang="en-US" sz="1800" dirty="0">
              <a:solidFill>
                <a:srgbClr val="000000"/>
              </a:solidFill>
              <a:latin typeface="Calibri"/>
            </a:endParaRPr>
          </a:p>
          <a:p>
            <a:pPr marL="285743" indent="-285743" defTabSz="685783">
              <a:lnSpc>
                <a:spcPct val="150000"/>
              </a:lnSpc>
              <a:buFont typeface="Arial" panose="020B0604020202020204" pitchFamily="34" charset="0"/>
              <a:buChar char="•"/>
            </a:pPr>
            <a:endParaRPr lang="en-US" sz="1800" dirty="0">
              <a:solidFill>
                <a:srgbClr val="000000"/>
              </a:solidFill>
              <a:latin typeface="Calibri"/>
            </a:endParaRPr>
          </a:p>
          <a:p>
            <a:pPr marL="285743" indent="-285743" defTabSz="685783">
              <a:lnSpc>
                <a:spcPct val="150000"/>
              </a:lnSpc>
              <a:buFont typeface="Arial" panose="020B0604020202020204" pitchFamily="34" charset="0"/>
              <a:buChar char="•"/>
            </a:pPr>
            <a:r>
              <a:rPr lang="en-US" sz="1800" dirty="0">
                <a:solidFill>
                  <a:srgbClr val="000000"/>
                </a:solidFill>
                <a:latin typeface="Calibri"/>
              </a:rPr>
              <a:t>It is obvious that            approximates           better as we increase N</a:t>
            </a:r>
          </a:p>
          <a:p>
            <a:pPr marL="285743" indent="-285743" defTabSz="685783">
              <a:lnSpc>
                <a:spcPct val="150000"/>
              </a:lnSpc>
              <a:buFont typeface="Arial" panose="020B0604020202020204" pitchFamily="34" charset="0"/>
              <a:buChar char="•"/>
            </a:pPr>
            <a:r>
              <a:rPr lang="en-US" sz="1800" dirty="0">
                <a:solidFill>
                  <a:srgbClr val="000000"/>
                </a:solidFill>
                <a:latin typeface="Calibri"/>
              </a:rPr>
              <a:t>We find </a:t>
            </a:r>
            <a:r>
              <a:rPr lang="en-US" sz="1800" dirty="0" err="1">
                <a:solidFill>
                  <a:srgbClr val="000000"/>
                </a:solidFill>
                <a:latin typeface="Calibri"/>
              </a:rPr>
              <a:t>X_i’s</a:t>
            </a:r>
            <a:r>
              <a:rPr lang="en-US" sz="1800" dirty="0">
                <a:solidFill>
                  <a:srgbClr val="000000"/>
                </a:solidFill>
                <a:latin typeface="Calibri"/>
              </a:rPr>
              <a:t> using Bayesian approach.</a:t>
            </a:r>
          </a:p>
          <a:p>
            <a:pPr marL="285743" indent="-285743" defTabSz="685783">
              <a:lnSpc>
                <a:spcPct val="150000"/>
              </a:lnSpc>
              <a:buFont typeface="Arial" panose="020B0604020202020204" pitchFamily="34" charset="0"/>
              <a:buChar char="•"/>
            </a:pPr>
            <a:r>
              <a:rPr lang="en-US" sz="1800" dirty="0">
                <a:solidFill>
                  <a:srgbClr val="000000"/>
                </a:solidFill>
                <a:latin typeface="Calibri"/>
              </a:rPr>
              <a:t>Assuming p to be Gaussian, we have the following prior</a:t>
            </a:r>
          </a:p>
          <a:p>
            <a:pPr marL="285743" indent="-285743" defTabSz="685783">
              <a:lnSpc>
                <a:spcPct val="150000"/>
              </a:lnSpc>
              <a:buFont typeface="Arial" panose="020B0604020202020204" pitchFamily="34" charset="0"/>
              <a:buChar char="•"/>
            </a:pPr>
            <a:endParaRPr lang="en-US" sz="1800" dirty="0">
              <a:solidFill>
                <a:srgbClr val="000000"/>
              </a:solidFill>
              <a:latin typeface="Calibri"/>
            </a:endParaRPr>
          </a:p>
          <a:p>
            <a:pPr marL="285743" indent="-285743" defTabSz="685783">
              <a:lnSpc>
                <a:spcPct val="150000"/>
              </a:lnSpc>
              <a:buFont typeface="Arial" panose="020B0604020202020204" pitchFamily="34" charset="0"/>
              <a:buChar char="•"/>
            </a:pPr>
            <a:endParaRPr lang="en-US" sz="1800" dirty="0">
              <a:solidFill>
                <a:srgbClr val="000000"/>
              </a:solidFill>
              <a:latin typeface="Calibri"/>
            </a:endParaRPr>
          </a:p>
          <a:p>
            <a:pPr marL="285743" indent="-285743" defTabSz="685783">
              <a:lnSpc>
                <a:spcPct val="150000"/>
              </a:lnSpc>
              <a:buFont typeface="Arial" panose="020B0604020202020204" pitchFamily="34" charset="0"/>
              <a:buChar char="•"/>
            </a:pPr>
            <a:r>
              <a:rPr lang="en-US" sz="1800" dirty="0">
                <a:solidFill>
                  <a:srgbClr val="000000"/>
                </a:solidFill>
                <a:latin typeface="Calibri"/>
              </a:rPr>
              <a:t> We obtain the likelihood by using samples from unnormalized                   :</a:t>
            </a:r>
          </a:p>
          <a:p>
            <a:pPr marL="285743" indent="-285743" defTabSz="685783">
              <a:lnSpc>
                <a:spcPct val="150000"/>
              </a:lnSpc>
              <a:buFont typeface="Arial" panose="020B0604020202020204" pitchFamily="34" charset="0"/>
              <a:buChar char="•"/>
            </a:pPr>
            <a:endParaRPr lang="en-US" sz="1800" dirty="0">
              <a:solidFill>
                <a:srgbClr val="000000"/>
              </a:solidFill>
              <a:latin typeface="Calibri"/>
            </a:endParaRPr>
          </a:p>
          <a:p>
            <a:pPr defTabSz="685783">
              <a:lnSpc>
                <a:spcPct val="150000"/>
              </a:lnSpc>
            </a:pPr>
            <a:endParaRPr lang="en-US" sz="1800" dirty="0">
              <a:solidFill>
                <a:srgbClr val="000000"/>
              </a:solidFill>
              <a:latin typeface="Calibri"/>
            </a:endParaRPr>
          </a:p>
          <a:p>
            <a:pPr marL="285743" indent="-285743" defTabSz="685783">
              <a:lnSpc>
                <a:spcPct val="150000"/>
              </a:lnSpc>
              <a:buFont typeface="Arial" panose="020B0604020202020204" pitchFamily="34" charset="0"/>
              <a:buChar char="•"/>
            </a:pPr>
            <a:endParaRPr lang="en-US" sz="1800" dirty="0">
              <a:solidFill>
                <a:srgbClr val="000000"/>
              </a:solidFill>
              <a:latin typeface="Calibri"/>
            </a:endParaRPr>
          </a:p>
          <a:p>
            <a:pPr defTabSz="685783">
              <a:lnSpc>
                <a:spcPct val="150000"/>
              </a:lnSpc>
            </a:pPr>
            <a:r>
              <a:rPr lang="en-US" sz="1800" dirty="0">
                <a:solidFill>
                  <a:srgbClr val="000000"/>
                </a:solidFill>
                <a:latin typeface="Calibri"/>
              </a:rPr>
              <a:t> </a:t>
            </a:r>
          </a:p>
          <a:p>
            <a:pPr marL="285743" indent="-285743" defTabSz="685783">
              <a:lnSpc>
                <a:spcPct val="150000"/>
              </a:lnSpc>
              <a:buFont typeface="Arial" panose="020B0604020202020204" pitchFamily="34" charset="0"/>
              <a:buChar char="•"/>
            </a:pPr>
            <a:endParaRPr lang="en-US" sz="1800" dirty="0">
              <a:solidFill>
                <a:srgbClr val="000000"/>
              </a:solidFill>
              <a:latin typeface="Calibri"/>
            </a:endParaRPr>
          </a:p>
        </p:txBody>
      </p:sp>
      <p:pic>
        <p:nvPicPr>
          <p:cNvPr id="5" name="Picture 4">
            <a:extLst>
              <a:ext uri="{FF2B5EF4-FFF2-40B4-BE49-F238E27FC236}">
                <a16:creationId xmlns:a16="http://schemas.microsoft.com/office/drawing/2014/main" id="{A462B15C-A72A-C347-AD1F-634422FC7F3F}"/>
              </a:ext>
            </a:extLst>
          </p:cNvPr>
          <p:cNvPicPr>
            <a:picLocks noChangeAspect="1"/>
          </p:cNvPicPr>
          <p:nvPr/>
        </p:nvPicPr>
        <p:blipFill>
          <a:blip r:embed="rId2"/>
          <a:stretch>
            <a:fillRect/>
          </a:stretch>
        </p:blipFill>
        <p:spPr>
          <a:xfrm>
            <a:off x="1103086" y="713015"/>
            <a:ext cx="2513693" cy="401268"/>
          </a:xfrm>
          <a:prstGeom prst="rect">
            <a:avLst/>
          </a:prstGeom>
        </p:spPr>
      </p:pic>
      <p:pic>
        <p:nvPicPr>
          <p:cNvPr id="6" name="Picture 5">
            <a:extLst>
              <a:ext uri="{FF2B5EF4-FFF2-40B4-BE49-F238E27FC236}">
                <a16:creationId xmlns:a16="http://schemas.microsoft.com/office/drawing/2014/main" id="{AFB8D654-9F09-0E4E-BF25-1C454845664C}"/>
              </a:ext>
            </a:extLst>
          </p:cNvPr>
          <p:cNvPicPr>
            <a:picLocks noChangeAspect="1"/>
          </p:cNvPicPr>
          <p:nvPr/>
        </p:nvPicPr>
        <p:blipFill>
          <a:blip r:embed="rId3"/>
          <a:stretch>
            <a:fillRect/>
          </a:stretch>
        </p:blipFill>
        <p:spPr>
          <a:xfrm>
            <a:off x="5891212" y="792366"/>
            <a:ext cx="326118" cy="209647"/>
          </a:xfrm>
          <a:prstGeom prst="rect">
            <a:avLst/>
          </a:prstGeom>
        </p:spPr>
      </p:pic>
      <p:pic>
        <p:nvPicPr>
          <p:cNvPr id="7" name="Picture 6">
            <a:extLst>
              <a:ext uri="{FF2B5EF4-FFF2-40B4-BE49-F238E27FC236}">
                <a16:creationId xmlns:a16="http://schemas.microsoft.com/office/drawing/2014/main" id="{09BA3EF3-D5B9-5E4E-A428-009B8AF74B43}"/>
              </a:ext>
            </a:extLst>
          </p:cNvPr>
          <p:cNvPicPr>
            <a:picLocks noChangeAspect="1"/>
          </p:cNvPicPr>
          <p:nvPr/>
        </p:nvPicPr>
        <p:blipFill>
          <a:blip r:embed="rId4"/>
          <a:stretch>
            <a:fillRect/>
          </a:stretch>
        </p:blipFill>
        <p:spPr>
          <a:xfrm>
            <a:off x="2826658" y="1082497"/>
            <a:ext cx="1443264" cy="642130"/>
          </a:xfrm>
          <a:prstGeom prst="rect">
            <a:avLst/>
          </a:prstGeom>
        </p:spPr>
      </p:pic>
      <p:pic>
        <p:nvPicPr>
          <p:cNvPr id="12" name="Picture 11">
            <a:extLst>
              <a:ext uri="{FF2B5EF4-FFF2-40B4-BE49-F238E27FC236}">
                <a16:creationId xmlns:a16="http://schemas.microsoft.com/office/drawing/2014/main" id="{1F2E0501-DDBC-5A4B-9007-3EBBEF220B4C}"/>
              </a:ext>
            </a:extLst>
          </p:cNvPr>
          <p:cNvPicPr>
            <a:picLocks noChangeAspect="1"/>
          </p:cNvPicPr>
          <p:nvPr/>
        </p:nvPicPr>
        <p:blipFill>
          <a:blip r:embed="rId5"/>
          <a:stretch>
            <a:fillRect/>
          </a:stretch>
        </p:blipFill>
        <p:spPr>
          <a:xfrm>
            <a:off x="2029278" y="1974195"/>
            <a:ext cx="446931" cy="287313"/>
          </a:xfrm>
          <a:prstGeom prst="rect">
            <a:avLst/>
          </a:prstGeom>
        </p:spPr>
      </p:pic>
      <p:pic>
        <p:nvPicPr>
          <p:cNvPr id="13" name="Picture 12">
            <a:extLst>
              <a:ext uri="{FF2B5EF4-FFF2-40B4-BE49-F238E27FC236}">
                <a16:creationId xmlns:a16="http://schemas.microsoft.com/office/drawing/2014/main" id="{65570F04-B5FB-5648-8743-A6B50637A43E}"/>
              </a:ext>
            </a:extLst>
          </p:cNvPr>
          <p:cNvPicPr>
            <a:picLocks noChangeAspect="1"/>
          </p:cNvPicPr>
          <p:nvPr/>
        </p:nvPicPr>
        <p:blipFill>
          <a:blip r:embed="rId6"/>
          <a:stretch>
            <a:fillRect/>
          </a:stretch>
        </p:blipFill>
        <p:spPr>
          <a:xfrm>
            <a:off x="3867659" y="2033636"/>
            <a:ext cx="443085" cy="227872"/>
          </a:xfrm>
          <a:prstGeom prst="rect">
            <a:avLst/>
          </a:prstGeom>
        </p:spPr>
      </p:pic>
      <p:pic>
        <p:nvPicPr>
          <p:cNvPr id="14" name="Picture 13">
            <a:extLst>
              <a:ext uri="{FF2B5EF4-FFF2-40B4-BE49-F238E27FC236}">
                <a16:creationId xmlns:a16="http://schemas.microsoft.com/office/drawing/2014/main" id="{FFBBEB6D-136A-CE41-A6B0-E27EEA781015}"/>
              </a:ext>
            </a:extLst>
          </p:cNvPr>
          <p:cNvPicPr>
            <a:picLocks noChangeAspect="1"/>
          </p:cNvPicPr>
          <p:nvPr/>
        </p:nvPicPr>
        <p:blipFill>
          <a:blip r:embed="rId7"/>
          <a:stretch>
            <a:fillRect/>
          </a:stretch>
        </p:blipFill>
        <p:spPr>
          <a:xfrm>
            <a:off x="1632858" y="3121420"/>
            <a:ext cx="3347356" cy="610524"/>
          </a:xfrm>
          <a:prstGeom prst="rect">
            <a:avLst/>
          </a:prstGeom>
        </p:spPr>
      </p:pic>
      <p:pic>
        <p:nvPicPr>
          <p:cNvPr id="15" name="Picture 14">
            <a:extLst>
              <a:ext uri="{FF2B5EF4-FFF2-40B4-BE49-F238E27FC236}">
                <a16:creationId xmlns:a16="http://schemas.microsoft.com/office/drawing/2014/main" id="{F342F78C-9873-8944-907B-D4B6D841709D}"/>
              </a:ext>
            </a:extLst>
          </p:cNvPr>
          <p:cNvPicPr>
            <a:picLocks noChangeAspect="1"/>
          </p:cNvPicPr>
          <p:nvPr/>
        </p:nvPicPr>
        <p:blipFill>
          <a:blip r:embed="rId8"/>
          <a:stretch>
            <a:fillRect/>
          </a:stretch>
        </p:blipFill>
        <p:spPr>
          <a:xfrm>
            <a:off x="1636941" y="4280250"/>
            <a:ext cx="4878160" cy="586188"/>
          </a:xfrm>
          <a:prstGeom prst="rect">
            <a:avLst/>
          </a:prstGeom>
        </p:spPr>
      </p:pic>
      <p:pic>
        <p:nvPicPr>
          <p:cNvPr id="16" name="Picture 15">
            <a:extLst>
              <a:ext uri="{FF2B5EF4-FFF2-40B4-BE49-F238E27FC236}">
                <a16:creationId xmlns:a16="http://schemas.microsoft.com/office/drawing/2014/main" id="{28CC65F1-D8CF-E841-8C64-FA47E22A8BBE}"/>
              </a:ext>
            </a:extLst>
          </p:cNvPr>
          <p:cNvPicPr>
            <a:picLocks noChangeAspect="1"/>
          </p:cNvPicPr>
          <p:nvPr/>
        </p:nvPicPr>
        <p:blipFill>
          <a:blip r:embed="rId9"/>
          <a:stretch>
            <a:fillRect/>
          </a:stretch>
        </p:blipFill>
        <p:spPr>
          <a:xfrm>
            <a:off x="6217330" y="4036409"/>
            <a:ext cx="914400" cy="243840"/>
          </a:xfrm>
          <a:prstGeom prst="rect">
            <a:avLst/>
          </a:prstGeom>
        </p:spPr>
      </p:pic>
      <p:sp>
        <p:nvSpPr>
          <p:cNvPr id="17" name="TextBox 16">
            <a:extLst>
              <a:ext uri="{FF2B5EF4-FFF2-40B4-BE49-F238E27FC236}">
                <a16:creationId xmlns:a16="http://schemas.microsoft.com/office/drawing/2014/main" id="{728BB975-A27F-B14E-8421-C79F0FF3BB6E}"/>
              </a:ext>
            </a:extLst>
          </p:cNvPr>
          <p:cNvSpPr txBox="1"/>
          <p:nvPr/>
        </p:nvSpPr>
        <p:spPr>
          <a:xfrm>
            <a:off x="1057524" y="562277"/>
            <a:ext cx="2559255" cy="640080"/>
          </a:xfrm>
          <a:prstGeom prst="rect">
            <a:avLst/>
          </a:prstGeom>
          <a:noFill/>
          <a:ln w="25400">
            <a:solidFill>
              <a:srgbClr val="0096FF"/>
            </a:solidFill>
          </a:ln>
        </p:spPr>
        <p:txBody>
          <a:bodyPr wrap="square" rtlCol="0">
            <a:spAutoFit/>
          </a:bodyPr>
          <a:lstStyle/>
          <a:p>
            <a:endParaRPr lang="en-US" dirty="0"/>
          </a:p>
        </p:txBody>
      </p:sp>
      <p:sp>
        <p:nvSpPr>
          <p:cNvPr id="18" name="TextBox 17">
            <a:extLst>
              <a:ext uri="{FF2B5EF4-FFF2-40B4-BE49-F238E27FC236}">
                <a16:creationId xmlns:a16="http://schemas.microsoft.com/office/drawing/2014/main" id="{7B41E25C-E2D5-4548-8BE7-EC59B591BAB2}"/>
              </a:ext>
            </a:extLst>
          </p:cNvPr>
          <p:cNvSpPr txBox="1"/>
          <p:nvPr/>
        </p:nvSpPr>
        <p:spPr>
          <a:xfrm>
            <a:off x="1531376" y="3048765"/>
            <a:ext cx="3660058" cy="786728"/>
          </a:xfrm>
          <a:prstGeom prst="rect">
            <a:avLst/>
          </a:prstGeom>
          <a:noFill/>
          <a:ln w="25400">
            <a:solidFill>
              <a:srgbClr val="C00000"/>
            </a:solidFill>
          </a:ln>
        </p:spPr>
        <p:txBody>
          <a:bodyPr wrap="square" rtlCol="0">
            <a:spAutoFit/>
          </a:bodyPr>
          <a:lstStyle/>
          <a:p>
            <a:endParaRPr lang="en-US" dirty="0"/>
          </a:p>
        </p:txBody>
      </p:sp>
      <p:sp>
        <p:nvSpPr>
          <p:cNvPr id="19" name="TextBox 18">
            <a:extLst>
              <a:ext uri="{FF2B5EF4-FFF2-40B4-BE49-F238E27FC236}">
                <a16:creationId xmlns:a16="http://schemas.microsoft.com/office/drawing/2014/main" id="{07C84168-C00A-C645-95C2-0C852D0564AC}"/>
              </a:ext>
            </a:extLst>
          </p:cNvPr>
          <p:cNvSpPr txBox="1"/>
          <p:nvPr/>
        </p:nvSpPr>
        <p:spPr>
          <a:xfrm>
            <a:off x="1204523" y="4286250"/>
            <a:ext cx="5326271" cy="685800"/>
          </a:xfrm>
          <a:prstGeom prst="rect">
            <a:avLst/>
          </a:prstGeom>
          <a:noFill/>
          <a:ln w="25400">
            <a:solidFill>
              <a:srgbClr val="FFC000"/>
            </a:solidFill>
          </a:ln>
        </p:spPr>
        <p:txBody>
          <a:bodyPr wrap="square" rtlCol="0">
            <a:spAutoFit/>
          </a:bodyPr>
          <a:lstStyle/>
          <a:p>
            <a:endParaRPr lang="en-US" dirty="0"/>
          </a:p>
        </p:txBody>
      </p:sp>
    </p:spTree>
    <p:extLst>
      <p:ext uri="{BB962C8B-B14F-4D97-AF65-F5344CB8AC3E}">
        <p14:creationId xmlns:p14="http://schemas.microsoft.com/office/powerpoint/2010/main" val="14742245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D8B49-36E8-4847-9E21-628E80C03FE4}"/>
              </a:ext>
            </a:extLst>
          </p:cNvPr>
          <p:cNvSpPr>
            <a:spLocks noGrp="1"/>
          </p:cNvSpPr>
          <p:nvPr>
            <p:ph type="title"/>
          </p:nvPr>
        </p:nvSpPr>
        <p:spPr/>
        <p:txBody>
          <a:bodyPr/>
          <a:lstStyle/>
          <a:p>
            <a:r>
              <a:rPr lang="en-US" sz="2800" dirty="0">
                <a:latin typeface="+mj-lt"/>
              </a:rPr>
              <a:t>Bayesian approach (cont.)</a:t>
            </a:r>
          </a:p>
        </p:txBody>
      </p:sp>
      <p:sp>
        <p:nvSpPr>
          <p:cNvPr id="4" name="TextBox 3">
            <a:extLst>
              <a:ext uri="{FF2B5EF4-FFF2-40B4-BE49-F238E27FC236}">
                <a16:creationId xmlns:a16="http://schemas.microsoft.com/office/drawing/2014/main" id="{950B1CC0-AD54-7B46-9AEF-38EF084A2731}"/>
              </a:ext>
            </a:extLst>
          </p:cNvPr>
          <p:cNvSpPr txBox="1"/>
          <p:nvPr/>
        </p:nvSpPr>
        <p:spPr>
          <a:xfrm>
            <a:off x="457201" y="741160"/>
            <a:ext cx="8123464" cy="2126864"/>
          </a:xfrm>
          <a:prstGeom prst="rect">
            <a:avLst/>
          </a:prstGeom>
          <a:noFill/>
        </p:spPr>
        <p:txBody>
          <a:bodyPr wrap="square" rtlCol="0">
            <a:spAutoFit/>
          </a:bodyPr>
          <a:lstStyle/>
          <a:p>
            <a:pPr marL="285743" indent="-285743" defTabSz="685783">
              <a:lnSpc>
                <a:spcPct val="150000"/>
              </a:lnSpc>
              <a:buFont typeface="Arial" panose="020B0604020202020204" pitchFamily="34" charset="0"/>
              <a:buChar char="•"/>
            </a:pPr>
            <a:r>
              <a:rPr lang="en-US" sz="1800" dirty="0">
                <a:solidFill>
                  <a:srgbClr val="000000"/>
                </a:solidFill>
                <a:latin typeface="Calibri"/>
              </a:rPr>
              <a:t>Posterior PDF: </a:t>
            </a:r>
          </a:p>
          <a:p>
            <a:pPr defTabSz="685783">
              <a:lnSpc>
                <a:spcPct val="150000"/>
              </a:lnSpc>
            </a:pPr>
            <a:r>
              <a:rPr lang="en-US" sz="1800" dirty="0">
                <a:solidFill>
                  <a:srgbClr val="000000"/>
                </a:solidFill>
                <a:latin typeface="Calibri"/>
              </a:rPr>
              <a:t>      </a:t>
            </a:r>
          </a:p>
          <a:p>
            <a:pPr marL="285743" indent="-285743" defTabSz="685783">
              <a:lnSpc>
                <a:spcPct val="150000"/>
              </a:lnSpc>
              <a:buFont typeface="Arial" panose="020B0604020202020204" pitchFamily="34" charset="0"/>
              <a:buChar char="•"/>
            </a:pPr>
            <a:endParaRPr lang="en-US" sz="1800" dirty="0">
              <a:solidFill>
                <a:srgbClr val="000000"/>
              </a:solidFill>
              <a:latin typeface="Calibri"/>
            </a:endParaRPr>
          </a:p>
          <a:p>
            <a:pPr marL="285743" indent="-285743" defTabSz="685783">
              <a:lnSpc>
                <a:spcPct val="150000"/>
              </a:lnSpc>
              <a:buFont typeface="Arial" panose="020B0604020202020204" pitchFamily="34" charset="0"/>
              <a:buChar char="•"/>
            </a:pPr>
            <a:r>
              <a:rPr lang="en-US" sz="1800" dirty="0">
                <a:solidFill>
                  <a:srgbClr val="000000"/>
                </a:solidFill>
                <a:latin typeface="Calibri"/>
              </a:rPr>
              <a:t>To construct </a:t>
            </a:r>
            <a:r>
              <a:rPr lang="en-US" sz="1800" dirty="0" err="1">
                <a:solidFill>
                  <a:srgbClr val="000000"/>
                </a:solidFill>
                <a:latin typeface="Calibri"/>
              </a:rPr>
              <a:t>y_i</a:t>
            </a:r>
            <a:r>
              <a:rPr lang="en-US" sz="1800" dirty="0">
                <a:solidFill>
                  <a:srgbClr val="000000"/>
                </a:solidFill>
                <a:latin typeface="Calibri"/>
              </a:rPr>
              <a:t>, we sample from unnormalized                     </a:t>
            </a:r>
          </a:p>
          <a:p>
            <a:pPr marL="285743" indent="-285743" defTabSz="685783">
              <a:lnSpc>
                <a:spcPct val="150000"/>
              </a:lnSpc>
              <a:buFont typeface="Arial" panose="020B0604020202020204" pitchFamily="34" charset="0"/>
              <a:buChar char="•"/>
            </a:pPr>
            <a:r>
              <a:rPr lang="en-US" sz="1800" dirty="0">
                <a:solidFill>
                  <a:srgbClr val="000000"/>
                </a:solidFill>
                <a:latin typeface="Calibri"/>
              </a:rPr>
              <a:t>This requires evaluating </a:t>
            </a:r>
          </a:p>
        </p:txBody>
      </p:sp>
      <p:pic>
        <p:nvPicPr>
          <p:cNvPr id="3" name="Picture 2">
            <a:extLst>
              <a:ext uri="{FF2B5EF4-FFF2-40B4-BE49-F238E27FC236}">
                <a16:creationId xmlns:a16="http://schemas.microsoft.com/office/drawing/2014/main" id="{4C27494B-B404-B64B-A3F6-FCE8D41DDBF2}"/>
              </a:ext>
            </a:extLst>
          </p:cNvPr>
          <p:cNvPicPr>
            <a:picLocks noChangeAspect="1"/>
          </p:cNvPicPr>
          <p:nvPr/>
        </p:nvPicPr>
        <p:blipFill>
          <a:blip r:embed="rId3"/>
          <a:stretch>
            <a:fillRect/>
          </a:stretch>
        </p:blipFill>
        <p:spPr>
          <a:xfrm>
            <a:off x="2292350" y="867229"/>
            <a:ext cx="4418693" cy="297599"/>
          </a:xfrm>
          <a:prstGeom prst="rect">
            <a:avLst/>
          </a:prstGeom>
        </p:spPr>
      </p:pic>
      <p:pic>
        <p:nvPicPr>
          <p:cNvPr id="5" name="Picture 4">
            <a:extLst>
              <a:ext uri="{FF2B5EF4-FFF2-40B4-BE49-F238E27FC236}">
                <a16:creationId xmlns:a16="http://schemas.microsoft.com/office/drawing/2014/main" id="{948B1914-567E-D747-A7DA-D9091F813B8C}"/>
              </a:ext>
            </a:extLst>
          </p:cNvPr>
          <p:cNvPicPr>
            <a:picLocks noChangeAspect="1"/>
          </p:cNvPicPr>
          <p:nvPr/>
        </p:nvPicPr>
        <p:blipFill>
          <a:blip r:embed="rId4"/>
          <a:stretch>
            <a:fillRect/>
          </a:stretch>
        </p:blipFill>
        <p:spPr>
          <a:xfrm>
            <a:off x="440871" y="1386979"/>
            <a:ext cx="5715000" cy="487934"/>
          </a:xfrm>
          <a:prstGeom prst="rect">
            <a:avLst/>
          </a:prstGeom>
        </p:spPr>
      </p:pic>
      <p:pic>
        <p:nvPicPr>
          <p:cNvPr id="6" name="Picture 5">
            <a:extLst>
              <a:ext uri="{FF2B5EF4-FFF2-40B4-BE49-F238E27FC236}">
                <a16:creationId xmlns:a16="http://schemas.microsoft.com/office/drawing/2014/main" id="{4F3DA5EC-1A74-6147-8BF4-D14CE2FA052D}"/>
              </a:ext>
            </a:extLst>
          </p:cNvPr>
          <p:cNvPicPr>
            <a:picLocks noChangeAspect="1"/>
          </p:cNvPicPr>
          <p:nvPr/>
        </p:nvPicPr>
        <p:blipFill>
          <a:blip r:embed="rId5"/>
          <a:stretch>
            <a:fillRect/>
          </a:stretch>
        </p:blipFill>
        <p:spPr>
          <a:xfrm>
            <a:off x="5369330" y="2122735"/>
            <a:ext cx="914400" cy="243840"/>
          </a:xfrm>
          <a:prstGeom prst="rect">
            <a:avLst/>
          </a:prstGeom>
        </p:spPr>
      </p:pic>
      <p:pic>
        <p:nvPicPr>
          <p:cNvPr id="8" name="Picture 7">
            <a:extLst>
              <a:ext uri="{FF2B5EF4-FFF2-40B4-BE49-F238E27FC236}">
                <a16:creationId xmlns:a16="http://schemas.microsoft.com/office/drawing/2014/main" id="{C7EE6457-9CF9-4140-BBB5-577F86685E53}"/>
              </a:ext>
            </a:extLst>
          </p:cNvPr>
          <p:cNvPicPr>
            <a:picLocks noChangeAspect="1"/>
          </p:cNvPicPr>
          <p:nvPr/>
        </p:nvPicPr>
        <p:blipFill>
          <a:blip r:embed="rId6"/>
          <a:stretch>
            <a:fillRect/>
          </a:stretch>
        </p:blipFill>
        <p:spPr>
          <a:xfrm>
            <a:off x="4771755" y="2642125"/>
            <a:ext cx="3023949" cy="2237864"/>
          </a:xfrm>
          <a:prstGeom prst="rect">
            <a:avLst/>
          </a:prstGeom>
        </p:spPr>
      </p:pic>
      <p:pic>
        <p:nvPicPr>
          <p:cNvPr id="9" name="Picture 8">
            <a:extLst>
              <a:ext uri="{FF2B5EF4-FFF2-40B4-BE49-F238E27FC236}">
                <a16:creationId xmlns:a16="http://schemas.microsoft.com/office/drawing/2014/main" id="{102F62F1-6A84-6B43-94F2-6AEBADDE8FCD}"/>
              </a:ext>
            </a:extLst>
          </p:cNvPr>
          <p:cNvPicPr>
            <a:picLocks noChangeAspect="1"/>
          </p:cNvPicPr>
          <p:nvPr/>
        </p:nvPicPr>
        <p:blipFill>
          <a:blip r:embed="rId5"/>
          <a:stretch>
            <a:fillRect/>
          </a:stretch>
        </p:blipFill>
        <p:spPr>
          <a:xfrm>
            <a:off x="3178580" y="2538691"/>
            <a:ext cx="914400" cy="243840"/>
          </a:xfrm>
          <a:prstGeom prst="rect">
            <a:avLst/>
          </a:prstGeom>
        </p:spPr>
      </p:pic>
      <p:sp>
        <p:nvSpPr>
          <p:cNvPr id="10" name="TextBox 9">
            <a:extLst>
              <a:ext uri="{FF2B5EF4-FFF2-40B4-BE49-F238E27FC236}">
                <a16:creationId xmlns:a16="http://schemas.microsoft.com/office/drawing/2014/main" id="{82AFC09B-8CB3-5A43-B3DB-5DA89FAF13C5}"/>
              </a:ext>
            </a:extLst>
          </p:cNvPr>
          <p:cNvSpPr txBox="1"/>
          <p:nvPr/>
        </p:nvSpPr>
        <p:spPr>
          <a:xfrm>
            <a:off x="351067" y="1271787"/>
            <a:ext cx="6266044" cy="786728"/>
          </a:xfrm>
          <a:prstGeom prst="rect">
            <a:avLst/>
          </a:prstGeom>
          <a:noFill/>
          <a:ln w="25400">
            <a:solidFill>
              <a:srgbClr val="00B050"/>
            </a:solidFill>
          </a:ln>
        </p:spPr>
        <p:txBody>
          <a:bodyPr wrap="square" rtlCol="0">
            <a:spAutoFit/>
          </a:bodyPr>
          <a:lstStyle/>
          <a:p>
            <a:endParaRPr lang="en-US" dirty="0"/>
          </a:p>
        </p:txBody>
      </p:sp>
    </p:spTree>
    <p:extLst>
      <p:ext uri="{BB962C8B-B14F-4D97-AF65-F5344CB8AC3E}">
        <p14:creationId xmlns:p14="http://schemas.microsoft.com/office/powerpoint/2010/main" val="1865661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a:extLst>
              <a:ext uri="{FF2B5EF4-FFF2-40B4-BE49-F238E27FC236}">
                <a16:creationId xmlns:a16="http://schemas.microsoft.com/office/drawing/2014/main" id="{843E041F-1BCA-854B-AB1B-C959C611D01A}"/>
              </a:ext>
            </a:extLst>
          </p:cNvPr>
          <p:cNvPicPr>
            <a:picLocks noGrp="1" noChangeAspect="1"/>
          </p:cNvPicPr>
          <p:nvPr>
            <p:ph idx="1"/>
          </p:nvPr>
        </p:nvPicPr>
        <p:blipFill>
          <a:blip r:embed="rId2"/>
          <a:stretch>
            <a:fillRect/>
          </a:stretch>
        </p:blipFill>
        <p:spPr>
          <a:xfrm>
            <a:off x="704850" y="473273"/>
            <a:ext cx="1905000" cy="1562100"/>
          </a:xfrm>
        </p:spPr>
      </p:pic>
      <p:pic>
        <p:nvPicPr>
          <p:cNvPr id="15" name="Picture 14">
            <a:extLst>
              <a:ext uri="{FF2B5EF4-FFF2-40B4-BE49-F238E27FC236}">
                <a16:creationId xmlns:a16="http://schemas.microsoft.com/office/drawing/2014/main" id="{53555ECF-67C6-A842-8AA8-1A79CE19D107}"/>
              </a:ext>
            </a:extLst>
          </p:cNvPr>
          <p:cNvPicPr>
            <a:picLocks noChangeAspect="1"/>
          </p:cNvPicPr>
          <p:nvPr/>
        </p:nvPicPr>
        <p:blipFill>
          <a:blip r:embed="rId3"/>
          <a:stretch>
            <a:fillRect/>
          </a:stretch>
        </p:blipFill>
        <p:spPr>
          <a:xfrm>
            <a:off x="3436384" y="473273"/>
            <a:ext cx="1905000" cy="1562100"/>
          </a:xfrm>
          <a:prstGeom prst="rect">
            <a:avLst/>
          </a:prstGeom>
        </p:spPr>
      </p:pic>
      <p:pic>
        <p:nvPicPr>
          <p:cNvPr id="18" name="Picture 17">
            <a:extLst>
              <a:ext uri="{FF2B5EF4-FFF2-40B4-BE49-F238E27FC236}">
                <a16:creationId xmlns:a16="http://schemas.microsoft.com/office/drawing/2014/main" id="{5A782052-37F0-7A43-8DE8-14073E07E3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7646" y="331816"/>
            <a:ext cx="2457450" cy="1845014"/>
          </a:xfrm>
          <a:prstGeom prst="rect">
            <a:avLst/>
          </a:prstGeom>
        </p:spPr>
      </p:pic>
      <p:sp>
        <p:nvSpPr>
          <p:cNvPr id="19" name="TextBox 18">
            <a:extLst>
              <a:ext uri="{FF2B5EF4-FFF2-40B4-BE49-F238E27FC236}">
                <a16:creationId xmlns:a16="http://schemas.microsoft.com/office/drawing/2014/main" id="{06E3B479-1FD2-9448-A6EF-7F01DBA6DAFD}"/>
              </a:ext>
            </a:extLst>
          </p:cNvPr>
          <p:cNvSpPr txBox="1"/>
          <p:nvPr/>
        </p:nvSpPr>
        <p:spPr>
          <a:xfrm>
            <a:off x="855562" y="2095052"/>
            <a:ext cx="1754288" cy="253916"/>
          </a:xfrm>
          <a:prstGeom prst="rect">
            <a:avLst/>
          </a:prstGeom>
          <a:noFill/>
        </p:spPr>
        <p:txBody>
          <a:bodyPr wrap="square" rtlCol="0">
            <a:spAutoFit/>
          </a:bodyPr>
          <a:lstStyle/>
          <a:p>
            <a:r>
              <a:rPr lang="en-US" sz="1050" b="1" dirty="0">
                <a:solidFill>
                  <a:schemeClr val="accent3"/>
                </a:solidFill>
                <a:latin typeface="Arial" panose="020B0604020202020204" pitchFamily="34" charset="0"/>
                <a:cs typeface="Arial" panose="020B0604020202020204" pitchFamily="34" charset="0"/>
              </a:rPr>
              <a:t>Texas Blackout: Before</a:t>
            </a:r>
          </a:p>
        </p:txBody>
      </p:sp>
      <p:sp>
        <p:nvSpPr>
          <p:cNvPr id="20" name="TextBox 19">
            <a:extLst>
              <a:ext uri="{FF2B5EF4-FFF2-40B4-BE49-F238E27FC236}">
                <a16:creationId xmlns:a16="http://schemas.microsoft.com/office/drawing/2014/main" id="{80CE8BB9-9D8E-F14B-AF5C-7012D05A586F}"/>
              </a:ext>
            </a:extLst>
          </p:cNvPr>
          <p:cNvSpPr txBox="1"/>
          <p:nvPr/>
        </p:nvSpPr>
        <p:spPr>
          <a:xfrm>
            <a:off x="3587096" y="2095053"/>
            <a:ext cx="1603576" cy="577081"/>
          </a:xfrm>
          <a:prstGeom prst="rect">
            <a:avLst/>
          </a:prstGeom>
          <a:noFill/>
        </p:spPr>
        <p:txBody>
          <a:bodyPr wrap="square" rtlCol="0">
            <a:spAutoFit/>
          </a:bodyPr>
          <a:lstStyle/>
          <a:p>
            <a:r>
              <a:rPr lang="en-US" sz="1050" b="1" dirty="0">
                <a:solidFill>
                  <a:schemeClr val="accent3"/>
                </a:solidFill>
                <a:latin typeface="Arial" panose="020B0604020202020204" pitchFamily="34" charset="0"/>
                <a:cs typeface="Arial" panose="020B0604020202020204" pitchFamily="34" charset="0"/>
              </a:rPr>
              <a:t>Texas Blackout: After. About 4.4 Million people were affected</a:t>
            </a:r>
          </a:p>
        </p:txBody>
      </p:sp>
      <p:sp>
        <p:nvSpPr>
          <p:cNvPr id="22" name="TextBox 21">
            <a:extLst>
              <a:ext uri="{FF2B5EF4-FFF2-40B4-BE49-F238E27FC236}">
                <a16:creationId xmlns:a16="http://schemas.microsoft.com/office/drawing/2014/main" id="{167F4D7C-06E7-C840-B454-29A39C94409B}"/>
              </a:ext>
            </a:extLst>
          </p:cNvPr>
          <p:cNvSpPr txBox="1"/>
          <p:nvPr/>
        </p:nvSpPr>
        <p:spPr>
          <a:xfrm>
            <a:off x="6554583" y="2014261"/>
            <a:ext cx="1603576" cy="738664"/>
          </a:xfrm>
          <a:prstGeom prst="rect">
            <a:avLst/>
          </a:prstGeom>
          <a:noFill/>
        </p:spPr>
        <p:txBody>
          <a:bodyPr wrap="square" rtlCol="0">
            <a:spAutoFit/>
          </a:bodyPr>
          <a:lstStyle/>
          <a:p>
            <a:r>
              <a:rPr lang="en-US" sz="1050" b="1" dirty="0">
                <a:solidFill>
                  <a:schemeClr val="accent3"/>
                </a:solidFill>
                <a:latin typeface="Arial" panose="020B0604020202020204" pitchFamily="34" charset="0"/>
                <a:cs typeface="Arial" panose="020B0604020202020204" pitchFamily="34" charset="0"/>
              </a:rPr>
              <a:t>Blackout in India: 2012. About 620 Million people were affected.</a:t>
            </a:r>
          </a:p>
        </p:txBody>
      </p:sp>
      <p:sp>
        <p:nvSpPr>
          <p:cNvPr id="24" name="TextBox 23">
            <a:extLst>
              <a:ext uri="{FF2B5EF4-FFF2-40B4-BE49-F238E27FC236}">
                <a16:creationId xmlns:a16="http://schemas.microsoft.com/office/drawing/2014/main" id="{5E158CFB-9FB7-E44B-9ADD-7677AE139F08}"/>
              </a:ext>
            </a:extLst>
          </p:cNvPr>
          <p:cNvSpPr txBox="1"/>
          <p:nvPr/>
        </p:nvSpPr>
        <p:spPr>
          <a:xfrm>
            <a:off x="303502" y="2819283"/>
            <a:ext cx="4335110" cy="2000548"/>
          </a:xfrm>
          <a:prstGeom prst="rect">
            <a:avLst/>
          </a:prstGeom>
          <a:noFill/>
        </p:spPr>
        <p:txBody>
          <a:bodyPr wrap="square" rtlCol="0">
            <a:spAutoFit/>
          </a:bodyPr>
          <a:lstStyle/>
          <a:p>
            <a:r>
              <a:rPr lang="en-US" sz="1600" b="1" dirty="0">
                <a:solidFill>
                  <a:schemeClr val="bg2">
                    <a:lumMod val="10000"/>
                  </a:schemeClr>
                </a:solidFill>
                <a:latin typeface="Arial" panose="020B0604020202020204" pitchFamily="34" charset="0"/>
                <a:cs typeface="Arial" panose="020B0604020202020204" pitchFamily="34" charset="0"/>
              </a:rPr>
              <a:t>Causes for disruption</a:t>
            </a:r>
          </a:p>
          <a:p>
            <a:pPr marL="214313" indent="-214313">
              <a:buFont typeface="Arial" panose="020B0604020202020204" pitchFamily="34" charset="0"/>
              <a:buChar char="•"/>
            </a:pPr>
            <a:r>
              <a:rPr lang="en-US" sz="1400" dirty="0">
                <a:solidFill>
                  <a:schemeClr val="bg2">
                    <a:lumMod val="10000"/>
                  </a:schemeClr>
                </a:solidFill>
                <a:latin typeface="Arial" panose="020B0604020202020204" pitchFamily="34" charset="0"/>
                <a:cs typeface="Arial" panose="020B0604020202020204" pitchFamily="34" charset="0"/>
              </a:rPr>
              <a:t>Weather events</a:t>
            </a:r>
          </a:p>
          <a:p>
            <a:pPr marL="557213" lvl="1" indent="-214313">
              <a:buFont typeface="Arial" panose="020B0604020202020204" pitchFamily="34" charset="0"/>
              <a:buChar char="•"/>
            </a:pPr>
            <a:r>
              <a:rPr lang="en-US" sz="1200" dirty="0">
                <a:solidFill>
                  <a:schemeClr val="bg2">
                    <a:lumMod val="10000"/>
                  </a:schemeClr>
                </a:solidFill>
                <a:latin typeface="Arial" panose="020B0604020202020204" pitchFamily="34" charset="0"/>
                <a:cs typeface="Arial" panose="020B0604020202020204" pitchFamily="34" charset="0"/>
              </a:rPr>
              <a:t>Texas 2021, California 2020</a:t>
            </a:r>
          </a:p>
          <a:p>
            <a:pPr marL="214313" indent="-214313">
              <a:buFont typeface="Arial" panose="020B0604020202020204" pitchFamily="34" charset="0"/>
              <a:buChar char="•"/>
            </a:pPr>
            <a:r>
              <a:rPr lang="en-US" sz="1400" dirty="0">
                <a:solidFill>
                  <a:schemeClr val="bg2">
                    <a:lumMod val="10000"/>
                  </a:schemeClr>
                </a:solidFill>
                <a:latin typeface="Arial" panose="020B0604020202020204" pitchFamily="34" charset="0"/>
                <a:cs typeface="Arial" panose="020B0604020202020204" pitchFamily="34" charset="0"/>
              </a:rPr>
              <a:t>Poor planning</a:t>
            </a:r>
          </a:p>
          <a:p>
            <a:pPr marL="557213" lvl="1" indent="-214313">
              <a:buFont typeface="Arial" panose="020B0604020202020204" pitchFamily="34" charset="0"/>
              <a:buChar char="•"/>
            </a:pPr>
            <a:r>
              <a:rPr lang="en-US" sz="1200" dirty="0">
                <a:solidFill>
                  <a:schemeClr val="bg2">
                    <a:lumMod val="10000"/>
                  </a:schemeClr>
                </a:solidFill>
                <a:latin typeface="Arial" panose="020B0604020202020204" pitchFamily="34" charset="0"/>
                <a:cs typeface="Arial" panose="020B0604020202020204" pitchFamily="34" charset="0"/>
              </a:rPr>
              <a:t>Texas 2021</a:t>
            </a:r>
            <a:r>
              <a:rPr lang="en-US" sz="1400" dirty="0">
                <a:solidFill>
                  <a:schemeClr val="bg2">
                    <a:lumMod val="10000"/>
                  </a:schemeClr>
                </a:solidFill>
                <a:latin typeface="Arial" panose="020B0604020202020204" pitchFamily="34" charset="0"/>
                <a:cs typeface="Arial" panose="020B0604020202020204" pitchFamily="34" charset="0"/>
              </a:rPr>
              <a:t>, </a:t>
            </a:r>
          </a:p>
          <a:p>
            <a:pPr marL="557213" lvl="1" indent="-214313">
              <a:buFont typeface="Arial" panose="020B0604020202020204" pitchFamily="34" charset="0"/>
              <a:buChar char="•"/>
            </a:pPr>
            <a:r>
              <a:rPr lang="en-US" sz="1200" dirty="0">
                <a:solidFill>
                  <a:schemeClr val="bg2">
                    <a:lumMod val="10000"/>
                  </a:schemeClr>
                </a:solidFill>
                <a:latin typeface="Arial" panose="020B0604020202020204" pitchFamily="34" charset="0"/>
                <a:cs typeface="Arial" panose="020B0604020202020204" pitchFamily="34" charset="0"/>
              </a:rPr>
              <a:t>NE US 2003 (A software bug in the alarm system)</a:t>
            </a:r>
          </a:p>
          <a:p>
            <a:pPr marL="557213" lvl="1" indent="-214313">
              <a:buFont typeface="Arial" panose="020B0604020202020204" pitchFamily="34" charset="0"/>
              <a:buChar char="•"/>
            </a:pPr>
            <a:r>
              <a:rPr lang="en-US" sz="1200" dirty="0">
                <a:solidFill>
                  <a:schemeClr val="bg2">
                    <a:lumMod val="10000"/>
                  </a:schemeClr>
                </a:solidFill>
                <a:latin typeface="Arial" panose="020B0604020202020204" pitchFamily="34" charset="0"/>
                <a:cs typeface="Arial" panose="020B0604020202020204" pitchFamily="34" charset="0"/>
              </a:rPr>
              <a:t>California 2020.</a:t>
            </a:r>
          </a:p>
          <a:p>
            <a:pPr marL="214313" indent="-214313">
              <a:buFont typeface="Arial" panose="020B0604020202020204" pitchFamily="34" charset="0"/>
              <a:buChar char="•"/>
            </a:pPr>
            <a:r>
              <a:rPr lang="en-US" sz="1400" dirty="0">
                <a:solidFill>
                  <a:schemeClr val="bg2">
                    <a:lumMod val="10000"/>
                  </a:schemeClr>
                </a:solidFill>
                <a:latin typeface="Arial" panose="020B0604020202020204" pitchFamily="34" charset="0"/>
                <a:cs typeface="Arial" panose="020B0604020202020204" pitchFamily="34" charset="0"/>
              </a:rPr>
              <a:t>Terrorist attacks</a:t>
            </a:r>
          </a:p>
          <a:p>
            <a:pPr marL="557213" lvl="1" indent="-214313">
              <a:buFont typeface="Arial" panose="020B0604020202020204" pitchFamily="34" charset="0"/>
              <a:buChar char="•"/>
            </a:pPr>
            <a:r>
              <a:rPr lang="en-US" sz="1200" dirty="0">
                <a:solidFill>
                  <a:schemeClr val="bg2">
                    <a:lumMod val="10000"/>
                  </a:schemeClr>
                </a:solidFill>
                <a:latin typeface="Arial" panose="020B0604020202020204" pitchFamily="34" charset="0"/>
                <a:cs typeface="Arial" panose="020B0604020202020204" pitchFamily="34" charset="0"/>
              </a:rPr>
              <a:t>Ukraine Cyberattack (2015)</a:t>
            </a:r>
          </a:p>
        </p:txBody>
      </p:sp>
      <p:sp>
        <p:nvSpPr>
          <p:cNvPr id="25" name="TextBox 24">
            <a:extLst>
              <a:ext uri="{FF2B5EF4-FFF2-40B4-BE49-F238E27FC236}">
                <a16:creationId xmlns:a16="http://schemas.microsoft.com/office/drawing/2014/main" id="{728521E8-EF99-AB48-842D-CE54017B6FD6}"/>
              </a:ext>
            </a:extLst>
          </p:cNvPr>
          <p:cNvSpPr txBox="1"/>
          <p:nvPr/>
        </p:nvSpPr>
        <p:spPr>
          <a:xfrm>
            <a:off x="4576099" y="2745113"/>
            <a:ext cx="4335110" cy="2154436"/>
          </a:xfrm>
          <a:prstGeom prst="rect">
            <a:avLst/>
          </a:prstGeom>
          <a:noFill/>
        </p:spPr>
        <p:txBody>
          <a:bodyPr wrap="square" rtlCol="0">
            <a:spAutoFit/>
          </a:bodyPr>
          <a:lstStyle/>
          <a:p>
            <a:r>
              <a:rPr lang="en-US" sz="1600" b="1" dirty="0">
                <a:solidFill>
                  <a:schemeClr val="bg2">
                    <a:lumMod val="10000"/>
                  </a:schemeClr>
                </a:solidFill>
                <a:latin typeface="Arial" panose="020B0604020202020204" pitchFamily="34" charset="0"/>
                <a:cs typeface="Arial" panose="020B0604020202020204" pitchFamily="34" charset="0"/>
              </a:rPr>
              <a:t>Common Themes</a:t>
            </a:r>
          </a:p>
          <a:p>
            <a:pPr marL="214313" indent="-214313">
              <a:buFont typeface="Arial" panose="020B0604020202020204" pitchFamily="34" charset="0"/>
              <a:buChar char="•"/>
            </a:pPr>
            <a:r>
              <a:rPr lang="en-US" sz="1400" b="1" dirty="0">
                <a:solidFill>
                  <a:srgbClr val="FF0000"/>
                </a:solidFill>
                <a:latin typeface="Arial" panose="020B0604020202020204" pitchFamily="34" charset="0"/>
                <a:cs typeface="Arial" panose="020B0604020202020204" pitchFamily="34" charset="0"/>
              </a:rPr>
              <a:t>Rare</a:t>
            </a:r>
          </a:p>
          <a:p>
            <a:pPr marL="557213" lvl="1" indent="-214313">
              <a:buFont typeface="Arial" panose="020B0604020202020204" pitchFamily="34" charset="0"/>
              <a:buChar char="•"/>
            </a:pPr>
            <a:r>
              <a:rPr lang="en-US" sz="1200" dirty="0">
                <a:solidFill>
                  <a:schemeClr val="bg2">
                    <a:lumMod val="10000"/>
                  </a:schemeClr>
                </a:solidFill>
                <a:latin typeface="Arial" panose="020B0604020202020204" pitchFamily="34" charset="0"/>
                <a:cs typeface="Arial" panose="020B0604020202020204" pitchFamily="34" charset="0"/>
              </a:rPr>
              <a:t>O(100) Power outages per year in US</a:t>
            </a:r>
          </a:p>
          <a:p>
            <a:pPr marL="557213" lvl="1" indent="-214313">
              <a:buFont typeface="Arial" panose="020B0604020202020204" pitchFamily="34" charset="0"/>
              <a:buChar char="•"/>
            </a:pPr>
            <a:r>
              <a:rPr lang="en-US" sz="1200" dirty="0">
                <a:solidFill>
                  <a:schemeClr val="bg2">
                    <a:lumMod val="10000"/>
                  </a:schemeClr>
                </a:solidFill>
                <a:latin typeface="Arial" panose="020B0604020202020204" pitchFamily="34" charset="0"/>
                <a:cs typeface="Arial" panose="020B0604020202020204" pitchFamily="34" charset="0"/>
              </a:rPr>
              <a:t>O(1000) large floods in the last 35 years</a:t>
            </a:r>
          </a:p>
          <a:p>
            <a:pPr marL="214313" indent="-214313">
              <a:buFont typeface="Arial" panose="020B0604020202020204" pitchFamily="34" charset="0"/>
              <a:buChar char="•"/>
            </a:pPr>
            <a:r>
              <a:rPr lang="en-US" sz="1400" b="1" dirty="0">
                <a:solidFill>
                  <a:srgbClr val="941100"/>
                </a:solidFill>
                <a:latin typeface="Arial" panose="020B0604020202020204" pitchFamily="34" charset="0"/>
                <a:cs typeface="Arial" panose="020B0604020202020204" pitchFamily="34" charset="0"/>
              </a:rPr>
              <a:t>High-Impact</a:t>
            </a:r>
          </a:p>
          <a:p>
            <a:pPr marL="557213" lvl="1" indent="-214313">
              <a:buFont typeface="Arial" panose="020B0604020202020204" pitchFamily="34" charset="0"/>
              <a:buChar char="•"/>
            </a:pPr>
            <a:r>
              <a:rPr lang="en-US" sz="1200" dirty="0">
                <a:solidFill>
                  <a:schemeClr val="bg2">
                    <a:lumMod val="10000"/>
                  </a:schemeClr>
                </a:solidFill>
                <a:latin typeface="Arial" panose="020B0604020202020204" pitchFamily="34" charset="0"/>
                <a:cs typeface="Arial" panose="020B0604020202020204" pitchFamily="34" charset="0"/>
              </a:rPr>
              <a:t>Costs O($1B)</a:t>
            </a:r>
          </a:p>
          <a:p>
            <a:pPr marL="557213" lvl="1" indent="-214313">
              <a:buFont typeface="Arial" panose="020B0604020202020204" pitchFamily="34" charset="0"/>
              <a:buChar char="•"/>
            </a:pPr>
            <a:r>
              <a:rPr lang="en-US" sz="1200" dirty="0">
                <a:solidFill>
                  <a:schemeClr val="bg2">
                    <a:lumMod val="10000"/>
                  </a:schemeClr>
                </a:solidFill>
                <a:latin typeface="Arial" panose="020B0604020202020204" pitchFamily="34" charset="0"/>
                <a:cs typeface="Arial" panose="020B0604020202020204" pitchFamily="34" charset="0"/>
              </a:rPr>
              <a:t>Huge societal costs</a:t>
            </a:r>
          </a:p>
          <a:p>
            <a:pPr marL="214313" indent="-214313">
              <a:buFont typeface="Arial" panose="020B0604020202020204" pitchFamily="34" charset="0"/>
              <a:buChar char="•"/>
            </a:pPr>
            <a:r>
              <a:rPr lang="en-US" sz="1400" b="1" dirty="0">
                <a:solidFill>
                  <a:schemeClr val="bg2">
                    <a:lumMod val="10000"/>
                  </a:schemeClr>
                </a:solidFill>
                <a:latin typeface="Arial" panose="020B0604020202020204" pitchFamily="34" charset="0"/>
                <a:cs typeface="Arial" panose="020B0604020202020204" pitchFamily="34" charset="0"/>
              </a:rPr>
              <a:t>Questions</a:t>
            </a:r>
          </a:p>
          <a:p>
            <a:pPr marL="557213" lvl="1" indent="-214313">
              <a:buFont typeface="Arial" panose="020B0604020202020204" pitchFamily="34" charset="0"/>
              <a:buChar char="•"/>
            </a:pPr>
            <a:r>
              <a:rPr lang="en-US" sz="1200" dirty="0">
                <a:solidFill>
                  <a:srgbClr val="CE497F"/>
                </a:solidFill>
                <a:latin typeface="Arial" panose="020B0604020202020204" pitchFamily="34" charset="0"/>
                <a:cs typeface="Arial" panose="020B0604020202020204" pitchFamily="34" charset="0"/>
              </a:rPr>
              <a:t>Risk Quantification</a:t>
            </a:r>
          </a:p>
          <a:p>
            <a:pPr marL="557213" lvl="1" indent="-214313">
              <a:buFont typeface="Arial" panose="020B0604020202020204" pitchFamily="34" charset="0"/>
              <a:buChar char="•"/>
            </a:pPr>
            <a:r>
              <a:rPr lang="en-US" sz="1200" dirty="0">
                <a:solidFill>
                  <a:srgbClr val="CE497F"/>
                </a:solidFill>
                <a:latin typeface="Arial" panose="020B0604020202020204" pitchFamily="34" charset="0"/>
                <a:cs typeface="Arial" panose="020B0604020202020204" pitchFamily="34" charset="0"/>
              </a:rPr>
              <a:t>Risk Mitigation</a:t>
            </a:r>
          </a:p>
        </p:txBody>
      </p:sp>
    </p:spTree>
    <p:extLst>
      <p:ext uri="{BB962C8B-B14F-4D97-AF65-F5344CB8AC3E}">
        <p14:creationId xmlns:p14="http://schemas.microsoft.com/office/powerpoint/2010/main" val="38306798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D8B49-36E8-4847-9E21-628E80C03FE4}"/>
              </a:ext>
            </a:extLst>
          </p:cNvPr>
          <p:cNvSpPr>
            <a:spLocks noGrp="1"/>
          </p:cNvSpPr>
          <p:nvPr>
            <p:ph type="title"/>
          </p:nvPr>
        </p:nvSpPr>
        <p:spPr/>
        <p:txBody>
          <a:bodyPr/>
          <a:lstStyle/>
          <a:p>
            <a:r>
              <a:rPr lang="en-US" sz="2800" dirty="0">
                <a:latin typeface="+mj-lt"/>
              </a:rPr>
              <a:t>Evaluating </a:t>
            </a:r>
          </a:p>
        </p:txBody>
      </p:sp>
      <p:sp>
        <p:nvSpPr>
          <p:cNvPr id="4" name="TextBox 3">
            <a:extLst>
              <a:ext uri="{FF2B5EF4-FFF2-40B4-BE49-F238E27FC236}">
                <a16:creationId xmlns:a16="http://schemas.microsoft.com/office/drawing/2014/main" id="{950B1CC0-AD54-7B46-9AEF-38EF084A2731}"/>
              </a:ext>
            </a:extLst>
          </p:cNvPr>
          <p:cNvSpPr txBox="1"/>
          <p:nvPr/>
        </p:nvSpPr>
        <p:spPr>
          <a:xfrm>
            <a:off x="457200" y="896183"/>
            <a:ext cx="8602717" cy="4204356"/>
          </a:xfrm>
          <a:prstGeom prst="rect">
            <a:avLst/>
          </a:prstGeom>
          <a:noFill/>
        </p:spPr>
        <p:txBody>
          <a:bodyPr wrap="square" rtlCol="0">
            <a:spAutoFit/>
          </a:bodyPr>
          <a:lstStyle/>
          <a:p>
            <a:pPr marL="285743" indent="-285743" defTabSz="685783">
              <a:lnSpc>
                <a:spcPct val="150000"/>
              </a:lnSpc>
              <a:buFont typeface="Arial" panose="020B0604020202020204" pitchFamily="34" charset="0"/>
              <a:buChar char="•"/>
            </a:pPr>
            <a:r>
              <a:rPr lang="en-US" sz="1800" dirty="0">
                <a:solidFill>
                  <a:srgbClr val="000000"/>
                </a:solidFill>
                <a:latin typeface="Calibri"/>
              </a:rPr>
              <a:t>When p is linear and the dynamics is linear:</a:t>
            </a:r>
          </a:p>
          <a:p>
            <a:pPr defTabSz="685783">
              <a:lnSpc>
                <a:spcPct val="150000"/>
              </a:lnSpc>
            </a:pPr>
            <a:endParaRPr lang="en-US" sz="1800" dirty="0">
              <a:solidFill>
                <a:srgbClr val="000000"/>
              </a:solidFill>
              <a:latin typeface="Calibri"/>
            </a:endParaRPr>
          </a:p>
          <a:p>
            <a:pPr marL="285743" indent="-285743" defTabSz="685783">
              <a:lnSpc>
                <a:spcPct val="150000"/>
              </a:lnSpc>
              <a:buFont typeface="Arial" panose="020B0604020202020204" pitchFamily="34" charset="0"/>
              <a:buChar char="•"/>
            </a:pPr>
            <a:r>
              <a:rPr lang="en-US" sz="1800" dirty="0">
                <a:solidFill>
                  <a:srgbClr val="000000"/>
                </a:solidFill>
                <a:latin typeface="Calibri"/>
              </a:rPr>
              <a:t>The time evolution of x can be written as</a:t>
            </a:r>
          </a:p>
          <a:p>
            <a:pPr marL="285743" indent="-285743" defTabSz="685783">
              <a:lnSpc>
                <a:spcPct val="150000"/>
              </a:lnSpc>
              <a:buFont typeface="Arial" panose="020B0604020202020204" pitchFamily="34" charset="0"/>
              <a:buChar char="•"/>
            </a:pPr>
            <a:endParaRPr lang="en-US" sz="1800" dirty="0">
              <a:solidFill>
                <a:srgbClr val="000000"/>
              </a:solidFill>
              <a:latin typeface="Calibri"/>
            </a:endParaRPr>
          </a:p>
          <a:p>
            <a:pPr marL="285743" indent="-285743" defTabSz="685783">
              <a:lnSpc>
                <a:spcPct val="150000"/>
              </a:lnSpc>
              <a:buFont typeface="Arial" panose="020B0604020202020204" pitchFamily="34" charset="0"/>
              <a:buChar char="•"/>
            </a:pPr>
            <a:r>
              <a:rPr lang="en-US" sz="1800" dirty="0">
                <a:solidFill>
                  <a:srgbClr val="000000"/>
                </a:solidFill>
                <a:latin typeface="Calibri"/>
              </a:rPr>
              <a:t>Since x_0 is normally distributed, we can write x(t) as a GP:</a:t>
            </a:r>
          </a:p>
          <a:p>
            <a:pPr defTabSz="685783">
              <a:lnSpc>
                <a:spcPct val="150000"/>
              </a:lnSpc>
            </a:pPr>
            <a:endParaRPr lang="en-US" sz="1800" dirty="0">
              <a:solidFill>
                <a:srgbClr val="000000"/>
              </a:solidFill>
              <a:latin typeface="Calibri"/>
            </a:endParaRPr>
          </a:p>
          <a:p>
            <a:pPr marL="285743" indent="-285743" defTabSz="685783">
              <a:lnSpc>
                <a:spcPct val="150000"/>
              </a:lnSpc>
              <a:buFont typeface="Arial" panose="020B0604020202020204" pitchFamily="34" charset="0"/>
              <a:buChar char="•"/>
            </a:pPr>
            <a:endParaRPr lang="en-US" sz="1800" dirty="0">
              <a:solidFill>
                <a:srgbClr val="000000"/>
              </a:solidFill>
              <a:latin typeface="Calibri"/>
            </a:endParaRPr>
          </a:p>
          <a:p>
            <a:pPr marL="285743" indent="-285743" defTabSz="685783">
              <a:lnSpc>
                <a:spcPct val="150000"/>
              </a:lnSpc>
              <a:buFont typeface="Arial" panose="020B0604020202020204" pitchFamily="34" charset="0"/>
              <a:buChar char="•"/>
            </a:pPr>
            <a:endParaRPr lang="en-US" sz="1800" dirty="0">
              <a:solidFill>
                <a:srgbClr val="000000"/>
              </a:solidFill>
              <a:latin typeface="Calibri"/>
            </a:endParaRPr>
          </a:p>
          <a:p>
            <a:pPr marL="285743" indent="-285743" defTabSz="685783">
              <a:lnSpc>
                <a:spcPct val="150000"/>
              </a:lnSpc>
              <a:buFont typeface="Arial" panose="020B0604020202020204" pitchFamily="34" charset="0"/>
              <a:buChar char="•"/>
            </a:pPr>
            <a:endParaRPr lang="en-US" sz="1800" dirty="0">
              <a:solidFill>
                <a:srgbClr val="000000"/>
              </a:solidFill>
              <a:latin typeface="Calibri"/>
            </a:endParaRPr>
          </a:p>
          <a:p>
            <a:pPr marL="285743" indent="-285743" defTabSz="685783">
              <a:lnSpc>
                <a:spcPct val="150000"/>
              </a:lnSpc>
              <a:buFont typeface="Arial" panose="020B0604020202020204" pitchFamily="34" charset="0"/>
              <a:buChar char="•"/>
            </a:pPr>
            <a:endParaRPr lang="en-US" sz="1800" dirty="0">
              <a:solidFill>
                <a:srgbClr val="000000"/>
              </a:solidFill>
              <a:latin typeface="Calibri"/>
            </a:endParaRPr>
          </a:p>
        </p:txBody>
      </p:sp>
      <p:pic>
        <p:nvPicPr>
          <p:cNvPr id="12" name="Picture 11">
            <a:extLst>
              <a:ext uri="{FF2B5EF4-FFF2-40B4-BE49-F238E27FC236}">
                <a16:creationId xmlns:a16="http://schemas.microsoft.com/office/drawing/2014/main" id="{2FCD1545-76C6-A642-A444-E795F93832B1}"/>
              </a:ext>
            </a:extLst>
          </p:cNvPr>
          <p:cNvPicPr>
            <a:picLocks noChangeAspect="1"/>
          </p:cNvPicPr>
          <p:nvPr/>
        </p:nvPicPr>
        <p:blipFill>
          <a:blip r:embed="rId3"/>
          <a:stretch>
            <a:fillRect/>
          </a:stretch>
        </p:blipFill>
        <p:spPr>
          <a:xfrm>
            <a:off x="2484163" y="356662"/>
            <a:ext cx="1026480" cy="273728"/>
          </a:xfrm>
          <a:prstGeom prst="rect">
            <a:avLst/>
          </a:prstGeom>
        </p:spPr>
      </p:pic>
      <p:pic>
        <p:nvPicPr>
          <p:cNvPr id="3" name="Picture 2">
            <a:extLst>
              <a:ext uri="{FF2B5EF4-FFF2-40B4-BE49-F238E27FC236}">
                <a16:creationId xmlns:a16="http://schemas.microsoft.com/office/drawing/2014/main" id="{14823EE4-BFD7-C148-9D62-39C7B7773620}"/>
              </a:ext>
            </a:extLst>
          </p:cNvPr>
          <p:cNvPicPr>
            <a:picLocks noChangeAspect="1"/>
          </p:cNvPicPr>
          <p:nvPr/>
        </p:nvPicPr>
        <p:blipFill>
          <a:blip r:embed="rId4"/>
          <a:stretch>
            <a:fillRect/>
          </a:stretch>
        </p:blipFill>
        <p:spPr>
          <a:xfrm>
            <a:off x="1387928" y="1405523"/>
            <a:ext cx="4708975" cy="242923"/>
          </a:xfrm>
          <a:prstGeom prst="rect">
            <a:avLst/>
          </a:prstGeom>
        </p:spPr>
      </p:pic>
      <p:pic>
        <p:nvPicPr>
          <p:cNvPr id="14" name="Picture 13">
            <a:extLst>
              <a:ext uri="{FF2B5EF4-FFF2-40B4-BE49-F238E27FC236}">
                <a16:creationId xmlns:a16="http://schemas.microsoft.com/office/drawing/2014/main" id="{211FD39C-6DC4-D740-8535-579EF6CD4288}"/>
              </a:ext>
            </a:extLst>
          </p:cNvPr>
          <p:cNvPicPr>
            <a:picLocks noChangeAspect="1"/>
          </p:cNvPicPr>
          <p:nvPr/>
        </p:nvPicPr>
        <p:blipFill>
          <a:blip r:embed="rId5"/>
          <a:stretch>
            <a:fillRect/>
          </a:stretch>
        </p:blipFill>
        <p:spPr>
          <a:xfrm>
            <a:off x="1387928" y="2157682"/>
            <a:ext cx="5698672" cy="284240"/>
          </a:xfrm>
          <a:prstGeom prst="rect">
            <a:avLst/>
          </a:prstGeom>
        </p:spPr>
      </p:pic>
      <p:pic>
        <p:nvPicPr>
          <p:cNvPr id="15" name="Picture 14">
            <a:extLst>
              <a:ext uri="{FF2B5EF4-FFF2-40B4-BE49-F238E27FC236}">
                <a16:creationId xmlns:a16="http://schemas.microsoft.com/office/drawing/2014/main" id="{AC12B23E-9BC5-F549-A097-67FEC5A42633}"/>
              </a:ext>
            </a:extLst>
          </p:cNvPr>
          <p:cNvPicPr>
            <a:picLocks noChangeAspect="1"/>
          </p:cNvPicPr>
          <p:nvPr/>
        </p:nvPicPr>
        <p:blipFill>
          <a:blip r:embed="rId6"/>
          <a:stretch>
            <a:fillRect/>
          </a:stretch>
        </p:blipFill>
        <p:spPr>
          <a:xfrm>
            <a:off x="1387928" y="3069368"/>
            <a:ext cx="5641521" cy="987763"/>
          </a:xfrm>
          <a:prstGeom prst="rect">
            <a:avLst/>
          </a:prstGeom>
        </p:spPr>
      </p:pic>
    </p:spTree>
    <p:extLst>
      <p:ext uri="{BB962C8B-B14F-4D97-AF65-F5344CB8AC3E}">
        <p14:creationId xmlns:p14="http://schemas.microsoft.com/office/powerpoint/2010/main" val="143967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D8B49-36E8-4847-9E21-628E80C03FE4}"/>
              </a:ext>
            </a:extLst>
          </p:cNvPr>
          <p:cNvSpPr>
            <a:spLocks noGrp="1"/>
          </p:cNvSpPr>
          <p:nvPr>
            <p:ph type="title"/>
          </p:nvPr>
        </p:nvSpPr>
        <p:spPr/>
        <p:txBody>
          <a:bodyPr/>
          <a:lstStyle/>
          <a:p>
            <a:r>
              <a:rPr lang="en-US" sz="2800" dirty="0">
                <a:latin typeface="+mj-lt"/>
              </a:rPr>
              <a:t>Evaluating             (Cont.) </a:t>
            </a:r>
          </a:p>
        </p:txBody>
      </p:sp>
      <p:sp>
        <p:nvSpPr>
          <p:cNvPr id="4" name="TextBox 3">
            <a:extLst>
              <a:ext uri="{FF2B5EF4-FFF2-40B4-BE49-F238E27FC236}">
                <a16:creationId xmlns:a16="http://schemas.microsoft.com/office/drawing/2014/main" id="{950B1CC0-AD54-7B46-9AEF-38EF084A2731}"/>
              </a:ext>
            </a:extLst>
          </p:cNvPr>
          <p:cNvSpPr txBox="1"/>
          <p:nvPr/>
        </p:nvSpPr>
        <p:spPr>
          <a:xfrm>
            <a:off x="457200" y="896183"/>
            <a:ext cx="8602717" cy="4204356"/>
          </a:xfrm>
          <a:prstGeom prst="rect">
            <a:avLst/>
          </a:prstGeom>
          <a:noFill/>
        </p:spPr>
        <p:txBody>
          <a:bodyPr wrap="square" rtlCol="0">
            <a:spAutoFit/>
          </a:bodyPr>
          <a:lstStyle/>
          <a:p>
            <a:pPr marL="285743" indent="-285743" defTabSz="685783">
              <a:lnSpc>
                <a:spcPct val="150000"/>
              </a:lnSpc>
              <a:buFont typeface="Arial" panose="020B0604020202020204" pitchFamily="34" charset="0"/>
              <a:buChar char="•"/>
            </a:pPr>
            <a:r>
              <a:rPr lang="en-US" sz="1800" dirty="0">
                <a:solidFill>
                  <a:srgbClr val="000000"/>
                </a:solidFill>
                <a:latin typeface="Calibri"/>
              </a:rPr>
              <a:t>The joint PDF of the process and its derivative is given by:</a:t>
            </a:r>
          </a:p>
          <a:p>
            <a:pPr defTabSz="685783">
              <a:lnSpc>
                <a:spcPct val="150000"/>
              </a:lnSpc>
            </a:pPr>
            <a:endParaRPr lang="en-US" sz="1800" dirty="0">
              <a:solidFill>
                <a:srgbClr val="000000"/>
              </a:solidFill>
              <a:latin typeface="Calibri"/>
            </a:endParaRPr>
          </a:p>
          <a:p>
            <a:pPr marL="285743" indent="-285743" defTabSz="685783">
              <a:lnSpc>
                <a:spcPct val="150000"/>
              </a:lnSpc>
              <a:buFont typeface="Arial" panose="020B0604020202020204" pitchFamily="34" charset="0"/>
              <a:buChar char="•"/>
            </a:pPr>
            <a:endParaRPr lang="en-US" sz="1800" dirty="0">
              <a:solidFill>
                <a:srgbClr val="000000"/>
              </a:solidFill>
              <a:latin typeface="Calibri"/>
            </a:endParaRPr>
          </a:p>
          <a:p>
            <a:pPr marL="285743" indent="-285743" defTabSz="685783">
              <a:lnSpc>
                <a:spcPct val="150000"/>
              </a:lnSpc>
              <a:buFont typeface="Arial" panose="020B0604020202020204" pitchFamily="34" charset="0"/>
              <a:buChar char="•"/>
            </a:pPr>
            <a:r>
              <a:rPr lang="en-US" sz="1800" dirty="0">
                <a:solidFill>
                  <a:srgbClr val="000000"/>
                </a:solidFill>
                <a:latin typeface="Calibri"/>
              </a:rPr>
              <a:t>Where                                            and  </a:t>
            </a:r>
          </a:p>
          <a:p>
            <a:pPr defTabSz="685783">
              <a:lnSpc>
                <a:spcPct val="150000"/>
              </a:lnSpc>
            </a:pPr>
            <a:endParaRPr lang="en-US" sz="1800" dirty="0">
              <a:solidFill>
                <a:srgbClr val="000000"/>
              </a:solidFill>
              <a:latin typeface="Calibri"/>
            </a:endParaRPr>
          </a:p>
          <a:p>
            <a:pPr marL="285743" indent="-285743" defTabSz="685783">
              <a:lnSpc>
                <a:spcPct val="150000"/>
              </a:lnSpc>
              <a:buFont typeface="Arial" panose="020B0604020202020204" pitchFamily="34" charset="0"/>
              <a:buChar char="•"/>
            </a:pPr>
            <a:r>
              <a:rPr lang="en-US" sz="1800" dirty="0">
                <a:solidFill>
                  <a:srgbClr val="000000"/>
                </a:solidFill>
                <a:latin typeface="Calibri"/>
              </a:rPr>
              <a:t>Since x_0 is normally distributed, we can write x(t) as a GP:</a:t>
            </a:r>
          </a:p>
          <a:p>
            <a:pPr marL="285743" indent="-285743" defTabSz="685783">
              <a:lnSpc>
                <a:spcPct val="150000"/>
              </a:lnSpc>
              <a:buFont typeface="Arial" panose="020B0604020202020204" pitchFamily="34" charset="0"/>
              <a:buChar char="•"/>
            </a:pPr>
            <a:endParaRPr lang="en-US" sz="1800" dirty="0">
              <a:solidFill>
                <a:srgbClr val="000000"/>
              </a:solidFill>
              <a:latin typeface="Calibri"/>
            </a:endParaRPr>
          </a:p>
          <a:p>
            <a:pPr marL="285743" indent="-285743" defTabSz="685783">
              <a:lnSpc>
                <a:spcPct val="150000"/>
              </a:lnSpc>
              <a:buFont typeface="Arial" panose="020B0604020202020204" pitchFamily="34" charset="0"/>
              <a:buChar char="•"/>
            </a:pPr>
            <a:endParaRPr lang="en-US" sz="1800" dirty="0">
              <a:solidFill>
                <a:srgbClr val="000000"/>
              </a:solidFill>
              <a:latin typeface="Calibri"/>
            </a:endParaRPr>
          </a:p>
          <a:p>
            <a:pPr marL="285743" indent="-285743" defTabSz="685783">
              <a:lnSpc>
                <a:spcPct val="150000"/>
              </a:lnSpc>
              <a:buFont typeface="Arial" panose="020B0604020202020204" pitchFamily="34" charset="0"/>
              <a:buChar char="•"/>
            </a:pPr>
            <a:endParaRPr lang="en-US" sz="1800" dirty="0">
              <a:solidFill>
                <a:srgbClr val="000000"/>
              </a:solidFill>
              <a:latin typeface="Calibri"/>
            </a:endParaRPr>
          </a:p>
          <a:p>
            <a:pPr marL="285743" indent="-285743" defTabSz="685783">
              <a:lnSpc>
                <a:spcPct val="150000"/>
              </a:lnSpc>
              <a:buFont typeface="Arial" panose="020B0604020202020204" pitchFamily="34" charset="0"/>
              <a:buChar char="•"/>
            </a:pPr>
            <a:r>
              <a:rPr lang="en-US" sz="1800" b="1" dirty="0">
                <a:solidFill>
                  <a:schemeClr val="tx2"/>
                </a:solidFill>
                <a:latin typeface="Calibri"/>
              </a:rPr>
              <a:t>For nonlinear use the method of moments by linearizing around the mean</a:t>
            </a:r>
          </a:p>
        </p:txBody>
      </p:sp>
      <p:pic>
        <p:nvPicPr>
          <p:cNvPr id="12" name="Picture 11">
            <a:extLst>
              <a:ext uri="{FF2B5EF4-FFF2-40B4-BE49-F238E27FC236}">
                <a16:creationId xmlns:a16="http://schemas.microsoft.com/office/drawing/2014/main" id="{2FCD1545-76C6-A642-A444-E795F93832B1}"/>
              </a:ext>
            </a:extLst>
          </p:cNvPr>
          <p:cNvPicPr>
            <a:picLocks noChangeAspect="1"/>
          </p:cNvPicPr>
          <p:nvPr/>
        </p:nvPicPr>
        <p:blipFill>
          <a:blip r:embed="rId3"/>
          <a:stretch>
            <a:fillRect/>
          </a:stretch>
        </p:blipFill>
        <p:spPr>
          <a:xfrm>
            <a:off x="2484163" y="356662"/>
            <a:ext cx="1026480" cy="273728"/>
          </a:xfrm>
          <a:prstGeom prst="rect">
            <a:avLst/>
          </a:prstGeom>
        </p:spPr>
      </p:pic>
      <p:pic>
        <p:nvPicPr>
          <p:cNvPr id="5" name="Picture 4">
            <a:extLst>
              <a:ext uri="{FF2B5EF4-FFF2-40B4-BE49-F238E27FC236}">
                <a16:creationId xmlns:a16="http://schemas.microsoft.com/office/drawing/2014/main" id="{4C39D1A7-A7B7-D846-958D-B583DB8E00A3}"/>
              </a:ext>
            </a:extLst>
          </p:cNvPr>
          <p:cNvPicPr>
            <a:picLocks noChangeAspect="1"/>
          </p:cNvPicPr>
          <p:nvPr/>
        </p:nvPicPr>
        <p:blipFill>
          <a:blip r:embed="rId4"/>
          <a:stretch>
            <a:fillRect/>
          </a:stretch>
        </p:blipFill>
        <p:spPr>
          <a:xfrm>
            <a:off x="1387928" y="1417879"/>
            <a:ext cx="3778250" cy="499556"/>
          </a:xfrm>
          <a:prstGeom prst="rect">
            <a:avLst/>
          </a:prstGeom>
        </p:spPr>
      </p:pic>
      <p:pic>
        <p:nvPicPr>
          <p:cNvPr id="6" name="Picture 5">
            <a:extLst>
              <a:ext uri="{FF2B5EF4-FFF2-40B4-BE49-F238E27FC236}">
                <a16:creationId xmlns:a16="http://schemas.microsoft.com/office/drawing/2014/main" id="{40FDA233-89FF-6B4F-BAB0-02875C566FEF}"/>
              </a:ext>
            </a:extLst>
          </p:cNvPr>
          <p:cNvPicPr>
            <a:picLocks noChangeAspect="1"/>
          </p:cNvPicPr>
          <p:nvPr/>
        </p:nvPicPr>
        <p:blipFill>
          <a:blip r:embed="rId5"/>
          <a:stretch>
            <a:fillRect/>
          </a:stretch>
        </p:blipFill>
        <p:spPr>
          <a:xfrm>
            <a:off x="1654628" y="2148700"/>
            <a:ext cx="2002971" cy="580862"/>
          </a:xfrm>
          <a:prstGeom prst="rect">
            <a:avLst/>
          </a:prstGeom>
        </p:spPr>
      </p:pic>
      <p:pic>
        <p:nvPicPr>
          <p:cNvPr id="7" name="Picture 6">
            <a:extLst>
              <a:ext uri="{FF2B5EF4-FFF2-40B4-BE49-F238E27FC236}">
                <a16:creationId xmlns:a16="http://schemas.microsoft.com/office/drawing/2014/main" id="{639629EE-85E9-5A4B-BB5E-D819AEB54443}"/>
              </a:ext>
            </a:extLst>
          </p:cNvPr>
          <p:cNvPicPr>
            <a:picLocks noChangeAspect="1"/>
          </p:cNvPicPr>
          <p:nvPr/>
        </p:nvPicPr>
        <p:blipFill>
          <a:blip r:embed="rId6"/>
          <a:stretch>
            <a:fillRect/>
          </a:stretch>
        </p:blipFill>
        <p:spPr>
          <a:xfrm>
            <a:off x="4222430" y="2298978"/>
            <a:ext cx="4103095" cy="256443"/>
          </a:xfrm>
          <a:prstGeom prst="rect">
            <a:avLst/>
          </a:prstGeom>
        </p:spPr>
      </p:pic>
      <p:pic>
        <p:nvPicPr>
          <p:cNvPr id="8" name="Picture 7">
            <a:extLst>
              <a:ext uri="{FF2B5EF4-FFF2-40B4-BE49-F238E27FC236}">
                <a16:creationId xmlns:a16="http://schemas.microsoft.com/office/drawing/2014/main" id="{AC70F22B-16A3-AB4B-BC8B-499B915318B3}"/>
              </a:ext>
            </a:extLst>
          </p:cNvPr>
          <p:cNvPicPr>
            <a:picLocks noChangeAspect="1"/>
          </p:cNvPicPr>
          <p:nvPr/>
        </p:nvPicPr>
        <p:blipFill>
          <a:blip r:embed="rId7"/>
          <a:stretch>
            <a:fillRect/>
          </a:stretch>
        </p:blipFill>
        <p:spPr>
          <a:xfrm>
            <a:off x="1515836" y="3363545"/>
            <a:ext cx="5154386" cy="714794"/>
          </a:xfrm>
          <a:prstGeom prst="rect">
            <a:avLst/>
          </a:prstGeom>
        </p:spPr>
      </p:pic>
      <p:pic>
        <p:nvPicPr>
          <p:cNvPr id="9" name="Picture 8">
            <a:extLst>
              <a:ext uri="{FF2B5EF4-FFF2-40B4-BE49-F238E27FC236}">
                <a16:creationId xmlns:a16="http://schemas.microsoft.com/office/drawing/2014/main" id="{97224555-6CC5-2741-9B2E-3EBDA14B6734}"/>
              </a:ext>
            </a:extLst>
          </p:cNvPr>
          <p:cNvPicPr>
            <a:picLocks noChangeAspect="1"/>
          </p:cNvPicPr>
          <p:nvPr/>
        </p:nvPicPr>
        <p:blipFill>
          <a:blip r:embed="rId8"/>
          <a:stretch>
            <a:fillRect/>
          </a:stretch>
        </p:blipFill>
        <p:spPr>
          <a:xfrm>
            <a:off x="1515836" y="4107969"/>
            <a:ext cx="2517321" cy="515311"/>
          </a:xfrm>
          <a:prstGeom prst="rect">
            <a:avLst/>
          </a:prstGeom>
        </p:spPr>
      </p:pic>
    </p:spTree>
    <p:extLst>
      <p:ext uri="{BB962C8B-B14F-4D97-AF65-F5344CB8AC3E}">
        <p14:creationId xmlns:p14="http://schemas.microsoft.com/office/powerpoint/2010/main" val="12978468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D8B49-36E8-4847-9E21-628E80C03FE4}"/>
              </a:ext>
            </a:extLst>
          </p:cNvPr>
          <p:cNvSpPr>
            <a:spLocks noGrp="1"/>
          </p:cNvSpPr>
          <p:nvPr>
            <p:ph type="title"/>
          </p:nvPr>
        </p:nvSpPr>
        <p:spPr>
          <a:xfrm>
            <a:off x="457200" y="-27361"/>
            <a:ext cx="8229600" cy="594122"/>
          </a:xfrm>
        </p:spPr>
        <p:txBody>
          <a:bodyPr/>
          <a:lstStyle/>
          <a:p>
            <a:r>
              <a:rPr lang="en-US" sz="2800" dirty="0">
                <a:latin typeface="+mj-lt"/>
              </a:rPr>
              <a:t>Sampling from</a:t>
            </a:r>
          </a:p>
        </p:txBody>
      </p:sp>
      <p:sp>
        <p:nvSpPr>
          <p:cNvPr id="4" name="TextBox 3">
            <a:extLst>
              <a:ext uri="{FF2B5EF4-FFF2-40B4-BE49-F238E27FC236}">
                <a16:creationId xmlns:a16="http://schemas.microsoft.com/office/drawing/2014/main" id="{950B1CC0-AD54-7B46-9AEF-38EF084A2731}"/>
              </a:ext>
            </a:extLst>
          </p:cNvPr>
          <p:cNvSpPr txBox="1"/>
          <p:nvPr/>
        </p:nvSpPr>
        <p:spPr>
          <a:xfrm>
            <a:off x="457200" y="896183"/>
            <a:ext cx="8602717" cy="1295868"/>
          </a:xfrm>
          <a:prstGeom prst="rect">
            <a:avLst/>
          </a:prstGeom>
          <a:noFill/>
        </p:spPr>
        <p:txBody>
          <a:bodyPr wrap="square" rtlCol="0">
            <a:spAutoFit/>
          </a:bodyPr>
          <a:lstStyle/>
          <a:p>
            <a:pPr marL="285743" indent="-285743" defTabSz="685783">
              <a:lnSpc>
                <a:spcPct val="150000"/>
              </a:lnSpc>
              <a:buFont typeface="Arial" panose="020B0604020202020204" pitchFamily="34" charset="0"/>
              <a:buChar char="•"/>
            </a:pPr>
            <a:endParaRPr lang="en-US" sz="1800" dirty="0">
              <a:solidFill>
                <a:srgbClr val="000000"/>
              </a:solidFill>
              <a:latin typeface="Calibri"/>
            </a:endParaRPr>
          </a:p>
          <a:p>
            <a:pPr marL="285743" indent="-285743" defTabSz="685783">
              <a:lnSpc>
                <a:spcPct val="150000"/>
              </a:lnSpc>
              <a:buFont typeface="Arial" panose="020B0604020202020204" pitchFamily="34" charset="0"/>
              <a:buChar char="•"/>
            </a:pPr>
            <a:endParaRPr lang="en-US" sz="1800" dirty="0">
              <a:solidFill>
                <a:srgbClr val="000000"/>
              </a:solidFill>
              <a:latin typeface="Calibri"/>
            </a:endParaRPr>
          </a:p>
          <a:p>
            <a:pPr marL="285743" indent="-285743" defTabSz="685783">
              <a:lnSpc>
                <a:spcPct val="150000"/>
              </a:lnSpc>
              <a:buFont typeface="Arial" panose="020B0604020202020204" pitchFamily="34" charset="0"/>
              <a:buChar char="•"/>
            </a:pPr>
            <a:endParaRPr lang="en-US" sz="1800" dirty="0">
              <a:solidFill>
                <a:srgbClr val="000000"/>
              </a:solidFill>
              <a:latin typeface="Calibri"/>
            </a:endParaRPr>
          </a:p>
        </p:txBody>
      </p:sp>
      <p:pic>
        <p:nvPicPr>
          <p:cNvPr id="12" name="Picture 11">
            <a:extLst>
              <a:ext uri="{FF2B5EF4-FFF2-40B4-BE49-F238E27FC236}">
                <a16:creationId xmlns:a16="http://schemas.microsoft.com/office/drawing/2014/main" id="{2FCD1545-76C6-A642-A444-E795F93832B1}"/>
              </a:ext>
            </a:extLst>
          </p:cNvPr>
          <p:cNvPicPr>
            <a:picLocks noChangeAspect="1"/>
          </p:cNvPicPr>
          <p:nvPr/>
        </p:nvPicPr>
        <p:blipFill>
          <a:blip r:embed="rId3"/>
          <a:stretch>
            <a:fillRect/>
          </a:stretch>
        </p:blipFill>
        <p:spPr>
          <a:xfrm>
            <a:off x="3066549" y="132836"/>
            <a:ext cx="1026480" cy="273728"/>
          </a:xfrm>
          <a:prstGeom prst="rect">
            <a:avLst/>
          </a:prstGeom>
        </p:spPr>
      </p:pic>
      <p:pic>
        <p:nvPicPr>
          <p:cNvPr id="10" name="Picture 9">
            <a:extLst>
              <a:ext uri="{FF2B5EF4-FFF2-40B4-BE49-F238E27FC236}">
                <a16:creationId xmlns:a16="http://schemas.microsoft.com/office/drawing/2014/main" id="{D84F2EB6-578C-8E44-83AB-D27E82752748}"/>
              </a:ext>
            </a:extLst>
          </p:cNvPr>
          <p:cNvPicPr>
            <a:picLocks noChangeAspect="1"/>
          </p:cNvPicPr>
          <p:nvPr/>
        </p:nvPicPr>
        <p:blipFill>
          <a:blip r:embed="rId4"/>
          <a:stretch>
            <a:fillRect/>
          </a:stretch>
        </p:blipFill>
        <p:spPr>
          <a:xfrm>
            <a:off x="14350" y="407016"/>
            <a:ext cx="3495050" cy="2586501"/>
          </a:xfrm>
          <a:prstGeom prst="rect">
            <a:avLst/>
          </a:prstGeom>
        </p:spPr>
      </p:pic>
      <p:pic>
        <p:nvPicPr>
          <p:cNvPr id="11" name="Picture 10">
            <a:extLst>
              <a:ext uri="{FF2B5EF4-FFF2-40B4-BE49-F238E27FC236}">
                <a16:creationId xmlns:a16="http://schemas.microsoft.com/office/drawing/2014/main" id="{E2BE72BC-AE71-7847-8E2F-49AF7D47244A}"/>
              </a:ext>
            </a:extLst>
          </p:cNvPr>
          <p:cNvPicPr>
            <a:picLocks noChangeAspect="1"/>
          </p:cNvPicPr>
          <p:nvPr/>
        </p:nvPicPr>
        <p:blipFill>
          <a:blip r:embed="rId5"/>
          <a:stretch>
            <a:fillRect/>
          </a:stretch>
        </p:blipFill>
        <p:spPr>
          <a:xfrm>
            <a:off x="2876449" y="471283"/>
            <a:ext cx="3408209" cy="2522234"/>
          </a:xfrm>
          <a:prstGeom prst="rect">
            <a:avLst/>
          </a:prstGeom>
        </p:spPr>
      </p:pic>
      <p:pic>
        <p:nvPicPr>
          <p:cNvPr id="14" name="Picture 13">
            <a:extLst>
              <a:ext uri="{FF2B5EF4-FFF2-40B4-BE49-F238E27FC236}">
                <a16:creationId xmlns:a16="http://schemas.microsoft.com/office/drawing/2014/main" id="{8DC4D019-D08A-F74B-BA5E-C287CE4E1303}"/>
              </a:ext>
            </a:extLst>
          </p:cNvPr>
          <p:cNvPicPr>
            <a:picLocks noChangeAspect="1"/>
          </p:cNvPicPr>
          <p:nvPr/>
        </p:nvPicPr>
        <p:blipFill>
          <a:blip r:embed="rId6"/>
          <a:stretch>
            <a:fillRect/>
          </a:stretch>
        </p:blipFill>
        <p:spPr>
          <a:xfrm>
            <a:off x="6043986" y="546815"/>
            <a:ext cx="3085664" cy="2306901"/>
          </a:xfrm>
          <a:prstGeom prst="rect">
            <a:avLst/>
          </a:prstGeom>
        </p:spPr>
      </p:pic>
      <p:sp>
        <p:nvSpPr>
          <p:cNvPr id="15" name="TextBox 14">
            <a:extLst>
              <a:ext uri="{FF2B5EF4-FFF2-40B4-BE49-F238E27FC236}">
                <a16:creationId xmlns:a16="http://schemas.microsoft.com/office/drawing/2014/main" id="{FB41D7FE-DDCE-BC44-B7A6-D624B7F9AD71}"/>
              </a:ext>
            </a:extLst>
          </p:cNvPr>
          <p:cNvSpPr txBox="1"/>
          <p:nvPr/>
        </p:nvSpPr>
        <p:spPr>
          <a:xfrm>
            <a:off x="772938" y="3134370"/>
            <a:ext cx="7913862" cy="1077218"/>
          </a:xfrm>
          <a:prstGeom prst="rect">
            <a:avLst/>
          </a:prstGeom>
          <a:noFill/>
        </p:spPr>
        <p:txBody>
          <a:bodyPr wrap="square" rtlCol="0">
            <a:spAutoFit/>
          </a:bodyPr>
          <a:lstStyle/>
          <a:p>
            <a:r>
              <a:rPr lang="en-US" sz="1600" b="1" dirty="0">
                <a:solidFill>
                  <a:schemeClr val="bg2">
                    <a:lumMod val="10000"/>
                  </a:schemeClr>
                </a:solidFill>
              </a:rPr>
              <a:t>Left</a:t>
            </a:r>
            <a:r>
              <a:rPr lang="en-US" sz="1600" dirty="0">
                <a:solidFill>
                  <a:schemeClr val="bg2">
                    <a:lumMod val="10000"/>
                  </a:schemeClr>
                </a:solidFill>
              </a:rPr>
              <a:t>: The product of the derivative and the joint PDF of the state and its derivative for u=17. </a:t>
            </a:r>
            <a:r>
              <a:rPr lang="en-US" sz="1600" b="1" dirty="0">
                <a:solidFill>
                  <a:schemeClr val="bg2">
                    <a:lumMod val="10000"/>
                  </a:schemeClr>
                </a:solidFill>
              </a:rPr>
              <a:t>Center</a:t>
            </a:r>
            <a:r>
              <a:rPr lang="en-US" sz="1600" dirty="0">
                <a:solidFill>
                  <a:schemeClr val="bg2">
                    <a:lumMod val="10000"/>
                  </a:schemeClr>
                </a:solidFill>
              </a:rPr>
              <a:t>: Samples drawn from                        using DRAM MCMC. These samples will be used to construct the likelihood. </a:t>
            </a:r>
            <a:r>
              <a:rPr lang="en-US" sz="1600" b="1" dirty="0">
                <a:solidFill>
                  <a:schemeClr val="bg2">
                    <a:lumMod val="10000"/>
                  </a:schemeClr>
                </a:solidFill>
              </a:rPr>
              <a:t>Right</a:t>
            </a:r>
            <a:r>
              <a:rPr lang="en-US" sz="1600" dirty="0">
                <a:solidFill>
                  <a:schemeClr val="bg2">
                    <a:lumMod val="10000"/>
                  </a:schemeClr>
                </a:solidFill>
              </a:rPr>
              <a:t>: Autocorrelation between the samples. Picking every tenth sample will “ensure” independence</a:t>
            </a:r>
            <a:endParaRPr lang="en-US" sz="1600" b="1" dirty="0">
              <a:solidFill>
                <a:schemeClr val="bg2">
                  <a:lumMod val="10000"/>
                </a:schemeClr>
              </a:solidFill>
            </a:endParaRPr>
          </a:p>
        </p:txBody>
      </p:sp>
      <p:pic>
        <p:nvPicPr>
          <p:cNvPr id="16" name="Picture 15">
            <a:extLst>
              <a:ext uri="{FF2B5EF4-FFF2-40B4-BE49-F238E27FC236}">
                <a16:creationId xmlns:a16="http://schemas.microsoft.com/office/drawing/2014/main" id="{437A11BE-60D8-584A-B421-E5C46C1D58AA}"/>
              </a:ext>
            </a:extLst>
          </p:cNvPr>
          <p:cNvPicPr>
            <a:picLocks noChangeAspect="1"/>
          </p:cNvPicPr>
          <p:nvPr/>
        </p:nvPicPr>
        <p:blipFill>
          <a:blip r:embed="rId3"/>
          <a:stretch>
            <a:fillRect/>
          </a:stretch>
        </p:blipFill>
        <p:spPr>
          <a:xfrm>
            <a:off x="3348402" y="3425046"/>
            <a:ext cx="861438" cy="229717"/>
          </a:xfrm>
          <a:prstGeom prst="rect">
            <a:avLst/>
          </a:prstGeom>
        </p:spPr>
      </p:pic>
    </p:spTree>
    <p:extLst>
      <p:ext uri="{BB962C8B-B14F-4D97-AF65-F5344CB8AC3E}">
        <p14:creationId xmlns:p14="http://schemas.microsoft.com/office/powerpoint/2010/main" val="16656027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D8B49-36E8-4847-9E21-628E80C03FE4}"/>
              </a:ext>
            </a:extLst>
          </p:cNvPr>
          <p:cNvSpPr>
            <a:spLocks noGrp="1"/>
          </p:cNvSpPr>
          <p:nvPr>
            <p:ph type="title"/>
          </p:nvPr>
        </p:nvSpPr>
        <p:spPr/>
        <p:txBody>
          <a:bodyPr/>
          <a:lstStyle/>
          <a:p>
            <a:r>
              <a:rPr lang="en-US" sz="2800" dirty="0">
                <a:latin typeface="+mj-lt"/>
              </a:rPr>
              <a:t>Choice of mean and covariance of likelihood</a:t>
            </a:r>
          </a:p>
        </p:txBody>
      </p:sp>
      <p:sp>
        <p:nvSpPr>
          <p:cNvPr id="4" name="TextBox 3">
            <a:extLst>
              <a:ext uri="{FF2B5EF4-FFF2-40B4-BE49-F238E27FC236}">
                <a16:creationId xmlns:a16="http://schemas.microsoft.com/office/drawing/2014/main" id="{950B1CC0-AD54-7B46-9AEF-38EF084A2731}"/>
              </a:ext>
            </a:extLst>
          </p:cNvPr>
          <p:cNvSpPr txBox="1"/>
          <p:nvPr/>
        </p:nvSpPr>
        <p:spPr>
          <a:xfrm>
            <a:off x="457199" y="899193"/>
            <a:ext cx="8602717" cy="3788858"/>
          </a:xfrm>
          <a:prstGeom prst="rect">
            <a:avLst/>
          </a:prstGeom>
          <a:noFill/>
        </p:spPr>
        <p:txBody>
          <a:bodyPr wrap="square" rtlCol="0">
            <a:spAutoFit/>
          </a:bodyPr>
          <a:lstStyle/>
          <a:p>
            <a:pPr marL="285743" indent="-285743" defTabSz="685783">
              <a:lnSpc>
                <a:spcPct val="150000"/>
              </a:lnSpc>
              <a:buFont typeface="Arial" panose="020B0604020202020204" pitchFamily="34" charset="0"/>
              <a:buChar char="•"/>
            </a:pPr>
            <a:r>
              <a:rPr lang="en-US" sz="1800" dirty="0">
                <a:solidFill>
                  <a:srgbClr val="000000"/>
                </a:solidFill>
                <a:latin typeface="Calibri"/>
              </a:rPr>
              <a:t>Sampling from                      gives us the likely time at which there is an excursion. So to determine the mean and covariance of the likelihood, we look at  </a:t>
            </a:r>
          </a:p>
          <a:p>
            <a:pPr marL="285743" indent="-285743" defTabSz="685783">
              <a:lnSpc>
                <a:spcPct val="150000"/>
              </a:lnSpc>
              <a:buFont typeface="Arial" panose="020B0604020202020204" pitchFamily="34" charset="0"/>
              <a:buChar char="•"/>
            </a:pPr>
            <a:endParaRPr lang="en-US" sz="1800" dirty="0">
              <a:solidFill>
                <a:srgbClr val="000000"/>
              </a:solidFill>
              <a:latin typeface="Calibri"/>
            </a:endParaRPr>
          </a:p>
          <a:p>
            <a:pPr marL="285743" indent="-285743" defTabSz="685783">
              <a:lnSpc>
                <a:spcPct val="150000"/>
              </a:lnSpc>
              <a:buFont typeface="Arial" panose="020B0604020202020204" pitchFamily="34" charset="0"/>
              <a:buChar char="•"/>
            </a:pPr>
            <a:endParaRPr lang="en-US" sz="1800" dirty="0">
              <a:solidFill>
                <a:srgbClr val="000000"/>
              </a:solidFill>
              <a:latin typeface="Calibri"/>
            </a:endParaRPr>
          </a:p>
          <a:p>
            <a:pPr marL="285743" indent="-285743" defTabSz="685783">
              <a:lnSpc>
                <a:spcPct val="150000"/>
              </a:lnSpc>
              <a:buFont typeface="Arial" panose="020B0604020202020204" pitchFamily="34" charset="0"/>
              <a:buChar char="•"/>
            </a:pPr>
            <a:endParaRPr lang="en-US" sz="1800" dirty="0">
              <a:solidFill>
                <a:srgbClr val="000000"/>
              </a:solidFill>
              <a:latin typeface="Calibri"/>
            </a:endParaRPr>
          </a:p>
          <a:p>
            <a:pPr marL="285743" indent="-285743" defTabSz="685783">
              <a:lnSpc>
                <a:spcPct val="150000"/>
              </a:lnSpc>
              <a:buFont typeface="Arial" panose="020B0604020202020204" pitchFamily="34" charset="0"/>
              <a:buChar char="•"/>
            </a:pPr>
            <a:endParaRPr lang="en-US" sz="1800" dirty="0">
              <a:solidFill>
                <a:srgbClr val="000000"/>
              </a:solidFill>
              <a:latin typeface="Calibri"/>
            </a:endParaRPr>
          </a:p>
          <a:p>
            <a:pPr marL="285743" indent="-285743" defTabSz="685783">
              <a:lnSpc>
                <a:spcPct val="150000"/>
              </a:lnSpc>
              <a:buFont typeface="Arial" panose="020B0604020202020204" pitchFamily="34" charset="0"/>
              <a:buChar char="•"/>
            </a:pPr>
            <a:endParaRPr lang="en-US" sz="1800" dirty="0">
              <a:solidFill>
                <a:srgbClr val="000000"/>
              </a:solidFill>
              <a:latin typeface="Calibri"/>
            </a:endParaRPr>
          </a:p>
          <a:p>
            <a:pPr marL="285743" indent="-285743" defTabSz="685783">
              <a:lnSpc>
                <a:spcPct val="150000"/>
              </a:lnSpc>
              <a:buFont typeface="Arial" panose="020B0604020202020204" pitchFamily="34" charset="0"/>
              <a:buChar char="•"/>
            </a:pPr>
            <a:endParaRPr lang="en-US" sz="1800" dirty="0">
              <a:solidFill>
                <a:srgbClr val="000000"/>
              </a:solidFill>
              <a:latin typeface="Calibri"/>
            </a:endParaRPr>
          </a:p>
          <a:p>
            <a:pPr marL="285743" indent="-285743" defTabSz="685783">
              <a:lnSpc>
                <a:spcPct val="150000"/>
              </a:lnSpc>
              <a:buFont typeface="Arial" panose="020B0604020202020204" pitchFamily="34" charset="0"/>
              <a:buChar char="•"/>
            </a:pPr>
            <a:r>
              <a:rPr lang="en-US" sz="1800" dirty="0">
                <a:solidFill>
                  <a:srgbClr val="000000"/>
                </a:solidFill>
                <a:latin typeface="Calibri"/>
              </a:rPr>
              <a:t>Use Gaussian approximation to estimate mean and covariance</a:t>
            </a:r>
          </a:p>
        </p:txBody>
      </p:sp>
      <p:pic>
        <p:nvPicPr>
          <p:cNvPr id="5" name="Picture 4">
            <a:extLst>
              <a:ext uri="{FF2B5EF4-FFF2-40B4-BE49-F238E27FC236}">
                <a16:creationId xmlns:a16="http://schemas.microsoft.com/office/drawing/2014/main" id="{AD0352E2-DA51-8346-9474-C9C20D55ACE9}"/>
              </a:ext>
            </a:extLst>
          </p:cNvPr>
          <p:cNvPicPr>
            <a:picLocks noChangeAspect="1"/>
          </p:cNvPicPr>
          <p:nvPr/>
        </p:nvPicPr>
        <p:blipFill>
          <a:blip r:embed="rId2"/>
          <a:stretch>
            <a:fillRect/>
          </a:stretch>
        </p:blipFill>
        <p:spPr>
          <a:xfrm>
            <a:off x="2247399" y="1034298"/>
            <a:ext cx="1026480" cy="273728"/>
          </a:xfrm>
          <a:prstGeom prst="rect">
            <a:avLst/>
          </a:prstGeom>
        </p:spPr>
      </p:pic>
      <p:pic>
        <p:nvPicPr>
          <p:cNvPr id="6" name="Picture 5">
            <a:extLst>
              <a:ext uri="{FF2B5EF4-FFF2-40B4-BE49-F238E27FC236}">
                <a16:creationId xmlns:a16="http://schemas.microsoft.com/office/drawing/2014/main" id="{7FC954D1-7B8A-4547-8CE3-C4C1F76826D6}"/>
              </a:ext>
            </a:extLst>
          </p:cNvPr>
          <p:cNvPicPr>
            <a:picLocks noChangeAspect="1"/>
          </p:cNvPicPr>
          <p:nvPr/>
        </p:nvPicPr>
        <p:blipFill>
          <a:blip r:embed="rId3"/>
          <a:stretch>
            <a:fillRect/>
          </a:stretch>
        </p:blipFill>
        <p:spPr>
          <a:xfrm>
            <a:off x="6995885" y="1381504"/>
            <a:ext cx="1231967" cy="341160"/>
          </a:xfrm>
          <a:prstGeom prst="rect">
            <a:avLst/>
          </a:prstGeom>
        </p:spPr>
      </p:pic>
      <p:pic>
        <p:nvPicPr>
          <p:cNvPr id="10" name="Picture 9">
            <a:extLst>
              <a:ext uri="{FF2B5EF4-FFF2-40B4-BE49-F238E27FC236}">
                <a16:creationId xmlns:a16="http://schemas.microsoft.com/office/drawing/2014/main" id="{EE45D82A-77CB-F846-9DDE-F32A7714F5E7}"/>
              </a:ext>
            </a:extLst>
          </p:cNvPr>
          <p:cNvPicPr>
            <a:picLocks noChangeAspect="1"/>
          </p:cNvPicPr>
          <p:nvPr/>
        </p:nvPicPr>
        <p:blipFill>
          <a:blip r:embed="rId4"/>
          <a:stretch>
            <a:fillRect/>
          </a:stretch>
        </p:blipFill>
        <p:spPr>
          <a:xfrm>
            <a:off x="1289956" y="1821757"/>
            <a:ext cx="6425294" cy="2331675"/>
          </a:xfrm>
          <a:prstGeom prst="rect">
            <a:avLst/>
          </a:prstGeom>
        </p:spPr>
      </p:pic>
    </p:spTree>
    <p:extLst>
      <p:ext uri="{BB962C8B-B14F-4D97-AF65-F5344CB8AC3E}">
        <p14:creationId xmlns:p14="http://schemas.microsoft.com/office/powerpoint/2010/main" val="6442304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D8B49-36E8-4847-9E21-628E80C03FE4}"/>
              </a:ext>
            </a:extLst>
          </p:cNvPr>
          <p:cNvSpPr>
            <a:spLocks noGrp="1"/>
          </p:cNvSpPr>
          <p:nvPr>
            <p:ph type="title"/>
          </p:nvPr>
        </p:nvSpPr>
        <p:spPr/>
        <p:txBody>
          <a:bodyPr/>
          <a:lstStyle/>
          <a:p>
            <a:r>
              <a:rPr lang="en-US" sz="2800" dirty="0">
                <a:latin typeface="+mj-lt"/>
              </a:rPr>
              <a:t>Approaches to solve Bayesian inverse problems</a:t>
            </a:r>
          </a:p>
        </p:txBody>
      </p:sp>
      <p:sp>
        <p:nvSpPr>
          <p:cNvPr id="9" name="TextBox 8">
            <a:extLst>
              <a:ext uri="{FF2B5EF4-FFF2-40B4-BE49-F238E27FC236}">
                <a16:creationId xmlns:a16="http://schemas.microsoft.com/office/drawing/2014/main" id="{950B1CC0-AD54-7B46-9AEF-38EF084A2731}"/>
              </a:ext>
            </a:extLst>
          </p:cNvPr>
          <p:cNvSpPr txBox="1"/>
          <p:nvPr/>
        </p:nvSpPr>
        <p:spPr>
          <a:xfrm>
            <a:off x="457199" y="899193"/>
            <a:ext cx="8602717" cy="3511859"/>
          </a:xfrm>
          <a:prstGeom prst="rect">
            <a:avLst/>
          </a:prstGeom>
          <a:noFill/>
        </p:spPr>
        <p:txBody>
          <a:bodyPr wrap="square" rtlCol="0">
            <a:spAutoFit/>
          </a:bodyPr>
          <a:lstStyle/>
          <a:p>
            <a:pPr marL="285743" indent="-285743" defTabSz="685783">
              <a:lnSpc>
                <a:spcPct val="150000"/>
              </a:lnSpc>
              <a:buFont typeface="Arial" panose="020B0604020202020204" pitchFamily="34" charset="0"/>
              <a:buChar char="•"/>
            </a:pPr>
            <a:r>
              <a:rPr lang="en-US" sz="1800" dirty="0">
                <a:solidFill>
                  <a:srgbClr val="000000"/>
                </a:solidFill>
                <a:latin typeface="Calibri"/>
              </a:rPr>
              <a:t>Laplace approximation at MAP (MAP-based IS)</a:t>
            </a:r>
          </a:p>
          <a:p>
            <a:pPr marL="628643" lvl="1" indent="-285743" defTabSz="685783">
              <a:lnSpc>
                <a:spcPct val="150000"/>
              </a:lnSpc>
              <a:buFont typeface="Arial" panose="020B0604020202020204" pitchFamily="34" charset="0"/>
              <a:buChar char="•"/>
            </a:pPr>
            <a:r>
              <a:rPr lang="en-US" sz="1600" dirty="0">
                <a:solidFill>
                  <a:srgbClr val="000000"/>
                </a:solidFill>
                <a:latin typeface="Calibri"/>
              </a:rPr>
              <a:t>Solve the inverse problem using the negative log likelihood as cost function</a:t>
            </a:r>
          </a:p>
          <a:p>
            <a:pPr marL="628643" lvl="1" indent="-285743" defTabSz="685783">
              <a:lnSpc>
                <a:spcPct val="150000"/>
              </a:lnSpc>
              <a:buFont typeface="Arial" panose="020B0604020202020204" pitchFamily="34" charset="0"/>
              <a:buChar char="•"/>
            </a:pPr>
            <a:r>
              <a:rPr lang="en-US" sz="1600" dirty="0">
                <a:solidFill>
                  <a:srgbClr val="000000"/>
                </a:solidFill>
                <a:latin typeface="Calibri"/>
              </a:rPr>
              <a:t>Use the Hessian inverse at the MAP point to approximate the covariance of the posterior</a:t>
            </a:r>
          </a:p>
          <a:p>
            <a:pPr marL="628643" lvl="1" indent="-285743" defTabSz="685783">
              <a:lnSpc>
                <a:spcPct val="150000"/>
              </a:lnSpc>
              <a:buFont typeface="Arial" panose="020B0604020202020204" pitchFamily="34" charset="0"/>
              <a:buChar char="•"/>
            </a:pPr>
            <a:r>
              <a:rPr lang="en-US" sz="1600" dirty="0">
                <a:solidFill>
                  <a:srgbClr val="000000"/>
                </a:solidFill>
                <a:latin typeface="Calibri"/>
              </a:rPr>
              <a:t>Use LBFGS to solve the optimization problem (Poblano toolbox)</a:t>
            </a:r>
          </a:p>
          <a:p>
            <a:pPr marL="628643" lvl="1" indent="-285743" defTabSz="685783">
              <a:lnSpc>
                <a:spcPct val="150000"/>
              </a:lnSpc>
              <a:buFont typeface="Arial" panose="020B0604020202020204" pitchFamily="34" charset="0"/>
              <a:buChar char="•"/>
            </a:pPr>
            <a:r>
              <a:rPr lang="en-US" sz="1600" dirty="0">
                <a:solidFill>
                  <a:srgbClr val="000000"/>
                </a:solidFill>
                <a:latin typeface="Calibri"/>
              </a:rPr>
              <a:t>Adjoints to obtain the gradient</a:t>
            </a:r>
          </a:p>
          <a:p>
            <a:pPr marL="285743" indent="-285743" defTabSz="685783">
              <a:lnSpc>
                <a:spcPct val="150000"/>
              </a:lnSpc>
              <a:buFont typeface="Arial" panose="020B0604020202020204" pitchFamily="34" charset="0"/>
              <a:buChar char="•"/>
            </a:pPr>
            <a:r>
              <a:rPr lang="en-US" sz="1800" dirty="0">
                <a:solidFill>
                  <a:srgbClr val="000000"/>
                </a:solidFill>
                <a:latin typeface="Calibri"/>
              </a:rPr>
              <a:t>MCMC-based IS</a:t>
            </a:r>
          </a:p>
          <a:p>
            <a:pPr marL="628643" lvl="1" indent="-285743" defTabSz="685783">
              <a:lnSpc>
                <a:spcPct val="150000"/>
              </a:lnSpc>
              <a:buFont typeface="Arial" panose="020B0604020202020204" pitchFamily="34" charset="0"/>
              <a:buChar char="•"/>
            </a:pPr>
            <a:r>
              <a:rPr lang="en-US" sz="1600" dirty="0">
                <a:solidFill>
                  <a:srgbClr val="000000"/>
                </a:solidFill>
                <a:latin typeface="Calibri"/>
              </a:rPr>
              <a:t>Sample directly from the posterior</a:t>
            </a:r>
          </a:p>
          <a:p>
            <a:pPr marL="628643" lvl="1" indent="-285743" defTabSz="685783">
              <a:lnSpc>
                <a:spcPct val="150000"/>
              </a:lnSpc>
              <a:buFont typeface="Arial" panose="020B0604020202020204" pitchFamily="34" charset="0"/>
              <a:buChar char="•"/>
            </a:pPr>
            <a:r>
              <a:rPr lang="en-US" sz="1600" dirty="0">
                <a:solidFill>
                  <a:srgbClr val="000000"/>
                </a:solidFill>
                <a:latin typeface="Calibri"/>
              </a:rPr>
              <a:t>DRAM algorithm</a:t>
            </a:r>
          </a:p>
          <a:p>
            <a:pPr marL="285743" indent="-285743" defTabSz="685783">
              <a:lnSpc>
                <a:spcPct val="150000"/>
              </a:lnSpc>
              <a:buFont typeface="Arial" panose="020B0604020202020204" pitchFamily="34" charset="0"/>
              <a:buChar char="•"/>
            </a:pPr>
            <a:r>
              <a:rPr lang="en-US" sz="1800" dirty="0">
                <a:solidFill>
                  <a:srgbClr val="000000"/>
                </a:solidFill>
                <a:latin typeface="Calibri"/>
              </a:rPr>
              <a:t>We demonstrate both approaches</a:t>
            </a:r>
          </a:p>
        </p:txBody>
      </p:sp>
    </p:spTree>
    <p:extLst>
      <p:ext uri="{BB962C8B-B14F-4D97-AF65-F5344CB8AC3E}">
        <p14:creationId xmlns:p14="http://schemas.microsoft.com/office/powerpoint/2010/main" val="1854960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EDD8A49-9129-B042-B083-46C08109C24F}"/>
              </a:ext>
            </a:extLst>
          </p:cNvPr>
          <p:cNvPicPr>
            <a:picLocks noChangeAspect="1"/>
          </p:cNvPicPr>
          <p:nvPr/>
        </p:nvPicPr>
        <p:blipFill>
          <a:blip r:embed="rId2"/>
          <a:stretch>
            <a:fillRect/>
          </a:stretch>
        </p:blipFill>
        <p:spPr>
          <a:xfrm>
            <a:off x="0" y="118201"/>
            <a:ext cx="8934794" cy="4715056"/>
          </a:xfrm>
          <a:prstGeom prst="rect">
            <a:avLst/>
          </a:prstGeom>
        </p:spPr>
      </p:pic>
    </p:spTree>
    <p:extLst>
      <p:ext uri="{BB962C8B-B14F-4D97-AF65-F5344CB8AC3E}">
        <p14:creationId xmlns:p14="http://schemas.microsoft.com/office/powerpoint/2010/main" val="3119198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D8B49-36E8-4847-9E21-628E80C03FE4}"/>
              </a:ext>
            </a:extLst>
          </p:cNvPr>
          <p:cNvSpPr>
            <a:spLocks noGrp="1"/>
          </p:cNvSpPr>
          <p:nvPr>
            <p:ph type="title"/>
          </p:nvPr>
        </p:nvSpPr>
        <p:spPr>
          <a:xfrm>
            <a:off x="0" y="1"/>
            <a:ext cx="9144000" cy="514350"/>
          </a:xfrm>
        </p:spPr>
        <p:txBody>
          <a:bodyPr/>
          <a:lstStyle/>
          <a:p>
            <a:r>
              <a:rPr lang="en-US" sz="2400" dirty="0">
                <a:latin typeface="Trebuchet MS" charset="0"/>
                <a:ea typeface="Trebuchet MS" charset="0"/>
                <a:cs typeface="Trebuchet MS" charset="0"/>
              </a:rPr>
              <a:t>Rare event problem formulation</a:t>
            </a:r>
          </a:p>
        </p:txBody>
      </p:sp>
      <p:sp>
        <p:nvSpPr>
          <p:cNvPr id="4" name="TextBox 3">
            <a:extLst>
              <a:ext uri="{FF2B5EF4-FFF2-40B4-BE49-F238E27FC236}">
                <a16:creationId xmlns:a16="http://schemas.microsoft.com/office/drawing/2014/main" id="{950B1CC0-AD54-7B46-9AEF-38EF084A2731}"/>
              </a:ext>
            </a:extLst>
          </p:cNvPr>
          <p:cNvSpPr txBox="1"/>
          <p:nvPr/>
        </p:nvSpPr>
        <p:spPr>
          <a:xfrm>
            <a:off x="-45802" y="661307"/>
            <a:ext cx="9086850" cy="3373359"/>
          </a:xfrm>
          <a:prstGeom prst="rect">
            <a:avLst/>
          </a:prstGeom>
          <a:noFill/>
        </p:spPr>
        <p:txBody>
          <a:bodyPr wrap="square" rtlCol="0">
            <a:spAutoFit/>
          </a:bodyPr>
          <a:lstStyle/>
          <a:p>
            <a:pPr marL="285743" indent="-285743" defTabSz="685783">
              <a:lnSpc>
                <a:spcPct val="150000"/>
              </a:lnSpc>
              <a:buFont typeface="Arial" panose="020B0604020202020204" pitchFamily="34" charset="0"/>
              <a:buChar char="•"/>
            </a:pPr>
            <a:r>
              <a:rPr lang="en-US" sz="1800" dirty="0">
                <a:solidFill>
                  <a:srgbClr val="000000"/>
                </a:solidFill>
              </a:rPr>
              <a:t>Estimating the probability of rare events: </a:t>
            </a:r>
          </a:p>
          <a:p>
            <a:pPr marL="285743" indent="-285743" defTabSz="685783">
              <a:lnSpc>
                <a:spcPct val="150000"/>
              </a:lnSpc>
              <a:buFont typeface="Arial" panose="020B0604020202020204" pitchFamily="34" charset="0"/>
              <a:buChar char="•"/>
            </a:pPr>
            <a:r>
              <a:rPr lang="en-US" sz="1800" dirty="0">
                <a:solidFill>
                  <a:srgbClr val="000000"/>
                </a:solidFill>
              </a:rPr>
              <a:t>Optimization under rare events:</a:t>
            </a:r>
          </a:p>
          <a:p>
            <a:pPr marL="285743" indent="-285743" defTabSz="685783">
              <a:lnSpc>
                <a:spcPct val="150000"/>
              </a:lnSpc>
              <a:buFont typeface="Arial" panose="020B0604020202020204" pitchFamily="34" charset="0"/>
              <a:buChar char="•"/>
            </a:pPr>
            <a:endParaRPr lang="en-US" sz="1800" dirty="0">
              <a:solidFill>
                <a:srgbClr val="000000"/>
              </a:solidFill>
            </a:endParaRPr>
          </a:p>
          <a:p>
            <a:pPr marL="285743" indent="-285743" defTabSz="685783">
              <a:lnSpc>
                <a:spcPct val="150000"/>
              </a:lnSpc>
              <a:buFont typeface="Arial" panose="020B0604020202020204" pitchFamily="34" charset="0"/>
              <a:buChar char="•"/>
            </a:pPr>
            <a:endParaRPr lang="en-US" sz="1800" dirty="0">
              <a:solidFill>
                <a:srgbClr val="000000"/>
              </a:solidFill>
            </a:endParaRPr>
          </a:p>
          <a:p>
            <a:pPr marL="285743" indent="-285743" defTabSz="685783">
              <a:lnSpc>
                <a:spcPct val="150000"/>
              </a:lnSpc>
              <a:buFont typeface="Arial" panose="020B0604020202020204" pitchFamily="34" charset="0"/>
              <a:buChar char="•"/>
            </a:pPr>
            <a:endParaRPr lang="en-US" sz="1800" dirty="0">
              <a:solidFill>
                <a:srgbClr val="000000"/>
              </a:solidFill>
            </a:endParaRPr>
          </a:p>
          <a:p>
            <a:pPr marL="285743" indent="-285743" defTabSz="685783">
              <a:lnSpc>
                <a:spcPct val="150000"/>
              </a:lnSpc>
              <a:buFont typeface="Arial" panose="020B0604020202020204" pitchFamily="34" charset="0"/>
              <a:buChar char="•"/>
            </a:pPr>
            <a:endParaRPr lang="en-US" sz="1800" dirty="0">
              <a:solidFill>
                <a:srgbClr val="000000"/>
              </a:solidFill>
            </a:endParaRPr>
          </a:p>
          <a:p>
            <a:pPr marL="285743" indent="-285743" defTabSz="685783">
              <a:lnSpc>
                <a:spcPct val="150000"/>
              </a:lnSpc>
              <a:buFont typeface="Arial" panose="020B0604020202020204" pitchFamily="34" charset="0"/>
              <a:buChar char="•"/>
            </a:pPr>
            <a:endParaRPr lang="en-US" sz="1800" dirty="0">
              <a:solidFill>
                <a:srgbClr val="000000"/>
              </a:solidFill>
            </a:endParaRPr>
          </a:p>
          <a:p>
            <a:pPr marL="285743" indent="-285743" defTabSz="685783">
              <a:lnSpc>
                <a:spcPct val="150000"/>
              </a:lnSpc>
              <a:buFont typeface="Arial" panose="020B0604020202020204" pitchFamily="34" charset="0"/>
              <a:buChar char="•"/>
            </a:pPr>
            <a:endParaRPr lang="en-US" sz="1800" dirty="0">
              <a:solidFill>
                <a:srgbClr val="000000"/>
              </a:solidFill>
            </a:endParaRPr>
          </a:p>
        </p:txBody>
      </p:sp>
      <p:pic>
        <p:nvPicPr>
          <p:cNvPr id="8" name="Picture 7">
            <a:extLst>
              <a:ext uri="{FF2B5EF4-FFF2-40B4-BE49-F238E27FC236}">
                <a16:creationId xmlns:a16="http://schemas.microsoft.com/office/drawing/2014/main" id="{8832E48E-364B-F44E-A2E3-3DC515F1746A}"/>
              </a:ext>
            </a:extLst>
          </p:cNvPr>
          <p:cNvPicPr>
            <a:picLocks noChangeAspect="1"/>
          </p:cNvPicPr>
          <p:nvPr/>
        </p:nvPicPr>
        <p:blipFill>
          <a:blip r:embed="rId3"/>
          <a:stretch>
            <a:fillRect/>
          </a:stretch>
        </p:blipFill>
        <p:spPr>
          <a:xfrm>
            <a:off x="4245109" y="798955"/>
            <a:ext cx="1806122" cy="290270"/>
          </a:xfrm>
          <a:prstGeom prst="rect">
            <a:avLst/>
          </a:prstGeom>
        </p:spPr>
      </p:pic>
      <p:pic>
        <p:nvPicPr>
          <p:cNvPr id="10" name="Picture 9">
            <a:extLst>
              <a:ext uri="{FF2B5EF4-FFF2-40B4-BE49-F238E27FC236}">
                <a16:creationId xmlns:a16="http://schemas.microsoft.com/office/drawing/2014/main" id="{3F61C4E0-EC67-C348-B9E2-6DC8E7A19678}"/>
              </a:ext>
            </a:extLst>
          </p:cNvPr>
          <p:cNvPicPr>
            <a:picLocks noChangeAspect="1"/>
          </p:cNvPicPr>
          <p:nvPr/>
        </p:nvPicPr>
        <p:blipFill>
          <a:blip r:embed="rId4"/>
          <a:stretch>
            <a:fillRect/>
          </a:stretch>
        </p:blipFill>
        <p:spPr>
          <a:xfrm>
            <a:off x="1053193" y="1577783"/>
            <a:ext cx="6888861" cy="880110"/>
          </a:xfrm>
          <a:prstGeom prst="rect">
            <a:avLst/>
          </a:prstGeom>
        </p:spPr>
      </p:pic>
      <p:pic>
        <p:nvPicPr>
          <p:cNvPr id="13" name="Picture 12">
            <a:extLst>
              <a:ext uri="{FF2B5EF4-FFF2-40B4-BE49-F238E27FC236}">
                <a16:creationId xmlns:a16="http://schemas.microsoft.com/office/drawing/2014/main" id="{621C2E92-7D76-5F4C-B98F-E68095A73019}"/>
              </a:ext>
            </a:extLst>
          </p:cNvPr>
          <p:cNvPicPr>
            <a:picLocks noChangeAspect="1"/>
          </p:cNvPicPr>
          <p:nvPr/>
        </p:nvPicPr>
        <p:blipFill>
          <a:blip r:embed="rId5"/>
          <a:stretch>
            <a:fillRect/>
          </a:stretch>
        </p:blipFill>
        <p:spPr>
          <a:xfrm>
            <a:off x="978408" y="2782483"/>
            <a:ext cx="5424678" cy="1664208"/>
          </a:xfrm>
          <a:prstGeom prst="rect">
            <a:avLst/>
          </a:prstGeom>
        </p:spPr>
      </p:pic>
      <p:sp>
        <p:nvSpPr>
          <p:cNvPr id="3" name="TextBox 2">
            <a:extLst>
              <a:ext uri="{FF2B5EF4-FFF2-40B4-BE49-F238E27FC236}">
                <a16:creationId xmlns:a16="http://schemas.microsoft.com/office/drawing/2014/main" id="{1BB8C121-3F78-4741-A37A-4C380E8C44CD}"/>
              </a:ext>
            </a:extLst>
          </p:cNvPr>
          <p:cNvSpPr txBox="1"/>
          <p:nvPr/>
        </p:nvSpPr>
        <p:spPr>
          <a:xfrm>
            <a:off x="3927345" y="1198530"/>
            <a:ext cx="1289310" cy="300082"/>
          </a:xfrm>
          <a:prstGeom prst="rect">
            <a:avLst/>
          </a:prstGeom>
          <a:noFill/>
        </p:spPr>
        <p:txBody>
          <a:bodyPr wrap="square" rtlCol="0">
            <a:spAutoFit/>
          </a:bodyPr>
          <a:lstStyle/>
          <a:p>
            <a:r>
              <a:rPr lang="en-US" b="1" dirty="0">
                <a:solidFill>
                  <a:srgbClr val="C00000"/>
                </a:solidFill>
              </a:rPr>
              <a:t>Risk Mitigation</a:t>
            </a:r>
          </a:p>
        </p:txBody>
      </p:sp>
      <p:sp>
        <p:nvSpPr>
          <p:cNvPr id="9" name="TextBox 8">
            <a:extLst>
              <a:ext uri="{FF2B5EF4-FFF2-40B4-BE49-F238E27FC236}">
                <a16:creationId xmlns:a16="http://schemas.microsoft.com/office/drawing/2014/main" id="{860029BC-C62B-E649-95F7-BB6063614616}"/>
              </a:ext>
            </a:extLst>
          </p:cNvPr>
          <p:cNvSpPr txBox="1"/>
          <p:nvPr/>
        </p:nvSpPr>
        <p:spPr>
          <a:xfrm>
            <a:off x="3905463" y="1572090"/>
            <a:ext cx="1568888" cy="300082"/>
          </a:xfrm>
          <a:prstGeom prst="rect">
            <a:avLst/>
          </a:prstGeom>
          <a:noFill/>
        </p:spPr>
        <p:txBody>
          <a:bodyPr wrap="square" rtlCol="0">
            <a:spAutoFit/>
          </a:bodyPr>
          <a:lstStyle/>
          <a:p>
            <a:r>
              <a:rPr lang="en-US" b="1" dirty="0">
                <a:solidFill>
                  <a:srgbClr val="C00000"/>
                </a:solidFill>
              </a:rPr>
              <a:t>Risk Quantification</a:t>
            </a:r>
          </a:p>
        </p:txBody>
      </p:sp>
      <p:cxnSp>
        <p:nvCxnSpPr>
          <p:cNvPr id="11" name="Straight Arrow Connector 10">
            <a:extLst>
              <a:ext uri="{FF2B5EF4-FFF2-40B4-BE49-F238E27FC236}">
                <a16:creationId xmlns:a16="http://schemas.microsoft.com/office/drawing/2014/main" id="{104B0AF3-5527-D743-9D20-3AAB534DC13F}"/>
              </a:ext>
            </a:extLst>
          </p:cNvPr>
          <p:cNvCxnSpPr>
            <a:cxnSpLocks/>
          </p:cNvCxnSpPr>
          <p:nvPr/>
        </p:nvCxnSpPr>
        <p:spPr bwMode="auto">
          <a:xfrm flipH="1">
            <a:off x="4198375" y="1823202"/>
            <a:ext cx="157315" cy="295144"/>
          </a:xfrm>
          <a:prstGeom prst="straightConnector1">
            <a:avLst/>
          </a:prstGeom>
          <a:ln w="25400">
            <a:solidFill>
              <a:srgbClr val="C00000"/>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a:extLst>
              <a:ext uri="{FF2B5EF4-FFF2-40B4-BE49-F238E27FC236}">
                <a16:creationId xmlns:a16="http://schemas.microsoft.com/office/drawing/2014/main" id="{59322D43-4D91-7340-9E53-85DA6FB5AA5A}"/>
              </a:ext>
            </a:extLst>
          </p:cNvPr>
          <p:cNvCxnSpPr>
            <a:cxnSpLocks/>
          </p:cNvCxnSpPr>
          <p:nvPr/>
        </p:nvCxnSpPr>
        <p:spPr bwMode="auto">
          <a:xfrm flipH="1">
            <a:off x="3136491" y="1425134"/>
            <a:ext cx="875070" cy="252218"/>
          </a:xfrm>
          <a:prstGeom prst="straightConnector1">
            <a:avLst/>
          </a:prstGeom>
          <a:ln w="25400">
            <a:solidFill>
              <a:srgbClr val="C00000"/>
            </a:solidFill>
            <a:headEnd type="none" w="med" len="med"/>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46677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D8B49-36E8-4847-9E21-628E80C03FE4}"/>
              </a:ext>
            </a:extLst>
          </p:cNvPr>
          <p:cNvSpPr>
            <a:spLocks noGrp="1"/>
          </p:cNvSpPr>
          <p:nvPr>
            <p:ph type="title"/>
          </p:nvPr>
        </p:nvSpPr>
        <p:spPr>
          <a:xfrm>
            <a:off x="0" y="1"/>
            <a:ext cx="9144000" cy="514350"/>
          </a:xfrm>
        </p:spPr>
        <p:txBody>
          <a:bodyPr/>
          <a:lstStyle/>
          <a:p>
            <a:r>
              <a:rPr lang="en-US" sz="2400" dirty="0">
                <a:latin typeface="Trebuchet MS" charset="0"/>
                <a:ea typeface="Trebuchet MS" charset="0"/>
                <a:cs typeface="Trebuchet MS" charset="0"/>
              </a:rPr>
              <a:t>Challenges</a:t>
            </a:r>
          </a:p>
        </p:txBody>
      </p:sp>
      <p:sp>
        <p:nvSpPr>
          <p:cNvPr id="4" name="TextBox 3">
            <a:extLst>
              <a:ext uri="{FF2B5EF4-FFF2-40B4-BE49-F238E27FC236}">
                <a16:creationId xmlns:a16="http://schemas.microsoft.com/office/drawing/2014/main" id="{950B1CC0-AD54-7B46-9AEF-38EF084A2731}"/>
              </a:ext>
            </a:extLst>
          </p:cNvPr>
          <p:cNvSpPr txBox="1"/>
          <p:nvPr/>
        </p:nvSpPr>
        <p:spPr>
          <a:xfrm>
            <a:off x="0" y="514351"/>
            <a:ext cx="4953000" cy="3659913"/>
          </a:xfrm>
          <a:prstGeom prst="rect">
            <a:avLst/>
          </a:prstGeom>
          <a:noFill/>
        </p:spPr>
        <p:txBody>
          <a:bodyPr wrap="square" rtlCol="0">
            <a:spAutoFit/>
          </a:bodyPr>
          <a:lstStyle/>
          <a:p>
            <a:pPr marL="285743" indent="-285743" defTabSz="685783">
              <a:lnSpc>
                <a:spcPct val="150000"/>
              </a:lnSpc>
              <a:buFont typeface="Arial" panose="020B0604020202020204" pitchFamily="34" charset="0"/>
              <a:buChar char="•"/>
            </a:pPr>
            <a:r>
              <a:rPr lang="en-US" sz="1800" dirty="0">
                <a:solidFill>
                  <a:srgbClr val="000000"/>
                </a:solidFill>
              </a:rPr>
              <a:t>Not enough data that corresponds to the rare events</a:t>
            </a:r>
          </a:p>
          <a:p>
            <a:pPr marL="285743" indent="-285743" defTabSz="685783">
              <a:lnSpc>
                <a:spcPct val="150000"/>
              </a:lnSpc>
              <a:buFont typeface="Arial" panose="020B0604020202020204" pitchFamily="34" charset="0"/>
              <a:buChar char="•"/>
            </a:pPr>
            <a:r>
              <a:rPr lang="en-US" sz="1800" dirty="0">
                <a:solidFill>
                  <a:srgbClr val="000000"/>
                </a:solidFill>
              </a:rPr>
              <a:t>Computationally expensive</a:t>
            </a:r>
          </a:p>
          <a:p>
            <a:pPr marL="628643" lvl="1" indent="-285743" defTabSz="685783">
              <a:lnSpc>
                <a:spcPct val="150000"/>
              </a:lnSpc>
              <a:buFont typeface="Arial" panose="020B0604020202020204" pitchFamily="34" charset="0"/>
              <a:buChar char="•"/>
            </a:pPr>
            <a:r>
              <a:rPr lang="en-US" sz="1400" dirty="0">
                <a:solidFill>
                  <a:srgbClr val="C00000"/>
                </a:solidFill>
              </a:rPr>
              <a:t>For example: estimating the odds of an event whose probability is ~ 1e-3, for an underlying simulation that requires 10 minutes per simulation, requires two years of serial computation for a std. dev of 10%.</a:t>
            </a:r>
            <a:endParaRPr lang="en-US" sz="1800" dirty="0">
              <a:solidFill>
                <a:srgbClr val="000000"/>
              </a:solidFill>
            </a:endParaRPr>
          </a:p>
          <a:p>
            <a:pPr marL="285743" indent="-285743" defTabSz="685783">
              <a:lnSpc>
                <a:spcPct val="150000"/>
              </a:lnSpc>
              <a:buFont typeface="Arial" panose="020B0604020202020204" pitchFamily="34" charset="0"/>
              <a:buChar char="•"/>
            </a:pPr>
            <a:r>
              <a:rPr lang="en-US" sz="1800" dirty="0">
                <a:solidFill>
                  <a:srgbClr val="000000"/>
                </a:solidFill>
              </a:rPr>
              <a:t>Mitigation is even more harder</a:t>
            </a:r>
          </a:p>
          <a:p>
            <a:pPr marL="628643" lvl="1" indent="-285743" defTabSz="685783">
              <a:lnSpc>
                <a:spcPct val="150000"/>
              </a:lnSpc>
              <a:buFont typeface="Arial" panose="020B0604020202020204" pitchFamily="34" charset="0"/>
              <a:buChar char="•"/>
            </a:pPr>
            <a:r>
              <a:rPr lang="en-US" sz="1400" dirty="0">
                <a:solidFill>
                  <a:srgbClr val="C00000"/>
                </a:solidFill>
              </a:rPr>
              <a:t>Sampling-based methods require                      samples</a:t>
            </a:r>
          </a:p>
          <a:p>
            <a:pPr marL="628643" lvl="1" indent="-285743" defTabSz="685783">
              <a:lnSpc>
                <a:spcPct val="150000"/>
              </a:lnSpc>
              <a:buFont typeface="Arial" panose="020B0604020202020204" pitchFamily="34" charset="0"/>
              <a:buChar char="•"/>
            </a:pPr>
            <a:r>
              <a:rPr lang="en-US" sz="1400" dirty="0">
                <a:solidFill>
                  <a:srgbClr val="C00000"/>
                </a:solidFill>
              </a:rPr>
              <a:t>Optimization problem size grows linearly with samples</a:t>
            </a:r>
          </a:p>
        </p:txBody>
      </p:sp>
      <p:pic>
        <p:nvPicPr>
          <p:cNvPr id="6" name="Picture 5">
            <a:extLst>
              <a:ext uri="{FF2B5EF4-FFF2-40B4-BE49-F238E27FC236}">
                <a16:creationId xmlns:a16="http://schemas.microsoft.com/office/drawing/2014/main" id="{4E4A8878-74EC-8F47-A82B-518273576CDC}"/>
              </a:ext>
            </a:extLst>
          </p:cNvPr>
          <p:cNvPicPr>
            <a:picLocks noChangeAspect="1"/>
          </p:cNvPicPr>
          <p:nvPr/>
        </p:nvPicPr>
        <p:blipFill>
          <a:blip r:embed="rId3"/>
          <a:stretch>
            <a:fillRect/>
          </a:stretch>
        </p:blipFill>
        <p:spPr>
          <a:xfrm>
            <a:off x="5183447" y="1056230"/>
            <a:ext cx="3538969" cy="2614011"/>
          </a:xfrm>
          <a:prstGeom prst="rect">
            <a:avLst/>
          </a:prstGeom>
        </p:spPr>
      </p:pic>
      <p:pic>
        <p:nvPicPr>
          <p:cNvPr id="3" name="Picture 2">
            <a:extLst>
              <a:ext uri="{FF2B5EF4-FFF2-40B4-BE49-F238E27FC236}">
                <a16:creationId xmlns:a16="http://schemas.microsoft.com/office/drawing/2014/main" id="{86A09375-18C3-EC4D-9491-39E4C6FBAC08}"/>
              </a:ext>
            </a:extLst>
          </p:cNvPr>
          <p:cNvPicPr>
            <a:picLocks noChangeAspect="1"/>
          </p:cNvPicPr>
          <p:nvPr/>
        </p:nvPicPr>
        <p:blipFill>
          <a:blip r:embed="rId4"/>
          <a:stretch>
            <a:fillRect/>
          </a:stretch>
        </p:blipFill>
        <p:spPr>
          <a:xfrm>
            <a:off x="3209003" y="3534227"/>
            <a:ext cx="723900" cy="254000"/>
          </a:xfrm>
          <a:prstGeom prst="rect">
            <a:avLst/>
          </a:prstGeom>
        </p:spPr>
      </p:pic>
    </p:spTree>
    <p:extLst>
      <p:ext uri="{BB962C8B-B14F-4D97-AF65-F5344CB8AC3E}">
        <p14:creationId xmlns:p14="http://schemas.microsoft.com/office/powerpoint/2010/main" val="3538285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D8B49-36E8-4847-9E21-628E80C03FE4}"/>
              </a:ext>
            </a:extLst>
          </p:cNvPr>
          <p:cNvSpPr>
            <a:spLocks noGrp="1"/>
          </p:cNvSpPr>
          <p:nvPr>
            <p:ph type="title"/>
          </p:nvPr>
        </p:nvSpPr>
        <p:spPr>
          <a:xfrm>
            <a:off x="0" y="1"/>
            <a:ext cx="9144000" cy="514350"/>
          </a:xfrm>
        </p:spPr>
        <p:txBody>
          <a:bodyPr/>
          <a:lstStyle/>
          <a:p>
            <a:r>
              <a:rPr lang="en-US" sz="2400" dirty="0">
                <a:latin typeface="Trebuchet MS" charset="0"/>
                <a:ea typeface="Trebuchet MS" charset="0"/>
                <a:cs typeface="Trebuchet MS" charset="0"/>
              </a:rPr>
              <a:t>Overview of results: Risk Quantification </a:t>
            </a:r>
          </a:p>
        </p:txBody>
      </p:sp>
      <p:sp>
        <p:nvSpPr>
          <p:cNvPr id="3" name="TextBox 2"/>
          <p:cNvSpPr txBox="1"/>
          <p:nvPr/>
        </p:nvSpPr>
        <p:spPr>
          <a:xfrm flipH="1">
            <a:off x="1507484" y="3786389"/>
            <a:ext cx="6899095" cy="1015663"/>
          </a:xfrm>
          <a:prstGeom prst="rect">
            <a:avLst/>
          </a:prstGeom>
          <a:noFill/>
        </p:spPr>
        <p:txBody>
          <a:bodyPr wrap="square" rtlCol="0">
            <a:spAutoFit/>
          </a:bodyPr>
          <a:lstStyle/>
          <a:p>
            <a:pPr marL="285750" indent="-285750">
              <a:buFont typeface="Arial" charset="0"/>
              <a:buChar char="•"/>
            </a:pPr>
            <a:r>
              <a:rPr lang="en-US" sz="2000" b="1" dirty="0">
                <a:solidFill>
                  <a:schemeClr val="accent1">
                    <a:lumMod val="50000"/>
                  </a:schemeClr>
                </a:solidFill>
              </a:rPr>
              <a:t>Accurate results with O(1000) samples for small systems</a:t>
            </a:r>
          </a:p>
          <a:p>
            <a:pPr marL="285750" indent="-285750">
              <a:buFont typeface="Arial" charset="0"/>
              <a:buChar char="•"/>
            </a:pPr>
            <a:r>
              <a:rPr lang="en-US" sz="2000" b="1" dirty="0">
                <a:solidFill>
                  <a:schemeClr val="accent1">
                    <a:lumMod val="50000"/>
                  </a:schemeClr>
                </a:solidFill>
              </a:rPr>
              <a:t>Uses </a:t>
            </a:r>
            <a:r>
              <a:rPr lang="en-US" sz="2000" b="1" dirty="0">
                <a:solidFill>
                  <a:srgbClr val="941100"/>
                </a:solidFill>
              </a:rPr>
              <a:t>Rice’s formula </a:t>
            </a:r>
            <a:r>
              <a:rPr lang="en-US" sz="2000" b="1" dirty="0">
                <a:solidFill>
                  <a:schemeClr val="accent1">
                    <a:lumMod val="50000"/>
                  </a:schemeClr>
                </a:solidFill>
              </a:rPr>
              <a:t>+ Bayesian Inference</a:t>
            </a:r>
          </a:p>
          <a:p>
            <a:pPr marL="285750" indent="-285750">
              <a:buFont typeface="Arial" charset="0"/>
              <a:buChar char="•"/>
            </a:pPr>
            <a:r>
              <a:rPr lang="en-US" sz="2000" b="1" dirty="0">
                <a:solidFill>
                  <a:schemeClr val="accent1">
                    <a:lumMod val="50000"/>
                  </a:schemeClr>
                </a:solidFill>
              </a:rPr>
              <a:t>Extensible to larger systems</a:t>
            </a:r>
          </a:p>
        </p:txBody>
      </p:sp>
      <p:pic>
        <p:nvPicPr>
          <p:cNvPr id="7" name="Picture 6">
            <a:extLst>
              <a:ext uri="{FF2B5EF4-FFF2-40B4-BE49-F238E27FC236}">
                <a16:creationId xmlns:a16="http://schemas.microsoft.com/office/drawing/2014/main" id="{B8F0434D-A17C-CE4A-892D-9C3A863BF5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926" y="575236"/>
            <a:ext cx="4082443" cy="3012620"/>
          </a:xfrm>
          <a:prstGeom prst="rect">
            <a:avLst/>
          </a:prstGeom>
        </p:spPr>
      </p:pic>
      <p:pic>
        <p:nvPicPr>
          <p:cNvPr id="5" name="Picture 4">
            <a:extLst>
              <a:ext uri="{FF2B5EF4-FFF2-40B4-BE49-F238E27FC236}">
                <a16:creationId xmlns:a16="http://schemas.microsoft.com/office/drawing/2014/main" id="{4441FDAF-3A04-1840-912B-51532B216477}"/>
              </a:ext>
            </a:extLst>
          </p:cNvPr>
          <p:cNvPicPr>
            <a:picLocks noChangeAspect="1"/>
          </p:cNvPicPr>
          <p:nvPr/>
        </p:nvPicPr>
        <p:blipFill>
          <a:blip r:embed="rId4"/>
          <a:stretch>
            <a:fillRect/>
          </a:stretch>
        </p:blipFill>
        <p:spPr>
          <a:xfrm>
            <a:off x="4427701" y="622624"/>
            <a:ext cx="3978878" cy="2917844"/>
          </a:xfrm>
          <a:prstGeom prst="rect">
            <a:avLst/>
          </a:prstGeom>
        </p:spPr>
      </p:pic>
      <p:sp>
        <p:nvSpPr>
          <p:cNvPr id="8" name="TextBox 7">
            <a:extLst>
              <a:ext uri="{FF2B5EF4-FFF2-40B4-BE49-F238E27FC236}">
                <a16:creationId xmlns:a16="http://schemas.microsoft.com/office/drawing/2014/main" id="{6CB1674A-71A2-0741-9F04-11AD4F78247A}"/>
              </a:ext>
            </a:extLst>
          </p:cNvPr>
          <p:cNvSpPr txBox="1"/>
          <p:nvPr/>
        </p:nvSpPr>
        <p:spPr>
          <a:xfrm>
            <a:off x="819633" y="871508"/>
            <a:ext cx="1396514" cy="300082"/>
          </a:xfrm>
          <a:prstGeom prst="rect">
            <a:avLst/>
          </a:prstGeom>
          <a:noFill/>
        </p:spPr>
        <p:txBody>
          <a:bodyPr wrap="square" rtlCol="0">
            <a:spAutoFit/>
          </a:bodyPr>
          <a:lstStyle/>
          <a:p>
            <a:r>
              <a:rPr lang="en-US" b="1" dirty="0">
                <a:solidFill>
                  <a:srgbClr val="C00000"/>
                </a:solidFill>
              </a:rPr>
              <a:t>2D Problem (LV)</a:t>
            </a:r>
          </a:p>
        </p:txBody>
      </p:sp>
      <p:sp>
        <p:nvSpPr>
          <p:cNvPr id="9" name="TextBox 8">
            <a:extLst>
              <a:ext uri="{FF2B5EF4-FFF2-40B4-BE49-F238E27FC236}">
                <a16:creationId xmlns:a16="http://schemas.microsoft.com/office/drawing/2014/main" id="{BE855C97-2812-C847-AB9F-B87A9871639F}"/>
              </a:ext>
            </a:extLst>
          </p:cNvPr>
          <p:cNvSpPr txBox="1"/>
          <p:nvPr/>
        </p:nvSpPr>
        <p:spPr>
          <a:xfrm>
            <a:off x="4957031" y="871508"/>
            <a:ext cx="2056710" cy="300082"/>
          </a:xfrm>
          <a:prstGeom prst="rect">
            <a:avLst/>
          </a:prstGeom>
          <a:noFill/>
        </p:spPr>
        <p:txBody>
          <a:bodyPr wrap="square" rtlCol="0">
            <a:spAutoFit/>
          </a:bodyPr>
          <a:lstStyle/>
          <a:p>
            <a:r>
              <a:rPr lang="en-US" b="1" dirty="0">
                <a:solidFill>
                  <a:srgbClr val="C00000"/>
                </a:solidFill>
              </a:rPr>
              <a:t>100D Problem (Lorenz 96)</a:t>
            </a:r>
          </a:p>
        </p:txBody>
      </p:sp>
    </p:spTree>
    <p:extLst>
      <p:ext uri="{BB962C8B-B14F-4D97-AF65-F5344CB8AC3E}">
        <p14:creationId xmlns:p14="http://schemas.microsoft.com/office/powerpoint/2010/main" val="1067895498"/>
      </p:ext>
    </p:extLst>
  </p:cSld>
  <p:clrMapOvr>
    <a:masterClrMapping/>
  </p:clrMapOvr>
</p:sld>
</file>

<file path=ppt/theme/theme1.xml><?xml version="1.0" encoding="utf-8"?>
<a:theme xmlns:a="http://schemas.openxmlformats.org/drawingml/2006/main" name="argonne.updates">
  <a:themeElements>
    <a:clrScheme name="Custom 7">
      <a:dk1>
        <a:srgbClr val="616161"/>
      </a:dk1>
      <a:lt1>
        <a:srgbClr val="FFFFFF"/>
      </a:lt1>
      <a:dk2>
        <a:srgbClr val="1F497D"/>
      </a:dk2>
      <a:lt2>
        <a:srgbClr val="D2D2D2"/>
      </a:lt2>
      <a:accent1>
        <a:srgbClr val="A6C4DE"/>
      </a:accent1>
      <a:accent2>
        <a:srgbClr val="D8AC28"/>
      </a:accent2>
      <a:accent3>
        <a:srgbClr val="A22B38"/>
      </a:accent3>
      <a:accent4>
        <a:srgbClr val="7AB800"/>
      </a:accent4>
      <a:accent5>
        <a:srgbClr val="9D7D9E"/>
      </a:accent5>
      <a:accent6>
        <a:srgbClr val="BF5C28"/>
      </a:accent6>
      <a:hlink>
        <a:srgbClr val="4D8ABE"/>
      </a:hlink>
      <a:folHlink>
        <a:srgbClr val="4D8ABE"/>
      </a:folHlink>
    </a:clrScheme>
    <a:fontScheme name="Blue design">
      <a:majorFont>
        <a:latin typeface="Trebuchet M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Blue design 1">
        <a:dk1>
          <a:srgbClr val="616161"/>
        </a:dk1>
        <a:lt1>
          <a:srgbClr val="FFFFFF"/>
        </a:lt1>
        <a:dk2>
          <a:srgbClr val="1F497D"/>
        </a:dk2>
        <a:lt2>
          <a:srgbClr val="D2D2D2"/>
        </a:lt2>
        <a:accent1>
          <a:srgbClr val="5C0426"/>
        </a:accent1>
        <a:accent2>
          <a:srgbClr val="9D7D9E"/>
        </a:accent2>
        <a:accent3>
          <a:srgbClr val="FFFFFF"/>
        </a:accent3>
        <a:accent4>
          <a:srgbClr val="525252"/>
        </a:accent4>
        <a:accent5>
          <a:srgbClr val="B5AAAC"/>
        </a:accent5>
        <a:accent6>
          <a:srgbClr val="8E718F"/>
        </a:accent6>
        <a:hlink>
          <a:srgbClr val="253D51"/>
        </a:hlink>
        <a:folHlink>
          <a:srgbClr val="0D204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9" id="{E01AE0BE-9954-E048-A58B-5B7D1394DF7E}" vid="{D44107CF-AC6D-2A4E-BB73-5EAB5C25BB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19711</TotalTime>
  <Words>3646</Words>
  <Application>Microsoft Macintosh PowerPoint</Application>
  <PresentationFormat>On-screen Show (16:9)</PresentationFormat>
  <Paragraphs>465</Paragraphs>
  <Slides>54</Slides>
  <Notes>24</Notes>
  <HiddenSlides>17</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Arial</vt:lpstr>
      <vt:lpstr>Calibri</vt:lpstr>
      <vt:lpstr>LucidaGrande</vt:lpstr>
      <vt:lpstr>Times New Roman</vt:lpstr>
      <vt:lpstr>Trebuchet MS</vt:lpstr>
      <vt:lpstr>Wingdings</vt:lpstr>
      <vt:lpstr>argonne.updates</vt:lpstr>
      <vt:lpstr>PowerPoint Presentation</vt:lpstr>
      <vt:lpstr>Motivation</vt:lpstr>
      <vt:lpstr>PowerPoint Presentation</vt:lpstr>
      <vt:lpstr>PowerPoint Presentation</vt:lpstr>
      <vt:lpstr>PowerPoint Presentation</vt:lpstr>
      <vt:lpstr>PowerPoint Presentation</vt:lpstr>
      <vt:lpstr>Rare event problem formulation</vt:lpstr>
      <vt:lpstr>Challenges</vt:lpstr>
      <vt:lpstr>Overview of results: Risk Quantification </vt:lpstr>
      <vt:lpstr>Overview of results: Risk Mitigation </vt:lpstr>
      <vt:lpstr>Existing approaches</vt:lpstr>
      <vt:lpstr>Problem formulation</vt:lpstr>
      <vt:lpstr>Sketch of our Approach</vt:lpstr>
      <vt:lpstr>Our Approach: Rice’s formula + Bayesian Inference</vt:lpstr>
      <vt:lpstr>Ideas for constructing Biasing distribution</vt:lpstr>
      <vt:lpstr>Overview of our approach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Nonlinear Example</vt:lpstr>
      <vt:lpstr>Nominal and biasing distributions</vt:lpstr>
      <vt:lpstr>Results (Gaussian Uncertainties)</vt:lpstr>
      <vt:lpstr>Results (Gaussian Uncertainties)</vt:lpstr>
      <vt:lpstr>Results (non-Gaussian Uncertainties)</vt:lpstr>
      <vt:lpstr>PowerPoint Presentation</vt:lpstr>
      <vt:lpstr>PowerPoint Presentation</vt:lpstr>
      <vt:lpstr>Approaches to approximate probabilistic constraints</vt:lpstr>
      <vt:lpstr>Large Deviation Theory -  A quick introduction</vt:lpstr>
      <vt:lpstr>Large Deviation Theory</vt:lpstr>
      <vt:lpstr>Explicit formulae for chance constraints</vt:lpstr>
      <vt:lpstr>Probability estimation with Gaussian Mixtures</vt:lpstr>
      <vt:lpstr>Chance Constraints to Bilevel optimization</vt:lpstr>
      <vt:lpstr>Optimal boundary control for steady state advection diffusion problem</vt:lpstr>
      <vt:lpstr>Optimal boundary control for steady state advection diffusion problem</vt:lpstr>
      <vt:lpstr>Concluding Remarks and References</vt:lpstr>
      <vt:lpstr>Other approaches</vt:lpstr>
      <vt:lpstr>Problem formulation</vt:lpstr>
      <vt:lpstr>Problem formulation</vt:lpstr>
      <vt:lpstr>Overview of our approach: Rice’s formula and excursion probability theory</vt:lpstr>
      <vt:lpstr>Overview of our approach: Rice’s formula and excursion probability theory</vt:lpstr>
      <vt:lpstr>Overview of our approach: Rice’s formula and excursion probability theory</vt:lpstr>
      <vt:lpstr>Overview of our approach – Bayesian approach</vt:lpstr>
      <vt:lpstr>Bayesian approach (cont.)</vt:lpstr>
      <vt:lpstr>Evaluating </vt:lpstr>
      <vt:lpstr>Evaluating             (Cont.) </vt:lpstr>
      <vt:lpstr>Sampling from</vt:lpstr>
      <vt:lpstr>Choice of mean and covariance of likelihood</vt:lpstr>
      <vt:lpstr>Approaches to solve Bayesian inverse problems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LIDAR data smoothing</dc:title>
  <dc:subject/>
  <dc:creator>Microsoft Office User</dc:creator>
  <cp:keywords/>
  <dc:description/>
  <cp:lastModifiedBy>Rao, Vishwas</cp:lastModifiedBy>
  <cp:revision>684</cp:revision>
  <dcterms:created xsi:type="dcterms:W3CDTF">2017-10-10T18:28:09Z</dcterms:created>
  <dcterms:modified xsi:type="dcterms:W3CDTF">2023-05-18T18:28:45Z</dcterms:modified>
  <cp:category/>
</cp:coreProperties>
</file>