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83" r:id="rId3"/>
    <p:sldId id="260" r:id="rId4"/>
    <p:sldId id="262" r:id="rId5"/>
    <p:sldId id="282" r:id="rId6"/>
    <p:sldId id="275" r:id="rId7"/>
    <p:sldId id="272" r:id="rId8"/>
    <p:sldId id="257" r:id="rId9"/>
    <p:sldId id="268" r:id="rId10"/>
    <p:sldId id="256" r:id="rId11"/>
    <p:sldId id="276" r:id="rId12"/>
    <p:sldId id="277" r:id="rId13"/>
    <p:sldId id="278" r:id="rId14"/>
    <p:sldId id="279" r:id="rId15"/>
    <p:sldId id="281" r:id="rId16"/>
    <p:sldId id="280" r:id="rId17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99" autoAdjust="0"/>
    <p:restoredTop sz="94660"/>
  </p:normalViewPr>
  <p:slideViewPr>
    <p:cSldViewPr snapToGrid="0">
      <p:cViewPr>
        <p:scale>
          <a:sx n="110" d="100"/>
          <a:sy n="110" d="100"/>
        </p:scale>
        <p:origin x="816" y="3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4A295-D288-4431-B365-321A8F96D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F0A037-DA92-47EF-B0BF-3BB68DB8F0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C5EA7-53CF-481B-8F96-D476CD31B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27B5-3C65-4D70-8198-0ED28F647C3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5BAAD-2841-4134-AB62-2BDF51A48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35C41-E7DA-45D7-B4FA-3EC457351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E587-F196-4D5D-AE48-D28DFD008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81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4ECD7-98CC-4ACA-ADC1-93A2250E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684964-7A94-481C-92CF-34F2D9A3B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333F8-EC71-4588-9901-B362066E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27B5-3C65-4D70-8198-0ED28F647C3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5CBB6-2673-4FBB-B38C-A07182C83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6F656-7EF8-45BB-BE62-581E0BE76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E587-F196-4D5D-AE48-D28DFD008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22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36D252-6858-4AC2-870E-31E41C22C7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9D52D5-A138-4BFE-8334-AE5E25F1E5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36652-BC77-437A-83C8-B62E1C61D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27B5-3C65-4D70-8198-0ED28F647C3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54473-D26A-4088-90C5-87BC1E40E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8A399-66D3-4266-BD99-3E7148A35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E587-F196-4D5D-AE48-D28DFD008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9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93659-E29F-4C91-90EA-3172E5F48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63255-505D-43F6-B4B9-F1EE332BE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B121B-F4C4-48E2-992B-EA7EEC8BA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27B5-3C65-4D70-8198-0ED28F647C3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8133C-79CB-419C-961C-CB99F1C76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2AE31-49F4-4ED5-B7F3-A3A620F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E587-F196-4D5D-AE48-D28DFD008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8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A86C4-070A-444D-9FD9-11435B67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4526D-ECBC-4A1B-A978-9190F6C19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DE0B6-D7D6-46D4-A622-B88092932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27B5-3C65-4D70-8198-0ED28F647C3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5AE96-F7A1-4986-91B8-CB263E227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97F1E-F288-4EF7-94B2-2071E2AE3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E587-F196-4D5D-AE48-D28DFD008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16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924B0-5D73-4FCB-AD5D-C0B2E0876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19DDD-AD0D-4B07-ABDD-3BF359EA64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831695-30C4-4E7C-BB51-AA3BD66E9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82FD2-5750-41D0-BC58-A5BEE65E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27B5-3C65-4D70-8198-0ED28F647C3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882C4-8001-45D4-8559-8C3B5CC68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35DC7C-C30F-4F64-8CFE-F6ED2D692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E587-F196-4D5D-AE48-D28DFD008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23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C227E-581A-4B90-BADE-5D4B978BE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E2439-B6BA-4F0F-A371-4109F11B1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4C00C4-9DAD-478E-B25A-C671901A5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B8F46E-BF57-4F7C-BC14-93899649AE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14B41C-88EA-4340-86E1-AD23F0A40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579D04-FB63-4E62-8F1D-8B209C466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27B5-3C65-4D70-8198-0ED28F647C3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537859-675B-420D-9AA1-77B985E7E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C28EC7-932B-430E-9BAB-F51792121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E587-F196-4D5D-AE48-D28DFD008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48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5AFFB-6BCC-42D1-A72F-C172D76DE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6E6D1A-EB62-4544-82ED-D1EE438AF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27B5-3C65-4D70-8198-0ED28F647C3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8314CB-DDAC-439A-83DB-37C8A0D38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5D9A05-2844-41A8-9621-5F552BDFB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E587-F196-4D5D-AE48-D28DFD008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5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697303-D051-4754-B28B-BCF1BEA71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27B5-3C65-4D70-8198-0ED28F647C3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D61833-BD3D-4F92-82E5-9413507CD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9C21E-4627-42E9-8E8E-49F70C5C0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E587-F196-4D5D-AE48-D28DFD008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50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B7ECD-B14F-428C-AD64-6FE59E141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EEBD7-812C-4A93-98AF-DC808B027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A49957-87A5-463B-AC66-05F6EE0AB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ECB1A6-AFF8-4B5D-9A9E-A99BE88F4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27B5-3C65-4D70-8198-0ED28F647C3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C090D9-187D-49D8-BBB0-8E78F7656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45EF8-41C7-412E-8937-50975F46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E587-F196-4D5D-AE48-D28DFD008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46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1CD46-B795-45D7-9AEB-4B2EBF12D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38C217-0A22-419A-B2E4-E768FCF4C2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53E1C3-97A8-4FAC-82D2-01D800AA5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E6CB2F-9AA8-412D-BFF4-6EBFE8D57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27B5-3C65-4D70-8198-0ED28F647C3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084A4D-A8C7-4699-9E4F-C3ABBC94A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FCB245-A1E6-4863-819E-5B1E50E4A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E587-F196-4D5D-AE48-D28DFD008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4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6B5BC4-7FAC-4FAA-B0FB-CE433EC71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A23A1-A45E-4414-8542-BCB1C26FD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8F32A-1AE5-4C74-A54F-9573101B5F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C27B5-3C65-4D70-8198-0ED28F647C3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DBD0F-2331-4869-9259-68BA8DDFB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8EC44-7EBA-4A41-A988-FAD354152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0E587-F196-4D5D-AE48-D28DFD008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9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../media/image4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9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170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DFE89F-CA9E-4153-B89F-4FE0F960F7DB}"/>
              </a:ext>
            </a:extLst>
          </p:cNvPr>
          <p:cNvSpPr txBox="1"/>
          <p:nvPr/>
        </p:nvSpPr>
        <p:spPr>
          <a:xfrm>
            <a:off x="409699" y="2434441"/>
            <a:ext cx="1115092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/>
              <a:t>RF-Mechanical design of the 650 MHz buncher</a:t>
            </a:r>
          </a:p>
          <a:p>
            <a:pPr algn="ctr"/>
            <a:endParaRPr lang="en-US" sz="3500" dirty="0"/>
          </a:p>
          <a:p>
            <a:pPr algn="ctr"/>
            <a:r>
              <a:rPr lang="en-US" sz="3500" dirty="0"/>
              <a:t>I. Gonin, T. Khabiboulline, G. Romanov, V Yakovlev</a:t>
            </a:r>
          </a:p>
        </p:txBody>
      </p:sp>
    </p:spTree>
    <p:extLst>
      <p:ext uri="{BB962C8B-B14F-4D97-AF65-F5344CB8AC3E}">
        <p14:creationId xmlns:p14="http://schemas.microsoft.com/office/powerpoint/2010/main" val="3407990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2F920B5C-7A17-4402-9271-0999E5107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142786"/>
              </p:ext>
            </p:extLst>
          </p:nvPr>
        </p:nvGraphicFramePr>
        <p:xfrm>
          <a:off x="8729394" y="5078099"/>
          <a:ext cx="269569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857">
                  <a:extLst>
                    <a:ext uri="{9D8B030D-6E8A-4147-A177-3AD203B41FA5}">
                      <a16:colId xmlns:a16="http://schemas.microsoft.com/office/drawing/2014/main" val="1513668924"/>
                    </a:ext>
                  </a:extLst>
                </a:gridCol>
                <a:gridCol w="1062841">
                  <a:extLst>
                    <a:ext uri="{9D8B030D-6E8A-4147-A177-3AD203B41FA5}">
                      <a16:colId xmlns:a16="http://schemas.microsoft.com/office/drawing/2014/main" val="18964754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Thickness,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F, kHz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12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-5.9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165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-5.45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748583"/>
                  </a:ext>
                </a:extLst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2BBECE15-6AFC-4175-981F-E1F116764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338" y="3691837"/>
            <a:ext cx="6930568" cy="27056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774085-464B-4512-BEF5-11A7EAE53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261" y="678655"/>
            <a:ext cx="3065087" cy="12170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3A2EF1-3FA0-4311-9AE5-BEF215885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1344" y="2040269"/>
            <a:ext cx="3559702" cy="12173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FFE0F4-BEC5-4A0A-8C83-3B41A8C954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338" y="866604"/>
            <a:ext cx="6930568" cy="26981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36D7F1-B3DB-47D6-B3D7-39F7C831BE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2964" y="3748514"/>
            <a:ext cx="3788955" cy="12173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7A8C94-8812-420C-AEEE-597C45221390}"/>
              </a:ext>
            </a:extLst>
          </p:cNvPr>
          <p:cNvSpPr txBox="1"/>
          <p:nvPr/>
        </p:nvSpPr>
        <p:spPr>
          <a:xfrm>
            <a:off x="2619510" y="866604"/>
            <a:ext cx="2864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Outer wall thickness 15 mm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B32CD5-004A-4835-9D68-03524334A94B}"/>
              </a:ext>
            </a:extLst>
          </p:cNvPr>
          <p:cNvSpPr txBox="1"/>
          <p:nvPr/>
        </p:nvSpPr>
        <p:spPr>
          <a:xfrm>
            <a:off x="2619510" y="3691837"/>
            <a:ext cx="2864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Outer wall thickness 10 mm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0D5174-47F3-4E7B-AB70-218C394F5168}"/>
              </a:ext>
            </a:extLst>
          </p:cNvPr>
          <p:cNvSpPr txBox="1"/>
          <p:nvPr/>
        </p:nvSpPr>
        <p:spPr>
          <a:xfrm>
            <a:off x="699247" y="6333565"/>
            <a:ext cx="6817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Von Mises stresses in 7-cells cavity under vacuum are &lt; 2MPa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8B552A-EFC0-40C8-8322-6D548253F9A8}"/>
              </a:ext>
            </a:extLst>
          </p:cNvPr>
          <p:cNvSpPr txBox="1"/>
          <p:nvPr/>
        </p:nvSpPr>
        <p:spPr>
          <a:xfrm>
            <a:off x="9109557" y="3195404"/>
            <a:ext cx="1923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 supports lags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2864DD-0635-40DA-89A2-54D003BCE588}"/>
              </a:ext>
            </a:extLst>
          </p:cNvPr>
          <p:cNvSpPr txBox="1"/>
          <p:nvPr/>
        </p:nvSpPr>
        <p:spPr>
          <a:xfrm>
            <a:off x="8382040" y="6302840"/>
            <a:ext cx="3390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Frequency change due to vacuum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B4A10D-7A07-4248-B808-91E584151A06}"/>
              </a:ext>
            </a:extLst>
          </p:cNvPr>
          <p:cNvSpPr txBox="1"/>
          <p:nvPr/>
        </p:nvSpPr>
        <p:spPr>
          <a:xfrm>
            <a:off x="981270" y="54167"/>
            <a:ext cx="8469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Mechanical design, deformation due to gravity + vacuum</a:t>
            </a:r>
          </a:p>
        </p:txBody>
      </p:sp>
    </p:spTree>
    <p:extLst>
      <p:ext uri="{BB962C8B-B14F-4D97-AF65-F5344CB8AC3E}">
        <p14:creationId xmlns:p14="http://schemas.microsoft.com/office/powerpoint/2010/main" val="2404696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C2B4A10D-7A07-4248-B808-91E584151A06}"/>
              </a:ext>
            </a:extLst>
          </p:cNvPr>
          <p:cNvSpPr txBox="1"/>
          <p:nvPr/>
        </p:nvSpPr>
        <p:spPr>
          <a:xfrm>
            <a:off x="981270" y="54167"/>
            <a:ext cx="8469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Multipacting simulations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A029BE-4544-4F2F-BC35-9956F8F707A6}"/>
              </a:ext>
            </a:extLst>
          </p:cNvPr>
          <p:cNvSpPr txBox="1"/>
          <p:nvPr/>
        </p:nvSpPr>
        <p:spPr>
          <a:xfrm>
            <a:off x="322839" y="523710"/>
            <a:ext cx="10665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design voltage of the multicavity PIP-II 650 MHz re-buncher is </a:t>
            </a:r>
            <a:r>
              <a:rPr lang="en-US" dirty="0" err="1"/>
              <a:t>U</a:t>
            </a:r>
            <a:r>
              <a:rPr lang="en-US" baseline="-25000" dirty="0" err="1"/>
              <a:t>nom</a:t>
            </a:r>
            <a:r>
              <a:rPr lang="en-US" dirty="0"/>
              <a:t> = 2.5 MV (without transit time factor).  </a:t>
            </a:r>
          </a:p>
          <a:p>
            <a:r>
              <a:rPr lang="en-US" dirty="0"/>
              <a:t>Chosen number of cavities N = 14, so design voltage per cavity U</a:t>
            </a:r>
            <a:r>
              <a:rPr lang="en-US" baseline="-25000" dirty="0"/>
              <a:t>14 nom  </a:t>
            </a:r>
            <a:r>
              <a:rPr lang="en-US" dirty="0"/>
              <a:t>= 2500/14 ≈ 179 kV.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71697B2-7A8A-41B2-9B61-ADC8B1540E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29" t="5841" r="40256" b="5014"/>
          <a:stretch/>
        </p:blipFill>
        <p:spPr>
          <a:xfrm>
            <a:off x="322839" y="1170041"/>
            <a:ext cx="3610707" cy="463452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31DE46B-9FD3-4C33-A44E-CE7704A27433}"/>
              </a:ext>
            </a:extLst>
          </p:cNvPr>
          <p:cNvSpPr txBox="1"/>
          <p:nvPr/>
        </p:nvSpPr>
        <p:spPr>
          <a:xfrm>
            <a:off x="461108" y="5804564"/>
            <a:ext cx="38899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 for eigen mode field simulation, </a:t>
            </a:r>
          </a:p>
          <a:p>
            <a:r>
              <a:rPr lang="en-US" dirty="0"/>
              <a:t>i.e., there is SW in the coupler.</a:t>
            </a:r>
          </a:p>
          <a:p>
            <a:r>
              <a:rPr lang="en-US" dirty="0"/>
              <a:t>Planes of symmetry are not used.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65846DD-09EC-4BF2-9FF4-B164FCE0D69C}"/>
              </a:ext>
            </a:extLst>
          </p:cNvPr>
          <p:cNvCxnSpPr/>
          <p:nvPr/>
        </p:nvCxnSpPr>
        <p:spPr>
          <a:xfrm>
            <a:off x="1844431" y="1320812"/>
            <a:ext cx="10785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ACD5405-57D9-498D-BEC4-5E51D43AC680}"/>
              </a:ext>
            </a:extLst>
          </p:cNvPr>
          <p:cNvSpPr txBox="1"/>
          <p:nvPr/>
        </p:nvSpPr>
        <p:spPr>
          <a:xfrm>
            <a:off x="2282092" y="1308540"/>
            <a:ext cx="2023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Magnetic boundary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EDFB6AA-CF99-4889-ACEC-F62875E76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019" y="1170041"/>
            <a:ext cx="3285113" cy="27102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66786AE-6543-43B5-8403-7C6FE6F9E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9852" y="1170040"/>
            <a:ext cx="3044479" cy="271021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37BBA2A-7D09-48E4-B880-AF2611519D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9852" y="3950944"/>
            <a:ext cx="2949620" cy="271021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61F3FEE-8DF1-44EB-8E70-9730ECA5FC34}"/>
              </a:ext>
            </a:extLst>
          </p:cNvPr>
          <p:cNvSpPr txBox="1"/>
          <p:nvPr/>
        </p:nvSpPr>
        <p:spPr>
          <a:xfrm>
            <a:off x="5304758" y="1971152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Coupler 1 (old)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C23935-5D7B-4B31-BE8C-23A452EA2106}"/>
              </a:ext>
            </a:extLst>
          </p:cNvPr>
          <p:cNvSpPr txBox="1"/>
          <p:nvPr/>
        </p:nvSpPr>
        <p:spPr>
          <a:xfrm>
            <a:off x="8976615" y="1636811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Coupler 2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1D03451-8A56-48BD-9378-C43636CACFB8}"/>
              </a:ext>
            </a:extLst>
          </p:cNvPr>
          <p:cNvSpPr txBox="1"/>
          <p:nvPr/>
        </p:nvSpPr>
        <p:spPr>
          <a:xfrm>
            <a:off x="8939184" y="4347029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Coupler 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D1B981-91B2-474F-B897-1B97BA8C1561}"/>
              </a:ext>
            </a:extLst>
          </p:cNvPr>
          <p:cNvSpPr txBox="1"/>
          <p:nvPr/>
        </p:nvSpPr>
        <p:spPr>
          <a:xfrm>
            <a:off x="4455247" y="3950944"/>
            <a:ext cx="3785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Electric field in the gaps of the coupler</a:t>
            </a:r>
          </a:p>
          <a:p>
            <a:r>
              <a:rPr lang="en-US" dirty="0"/>
              <a:t>designs at U</a:t>
            </a:r>
            <a:r>
              <a:rPr lang="en-US" baseline="-25000" dirty="0"/>
              <a:t>14  </a:t>
            </a:r>
            <a:r>
              <a:rPr lang="en-US" dirty="0"/>
              <a:t>= 300 kV.</a:t>
            </a:r>
          </a:p>
        </p:txBody>
      </p:sp>
    </p:spTree>
    <p:extLst>
      <p:ext uri="{BB962C8B-B14F-4D97-AF65-F5344CB8AC3E}">
        <p14:creationId xmlns:p14="http://schemas.microsoft.com/office/powerpoint/2010/main" val="613415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C2B4A10D-7A07-4248-B808-91E584151A06}"/>
              </a:ext>
            </a:extLst>
          </p:cNvPr>
          <p:cNvSpPr txBox="1"/>
          <p:nvPr/>
        </p:nvSpPr>
        <p:spPr>
          <a:xfrm>
            <a:off x="981270" y="54167"/>
            <a:ext cx="8469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Multipacting simulations, PIC models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A6EBDB-F6B4-4DF8-91D3-0B212157D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64" y="3720575"/>
            <a:ext cx="3101045" cy="28051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5D497E-8FD0-44F0-AEE7-EF801DDBEA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86" r="19491"/>
          <a:stretch/>
        </p:blipFill>
        <p:spPr>
          <a:xfrm>
            <a:off x="319087" y="725770"/>
            <a:ext cx="3781426" cy="30681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8747F4-FA18-4C86-8F21-A98363E159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876" r="22850"/>
          <a:stretch/>
        </p:blipFill>
        <p:spPr>
          <a:xfrm>
            <a:off x="8267698" y="725770"/>
            <a:ext cx="3781427" cy="26951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C73323C-88C4-4DC6-A5ED-0C3C85E3B1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969" r="28306"/>
          <a:stretch/>
        </p:blipFill>
        <p:spPr>
          <a:xfrm>
            <a:off x="4371973" y="725770"/>
            <a:ext cx="3781427" cy="334538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20F4E23-46B0-4B34-A5A5-557341DC4E1F}"/>
              </a:ext>
            </a:extLst>
          </p:cNvPr>
          <p:cNvSpPr txBox="1"/>
          <p:nvPr/>
        </p:nvSpPr>
        <p:spPr>
          <a:xfrm>
            <a:off x="1409741" y="3051608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Coupler 1 (old)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CA7C73-07CB-46C4-B166-A853C5638259}"/>
              </a:ext>
            </a:extLst>
          </p:cNvPr>
          <p:cNvSpPr txBox="1"/>
          <p:nvPr/>
        </p:nvSpPr>
        <p:spPr>
          <a:xfrm>
            <a:off x="5591216" y="3099233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Coupler 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2A36B7-81E9-45A7-9A7F-476DDA1CB3EC}"/>
              </a:ext>
            </a:extLst>
          </p:cNvPr>
          <p:cNvSpPr txBox="1"/>
          <p:nvPr/>
        </p:nvSpPr>
        <p:spPr>
          <a:xfrm>
            <a:off x="9608420" y="2946720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Coupler 3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5265811-7569-440C-9AA3-54ECD145B6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4889" y="3928764"/>
            <a:ext cx="2996324" cy="271403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E3CA8D5-78E3-427A-BF96-4417F75DA3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7697" y="3928765"/>
            <a:ext cx="2936817" cy="266013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0459053-AB76-44D8-9C6C-C032B9189CBA}"/>
              </a:ext>
            </a:extLst>
          </p:cNvPr>
          <p:cNvSpPr txBox="1"/>
          <p:nvPr/>
        </p:nvSpPr>
        <p:spPr>
          <a:xfrm>
            <a:off x="5246173" y="5285780"/>
            <a:ext cx="1726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SEY, same for all</a:t>
            </a:r>
          </a:p>
          <a:p>
            <a:r>
              <a:rPr lang="en-US" b="1" dirty="0"/>
              <a:t>models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3110324-CF28-4F94-9A01-5D0D946F3408}"/>
              </a:ext>
            </a:extLst>
          </p:cNvPr>
          <p:cNvSpPr txBox="1"/>
          <p:nvPr/>
        </p:nvSpPr>
        <p:spPr>
          <a:xfrm>
            <a:off x="9411289" y="4362450"/>
            <a:ext cx="2229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Initial energy distribution,</a:t>
            </a:r>
          </a:p>
          <a:p>
            <a:r>
              <a:rPr lang="en-US" b="1" dirty="0"/>
              <a:t>same for all models</a:t>
            </a:r>
          </a:p>
        </p:txBody>
      </p:sp>
    </p:spTree>
    <p:extLst>
      <p:ext uri="{BB962C8B-B14F-4D97-AF65-F5344CB8AC3E}">
        <p14:creationId xmlns:p14="http://schemas.microsoft.com/office/powerpoint/2010/main" val="1802000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C2B4A10D-7A07-4248-B808-91E584151A06}"/>
              </a:ext>
            </a:extLst>
          </p:cNvPr>
          <p:cNvSpPr txBox="1"/>
          <p:nvPr/>
        </p:nvSpPr>
        <p:spPr>
          <a:xfrm>
            <a:off x="981270" y="54167"/>
            <a:ext cx="8469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Multipacting simulations, PIC models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437C2D-EBDD-4254-B6A5-50E7ECBD11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86" r="33503"/>
          <a:stretch/>
        </p:blipFill>
        <p:spPr>
          <a:xfrm>
            <a:off x="7219783" y="599358"/>
            <a:ext cx="3315694" cy="28562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3B37CF4-D302-4418-A45B-2799648C91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56" r="29757" b="11647"/>
          <a:stretch/>
        </p:blipFill>
        <p:spPr>
          <a:xfrm>
            <a:off x="7299297" y="3586160"/>
            <a:ext cx="3236180" cy="292375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D48E3BE-395E-4E66-8B4C-FC590A13C689}"/>
              </a:ext>
            </a:extLst>
          </p:cNvPr>
          <p:cNvSpPr txBox="1"/>
          <p:nvPr/>
        </p:nvSpPr>
        <p:spPr>
          <a:xfrm>
            <a:off x="7883607" y="3175971"/>
            <a:ext cx="19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Coupler 2, U=83 kV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5947DA-F4EA-4D50-8971-A974822B85F4}"/>
              </a:ext>
            </a:extLst>
          </p:cNvPr>
          <p:cNvSpPr txBox="1"/>
          <p:nvPr/>
        </p:nvSpPr>
        <p:spPr>
          <a:xfrm>
            <a:off x="7766589" y="6267497"/>
            <a:ext cx="210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Coupler 2, U=130 kV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D8783EF-F7A0-4C21-8668-BC26DF218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837809"/>
            <a:ext cx="4995594" cy="300267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33F31C8-C91F-47B4-BB4F-A71B32ECA54F}"/>
              </a:ext>
            </a:extLst>
          </p:cNvPr>
          <p:cNvSpPr txBox="1"/>
          <p:nvPr/>
        </p:nvSpPr>
        <p:spPr>
          <a:xfrm>
            <a:off x="817736" y="4586373"/>
            <a:ext cx="6236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coupler #3 is free of MP in the voltage range</a:t>
            </a:r>
          </a:p>
          <a:p>
            <a:r>
              <a:rPr lang="en-US" sz="2400"/>
              <a:t>that corresponds </a:t>
            </a:r>
            <a:r>
              <a:rPr lang="en-US" sz="2400" dirty="0"/>
              <a:t>to 14 </a:t>
            </a:r>
            <a:r>
              <a:rPr lang="en-US" sz="2400"/>
              <a:t>cavities variant.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7232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86F562-C0B3-4587-AFA2-A04D4EF54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63" y="321882"/>
            <a:ext cx="2384369" cy="63583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2B4A10D-7A07-4248-B808-91E584151A06}"/>
              </a:ext>
            </a:extLst>
          </p:cNvPr>
          <p:cNvSpPr txBox="1"/>
          <p:nvPr/>
        </p:nvSpPr>
        <p:spPr>
          <a:xfrm>
            <a:off x="981270" y="54167"/>
            <a:ext cx="8469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RF amplifiers, R&amp;K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B5021E-530D-4723-8ADA-6C6F10193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929" y="685798"/>
            <a:ext cx="7234353" cy="28871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08F9A5-1989-4A9B-9356-8EE01C108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840" y="3796984"/>
            <a:ext cx="3761104" cy="281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39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C2B4A10D-7A07-4248-B808-91E584151A06}"/>
              </a:ext>
            </a:extLst>
          </p:cNvPr>
          <p:cNvSpPr txBox="1"/>
          <p:nvPr/>
        </p:nvSpPr>
        <p:spPr>
          <a:xfrm>
            <a:off x="981270" y="54167"/>
            <a:ext cx="8469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RF amplifiers, TOMPCO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F6F852-8E67-45DD-820D-35E93F88B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57" y="577387"/>
            <a:ext cx="4299443" cy="62264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EB3D31-3C08-4A61-8635-768349D46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677" y="937088"/>
            <a:ext cx="7362866" cy="42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45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C2B4A10D-7A07-4248-B808-91E584151A06}"/>
              </a:ext>
            </a:extLst>
          </p:cNvPr>
          <p:cNvSpPr txBox="1"/>
          <p:nvPr/>
        </p:nvSpPr>
        <p:spPr>
          <a:xfrm>
            <a:off x="981270" y="54167"/>
            <a:ext cx="8469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A711026-98B9-445A-B49B-D3957A077B67}"/>
                  </a:ext>
                </a:extLst>
              </p:cNvPr>
              <p:cNvSpPr txBox="1"/>
              <p:nvPr/>
            </p:nvSpPr>
            <p:spPr>
              <a:xfrm>
                <a:off x="493295" y="577387"/>
                <a:ext cx="9160933" cy="532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RF design completed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Accelerating cell optimized for maximum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𝑠h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20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14 independent accelerating cells combined in 2 cavities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7 cell in each cavity, length &lt;1.2m each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200 kHz range tuning plunger proposed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Cavity MP free up to 300 kV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Power coupler design optimized for minimizing MP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FPC MP free up to 300 kV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Power amplifier bids received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300-400 k$ for 14 channel, 5.5 kW each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Next steps: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Production drawings for cavities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Cavity procurement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Purchase FPC and </a:t>
                </a:r>
                <a:r>
                  <a:rPr lang="en-US" sz="2000" dirty="0" err="1"/>
                  <a:t>PickUp</a:t>
                </a:r>
                <a:r>
                  <a:rPr lang="en-US" sz="2000" dirty="0"/>
                  <a:t> parts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LLRF development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A711026-98B9-445A-B49B-D3957A077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95" y="577387"/>
                <a:ext cx="9160933" cy="5324535"/>
              </a:xfrm>
              <a:prstGeom prst="rect">
                <a:avLst/>
              </a:prstGeom>
              <a:blipFill>
                <a:blip r:embed="rId2"/>
                <a:stretch>
                  <a:fillRect l="-599" t="-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0438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711026-98B9-445A-B49B-D3957A077B67}"/>
              </a:ext>
            </a:extLst>
          </p:cNvPr>
          <p:cNvSpPr txBox="1"/>
          <p:nvPr/>
        </p:nvSpPr>
        <p:spPr>
          <a:xfrm>
            <a:off x="493295" y="577387"/>
            <a:ext cx="916093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Why separate feeding of the cavity cells is better than use of a coupled-cell resonator:</a:t>
            </a:r>
            <a:b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 coupling cells and coupling slots, which also improves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Rsh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by ~20% compared to pi-structure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separate cells are shorter, that allows further improvement transit time factor and shunt impedance;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 power combiner in the amplifier, which provides 1.5-2 dB loss and additional cost.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One needs not a big coaxial line, but a number of thinner coaxial cables. The cables may have higher loss than a coaxial line, but because of  (1-3) the total input power from the grid may be even smaller than for a coupled cell cavity.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 high-power coupler, which is expensive, may be unreliable (big ceramic window) and needs long time for design and tests;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separate cell cavity needs individual phase control, which is not a problem.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Separate feeding cavity d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esign was completed on 09/13/2021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8270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21">
                <a:extLst>
                  <a:ext uri="{FF2B5EF4-FFF2-40B4-BE49-F238E27FC236}">
                    <a16:creationId xmlns:a16="http://schemas.microsoft.com/office/drawing/2014/main" id="{31014AEF-0C27-49E3-9806-4791A9378F0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389982" y="546891"/>
              <a:ext cx="2494384" cy="31473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82825">
                      <a:extLst>
                        <a:ext uri="{9D8B030D-6E8A-4147-A177-3AD203B41FA5}">
                          <a16:colId xmlns:a16="http://schemas.microsoft.com/office/drawing/2014/main" val="107085739"/>
                        </a:ext>
                      </a:extLst>
                    </a:gridCol>
                    <a:gridCol w="1511559">
                      <a:extLst>
                        <a:ext uri="{9D8B030D-6E8A-4147-A177-3AD203B41FA5}">
                          <a16:colId xmlns:a16="http://schemas.microsoft.com/office/drawing/2014/main" val="188686009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Parameter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Value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904698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400" b="0" dirty="0">
                                        <a:solidFill>
                                          <a:schemeClr val="tx1"/>
                                        </a:solidFill>
                                      </a:rPr>
                                      <m:t>Ø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𝑎𝑝𝑒𝑟𝑡𝑢𝑟𝑒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90487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400" b="0" dirty="0">
                                        <a:solidFill>
                                          <a:schemeClr val="tx1"/>
                                        </a:solidFill>
                                      </a:rPr>
                                      <m:t>Ø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𝑐𝑎𝑣𝑖𝑡𝑦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323.4/326.74/329.82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456195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u="none" strike="noStrike" dirty="0">
                              <a:effectLst/>
                            </a:rPr>
                            <a:t>L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140/145/150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11385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u="none" strike="noStrike" dirty="0">
                              <a:effectLst/>
                            </a:rPr>
                            <a:t>gap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65/70/75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011769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668828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R1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867766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R2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5059313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R3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510954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R4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55/57.5/60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618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21">
                <a:extLst>
                  <a:ext uri="{FF2B5EF4-FFF2-40B4-BE49-F238E27FC236}">
                    <a16:creationId xmlns:a16="http://schemas.microsoft.com/office/drawing/2014/main" id="{31014AEF-0C27-49E3-9806-4791A9378F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7811367"/>
                  </p:ext>
                </p:extLst>
              </p:nvPr>
            </p:nvGraphicFramePr>
            <p:xfrm>
              <a:off x="9389982" y="546891"/>
              <a:ext cx="2494384" cy="31473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82825">
                      <a:extLst>
                        <a:ext uri="{9D8B030D-6E8A-4147-A177-3AD203B41FA5}">
                          <a16:colId xmlns:a16="http://schemas.microsoft.com/office/drawing/2014/main" val="107085739"/>
                        </a:ext>
                      </a:extLst>
                    </a:gridCol>
                    <a:gridCol w="1511559">
                      <a:extLst>
                        <a:ext uri="{9D8B030D-6E8A-4147-A177-3AD203B41FA5}">
                          <a16:colId xmlns:a16="http://schemas.microsoft.com/office/drawing/2014/main" val="188686009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Parameter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Value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9046981"/>
                      </a:ext>
                    </a:extLst>
                  </a:tr>
                  <a:tr h="3212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17" t="-116981" r="-155556" b="-7811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9048706"/>
                      </a:ext>
                    </a:extLst>
                  </a:tr>
                  <a:tr h="3216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17" t="-216981" r="-155556" b="-6811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323.4/326.74/329.82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456195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u="none" strike="noStrike" dirty="0">
                              <a:effectLst/>
                            </a:rPr>
                            <a:t>L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140/145/150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11385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u="none" strike="noStrike" dirty="0">
                              <a:effectLst/>
                            </a:rPr>
                            <a:t>gap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65/70/75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011769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668828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R1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867766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R2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5059313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R3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510954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R4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55/57.5/60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6184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A0DCB39A-D52D-4B15-9832-AF15D12CD21F}"/>
              </a:ext>
            </a:extLst>
          </p:cNvPr>
          <p:cNvSpPr txBox="1"/>
          <p:nvPr/>
        </p:nvSpPr>
        <p:spPr>
          <a:xfrm>
            <a:off x="9545156" y="136379"/>
            <a:ext cx="2442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parameters in mm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73B01F-B83F-4C4D-8095-6BC14FD3FFB9}"/>
              </a:ext>
            </a:extLst>
          </p:cNvPr>
          <p:cNvSpPr txBox="1"/>
          <p:nvPr/>
        </p:nvSpPr>
        <p:spPr>
          <a:xfrm>
            <a:off x="8425121" y="3848292"/>
            <a:ext cx="2120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V = 300 kV</a:t>
            </a:r>
          </a:p>
          <a:p>
            <a:pPr algn="ctr"/>
            <a:r>
              <a:rPr lang="el-GR" sz="1600" dirty="0"/>
              <a:t>β</a:t>
            </a:r>
            <a:r>
              <a:rPr lang="en-US" sz="1600" dirty="0"/>
              <a:t> = 0.841 (800 MeV)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7D5C4E5D-1D75-42CA-BE40-4A671872F69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160243" y="4474247"/>
              <a:ext cx="4459479" cy="21506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00868">
                      <a:extLst>
                        <a:ext uri="{9D8B030D-6E8A-4147-A177-3AD203B41FA5}">
                          <a16:colId xmlns:a16="http://schemas.microsoft.com/office/drawing/2014/main" val="285650117"/>
                        </a:ext>
                      </a:extLst>
                    </a:gridCol>
                    <a:gridCol w="1056113">
                      <a:extLst>
                        <a:ext uri="{9D8B030D-6E8A-4147-A177-3AD203B41FA5}">
                          <a16:colId xmlns:a16="http://schemas.microsoft.com/office/drawing/2014/main" val="2636313797"/>
                        </a:ext>
                      </a:extLst>
                    </a:gridCol>
                    <a:gridCol w="1057469">
                      <a:extLst>
                        <a:ext uri="{9D8B030D-6E8A-4147-A177-3AD203B41FA5}">
                          <a16:colId xmlns:a16="http://schemas.microsoft.com/office/drawing/2014/main" val="2533266712"/>
                        </a:ext>
                      </a:extLst>
                    </a:gridCol>
                    <a:gridCol w="1045029">
                      <a:extLst>
                        <a:ext uri="{9D8B030D-6E8A-4147-A177-3AD203B41FA5}">
                          <a16:colId xmlns:a16="http://schemas.microsoft.com/office/drawing/2014/main" val="384571790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Parameter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L = 140 mm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L = 145 mm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L = 150 mm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937817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1400" dirty="0" smtClean="0"/>
                                    <m:t>V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𝑒𝑓𝑓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/>
                            <a:t>, kV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272.5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269.8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267.0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574713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R/Q ,</a:t>
                          </a:r>
                          <a:r>
                            <a:rPr lang="el-GR" sz="1400" u="none" strike="noStrike" dirty="0">
                              <a:effectLst/>
                            </a:rPr>
                            <a:t>Ω</a:t>
                          </a:r>
                          <a:endParaRPr lang="el-G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277.5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280.8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283.2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3204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Q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28790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29520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30220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086011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4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𝑠h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u="none" strike="noStrike" dirty="0">
                              <a:effectLst/>
                            </a:rPr>
                            <a:t>/L ,M</a:t>
                          </a:r>
                          <a:r>
                            <a:rPr lang="el-GR" sz="1400" u="none" strike="noStrike" dirty="0">
                              <a:effectLst/>
                            </a:rPr>
                            <a:t>Ω</a:t>
                          </a:r>
                          <a:r>
                            <a:rPr lang="en-US" sz="1400" u="none" strike="noStrike" dirty="0">
                              <a:effectLst/>
                            </a:rPr>
                            <a:t>/m</a:t>
                          </a:r>
                          <a:endParaRPr lang="el-G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rgbClr val="92D050"/>
                              </a:solidFill>
                            </a:rPr>
                            <a:t>57.07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solidFill>
                                <a:srgbClr val="00B050"/>
                              </a:solidFill>
                            </a:rPr>
                            <a:t>57.16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rgbClr val="92D050"/>
                              </a:solidFill>
                            </a:rPr>
                            <a:t>57.05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341415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u="none" strike="noStrike" dirty="0">
                              <a:effectLst/>
                            </a:rPr>
                            <a:t>Losses, kW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9.29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8.78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8.33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230057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4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u="none" strike="noStrike" dirty="0">
                              <a:effectLst/>
                            </a:rPr>
                            <a:t>, MV/m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13.9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13.25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12.7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46346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7D5C4E5D-1D75-42CA-BE40-4A671872F6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532138"/>
                  </p:ext>
                </p:extLst>
              </p:nvPr>
            </p:nvGraphicFramePr>
            <p:xfrm>
              <a:off x="7160243" y="4474247"/>
              <a:ext cx="4459479" cy="21506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00868">
                      <a:extLst>
                        <a:ext uri="{9D8B030D-6E8A-4147-A177-3AD203B41FA5}">
                          <a16:colId xmlns:a16="http://schemas.microsoft.com/office/drawing/2014/main" val="285650117"/>
                        </a:ext>
                      </a:extLst>
                    </a:gridCol>
                    <a:gridCol w="1056113">
                      <a:extLst>
                        <a:ext uri="{9D8B030D-6E8A-4147-A177-3AD203B41FA5}">
                          <a16:colId xmlns:a16="http://schemas.microsoft.com/office/drawing/2014/main" val="2636313797"/>
                        </a:ext>
                      </a:extLst>
                    </a:gridCol>
                    <a:gridCol w="1057469">
                      <a:extLst>
                        <a:ext uri="{9D8B030D-6E8A-4147-A177-3AD203B41FA5}">
                          <a16:colId xmlns:a16="http://schemas.microsoft.com/office/drawing/2014/main" val="2533266712"/>
                        </a:ext>
                      </a:extLst>
                    </a:gridCol>
                    <a:gridCol w="1045029">
                      <a:extLst>
                        <a:ext uri="{9D8B030D-6E8A-4147-A177-3AD203B41FA5}">
                          <a16:colId xmlns:a16="http://schemas.microsoft.com/office/drawing/2014/main" val="3845717904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Parameter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L = 140 mm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L = 145 mm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L = 150 mm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9378178"/>
                      </a:ext>
                    </a:extLst>
                  </a:tr>
                  <a:tr h="3218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67" t="-96226" r="-244393" b="-4924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272.5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269.8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267.0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574713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R/Q ,</a:t>
                          </a:r>
                          <a:r>
                            <a:rPr lang="el-GR" sz="1400" u="none" strike="noStrike" dirty="0">
                              <a:effectLst/>
                            </a:rPr>
                            <a:t>Ω</a:t>
                          </a:r>
                          <a:endParaRPr lang="el-G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277.5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280.8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283.2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3204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Q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28790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29520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30220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086011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67" t="-400000" r="-244393" b="-2156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rgbClr val="92D050"/>
                              </a:solidFill>
                            </a:rPr>
                            <a:t>57.07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solidFill>
                                <a:srgbClr val="00B050"/>
                              </a:solidFill>
                            </a:rPr>
                            <a:t>57.16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rgbClr val="92D050"/>
                              </a:solidFill>
                            </a:rPr>
                            <a:t>57.05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341415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u="none" strike="noStrike" dirty="0">
                              <a:effectLst/>
                            </a:rPr>
                            <a:t>Losses, kW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9.29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8.78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8.33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230057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67" t="-610000" r="-244393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13.9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13.25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12.7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463461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DD57FD2A-A2C9-42E1-A696-7D52DB44B3BC}"/>
              </a:ext>
            </a:extLst>
          </p:cNvPr>
          <p:cNvGrpSpPr/>
          <p:nvPr/>
        </p:nvGrpSpPr>
        <p:grpSpPr>
          <a:xfrm>
            <a:off x="289695" y="314944"/>
            <a:ext cx="1956992" cy="3250900"/>
            <a:chOff x="289695" y="178100"/>
            <a:chExt cx="1956992" cy="3250900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B202A28-C29A-46BB-AAB7-65934DED9A42}"/>
                </a:ext>
              </a:extLst>
            </p:cNvPr>
            <p:cNvGrpSpPr/>
            <p:nvPr/>
          </p:nvGrpSpPr>
          <p:grpSpPr>
            <a:xfrm>
              <a:off x="289695" y="178100"/>
              <a:ext cx="1956992" cy="3250900"/>
              <a:chOff x="289695" y="178100"/>
              <a:chExt cx="1956992" cy="32509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7A102FB6-C1B8-43B6-AB01-D052C08CD9D5}"/>
                  </a:ext>
                </a:extLst>
              </p:cNvPr>
              <p:cNvGrpSpPr/>
              <p:nvPr/>
            </p:nvGrpSpPr>
            <p:grpSpPr>
              <a:xfrm>
                <a:off x="289695" y="178100"/>
                <a:ext cx="1956992" cy="3250900"/>
                <a:chOff x="535558" y="148603"/>
                <a:chExt cx="1956992" cy="3250900"/>
              </a:xfrm>
            </p:grpSpPr>
            <p:pic>
              <p:nvPicPr>
                <p:cNvPr id="42" name="Picture 41">
                  <a:extLst>
                    <a:ext uri="{FF2B5EF4-FFF2-40B4-BE49-F238E27FC236}">
                      <a16:creationId xmlns:a16="http://schemas.microsoft.com/office/drawing/2014/main" id="{D57A8F8E-6C2D-4C5E-8260-87E2A85F04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35558" y="148603"/>
                  <a:ext cx="1956992" cy="3250900"/>
                </a:xfrm>
                <a:prstGeom prst="rect">
                  <a:avLst/>
                </a:prstGeom>
              </p:spPr>
            </p:pic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CAAD386-64D3-4AFA-A050-2D51AB7C5114}"/>
                    </a:ext>
                  </a:extLst>
                </p:cNvPr>
                <p:cNvSpPr txBox="1"/>
                <p:nvPr/>
              </p:nvSpPr>
              <p:spPr>
                <a:xfrm>
                  <a:off x="1352979" y="615362"/>
                  <a:ext cx="466725" cy="3746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0000"/>
                      </a:solidFill>
                    </a:rPr>
                    <a:t>L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2D79A37-A4B0-494D-B377-234DC1B1AFFF}"/>
                    </a:ext>
                  </a:extLst>
                </p:cNvPr>
                <p:cNvSpPr txBox="1"/>
                <p:nvPr/>
              </p:nvSpPr>
              <p:spPr>
                <a:xfrm>
                  <a:off x="1261332" y="1166615"/>
                  <a:ext cx="558372" cy="3746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0000"/>
                      </a:solidFill>
                    </a:rPr>
                    <a:t>gap</a:t>
                  </a:r>
                </a:p>
              </p:txBody>
            </p:sp>
            <p:cxnSp>
              <p:nvCxnSpPr>
                <p:cNvPr id="49" name="Straight Arrow Connector 48">
                  <a:extLst>
                    <a:ext uri="{FF2B5EF4-FFF2-40B4-BE49-F238E27FC236}">
                      <a16:creationId xmlns:a16="http://schemas.microsoft.com/office/drawing/2014/main" id="{60316AB7-E1D3-47F3-A64C-2D58AA08DB22}"/>
                    </a:ext>
                  </a:extLst>
                </p:cNvPr>
                <p:cNvCxnSpPr/>
                <p:nvPr/>
              </p:nvCxnSpPr>
              <p:spPr>
                <a:xfrm>
                  <a:off x="796413" y="937997"/>
                  <a:ext cx="1409360" cy="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>
                  <a:extLst>
                    <a:ext uri="{FF2B5EF4-FFF2-40B4-BE49-F238E27FC236}">
                      <a16:creationId xmlns:a16="http://schemas.microsoft.com/office/drawing/2014/main" id="{E76D241D-BE95-4C48-BEDD-A77DB0740878}"/>
                    </a:ext>
                  </a:extLst>
                </p:cNvPr>
                <p:cNvCxnSpPr/>
                <p:nvPr/>
              </p:nvCxnSpPr>
              <p:spPr>
                <a:xfrm>
                  <a:off x="1173972" y="1533922"/>
                  <a:ext cx="696123" cy="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1" name="TextBox 7">
                <a:extLst>
                  <a:ext uri="{FF2B5EF4-FFF2-40B4-BE49-F238E27FC236}">
                    <a16:creationId xmlns:a16="http://schemas.microsoft.com/office/drawing/2014/main" id="{3CFD42DE-D77F-4C3D-9739-C22D5FFE9B1D}"/>
                  </a:ext>
                </a:extLst>
              </p:cNvPr>
              <p:cNvSpPr txBox="1"/>
              <p:nvPr/>
            </p:nvSpPr>
            <p:spPr>
              <a:xfrm>
                <a:off x="622950" y="325067"/>
                <a:ext cx="399691" cy="2471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>
                    <a:solidFill>
                      <a:srgbClr val="FF0000"/>
                    </a:solidFill>
                  </a:rPr>
                  <a:t>R4</a:t>
                </a:r>
              </a:p>
            </p:txBody>
          </p:sp>
          <p:sp>
            <p:nvSpPr>
              <p:cNvPr id="62" name="TextBox 7">
                <a:extLst>
                  <a:ext uri="{FF2B5EF4-FFF2-40B4-BE49-F238E27FC236}">
                    <a16:creationId xmlns:a16="http://schemas.microsoft.com/office/drawing/2014/main" id="{4EC06108-3EFC-468B-AAE3-06670F292D85}"/>
                  </a:ext>
                </a:extLst>
              </p:cNvPr>
              <p:cNvSpPr txBox="1"/>
              <p:nvPr/>
            </p:nvSpPr>
            <p:spPr>
              <a:xfrm>
                <a:off x="550550" y="1245529"/>
                <a:ext cx="399691" cy="2471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>
                    <a:solidFill>
                      <a:srgbClr val="FF0000"/>
                    </a:solidFill>
                  </a:rPr>
                  <a:t>R3</a:t>
                </a:r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5BAA041-F913-4FA6-88F6-207BC7D4F7D9}"/>
                </a:ext>
              </a:extLst>
            </p:cNvPr>
            <p:cNvSpPr txBox="1"/>
            <p:nvPr/>
          </p:nvSpPr>
          <p:spPr>
            <a:xfrm>
              <a:off x="705761" y="1369428"/>
              <a:ext cx="3303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t</a:t>
              </a:r>
            </a:p>
          </p:txBody>
        </p: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385A0D14-EC39-4737-B8E5-18D135787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66" y="3895759"/>
            <a:ext cx="6609009" cy="2597296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B451315C-0990-4B24-A238-13B6070ABA12}"/>
              </a:ext>
            </a:extLst>
          </p:cNvPr>
          <p:cNvGrpSpPr/>
          <p:nvPr/>
        </p:nvGrpSpPr>
        <p:grpSpPr>
          <a:xfrm>
            <a:off x="2422582" y="814381"/>
            <a:ext cx="6739800" cy="2399400"/>
            <a:chOff x="2422582" y="391398"/>
            <a:chExt cx="6739800" cy="2399400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93A7C103-6852-48C9-A042-B533F03E8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52596" y="395824"/>
              <a:ext cx="3409786" cy="1975225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8E695A6D-EB1C-48C8-9FD4-C805126FB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22582" y="391398"/>
              <a:ext cx="3124549" cy="197621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6D0DB922-8AC4-4C1C-89B6-2F504351AE13}"/>
                    </a:ext>
                  </a:extLst>
                </p:cNvPr>
                <p:cNvSpPr txBox="1"/>
                <p:nvPr/>
              </p:nvSpPr>
              <p:spPr>
                <a:xfrm>
                  <a:off x="3035518" y="2452244"/>
                  <a:ext cx="20169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𝑠h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a14:m>
                  <a:r>
                    <a:rPr lang="en-US" sz="1600" dirty="0"/>
                    <a:t> vs. gap length</a:t>
                  </a: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6D0DB922-8AC4-4C1C-89B6-2F504351AE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5518" y="2452244"/>
                  <a:ext cx="2016903" cy="338554"/>
                </a:xfrm>
                <a:prstGeom prst="rect">
                  <a:avLst/>
                </a:prstGeom>
                <a:blipFill>
                  <a:blip r:embed="rId8"/>
                  <a:stretch>
                    <a:fillRect t="-5455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3950E52D-534D-4469-BBC1-FD1AC897D6F0}"/>
                    </a:ext>
                  </a:extLst>
                </p:cNvPr>
                <p:cNvSpPr txBox="1"/>
                <p:nvPr/>
              </p:nvSpPr>
              <p:spPr>
                <a:xfrm>
                  <a:off x="5808761" y="2452244"/>
                  <a:ext cx="334772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Maximum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𝑠h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a14:m>
                  <a:r>
                    <a:rPr lang="en-US" sz="1600" dirty="0"/>
                    <a:t> vs. cavity length</a:t>
                  </a: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3950E52D-534D-4469-BBC1-FD1AC897D6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8761" y="2452244"/>
                  <a:ext cx="3347721" cy="338554"/>
                </a:xfrm>
                <a:prstGeom prst="rect">
                  <a:avLst/>
                </a:prstGeom>
                <a:blipFill>
                  <a:blip r:embed="rId9"/>
                  <a:stretch>
                    <a:fillRect t="-5455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Star: 7 Points 66">
              <a:extLst>
                <a:ext uri="{FF2B5EF4-FFF2-40B4-BE49-F238E27FC236}">
                  <a16:creationId xmlns:a16="http://schemas.microsoft.com/office/drawing/2014/main" id="{A72C9CEF-CF29-4AD4-A845-2751CE7155AD}"/>
                </a:ext>
              </a:extLst>
            </p:cNvPr>
            <p:cNvSpPr/>
            <p:nvPr/>
          </p:nvSpPr>
          <p:spPr>
            <a:xfrm>
              <a:off x="6601378" y="1084025"/>
              <a:ext cx="94390" cy="88491"/>
            </a:xfrm>
            <a:prstGeom prst="star7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A20808-4632-478C-B61D-23ED64F47F8E}"/>
              </a:ext>
            </a:extLst>
          </p:cNvPr>
          <p:cNvSpPr txBox="1"/>
          <p:nvPr/>
        </p:nvSpPr>
        <p:spPr>
          <a:xfrm>
            <a:off x="5052421" y="41779"/>
            <a:ext cx="2257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RF design</a:t>
            </a:r>
          </a:p>
        </p:txBody>
      </p:sp>
    </p:spTree>
    <p:extLst>
      <p:ext uri="{BB962C8B-B14F-4D97-AF65-F5344CB8AC3E}">
        <p14:creationId xmlns:p14="http://schemas.microsoft.com/office/powerpoint/2010/main" val="2113340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F1473E-C796-4232-96F6-1264BD0CF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954" y="704965"/>
            <a:ext cx="6107754" cy="27240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682741-3C3F-413C-B767-797D7EFEC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287" y="3672784"/>
            <a:ext cx="5052412" cy="26989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C17507-3068-4DD9-9CBB-4229076D1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99" y="1012745"/>
            <a:ext cx="4406140" cy="34108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D963DE-D683-45D9-AC05-7345A78921C8}"/>
              </a:ext>
            </a:extLst>
          </p:cNvPr>
          <p:cNvSpPr txBox="1"/>
          <p:nvPr/>
        </p:nvSpPr>
        <p:spPr>
          <a:xfrm>
            <a:off x="2518437" y="146957"/>
            <a:ext cx="2257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RF design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F9F7EF-933F-449D-9632-18CF3B1F77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023" y="4898514"/>
            <a:ext cx="3099547" cy="18157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155FB1-D1C6-4A16-82D1-65B31F1169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5640" y="234043"/>
            <a:ext cx="2079272" cy="33168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979D52-7F4F-4CD3-A45F-0F19EF0268C4}"/>
              </a:ext>
            </a:extLst>
          </p:cNvPr>
          <p:cNvSpPr txBox="1"/>
          <p:nvPr/>
        </p:nvSpPr>
        <p:spPr>
          <a:xfrm>
            <a:off x="1798129" y="4529182"/>
            <a:ext cx="2202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Cell to cell coupling</a:t>
            </a:r>
          </a:p>
        </p:txBody>
      </p:sp>
    </p:spTree>
    <p:extLst>
      <p:ext uri="{BB962C8B-B14F-4D97-AF65-F5344CB8AC3E}">
        <p14:creationId xmlns:p14="http://schemas.microsoft.com/office/powerpoint/2010/main" val="3228554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2DC3D4E-3221-4F75-8DE6-2EF5B64EA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282" y="3483362"/>
            <a:ext cx="5345811" cy="20403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6CDA7A-CE40-44A7-A7E0-15A60CACE906}"/>
              </a:ext>
            </a:extLst>
          </p:cNvPr>
          <p:cNvSpPr txBox="1"/>
          <p:nvPr/>
        </p:nvSpPr>
        <p:spPr>
          <a:xfrm>
            <a:off x="3130936" y="93329"/>
            <a:ext cx="593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RF design, HOM’s up to 2 GHz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9E84FE-C169-4F19-9798-BA6FCE1F3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55" y="1204560"/>
            <a:ext cx="2394879" cy="47831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1A5D4F-44FF-4823-A732-AA98EEA44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0233" y="4231470"/>
            <a:ext cx="1233415" cy="43212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441C750-9041-4135-97AE-1BDD8B707938}"/>
              </a:ext>
            </a:extLst>
          </p:cNvPr>
          <p:cNvGrpSpPr/>
          <p:nvPr/>
        </p:nvGrpSpPr>
        <p:grpSpPr>
          <a:xfrm>
            <a:off x="2870281" y="1425459"/>
            <a:ext cx="5345812" cy="2003541"/>
            <a:chOff x="2870281" y="1425459"/>
            <a:chExt cx="5345812" cy="200354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06E8163-5697-47C5-9AFC-AFBA301A9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70281" y="1425459"/>
              <a:ext cx="5345812" cy="2003541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C04686D-BAB5-453B-8913-AE5C25A876CB}"/>
                </a:ext>
              </a:extLst>
            </p:cNvPr>
            <p:cNvCxnSpPr/>
            <p:nvPr/>
          </p:nvCxnSpPr>
          <p:spPr>
            <a:xfrm>
              <a:off x="4980432" y="2743200"/>
              <a:ext cx="371856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50B478-8AA0-437D-8A2C-56642047FB21}"/>
                </a:ext>
              </a:extLst>
            </p:cNvPr>
            <p:cNvSpPr txBox="1"/>
            <p:nvPr/>
          </p:nvSpPr>
          <p:spPr>
            <a:xfrm>
              <a:off x="4803648" y="2427229"/>
              <a:ext cx="10264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162.5 MHz</a:t>
              </a:r>
            </a:p>
          </p:txBody>
        </p:sp>
      </p:grp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8D17FA6-30F9-40A0-9995-EBD908A85F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392382"/>
              </p:ext>
            </p:extLst>
          </p:nvPr>
        </p:nvGraphicFramePr>
        <p:xfrm>
          <a:off x="9218725" y="823560"/>
          <a:ext cx="2438400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67340497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2870702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8378577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81561901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650.000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2.81E+02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2.5E+04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2.92E+04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87491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1221.607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1.88E+01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1.89E+06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3.73E+04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79142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1431.673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4.12E+01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1.02E+04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2.72E+04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21238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1817.310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1.32E+01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2.33E+04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1.13E+04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887607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3E029FC-1872-4774-8740-C3EC309A6B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395193"/>
              </p:ext>
            </p:extLst>
          </p:nvPr>
        </p:nvGraphicFramePr>
        <p:xfrm>
          <a:off x="9288695" y="2427229"/>
          <a:ext cx="2421616" cy="43513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5404">
                  <a:extLst>
                    <a:ext uri="{9D8B030D-6E8A-4147-A177-3AD203B41FA5}">
                      <a16:colId xmlns:a16="http://schemas.microsoft.com/office/drawing/2014/main" val="3284830458"/>
                    </a:ext>
                  </a:extLst>
                </a:gridCol>
                <a:gridCol w="605404">
                  <a:extLst>
                    <a:ext uri="{9D8B030D-6E8A-4147-A177-3AD203B41FA5}">
                      <a16:colId xmlns:a16="http://schemas.microsoft.com/office/drawing/2014/main" val="3349601857"/>
                    </a:ext>
                  </a:extLst>
                </a:gridCol>
                <a:gridCol w="605404">
                  <a:extLst>
                    <a:ext uri="{9D8B030D-6E8A-4147-A177-3AD203B41FA5}">
                      <a16:colId xmlns:a16="http://schemas.microsoft.com/office/drawing/2014/main" val="3783919666"/>
                    </a:ext>
                  </a:extLst>
                </a:gridCol>
                <a:gridCol w="605404">
                  <a:extLst>
                    <a:ext uri="{9D8B030D-6E8A-4147-A177-3AD203B41FA5}">
                      <a16:colId xmlns:a16="http://schemas.microsoft.com/office/drawing/2014/main" val="2212019565"/>
                    </a:ext>
                  </a:extLst>
                </a:gridCol>
              </a:tblGrid>
              <a:tr h="18918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1203.069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7.93E+00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6313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4.61E+03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1234727443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1207.507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3.51E+04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1.89E+06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3.70E+04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3876571186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1233.400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1.71E+03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1.12E+05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2.56E+04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1590625961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1236.031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3.55E+01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1.14E+04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3.21E+04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1319952936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1350.614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1.19E+04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6.04E+04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3.24E+04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3203873726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1429.210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1.11E+05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5714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4.02E+04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4009123472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1434.044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1.67E+04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2.49E+04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4.05E+04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2144593551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1569.860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2.01E+03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7175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4.57E+04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3227765780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1576.470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8.41E-05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3.53E+07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4.82E+04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724115460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1578.802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2.88E-02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1.29E+04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5.28E+04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3342421420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1677.496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6.17E+01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3.38E+04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534190239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1689.249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1.02E+00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1.37E+04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4.43E+04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1681087112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1755.785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3.22E+03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5.64E+04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2.94E+04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2697722552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1758.544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5.10E+03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2.97E+04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3.67E+04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484478203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1854.736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3.00E+04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9.86E+04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1.24E+03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2398819634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1916.479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1.05E+04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4876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3.83E+04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3758692052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1926.444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9.52E+03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1.07E+04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2.35E+04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3657722623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1931.249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4.86E+01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4.40E+06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4.22E+04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1925870953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1931.531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8.99E+03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2.13E+04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5.19E+04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2768092696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1934.704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2.37E+04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1.18E+06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3.85E+04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1538199526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1936.059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3.41E+04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7.20E+05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3.38E+04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323107780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1947.611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2.59E+01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3449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3.22E+04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917730058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1966.735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3.78E+02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9300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2.02E+04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4137362206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AEB711FC-8B31-42C0-A868-6A70992092F0}"/>
              </a:ext>
            </a:extLst>
          </p:cNvPr>
          <p:cNvSpPr txBox="1"/>
          <p:nvPr/>
        </p:nvSpPr>
        <p:spPr>
          <a:xfrm>
            <a:off x="9613682" y="161883"/>
            <a:ext cx="1932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Monopole, m = 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E514A3-3C55-446E-8A52-339B9F0FA625}"/>
              </a:ext>
            </a:extLst>
          </p:cNvPr>
          <p:cNvSpPr txBox="1"/>
          <p:nvPr/>
        </p:nvSpPr>
        <p:spPr>
          <a:xfrm>
            <a:off x="10122237" y="1678025"/>
            <a:ext cx="915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1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221053-5695-4AA8-8598-2B0FED21EA47}"/>
              </a:ext>
            </a:extLst>
          </p:cNvPr>
          <p:cNvSpPr txBox="1"/>
          <p:nvPr/>
        </p:nvSpPr>
        <p:spPr>
          <a:xfrm>
            <a:off x="9168289" y="555896"/>
            <a:ext cx="907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F, MHz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346DC5-8AE9-4324-AD88-5027A6DCA148}"/>
              </a:ext>
            </a:extLst>
          </p:cNvPr>
          <p:cNvSpPr txBox="1"/>
          <p:nvPr/>
        </p:nvSpPr>
        <p:spPr>
          <a:xfrm>
            <a:off x="9779514" y="569808"/>
            <a:ext cx="907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R/Q, </a:t>
            </a:r>
            <a:r>
              <a:rPr lang="el-GR" sz="1200" b="1" dirty="0"/>
              <a:t>Ω</a:t>
            </a:r>
            <a:endParaRPr lang="en-US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E3DB7C2-0ED1-44AD-8BA1-0CD8885D5BA7}"/>
                  </a:ext>
                </a:extLst>
              </p:cNvPr>
              <p:cNvSpPr txBox="1"/>
              <p:nvPr/>
            </p:nvSpPr>
            <p:spPr>
              <a:xfrm>
                <a:off x="10857474" y="525606"/>
                <a:ext cx="804611" cy="293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0" dirty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en-US" sz="1200" b="1" i="1" dirty="0" smtClean="0">
                              <a:latin typeface="Cambria Math" panose="02040503050406030204" pitchFamily="18" charset="0"/>
                            </a:rPr>
                            <m:t>𝒄𝒂𝒗𝒊𝒕𝒚</m:t>
                          </m:r>
                        </m:sub>
                      </m:sSub>
                    </m:oMath>
                  </m:oMathPara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E3DB7C2-0ED1-44AD-8BA1-0CD8885D5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7474" y="525606"/>
                <a:ext cx="804611" cy="293991"/>
              </a:xfrm>
              <a:prstGeom prst="rect">
                <a:avLst/>
              </a:prstGeom>
              <a:blipFill>
                <a:blip r:embed="rId6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90D04D7-77B0-419F-B804-9AB9B2617E03}"/>
                  </a:ext>
                </a:extLst>
              </p:cNvPr>
              <p:cNvSpPr txBox="1"/>
              <p:nvPr/>
            </p:nvSpPr>
            <p:spPr>
              <a:xfrm>
                <a:off x="10314181" y="544511"/>
                <a:ext cx="8046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0" dirty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en-US" sz="1200" b="1" i="0" dirty="0" smtClean="0">
                              <a:latin typeface="Cambria Math" panose="02040503050406030204" pitchFamily="18" charset="0"/>
                            </a:rPr>
                            <m:t>𝐞𝐱𝐭</m:t>
                          </m:r>
                        </m:sub>
                      </m:sSub>
                    </m:oMath>
                  </m:oMathPara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90D04D7-77B0-419F-B804-9AB9B2617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4181" y="544511"/>
                <a:ext cx="804611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7887278-9F32-466A-BAAA-627D598F801B}"/>
                  </a:ext>
                </a:extLst>
              </p:cNvPr>
              <p:cNvSpPr txBox="1"/>
              <p:nvPr/>
            </p:nvSpPr>
            <p:spPr>
              <a:xfrm>
                <a:off x="9728862" y="2059495"/>
                <a:ext cx="977372" cy="403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1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1000" b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1000" b="1" dirty="0"/>
                          <m:t>R</m:t>
                        </m:r>
                        <m:r>
                          <m:rPr>
                            <m:nor/>
                          </m:rPr>
                          <a:rPr lang="en-US" sz="1000" b="1" dirty="0"/>
                          <m:t>/</m:t>
                        </m:r>
                        <m:r>
                          <m:rPr>
                            <m:nor/>
                          </m:rPr>
                          <a:rPr lang="en-US" sz="1000" b="1" dirty="0"/>
                          <m:t>Q</m:t>
                        </m:r>
                        <m:r>
                          <m:rPr>
                            <m:nor/>
                          </m:rPr>
                          <a:rPr lang="en-US" sz="1000" b="1" dirty="0"/>
                          <m:t>)</m:t>
                        </m:r>
                      </m:e>
                      <m:sub>
                        <m:r>
                          <a:rPr lang="en-US" sz="1000" b="1" i="1">
                            <a:latin typeface="Cambria Math" panose="02040503050406030204" pitchFamily="18" charset="0"/>
                          </a:rPr>
                          <m:t>⫠</m:t>
                        </m:r>
                      </m:sub>
                      <m:sup>
                        <m:r>
                          <a:rPr lang="en-US" sz="10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1000" b="1" dirty="0"/>
                  <a:t>  </a:t>
                </a:r>
              </a:p>
              <a:p>
                <a:pPr algn="ctr"/>
                <a:r>
                  <a:rPr lang="el-GR" sz="1000" b="1" dirty="0"/>
                  <a:t>Ω</a:t>
                </a:r>
                <a:r>
                  <a:rPr lang="en-US" sz="1000" b="1" dirty="0"/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1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10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7887278-9F32-466A-BAAA-627D598F8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8862" y="2059495"/>
                <a:ext cx="977372" cy="403572"/>
              </a:xfrm>
              <a:prstGeom prst="rect">
                <a:avLst/>
              </a:prstGeom>
              <a:blipFill>
                <a:blip r:embed="rId8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C2AA87B7-9AB9-4B15-8A80-AB6376AEDC6F}"/>
              </a:ext>
            </a:extLst>
          </p:cNvPr>
          <p:cNvSpPr txBox="1"/>
          <p:nvPr/>
        </p:nvSpPr>
        <p:spPr>
          <a:xfrm>
            <a:off x="9288695" y="2155290"/>
            <a:ext cx="907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F, MHz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E411482-E675-4A4F-AFAA-D27A9E336567}"/>
                  </a:ext>
                </a:extLst>
              </p:cNvPr>
              <p:cNvSpPr txBox="1"/>
              <p:nvPr/>
            </p:nvSpPr>
            <p:spPr>
              <a:xfrm>
                <a:off x="10977880" y="2125000"/>
                <a:ext cx="804611" cy="293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0" dirty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en-US" sz="1200" b="1" i="1" dirty="0" smtClean="0">
                              <a:latin typeface="Cambria Math" panose="02040503050406030204" pitchFamily="18" charset="0"/>
                            </a:rPr>
                            <m:t>𝒄𝒂𝒗𝒊𝒕𝒚</m:t>
                          </m:r>
                        </m:sub>
                      </m:sSub>
                    </m:oMath>
                  </m:oMathPara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E411482-E675-4A4F-AFAA-D27A9E336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7880" y="2125000"/>
                <a:ext cx="804611" cy="293991"/>
              </a:xfrm>
              <a:prstGeom prst="rect">
                <a:avLst/>
              </a:prstGeom>
              <a:blipFill>
                <a:blip r:embed="rId9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35A6D68-F901-4E41-BDEA-6223F0F2746A}"/>
                  </a:ext>
                </a:extLst>
              </p:cNvPr>
              <p:cNvSpPr txBox="1"/>
              <p:nvPr/>
            </p:nvSpPr>
            <p:spPr>
              <a:xfrm>
                <a:off x="10434587" y="2143905"/>
                <a:ext cx="8046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0" dirty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en-US" sz="1200" b="1" i="0" dirty="0" smtClean="0">
                              <a:latin typeface="Cambria Math" panose="02040503050406030204" pitchFamily="18" charset="0"/>
                            </a:rPr>
                            <m:t>𝐞𝐱𝐭</m:t>
                          </m:r>
                        </m:sub>
                      </m:sSub>
                    </m:oMath>
                  </m:oMathPara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35A6D68-F901-4E41-BDEA-6223F0F27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4587" y="2143905"/>
                <a:ext cx="804611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C5734B38-4F83-446C-9DC6-9B469D1BA059}"/>
              </a:ext>
            </a:extLst>
          </p:cNvPr>
          <p:cNvSpPr txBox="1"/>
          <p:nvPr/>
        </p:nvSpPr>
        <p:spPr>
          <a:xfrm>
            <a:off x="671055" y="751045"/>
            <a:ext cx="186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Port’s BC applied</a:t>
            </a:r>
          </a:p>
        </p:txBody>
      </p:sp>
    </p:spTree>
    <p:extLst>
      <p:ext uri="{BB962C8B-B14F-4D97-AF65-F5344CB8AC3E}">
        <p14:creationId xmlns:p14="http://schemas.microsoft.com/office/powerpoint/2010/main" val="15138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9AE3AF-2EBD-4B05-9F7B-2D6D033EF9E2}"/>
              </a:ext>
            </a:extLst>
          </p:cNvPr>
          <p:cNvSpPr txBox="1"/>
          <p:nvPr/>
        </p:nvSpPr>
        <p:spPr>
          <a:xfrm>
            <a:off x="3659023" y="176645"/>
            <a:ext cx="4873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RF design, plunger tuner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A21A8E-3B3F-42D2-930C-A2EC48906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318" y="1031354"/>
            <a:ext cx="3894873" cy="21123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97AEA9-72C1-48DD-BC79-31B4B9669AEF}"/>
              </a:ext>
            </a:extLst>
          </p:cNvPr>
          <p:cNvSpPr txBox="1"/>
          <p:nvPr/>
        </p:nvSpPr>
        <p:spPr>
          <a:xfrm>
            <a:off x="4757616" y="2331668"/>
            <a:ext cx="14369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dF/dL ~ 10.9 kHz/mm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FC4E40-FD98-4658-8A09-769EBB904BB3}"/>
              </a:ext>
            </a:extLst>
          </p:cNvPr>
          <p:cNvSpPr txBox="1"/>
          <p:nvPr/>
        </p:nvSpPr>
        <p:spPr>
          <a:xfrm>
            <a:off x="5342293" y="2034837"/>
            <a:ext cx="14369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dF/dL ~ 13.3 kHz/mm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C6C155-D594-47D3-9390-38669A6FC54A}"/>
              </a:ext>
            </a:extLst>
          </p:cNvPr>
          <p:cNvSpPr txBox="1"/>
          <p:nvPr/>
        </p:nvSpPr>
        <p:spPr>
          <a:xfrm>
            <a:off x="6194530" y="1689883"/>
            <a:ext cx="14369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dF/dL ~ 17.1 kHz/mm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087F77-5C3B-481B-A25D-0625E2BD4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00" y="3714292"/>
            <a:ext cx="6307344" cy="27012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E9AA84-610B-4EE8-8F71-487745D492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8941" y="3632739"/>
            <a:ext cx="4566062" cy="24722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B87946-C04F-4C3A-82EB-2CD4F7129D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0801" y="1433862"/>
            <a:ext cx="1288473" cy="158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8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D1A730-1718-456F-B42F-25176C223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358" y="3380639"/>
            <a:ext cx="3276127" cy="31588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957686-39E8-4BF7-990C-816064903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73" y="3360180"/>
            <a:ext cx="3339888" cy="31588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E14517-98D5-4610-8364-15AF62F6A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1170" y="3429000"/>
            <a:ext cx="3005019" cy="31588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1223460-911A-48BE-A96F-6D6D546E11E3}"/>
                  </a:ext>
                </a:extLst>
              </p:cNvPr>
              <p:cNvSpPr txBox="1"/>
              <p:nvPr/>
            </p:nvSpPr>
            <p:spPr>
              <a:xfrm>
                <a:off x="1249112" y="1028907"/>
                <a:ext cx="58213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Voltage = 300 keV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𝑒𝑥𝑡𝑒𝑟𝑛𝑎𝑙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2.5·10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1223460-911A-48BE-A96F-6D6D546E1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112" y="1028907"/>
                <a:ext cx="5821342" cy="461665"/>
              </a:xfrm>
              <a:prstGeom prst="rect">
                <a:avLst/>
              </a:prstGeom>
              <a:blipFill>
                <a:blip r:embed="rId5"/>
                <a:stretch>
                  <a:fillRect l="-167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BDED059C-2EAD-461D-B25F-D68CF6930E28}"/>
              </a:ext>
            </a:extLst>
          </p:cNvPr>
          <p:cNvSpPr txBox="1"/>
          <p:nvPr/>
        </p:nvSpPr>
        <p:spPr>
          <a:xfrm>
            <a:off x="3685608" y="2420799"/>
            <a:ext cx="5283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Log scale of E-fields in the same range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603A25-477E-4242-BA62-0FCDE460289F}"/>
              </a:ext>
            </a:extLst>
          </p:cNvPr>
          <p:cNvSpPr txBox="1"/>
          <p:nvPr/>
        </p:nvSpPr>
        <p:spPr>
          <a:xfrm>
            <a:off x="5121134" y="2825482"/>
            <a:ext cx="2369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Loop coupler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148FA7-0AD8-405D-98AC-8DAC6327C6F2}"/>
              </a:ext>
            </a:extLst>
          </p:cNvPr>
          <p:cNvSpPr txBox="1"/>
          <p:nvPr/>
        </p:nvSpPr>
        <p:spPr>
          <a:xfrm>
            <a:off x="1161797" y="2825482"/>
            <a:ext cx="288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 structure coupler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6541E9-F0F0-481D-8230-1B8BD26EFFC8}"/>
              </a:ext>
            </a:extLst>
          </p:cNvPr>
          <p:cNvSpPr txBox="1"/>
          <p:nvPr/>
        </p:nvSpPr>
        <p:spPr>
          <a:xfrm>
            <a:off x="8834916" y="2825482"/>
            <a:ext cx="2369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Loop coupler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206C7A-D580-4C2E-891F-A8AEEDF5A68F}"/>
              </a:ext>
            </a:extLst>
          </p:cNvPr>
          <p:cNvSpPr txBox="1"/>
          <p:nvPr/>
        </p:nvSpPr>
        <p:spPr>
          <a:xfrm>
            <a:off x="1921146" y="204156"/>
            <a:ext cx="4873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RF design, power coupler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2A3658-062C-4A77-B6A5-F69643651083}"/>
              </a:ext>
            </a:extLst>
          </p:cNvPr>
          <p:cNvSpPr txBox="1"/>
          <p:nvPr/>
        </p:nvSpPr>
        <p:spPr>
          <a:xfrm>
            <a:off x="4485567" y="5161847"/>
            <a:ext cx="1537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gap ~ 3.2 mm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C68988-7578-46C6-BFEF-7187C4EE9D7D}"/>
              </a:ext>
            </a:extLst>
          </p:cNvPr>
          <p:cNvSpPr txBox="1"/>
          <p:nvPr/>
        </p:nvSpPr>
        <p:spPr>
          <a:xfrm>
            <a:off x="6340278" y="5198696"/>
            <a:ext cx="1537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gap ~ 3.2 mm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87311E-8A64-400E-88F8-64F57D96647D}"/>
              </a:ext>
            </a:extLst>
          </p:cNvPr>
          <p:cNvSpPr txBox="1"/>
          <p:nvPr/>
        </p:nvSpPr>
        <p:spPr>
          <a:xfrm>
            <a:off x="7958338" y="5312280"/>
            <a:ext cx="1537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gap ~ 6.2 mm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1BF475-7DFA-4FB2-9E81-7BB93F176840}"/>
              </a:ext>
            </a:extLst>
          </p:cNvPr>
          <p:cNvSpPr txBox="1"/>
          <p:nvPr/>
        </p:nvSpPr>
        <p:spPr>
          <a:xfrm>
            <a:off x="9666596" y="5312280"/>
            <a:ext cx="1537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gap ~ 1.5 mm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517887-6D2F-45A7-95E1-DA7A2C2384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0302" y="204156"/>
            <a:ext cx="2972627" cy="22832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53EC2CC-C66C-4D02-BCB1-7A09C5641A9E}"/>
                  </a:ext>
                </a:extLst>
              </p:cNvPr>
              <p:cNvSpPr txBox="1"/>
              <p:nvPr/>
            </p:nvSpPr>
            <p:spPr>
              <a:xfrm>
                <a:off x="8793205" y="2094280"/>
                <a:ext cx="2586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𝑎𝑛𝑡𝑒𝑛𝑛𝑎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~16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53EC2CC-C66C-4D02-BCB1-7A09C5641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3205" y="2094280"/>
                <a:ext cx="258682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6249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D7CD69C8-8D63-4C40-B828-6372900FB275}"/>
              </a:ext>
            </a:extLst>
          </p:cNvPr>
          <p:cNvSpPr txBox="1"/>
          <p:nvPr/>
        </p:nvSpPr>
        <p:spPr>
          <a:xfrm>
            <a:off x="1161218" y="1840870"/>
            <a:ext cx="264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 water channels, Ø 9 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0680EBC-BB11-4A5E-AFBC-AD0F3C40650A}"/>
                  </a:ext>
                </a:extLst>
              </p:cNvPr>
              <p:cNvSpPr txBox="1"/>
              <p:nvPr/>
            </p:nvSpPr>
            <p:spPr>
              <a:xfrm>
                <a:off x="4054581" y="1440055"/>
                <a:ext cx="311019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u="sng" dirty="0"/>
                  <a:t>Voltage = 300 kV, duty cycle 5%</a:t>
                </a:r>
              </a:p>
              <a:p>
                <a:pPr algn="ctr"/>
                <a:r>
                  <a:rPr lang="en-US" dirty="0"/>
                  <a:t>Outer wall 20 mm</a:t>
                </a:r>
              </a:p>
              <a:p>
                <a:pPr algn="ctr"/>
                <a:r>
                  <a:rPr lang="el-GR" b="0" dirty="0"/>
                  <a:t>Δ</a:t>
                </a:r>
                <a:r>
                  <a:rPr lang="en-US" b="0" dirty="0"/>
                  <a:t>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/>
                  <a:t> 12.8⁰C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0680EBC-BB11-4A5E-AFBC-AD0F3C406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581" y="1440055"/>
                <a:ext cx="3110194" cy="923330"/>
              </a:xfrm>
              <a:prstGeom prst="rect">
                <a:avLst/>
              </a:prstGeom>
              <a:blipFill>
                <a:blip r:embed="rId2"/>
                <a:stretch>
                  <a:fillRect l="-1373" t="-3289" r="-1373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C655CEC9-43ED-469E-9D21-9E09DB280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47" y="2306782"/>
            <a:ext cx="2643219" cy="327720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993AF9-9AB8-4383-B884-1FB2789100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481" y="2308062"/>
            <a:ext cx="2519076" cy="3375561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D72DE30-2EC2-4DCD-A82D-4E47A09D6720}"/>
              </a:ext>
            </a:extLst>
          </p:cNvPr>
          <p:cNvCxnSpPr/>
          <p:nvPr/>
        </p:nvCxnSpPr>
        <p:spPr>
          <a:xfrm>
            <a:off x="9345881" y="3034146"/>
            <a:ext cx="33844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BBA2D8D-93BE-43CB-842E-48C65251B439}"/>
              </a:ext>
            </a:extLst>
          </p:cNvPr>
          <p:cNvGrpSpPr/>
          <p:nvPr/>
        </p:nvGrpSpPr>
        <p:grpSpPr>
          <a:xfrm>
            <a:off x="7450412" y="1585706"/>
            <a:ext cx="2837182" cy="3990290"/>
            <a:chOff x="7391035" y="2707924"/>
            <a:chExt cx="2837182" cy="399029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D8F2BF0-FC81-4359-ADB2-F2389504B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91035" y="2707924"/>
              <a:ext cx="2837182" cy="399029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637AE7F-D96E-4BA8-85FC-EEBC0271B7FC}"/>
                </a:ext>
              </a:extLst>
            </p:cNvPr>
            <p:cNvSpPr txBox="1"/>
            <p:nvPr/>
          </p:nvSpPr>
          <p:spPr>
            <a:xfrm>
              <a:off x="9171688" y="3894754"/>
              <a:ext cx="59182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/>
                <a:t>30 mm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649EED5-FF9A-422A-BC6A-7E71B998C617}"/>
              </a:ext>
            </a:extLst>
          </p:cNvPr>
          <p:cNvSpPr txBox="1"/>
          <p:nvPr/>
        </p:nvSpPr>
        <p:spPr>
          <a:xfrm>
            <a:off x="2782106" y="359720"/>
            <a:ext cx="7976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RF design, water cooling, vacuum</a:t>
            </a:r>
          </a:p>
        </p:txBody>
      </p:sp>
    </p:spTree>
    <p:extLst>
      <p:ext uri="{BB962C8B-B14F-4D97-AF65-F5344CB8AC3E}">
        <p14:creationId xmlns:p14="http://schemas.microsoft.com/office/powerpoint/2010/main" val="1595443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4DAEA2-CBB7-471E-B906-3E8882FEE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728" y="1057291"/>
            <a:ext cx="5243565" cy="17611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174E6B-B096-4BA1-B722-1C072FD96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874663" y="-917098"/>
            <a:ext cx="287722" cy="37138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096507-1B29-46AA-A13E-D3C27E7A8BE9}"/>
              </a:ext>
            </a:extLst>
          </p:cNvPr>
          <p:cNvSpPr txBox="1"/>
          <p:nvPr/>
        </p:nvSpPr>
        <p:spPr>
          <a:xfrm>
            <a:off x="8948057" y="1614723"/>
            <a:ext cx="2803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Outer wall thickness 20 mm Weight ~ 394 kg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8D3C85-156F-40DE-B4A2-5FF90086BF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5728" y="3203730"/>
            <a:ext cx="5243565" cy="16955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CAC0BD-4FB9-4230-897F-9C9EBE624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881303" y="1249095"/>
            <a:ext cx="274444" cy="37138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85593E-6F3C-4794-9B9A-DF296B83E1D1}"/>
              </a:ext>
            </a:extLst>
          </p:cNvPr>
          <p:cNvSpPr txBox="1"/>
          <p:nvPr/>
        </p:nvSpPr>
        <p:spPr>
          <a:xfrm>
            <a:off x="8989621" y="3728326"/>
            <a:ext cx="2803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Outer wall thickness 15 mm Weight ~ 337 kg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E134D2-3BDA-485D-A919-E88CC7EE8A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5728" y="5173087"/>
            <a:ext cx="5243564" cy="16534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759C16-C2D5-4130-AC44-5C4A2FDA12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5877046" y="3223094"/>
            <a:ext cx="282959" cy="37138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E119AA-609A-4C94-A9ED-7C5BC0429331}"/>
              </a:ext>
            </a:extLst>
          </p:cNvPr>
          <p:cNvSpPr txBox="1"/>
          <p:nvPr/>
        </p:nvSpPr>
        <p:spPr>
          <a:xfrm>
            <a:off x="8948057" y="5676647"/>
            <a:ext cx="2803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Outer wall thickness 10 mm Weight ~ 283 kg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B94F29-D640-4687-B835-59D708856A46}"/>
              </a:ext>
            </a:extLst>
          </p:cNvPr>
          <p:cNvSpPr txBox="1"/>
          <p:nvPr/>
        </p:nvSpPr>
        <p:spPr>
          <a:xfrm>
            <a:off x="1592849" y="116769"/>
            <a:ext cx="8469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Mechanical design, deformation due to gravity + vacuum</a:t>
            </a:r>
          </a:p>
        </p:txBody>
      </p:sp>
    </p:spTree>
    <p:extLst>
      <p:ext uri="{BB962C8B-B14F-4D97-AF65-F5344CB8AC3E}">
        <p14:creationId xmlns:p14="http://schemas.microsoft.com/office/powerpoint/2010/main" val="3983537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22360</TotalTime>
  <Words>1058</Words>
  <Application>Microsoft Office PowerPoint</Application>
  <PresentationFormat>Widescreen</PresentationFormat>
  <Paragraphs>276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 V Gonin</dc:creator>
  <cp:lastModifiedBy>Timergali Khabiboulline</cp:lastModifiedBy>
  <cp:revision>55</cp:revision>
  <cp:lastPrinted>2021-09-13T17:26:14Z</cp:lastPrinted>
  <dcterms:created xsi:type="dcterms:W3CDTF">2021-07-02T21:02:11Z</dcterms:created>
  <dcterms:modified xsi:type="dcterms:W3CDTF">2023-05-12T15:01:15Z</dcterms:modified>
</cp:coreProperties>
</file>