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54" r:id="rId5"/>
    <p:sldMasterId id="2147484162" r:id="rId6"/>
  </p:sldMasterIdLst>
  <p:notesMasterIdLst>
    <p:notesMasterId r:id="rId13"/>
  </p:notesMasterIdLst>
  <p:handoutMasterIdLst>
    <p:handoutMasterId r:id="rId14"/>
  </p:handoutMasterIdLst>
  <p:sldIdLst>
    <p:sldId id="2470" r:id="rId7"/>
    <p:sldId id="2472" r:id="rId8"/>
    <p:sldId id="2471" r:id="rId9"/>
    <p:sldId id="2473" r:id="rId10"/>
    <p:sldId id="2474" r:id="rId11"/>
    <p:sldId id="2475" r:id="rId12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2470"/>
            <p14:sldId id="2472"/>
            <p14:sldId id="2471"/>
            <p14:sldId id="2473"/>
            <p14:sldId id="2474"/>
            <p14:sldId id="2475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FBB96D-4B68-8073-613F-2E8179299238}" name="Guest User" initials="GU" userId="S::urn:spo:anon#d977dbc2e8a39cce8dee2124f48d202fa66ce2aebb381f7b4dff2ff9ac27c015::" providerId="AD"/>
  <p188:author id="{14D74274-3232-23A3-DF6E-06989BEE0329}" name="Amber M Kenney" initials="AK" userId="S::tamber@services.fnal.gov::fbde3db7-f01e-40f9-8aa4-c93b15cf389d" providerId="AD"/>
  <p188:author id="{71DEE590-3380-6F5E-195A-4163033C0E3F}" name="Eduard Pozdeyev" initials="EP" userId="S::pozdeyev@services.fnal.gov::40ce74ae-43c5-4739-a035-e8db4aa55212" providerId="AD"/>
  <p188:author id="{DCBD06B3-1815-B03A-C142-87E493C49F68}" name="Cristian Boffo" initials="CB" userId="S::crboffo@services.fnal.gov::1227677d-13bd-46c0-bdd5-02e0cbff23a7" providerId="AD"/>
  <p188:author id="{8CD176C2-3838-6ADE-DC05-0AECB74C7B25}" name="Richard P Stanek" initials="RS" userId="S::rstanek@services.fnal.gov::b39fe952-ccac-4ff7-99e5-ef8dc3db4b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50"/>
    <a:srgbClr val="63666A"/>
    <a:srgbClr val="003087"/>
    <a:srgbClr val="0F2D62"/>
    <a:srgbClr val="404040"/>
    <a:srgbClr val="4E4E4E"/>
    <a:srgbClr val="50504E"/>
    <a:srgbClr val="004C97"/>
    <a:srgbClr val="A7A8AA"/>
    <a:srgbClr val="99D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B1BFD3-2DE4-C048-9BBB-9C1C2DBBF73B}" v="3509" dt="2022-11-18T20:15:34.5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4"/>
    <p:restoredTop sz="94694"/>
  </p:normalViewPr>
  <p:slideViewPr>
    <p:cSldViewPr snapToGrid="0">
      <p:cViewPr varScale="1">
        <p:scale>
          <a:sx n="121" d="100"/>
          <a:sy n="121" d="100"/>
        </p:scale>
        <p:origin x="232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2:55:06.8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24575,'9'6'0,"10"5"0,17 9 0,15 6 0,3 0 0,-2-3 0,-10-4 0,-7-5 0,-1 0 0,-4 0 0,1 0 0,2 1 0,2 0 0,-2-1 0,-4-3 0,-1 1 0,2 2 0,5 4 0,9 6 0,6 3 0,1-1 0,-7-4 0,-6-4 0,-6-4 0,-4-1 0,-3-2 0,-8-3 0,-8-5 0,-6-2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2:55:09.5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24575,'15'10'0,"16"7"0,17 8 0,22 9 0,3-1 0,4 3 0,-3-1 0,-16-5 0,-7-5 0,-20-8 0,-12-7 0,-8-4 0,-6-3 0,-1-1 0,-1 0 0,0 0 0,2 0 0,4 3 0,4 2 0,7 3 0,6 1 0,1 0 0,-3-1 0,-8-4 0,-7-2 0,-1-1 0,1 0 0,7 1 0,6 0 0,1 0 0,-2 0 0,-5-2 0,-6 0 0,-6 0 0,-3 1 0,-1 3 0,-1 2 0,-1 4 0,-2 5 0,-3 6 0,-3 9 0,-3 5 0,0 2 0,0-1 0,2-4 0,0-4 0,1 1 0,-2-1 0,1 3 0,-1-1 0,1-1 0,0-4 0,3-3 0,0-5 0,3-2 0,0-4 0,0-1 0,-2 2 0,-1 2 0,0 1 0,-1 0 0,3 1 0,2-1 0,0 0 0,2-1 0,0-1 0,1 0 0,0 1 0,-1-2 0,-1 0 0,0-4 0,-1-1 0,1-2 0,0-1 0,0-1 0,0 0 0,0-1 0,1 1 0,0-1 0,0 0 0,1 0 0,0-2 0,1-1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2T12:55:12.9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67 0 24575,'38'3'0,"-5"1"0,-6-1 0,-12 0 0,-9-1 0,-7 2 0,0-1 0,-1 3 0,-1 1 0,-1 3 0,-1 4 0,-2 4 0,0 4 0,-2 2 0,0 0 0,0 1 0,-1 0 0,-1 2 0,-1 0 0,1 2 0,0 1 0,1-1 0,2-2 0,1-1 0,2-4 0,1-4 0,1-2 0,1-3 0,0-2 0,1-1 0,-1 0 0,0 1 0,0 0 0,0 1 0,-1 0 0,1-1 0,-1 1 0,0 1 0,1-1 0,-1 0 0,1-3 0,1-2 0,0-1 0,0-2 0,0 0 0,1-2 0,0 0 0,0-1 0,0 1 0,0 0 0,-1-1 0,1 0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003" y="896935"/>
            <a:ext cx="12228576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UK/STFC-UKRI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7838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59359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560727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23630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31383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16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384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85945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25440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5"/>
            <a:ext cx="900491" cy="2413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5374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71612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8107060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-1"/>
            <a:ext cx="12192001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3" name="Picture 2" descr="A view of a city&#10;&#10;Description automatically generated">
            <a:extLst>
              <a:ext uri="{FF2B5EF4-FFF2-40B4-BE49-F238E27FC236}">
                <a16:creationId xmlns:a16="http://schemas.microsoft.com/office/drawing/2014/main" id="{E19ACA47-E1C9-D14E-A205-8CB25298F1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71" b="18952"/>
          <a:stretch/>
        </p:blipFill>
        <p:spPr>
          <a:xfrm>
            <a:off x="-1" y="896935"/>
            <a:ext cx="12192001" cy="3336828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8107061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562963" y="4817049"/>
            <a:ext cx="3427737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>
                <a:latin typeface="Helvetica"/>
                <a:cs typeface="Helvetica"/>
              </a:rPr>
              <a:t>A Partnership of: 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US/DOE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India/DAE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Italy/INFN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UK/UKRI-STFC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France/CEA,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Poland/WUST </a:t>
            </a:r>
            <a:endParaRPr lang="en-US" sz="1600" kern="1200" baseline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4BD724-1E80-4878-9472-027E28C6A7C2}"/>
              </a:ext>
            </a:extLst>
          </p:cNvPr>
          <p:cNvPicPr>
            <a:picLocks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0220" y="6275566"/>
            <a:ext cx="338328" cy="210312"/>
          </a:xfrm>
          <a:prstGeom prst="rect">
            <a:avLst/>
          </a:prstGeo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72EFF9-AFDE-445C-A3D7-86893885A566}"/>
              </a:ext>
            </a:extLst>
          </p:cNvPr>
          <p:cNvSpPr/>
          <p:nvPr userDrawn="1"/>
        </p:nvSpPr>
        <p:spPr>
          <a:xfrm>
            <a:off x="11334367" y="5522386"/>
            <a:ext cx="320040" cy="21031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A44023-1640-4E23-9B6C-B21D51AC203C}"/>
              </a:ext>
            </a:extLst>
          </p:cNvPr>
          <p:cNvSpPr/>
          <p:nvPr userDrawn="1"/>
        </p:nvSpPr>
        <p:spPr>
          <a:xfrm>
            <a:off x="11334365" y="5263975"/>
            <a:ext cx="320040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B91944F-4C95-403D-B21A-07CBC836EB9E}"/>
              </a:ext>
            </a:extLst>
          </p:cNvPr>
          <p:cNvPicPr>
            <a:picLocks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33761" y="5025543"/>
            <a:ext cx="402336" cy="210312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EF24C8-38C3-451F-AE2C-C52B4B0C3DF9}"/>
              </a:ext>
            </a:extLst>
          </p:cNvPr>
          <p:cNvSpPr/>
          <p:nvPr userDrawn="1"/>
        </p:nvSpPr>
        <p:spPr>
          <a:xfrm>
            <a:off x="11334367" y="5777336"/>
            <a:ext cx="420624" cy="21031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FF91A-2A51-4F15-9737-050781425D07}"/>
              </a:ext>
            </a:extLst>
          </p:cNvPr>
          <p:cNvSpPr/>
          <p:nvPr userDrawn="1"/>
        </p:nvSpPr>
        <p:spPr>
          <a:xfrm>
            <a:off x="11333761" y="6024723"/>
            <a:ext cx="320040" cy="210312"/>
          </a:xfrm>
          <a:prstGeom prst="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4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5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388791" cy="0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812182" y="6266724"/>
            <a:ext cx="1024128" cy="4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5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</p:sldLayoutIdLst>
  <p:hf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899" y="4369083"/>
            <a:ext cx="9870129" cy="100304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dirty="0">
                <a:cs typeface="Helvetica"/>
              </a:rPr>
              <a:t>Buncher Interfaces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3792" y="5372132"/>
            <a:ext cx="11332308" cy="1247725"/>
          </a:xfrm>
        </p:spPr>
        <p:txBody>
          <a:bodyPr/>
          <a:lstStyle/>
          <a:p>
            <a:r>
              <a:rPr lang="en-US" dirty="0"/>
              <a:t>Eduard Pozdeyev</a:t>
            </a:r>
          </a:p>
          <a:p>
            <a:r>
              <a:rPr lang="en-US" dirty="0"/>
              <a:t>May 12, 2023</a:t>
            </a:r>
          </a:p>
        </p:txBody>
      </p:sp>
    </p:spTree>
    <p:extLst>
      <p:ext uri="{BB962C8B-B14F-4D97-AF65-F5344CB8AC3E}">
        <p14:creationId xmlns:p14="http://schemas.microsoft.com/office/powerpoint/2010/main" val="1139286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B0D634-7091-BE06-4033-27AA63795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427877"/>
          </a:xfrm>
        </p:spPr>
        <p:txBody>
          <a:bodyPr/>
          <a:lstStyle/>
          <a:p>
            <a:r>
              <a:rPr lang="en-US" dirty="0"/>
              <a:t>Buncher most likely can be accommodated without modifications to CF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2337E-D017-A67C-08AA-FDC229FD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SRF Buncher Interfaces: CF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0550D-A349-D2A0-C69A-AD478A10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DB89F-ED8E-00B2-A315-2B0A52EE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D1D0D-9F60-F2CB-337E-E255A072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Picture 7" descr="A picture containing text, diagram, plan, line&#10;&#10;Description automatically generated">
            <a:extLst>
              <a:ext uri="{FF2B5EF4-FFF2-40B4-BE49-F238E27FC236}">
                <a16:creationId xmlns:a16="http://schemas.microsoft.com/office/drawing/2014/main" id="{01FD9357-322A-9C46-54D9-D877B442D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13" y="1678172"/>
            <a:ext cx="7772400" cy="458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9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A873E-F40C-B6DC-F1A2-EE7A557CB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RF: </a:t>
            </a:r>
          </a:p>
          <a:p>
            <a:pPr lvl="1"/>
            <a:r>
              <a:rPr lang="en-US" dirty="0"/>
              <a:t>One SSA amplifier P &lt; 10 kW for both 650 MHz and 1.3 GHz</a:t>
            </a:r>
          </a:p>
          <a:p>
            <a:pPr lvl="1"/>
            <a:r>
              <a:rPr lang="en-US" dirty="0"/>
              <a:t>Nominal power to maintain 20 MV without beam is ~25 kW at the cavity</a:t>
            </a:r>
          </a:p>
          <a:p>
            <a:r>
              <a:rPr lang="en-US" dirty="0"/>
              <a:t>LLRF</a:t>
            </a:r>
          </a:p>
          <a:p>
            <a:pPr lvl="1"/>
            <a:r>
              <a:rPr lang="en-US" dirty="0"/>
              <a:t>Two channel</a:t>
            </a:r>
          </a:p>
          <a:p>
            <a:r>
              <a:rPr lang="en-US" dirty="0"/>
              <a:t>Cryogenics:</a:t>
            </a:r>
          </a:p>
          <a:p>
            <a:pPr lvl="1"/>
            <a:r>
              <a:rPr lang="en-US" dirty="0"/>
              <a:t>Need the cryogenic distribution line to be extended</a:t>
            </a:r>
          </a:p>
          <a:p>
            <a:pPr lvl="1"/>
            <a:r>
              <a:rPr lang="en-US" dirty="0"/>
              <a:t>Can the cavity be operated at 4K? </a:t>
            </a:r>
          </a:p>
          <a:p>
            <a:pPr lvl="2"/>
            <a:r>
              <a:rPr lang="en-US" dirty="0"/>
              <a:t>20W at 2K, 20MV, CW - &gt; 1.25W at 2k, 5MV, CW - &gt; 0.13W at 2k, 5MV, 10% DF - &gt; 0.26W at 4K, 5MV, 10% DF</a:t>
            </a:r>
          </a:p>
          <a:p>
            <a:r>
              <a:rPr lang="en-US" dirty="0"/>
              <a:t>Timing:</a:t>
            </a:r>
          </a:p>
          <a:p>
            <a:pPr lvl="1"/>
            <a:r>
              <a:rPr lang="en-US" dirty="0"/>
              <a:t>650 MHz timing is available nearby </a:t>
            </a:r>
          </a:p>
          <a:p>
            <a:r>
              <a:rPr lang="en-US" dirty="0">
                <a:solidFill>
                  <a:srgbClr val="FF0000"/>
                </a:solidFill>
              </a:rPr>
              <a:t>Vacuum: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Not a clean/particulate free area 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5C9DC1-AA40-0E37-8485-0CB8B43A0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SRF Buncher Interfaces: Accelerator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38083-9EF2-3426-61BA-477441C8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3BE1F-5139-3E1F-7281-F90D2C7A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965FE-7533-6311-1934-69FB6844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8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83F8B6-9249-6784-1BB8-92A89E3E1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2076447"/>
          </a:xfrm>
        </p:spPr>
        <p:txBody>
          <a:bodyPr/>
          <a:lstStyle/>
          <a:p>
            <a:r>
              <a:rPr lang="en-US" dirty="0"/>
              <a:t>Presently interfaces with CF were not defined, requirements need to be developed and provided</a:t>
            </a:r>
          </a:p>
          <a:p>
            <a:pPr lvl="1"/>
            <a:r>
              <a:rPr lang="en-US" dirty="0"/>
              <a:t>No space in F37?</a:t>
            </a:r>
          </a:p>
          <a:p>
            <a:pPr lvl="1"/>
            <a:r>
              <a:rPr lang="en-US" dirty="0"/>
              <a:t>Possible space in the tunnel</a:t>
            </a:r>
          </a:p>
          <a:p>
            <a:pPr lvl="1"/>
            <a:r>
              <a:rPr lang="en-US" dirty="0"/>
              <a:t>Maybe different location in MR crossing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974B0B-318F-E006-74B4-7D7741D4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Buncher Interfaces: CF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736B9-578A-DA58-8AF6-557AE3F0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5D0B8-91AC-9DAE-FCCE-12D320436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CEEE4-52AA-AC88-5D58-5B549E6D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Picture 7" descr="A picture containing sketch, diagram, line, drawing&#10;&#10;Description automatically generated">
            <a:extLst>
              <a:ext uri="{FF2B5EF4-FFF2-40B4-BE49-F238E27FC236}">
                <a16:creationId xmlns:a16="http://schemas.microsoft.com/office/drawing/2014/main" id="{36B070B6-EABD-AE59-3012-319A7E7F9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067" y="1649125"/>
            <a:ext cx="6401933" cy="43217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550337C-4074-2242-214E-D1C855B2E851}"/>
              </a:ext>
            </a:extLst>
          </p:cNvPr>
          <p:cNvSpPr/>
          <p:nvPr/>
        </p:nvSpPr>
        <p:spPr>
          <a:xfrm rot="3290627">
            <a:off x="7954698" y="3741882"/>
            <a:ext cx="298351" cy="946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53E738-2A20-9AC8-9A58-B6F5251FAFE1}"/>
              </a:ext>
            </a:extLst>
          </p:cNvPr>
          <p:cNvGrpSpPr/>
          <p:nvPr/>
        </p:nvGrpSpPr>
        <p:grpSpPr>
          <a:xfrm>
            <a:off x="8858583" y="3824002"/>
            <a:ext cx="425880" cy="475200"/>
            <a:chOff x="8376240" y="3739572"/>
            <a:chExt cx="42588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0B20D81-86DC-C2BB-763F-C7148D879EAA}"/>
                    </a:ext>
                  </a:extLst>
                </p14:cNvPr>
                <p14:cNvContentPartPr/>
                <p14:nvPr/>
              </p14:nvContentPartPr>
              <p14:xfrm>
                <a:off x="8376240" y="4051332"/>
                <a:ext cx="345240" cy="163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0B20D81-86DC-C2BB-763F-C7148D879EA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67600" y="4042332"/>
                  <a:ext cx="3628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D900E56-F81C-FCAB-9CD8-3E36FF89E1F3}"/>
                    </a:ext>
                  </a:extLst>
                </p14:cNvPr>
                <p14:cNvContentPartPr/>
                <p14:nvPr/>
              </p14:nvContentPartPr>
              <p14:xfrm>
                <a:off x="8494680" y="3739572"/>
                <a:ext cx="307440" cy="432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D900E56-F81C-FCAB-9CD8-3E36FF89E1F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86040" y="3730572"/>
                  <a:ext cx="32508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B332376-4985-531D-2CEA-55F66C0789AA}"/>
                    </a:ext>
                  </a:extLst>
                </p14:cNvPr>
                <p14:cNvContentPartPr/>
                <p14:nvPr/>
              </p14:nvContentPartPr>
              <p14:xfrm>
                <a:off x="8448960" y="3852612"/>
                <a:ext cx="66960" cy="230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B332376-4985-531D-2CEA-55F66C0789A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39960" y="3843612"/>
                  <a:ext cx="84600" cy="2480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8C666AB-FEC3-FFE1-329F-2341C7BEA1FC}"/>
              </a:ext>
            </a:extLst>
          </p:cNvPr>
          <p:cNvSpPr txBox="1"/>
          <p:nvPr/>
        </p:nvSpPr>
        <p:spPr>
          <a:xfrm>
            <a:off x="9426646" y="3937042"/>
            <a:ext cx="2212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Additional room</a:t>
            </a:r>
          </a:p>
        </p:txBody>
      </p:sp>
    </p:spTree>
    <p:extLst>
      <p:ext uri="{BB962C8B-B14F-4D97-AF65-F5344CB8AC3E}">
        <p14:creationId xmlns:p14="http://schemas.microsoft.com/office/powerpoint/2010/main" val="3718100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32958D-BCF8-9A21-414C-1CE5F66CC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RF</a:t>
            </a:r>
          </a:p>
          <a:p>
            <a:pPr lvl="1"/>
            <a:r>
              <a:rPr lang="en-US" dirty="0"/>
              <a:t>CCL: Two 50 kW amplifiers, 2% DF, 2 to  4 rack space</a:t>
            </a:r>
          </a:p>
          <a:p>
            <a:pPr lvl="1"/>
            <a:r>
              <a:rPr lang="en-US" dirty="0"/>
              <a:t>Decoupled Cell Cavity (DCC): 14 5-6 kW amplifiers, 2% DF, 2-4 rack space</a:t>
            </a:r>
          </a:p>
          <a:p>
            <a:r>
              <a:rPr lang="en-US" dirty="0"/>
              <a:t>Cables:</a:t>
            </a:r>
          </a:p>
          <a:p>
            <a:pPr lvl="1"/>
            <a:r>
              <a:rPr lang="en-US" dirty="0"/>
              <a:t>CCL: two 3 1/8 coaxial + 6 LLRF</a:t>
            </a:r>
          </a:p>
          <a:p>
            <a:pPr lvl="1"/>
            <a:r>
              <a:rPr lang="en-US" dirty="0"/>
              <a:t>DCC: 14 0.75 coaxial + 42 LLRF cables</a:t>
            </a:r>
          </a:p>
          <a:p>
            <a:r>
              <a:rPr lang="en-US" dirty="0"/>
              <a:t>LLRF</a:t>
            </a:r>
          </a:p>
          <a:p>
            <a:pPr lvl="1"/>
            <a:r>
              <a:rPr lang="en-US" dirty="0"/>
              <a:t>CCL: two channels</a:t>
            </a:r>
          </a:p>
          <a:p>
            <a:pPr lvl="1"/>
            <a:r>
              <a:rPr lang="en-US" dirty="0"/>
              <a:t>DCC: 14 channels</a:t>
            </a:r>
          </a:p>
          <a:p>
            <a:r>
              <a:rPr lang="en-US" dirty="0"/>
              <a:t>Temperature control</a:t>
            </a:r>
          </a:p>
          <a:p>
            <a:pPr lvl="1"/>
            <a:r>
              <a:rPr lang="en-US" dirty="0"/>
              <a:t>Two chillers ~ a few kW, small devices</a:t>
            </a:r>
          </a:p>
          <a:p>
            <a:r>
              <a:rPr lang="en-US" dirty="0"/>
              <a:t>Timing distribution line – requirements should not be very </a:t>
            </a:r>
            <a:r>
              <a:rPr lang="en-US"/>
              <a:t>stringent (~0.5 deg.)</a:t>
            </a:r>
            <a:endParaRPr lang="en-US" dirty="0"/>
          </a:p>
          <a:p>
            <a:r>
              <a:rPr lang="en-US" dirty="0"/>
              <a:t>Vacuum: 2 ion pumps, two permanent TMPs or a cart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8CCFFE-C8A2-6B3A-E33A-62774315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 Buncher Interfaces: Accelerator Systems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8FB14-20FD-F176-7CF7-8BF2EFCD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FF79-DE89-D5C2-35FB-957804C19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CAA14-7EB2-5584-1DB7-56CCF7618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1F6AC-3802-2CC7-6960-47E962972548}"/>
              </a:ext>
            </a:extLst>
          </p:cNvPr>
          <p:cNvSpPr txBox="1"/>
          <p:nvPr/>
        </p:nvSpPr>
        <p:spPr>
          <a:xfrm>
            <a:off x="7788166" y="3184634"/>
            <a:ext cx="3613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rack space: 5 – 8 racks</a:t>
            </a:r>
          </a:p>
          <a:p>
            <a:r>
              <a:rPr lang="en-US" dirty="0"/>
              <a:t>Power: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~150 kW pulsed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20-30 (?) kW average</a:t>
            </a:r>
          </a:p>
        </p:txBody>
      </p:sp>
    </p:spTree>
    <p:extLst>
      <p:ext uri="{BB962C8B-B14F-4D97-AF65-F5344CB8AC3E}">
        <p14:creationId xmlns:p14="http://schemas.microsoft.com/office/powerpoint/2010/main" val="234192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B4C194-ED9F-8E6B-99F3-7EA166461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Designs need to be evaluated and preferred options selected</a:t>
            </a:r>
          </a:p>
          <a:p>
            <a:r>
              <a:rPr lang="en-US" dirty="0"/>
              <a:t>Specifications need to be developed and provided to stakeholders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25D43B-69BF-9644-606C-66E4E0EF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6341F-C962-9046-59C6-E46530FB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11/30/22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DF001-BA4A-FA55-E423-C380D8B67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Pozdeyev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1DF89-820B-2AF5-528B-59FA5D18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09907"/>
      </p:ext>
    </p:extLst>
  </p:cSld>
  <p:clrMapOvr>
    <a:masterClrMapping/>
  </p:clrMapOvr>
</p:sld>
</file>

<file path=ppt/theme/theme1.xml><?xml version="1.0" encoding="utf-8"?>
<a:theme xmlns:a="http://schemas.openxmlformats.org/drawingml/2006/main" name="1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AE48FE3BC64A4EBEF429F9D3F9C76C" ma:contentTypeVersion="2" ma:contentTypeDescription="Create a new document." ma:contentTypeScope="" ma:versionID="e2598185c17d8705bd9b4328fde6e49a">
  <xsd:schema xmlns:xsd="http://www.w3.org/2001/XMLSchema" xmlns:xs="http://www.w3.org/2001/XMLSchema" xmlns:p="http://schemas.microsoft.com/office/2006/metadata/properties" xmlns:ns2="5c9f3ab6-242c-461d-a351-c910a751d111" xmlns:ns3="bd67544a-4fdc-43d0-a9af-82cf53222c38" targetNamespace="http://schemas.microsoft.com/office/2006/metadata/properties" ma:root="true" ma:fieldsID="eb39db0f14a15b2719f29e807ba09100" ns2:_="" ns3:_="">
    <xsd:import namespace="5c9f3ab6-242c-461d-a351-c910a751d111"/>
    <xsd:import namespace="bd67544a-4fdc-43d0-a9af-82cf53222c3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7544a-4fdc-43d0-a9af-82cf53222c3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C593B4-E5C1-4B33-9AE7-168A23787626}">
  <ds:schemaRefs>
    <ds:schemaRef ds:uri="5c9f3ab6-242c-461d-a351-c910a751d111"/>
    <ds:schemaRef ds:uri="bd67544a-4fdc-43d0-a9af-82cf53222c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2006/documentManagement/types"/>
    <ds:schemaRef ds:uri="bd67544a-4fdc-43d0-a9af-82cf53222c38"/>
    <ds:schemaRef ds:uri="http://schemas.microsoft.com/office/2006/metadata/properties"/>
    <ds:schemaRef ds:uri="http://www.w3.org/XML/1998/namespace"/>
    <ds:schemaRef ds:uri="http://purl.org/dc/terms/"/>
    <ds:schemaRef ds:uri="5c9f3ab6-242c-461d-a351-c910a751d11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2DC492-B001-4850-9022-C26CA9CE827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970</TotalTime>
  <Words>343</Words>
  <Application>Microsoft Macintosh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Helvetica</vt:lpstr>
      <vt:lpstr>1_Fermilab_PPT_090915</vt:lpstr>
      <vt:lpstr>2_Fermilab_PPT_090915</vt:lpstr>
      <vt:lpstr>PowerPoint Presentation</vt:lpstr>
      <vt:lpstr>SRF Buncher Interfaces: CF</vt:lpstr>
      <vt:lpstr>SRF Buncher Interfaces: Accelerator Systems</vt:lpstr>
      <vt:lpstr>RT Buncher Interfaces: CF</vt:lpstr>
      <vt:lpstr>RT Buncher Interfaces: Accelerator Systems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Eduard Pozdeyev</cp:lastModifiedBy>
  <cp:revision>235</cp:revision>
  <cp:lastPrinted>2020-01-24T20:57:46Z</cp:lastPrinted>
  <dcterms:created xsi:type="dcterms:W3CDTF">2019-12-16T19:54:36Z</dcterms:created>
  <dcterms:modified xsi:type="dcterms:W3CDTF">2023-05-12T13:17:14Z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0x010100ACAE48FE3BC64A4EBEF429F9D3F9C76C</vt:lpwstr>
  </property>
</Properties>
</file>