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83" r:id="rId4"/>
    <p:sldId id="299" r:id="rId5"/>
    <p:sldId id="284" r:id="rId6"/>
    <p:sldId id="305" r:id="rId7"/>
    <p:sldId id="286" r:id="rId8"/>
    <p:sldId id="306" r:id="rId9"/>
    <p:sldId id="295" r:id="rId10"/>
    <p:sldId id="292" r:id="rId11"/>
    <p:sldId id="307" r:id="rId12"/>
    <p:sldId id="297" r:id="rId13"/>
    <p:sldId id="308" r:id="rId14"/>
    <p:sldId id="298" r:id="rId15"/>
    <p:sldId id="309" r:id="rId16"/>
    <p:sldId id="302" r:id="rId17"/>
    <p:sldId id="301" r:id="rId18"/>
    <p:sldId id="31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100" d="100"/>
          <a:sy n="100" d="100"/>
        </p:scale>
        <p:origin x="262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BCE8C-FE80-4E94-B4D2-D9C78A92B54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0C001-DE7D-441D-8E9E-1BF4DE573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8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AD90-1FD3-6DEA-E653-77E55AD95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64572-D1F0-569B-F1FF-94E0B0A26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5EB14-9F7D-8214-3DB0-20199255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DEDB-9E8B-4495-99E9-93F9A20BEE6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8E388-3839-78A7-CE5B-CBC3E745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81B61-B407-60F8-0B59-1EB3A113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9DF-A46D-47EB-9AC8-4C66CF32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9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D1BD-69E3-07A1-7DE8-296998B3D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396BC-15ED-7B76-E56A-29BFC1D0C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5B3B-2DE3-3904-0F31-A6EEB30D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DEDB-9E8B-4495-99E9-93F9A20BEE6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89B37-D8BD-0CE7-BD18-CDE06B93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C47F7-D430-4536-8C7F-2E83C7314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9DF-A46D-47EB-9AC8-4C66CF32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EAC63-7B20-EF13-8620-A2F4A469F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925FC-6E23-112F-E6CE-323C5038A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D2D60-0911-3601-D37E-9E8DE719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DEDB-9E8B-4495-99E9-93F9A20BEE6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52312-A06B-3FFA-A62E-07DB974A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3C39-4AB6-5B85-442B-36D50052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9DF-A46D-47EB-9AC8-4C66CF32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0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A0B4-1AA5-5A5E-28AA-01B2EB74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96D5-4335-775E-903E-7DFB31F9D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61C6A-9440-9B43-7D53-68FF2EF35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DEDB-9E8B-4495-99E9-93F9A20BEE6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A1706-9FDA-63E7-A550-F534EAD7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D2740-3630-7276-EC19-1D1C9CF00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9DF-A46D-47EB-9AC8-4C66CF32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068E-1E74-C171-C110-6A13C509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B7FE2-E4AF-CB06-2C98-98010913F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8BA63-49F4-1785-929F-B74347F1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DEDB-9E8B-4495-99E9-93F9A20BEE6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17E6A-C808-EF64-0F22-9ADEA15C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471DF-89B4-C27B-5281-081B53D8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9DF-A46D-47EB-9AC8-4C66CF32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34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A44F8-F904-4E1A-85AC-369A2105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41147-137D-1098-99A1-DC9F48957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2CDD5-59BD-8630-445C-CDA5D928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4A24B-D78F-D6FC-7B9B-B50F6007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DEDB-9E8B-4495-99E9-93F9A20BEE6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69926-E62E-6FF9-D535-A66B038C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30F5C-E83F-5317-A57A-EA2EF86D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9DF-A46D-47EB-9AC8-4C66CF32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6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7B12-6685-A225-38E1-FAB33E54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FA7DF-9F05-4874-C3B6-47D128534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25E68-C62C-153A-5221-E1CB1B56E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E2C54-5F01-7AC6-E5C0-071B26DB5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3434D-C407-93E7-2BE7-75B6EF764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A39193-9478-0957-9896-968C8A46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DEDB-9E8B-4495-99E9-93F9A20BEE6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CEA8E-AF95-5A7C-D31D-11AFC16D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E2051-C216-2E93-0CDF-4B0DCDCB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9DF-A46D-47EB-9AC8-4C66CF32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38E4-20D4-78BE-0FDA-6B7A0B7F4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AFA7F-CD16-3CEF-6280-0990C1C4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DEDB-9E8B-4495-99E9-93F9A20BEE6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D96B7-0933-AF41-39D5-12BCD755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3A20C-6754-6A5B-61BC-0BC43838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9DF-A46D-47EB-9AC8-4C66CF32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0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76BA2-50A2-695C-5561-42A456C66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DEDB-9E8B-4495-99E9-93F9A20BEE6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EE3CC-6F5D-AFBF-BED0-07B01C54B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EEB5D-DD1A-E23C-5A11-BAB55CDC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9DF-A46D-47EB-9AC8-4C66CF32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9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B4F0-7986-3997-938D-1DA3FB01B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C399-3479-3936-29B2-C886DCC6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79C0B-DD88-ADE2-B250-4C5048C82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2CADC-0D99-2B77-0453-95CEAD35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DEDB-9E8B-4495-99E9-93F9A20BEE6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30810-2EA8-887D-9797-82FA8D758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80779-8B45-2400-C34A-0FA422C3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9DF-A46D-47EB-9AC8-4C66CF32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8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9D90-ACE8-B135-20FD-AAA098007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78ACF-565B-5B42-381E-10CD5C21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85302-0B7C-DBE5-3AE2-735B43777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3C071-AB85-6965-A459-F2E65DC25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5DEDB-9E8B-4495-99E9-93F9A20BEE6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21B1B-274B-0BC9-EFE9-B4CA98FA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0BE00-DE42-0692-01D4-D4F6033A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19DF-A46D-47EB-9AC8-4C66CF32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6E14D-168C-5EA6-B21C-8B32F306D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6669F-C277-F9C5-ECD0-3DD765426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DF5AF-C54A-4D42-60FF-E2C1C99CD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DEDB-9E8B-4495-99E9-93F9A20BEE63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CE57D-624B-B254-4D5F-9070C9395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9221E-B8F5-886C-C092-2BA877D1D2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19DF-A46D-47EB-9AC8-4C66CF32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1.png"/><Relationship Id="rId7" Type="http://schemas.openxmlformats.org/officeDocument/2006/relationships/image" Target="../media/image30.jp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37E2C1B-E01B-2EEB-FBD1-EC8673105B46}"/>
              </a:ext>
            </a:extLst>
          </p:cNvPr>
          <p:cNvSpPr/>
          <p:nvPr/>
        </p:nvSpPr>
        <p:spPr>
          <a:xfrm rot="19164149">
            <a:off x="1142258" y="2308645"/>
            <a:ext cx="2903320" cy="4584532"/>
          </a:xfrm>
          <a:custGeom>
            <a:avLst/>
            <a:gdLst/>
            <a:ahLst/>
            <a:cxnLst/>
            <a:rect l="l" t="t" r="r" b="b"/>
            <a:pathLst>
              <a:path w="866775" h="1595065">
                <a:moveTo>
                  <a:pt x="488975" y="1162757"/>
                </a:moveTo>
                <a:cubicBezTo>
                  <a:pt x="474241" y="1162757"/>
                  <a:pt x="459228" y="1169956"/>
                  <a:pt x="443936" y="1184356"/>
                </a:cubicBezTo>
                <a:cubicBezTo>
                  <a:pt x="428644" y="1198755"/>
                  <a:pt x="416421" y="1215442"/>
                  <a:pt x="407268" y="1234418"/>
                </a:cubicBezTo>
                <a:cubicBezTo>
                  <a:pt x="398115" y="1253393"/>
                  <a:pt x="389744" y="1280182"/>
                  <a:pt x="382154" y="1314785"/>
                </a:cubicBezTo>
                <a:lnTo>
                  <a:pt x="379475" y="1327175"/>
                </a:lnTo>
                <a:cubicBezTo>
                  <a:pt x="375903" y="1343695"/>
                  <a:pt x="374117" y="1359880"/>
                  <a:pt x="374117" y="1375730"/>
                </a:cubicBezTo>
                <a:cubicBezTo>
                  <a:pt x="374117" y="1392027"/>
                  <a:pt x="376852" y="1403747"/>
                  <a:pt x="382321" y="1410891"/>
                </a:cubicBezTo>
                <a:cubicBezTo>
                  <a:pt x="387790" y="1418034"/>
                  <a:pt x="396999" y="1421606"/>
                  <a:pt x="409947" y="1421606"/>
                </a:cubicBezTo>
                <a:cubicBezTo>
                  <a:pt x="421109" y="1421606"/>
                  <a:pt x="431267" y="1419095"/>
                  <a:pt x="440420" y="1414072"/>
                </a:cubicBezTo>
                <a:cubicBezTo>
                  <a:pt x="449573" y="1409049"/>
                  <a:pt x="458223" y="1400845"/>
                  <a:pt x="466372" y="1389459"/>
                </a:cubicBezTo>
                <a:cubicBezTo>
                  <a:pt x="474520" y="1378074"/>
                  <a:pt x="482445" y="1363396"/>
                  <a:pt x="490147" y="1345425"/>
                </a:cubicBezTo>
                <a:cubicBezTo>
                  <a:pt x="497849" y="1327454"/>
                  <a:pt x="504490" y="1305967"/>
                  <a:pt x="510071" y="1280964"/>
                </a:cubicBezTo>
                <a:cubicBezTo>
                  <a:pt x="515652" y="1255961"/>
                  <a:pt x="518443" y="1232743"/>
                  <a:pt x="518443" y="1211312"/>
                </a:cubicBezTo>
                <a:cubicBezTo>
                  <a:pt x="518443" y="1194792"/>
                  <a:pt x="516043" y="1182570"/>
                  <a:pt x="511243" y="1174645"/>
                </a:cubicBezTo>
                <a:cubicBezTo>
                  <a:pt x="506444" y="1166719"/>
                  <a:pt x="499021" y="1162757"/>
                  <a:pt x="488975" y="1162757"/>
                </a:cubicBezTo>
                <a:close/>
                <a:moveTo>
                  <a:pt x="341300" y="1113532"/>
                </a:moveTo>
                <a:cubicBezTo>
                  <a:pt x="359829" y="1113532"/>
                  <a:pt x="374619" y="1118722"/>
                  <a:pt x="385670" y="1129103"/>
                </a:cubicBezTo>
                <a:cubicBezTo>
                  <a:pt x="396720" y="1139484"/>
                  <a:pt x="402245" y="1153158"/>
                  <a:pt x="402245" y="1170124"/>
                </a:cubicBezTo>
                <a:cubicBezTo>
                  <a:pt x="402245" y="1175705"/>
                  <a:pt x="401576" y="1181063"/>
                  <a:pt x="400236" y="1186197"/>
                </a:cubicBezTo>
                <a:lnTo>
                  <a:pt x="403585" y="1188876"/>
                </a:lnTo>
                <a:cubicBezTo>
                  <a:pt x="424123" y="1162757"/>
                  <a:pt x="443992" y="1143670"/>
                  <a:pt x="463191" y="1131615"/>
                </a:cubicBezTo>
                <a:cubicBezTo>
                  <a:pt x="482389" y="1119560"/>
                  <a:pt x="504602" y="1113532"/>
                  <a:pt x="529828" y="1113532"/>
                </a:cubicBezTo>
                <a:cubicBezTo>
                  <a:pt x="555055" y="1113532"/>
                  <a:pt x="574644" y="1122685"/>
                  <a:pt x="588597" y="1140991"/>
                </a:cubicBezTo>
                <a:cubicBezTo>
                  <a:pt x="602550" y="1159297"/>
                  <a:pt x="609526" y="1185751"/>
                  <a:pt x="609526" y="1220353"/>
                </a:cubicBezTo>
                <a:cubicBezTo>
                  <a:pt x="609526" y="1250491"/>
                  <a:pt x="605173" y="1280406"/>
                  <a:pt x="596466" y="1310097"/>
                </a:cubicBezTo>
                <a:cubicBezTo>
                  <a:pt x="587760" y="1339788"/>
                  <a:pt x="575258" y="1365405"/>
                  <a:pt x="558961" y="1386948"/>
                </a:cubicBezTo>
                <a:cubicBezTo>
                  <a:pt x="542665" y="1408491"/>
                  <a:pt x="522182" y="1425457"/>
                  <a:pt x="497514" y="1437847"/>
                </a:cubicBezTo>
                <a:cubicBezTo>
                  <a:pt x="472846" y="1450237"/>
                  <a:pt x="444996" y="1456432"/>
                  <a:pt x="413966" y="1456432"/>
                </a:cubicBezTo>
                <a:cubicBezTo>
                  <a:pt x="394097" y="1456432"/>
                  <a:pt x="374898" y="1452972"/>
                  <a:pt x="356369" y="1446051"/>
                </a:cubicBezTo>
                <a:lnTo>
                  <a:pt x="343644" y="1505657"/>
                </a:lnTo>
                <a:cubicBezTo>
                  <a:pt x="341635" y="1515480"/>
                  <a:pt x="340184" y="1523126"/>
                  <a:pt x="339291" y="1528595"/>
                </a:cubicBezTo>
                <a:cubicBezTo>
                  <a:pt x="338398" y="1534064"/>
                  <a:pt x="337952" y="1539143"/>
                  <a:pt x="337952" y="1543831"/>
                </a:cubicBezTo>
                <a:cubicBezTo>
                  <a:pt x="337952" y="1553431"/>
                  <a:pt x="340463" y="1560351"/>
                  <a:pt x="345486" y="1564593"/>
                </a:cubicBezTo>
                <a:cubicBezTo>
                  <a:pt x="350509" y="1568834"/>
                  <a:pt x="359160" y="1571625"/>
                  <a:pt x="371438" y="1572964"/>
                </a:cubicBezTo>
                <a:lnTo>
                  <a:pt x="367754" y="1595065"/>
                </a:lnTo>
                <a:lnTo>
                  <a:pt x="228451" y="1595065"/>
                </a:lnTo>
                <a:lnTo>
                  <a:pt x="313172" y="1218344"/>
                </a:lnTo>
                <a:cubicBezTo>
                  <a:pt x="316520" y="1203387"/>
                  <a:pt x="318195" y="1192337"/>
                  <a:pt x="318195" y="1185193"/>
                </a:cubicBezTo>
                <a:cubicBezTo>
                  <a:pt x="318195" y="1177826"/>
                  <a:pt x="316967" y="1172133"/>
                  <a:pt x="314511" y="1168115"/>
                </a:cubicBezTo>
                <a:cubicBezTo>
                  <a:pt x="312056" y="1164096"/>
                  <a:pt x="307814" y="1162087"/>
                  <a:pt x="301786" y="1162087"/>
                </a:cubicBezTo>
                <a:cubicBezTo>
                  <a:pt x="294866" y="1162087"/>
                  <a:pt x="287387" y="1165213"/>
                  <a:pt x="279351" y="1171463"/>
                </a:cubicBezTo>
                <a:cubicBezTo>
                  <a:pt x="271314" y="1177714"/>
                  <a:pt x="261938" y="1186979"/>
                  <a:pt x="251222" y="1199257"/>
                </a:cubicBezTo>
                <a:lnTo>
                  <a:pt x="227112" y="1175147"/>
                </a:lnTo>
                <a:cubicBezTo>
                  <a:pt x="249436" y="1152376"/>
                  <a:pt x="269249" y="1136414"/>
                  <a:pt x="286550" y="1127261"/>
                </a:cubicBezTo>
                <a:cubicBezTo>
                  <a:pt x="303851" y="1118108"/>
                  <a:pt x="322101" y="1113532"/>
                  <a:pt x="341300" y="1113532"/>
                </a:cubicBezTo>
                <a:close/>
                <a:moveTo>
                  <a:pt x="0" y="774799"/>
                </a:moveTo>
                <a:lnTo>
                  <a:pt x="216694" y="774799"/>
                </a:lnTo>
                <a:lnTo>
                  <a:pt x="433388" y="774799"/>
                </a:lnTo>
                <a:lnTo>
                  <a:pt x="650081" y="774799"/>
                </a:lnTo>
                <a:lnTo>
                  <a:pt x="866775" y="774799"/>
                </a:lnTo>
                <a:lnTo>
                  <a:pt x="866775" y="822424"/>
                </a:lnTo>
                <a:lnTo>
                  <a:pt x="650081" y="822424"/>
                </a:lnTo>
                <a:lnTo>
                  <a:pt x="433388" y="822424"/>
                </a:lnTo>
                <a:lnTo>
                  <a:pt x="216694" y="822424"/>
                </a:lnTo>
                <a:lnTo>
                  <a:pt x="0" y="822424"/>
                </a:lnTo>
                <a:close/>
                <a:moveTo>
                  <a:pt x="708050" y="191207"/>
                </a:moveTo>
                <a:cubicBezTo>
                  <a:pt x="693316" y="191207"/>
                  <a:pt x="678303" y="198407"/>
                  <a:pt x="663011" y="212806"/>
                </a:cubicBezTo>
                <a:cubicBezTo>
                  <a:pt x="647719" y="227205"/>
                  <a:pt x="635496" y="243892"/>
                  <a:pt x="626343" y="262868"/>
                </a:cubicBezTo>
                <a:cubicBezTo>
                  <a:pt x="617190" y="281843"/>
                  <a:pt x="608819" y="308632"/>
                  <a:pt x="601229" y="343235"/>
                </a:cubicBezTo>
                <a:lnTo>
                  <a:pt x="598550" y="355625"/>
                </a:lnTo>
                <a:cubicBezTo>
                  <a:pt x="594978" y="372145"/>
                  <a:pt x="593192" y="388330"/>
                  <a:pt x="593192" y="404180"/>
                </a:cubicBezTo>
                <a:cubicBezTo>
                  <a:pt x="593192" y="420477"/>
                  <a:pt x="595927" y="432197"/>
                  <a:pt x="601396" y="439341"/>
                </a:cubicBezTo>
                <a:cubicBezTo>
                  <a:pt x="606866" y="446484"/>
                  <a:pt x="616074" y="450056"/>
                  <a:pt x="629022" y="450056"/>
                </a:cubicBezTo>
                <a:cubicBezTo>
                  <a:pt x="640184" y="450056"/>
                  <a:pt x="650342" y="447545"/>
                  <a:pt x="659495" y="442522"/>
                </a:cubicBezTo>
                <a:cubicBezTo>
                  <a:pt x="668648" y="437499"/>
                  <a:pt x="677298" y="429295"/>
                  <a:pt x="685447" y="417909"/>
                </a:cubicBezTo>
                <a:cubicBezTo>
                  <a:pt x="693595" y="406524"/>
                  <a:pt x="701520" y="391846"/>
                  <a:pt x="709222" y="373875"/>
                </a:cubicBezTo>
                <a:cubicBezTo>
                  <a:pt x="716924" y="355904"/>
                  <a:pt x="723565" y="334417"/>
                  <a:pt x="729146" y="309414"/>
                </a:cubicBezTo>
                <a:cubicBezTo>
                  <a:pt x="734727" y="284411"/>
                  <a:pt x="737518" y="261193"/>
                  <a:pt x="737518" y="239762"/>
                </a:cubicBezTo>
                <a:cubicBezTo>
                  <a:pt x="737518" y="223242"/>
                  <a:pt x="735118" y="211020"/>
                  <a:pt x="730318" y="203095"/>
                </a:cubicBezTo>
                <a:cubicBezTo>
                  <a:pt x="725519" y="195169"/>
                  <a:pt x="718096" y="191207"/>
                  <a:pt x="708050" y="191207"/>
                </a:cubicBezTo>
                <a:close/>
                <a:moveTo>
                  <a:pt x="235074" y="176808"/>
                </a:moveTo>
                <a:cubicBezTo>
                  <a:pt x="214313" y="176808"/>
                  <a:pt x="195895" y="187244"/>
                  <a:pt x="179822" y="208118"/>
                </a:cubicBezTo>
                <a:cubicBezTo>
                  <a:pt x="163748" y="228991"/>
                  <a:pt x="150800" y="257063"/>
                  <a:pt x="140978" y="292336"/>
                </a:cubicBezTo>
                <a:cubicBezTo>
                  <a:pt x="131155" y="327608"/>
                  <a:pt x="126244" y="359197"/>
                  <a:pt x="126244" y="387102"/>
                </a:cubicBezTo>
                <a:cubicBezTo>
                  <a:pt x="126244" y="403399"/>
                  <a:pt x="128643" y="415565"/>
                  <a:pt x="133443" y="423602"/>
                </a:cubicBezTo>
                <a:cubicBezTo>
                  <a:pt x="138243" y="431639"/>
                  <a:pt x="145666" y="435657"/>
                  <a:pt x="155712" y="435657"/>
                </a:cubicBezTo>
                <a:cubicBezTo>
                  <a:pt x="170446" y="435657"/>
                  <a:pt x="185459" y="428458"/>
                  <a:pt x="200751" y="414058"/>
                </a:cubicBezTo>
                <a:cubicBezTo>
                  <a:pt x="216043" y="399659"/>
                  <a:pt x="228377" y="382749"/>
                  <a:pt x="237753" y="363327"/>
                </a:cubicBezTo>
                <a:cubicBezTo>
                  <a:pt x="247129" y="343905"/>
                  <a:pt x="255501" y="317339"/>
                  <a:pt x="262868" y="283629"/>
                </a:cubicBezTo>
                <a:lnTo>
                  <a:pt x="265547" y="271239"/>
                </a:lnTo>
                <a:cubicBezTo>
                  <a:pt x="269119" y="254719"/>
                  <a:pt x="270905" y="238311"/>
                  <a:pt x="270905" y="222014"/>
                </a:cubicBezTo>
                <a:cubicBezTo>
                  <a:pt x="270905" y="207057"/>
                  <a:pt x="268114" y="195783"/>
                  <a:pt x="262533" y="188193"/>
                </a:cubicBezTo>
                <a:cubicBezTo>
                  <a:pt x="256952" y="180603"/>
                  <a:pt x="247799" y="176808"/>
                  <a:pt x="235074" y="176808"/>
                </a:cubicBezTo>
                <a:close/>
                <a:moveTo>
                  <a:pt x="560375" y="141982"/>
                </a:moveTo>
                <a:cubicBezTo>
                  <a:pt x="578904" y="141982"/>
                  <a:pt x="593694" y="147172"/>
                  <a:pt x="604745" y="157553"/>
                </a:cubicBezTo>
                <a:cubicBezTo>
                  <a:pt x="615795" y="167934"/>
                  <a:pt x="621320" y="181608"/>
                  <a:pt x="621320" y="198574"/>
                </a:cubicBezTo>
                <a:cubicBezTo>
                  <a:pt x="621320" y="204155"/>
                  <a:pt x="620651" y="209513"/>
                  <a:pt x="619311" y="214647"/>
                </a:cubicBezTo>
                <a:lnTo>
                  <a:pt x="622660" y="217326"/>
                </a:lnTo>
                <a:cubicBezTo>
                  <a:pt x="643198" y="191207"/>
                  <a:pt x="663067" y="172120"/>
                  <a:pt x="682266" y="160065"/>
                </a:cubicBezTo>
                <a:cubicBezTo>
                  <a:pt x="701464" y="148010"/>
                  <a:pt x="723677" y="141982"/>
                  <a:pt x="748903" y="141982"/>
                </a:cubicBezTo>
                <a:cubicBezTo>
                  <a:pt x="774130" y="141982"/>
                  <a:pt x="793719" y="151135"/>
                  <a:pt x="807672" y="169441"/>
                </a:cubicBezTo>
                <a:cubicBezTo>
                  <a:pt x="821625" y="187747"/>
                  <a:pt x="828601" y="214201"/>
                  <a:pt x="828601" y="248803"/>
                </a:cubicBezTo>
                <a:cubicBezTo>
                  <a:pt x="828601" y="278941"/>
                  <a:pt x="824248" y="308856"/>
                  <a:pt x="815541" y="338547"/>
                </a:cubicBezTo>
                <a:cubicBezTo>
                  <a:pt x="806835" y="368238"/>
                  <a:pt x="794333" y="393855"/>
                  <a:pt x="778036" y="415398"/>
                </a:cubicBezTo>
                <a:cubicBezTo>
                  <a:pt x="761740" y="436941"/>
                  <a:pt x="741257" y="453907"/>
                  <a:pt x="716589" y="466297"/>
                </a:cubicBezTo>
                <a:cubicBezTo>
                  <a:pt x="691921" y="478687"/>
                  <a:pt x="664071" y="484882"/>
                  <a:pt x="633041" y="484882"/>
                </a:cubicBezTo>
                <a:cubicBezTo>
                  <a:pt x="613172" y="484882"/>
                  <a:pt x="593973" y="481422"/>
                  <a:pt x="575444" y="474501"/>
                </a:cubicBezTo>
                <a:lnTo>
                  <a:pt x="562719" y="534107"/>
                </a:lnTo>
                <a:cubicBezTo>
                  <a:pt x="560710" y="543930"/>
                  <a:pt x="559259" y="551576"/>
                  <a:pt x="558366" y="557045"/>
                </a:cubicBezTo>
                <a:cubicBezTo>
                  <a:pt x="557473" y="562515"/>
                  <a:pt x="557027" y="567593"/>
                  <a:pt x="557027" y="572281"/>
                </a:cubicBezTo>
                <a:cubicBezTo>
                  <a:pt x="557027" y="581881"/>
                  <a:pt x="559538" y="588801"/>
                  <a:pt x="564561" y="593043"/>
                </a:cubicBezTo>
                <a:cubicBezTo>
                  <a:pt x="569584" y="597285"/>
                  <a:pt x="578235" y="600075"/>
                  <a:pt x="590513" y="601414"/>
                </a:cubicBezTo>
                <a:lnTo>
                  <a:pt x="586830" y="623515"/>
                </a:lnTo>
                <a:lnTo>
                  <a:pt x="447526" y="623515"/>
                </a:lnTo>
                <a:lnTo>
                  <a:pt x="532247" y="246794"/>
                </a:lnTo>
                <a:cubicBezTo>
                  <a:pt x="535595" y="231837"/>
                  <a:pt x="537270" y="220787"/>
                  <a:pt x="537270" y="213643"/>
                </a:cubicBezTo>
                <a:cubicBezTo>
                  <a:pt x="537270" y="206276"/>
                  <a:pt x="536042" y="200583"/>
                  <a:pt x="533586" y="196565"/>
                </a:cubicBezTo>
                <a:cubicBezTo>
                  <a:pt x="531131" y="192546"/>
                  <a:pt x="526889" y="190537"/>
                  <a:pt x="520861" y="190537"/>
                </a:cubicBezTo>
                <a:cubicBezTo>
                  <a:pt x="513941" y="190537"/>
                  <a:pt x="506462" y="193663"/>
                  <a:pt x="498426" y="199913"/>
                </a:cubicBezTo>
                <a:cubicBezTo>
                  <a:pt x="490389" y="206164"/>
                  <a:pt x="481013" y="215429"/>
                  <a:pt x="470297" y="227707"/>
                </a:cubicBezTo>
                <a:lnTo>
                  <a:pt x="446187" y="203597"/>
                </a:lnTo>
                <a:cubicBezTo>
                  <a:pt x="468511" y="180826"/>
                  <a:pt x="488324" y="164864"/>
                  <a:pt x="505625" y="155711"/>
                </a:cubicBezTo>
                <a:cubicBezTo>
                  <a:pt x="522926" y="146559"/>
                  <a:pt x="541177" y="141982"/>
                  <a:pt x="560375" y="141982"/>
                </a:cubicBezTo>
                <a:close/>
                <a:moveTo>
                  <a:pt x="378731" y="0"/>
                </a:moveTo>
                <a:lnTo>
                  <a:pt x="416570" y="0"/>
                </a:lnTo>
                <a:lnTo>
                  <a:pt x="331850" y="375047"/>
                </a:lnTo>
                <a:cubicBezTo>
                  <a:pt x="328501" y="389781"/>
                  <a:pt x="326827" y="402506"/>
                  <a:pt x="326827" y="413221"/>
                </a:cubicBezTo>
                <a:cubicBezTo>
                  <a:pt x="326827" y="420588"/>
                  <a:pt x="328055" y="426281"/>
                  <a:pt x="330510" y="430299"/>
                </a:cubicBezTo>
                <a:cubicBezTo>
                  <a:pt x="332966" y="434318"/>
                  <a:pt x="337207" y="436327"/>
                  <a:pt x="343235" y="436327"/>
                </a:cubicBezTo>
                <a:cubicBezTo>
                  <a:pt x="350156" y="436327"/>
                  <a:pt x="357634" y="433201"/>
                  <a:pt x="365671" y="426951"/>
                </a:cubicBezTo>
                <a:cubicBezTo>
                  <a:pt x="373708" y="420700"/>
                  <a:pt x="383084" y="411435"/>
                  <a:pt x="393799" y="399157"/>
                </a:cubicBezTo>
                <a:lnTo>
                  <a:pt x="417910" y="423267"/>
                </a:lnTo>
                <a:cubicBezTo>
                  <a:pt x="394469" y="446708"/>
                  <a:pt x="374266" y="462837"/>
                  <a:pt x="357299" y="471655"/>
                </a:cubicBezTo>
                <a:cubicBezTo>
                  <a:pt x="340333" y="480473"/>
                  <a:pt x="322473" y="484882"/>
                  <a:pt x="303721" y="484882"/>
                </a:cubicBezTo>
                <a:cubicBezTo>
                  <a:pt x="284969" y="484882"/>
                  <a:pt x="270123" y="479692"/>
                  <a:pt x="259184" y="469311"/>
                </a:cubicBezTo>
                <a:cubicBezTo>
                  <a:pt x="248245" y="458930"/>
                  <a:pt x="242776" y="445257"/>
                  <a:pt x="242776" y="428290"/>
                </a:cubicBezTo>
                <a:cubicBezTo>
                  <a:pt x="242776" y="422709"/>
                  <a:pt x="243446" y="417351"/>
                  <a:pt x="244785" y="412217"/>
                </a:cubicBezTo>
                <a:lnTo>
                  <a:pt x="240432" y="411212"/>
                </a:lnTo>
                <a:cubicBezTo>
                  <a:pt x="219224" y="436885"/>
                  <a:pt x="199411" y="455581"/>
                  <a:pt x="180994" y="467302"/>
                </a:cubicBezTo>
                <a:cubicBezTo>
                  <a:pt x="162576" y="479022"/>
                  <a:pt x="140531" y="484882"/>
                  <a:pt x="114858" y="484882"/>
                </a:cubicBezTo>
                <a:cubicBezTo>
                  <a:pt x="89632" y="484882"/>
                  <a:pt x="70042" y="475729"/>
                  <a:pt x="56090" y="457423"/>
                </a:cubicBezTo>
                <a:cubicBezTo>
                  <a:pt x="42137" y="439117"/>
                  <a:pt x="35161" y="412663"/>
                  <a:pt x="35161" y="378061"/>
                </a:cubicBezTo>
                <a:cubicBezTo>
                  <a:pt x="35161" y="347923"/>
                  <a:pt x="39514" y="318009"/>
                  <a:pt x="48220" y="288317"/>
                </a:cubicBezTo>
                <a:cubicBezTo>
                  <a:pt x="56927" y="258626"/>
                  <a:pt x="69428" y="233009"/>
                  <a:pt x="85725" y="211466"/>
                </a:cubicBezTo>
                <a:cubicBezTo>
                  <a:pt x="102022" y="189923"/>
                  <a:pt x="122504" y="172957"/>
                  <a:pt x="147173" y="160567"/>
                </a:cubicBezTo>
                <a:cubicBezTo>
                  <a:pt x="171841" y="148177"/>
                  <a:pt x="199690" y="141982"/>
                  <a:pt x="230721" y="141982"/>
                </a:cubicBezTo>
                <a:cubicBezTo>
                  <a:pt x="250589" y="141982"/>
                  <a:pt x="269788" y="145442"/>
                  <a:pt x="288317" y="152363"/>
                </a:cubicBezTo>
                <a:lnTo>
                  <a:pt x="299703" y="101129"/>
                </a:lnTo>
                <a:cubicBezTo>
                  <a:pt x="301042" y="95548"/>
                  <a:pt x="302605" y="87511"/>
                  <a:pt x="304391" y="77019"/>
                </a:cubicBezTo>
                <a:cubicBezTo>
                  <a:pt x="306177" y="66526"/>
                  <a:pt x="307070" y="58601"/>
                  <a:pt x="307070" y="53243"/>
                </a:cubicBezTo>
                <a:cubicBezTo>
                  <a:pt x="307070" y="48332"/>
                  <a:pt x="306567" y="44481"/>
                  <a:pt x="305563" y="41690"/>
                </a:cubicBezTo>
                <a:cubicBezTo>
                  <a:pt x="304558" y="38900"/>
                  <a:pt x="303051" y="36612"/>
                  <a:pt x="301042" y="34826"/>
                </a:cubicBezTo>
                <a:cubicBezTo>
                  <a:pt x="299033" y="33040"/>
                  <a:pt x="296354" y="31645"/>
                  <a:pt x="293006" y="30640"/>
                </a:cubicBezTo>
                <a:cubicBezTo>
                  <a:pt x="289657" y="29635"/>
                  <a:pt x="283071" y="28463"/>
                  <a:pt x="273249" y="27124"/>
                </a:cubicBezTo>
                <a:lnTo>
                  <a:pt x="278606" y="535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bg1">
                <a:lumMod val="85000"/>
              </a:schemeClr>
            </a:solidFill>
            <a:prstDash val="solid"/>
          </a:ln>
          <a:effectLst>
            <a:outerShdw dist="38100" dir="2640000" algn="bl" rotWithShape="0">
              <a:schemeClr val="accent1"/>
            </a:outerShdw>
            <a:softEdge rad="38100"/>
          </a:effectLst>
          <a:scene3d>
            <a:camera prst="perspectiveHeroicExtremeRightFacing">
              <a:rot lat="0" lon="18000000" rev="0"/>
            </a:camera>
            <a:lightRig rig="brightRoom" dir="t"/>
          </a:scene3d>
          <a:sp3d prstMaterial="softEdge">
            <a:bevelT prst="relaxedInset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E1C47E0-BF0F-217E-FEEE-FD3E344A72C9}"/>
              </a:ext>
            </a:extLst>
          </p:cNvPr>
          <p:cNvSpPr/>
          <p:nvPr/>
        </p:nvSpPr>
        <p:spPr>
          <a:xfrm>
            <a:off x="0" y="1032544"/>
            <a:ext cx="12192000" cy="1426389"/>
          </a:xfrm>
          <a:prstGeom prst="homePlate">
            <a:avLst/>
          </a:prstGeom>
          <a:solidFill>
            <a:schemeClr val="bg1"/>
          </a:solidFill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982F9-1680-74B6-D861-9F4149F7801F}"/>
              </a:ext>
            </a:extLst>
          </p:cNvPr>
          <p:cNvSpPr/>
          <p:nvPr/>
        </p:nvSpPr>
        <p:spPr>
          <a:xfrm>
            <a:off x="-1" y="1187838"/>
            <a:ext cx="123579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SiMULATIONS OF ENERGY SPREAD IN BTL AND BUNCHER REQUIREMENTS 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AE8FF28-AED3-2315-944A-D4E0ED92F874}"/>
              </a:ext>
            </a:extLst>
          </p:cNvPr>
          <p:cNvSpPr/>
          <p:nvPr/>
        </p:nvSpPr>
        <p:spPr>
          <a:xfrm>
            <a:off x="5953125" y="4185743"/>
            <a:ext cx="6238875" cy="864429"/>
          </a:xfrm>
          <a:custGeom>
            <a:avLst/>
            <a:gdLst>
              <a:gd name="connsiteX0" fmla="*/ 237736 w 2795752"/>
              <a:gd name="connsiteY0" fmla="*/ 0 h 1426389"/>
              <a:gd name="connsiteX1" fmla="*/ 2795752 w 2795752"/>
              <a:gd name="connsiteY1" fmla="*/ 0 h 1426389"/>
              <a:gd name="connsiteX2" fmla="*/ 2795752 w 2795752"/>
              <a:gd name="connsiteY2" fmla="*/ 1426389 h 1426389"/>
              <a:gd name="connsiteX3" fmla="*/ 237736 w 2795752"/>
              <a:gd name="connsiteY3" fmla="*/ 1426389 h 1426389"/>
              <a:gd name="connsiteX4" fmla="*/ 0 w 2795752"/>
              <a:gd name="connsiteY4" fmla="*/ 1188653 h 1426389"/>
              <a:gd name="connsiteX5" fmla="*/ 0 w 2795752"/>
              <a:gd name="connsiteY5" fmla="*/ 237736 h 1426389"/>
              <a:gd name="connsiteX6" fmla="*/ 237736 w 2795752"/>
              <a:gd name="connsiteY6" fmla="*/ 0 h 142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5752" h="1426389">
                <a:moveTo>
                  <a:pt x="237736" y="0"/>
                </a:moveTo>
                <a:lnTo>
                  <a:pt x="2795752" y="0"/>
                </a:lnTo>
                <a:lnTo>
                  <a:pt x="2795752" y="1426389"/>
                </a:lnTo>
                <a:lnTo>
                  <a:pt x="237736" y="1426389"/>
                </a:lnTo>
                <a:cubicBezTo>
                  <a:pt x="106438" y="1426389"/>
                  <a:pt x="0" y="1319951"/>
                  <a:pt x="0" y="1188653"/>
                </a:cubicBezTo>
                <a:lnTo>
                  <a:pt x="0" y="237736"/>
                </a:lnTo>
                <a:cubicBezTo>
                  <a:pt x="0" y="106438"/>
                  <a:pt x="106438" y="0"/>
                  <a:pt x="237736" y="0"/>
                </a:cubicBezTo>
                <a:close/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D199D-E303-0492-FFDC-89978E0A6CC8}"/>
              </a:ext>
            </a:extLst>
          </p:cNvPr>
          <p:cNvSpPr txBox="1"/>
          <p:nvPr/>
        </p:nvSpPr>
        <p:spPr>
          <a:xfrm>
            <a:off x="6096000" y="4246969"/>
            <a:ext cx="5475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Abhishek Pathak, Eduard Pozdeyev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2023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B4AF0-8323-B35D-6636-C3776BB9DCD0}"/>
              </a:ext>
            </a:extLst>
          </p:cNvPr>
          <p:cNvSpPr/>
          <p:nvPr/>
        </p:nvSpPr>
        <p:spPr>
          <a:xfrm>
            <a:off x="123825" y="2638425"/>
            <a:ext cx="4695825" cy="421957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D968C28-8258-8511-F387-BE01CC8A67B1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C706F-6A25-7EF2-2EBF-2B94D668D0B6}"/>
              </a:ext>
            </a:extLst>
          </p:cNvPr>
          <p:cNvSpPr txBox="1"/>
          <p:nvPr/>
        </p:nvSpPr>
        <p:spPr>
          <a:xfrm rot="18900000">
            <a:off x="11628889" y="6608077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1/17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3A2E3-2107-4E2E-3400-398B5B116DAF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6B4CB5-3ACB-F68D-9C0C-85CDF4D9AA7A}"/>
              </a:ext>
            </a:extLst>
          </p:cNvPr>
          <p:cNvSpPr/>
          <p:nvPr/>
        </p:nvSpPr>
        <p:spPr>
          <a:xfrm>
            <a:off x="3605213" y="219075"/>
            <a:ext cx="4981575" cy="385386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672672-2683-4FCC-F282-910AEDA25E29}"/>
              </a:ext>
            </a:extLst>
          </p:cNvPr>
          <p:cNvSpPr txBox="1"/>
          <p:nvPr/>
        </p:nvSpPr>
        <p:spPr>
          <a:xfrm>
            <a:off x="3358056" y="181094"/>
            <a:ext cx="547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BTL WORKSHOP</a:t>
            </a:r>
          </a:p>
        </p:txBody>
      </p:sp>
    </p:spTree>
    <p:extLst>
      <p:ext uri="{BB962C8B-B14F-4D97-AF65-F5344CB8AC3E}">
        <p14:creationId xmlns:p14="http://schemas.microsoft.com/office/powerpoint/2010/main" val="1990233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AAF3D92-EDA1-EEAF-EBB3-429DD71DEE3D}"/>
              </a:ext>
            </a:extLst>
          </p:cNvPr>
          <p:cNvSpPr/>
          <p:nvPr/>
        </p:nvSpPr>
        <p:spPr>
          <a:xfrm>
            <a:off x="0" y="485670"/>
            <a:ext cx="12192000" cy="691898"/>
          </a:xfrm>
          <a:prstGeom prst="homePlate">
            <a:avLst/>
          </a:prstGeom>
          <a:noFill/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27666-B14F-27B2-E7E2-66406604CCE4}"/>
              </a:ext>
            </a:extLst>
          </p:cNvPr>
          <p:cNvSpPr/>
          <p:nvPr/>
        </p:nvSpPr>
        <p:spPr>
          <a:xfrm>
            <a:off x="0" y="485670"/>
            <a:ext cx="12191999" cy="707886"/>
          </a:xfrm>
          <a:prstGeom prst="rect">
            <a:avLst/>
          </a:prstGeom>
          <a:solidFill>
            <a:srgbClr val="06016B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small" spc="0" dirty="0">
                <a:ln w="0"/>
                <a:solidFill>
                  <a:schemeClr val="bg1"/>
                </a:solidFill>
                <a:latin typeface="Algerian" panose="04020705040A02060702" pitchFamily="82" charset="0"/>
              </a:rPr>
              <a:t>Case-1: Transmission Loss In BTL</a:t>
            </a:r>
            <a:endParaRPr lang="en-US" sz="4000" b="1" cap="small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716A2-71E9-9D6E-77F0-6C9537F29906}"/>
              </a:ext>
            </a:extLst>
          </p:cNvPr>
          <p:cNvSpPr txBox="1"/>
          <p:nvPr/>
        </p:nvSpPr>
        <p:spPr>
          <a:xfrm>
            <a:off x="1" y="1327807"/>
            <a:ext cx="12080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observed beam transmission loss while performing ca to minimize the energy spread.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333C04-3381-4ABE-022D-B5566BD0AF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8"/>
          <a:stretch/>
        </p:blipFill>
        <p:spPr>
          <a:xfrm>
            <a:off x="6496050" y="1957333"/>
            <a:ext cx="5239250" cy="4077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DEB188-7236-D177-A22D-AB53B4DC22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6"/>
          <a:stretch/>
        </p:blipFill>
        <p:spPr>
          <a:xfrm>
            <a:off x="1147629" y="1957333"/>
            <a:ext cx="5231672" cy="407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97F5A6-36A6-CE5E-8E81-A4B0A24D5E50}"/>
              </a:ext>
            </a:extLst>
          </p:cNvPr>
          <p:cNvSpPr txBox="1"/>
          <p:nvPr/>
        </p:nvSpPr>
        <p:spPr>
          <a:xfrm>
            <a:off x="2420983" y="2255520"/>
            <a:ext cx="1236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7CE00-3BD0-D5B5-03A6-5C204CD1EB52}"/>
              </a:ext>
            </a:extLst>
          </p:cNvPr>
          <p:cNvSpPr txBox="1"/>
          <p:nvPr/>
        </p:nvSpPr>
        <p:spPr>
          <a:xfrm>
            <a:off x="7297783" y="2255520"/>
            <a:ext cx="1236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(b)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134C528-59B2-6ABB-0A0A-B559AAD98E6A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7FB9C-FA62-005C-B206-496BD4F9F979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10/17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6ECB3-4689-6318-A877-07565ED57F70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</p:spTree>
    <p:extLst>
      <p:ext uri="{BB962C8B-B14F-4D97-AF65-F5344CB8AC3E}">
        <p14:creationId xmlns:p14="http://schemas.microsoft.com/office/powerpoint/2010/main" val="94829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9A7C40D-AF7B-FF69-39D7-9BA65054AA2A}"/>
              </a:ext>
            </a:extLst>
          </p:cNvPr>
          <p:cNvSpPr/>
          <p:nvPr/>
        </p:nvSpPr>
        <p:spPr>
          <a:xfrm>
            <a:off x="238126" y="3162301"/>
            <a:ext cx="11715750" cy="28670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7B0BD5-644E-848B-BBCD-5AFE0952AE00}"/>
              </a:ext>
            </a:extLst>
          </p:cNvPr>
          <p:cNvSpPr/>
          <p:nvPr/>
        </p:nvSpPr>
        <p:spPr>
          <a:xfrm>
            <a:off x="0" y="476250"/>
            <a:ext cx="12191999" cy="22544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0" u="sng" cap="all" dirty="0">
                <a:solidFill>
                  <a:srgbClr val="002060"/>
                </a:solidFill>
                <a:effectLst/>
                <a:latin typeface="Algerian" panose="04020705040A02060702" pitchFamily="82" charset="0"/>
              </a:rPr>
              <a:t>Case-2(A)</a:t>
            </a:r>
          </a:p>
          <a:p>
            <a:pPr algn="ctr"/>
            <a:endParaRPr lang="en-US" sz="1050" b="1" i="0" cap="all" dirty="0">
              <a:solidFill>
                <a:srgbClr val="002060"/>
              </a:solidFill>
              <a:effectLst/>
              <a:latin typeface="Algerian" panose="04020705040A02060702" pitchFamily="82" charset="0"/>
            </a:endParaRPr>
          </a:p>
          <a:p>
            <a:pPr algn="ctr"/>
            <a:r>
              <a:rPr lang="en-US" sz="2400" b="1" i="0" cap="smal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 a single buncher cavity at the end of the linac, optimizing its gap voltage to minimize energy spread.</a:t>
            </a:r>
          </a:p>
          <a:p>
            <a:pPr algn="ctr"/>
            <a:endParaRPr lang="en-US" sz="1400" b="1" i="0" cap="small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0" cap="small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(NO tuning was performed with HB-650 cavities)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E7469-F58A-DA87-0087-25415B8CFC03}"/>
              </a:ext>
            </a:extLst>
          </p:cNvPr>
          <p:cNvSpPr txBox="1"/>
          <p:nvPr/>
        </p:nvSpPr>
        <p:spPr>
          <a:xfrm>
            <a:off x="390525" y="3322753"/>
            <a:ext cx="113919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Positioned a single 650 MHz cavity at the end of the linac and varied its gap voltage to minimize energy spread at BTL exit,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did not change the parameters for the cavities in the HB-650 cryomodules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0E5A6F7-16F4-2C96-5D8F-CF10AF66D099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1EE94-A554-60F5-EF1B-6E42365B45C5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11/17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2D8AD-F03E-FD98-55D3-CD4F2DC4EEAA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</p:spTree>
    <p:extLst>
      <p:ext uri="{BB962C8B-B14F-4D97-AF65-F5344CB8AC3E}">
        <p14:creationId xmlns:p14="http://schemas.microsoft.com/office/powerpoint/2010/main" val="1092957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Chart, line chart&#10;&#10;Description automatically generated">
            <a:extLst>
              <a:ext uri="{FF2B5EF4-FFF2-40B4-BE49-F238E27FC236}">
                <a16:creationId xmlns:a16="http://schemas.microsoft.com/office/drawing/2014/main" id="{70E108A0-30D4-5226-1571-44E987E0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8" y="4679742"/>
            <a:ext cx="2624657" cy="19684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24D7A9-7438-99FE-5338-5B0C9745C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2"/>
          <a:stretch/>
        </p:blipFill>
        <p:spPr>
          <a:xfrm>
            <a:off x="0" y="1771987"/>
            <a:ext cx="12192000" cy="2796443"/>
          </a:xfrm>
          <a:prstGeom prst="rect">
            <a:avLst/>
          </a:prstGeom>
        </p:spPr>
      </p:pic>
      <p:graphicFrame>
        <p:nvGraphicFramePr>
          <p:cNvPr id="10" name="Table 31">
            <a:extLst>
              <a:ext uri="{FF2B5EF4-FFF2-40B4-BE49-F238E27FC236}">
                <a16:creationId xmlns:a16="http://schemas.microsoft.com/office/drawing/2014/main" id="{9D1F9B75-A7C4-B5C3-C911-BAAC38661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35606"/>
              </p:ext>
            </p:extLst>
          </p:nvPr>
        </p:nvGraphicFramePr>
        <p:xfrm>
          <a:off x="9104482" y="5102601"/>
          <a:ext cx="297566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302">
                  <a:extLst>
                    <a:ext uri="{9D8B030D-6E8A-4147-A177-3AD203B41FA5}">
                      <a16:colId xmlns:a16="http://schemas.microsoft.com/office/drawing/2014/main" val="941583554"/>
                    </a:ext>
                  </a:extLst>
                </a:gridCol>
                <a:gridCol w="942362">
                  <a:extLst>
                    <a:ext uri="{9D8B030D-6E8A-4147-A177-3AD203B41FA5}">
                      <a16:colId xmlns:a16="http://schemas.microsoft.com/office/drawing/2014/main" val="1891299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546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/>
                        <a:t>RMS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0.014%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34394"/>
                  </a:ext>
                </a:extLst>
              </a:tr>
              <a:tr h="143282">
                <a:tc>
                  <a:txBody>
                    <a:bodyPr/>
                    <a:lstStyle/>
                    <a:p>
                      <a:r>
                        <a:rPr lang="en-US" sz="1200" b="1" dirty="0"/>
                        <a:t>Maximum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0.048%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5872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700F1E1-05F5-F0A4-4D3A-C50C2522838E}"/>
              </a:ext>
            </a:extLst>
          </p:cNvPr>
          <p:cNvSpPr txBox="1"/>
          <p:nvPr/>
        </p:nvSpPr>
        <p:spPr>
          <a:xfrm>
            <a:off x="2871606" y="5522099"/>
            <a:ext cx="1757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(6.6 MV,0.014%)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FD5311DC-B533-9BB2-EB46-CED8E24EF883}"/>
              </a:ext>
            </a:extLst>
          </p:cNvPr>
          <p:cNvSpPr/>
          <p:nvPr/>
        </p:nvSpPr>
        <p:spPr>
          <a:xfrm>
            <a:off x="3628574" y="5834347"/>
            <a:ext cx="192947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A94573-DFA9-18BF-10A2-551E2918FA9B}"/>
              </a:ext>
            </a:extLst>
          </p:cNvPr>
          <p:cNvSpPr txBox="1"/>
          <p:nvPr/>
        </p:nvSpPr>
        <p:spPr>
          <a:xfrm>
            <a:off x="9428724" y="6019013"/>
            <a:ext cx="2327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at the output of BTL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CAB836-2232-3C61-98E7-2158A7AD37F8}"/>
              </a:ext>
            </a:extLst>
          </p:cNvPr>
          <p:cNvSpPr txBox="1"/>
          <p:nvPr/>
        </p:nvSpPr>
        <p:spPr>
          <a:xfrm>
            <a:off x="4296165" y="5236389"/>
            <a:ext cx="2237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figure illustrates the Output Longitudinal           Phase Space Distribution.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3ACCEC-6AAB-61F7-77C8-C732D0A39C12}"/>
              </a:ext>
            </a:extLst>
          </p:cNvPr>
          <p:cNvSpPr txBox="1"/>
          <p:nvPr/>
        </p:nvSpPr>
        <p:spPr>
          <a:xfrm>
            <a:off x="-32108" y="5163892"/>
            <a:ext cx="178844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Variation in energy spread at BTL exit as a function of buncher cavity gap voltage,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0B79AD2-D10A-1305-DC9E-CC6CF238FA01}"/>
              </a:ext>
            </a:extLst>
          </p:cNvPr>
          <p:cNvCxnSpPr>
            <a:cxnSpLocks/>
          </p:cNvCxnSpPr>
          <p:nvPr/>
        </p:nvCxnSpPr>
        <p:spPr>
          <a:xfrm flipH="1" flipV="1">
            <a:off x="2247900" y="2400300"/>
            <a:ext cx="762000" cy="666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9C89AA7-A40B-E023-935A-FDD2D4D9F1CB}"/>
              </a:ext>
            </a:extLst>
          </p:cNvPr>
          <p:cNvSpPr txBox="1"/>
          <p:nvPr/>
        </p:nvSpPr>
        <p:spPr>
          <a:xfrm>
            <a:off x="2266950" y="2981325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Buncher cavity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9FC46E3-3312-A6B9-1E20-50268A179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8"/>
          <a:stretch/>
        </p:blipFill>
        <p:spPr>
          <a:xfrm>
            <a:off x="6553201" y="4556548"/>
            <a:ext cx="2805293" cy="2180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9A5194-2259-2DC2-2A1B-0941A4CDFACF}"/>
                  </a:ext>
                </a:extLst>
              </p:cNvPr>
              <p:cNvSpPr txBox="1"/>
              <p:nvPr/>
            </p:nvSpPr>
            <p:spPr>
              <a:xfrm>
                <a:off x="1" y="1084200"/>
                <a:ext cx="121919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Refine synchronous phase for the cavities in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third and fourth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ryomodules of HB-650 to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minimize</a:t>
                </a:r>
                <a:r>
                  <a:rPr lang="en-US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nergy spread. Here we use the last cavity of CM-4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19A5194-2259-2DC2-2A1B-0941A4CDF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84200"/>
                <a:ext cx="12191998" cy="646331"/>
              </a:xfrm>
              <a:prstGeom prst="rect">
                <a:avLst/>
              </a:prstGeom>
              <a:blipFill>
                <a:blip r:embed="rId5"/>
                <a:stretch>
                  <a:fillRect t="-5660" r="-35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944B70E2-F92B-E077-DAA0-F8CDF6AE5F89}"/>
              </a:ext>
            </a:extLst>
          </p:cNvPr>
          <p:cNvSpPr/>
          <p:nvPr/>
        </p:nvSpPr>
        <p:spPr>
          <a:xfrm>
            <a:off x="-9883" y="426431"/>
            <a:ext cx="12192000" cy="1005301"/>
          </a:xfrm>
          <a:prstGeom prst="homePlate">
            <a:avLst/>
          </a:prstGeom>
          <a:solidFill>
            <a:srgbClr val="06016B"/>
          </a:solidFill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ECC52E-48C2-FF27-30E5-6EFC7132B393}"/>
              </a:ext>
            </a:extLst>
          </p:cNvPr>
          <p:cNvSpPr/>
          <p:nvPr/>
        </p:nvSpPr>
        <p:spPr>
          <a:xfrm>
            <a:off x="21680" y="359249"/>
            <a:ext cx="11932195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100" b="1" i="0" cap="small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Case-2(a) Results: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 a single buncher cavity at the end of the linac, optimizing its gap voltage to minimize energy spread.</a:t>
            </a:r>
          </a:p>
          <a:p>
            <a:pPr algn="ctr"/>
            <a:r>
              <a:rPr lang="en-US" sz="2100" b="1" i="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0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(NO tuning was performed with HB-650 cavities)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1ABCBCF-89A6-48CF-412D-39AE6D666109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34E51-B022-C968-6559-CA077431FF30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12/17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A405DC-7028-800C-233E-9DC8840904AA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</p:spTree>
    <p:extLst>
      <p:ext uri="{BB962C8B-B14F-4D97-AF65-F5344CB8AC3E}">
        <p14:creationId xmlns:p14="http://schemas.microsoft.com/office/powerpoint/2010/main" val="1844386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A654D-7FFE-466E-B3D8-DCC2BEECD73F}"/>
              </a:ext>
            </a:extLst>
          </p:cNvPr>
          <p:cNvSpPr/>
          <p:nvPr/>
        </p:nvSpPr>
        <p:spPr>
          <a:xfrm>
            <a:off x="238126" y="2339102"/>
            <a:ext cx="11715750" cy="43342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7B0BD5-644E-848B-BBCD-5AFE0952AE00}"/>
                  </a:ext>
                </a:extLst>
              </p:cNvPr>
              <p:cNvSpPr/>
              <p:nvPr/>
            </p:nvSpPr>
            <p:spPr>
              <a:xfrm>
                <a:off x="0" y="0"/>
                <a:ext cx="12191999" cy="23391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i="0" u="sng" cap="small" dirty="0">
                    <a:solidFill>
                      <a:srgbClr val="002060"/>
                    </a:solidFill>
                    <a:effectLst/>
                    <a:latin typeface="Algerian" panose="04020705040A02060702" pitchFamily="82" charset="0"/>
                  </a:rPr>
                  <a:t>Case-2(b)</a:t>
                </a:r>
              </a:p>
              <a:p>
                <a:pPr algn="ctr"/>
                <a:endParaRPr lang="en-US" sz="1000" b="1" i="0" cap="small" dirty="0">
                  <a:solidFill>
                    <a:srgbClr val="002060"/>
                  </a:solidFill>
                  <a:effectLst/>
                  <a:latin typeface="Algerian" panose="04020705040A02060702" pitchFamily="82" charset="0"/>
                </a:endParaRPr>
              </a:p>
              <a:p>
                <a:pPr algn="ctr"/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cap="small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cap="small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2400" b="1" i="1" cap="small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fourth cryomodules of HB-650, along with the buncher cavity voltage, </a:t>
                </a:r>
                <a:r>
                  <a:rPr lang="en-US" sz="2400" b="1" cap="small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maintain </a:t>
                </a:r>
                <a:r>
                  <a:rPr lang="en-US" sz="2400" b="1" cap="small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inimal </a:t>
                </a:r>
                <a:r>
                  <a:rPr lang="en-US" sz="2400" b="1" cap="small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nergy spread and buncher </a:t>
                </a:r>
                <a:r>
                  <a:rPr lang="en-US" sz="2400" b="1" cap="small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avity gap voltage </a:t>
                </a:r>
                <a:r>
                  <a:rPr lang="en-US" sz="2400" b="1" cap="small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equirements.</a:t>
                </a:r>
              </a:p>
              <a:p>
                <a:pPr algn="ctr"/>
                <a:r>
                  <a:rPr lang="en-US" sz="2400" b="1" i="0" cap="small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(We did not use the third cryomodule of the hb-650 section)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7B0BD5-644E-848B-BBCD-5AFE0952A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1999" cy="2339102"/>
              </a:xfrm>
              <a:prstGeom prst="rect">
                <a:avLst/>
              </a:prstGeom>
              <a:blipFill>
                <a:blip r:embed="rId2"/>
                <a:stretch>
                  <a:fillRect t="-4688" b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C5AD071-1E0F-66FF-5B48-6F9FFCF73237}"/>
              </a:ext>
            </a:extLst>
          </p:cNvPr>
          <p:cNvSpPr txBox="1"/>
          <p:nvPr/>
        </p:nvSpPr>
        <p:spPr>
          <a:xfrm>
            <a:off x="400051" y="2395240"/>
            <a:ext cx="1137285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Altered synchronous phases for cavities in the fourth cryomodule of HB-650 to increase the longitudinal size at the buncher cavity location (end of linac).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600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Optimized gap voltage of buncher cavity for each phase change in HB-650 CM-4 cavity to achieve minimum energy spread at BTL exit.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0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Here we did not change the cavity parameters in the third cryomodule of HB-650.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B17955EA-D8EF-CA32-F765-4624FE06ED16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AE63E-B84E-D7F0-6CDA-E25B490C8FC7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13/17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FDAC7-CE0A-91BA-CCCD-FDB87091F521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</p:spTree>
    <p:extLst>
      <p:ext uri="{BB962C8B-B14F-4D97-AF65-F5344CB8AC3E}">
        <p14:creationId xmlns:p14="http://schemas.microsoft.com/office/powerpoint/2010/main" val="2154436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5AF12F-2603-7E80-BDEA-5682CAD9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4484"/>
            <a:ext cx="12192000" cy="2957653"/>
          </a:xfrm>
          <a:prstGeom prst="rect">
            <a:avLst/>
          </a:prstGeom>
        </p:spPr>
      </p:pic>
      <p:pic>
        <p:nvPicPr>
          <p:cNvPr id="32" name="Picture 31" descr="Chart, line chart&#10;&#10;Description automatically generated">
            <a:extLst>
              <a:ext uri="{FF2B5EF4-FFF2-40B4-BE49-F238E27FC236}">
                <a16:creationId xmlns:a16="http://schemas.microsoft.com/office/drawing/2014/main" id="{656F8C94-551C-4C06-BC0A-0AA5815AD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73" y="4568049"/>
            <a:ext cx="2228026" cy="17333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4716A2-71E9-9D6E-77F0-6C9537F29906}"/>
              </a:ext>
            </a:extLst>
          </p:cNvPr>
          <p:cNvSpPr txBox="1"/>
          <p:nvPr/>
        </p:nvSpPr>
        <p:spPr>
          <a:xfrm>
            <a:off x="-9881" y="1396968"/>
            <a:ext cx="12191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Refine synchronous phases In the fourth cryomodules of HB-650, along with the buncher cavity voltage,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maintain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inimal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nergy spread and buncher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avity gap voltage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equirements.</a:t>
            </a:r>
          </a:p>
        </p:txBody>
      </p:sp>
      <p:graphicFrame>
        <p:nvGraphicFramePr>
          <p:cNvPr id="10" name="Table 31">
            <a:extLst>
              <a:ext uri="{FF2B5EF4-FFF2-40B4-BE49-F238E27FC236}">
                <a16:creationId xmlns:a16="http://schemas.microsoft.com/office/drawing/2014/main" id="{9D1F9B75-A7C4-B5C3-C911-BAAC38661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22449"/>
              </p:ext>
            </p:extLst>
          </p:nvPr>
        </p:nvGraphicFramePr>
        <p:xfrm>
          <a:off x="9216336" y="4813132"/>
          <a:ext cx="29756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302">
                  <a:extLst>
                    <a:ext uri="{9D8B030D-6E8A-4147-A177-3AD203B41FA5}">
                      <a16:colId xmlns:a16="http://schemas.microsoft.com/office/drawing/2014/main" val="941583554"/>
                    </a:ext>
                  </a:extLst>
                </a:gridCol>
                <a:gridCol w="942362">
                  <a:extLst>
                    <a:ext uri="{9D8B030D-6E8A-4147-A177-3AD203B41FA5}">
                      <a16:colId xmlns:a16="http://schemas.microsoft.com/office/drawing/2014/main" val="1891299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546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RMS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0.0051%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34394"/>
                  </a:ext>
                </a:extLst>
              </a:tr>
              <a:tr h="143282">
                <a:tc>
                  <a:txBody>
                    <a:bodyPr/>
                    <a:lstStyle/>
                    <a:p>
                      <a:r>
                        <a:rPr lang="en-US" sz="1400" b="1" dirty="0"/>
                        <a:t>Maximum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0.017%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5872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E530F84-4CFC-16CC-E4A6-EF98B26EB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05"/>
          <a:stretch/>
        </p:blipFill>
        <p:spPr>
          <a:xfrm>
            <a:off x="6550602" y="4773675"/>
            <a:ext cx="2528797" cy="2065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C2E9C0-D43D-C459-DAA4-DD9E28567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95" y="4562305"/>
            <a:ext cx="2030007" cy="15734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3D27BC4-C3D6-CBF1-F417-A6D1CDF3DBD5}"/>
              </a:ext>
            </a:extLst>
          </p:cNvPr>
          <p:cNvSpPr txBox="1"/>
          <p:nvPr/>
        </p:nvSpPr>
        <p:spPr>
          <a:xfrm>
            <a:off x="745810" y="4762137"/>
            <a:ext cx="1757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(5.48 MV,0.0051%)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96768544-A434-FEE6-A8CC-980D930E1F4E}"/>
              </a:ext>
            </a:extLst>
          </p:cNvPr>
          <p:cNvSpPr/>
          <p:nvPr/>
        </p:nvSpPr>
        <p:spPr>
          <a:xfrm>
            <a:off x="1605506" y="5090884"/>
            <a:ext cx="130600" cy="611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D51875-B3C5-B226-D6BC-C65968457F05}"/>
              </a:ext>
            </a:extLst>
          </p:cNvPr>
          <p:cNvSpPr txBox="1"/>
          <p:nvPr/>
        </p:nvSpPr>
        <p:spPr>
          <a:xfrm>
            <a:off x="9416633" y="5746464"/>
            <a:ext cx="2327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at the output of BTL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539676-2553-92CB-4FD2-92B5B51AF44D}"/>
                  </a:ext>
                </a:extLst>
              </p:cNvPr>
              <p:cNvSpPr txBox="1"/>
              <p:nvPr/>
            </p:nvSpPr>
            <p:spPr>
              <a:xfrm>
                <a:off x="3867973" y="6301366"/>
                <a:ext cx="2369615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900" b="1" i="1" dirty="0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900" b="1" i="1" dirty="0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900" b="1" i="1" dirty="0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900" b="1" i="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cavities in all six cavities of the  fourth cryomodule of HB-650 before and after compensation for the energy spread.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539676-2553-92CB-4FD2-92B5B51AF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973" y="6301366"/>
                <a:ext cx="2369615" cy="507831"/>
              </a:xfrm>
              <a:prstGeom prst="rect">
                <a:avLst/>
              </a:prstGeom>
              <a:blipFill>
                <a:blip r:embed="rId6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208F14E-450D-BB6D-F2E1-769E1772DA59}"/>
                  </a:ext>
                </a:extLst>
              </p:cNvPr>
              <p:cNvSpPr txBox="1"/>
              <p:nvPr/>
            </p:nvSpPr>
            <p:spPr>
              <a:xfrm>
                <a:off x="448186" y="6068448"/>
                <a:ext cx="236961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50" b="1" i="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Variation in energy spread at BTL exit as a function of buncher cavity gap voltage for the optimized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5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105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1050" b="1" i="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shown in the next figure,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208F14E-450D-BB6D-F2E1-769E1772D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6" y="6068448"/>
                <a:ext cx="2369615" cy="738664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CBB67821-A9E2-7678-5285-48696E4227E5}"/>
              </a:ext>
            </a:extLst>
          </p:cNvPr>
          <p:cNvSpPr/>
          <p:nvPr/>
        </p:nvSpPr>
        <p:spPr>
          <a:xfrm>
            <a:off x="-9883" y="426431"/>
            <a:ext cx="12192000" cy="1005301"/>
          </a:xfrm>
          <a:prstGeom prst="homePlate">
            <a:avLst/>
          </a:prstGeom>
          <a:solidFill>
            <a:srgbClr val="06016B"/>
          </a:solidFill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6AB17A-F8DE-B5D5-83E5-EDEA7DF4CB68}"/>
              </a:ext>
            </a:extLst>
          </p:cNvPr>
          <p:cNvSpPr/>
          <p:nvPr/>
        </p:nvSpPr>
        <p:spPr>
          <a:xfrm>
            <a:off x="21680" y="359249"/>
            <a:ext cx="11932195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100" b="1" i="0" cap="small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Case-2(b): 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Optimized synchronous phases In the fourth cryomodules of HB-650, along with the buncher cavity voltage,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maintain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inimal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nergy spread and buncher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avity gap voltage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equirements.</a:t>
            </a:r>
          </a:p>
          <a:p>
            <a:pPr algn="ctr"/>
            <a:r>
              <a:rPr lang="en-US" sz="2100" b="1" i="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0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(We did not use the third cryomodule of HB-650)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86F69187-0AF0-74EC-4857-27B88D0BA6B8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ACED3C-3D54-6F1B-3CB1-D2A96CB96C80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14/17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61E47-2D1E-8B64-7956-C73542D53B4F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D191DC-2A52-F06E-97FE-544394448755}"/>
              </a:ext>
            </a:extLst>
          </p:cNvPr>
          <p:cNvSpPr txBox="1"/>
          <p:nvPr/>
        </p:nvSpPr>
        <p:spPr>
          <a:xfrm>
            <a:off x="9465874" y="6293069"/>
            <a:ext cx="219622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Linac Output Energy=818 MeV</a:t>
            </a:r>
          </a:p>
        </p:txBody>
      </p:sp>
    </p:spTree>
    <p:extLst>
      <p:ext uri="{BB962C8B-B14F-4D97-AF65-F5344CB8AC3E}">
        <p14:creationId xmlns:p14="http://schemas.microsoft.com/office/powerpoint/2010/main" val="2419963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4ABD54-C48A-A989-873F-20C454BF3EB7}"/>
              </a:ext>
            </a:extLst>
          </p:cNvPr>
          <p:cNvSpPr/>
          <p:nvPr/>
        </p:nvSpPr>
        <p:spPr>
          <a:xfrm>
            <a:off x="533400" y="2905124"/>
            <a:ext cx="10932981" cy="30956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4F8853-993B-DE1E-E6EE-DE6EEB44792F}"/>
              </a:ext>
            </a:extLst>
          </p:cNvPr>
          <p:cNvSpPr/>
          <p:nvPr/>
        </p:nvSpPr>
        <p:spPr>
          <a:xfrm>
            <a:off x="0" y="0"/>
            <a:ext cx="12191999" cy="240065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0" u="sng" cap="all" dirty="0">
                <a:solidFill>
                  <a:srgbClr val="002060"/>
                </a:solidFill>
                <a:effectLst/>
                <a:latin typeface="Algerian" panose="04020705040A02060702" pitchFamily="82" charset="0"/>
              </a:rPr>
              <a:t>Case-3</a:t>
            </a:r>
          </a:p>
          <a:p>
            <a:pPr algn="ctr"/>
            <a:endParaRPr lang="en-US" sz="1000" b="1" i="0" cap="all" dirty="0">
              <a:solidFill>
                <a:srgbClr val="002060"/>
              </a:solidFill>
              <a:effectLst/>
              <a:latin typeface="Algerian" panose="04020705040A02060702" pitchFamily="82" charset="0"/>
            </a:endParaRPr>
          </a:p>
          <a:p>
            <a:pPr algn="ctr"/>
            <a:r>
              <a:rPr lang="en-US" sz="2400" b="1" i="0" cap="al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Positioned the buncher cavity in the </a:t>
            </a:r>
            <a:r>
              <a:rPr lang="en-US" sz="24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0" cap="all" baseline="30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i="0" cap="al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cell of BTL and optimized its gap voltage to obtain the minimum energy spread at the exit of the BTL.</a:t>
            </a:r>
          </a:p>
          <a:p>
            <a:pPr algn="ctr"/>
            <a:r>
              <a:rPr lang="en-US" sz="2800" b="1" i="0" cap="small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(We did not use the third &amp; fourth cryomodules of HB-650)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059CE-5381-A56C-6233-71F46D9AAB18}"/>
              </a:ext>
            </a:extLst>
          </p:cNvPr>
          <p:cNvSpPr txBox="1"/>
          <p:nvPr/>
        </p:nvSpPr>
        <p:spPr>
          <a:xfrm>
            <a:off x="725619" y="2981475"/>
            <a:ext cx="1059008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Positioned buncher cavity in the sixth cell of BTL and optimized its voltage for minimum energy spread at BTL exit.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2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Here we did not change the cavity parameters in the third and fourth cryomodule of HB-650.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65605840-3CEF-52DE-3C2C-C51D75253441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83402D-BD81-EBB7-5FA4-D4779401292C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15/17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6D9688-6CA0-649D-4213-E847C697107E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</p:spTree>
    <p:extLst>
      <p:ext uri="{BB962C8B-B14F-4D97-AF65-F5344CB8AC3E}">
        <p14:creationId xmlns:p14="http://schemas.microsoft.com/office/powerpoint/2010/main" val="2973877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CBB67821-A9E2-7678-5285-48696E4227E5}"/>
              </a:ext>
            </a:extLst>
          </p:cNvPr>
          <p:cNvSpPr/>
          <p:nvPr/>
        </p:nvSpPr>
        <p:spPr>
          <a:xfrm>
            <a:off x="-9883" y="426431"/>
            <a:ext cx="12192000" cy="1005301"/>
          </a:xfrm>
          <a:prstGeom prst="homePlate">
            <a:avLst/>
          </a:prstGeom>
          <a:solidFill>
            <a:srgbClr val="06016B"/>
          </a:solidFill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36AB17A-F8DE-B5D5-83E5-EDEA7DF4CB68}"/>
              </a:ext>
            </a:extLst>
          </p:cNvPr>
          <p:cNvSpPr/>
          <p:nvPr/>
        </p:nvSpPr>
        <p:spPr>
          <a:xfrm>
            <a:off x="21680" y="359249"/>
            <a:ext cx="11932195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100" b="1" i="0" cap="small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Case-3 Results: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Positioned the buncher cavity in the 6</a:t>
            </a:r>
            <a:r>
              <a:rPr lang="en-US" sz="2000" b="1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cell of BTL and optimized its gap voltage to obtain the minimum energy spread at the exit of the BTL.</a:t>
            </a:r>
          </a:p>
          <a:p>
            <a:pPr algn="ctr"/>
            <a:r>
              <a:rPr lang="en-US" sz="2100" b="1" i="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0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(We did not use the third &amp; fourth cryomodules of HB-650)</a:t>
            </a:r>
          </a:p>
        </p:txBody>
      </p:sp>
      <p:pic>
        <p:nvPicPr>
          <p:cNvPr id="31" name="Picture 30" descr="Chart, line chart&#10;&#10;Description automatically generated">
            <a:extLst>
              <a:ext uri="{FF2B5EF4-FFF2-40B4-BE49-F238E27FC236}">
                <a16:creationId xmlns:a16="http://schemas.microsoft.com/office/drawing/2014/main" id="{3855E733-9E17-78CE-E8EC-1C9997F66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7" y="4500308"/>
            <a:ext cx="2583197" cy="1937398"/>
          </a:xfrm>
          <a:prstGeom prst="rect">
            <a:avLst/>
          </a:prstGeom>
        </p:spPr>
      </p:pic>
      <p:graphicFrame>
        <p:nvGraphicFramePr>
          <p:cNvPr id="33" name="Table 31">
            <a:extLst>
              <a:ext uri="{FF2B5EF4-FFF2-40B4-BE49-F238E27FC236}">
                <a16:creationId xmlns:a16="http://schemas.microsoft.com/office/drawing/2014/main" id="{4B82AA9C-63B8-FB85-DE07-CAB111EFD6A2}"/>
              </a:ext>
            </a:extLst>
          </p:cNvPr>
          <p:cNvGraphicFramePr>
            <a:graphicFrameLocks noGrp="1"/>
          </p:cNvGraphicFramePr>
          <p:nvPr/>
        </p:nvGraphicFramePr>
        <p:xfrm>
          <a:off x="5860819" y="4983513"/>
          <a:ext cx="29756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302">
                  <a:extLst>
                    <a:ext uri="{9D8B030D-6E8A-4147-A177-3AD203B41FA5}">
                      <a16:colId xmlns:a16="http://schemas.microsoft.com/office/drawing/2014/main" val="941583554"/>
                    </a:ext>
                  </a:extLst>
                </a:gridCol>
                <a:gridCol w="942362">
                  <a:extLst>
                    <a:ext uri="{9D8B030D-6E8A-4147-A177-3AD203B41FA5}">
                      <a16:colId xmlns:a16="http://schemas.microsoft.com/office/drawing/2014/main" val="1891299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546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RMS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0.0022%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34394"/>
                  </a:ext>
                </a:extLst>
              </a:tr>
              <a:tr h="143282">
                <a:tc>
                  <a:txBody>
                    <a:bodyPr/>
                    <a:lstStyle/>
                    <a:p>
                      <a:r>
                        <a:rPr lang="en-US" sz="1400" b="1" dirty="0"/>
                        <a:t>Maximum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0.018%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58726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7B029503-FBE0-77BB-63BC-9DB20FBC9B70}"/>
              </a:ext>
            </a:extLst>
          </p:cNvPr>
          <p:cNvSpPr txBox="1"/>
          <p:nvPr/>
        </p:nvSpPr>
        <p:spPr>
          <a:xfrm>
            <a:off x="1011135" y="4986753"/>
            <a:ext cx="17574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</a:rPr>
              <a:t>(2.35 MV,0.0022%)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AC4CC9CD-D711-1F21-2991-9BD168019DEE}"/>
              </a:ext>
            </a:extLst>
          </p:cNvPr>
          <p:cNvSpPr/>
          <p:nvPr/>
        </p:nvSpPr>
        <p:spPr>
          <a:xfrm>
            <a:off x="1824581" y="5342244"/>
            <a:ext cx="130600" cy="611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B9C2CA-4B81-89D3-4B7F-961281AC3A95}"/>
              </a:ext>
            </a:extLst>
          </p:cNvPr>
          <p:cNvSpPr txBox="1"/>
          <p:nvPr/>
        </p:nvSpPr>
        <p:spPr>
          <a:xfrm>
            <a:off x="6164773" y="5897913"/>
            <a:ext cx="2327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at the output of BTL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CB94B6-D0FB-8725-5B37-4BCCD2707590}"/>
              </a:ext>
            </a:extLst>
          </p:cNvPr>
          <p:cNvSpPr txBox="1"/>
          <p:nvPr/>
        </p:nvSpPr>
        <p:spPr>
          <a:xfrm>
            <a:off x="448186" y="6442502"/>
            <a:ext cx="261886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Variation in energy spread at BTL exit as a function of buncher cavity gap,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26E93A3-4FB6-EFFA-735F-8A399642A5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03"/>
          <a:stretch/>
        </p:blipFill>
        <p:spPr>
          <a:xfrm>
            <a:off x="3004674" y="4601860"/>
            <a:ext cx="2788238" cy="21533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4F311AA-0F24-DDCD-5730-8B9FB095A1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8904390" y="4771900"/>
            <a:ext cx="3039157" cy="1813299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A25826F2-DA75-A950-DDB4-948B09260104}"/>
              </a:ext>
            </a:extLst>
          </p:cNvPr>
          <p:cNvSpPr/>
          <p:nvPr/>
        </p:nvSpPr>
        <p:spPr>
          <a:xfrm>
            <a:off x="11496675" y="3524250"/>
            <a:ext cx="762000" cy="3429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485EA63-FCF6-DCB4-B937-DD7C16831CD5}"/>
              </a:ext>
            </a:extLst>
          </p:cNvPr>
          <p:cNvCxnSpPr>
            <a:cxnSpLocks/>
          </p:cNvCxnSpPr>
          <p:nvPr/>
        </p:nvCxnSpPr>
        <p:spPr>
          <a:xfrm flipH="1">
            <a:off x="10810875" y="3867150"/>
            <a:ext cx="762000" cy="9047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90B77FB5-B604-662C-6C7F-41FC4849CA3B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2B47E-F93D-F5EA-77C9-538361EFC6A5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16/17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87B41-60C0-06B1-37ED-429BEA3CC3BF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AF90C5-2818-1658-639A-0E7DF7F84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5773"/>
            <a:ext cx="12192000" cy="30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AAF3D92-EDA1-EEAF-EBB3-429DD71DEE3D}"/>
              </a:ext>
            </a:extLst>
          </p:cNvPr>
          <p:cNvSpPr/>
          <p:nvPr/>
        </p:nvSpPr>
        <p:spPr>
          <a:xfrm>
            <a:off x="0" y="320204"/>
            <a:ext cx="12192000" cy="691898"/>
          </a:xfrm>
          <a:prstGeom prst="homePlate">
            <a:avLst/>
          </a:prstGeom>
          <a:solidFill>
            <a:srgbClr val="002060"/>
          </a:solidFill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27666-B14F-27B2-E7E2-66406604CCE4}"/>
              </a:ext>
            </a:extLst>
          </p:cNvPr>
          <p:cNvSpPr/>
          <p:nvPr/>
        </p:nvSpPr>
        <p:spPr>
          <a:xfrm>
            <a:off x="0" y="304216"/>
            <a:ext cx="12191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0" cap="small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Comparison</a:t>
            </a:r>
            <a:endParaRPr lang="en-US" sz="4000" b="1" cap="small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10">
                <a:extLst>
                  <a:ext uri="{FF2B5EF4-FFF2-40B4-BE49-F238E27FC236}">
                    <a16:creationId xmlns:a16="http://schemas.microsoft.com/office/drawing/2014/main" id="{08B115BA-1620-112C-6B17-A4F5957572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8436582"/>
                  </p:ext>
                </p:extLst>
              </p:nvPr>
            </p:nvGraphicFramePr>
            <p:xfrm>
              <a:off x="6255384" y="1279874"/>
              <a:ext cx="5149850" cy="244156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201920">
                      <a:extLst>
                        <a:ext uri="{9D8B030D-6E8A-4147-A177-3AD203B41FA5}">
                          <a16:colId xmlns:a16="http://schemas.microsoft.com/office/drawing/2014/main" val="3300394213"/>
                        </a:ext>
                      </a:extLst>
                    </a:gridCol>
                    <a:gridCol w="1201920">
                      <a:extLst>
                        <a:ext uri="{9D8B030D-6E8A-4147-A177-3AD203B41FA5}">
                          <a16:colId xmlns:a16="http://schemas.microsoft.com/office/drawing/2014/main" val="1570181287"/>
                        </a:ext>
                      </a:extLst>
                    </a:gridCol>
                    <a:gridCol w="1201920">
                      <a:extLst>
                        <a:ext uri="{9D8B030D-6E8A-4147-A177-3AD203B41FA5}">
                          <a16:colId xmlns:a16="http://schemas.microsoft.com/office/drawing/2014/main" val="582485856"/>
                        </a:ext>
                      </a:extLst>
                    </a:gridCol>
                    <a:gridCol w="1544090">
                      <a:extLst>
                        <a:ext uri="{9D8B030D-6E8A-4147-A177-3AD203B41FA5}">
                          <a16:colId xmlns:a16="http://schemas.microsoft.com/office/drawing/2014/main" val="3719107794"/>
                        </a:ext>
                      </a:extLst>
                    </a:gridCol>
                  </a:tblGrid>
                  <a:tr h="661835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𝒅𝒑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𝒑</m:t>
                                            </m:r>
                                          </m:den>
                                        </m:f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%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𝒓𝒎𝒔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𝒅𝒑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𝒑</m:t>
                                            </m:r>
                                          </m:den>
                                        </m:f>
                                        <m:r>
                                          <a:rPr lang="en-US" sz="1400" b="1" i="1" smtClean="0">
                                            <a:latin typeface="Cambria Math" panose="02040503050406030204" pitchFamily="18" charset="0"/>
                                          </a:rPr>
                                          <m:t>%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Optimized buncher voltage (MV)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8103107"/>
                      </a:ext>
                    </a:extLst>
                  </a:tr>
                  <a:tr h="342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REF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0.108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6386726"/>
                      </a:ext>
                    </a:extLst>
                  </a:tr>
                  <a:tr h="342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CASE-1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8901906"/>
                      </a:ext>
                    </a:extLst>
                  </a:tr>
                  <a:tr h="342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CASE-2(A)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0.048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7.05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89120"/>
                      </a:ext>
                    </a:extLst>
                  </a:tr>
                  <a:tr h="342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CASE-2(B)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0.0051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5.48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9695766"/>
                      </a:ext>
                    </a:extLst>
                  </a:tr>
                  <a:tr h="342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CASE-3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0.0022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2.35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81582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10">
                <a:extLst>
                  <a:ext uri="{FF2B5EF4-FFF2-40B4-BE49-F238E27FC236}">
                    <a16:creationId xmlns:a16="http://schemas.microsoft.com/office/drawing/2014/main" id="{08B115BA-1620-112C-6B17-A4F5957572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48436582"/>
                  </p:ext>
                </p:extLst>
              </p:nvPr>
            </p:nvGraphicFramePr>
            <p:xfrm>
              <a:off x="6255384" y="1279874"/>
              <a:ext cx="5149850" cy="244156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201920">
                      <a:extLst>
                        <a:ext uri="{9D8B030D-6E8A-4147-A177-3AD203B41FA5}">
                          <a16:colId xmlns:a16="http://schemas.microsoft.com/office/drawing/2014/main" val="3300394213"/>
                        </a:ext>
                      </a:extLst>
                    </a:gridCol>
                    <a:gridCol w="1201920">
                      <a:extLst>
                        <a:ext uri="{9D8B030D-6E8A-4147-A177-3AD203B41FA5}">
                          <a16:colId xmlns:a16="http://schemas.microsoft.com/office/drawing/2014/main" val="1570181287"/>
                        </a:ext>
                      </a:extLst>
                    </a:gridCol>
                    <a:gridCol w="1201920">
                      <a:extLst>
                        <a:ext uri="{9D8B030D-6E8A-4147-A177-3AD203B41FA5}">
                          <a16:colId xmlns:a16="http://schemas.microsoft.com/office/drawing/2014/main" val="582485856"/>
                        </a:ext>
                      </a:extLst>
                    </a:gridCol>
                    <a:gridCol w="1544090">
                      <a:extLst>
                        <a:ext uri="{9D8B030D-6E8A-4147-A177-3AD203B41FA5}">
                          <a16:colId xmlns:a16="http://schemas.microsoft.com/office/drawing/2014/main" val="3719107794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algn="ctr"/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667" r="-230457" b="-2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990" t="-1667" r="-129293" b="-23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Optimized buncher voltage (MV)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8103107"/>
                      </a:ext>
                    </a:extLst>
                  </a:tr>
                  <a:tr h="342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REF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0.042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0.108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6386726"/>
                      </a:ext>
                    </a:extLst>
                  </a:tr>
                  <a:tr h="342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CASE-1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8901906"/>
                      </a:ext>
                    </a:extLst>
                  </a:tr>
                  <a:tr h="342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CASE-2(A)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0.048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/>
                            <a:t>7.05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089120"/>
                      </a:ext>
                    </a:extLst>
                  </a:tr>
                  <a:tr h="342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CASE-2(B)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0.0051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5.48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9695766"/>
                      </a:ext>
                    </a:extLst>
                  </a:tr>
                  <a:tr h="342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CASE-3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0.0022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0.018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2.35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815822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6081086-856F-A6E4-96E1-FCEEEAE37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05"/>
          <a:stretch/>
        </p:blipFill>
        <p:spPr>
          <a:xfrm>
            <a:off x="7363697" y="4933038"/>
            <a:ext cx="1948091" cy="1925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3339AA-8166-37B5-228B-BC2DBAF18B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98"/>
          <a:stretch/>
        </p:blipFill>
        <p:spPr>
          <a:xfrm>
            <a:off x="4961646" y="4873147"/>
            <a:ext cx="2040435" cy="19096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D3DD2-BEBD-3303-2299-7DEA4E0FCB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258"/>
          <a:stretch/>
        </p:blipFill>
        <p:spPr>
          <a:xfrm>
            <a:off x="2747554" y="4835546"/>
            <a:ext cx="1907175" cy="1984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8A1F59-500B-59CA-5131-3709FC317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075" y="4873147"/>
            <a:ext cx="1889757" cy="19848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416C74-055C-0221-D583-54CF34EDE366}"/>
              </a:ext>
            </a:extLst>
          </p:cNvPr>
          <p:cNvSpPr txBox="1"/>
          <p:nvPr/>
        </p:nvSpPr>
        <p:spPr>
          <a:xfrm>
            <a:off x="406581" y="4411899"/>
            <a:ext cx="1463040" cy="37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D50F00-5672-983B-EC75-EEF8393917BD}"/>
              </a:ext>
            </a:extLst>
          </p:cNvPr>
          <p:cNvSpPr txBox="1"/>
          <p:nvPr/>
        </p:nvSpPr>
        <p:spPr>
          <a:xfrm>
            <a:off x="2969621" y="4419746"/>
            <a:ext cx="1463040" cy="37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CASE-1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3EA202-1CB5-278C-A720-995CD7BC31CC}"/>
              </a:ext>
            </a:extLst>
          </p:cNvPr>
          <p:cNvSpPr txBox="1"/>
          <p:nvPr/>
        </p:nvSpPr>
        <p:spPr>
          <a:xfrm>
            <a:off x="5366591" y="4436619"/>
            <a:ext cx="1463040" cy="37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CASE-2(A)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060DBF-AD9C-B167-5BBD-E73E464872C2}"/>
              </a:ext>
            </a:extLst>
          </p:cNvPr>
          <p:cNvSpPr txBox="1"/>
          <p:nvPr/>
        </p:nvSpPr>
        <p:spPr>
          <a:xfrm>
            <a:off x="7649727" y="4456022"/>
            <a:ext cx="1463040" cy="37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CASE-2(B)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AED3F-83B5-A5BA-295F-6186A40F77E7}"/>
              </a:ext>
            </a:extLst>
          </p:cNvPr>
          <p:cNvSpPr txBox="1"/>
          <p:nvPr/>
        </p:nvSpPr>
        <p:spPr>
          <a:xfrm>
            <a:off x="10161269" y="4494501"/>
            <a:ext cx="1463040" cy="37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CASE-3</a:t>
            </a:r>
          </a:p>
        </p:txBody>
      </p:sp>
      <p:pic>
        <p:nvPicPr>
          <p:cNvPr id="18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5A9AC583-57B5-7ABA-E531-CD36CB609C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91" y="1068649"/>
            <a:ext cx="4148033" cy="32615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7A4FC3-84E4-85B4-37AD-CEB74E3B2D8F}"/>
              </a:ext>
            </a:extLst>
          </p:cNvPr>
          <p:cNvSpPr txBox="1"/>
          <p:nvPr/>
        </p:nvSpPr>
        <p:spPr>
          <a:xfrm>
            <a:off x="1864153" y="4010349"/>
            <a:ext cx="439123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REF             CASE-1       CASE-2(A)     CASE-2(B)        CASE-3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E4B1EB-3D93-2F6E-7A72-B822D0ADA7BB}"/>
              </a:ext>
            </a:extLst>
          </p:cNvPr>
          <p:cNvSpPr txBox="1"/>
          <p:nvPr/>
        </p:nvSpPr>
        <p:spPr>
          <a:xfrm>
            <a:off x="1869622" y="4202140"/>
            <a:ext cx="329292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 CASES</a:t>
            </a:r>
          </a:p>
        </p:txBody>
      </p:sp>
      <p:pic>
        <p:nvPicPr>
          <p:cNvPr id="22" name="Picture 21" descr="Chart, surface chart&#10;&#10;Description automatically generated">
            <a:extLst>
              <a:ext uri="{FF2B5EF4-FFF2-40B4-BE49-F238E27FC236}">
                <a16:creationId xmlns:a16="http://schemas.microsoft.com/office/drawing/2014/main" id="{0D15E44F-95FF-1E6D-8480-95F23CDE3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204" y="4933038"/>
            <a:ext cx="1948091" cy="1640759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B3E323C-F52C-C8E2-A954-960FFF2CD789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8FAD1A-5F7D-93DB-F83C-FC83C8F0F816}"/>
              </a:ext>
            </a:extLst>
          </p:cNvPr>
          <p:cNvSpPr txBox="1"/>
          <p:nvPr/>
        </p:nvSpPr>
        <p:spPr>
          <a:xfrm rot="18900000">
            <a:off x="11610336" y="6585095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17/17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60D04A-8908-4E83-89C3-E6ABE9C50E25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</p:spTree>
    <p:extLst>
      <p:ext uri="{BB962C8B-B14F-4D97-AF65-F5344CB8AC3E}">
        <p14:creationId xmlns:p14="http://schemas.microsoft.com/office/powerpoint/2010/main" val="3591823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1E1C47E0-BF0F-217E-FEEE-FD3E344A72C9}"/>
              </a:ext>
            </a:extLst>
          </p:cNvPr>
          <p:cNvSpPr/>
          <p:nvPr/>
        </p:nvSpPr>
        <p:spPr>
          <a:xfrm>
            <a:off x="0" y="2813719"/>
            <a:ext cx="12192000" cy="1426389"/>
          </a:xfrm>
          <a:prstGeom prst="homePlate">
            <a:avLst/>
          </a:prstGeom>
          <a:solidFill>
            <a:schemeClr val="bg1"/>
          </a:solidFill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982F9-1680-74B6-D861-9F4149F7801F}"/>
              </a:ext>
            </a:extLst>
          </p:cNvPr>
          <p:cNvSpPr/>
          <p:nvPr/>
        </p:nvSpPr>
        <p:spPr>
          <a:xfrm>
            <a:off x="-1" y="2926748"/>
            <a:ext cx="1235797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527066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582977C-51BC-3ABA-6B92-49D92709EB20}"/>
              </a:ext>
            </a:extLst>
          </p:cNvPr>
          <p:cNvSpPr/>
          <p:nvPr/>
        </p:nvSpPr>
        <p:spPr>
          <a:xfrm>
            <a:off x="1" y="0"/>
            <a:ext cx="981076" cy="6858000"/>
          </a:xfrm>
          <a:prstGeom prst="homePlate">
            <a:avLst/>
          </a:prstGeom>
          <a:solidFill>
            <a:srgbClr val="002060"/>
          </a:solidFill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FD0B52-DB14-EB11-4F4F-E35110DAFC17}"/>
              </a:ext>
            </a:extLst>
          </p:cNvPr>
          <p:cNvSpPr/>
          <p:nvPr/>
        </p:nvSpPr>
        <p:spPr>
          <a:xfrm rot="16200000">
            <a:off x="-721997" y="2967335"/>
            <a:ext cx="24256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small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Outline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5BF57BB9-0049-C3A1-59B2-7151F40D8F0C}"/>
              </a:ext>
            </a:extLst>
          </p:cNvPr>
          <p:cNvSpPr/>
          <p:nvPr/>
        </p:nvSpPr>
        <p:spPr>
          <a:xfrm>
            <a:off x="3838574" y="580920"/>
            <a:ext cx="8353425" cy="691898"/>
          </a:xfrm>
          <a:prstGeom prst="homePlate">
            <a:avLst/>
          </a:prstGeom>
          <a:solidFill>
            <a:srgbClr val="002060"/>
          </a:solidFill>
          <a:ln w="41275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32A539-82A2-B98B-3176-E2338B431B92}"/>
              </a:ext>
            </a:extLst>
          </p:cNvPr>
          <p:cNvSpPr/>
          <p:nvPr/>
        </p:nvSpPr>
        <p:spPr>
          <a:xfrm>
            <a:off x="3867745" y="580920"/>
            <a:ext cx="83534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0" cap="small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Key Concerns</a:t>
            </a:r>
            <a:endParaRPr lang="en-US" sz="4000" b="1" cap="small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A9B3B62-D826-6F56-F0F5-BAD98BAFD7E7}"/>
              </a:ext>
            </a:extLst>
          </p:cNvPr>
          <p:cNvSpPr/>
          <p:nvPr/>
        </p:nvSpPr>
        <p:spPr>
          <a:xfrm>
            <a:off x="3827819" y="2214309"/>
            <a:ext cx="8353427" cy="691898"/>
          </a:xfrm>
          <a:prstGeom prst="homePlate">
            <a:avLst/>
          </a:prstGeom>
          <a:solidFill>
            <a:srgbClr val="002060"/>
          </a:solidFill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82BC8B-8A8B-6F6D-EBA7-122B8C5727AE}"/>
              </a:ext>
            </a:extLst>
          </p:cNvPr>
          <p:cNvSpPr/>
          <p:nvPr/>
        </p:nvSpPr>
        <p:spPr>
          <a:xfrm>
            <a:off x="3827820" y="2198386"/>
            <a:ext cx="83641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0" cap="small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BTL &amp; Energy Spread Growth</a:t>
            </a:r>
            <a:endParaRPr lang="en-US" sz="4000" b="1" cap="small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965B2880-12BC-95A5-A390-809BA4A3BD73}"/>
              </a:ext>
            </a:extLst>
          </p:cNvPr>
          <p:cNvSpPr/>
          <p:nvPr/>
        </p:nvSpPr>
        <p:spPr>
          <a:xfrm>
            <a:off x="3827819" y="3847698"/>
            <a:ext cx="8393350" cy="691898"/>
          </a:xfrm>
          <a:prstGeom prst="homePlate">
            <a:avLst/>
          </a:prstGeom>
          <a:solidFill>
            <a:srgbClr val="002060"/>
          </a:solidFill>
          <a:ln w="41275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21B8B4-A38B-896B-8AFD-3F0B7BCB0D99}"/>
              </a:ext>
            </a:extLst>
          </p:cNvPr>
          <p:cNvSpPr/>
          <p:nvPr/>
        </p:nvSpPr>
        <p:spPr>
          <a:xfrm>
            <a:off x="3808769" y="3828824"/>
            <a:ext cx="83933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0" cap="small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Compensation Strategies</a:t>
            </a:r>
            <a:endParaRPr lang="en-US" sz="4000" b="1" cap="small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E533E7A3-99FB-3C10-2833-027A9A0582BC}"/>
              </a:ext>
            </a:extLst>
          </p:cNvPr>
          <p:cNvSpPr/>
          <p:nvPr/>
        </p:nvSpPr>
        <p:spPr>
          <a:xfrm>
            <a:off x="3838574" y="5481088"/>
            <a:ext cx="8353426" cy="691898"/>
          </a:xfrm>
          <a:prstGeom prst="homePlate">
            <a:avLst/>
          </a:prstGeom>
          <a:solidFill>
            <a:srgbClr val="002060"/>
          </a:solidFill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E9BCA6-82F2-69C7-EB2B-71683BAA5273}"/>
              </a:ext>
            </a:extLst>
          </p:cNvPr>
          <p:cNvSpPr/>
          <p:nvPr/>
        </p:nvSpPr>
        <p:spPr>
          <a:xfrm>
            <a:off x="3857624" y="5465100"/>
            <a:ext cx="83534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0" cap="small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Comparison</a:t>
            </a:r>
            <a:endParaRPr lang="en-US" sz="4000" b="1" cap="small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6C0FF2-2EFE-446B-939D-305F521FED8F}"/>
              </a:ext>
            </a:extLst>
          </p:cNvPr>
          <p:cNvSpPr/>
          <p:nvPr/>
        </p:nvSpPr>
        <p:spPr>
          <a:xfrm>
            <a:off x="3448050" y="540616"/>
            <a:ext cx="773638" cy="773638"/>
          </a:xfrm>
          <a:prstGeom prst="ellipse">
            <a:avLst/>
          </a:prstGeom>
          <a:gradFill flip="none" rotWithShape="1">
            <a:gsLst>
              <a:gs pos="37000">
                <a:schemeClr val="bg1">
                  <a:lumMod val="85000"/>
                </a:schemeClr>
              </a:gs>
              <a:gs pos="74000">
                <a:schemeClr val="accent5">
                  <a:lumMod val="50000"/>
                </a:schemeClr>
              </a:gs>
              <a:gs pos="83000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A83C9D-E54A-0F09-31FF-93293FA975CA}"/>
              </a:ext>
            </a:extLst>
          </p:cNvPr>
          <p:cNvSpPr/>
          <p:nvPr/>
        </p:nvSpPr>
        <p:spPr>
          <a:xfrm>
            <a:off x="3333451" y="561291"/>
            <a:ext cx="9810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0" cap="small" dirty="0">
                <a:solidFill>
                  <a:srgbClr val="002060"/>
                </a:solidFill>
                <a:effectLst/>
                <a:latin typeface="Algerian" panose="04020705040A02060702" pitchFamily="82" charset="0"/>
              </a:rPr>
              <a:t>1</a:t>
            </a:r>
            <a:endParaRPr lang="en-US" sz="4000" b="1" cap="small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0E84A866-7444-E2A6-B5C1-377D21FBF126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981077" y="2549202"/>
            <a:ext cx="2466973" cy="879798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F9224A3B-105C-5F63-739C-E6D8D2E3C79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981077" y="3429000"/>
            <a:ext cx="2466973" cy="783999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CEB47F32-8315-C50D-102F-23C57D794553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981077" y="3429000"/>
            <a:ext cx="2466973" cy="2405766"/>
          </a:xfrm>
          <a:prstGeom prst="bentConnector3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A27A6ED2-2886-C804-31A4-61E8E4854691}"/>
              </a:ext>
            </a:extLst>
          </p:cNvPr>
          <p:cNvCxnSpPr/>
          <p:nvPr/>
        </p:nvCxnSpPr>
        <p:spPr>
          <a:xfrm>
            <a:off x="1619250" y="6591300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B5F3859-E081-31D8-E24F-D8B9D9CACEF0}"/>
              </a:ext>
            </a:extLst>
          </p:cNvPr>
          <p:cNvCxnSpPr>
            <a:cxnSpLocks/>
            <a:stCxn id="4" idx="3"/>
            <a:endCxn id="14" idx="2"/>
          </p:cNvCxnSpPr>
          <p:nvPr/>
        </p:nvCxnSpPr>
        <p:spPr>
          <a:xfrm flipV="1">
            <a:off x="981077" y="927435"/>
            <a:ext cx="2466973" cy="2501565"/>
          </a:xfrm>
          <a:prstGeom prst="bentConnector3">
            <a:avLst>
              <a:gd name="adj1" fmla="val 50000"/>
            </a:avLst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CE6CB6EC-DE31-3371-1B34-BCC30A707977}"/>
              </a:ext>
            </a:extLst>
          </p:cNvPr>
          <p:cNvSpPr/>
          <p:nvPr/>
        </p:nvSpPr>
        <p:spPr>
          <a:xfrm>
            <a:off x="3448050" y="2180542"/>
            <a:ext cx="773638" cy="773638"/>
          </a:xfrm>
          <a:prstGeom prst="ellipse">
            <a:avLst/>
          </a:prstGeom>
          <a:gradFill flip="none" rotWithShape="1">
            <a:gsLst>
              <a:gs pos="37000">
                <a:schemeClr val="bg1">
                  <a:lumMod val="85000"/>
                </a:schemeClr>
              </a:gs>
              <a:gs pos="74000">
                <a:schemeClr val="accent5">
                  <a:lumMod val="50000"/>
                </a:schemeClr>
              </a:gs>
              <a:gs pos="83000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84F5EF-D010-60AF-402B-70055CB34038}"/>
              </a:ext>
            </a:extLst>
          </p:cNvPr>
          <p:cNvSpPr/>
          <p:nvPr/>
        </p:nvSpPr>
        <p:spPr>
          <a:xfrm>
            <a:off x="3333451" y="2179536"/>
            <a:ext cx="9810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0" cap="small" dirty="0">
                <a:solidFill>
                  <a:srgbClr val="002060"/>
                </a:solidFill>
                <a:effectLst/>
                <a:latin typeface="Algerian" panose="04020705040A02060702" pitchFamily="82" charset="0"/>
              </a:rPr>
              <a:t>2</a:t>
            </a:r>
            <a:endParaRPr lang="en-US" sz="4000" b="1" cap="small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07CAE76-C6B1-2B0C-B18B-7E1E9EF455EC}"/>
              </a:ext>
            </a:extLst>
          </p:cNvPr>
          <p:cNvSpPr/>
          <p:nvPr/>
        </p:nvSpPr>
        <p:spPr>
          <a:xfrm>
            <a:off x="3448050" y="3819315"/>
            <a:ext cx="773638" cy="773638"/>
          </a:xfrm>
          <a:prstGeom prst="ellipse">
            <a:avLst/>
          </a:prstGeom>
          <a:gradFill flip="none" rotWithShape="1">
            <a:gsLst>
              <a:gs pos="37000">
                <a:schemeClr val="bg1">
                  <a:lumMod val="85000"/>
                </a:schemeClr>
              </a:gs>
              <a:gs pos="74000">
                <a:schemeClr val="accent5">
                  <a:lumMod val="50000"/>
                </a:schemeClr>
              </a:gs>
              <a:gs pos="83000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C872D4-12FF-9C5E-49C0-E29F9D75D8FE}"/>
              </a:ext>
            </a:extLst>
          </p:cNvPr>
          <p:cNvSpPr/>
          <p:nvPr/>
        </p:nvSpPr>
        <p:spPr>
          <a:xfrm>
            <a:off x="3333451" y="3863697"/>
            <a:ext cx="9810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small" spc="0" dirty="0">
                <a:ln w="0"/>
                <a:solidFill>
                  <a:srgbClr val="002060"/>
                </a:solidFill>
                <a:latin typeface="Algerian" panose="04020705040A02060702" pitchFamily="82" charset="0"/>
              </a:rPr>
              <a:t>3</a:t>
            </a:r>
            <a:endParaRPr lang="en-US" sz="4000" b="1" cap="small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B4EF4D1-139F-E759-EAEE-E32458FE4438}"/>
              </a:ext>
            </a:extLst>
          </p:cNvPr>
          <p:cNvSpPr/>
          <p:nvPr/>
        </p:nvSpPr>
        <p:spPr>
          <a:xfrm>
            <a:off x="3448050" y="5447947"/>
            <a:ext cx="773638" cy="773638"/>
          </a:xfrm>
          <a:prstGeom prst="ellipse">
            <a:avLst/>
          </a:prstGeom>
          <a:gradFill flip="none" rotWithShape="1">
            <a:gsLst>
              <a:gs pos="37000">
                <a:schemeClr val="bg1">
                  <a:lumMod val="85000"/>
                </a:schemeClr>
              </a:gs>
              <a:gs pos="74000">
                <a:schemeClr val="accent5">
                  <a:lumMod val="50000"/>
                </a:schemeClr>
              </a:gs>
              <a:gs pos="83000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38100" cmpd="thickThin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F82CF7-BCC4-5965-E8A0-2E6B4CC7B1AC}"/>
              </a:ext>
            </a:extLst>
          </p:cNvPr>
          <p:cNvSpPr/>
          <p:nvPr/>
        </p:nvSpPr>
        <p:spPr>
          <a:xfrm>
            <a:off x="3333451" y="5473094"/>
            <a:ext cx="9810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small" spc="0" dirty="0">
                <a:ln w="0"/>
                <a:solidFill>
                  <a:srgbClr val="002060"/>
                </a:solidFill>
                <a:latin typeface="Algerian" panose="04020705040A02060702" pitchFamily="82" charset="0"/>
              </a:rPr>
              <a:t>4</a:t>
            </a:r>
            <a:endParaRPr lang="en-US" sz="4000" b="1" cap="small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F6A2D660-D3FA-EC99-163B-692E269EB0AD}"/>
              </a:ext>
            </a:extLst>
          </p:cNvPr>
          <p:cNvSpPr/>
          <p:nvPr/>
        </p:nvSpPr>
        <p:spPr>
          <a:xfrm>
            <a:off x="0" y="6526635"/>
            <a:ext cx="528506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4B270-3427-93EB-9862-0F746552285A}"/>
              </a:ext>
            </a:extLst>
          </p:cNvPr>
          <p:cNvSpPr txBox="1"/>
          <p:nvPr/>
        </p:nvSpPr>
        <p:spPr>
          <a:xfrm rot="2700000">
            <a:off x="-283321" y="6601045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1/17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019188D5-5421-1430-5C1C-52DB5543B447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41439E-6E88-B5EF-71FE-95F6452DB89E}"/>
              </a:ext>
            </a:extLst>
          </p:cNvPr>
          <p:cNvSpPr txBox="1"/>
          <p:nvPr/>
        </p:nvSpPr>
        <p:spPr>
          <a:xfrm rot="18900000">
            <a:off x="11619363" y="6601044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2/17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A113B3-ED2E-9FA4-497C-25AEE0838BEE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</p:spTree>
    <p:extLst>
      <p:ext uri="{BB962C8B-B14F-4D97-AF65-F5344CB8AC3E}">
        <p14:creationId xmlns:p14="http://schemas.microsoft.com/office/powerpoint/2010/main" val="3700646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AAF3D92-EDA1-EEAF-EBB3-429DD71DEE3D}"/>
              </a:ext>
            </a:extLst>
          </p:cNvPr>
          <p:cNvSpPr/>
          <p:nvPr/>
        </p:nvSpPr>
        <p:spPr>
          <a:xfrm>
            <a:off x="0" y="485670"/>
            <a:ext cx="12192000" cy="691898"/>
          </a:xfrm>
          <a:prstGeom prst="homePlate">
            <a:avLst/>
          </a:prstGeom>
          <a:solidFill>
            <a:srgbClr val="002060"/>
          </a:solidFill>
          <a:ln w="41275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27666-B14F-27B2-E7E2-66406604CCE4}"/>
              </a:ext>
            </a:extLst>
          </p:cNvPr>
          <p:cNvSpPr/>
          <p:nvPr/>
        </p:nvSpPr>
        <p:spPr>
          <a:xfrm>
            <a:off x="0" y="485670"/>
            <a:ext cx="12191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0" cap="small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Key Concerns</a:t>
            </a:r>
            <a:endParaRPr lang="en-US" sz="4000" b="1" cap="small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716A2-71E9-9D6E-77F0-6C9537F29906}"/>
              </a:ext>
            </a:extLst>
          </p:cNvPr>
          <p:cNvSpPr txBox="1"/>
          <p:nvPr/>
        </p:nvSpPr>
        <p:spPr>
          <a:xfrm>
            <a:off x="1" y="1318022"/>
            <a:ext cx="88137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Present PIP-II linac configuration lacks longitudinal focusing elements beyond the fourth cryomodule in the HB-650 section.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400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Beam is not yet relativistic (at 800 MeV), making space charge forces a significant factor in determining beam parameters like beam emittances and energy spread.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400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 focuses on: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700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Analyzing the evolution of beam energy spread due to space charge forces in the Beam Transport Line (BTL)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endParaRPr lang="en-US" sz="900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Exploring potential approaches to minimize energy spread at </a:t>
            </a:r>
            <a:r>
              <a:rPr lang="en-US" sz="2400" b="1" i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BTL exit.</a:t>
            </a:r>
            <a:endParaRPr lang="en-US" sz="2400" b="1" i="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B532A1-90D5-14D0-E343-F9BCBC329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68" y="2266598"/>
            <a:ext cx="3645131" cy="2873383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DACFEDAB-41C7-0DCE-C9DC-E89FA6B7399C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69F89E-B85B-72C7-C1AA-AACB0DE682BC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3/17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4073A3-6826-5515-9BBB-700D38157C73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</p:spTree>
    <p:extLst>
      <p:ext uri="{BB962C8B-B14F-4D97-AF65-F5344CB8AC3E}">
        <p14:creationId xmlns:p14="http://schemas.microsoft.com/office/powerpoint/2010/main" val="2644382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AAF3D92-EDA1-EEAF-EBB3-429DD71DEE3D}"/>
              </a:ext>
            </a:extLst>
          </p:cNvPr>
          <p:cNvSpPr/>
          <p:nvPr/>
        </p:nvSpPr>
        <p:spPr>
          <a:xfrm>
            <a:off x="0" y="485670"/>
            <a:ext cx="12192000" cy="691898"/>
          </a:xfrm>
          <a:prstGeom prst="homePlate">
            <a:avLst/>
          </a:prstGeom>
          <a:solidFill>
            <a:srgbClr val="002060"/>
          </a:solidFill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27666-B14F-27B2-E7E2-66406604CCE4}"/>
              </a:ext>
            </a:extLst>
          </p:cNvPr>
          <p:cNvSpPr/>
          <p:nvPr/>
        </p:nvSpPr>
        <p:spPr>
          <a:xfrm>
            <a:off x="10754" y="437313"/>
            <a:ext cx="12191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0" cap="small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Critical Locations For Energy Spread Optimization</a:t>
            </a:r>
            <a:endParaRPr lang="en-US" sz="4000" b="1" cap="small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D64406-CC4C-CA4A-4970-894996678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3145393"/>
            <a:ext cx="12131078" cy="19941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FAD52B-86FC-D666-5284-B2A72872BFB0}"/>
              </a:ext>
            </a:extLst>
          </p:cNvPr>
          <p:cNvSpPr/>
          <p:nvPr/>
        </p:nvSpPr>
        <p:spPr>
          <a:xfrm>
            <a:off x="3765550" y="3259937"/>
            <a:ext cx="260350" cy="14732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AD1700-68CF-5328-6394-B49D04D4362B}"/>
              </a:ext>
            </a:extLst>
          </p:cNvPr>
          <p:cNvSpPr/>
          <p:nvPr/>
        </p:nvSpPr>
        <p:spPr>
          <a:xfrm>
            <a:off x="4032250" y="3259937"/>
            <a:ext cx="260350" cy="1473200"/>
          </a:xfrm>
          <a:prstGeom prst="rect">
            <a:avLst/>
          </a:prstGeom>
          <a:solidFill>
            <a:srgbClr val="92D05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1A2789-DD66-B6DC-2832-471F3B8E03FE}"/>
              </a:ext>
            </a:extLst>
          </p:cNvPr>
          <p:cNvCxnSpPr/>
          <p:nvPr/>
        </p:nvCxnSpPr>
        <p:spPr>
          <a:xfrm flipV="1">
            <a:off x="3895725" y="4790287"/>
            <a:ext cx="0" cy="3492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04DDFF-822D-1F5A-04B6-25B5A2924F10}"/>
              </a:ext>
            </a:extLst>
          </p:cNvPr>
          <p:cNvCxnSpPr>
            <a:cxnSpLocks/>
          </p:cNvCxnSpPr>
          <p:nvPr/>
        </p:nvCxnSpPr>
        <p:spPr>
          <a:xfrm flipV="1">
            <a:off x="4162425" y="4790287"/>
            <a:ext cx="0" cy="9334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82B341-FE9E-1C0E-3FEC-7CC6CF9CC4CB}"/>
              </a:ext>
            </a:extLst>
          </p:cNvPr>
          <p:cNvCxnSpPr/>
          <p:nvPr/>
        </p:nvCxnSpPr>
        <p:spPr>
          <a:xfrm flipV="1">
            <a:off x="5260975" y="4790287"/>
            <a:ext cx="0" cy="3492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6F4F50-F8DC-3AD2-E4AE-4F43CCE6ED8C}"/>
              </a:ext>
            </a:extLst>
          </p:cNvPr>
          <p:cNvCxnSpPr/>
          <p:nvPr/>
        </p:nvCxnSpPr>
        <p:spPr>
          <a:xfrm flipV="1">
            <a:off x="8004175" y="4790287"/>
            <a:ext cx="0" cy="3492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4D2315-9ABC-BED1-A4CB-4A1E14699AB3}"/>
              </a:ext>
            </a:extLst>
          </p:cNvPr>
          <p:cNvCxnSpPr/>
          <p:nvPr/>
        </p:nvCxnSpPr>
        <p:spPr>
          <a:xfrm flipV="1">
            <a:off x="12075795" y="4790287"/>
            <a:ext cx="0" cy="3492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48F79C3-D5FF-1BFF-B9C4-C4A13AD884E4}"/>
              </a:ext>
            </a:extLst>
          </p:cNvPr>
          <p:cNvSpPr txBox="1"/>
          <p:nvPr/>
        </p:nvSpPr>
        <p:spPr>
          <a:xfrm>
            <a:off x="3126105" y="5167312"/>
            <a:ext cx="1546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HB-650</a:t>
            </a:r>
          </a:p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CM-3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A94B76-BE9E-DBE0-A410-95AAB8CDC747}"/>
              </a:ext>
            </a:extLst>
          </p:cNvPr>
          <p:cNvSpPr txBox="1"/>
          <p:nvPr/>
        </p:nvSpPr>
        <p:spPr>
          <a:xfrm>
            <a:off x="3388998" y="5748973"/>
            <a:ext cx="1546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HB-650</a:t>
            </a:r>
          </a:p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CM-4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A9C57-6577-1466-2FE9-B120B563D6A0}"/>
              </a:ext>
            </a:extLst>
          </p:cNvPr>
          <p:cNvSpPr txBox="1"/>
          <p:nvPr/>
        </p:nvSpPr>
        <p:spPr>
          <a:xfrm>
            <a:off x="4448807" y="5167312"/>
            <a:ext cx="1546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LINAC END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29A1EF-A35B-4AB2-0B52-1959311DFBF4}"/>
              </a:ext>
            </a:extLst>
          </p:cNvPr>
          <p:cNvSpPr txBox="1"/>
          <p:nvPr/>
        </p:nvSpPr>
        <p:spPr>
          <a:xfrm>
            <a:off x="7230748" y="5167312"/>
            <a:ext cx="15468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BTL</a:t>
            </a:r>
          </a:p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CELL-6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3B8BBE-8D7C-1B49-4540-7CE4DC0EA75C}"/>
              </a:ext>
            </a:extLst>
          </p:cNvPr>
          <p:cNvSpPr txBox="1"/>
          <p:nvPr/>
        </p:nvSpPr>
        <p:spPr>
          <a:xfrm rot="16200000">
            <a:off x="11302368" y="5354207"/>
            <a:ext cx="1546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BTL END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3E816F-1B92-D9C8-0125-7B2DB2594926}"/>
              </a:ext>
            </a:extLst>
          </p:cNvPr>
          <p:cNvSpPr txBox="1"/>
          <p:nvPr/>
        </p:nvSpPr>
        <p:spPr>
          <a:xfrm>
            <a:off x="478971" y="1638903"/>
            <a:ext cx="11329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Here we have marked the location of the critical point that will be considered throughout this energy spread minimization study.</a:t>
            </a:r>
            <a:endParaRPr lang="en-US" sz="2400" b="1" i="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996F57A-94DE-B392-A195-00AE69AC97D0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B1603-3362-D86B-88E1-813B0278D51F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4/17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E814A-275F-AFD1-A542-FD07BE8BB54A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3FD512-2EB3-27E1-A5EF-650997BC42BE}"/>
              </a:ext>
            </a:extLst>
          </p:cNvPr>
          <p:cNvSpPr/>
          <p:nvPr/>
        </p:nvSpPr>
        <p:spPr>
          <a:xfrm>
            <a:off x="5330314" y="3259937"/>
            <a:ext cx="975236" cy="1473200"/>
          </a:xfrm>
          <a:prstGeom prst="rect">
            <a:avLst/>
          </a:prstGeom>
          <a:solidFill>
            <a:schemeClr val="accent2">
              <a:lumMod val="40000"/>
              <a:lumOff val="6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0B5441-3CF9-2C1F-C3E7-2B072CC595FE}"/>
              </a:ext>
            </a:extLst>
          </p:cNvPr>
          <p:cNvSpPr/>
          <p:nvPr/>
        </p:nvSpPr>
        <p:spPr>
          <a:xfrm>
            <a:off x="8443355" y="3259937"/>
            <a:ext cx="3049269" cy="1473200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C623FD-73E3-890B-A4E9-55D3C96F694C}"/>
              </a:ext>
            </a:extLst>
          </p:cNvPr>
          <p:cNvSpPr txBox="1"/>
          <p:nvPr/>
        </p:nvSpPr>
        <p:spPr>
          <a:xfrm>
            <a:off x="5044505" y="3246449"/>
            <a:ext cx="1546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ARC-1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945458-FA27-EC7B-70FA-48CD96B70C9C}"/>
              </a:ext>
            </a:extLst>
          </p:cNvPr>
          <p:cNvSpPr txBox="1"/>
          <p:nvPr/>
        </p:nvSpPr>
        <p:spPr>
          <a:xfrm>
            <a:off x="9194562" y="3246449"/>
            <a:ext cx="1546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ARC-2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09EE39-D4AA-7126-E32B-E09615C13DD4}"/>
              </a:ext>
            </a:extLst>
          </p:cNvPr>
          <p:cNvSpPr txBox="1"/>
          <p:nvPr/>
        </p:nvSpPr>
        <p:spPr>
          <a:xfrm>
            <a:off x="6643480" y="3246449"/>
            <a:ext cx="1546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STRAIGHT SECTION</a:t>
            </a:r>
          </a:p>
        </p:txBody>
      </p:sp>
    </p:spTree>
    <p:extLst>
      <p:ext uri="{BB962C8B-B14F-4D97-AF65-F5344CB8AC3E}">
        <p14:creationId xmlns:p14="http://schemas.microsoft.com/office/powerpoint/2010/main" val="3505719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AAF3D92-EDA1-EEAF-EBB3-429DD71DEE3D}"/>
              </a:ext>
            </a:extLst>
          </p:cNvPr>
          <p:cNvSpPr/>
          <p:nvPr/>
        </p:nvSpPr>
        <p:spPr>
          <a:xfrm>
            <a:off x="0" y="485670"/>
            <a:ext cx="12192000" cy="691898"/>
          </a:xfrm>
          <a:prstGeom prst="homePlate">
            <a:avLst/>
          </a:prstGeom>
          <a:solidFill>
            <a:srgbClr val="002060"/>
          </a:solidFill>
          <a:ln w="41275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27666-B14F-27B2-E7E2-66406604CCE4}"/>
              </a:ext>
            </a:extLst>
          </p:cNvPr>
          <p:cNvSpPr/>
          <p:nvPr/>
        </p:nvSpPr>
        <p:spPr>
          <a:xfrm>
            <a:off x="0" y="434760"/>
            <a:ext cx="121919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0" cap="small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Cases Under Consideration</a:t>
            </a:r>
            <a:endParaRPr lang="en-US" sz="4000" b="1" cap="small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716A2-71E9-9D6E-77F0-6C9537F29906}"/>
              </a:ext>
            </a:extLst>
          </p:cNvPr>
          <p:cNvSpPr txBox="1"/>
          <p:nvPr/>
        </p:nvSpPr>
        <p:spPr>
          <a:xfrm>
            <a:off x="0" y="1228478"/>
            <a:ext cx="121919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Estimate beam energy spread growth along the SC section of the PIP-II linac and in the Beam Transport Line (BTL) section for the current design.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400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 1: </a:t>
            </a: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Optimize cavities in the third and fourth cryomodules of HB-650 to reduce energy spread, using the configuration from step 1.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400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(A)</a:t>
            </a: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Implement a 650 MHz single buncher cavity at the end of the linac, optimizing its gap voltage to minimize energy spread.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400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 2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</a:t>
            </a:r>
            <a:r>
              <a:rPr lang="en-US" sz="2400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Refine synchronous phases in the fourth cryomodules of HB-650, along with the buncher cavity voltage, to maintain minimal energy spread and buncher cavity gap voltage requirements.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 3: </a:t>
            </a: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Positioned the buncher cavity in the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cell of BTL and optimized its gap voltage to obtain the minimum energy spread at the exit of the BTL.</a:t>
            </a:r>
          </a:p>
          <a:p>
            <a:pPr algn="l"/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C110752A-65E0-25C7-BCC7-C9164735106F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7036A-C5F4-2916-91A3-509833974F9E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5/17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FAD42-9CE6-8E27-4297-8532726CAFC8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</p:spTree>
    <p:extLst>
      <p:ext uri="{BB962C8B-B14F-4D97-AF65-F5344CB8AC3E}">
        <p14:creationId xmlns:p14="http://schemas.microsoft.com/office/powerpoint/2010/main" val="369593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EB50C3-3F8B-94A4-22A2-C3D7829FFBD6}"/>
              </a:ext>
            </a:extLst>
          </p:cNvPr>
          <p:cNvSpPr/>
          <p:nvPr/>
        </p:nvSpPr>
        <p:spPr>
          <a:xfrm>
            <a:off x="269966" y="3067050"/>
            <a:ext cx="11652068" cy="303705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7B0BD5-644E-848B-BBCD-5AFE0952AE00}"/>
              </a:ext>
            </a:extLst>
          </p:cNvPr>
          <p:cNvSpPr/>
          <p:nvPr/>
        </p:nvSpPr>
        <p:spPr>
          <a:xfrm>
            <a:off x="0" y="753897"/>
            <a:ext cx="12191999" cy="136191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cap="all" dirty="0">
                <a:solidFill>
                  <a:srgbClr val="002060"/>
                </a:solidFill>
                <a:effectLst/>
                <a:latin typeface="Algerian" panose="04020705040A02060702" pitchFamily="82" charset="0"/>
              </a:rPr>
              <a:t>REFERENCE</a:t>
            </a:r>
          </a:p>
          <a:p>
            <a:pPr algn="ctr"/>
            <a:endParaRPr lang="en-US" sz="1050" b="1" i="0" cap="all" dirty="0">
              <a:solidFill>
                <a:srgbClr val="002060"/>
              </a:solidFill>
              <a:effectLst/>
              <a:latin typeface="Algerian" panose="04020705040A02060702" pitchFamily="82" charset="0"/>
            </a:endParaRPr>
          </a:p>
          <a:p>
            <a:pPr algn="ctr"/>
            <a:r>
              <a:rPr lang="en-US" sz="3200" b="1" i="0" cap="all" dirty="0">
                <a:solidFill>
                  <a:srgbClr val="002060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lang="en-US" sz="3200" b="1" i="0" cap="all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growth along the BTL section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117DE-7ECB-E676-CB5F-FB602D22B4EF}"/>
              </a:ext>
            </a:extLst>
          </p:cNvPr>
          <p:cNvSpPr txBox="1"/>
          <p:nvPr/>
        </p:nvSpPr>
        <p:spPr>
          <a:xfrm>
            <a:off x="647700" y="3180226"/>
            <a:ext cx="115443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First case performed using the current linac design.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US" sz="1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Served as a reference for energy spread growth along   </a:t>
            </a:r>
          </a:p>
          <a:p>
            <a:pPr algn="l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SC section of the linac and BTL.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US" sz="1400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No attempts were made to minimize energy spread growth in this    </a:t>
            </a:r>
          </a:p>
          <a:p>
            <a:pPr algn="l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case.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A6044D29-7E8D-B1E6-8A18-EC086EF715B6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0822C-A304-B2E2-45B6-8282E67B113C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6/17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8A6E32-6B38-1EA3-163B-754C7760C454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</p:spTree>
    <p:extLst>
      <p:ext uri="{BB962C8B-B14F-4D97-AF65-F5344CB8AC3E}">
        <p14:creationId xmlns:p14="http://schemas.microsoft.com/office/powerpoint/2010/main" val="1854627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AAF3D92-EDA1-EEAF-EBB3-429DD71DEE3D}"/>
              </a:ext>
            </a:extLst>
          </p:cNvPr>
          <p:cNvSpPr/>
          <p:nvPr/>
        </p:nvSpPr>
        <p:spPr>
          <a:xfrm>
            <a:off x="0" y="485670"/>
            <a:ext cx="12192000" cy="908814"/>
          </a:xfrm>
          <a:prstGeom prst="homePlate">
            <a:avLst/>
          </a:prstGeom>
          <a:solidFill>
            <a:srgbClr val="06016B"/>
          </a:solidFill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227666-B14F-27B2-E7E2-66406604CCE4}"/>
              </a:ext>
            </a:extLst>
          </p:cNvPr>
          <p:cNvSpPr/>
          <p:nvPr/>
        </p:nvSpPr>
        <p:spPr>
          <a:xfrm>
            <a:off x="9884" y="485669"/>
            <a:ext cx="12191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0" cap="small" dirty="0">
                <a:solidFill>
                  <a:schemeClr val="bg1"/>
                </a:solidFill>
                <a:effectLst/>
                <a:latin typeface="Algerian" panose="04020705040A02060702" pitchFamily="82" charset="0"/>
              </a:rPr>
              <a:t>REFERENCE : </a:t>
            </a:r>
            <a:r>
              <a:rPr lang="en-US" sz="2400" b="1" i="0" cap="small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growth along the PIP-II Linac &amp; BTL section Without Correction</a:t>
            </a:r>
          </a:p>
        </p:txBody>
      </p:sp>
      <p:graphicFrame>
        <p:nvGraphicFramePr>
          <p:cNvPr id="10" name="Table 31">
            <a:extLst>
              <a:ext uri="{FF2B5EF4-FFF2-40B4-BE49-F238E27FC236}">
                <a16:creationId xmlns:a16="http://schemas.microsoft.com/office/drawing/2014/main" id="{9D1F9B75-A7C4-B5C3-C911-BAAC38661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946028"/>
              </p:ext>
            </p:extLst>
          </p:nvPr>
        </p:nvGraphicFramePr>
        <p:xfrm>
          <a:off x="7624382" y="4699340"/>
          <a:ext cx="29756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302">
                  <a:extLst>
                    <a:ext uri="{9D8B030D-6E8A-4147-A177-3AD203B41FA5}">
                      <a16:colId xmlns:a16="http://schemas.microsoft.com/office/drawing/2014/main" val="941583554"/>
                    </a:ext>
                  </a:extLst>
                </a:gridCol>
                <a:gridCol w="942362">
                  <a:extLst>
                    <a:ext uri="{9D8B030D-6E8A-4147-A177-3AD203B41FA5}">
                      <a16:colId xmlns:a16="http://schemas.microsoft.com/office/drawing/2014/main" val="1891299982"/>
                    </a:ext>
                  </a:extLst>
                </a:gridCol>
              </a:tblGrid>
              <a:tr h="2033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546736"/>
                  </a:ext>
                </a:extLst>
              </a:tr>
              <a:tr h="2033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RMS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0.042%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34394"/>
                  </a:ext>
                </a:extLst>
              </a:tr>
              <a:tr h="20334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Maximum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0.108%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5872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EBAF71C-9EEE-CDB3-F040-BD50D53D37E1}"/>
              </a:ext>
            </a:extLst>
          </p:cNvPr>
          <p:cNvSpPr txBox="1"/>
          <p:nvPr/>
        </p:nvSpPr>
        <p:spPr>
          <a:xfrm>
            <a:off x="3087652" y="1492131"/>
            <a:ext cx="6119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 of the Longitudinal Beam Envelope and Percentage Energy Spread is depicted in this figure.</a:t>
            </a:r>
          </a:p>
          <a:p>
            <a:pPr marL="228600" indent="-228600" algn="ctr">
              <a:buAutoNum type="alphaLcParenBoth"/>
            </a:pPr>
            <a:endParaRPr lang="en-US" sz="12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0F3495-A79C-44B2-8288-DA8ED319655D}"/>
              </a:ext>
            </a:extLst>
          </p:cNvPr>
          <p:cNvSpPr txBox="1"/>
          <p:nvPr/>
        </p:nvSpPr>
        <p:spPr>
          <a:xfrm>
            <a:off x="897731" y="5395434"/>
            <a:ext cx="23271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figure illustrates the Output Longitudinal           Phase Space Distribution.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1E7D17-4638-603A-6362-2376928825D2}"/>
              </a:ext>
            </a:extLst>
          </p:cNvPr>
          <p:cNvSpPr txBox="1"/>
          <p:nvPr/>
        </p:nvSpPr>
        <p:spPr>
          <a:xfrm>
            <a:off x="7948623" y="5598847"/>
            <a:ext cx="2327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at the output of BTL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EC7F81DD-8837-4F27-5E87-4695D93B5D6A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28D1C4-8ED9-F654-230C-24607B05F4F5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7/17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4BF7DE-8D87-4D37-F61A-678782CE0588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F6B7D-2CD1-73F2-6832-BA450CDE5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88606"/>
            <a:ext cx="12201883" cy="3340317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75A011E0-E2F7-6564-9B78-A6EB370FC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80" y="4728923"/>
            <a:ext cx="2846927" cy="2071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3E6875-B852-570B-D64B-DF9A3004D263}"/>
              </a:ext>
            </a:extLst>
          </p:cNvPr>
          <p:cNvSpPr txBox="1"/>
          <p:nvPr/>
        </p:nvSpPr>
        <p:spPr>
          <a:xfrm>
            <a:off x="8014100" y="6167154"/>
            <a:ext cx="219622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Linac Output Energy=845 MeV</a:t>
            </a:r>
          </a:p>
        </p:txBody>
      </p:sp>
    </p:spTree>
    <p:extLst>
      <p:ext uri="{BB962C8B-B14F-4D97-AF65-F5344CB8AC3E}">
        <p14:creationId xmlns:p14="http://schemas.microsoft.com/office/powerpoint/2010/main" val="2974435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7F2777-A537-1EFF-8B37-A89B72BBFC0F}"/>
              </a:ext>
            </a:extLst>
          </p:cNvPr>
          <p:cNvSpPr/>
          <p:nvPr/>
        </p:nvSpPr>
        <p:spPr>
          <a:xfrm>
            <a:off x="409574" y="2571221"/>
            <a:ext cx="11468101" cy="38472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7B0BD5-644E-848B-BBCD-5AFE0952AE00}"/>
                  </a:ext>
                </a:extLst>
              </p:cNvPr>
              <p:cNvSpPr/>
              <p:nvPr/>
            </p:nvSpPr>
            <p:spPr>
              <a:xfrm>
                <a:off x="0" y="327576"/>
                <a:ext cx="12191999" cy="21621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i="0" u="sng" cap="all" dirty="0">
                    <a:solidFill>
                      <a:srgbClr val="002060"/>
                    </a:solidFill>
                    <a:effectLst/>
                    <a:latin typeface="Algerian" panose="04020705040A02060702" pitchFamily="82" charset="0"/>
                  </a:rPr>
                  <a:t>Case-1</a:t>
                </a:r>
              </a:p>
              <a:p>
                <a:pPr algn="ctr"/>
                <a:endParaRPr lang="en-US" sz="1050" b="1" i="0" cap="all" dirty="0">
                  <a:solidFill>
                    <a:srgbClr val="002060"/>
                  </a:solidFill>
                  <a:effectLst/>
                  <a:latin typeface="Algerian" panose="04020705040A02060702" pitchFamily="82" charset="0"/>
                </a:endParaRPr>
              </a:p>
              <a:p>
                <a:pPr algn="ctr"/>
                <a:r>
                  <a:rPr lang="en-US" sz="2400" b="1" cap="small" dirty="0">
                    <a:solidFill>
                      <a:srgbClr val="002060"/>
                    </a:solidFill>
                    <a:effectLst/>
                    <a:cs typeface="Times New Roman" panose="02020603050405020304" pitchFamily="18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b="1" i="0" cap="small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𝐩𝐭𝐢𝐦𝐢𝐳𝐞𝐝</m:t>
                    </m:r>
                    <m:r>
                      <a:rPr lang="en-US" sz="2400" b="1" i="0" cap="small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cap="small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cap="small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2400" b="1" i="1" cap="small" dirty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cavities in </a:t>
                </a:r>
                <a:r>
                  <a:rPr lang="en-US" sz="2400" b="1" cap="small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3</a:t>
                </a:r>
                <a:r>
                  <a:rPr lang="en-US" sz="2400" b="1" i="0" cap="small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</a:t>
                </a:r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&amp; 4</a:t>
                </a:r>
                <a:r>
                  <a:rPr lang="en-US" sz="2400" b="1" i="0" cap="small" baseline="300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cap="small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ryomodules of HB-650 to </a:t>
                </a:r>
                <a:r>
                  <a:rPr lang="en-US" sz="2400" b="1" cap="small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minimize</a:t>
                </a:r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cap="small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nergy spread. Here we use the last cavity of CM-4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cap="small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1" cap="small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2400" b="1" i="1" cap="small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sz="2400" b="1" i="1" cap="small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1" i="1" cap="small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 cap="small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cap="small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 cap="small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2400" b="1" i="0" cap="small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en-US" sz="1100" b="1" i="0" cap="small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i="0" cap="small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(NO BUNCHER CAVITY WAS USED)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7B0BD5-644E-848B-BBCD-5AFE0952A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7576"/>
                <a:ext cx="12191999" cy="2162130"/>
              </a:xfrm>
              <a:prstGeom prst="rect">
                <a:avLst/>
              </a:prstGeom>
              <a:blipFill>
                <a:blip r:embed="rId2"/>
                <a:stretch>
                  <a:fillRect l="-750" t="-5085" r="-500"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0FE354-1D01-FE17-ED1A-07CF0B26B939}"/>
                  </a:ext>
                </a:extLst>
              </p:cNvPr>
              <p:cNvSpPr txBox="1"/>
              <p:nvPr/>
            </p:nvSpPr>
            <p:spPr>
              <a:xfrm>
                <a:off x="559252" y="2683217"/>
                <a:ext cx="11223173" cy="3847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q"/>
                </a:pPr>
                <a:r>
                  <a:rPr lang="en-US" sz="3000" b="1" i="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Adjusted synchronous phases of cavities in the 3rd and 4th cryomodules of HB-650 while keeping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3000" b="1" i="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last cavity in HB-650 CM-4 equal to -90 deg.</a:t>
                </a:r>
              </a:p>
              <a:p>
                <a:pPr marL="342900" indent="-342900" algn="l">
                  <a:buFont typeface="Wingdings" panose="05000000000000000000" pitchFamily="2" charset="2"/>
                  <a:buChar char="q"/>
                </a:pPr>
                <a:endParaRPr lang="en-US" sz="14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q"/>
                </a:pPr>
                <a:r>
                  <a:rPr lang="en-US" sz="3000" b="1" i="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Here we did not use any buncher cavity for energy spread minimization.</a:t>
                </a:r>
              </a:p>
              <a:p>
                <a:pPr marL="342900" indent="-342900" algn="l">
                  <a:buFont typeface="Wingdings" panose="05000000000000000000" pitchFamily="2" charset="2"/>
                  <a:buChar char="q"/>
                </a:pPr>
                <a:endParaRPr lang="en-US" sz="1400" b="1" i="0" dirty="0"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q"/>
                </a:pPr>
                <a:r>
                  <a:rPr lang="en-US" sz="3000" b="1" i="0" dirty="0"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Examined distribution at BTL exit for rms and maximum energy spread growth calculation.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0FE354-1D01-FE17-ED1A-07CF0B26B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52" y="2683217"/>
                <a:ext cx="11223173" cy="3847207"/>
              </a:xfrm>
              <a:prstGeom prst="rect">
                <a:avLst/>
              </a:prstGeom>
              <a:blipFill>
                <a:blip r:embed="rId3"/>
                <a:stretch>
                  <a:fillRect l="-1141" t="-2060" r="-1793" b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Triangle 4">
            <a:extLst>
              <a:ext uri="{FF2B5EF4-FFF2-40B4-BE49-F238E27FC236}">
                <a16:creationId xmlns:a16="http://schemas.microsoft.com/office/drawing/2014/main" id="{2C84F42A-57B2-B536-BC67-70718FBADEDD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7D651-5A2F-9032-D773-8667C36279ED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8/17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79729-157A-69EF-CEBB-8215FCE079AA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</p:spTree>
    <p:extLst>
      <p:ext uri="{BB962C8B-B14F-4D97-AF65-F5344CB8AC3E}">
        <p14:creationId xmlns:p14="http://schemas.microsoft.com/office/powerpoint/2010/main" val="311355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D2E06B-9E45-F995-BF69-E30048789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58"/>
          <a:stretch/>
        </p:blipFill>
        <p:spPr>
          <a:xfrm>
            <a:off x="6377235" y="4693905"/>
            <a:ext cx="2800351" cy="2054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EBA5F4-5B12-F328-65FC-EB9AFC684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62195"/>
            <a:ext cx="12192000" cy="2831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4716A2-71E9-9D6E-77F0-6C9537F29906}"/>
                  </a:ext>
                </a:extLst>
              </p:cNvPr>
              <p:cNvSpPr txBox="1"/>
              <p:nvPr/>
            </p:nvSpPr>
            <p:spPr>
              <a:xfrm>
                <a:off x="1" y="1084200"/>
                <a:ext cx="121919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Refine synchronous phase for the cavities in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third and fourth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ryomodules of HB-650 to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minimize</a:t>
                </a:r>
                <a:r>
                  <a:rPr lang="en-US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nergy spread. Here we use the last cavity of CM-4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4716A2-71E9-9D6E-77F0-6C9537F29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84200"/>
                <a:ext cx="12191998" cy="646331"/>
              </a:xfrm>
              <a:prstGeom prst="rect">
                <a:avLst/>
              </a:prstGeom>
              <a:blipFill>
                <a:blip r:embed="rId4"/>
                <a:stretch>
                  <a:fillRect t="-5660" r="-35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31">
            <a:extLst>
              <a:ext uri="{FF2B5EF4-FFF2-40B4-BE49-F238E27FC236}">
                <a16:creationId xmlns:a16="http://schemas.microsoft.com/office/drawing/2014/main" id="{9D1F9B75-A7C4-B5C3-C911-BAAC38661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300620"/>
              </p:ext>
            </p:extLst>
          </p:nvPr>
        </p:nvGraphicFramePr>
        <p:xfrm>
          <a:off x="9146023" y="4672444"/>
          <a:ext cx="29756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302">
                  <a:extLst>
                    <a:ext uri="{9D8B030D-6E8A-4147-A177-3AD203B41FA5}">
                      <a16:colId xmlns:a16="http://schemas.microsoft.com/office/drawing/2014/main" val="941583554"/>
                    </a:ext>
                  </a:extLst>
                </a:gridCol>
                <a:gridCol w="942362">
                  <a:extLst>
                    <a:ext uri="{9D8B030D-6E8A-4147-A177-3AD203B41FA5}">
                      <a16:colId xmlns:a16="http://schemas.microsoft.com/office/drawing/2014/main" val="1891299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546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RMS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0.023%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34394"/>
                  </a:ext>
                </a:extLst>
              </a:tr>
              <a:tr h="143282">
                <a:tc>
                  <a:txBody>
                    <a:bodyPr/>
                    <a:lstStyle/>
                    <a:p>
                      <a:r>
                        <a:rPr lang="en-US" sz="1400" b="1" dirty="0"/>
                        <a:t>Maximum 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058726"/>
                  </a:ext>
                </a:extLst>
              </a:tr>
            </a:tbl>
          </a:graphicData>
        </a:graphic>
      </p:graphicFrame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C37ACF9B-FCF9-4998-978B-73ECAE107D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42" y="4628418"/>
            <a:ext cx="2800350" cy="21002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0D5E556-1AC3-1C5B-25AA-C074873662B7}"/>
              </a:ext>
            </a:extLst>
          </p:cNvPr>
          <p:cNvSpPr txBox="1"/>
          <p:nvPr/>
        </p:nvSpPr>
        <p:spPr>
          <a:xfrm>
            <a:off x="9598118" y="5571956"/>
            <a:ext cx="2327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Energy spread at the output of BTL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52E47D-9B49-032B-52E4-74D5C1EF1FBB}"/>
              </a:ext>
            </a:extLst>
          </p:cNvPr>
          <p:cNvSpPr txBox="1"/>
          <p:nvPr/>
        </p:nvSpPr>
        <p:spPr>
          <a:xfrm>
            <a:off x="4296165" y="5236389"/>
            <a:ext cx="22379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figure illustrates the Output Longitudinal           Phase Space Distribution.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Final  Energy=825 MeV</a:t>
            </a:r>
            <a:endParaRPr lang="en-US" sz="14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D1781D-4928-A497-17AC-93F26827F802}"/>
                  </a:ext>
                </a:extLst>
              </p:cNvPr>
              <p:cNvSpPr txBox="1"/>
              <p:nvPr/>
            </p:nvSpPr>
            <p:spPr>
              <a:xfrm>
                <a:off x="0" y="4913223"/>
                <a:ext cx="1788443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dirty="0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1" i="1" dirty="0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1400" b="1" i="1" dirty="0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1400" b="1" i="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the cavities in the third and fourth cryomodule of HB-650 before and after compensation for the energy spread.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D1781D-4928-A497-17AC-93F26827F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13223"/>
                <a:ext cx="1788443" cy="1384995"/>
              </a:xfrm>
              <a:prstGeom prst="rect">
                <a:avLst/>
              </a:prstGeom>
              <a:blipFill>
                <a:blip r:embed="rId6"/>
                <a:stretch>
                  <a:fillRect l="-1024" t="-881" r="-3072" b="-3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BD485F5E-5189-2AB1-706F-C0224EC67A33}"/>
              </a:ext>
            </a:extLst>
          </p:cNvPr>
          <p:cNvSpPr/>
          <p:nvPr/>
        </p:nvSpPr>
        <p:spPr>
          <a:xfrm>
            <a:off x="-9883" y="426431"/>
            <a:ext cx="12192000" cy="1005301"/>
          </a:xfrm>
          <a:prstGeom prst="homePlate">
            <a:avLst/>
          </a:prstGeom>
          <a:solidFill>
            <a:srgbClr val="06016B"/>
          </a:solidFill>
          <a:ln w="41275" cmpd="dbl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A60970E-02EC-191E-47E2-F689146FDAFA}"/>
                  </a:ext>
                </a:extLst>
              </p:cNvPr>
              <p:cNvSpPr/>
              <p:nvPr/>
            </p:nvSpPr>
            <p:spPr>
              <a:xfrm>
                <a:off x="21680" y="359249"/>
                <a:ext cx="12191999" cy="9694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900" b="1" i="0" cap="small" dirty="0">
                    <a:solidFill>
                      <a:schemeClr val="bg1"/>
                    </a:solidFill>
                    <a:effectLst/>
                    <a:latin typeface="Algerian" panose="04020705040A02060702" pitchFamily="82" charset="0"/>
                  </a:rPr>
                  <a:t>Case-1 Results: </a:t>
                </a:r>
                <a:r>
                  <a:rPr lang="en-US" sz="1900" b="1" i="0" cap="small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Optimized synchronous phase for the cavities in </a:t>
                </a:r>
                <a:r>
                  <a:rPr lang="en-US" sz="1900" b="1" cap="small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900" b="1" i="0" cap="small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third and fourth </a:t>
                </a:r>
                <a:r>
                  <a:rPr lang="en-US" sz="1900" b="1" cap="small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900" b="1" i="0" cap="small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ryomodules of HB-650 to </a:t>
                </a:r>
                <a:r>
                  <a:rPr lang="en-US" sz="1900" b="1" cap="small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minimize</a:t>
                </a:r>
                <a:r>
                  <a:rPr lang="en-US" sz="1900" b="1" i="0" cap="small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b="1" cap="small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1900" b="1" i="0" cap="small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nergy spread. Here we use the last cavity of CM-4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cap="small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900" b="1" i="1" cap="small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1900" b="1" i="1" cap="small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sub>
                    </m:sSub>
                    <m:r>
                      <a:rPr lang="en-US" sz="1900" b="1" i="1" cap="small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900" b="1" i="1" cap="small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1900" b="1" i="1" cap="small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b="1" i="1" cap="small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1900" b="1" i="1" cap="small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1900" b="1" i="0" cap="small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1900" b="1" i="0" cap="small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b="1" i="0" cap="small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 BUNCHER CAVITY WAS USED)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A60970E-02EC-191E-47E2-F689146FD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" y="359249"/>
                <a:ext cx="12191999" cy="969496"/>
              </a:xfrm>
              <a:prstGeom prst="rect">
                <a:avLst/>
              </a:prstGeom>
              <a:blipFill>
                <a:blip r:embed="rId7"/>
                <a:stretch>
                  <a:fillRect t="-3145" b="-10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8B67A49-5BFE-7AD4-1790-AB91D9656F79}"/>
              </a:ext>
            </a:extLst>
          </p:cNvPr>
          <p:cNvSpPr txBox="1"/>
          <p:nvPr/>
        </p:nvSpPr>
        <p:spPr>
          <a:xfrm>
            <a:off x="3026211" y="1473198"/>
            <a:ext cx="6119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 of the Longitudinal Beam Envelope and Percentage Energy Spread is depicted in this figure.</a:t>
            </a:r>
          </a:p>
          <a:p>
            <a:pPr marL="228600" indent="-228600" algn="ctr">
              <a:buAutoNum type="alphaLcParenBoth"/>
            </a:pPr>
            <a:endParaRPr lang="en-US" sz="1200" b="1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AE2FDC9-888C-5441-B852-99ABEE6B9BF5}"/>
              </a:ext>
            </a:extLst>
          </p:cNvPr>
          <p:cNvSpPr/>
          <p:nvPr/>
        </p:nvSpPr>
        <p:spPr>
          <a:xfrm flipH="1">
            <a:off x="11757199" y="6526635"/>
            <a:ext cx="434800" cy="33136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78450D-8E54-ADAD-0DA5-6FCDBA0DF9AC}"/>
              </a:ext>
            </a:extLst>
          </p:cNvPr>
          <p:cNvSpPr txBox="1"/>
          <p:nvPr/>
        </p:nvSpPr>
        <p:spPr>
          <a:xfrm rot="18900000">
            <a:off x="11609837" y="6584700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2D050"/>
                </a:solidFill>
              </a:rPr>
              <a:t>9/17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6AB786-E5D4-348D-27A8-D197D4F50A5E}"/>
              </a:ext>
            </a:extLst>
          </p:cNvPr>
          <p:cNvSpPr txBox="1"/>
          <p:nvPr/>
        </p:nvSpPr>
        <p:spPr>
          <a:xfrm rot="19290050">
            <a:off x="11476488" y="6484666"/>
            <a:ext cx="897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 #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73414-07E2-16A9-BF09-BAD731F1AA66}"/>
              </a:ext>
            </a:extLst>
          </p:cNvPr>
          <p:cNvSpPr txBox="1"/>
          <p:nvPr/>
        </p:nvSpPr>
        <p:spPr>
          <a:xfrm>
            <a:off x="9663595" y="6122067"/>
            <a:ext cx="2196225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Linac Output Energy=825 MeV</a:t>
            </a:r>
          </a:p>
        </p:txBody>
      </p:sp>
    </p:spTree>
    <p:extLst>
      <p:ext uri="{BB962C8B-B14F-4D97-AF65-F5344CB8AC3E}">
        <p14:creationId xmlns:p14="http://schemas.microsoft.com/office/powerpoint/2010/main" val="814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12622</TotalTime>
  <Words>1459</Words>
  <Application>Microsoft Office PowerPoint</Application>
  <PresentationFormat>Widescreen</PresentationFormat>
  <Paragraphs>226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Pathak</dc:creator>
  <cp:lastModifiedBy>Abhishek Pathak</cp:lastModifiedBy>
  <cp:revision>29</cp:revision>
  <dcterms:created xsi:type="dcterms:W3CDTF">2023-05-03T18:53:26Z</dcterms:created>
  <dcterms:modified xsi:type="dcterms:W3CDTF">2023-05-12T13:28:56Z</dcterms:modified>
</cp:coreProperties>
</file>