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7"/>
  </p:notesMasterIdLst>
  <p:handoutMasterIdLst>
    <p:handoutMasterId r:id="rId8"/>
  </p:handoutMasterIdLst>
  <p:sldIdLst>
    <p:sldId id="294" r:id="rId2"/>
    <p:sldId id="3305" r:id="rId3"/>
    <p:sldId id="3676" r:id="rId4"/>
    <p:sldId id="302" r:id="rId5"/>
    <p:sldId id="300" r:id="rId6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 snapToObjects="1" showGuides="1">
      <p:cViewPr varScale="1">
        <p:scale>
          <a:sx n="113" d="100"/>
          <a:sy n="113" d="100"/>
        </p:scale>
        <p:origin x="120" y="636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5/12/2023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5/12/2023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5/12/2023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5/12/2023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5/12/2023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5/12/2023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5/12/2023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5/12/2023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5/12/2023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Dept. Business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9EDC5F-7EC7-E5BA-8505-B1DE74496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Helvetica" pitchFamily="2" charset="0"/>
              </a:rPr>
              <a:t>ESH ORGANIZATIONAL CHANGES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D1D8B-2F6D-7E65-D879-80AEB4AD65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5/11/23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1CC42-7D60-F385-6EA7-E5DBB2AA30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Raymond Lewis | Department Heads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F25F7-E307-6569-36EC-B35FC193D2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55E76F-E695-097E-90C8-47C4CAD06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511" y="776316"/>
            <a:ext cx="6851810" cy="38352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23579D-5AA9-CACD-ED4E-BD265831ADD4}"/>
              </a:ext>
            </a:extLst>
          </p:cNvPr>
          <p:cNvSpPr txBox="1"/>
          <p:nvPr/>
        </p:nvSpPr>
        <p:spPr>
          <a:xfrm>
            <a:off x="6642690" y="1670590"/>
            <a:ext cx="74162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>
                <a:highlight>
                  <a:srgbClr val="FFFF00"/>
                </a:highlight>
              </a:rPr>
              <a:t>CHARLES ENGLAND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2FA35F-1FFB-A592-1244-C7B1847FA1AD}"/>
              </a:ext>
            </a:extLst>
          </p:cNvPr>
          <p:cNvSpPr txBox="1"/>
          <p:nvPr/>
        </p:nvSpPr>
        <p:spPr>
          <a:xfrm>
            <a:off x="3522220" y="2837514"/>
            <a:ext cx="890477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dirty="0">
                <a:highlight>
                  <a:srgbClr val="FFFF00"/>
                </a:highlight>
              </a:rPr>
              <a:t>BOB AITKEN, AD DSO</a:t>
            </a:r>
          </a:p>
        </p:txBody>
      </p:sp>
    </p:spTree>
    <p:extLst>
      <p:ext uri="{BB962C8B-B14F-4D97-AF65-F5344CB8AC3E}">
        <p14:creationId xmlns:p14="http://schemas.microsoft.com/office/powerpoint/2010/main" val="1651006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40944-7224-ABF7-6BFE-264079AFA9D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5/11/2023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D9E29-40F0-FCC4-121A-22B85DCD1C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Erik Gottschalk  |  ACORN-doc-811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9E8BB-1F91-915F-0593-8A0E6B8151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14447F7F-730A-42E8-B87F-0401CD2B99EA}"/>
              </a:ext>
            </a:extLst>
          </p:cNvPr>
          <p:cNvSpPr txBox="1">
            <a:spLocks/>
          </p:cNvSpPr>
          <p:nvPr/>
        </p:nvSpPr>
        <p:spPr>
          <a:xfrm>
            <a:off x="228600" y="347472"/>
            <a:ext cx="8686800" cy="42787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Project Timeline and Funding Profile (with CD-3a)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FCB0C1-2F93-5C74-7C9B-66EF19285F9E}"/>
              </a:ext>
            </a:extLst>
          </p:cNvPr>
          <p:cNvCxnSpPr>
            <a:cxnSpLocks/>
          </p:cNvCxnSpPr>
          <p:nvPr/>
        </p:nvCxnSpPr>
        <p:spPr>
          <a:xfrm flipH="1">
            <a:off x="5474536" y="2276163"/>
            <a:ext cx="3157929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209453A-BC18-9842-C4C8-70A39A247F05}"/>
              </a:ext>
            </a:extLst>
          </p:cNvPr>
          <p:cNvCxnSpPr>
            <a:cxnSpLocks/>
            <a:endCxn id="53" idx="6"/>
          </p:cNvCxnSpPr>
          <p:nvPr/>
        </p:nvCxnSpPr>
        <p:spPr>
          <a:xfrm flipH="1">
            <a:off x="511536" y="2269287"/>
            <a:ext cx="4970435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CCF148EF-221C-1594-03AD-50733F4B0A02}"/>
              </a:ext>
            </a:extLst>
          </p:cNvPr>
          <p:cNvSpPr/>
          <p:nvPr/>
        </p:nvSpPr>
        <p:spPr>
          <a:xfrm>
            <a:off x="3019361" y="2144190"/>
            <a:ext cx="282804" cy="26394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D17AFD7-2D52-8E4F-4EA9-6EEB277E81BA}"/>
              </a:ext>
            </a:extLst>
          </p:cNvPr>
          <p:cNvSpPr/>
          <p:nvPr/>
        </p:nvSpPr>
        <p:spPr>
          <a:xfrm>
            <a:off x="7832702" y="2131703"/>
            <a:ext cx="282804" cy="290933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ABA995BB-21BC-54DC-3BA0-8729E17C6D53}"/>
              </a:ext>
            </a:extLst>
          </p:cNvPr>
          <p:cNvSpPr txBox="1">
            <a:spLocks/>
          </p:cNvSpPr>
          <p:nvPr/>
        </p:nvSpPr>
        <p:spPr>
          <a:xfrm>
            <a:off x="4814944" y="863688"/>
            <a:ext cx="1338388" cy="358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Final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Design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7BC53A80-CB39-756F-5395-0EDC19E27846}"/>
              </a:ext>
            </a:extLst>
          </p:cNvPr>
          <p:cNvSpPr txBox="1">
            <a:spLocks/>
          </p:cNvSpPr>
          <p:nvPr/>
        </p:nvSpPr>
        <p:spPr>
          <a:xfrm>
            <a:off x="3728699" y="861739"/>
            <a:ext cx="1231000" cy="5330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 charset="0"/>
              <a:buNone/>
            </a:pP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Preliminary Design</a:t>
            </a: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9DC55550-BC4A-74AA-311C-146384DC26FA}"/>
              </a:ext>
            </a:extLst>
          </p:cNvPr>
          <p:cNvSpPr txBox="1">
            <a:spLocks/>
          </p:cNvSpPr>
          <p:nvPr/>
        </p:nvSpPr>
        <p:spPr>
          <a:xfrm>
            <a:off x="2522545" y="857219"/>
            <a:ext cx="1231000" cy="52231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 charset="0"/>
              <a:buNone/>
            </a:pP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Conceptual Design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4BACD0B-673B-5E4F-7800-0B6B57A04245}"/>
              </a:ext>
            </a:extLst>
          </p:cNvPr>
          <p:cNvSpPr/>
          <p:nvPr/>
        </p:nvSpPr>
        <p:spPr>
          <a:xfrm>
            <a:off x="5333251" y="2131704"/>
            <a:ext cx="282804" cy="26394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DA43D160-A41F-1B4C-6C16-992D7EF54524}"/>
              </a:ext>
            </a:extLst>
          </p:cNvPr>
          <p:cNvSpPr txBox="1">
            <a:spLocks/>
          </p:cNvSpPr>
          <p:nvPr/>
        </p:nvSpPr>
        <p:spPr>
          <a:xfrm>
            <a:off x="6223258" y="1760512"/>
            <a:ext cx="123014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b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Construction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AC4687F-B905-5709-B7C8-775BCC10F536}"/>
              </a:ext>
            </a:extLst>
          </p:cNvPr>
          <p:cNvCxnSpPr>
            <a:cxnSpLocks/>
          </p:cNvCxnSpPr>
          <p:nvPr/>
        </p:nvCxnSpPr>
        <p:spPr>
          <a:xfrm flipV="1">
            <a:off x="4337544" y="1278732"/>
            <a:ext cx="0" cy="7710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8E00D5B-E790-FF9C-9B76-45E19EC49833}"/>
              </a:ext>
            </a:extLst>
          </p:cNvPr>
          <p:cNvCxnSpPr>
            <a:cxnSpLocks/>
          </p:cNvCxnSpPr>
          <p:nvPr/>
        </p:nvCxnSpPr>
        <p:spPr>
          <a:xfrm flipV="1">
            <a:off x="5481971" y="1278732"/>
            <a:ext cx="0" cy="7710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18A4389-0230-B3EB-56D5-154DBBB6C6AE}"/>
              </a:ext>
            </a:extLst>
          </p:cNvPr>
          <p:cNvCxnSpPr>
            <a:cxnSpLocks/>
          </p:cNvCxnSpPr>
          <p:nvPr/>
        </p:nvCxnSpPr>
        <p:spPr>
          <a:xfrm>
            <a:off x="4340701" y="1368541"/>
            <a:ext cx="1133835" cy="61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Content Placeholder 1">
            <a:extLst>
              <a:ext uri="{FF2B5EF4-FFF2-40B4-BE49-F238E27FC236}">
                <a16:creationId xmlns:a16="http://schemas.microsoft.com/office/drawing/2014/main" id="{503868E0-EBF1-D709-0275-781C38D07271}"/>
              </a:ext>
            </a:extLst>
          </p:cNvPr>
          <p:cNvSpPr txBox="1">
            <a:spLocks/>
          </p:cNvSpPr>
          <p:nvPr/>
        </p:nvSpPr>
        <p:spPr>
          <a:xfrm>
            <a:off x="4495534" y="1376090"/>
            <a:ext cx="808401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 charset="0"/>
              <a:buNone/>
            </a:pP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1 year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3781FB1-8736-5A46-8B17-F1CD38B15DE8}"/>
              </a:ext>
            </a:extLst>
          </p:cNvPr>
          <p:cNvSpPr/>
          <p:nvPr/>
        </p:nvSpPr>
        <p:spPr>
          <a:xfrm>
            <a:off x="4190507" y="2136040"/>
            <a:ext cx="282804" cy="26394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3FC8961-3110-6443-2AD6-23F57ED11D70}"/>
              </a:ext>
            </a:extLst>
          </p:cNvPr>
          <p:cNvSpPr/>
          <p:nvPr/>
        </p:nvSpPr>
        <p:spPr>
          <a:xfrm>
            <a:off x="228732" y="2137314"/>
            <a:ext cx="282804" cy="26394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ontent Placeholder 1">
            <a:extLst>
              <a:ext uri="{FF2B5EF4-FFF2-40B4-BE49-F238E27FC236}">
                <a16:creationId xmlns:a16="http://schemas.microsoft.com/office/drawing/2014/main" id="{5083F815-B94C-C322-7814-03FD6A3F5BEA}"/>
              </a:ext>
            </a:extLst>
          </p:cNvPr>
          <p:cNvSpPr txBox="1">
            <a:spLocks/>
          </p:cNvSpPr>
          <p:nvPr/>
        </p:nvSpPr>
        <p:spPr>
          <a:xfrm rot="19500000">
            <a:off x="-903" y="2491061"/>
            <a:ext cx="825650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CD-0: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34BFD73-DD28-A856-6C28-6ADA866C061D}"/>
              </a:ext>
            </a:extLst>
          </p:cNvPr>
          <p:cNvCxnSpPr>
            <a:cxnSpLocks/>
          </p:cNvCxnSpPr>
          <p:nvPr/>
        </p:nvCxnSpPr>
        <p:spPr>
          <a:xfrm flipV="1">
            <a:off x="3150215" y="1278732"/>
            <a:ext cx="0" cy="7710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Content Placeholder 1">
            <a:extLst>
              <a:ext uri="{FF2B5EF4-FFF2-40B4-BE49-F238E27FC236}">
                <a16:creationId xmlns:a16="http://schemas.microsoft.com/office/drawing/2014/main" id="{F9220CB6-C607-800B-B4F5-9DAB829438FC}"/>
              </a:ext>
            </a:extLst>
          </p:cNvPr>
          <p:cNvSpPr txBox="1">
            <a:spLocks/>
          </p:cNvSpPr>
          <p:nvPr/>
        </p:nvSpPr>
        <p:spPr>
          <a:xfrm>
            <a:off x="3325853" y="1375017"/>
            <a:ext cx="80404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 charset="0"/>
              <a:buNone/>
            </a:pP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1 year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30E7FF97-205B-D70F-166E-315F402D802A}"/>
              </a:ext>
            </a:extLst>
          </p:cNvPr>
          <p:cNvSpPr/>
          <p:nvPr/>
        </p:nvSpPr>
        <p:spPr>
          <a:xfrm>
            <a:off x="8513475" y="2126093"/>
            <a:ext cx="282804" cy="263946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08323A3-9287-2FB2-67B7-4AC55DAF4EC6}"/>
              </a:ext>
            </a:extLst>
          </p:cNvPr>
          <p:cNvCxnSpPr>
            <a:cxnSpLocks/>
          </p:cNvCxnSpPr>
          <p:nvPr/>
        </p:nvCxnSpPr>
        <p:spPr>
          <a:xfrm>
            <a:off x="3145058" y="1370910"/>
            <a:ext cx="1189707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Content Placeholder 1">
            <a:extLst>
              <a:ext uri="{FF2B5EF4-FFF2-40B4-BE49-F238E27FC236}">
                <a16:creationId xmlns:a16="http://schemas.microsoft.com/office/drawing/2014/main" id="{004683D0-056B-3561-FBD8-FB2BB7864857}"/>
              </a:ext>
            </a:extLst>
          </p:cNvPr>
          <p:cNvSpPr txBox="1">
            <a:spLocks/>
          </p:cNvSpPr>
          <p:nvPr/>
        </p:nvSpPr>
        <p:spPr>
          <a:xfrm rot="19500000">
            <a:off x="684816" y="2914725"/>
            <a:ext cx="2542081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CD-1 Review: 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Approve Alternative Selection and Cost Range</a:t>
            </a:r>
          </a:p>
        </p:txBody>
      </p:sp>
      <p:sp>
        <p:nvSpPr>
          <p:cNvPr id="91" name="Content Placeholder 1">
            <a:extLst>
              <a:ext uri="{FF2B5EF4-FFF2-40B4-BE49-F238E27FC236}">
                <a16:creationId xmlns:a16="http://schemas.microsoft.com/office/drawing/2014/main" id="{F7F66807-92D0-FC84-6ED4-064D9724A197}"/>
              </a:ext>
            </a:extLst>
          </p:cNvPr>
          <p:cNvSpPr txBox="1">
            <a:spLocks/>
          </p:cNvSpPr>
          <p:nvPr/>
        </p:nvSpPr>
        <p:spPr>
          <a:xfrm rot="19500000">
            <a:off x="960494" y="3233251"/>
            <a:ext cx="3645026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CD-2/3a Review: 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Approve Performance Baseline</a:t>
            </a:r>
          </a:p>
        </p:txBody>
      </p:sp>
      <p:sp>
        <p:nvSpPr>
          <p:cNvPr id="92" name="Content Placeholder 1">
            <a:extLst>
              <a:ext uri="{FF2B5EF4-FFF2-40B4-BE49-F238E27FC236}">
                <a16:creationId xmlns:a16="http://schemas.microsoft.com/office/drawing/2014/main" id="{D64A9FBB-16B6-78FD-5609-FD34CCC4A30F}"/>
              </a:ext>
            </a:extLst>
          </p:cNvPr>
          <p:cNvSpPr txBox="1">
            <a:spLocks/>
          </p:cNvSpPr>
          <p:nvPr/>
        </p:nvSpPr>
        <p:spPr>
          <a:xfrm rot="19500000">
            <a:off x="2292640" y="3147413"/>
            <a:ext cx="3537757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CD-3 Review: 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Approve Start of Construction</a:t>
            </a:r>
          </a:p>
        </p:txBody>
      </p:sp>
      <p:sp>
        <p:nvSpPr>
          <p:cNvPr id="93" name="Content Placeholder 1">
            <a:extLst>
              <a:ext uri="{FF2B5EF4-FFF2-40B4-BE49-F238E27FC236}">
                <a16:creationId xmlns:a16="http://schemas.microsoft.com/office/drawing/2014/main" id="{400CBE0C-F49D-C039-E60A-BAC029506C2E}"/>
              </a:ext>
            </a:extLst>
          </p:cNvPr>
          <p:cNvSpPr txBox="1">
            <a:spLocks/>
          </p:cNvSpPr>
          <p:nvPr/>
        </p:nvSpPr>
        <p:spPr>
          <a:xfrm rot="19500000">
            <a:off x="-25241" y="2622370"/>
            <a:ext cx="120415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Approve Mission Need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AE7F5F4-CCEA-DA6B-E6BB-84E881423D56}"/>
              </a:ext>
            </a:extLst>
          </p:cNvPr>
          <p:cNvCxnSpPr>
            <a:cxnSpLocks/>
          </p:cNvCxnSpPr>
          <p:nvPr/>
        </p:nvCxnSpPr>
        <p:spPr>
          <a:xfrm rot="19500000">
            <a:off x="1000146" y="2617478"/>
            <a:ext cx="1110782" cy="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0" name="Content Placeholder 1">
            <a:extLst>
              <a:ext uri="{FF2B5EF4-FFF2-40B4-BE49-F238E27FC236}">
                <a16:creationId xmlns:a16="http://schemas.microsoft.com/office/drawing/2014/main" id="{CC74279E-03A4-534F-3DC4-96E617C4D7B4}"/>
              </a:ext>
            </a:extLst>
          </p:cNvPr>
          <p:cNvSpPr txBox="1">
            <a:spLocks/>
          </p:cNvSpPr>
          <p:nvPr/>
        </p:nvSpPr>
        <p:spPr>
          <a:xfrm rot="19500000">
            <a:off x="89686" y="3070790"/>
            <a:ext cx="1204150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en-US" sz="1200" dirty="0">
                <a:solidFill>
                  <a:srgbClr val="FF0000"/>
                </a:solidFill>
              </a:rPr>
              <a:t>We are here</a:t>
            </a:r>
          </a:p>
        </p:txBody>
      </p:sp>
      <p:sp>
        <p:nvSpPr>
          <p:cNvPr id="105" name="Content Placeholder 1">
            <a:extLst>
              <a:ext uri="{FF2B5EF4-FFF2-40B4-BE49-F238E27FC236}">
                <a16:creationId xmlns:a16="http://schemas.microsoft.com/office/drawing/2014/main" id="{1F15C85F-8EB6-C481-0BDF-1F0DDB55E788}"/>
              </a:ext>
            </a:extLst>
          </p:cNvPr>
          <p:cNvSpPr txBox="1">
            <a:spLocks/>
          </p:cNvSpPr>
          <p:nvPr/>
        </p:nvSpPr>
        <p:spPr>
          <a:xfrm>
            <a:off x="1187196" y="949773"/>
            <a:ext cx="1231000" cy="52231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 charset="0"/>
              <a:buNone/>
            </a:pP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Start R&amp;D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6F7E1A6C-B5CA-B640-04B3-0617A51CD96F}"/>
              </a:ext>
            </a:extLst>
          </p:cNvPr>
          <p:cNvCxnSpPr>
            <a:cxnSpLocks/>
          </p:cNvCxnSpPr>
          <p:nvPr/>
        </p:nvCxnSpPr>
        <p:spPr>
          <a:xfrm flipV="1">
            <a:off x="1790006" y="1278732"/>
            <a:ext cx="0" cy="7737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" name="Content Placeholder 1">
            <a:extLst>
              <a:ext uri="{FF2B5EF4-FFF2-40B4-BE49-F238E27FC236}">
                <a16:creationId xmlns:a16="http://schemas.microsoft.com/office/drawing/2014/main" id="{4F08323A-AE85-E0CE-2E8D-4C82E7F13226}"/>
              </a:ext>
            </a:extLst>
          </p:cNvPr>
          <p:cNvSpPr txBox="1">
            <a:spLocks/>
          </p:cNvSpPr>
          <p:nvPr/>
        </p:nvSpPr>
        <p:spPr>
          <a:xfrm>
            <a:off x="2018332" y="1377744"/>
            <a:ext cx="91840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 charset="0"/>
              <a:buNone/>
            </a:pP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1.25 years</a:t>
            </a: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9E16332C-42E4-54DF-2B96-4F60FD413C6E}"/>
              </a:ext>
            </a:extLst>
          </p:cNvPr>
          <p:cNvCxnSpPr>
            <a:cxnSpLocks/>
          </p:cNvCxnSpPr>
          <p:nvPr/>
        </p:nvCxnSpPr>
        <p:spPr>
          <a:xfrm>
            <a:off x="1790006" y="1373637"/>
            <a:ext cx="1351598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1" name="Content Placeholder 1">
            <a:extLst>
              <a:ext uri="{FF2B5EF4-FFF2-40B4-BE49-F238E27FC236}">
                <a16:creationId xmlns:a16="http://schemas.microsoft.com/office/drawing/2014/main" id="{20875B9C-84AF-F741-B3E1-113A7D48FA28}"/>
              </a:ext>
            </a:extLst>
          </p:cNvPr>
          <p:cNvSpPr txBox="1">
            <a:spLocks/>
          </p:cNvSpPr>
          <p:nvPr/>
        </p:nvSpPr>
        <p:spPr>
          <a:xfrm rot="19500000">
            <a:off x="5315469" y="2970784"/>
            <a:ext cx="3035250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CD-4 Review: 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Project Completion</a:t>
            </a:r>
          </a:p>
        </p:txBody>
      </p:sp>
      <p:sp>
        <p:nvSpPr>
          <p:cNvPr id="114" name="Content Placeholder 1">
            <a:extLst>
              <a:ext uri="{FF2B5EF4-FFF2-40B4-BE49-F238E27FC236}">
                <a16:creationId xmlns:a16="http://schemas.microsoft.com/office/drawing/2014/main" id="{FCA967E7-C2CE-A95E-AC3A-A410E1CA5F5D}"/>
              </a:ext>
            </a:extLst>
          </p:cNvPr>
          <p:cNvSpPr txBox="1">
            <a:spLocks/>
          </p:cNvSpPr>
          <p:nvPr/>
        </p:nvSpPr>
        <p:spPr>
          <a:xfrm rot="19500000">
            <a:off x="6943453" y="2709128"/>
            <a:ext cx="1839649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CD-4: 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Project Complete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519EA94B-88F7-721F-0DB7-AD6EB4F307B0}"/>
              </a:ext>
            </a:extLst>
          </p:cNvPr>
          <p:cNvCxnSpPr>
            <a:cxnSpLocks/>
          </p:cNvCxnSpPr>
          <p:nvPr/>
        </p:nvCxnSpPr>
        <p:spPr>
          <a:xfrm flipV="1">
            <a:off x="7977330" y="1278732"/>
            <a:ext cx="0" cy="7710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94090C6D-56C2-5141-CAAC-4C5EA9B56716}"/>
              </a:ext>
            </a:extLst>
          </p:cNvPr>
          <p:cNvCxnSpPr>
            <a:cxnSpLocks/>
          </p:cNvCxnSpPr>
          <p:nvPr/>
        </p:nvCxnSpPr>
        <p:spPr>
          <a:xfrm flipV="1">
            <a:off x="5483703" y="1368541"/>
            <a:ext cx="2490401" cy="1077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8" name="Content Placeholder 1">
            <a:extLst>
              <a:ext uri="{FF2B5EF4-FFF2-40B4-BE49-F238E27FC236}">
                <a16:creationId xmlns:a16="http://schemas.microsoft.com/office/drawing/2014/main" id="{B4034AB5-EF1D-A35E-7357-FA469F00EB05}"/>
              </a:ext>
            </a:extLst>
          </p:cNvPr>
          <p:cNvSpPr txBox="1">
            <a:spLocks/>
          </p:cNvSpPr>
          <p:nvPr/>
        </p:nvSpPr>
        <p:spPr>
          <a:xfrm>
            <a:off x="5775642" y="1379163"/>
            <a:ext cx="2127737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 charset="0"/>
              <a:buNone/>
            </a:pP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3 years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D71610-998E-82BB-A7A6-201A68421740}"/>
              </a:ext>
            </a:extLst>
          </p:cNvPr>
          <p:cNvSpPr txBox="1">
            <a:spLocks/>
          </p:cNvSpPr>
          <p:nvPr/>
        </p:nvSpPr>
        <p:spPr>
          <a:xfrm rot="19500000">
            <a:off x="3107437" y="1844857"/>
            <a:ext cx="91172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FY24 Q2</a:t>
            </a:r>
            <a:endParaRPr lang="en-US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3E816A4F-EC11-07DB-8B9C-7B6FF0BDE13F}"/>
              </a:ext>
            </a:extLst>
          </p:cNvPr>
          <p:cNvSpPr txBox="1">
            <a:spLocks/>
          </p:cNvSpPr>
          <p:nvPr/>
        </p:nvSpPr>
        <p:spPr>
          <a:xfrm rot="19500000">
            <a:off x="330024" y="1844857"/>
            <a:ext cx="91172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FY20 Q4</a:t>
            </a:r>
            <a:endParaRPr lang="en-US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601D063-009C-9C0B-C370-7AD3F27D0133}"/>
              </a:ext>
            </a:extLst>
          </p:cNvPr>
          <p:cNvSpPr txBox="1">
            <a:spLocks/>
          </p:cNvSpPr>
          <p:nvPr/>
        </p:nvSpPr>
        <p:spPr>
          <a:xfrm rot="19500000">
            <a:off x="4284699" y="1844857"/>
            <a:ext cx="91172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FY25 Q2</a:t>
            </a:r>
            <a:endParaRPr lang="en-US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7623A232-88A1-5C12-4535-BB6EB9EA0068}"/>
              </a:ext>
            </a:extLst>
          </p:cNvPr>
          <p:cNvSpPr txBox="1">
            <a:spLocks/>
          </p:cNvSpPr>
          <p:nvPr/>
        </p:nvSpPr>
        <p:spPr>
          <a:xfrm rot="19500000">
            <a:off x="5422025" y="1844856"/>
            <a:ext cx="91172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FY26 Q2</a:t>
            </a:r>
            <a:endParaRPr lang="en-US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546664AE-501D-CED1-87D2-448A2793CD96}"/>
              </a:ext>
            </a:extLst>
          </p:cNvPr>
          <p:cNvSpPr txBox="1">
            <a:spLocks/>
          </p:cNvSpPr>
          <p:nvPr/>
        </p:nvSpPr>
        <p:spPr>
          <a:xfrm rot="19500000">
            <a:off x="7924500" y="1848705"/>
            <a:ext cx="91172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FY29 Q2</a:t>
            </a:r>
            <a:endParaRPr lang="en-US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325B01BC-E8FD-73D9-6B03-AD3FFD9657A5}"/>
              </a:ext>
            </a:extLst>
          </p:cNvPr>
          <p:cNvSpPr txBox="1">
            <a:spLocks/>
          </p:cNvSpPr>
          <p:nvPr/>
        </p:nvSpPr>
        <p:spPr>
          <a:xfrm rot="19500000">
            <a:off x="1587283" y="1844856"/>
            <a:ext cx="91172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FY23 Q1</a:t>
            </a:r>
            <a:endParaRPr lang="en-US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1" name="Picture 20" descr="Table&#10;&#10;Description automatically generated">
            <a:extLst>
              <a:ext uri="{FF2B5EF4-FFF2-40B4-BE49-F238E27FC236}">
                <a16:creationId xmlns:a16="http://schemas.microsoft.com/office/drawing/2014/main" id="{3C3CD2F2-21C7-670B-15CF-718454D04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220" y="3831132"/>
            <a:ext cx="5153587" cy="88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16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61991" y="448842"/>
            <a:ext cx="6515100" cy="320908"/>
          </a:xfrm>
        </p:spPr>
        <p:txBody>
          <a:bodyPr>
            <a:normAutofit fontScale="90000"/>
          </a:bodyPr>
          <a:lstStyle/>
          <a:p>
            <a:r>
              <a:rPr lang="en-US" sz="2100" dirty="0"/>
              <a:t>HCM Current Projects:</a:t>
            </a:r>
            <a:br>
              <a:rPr lang="en-US" sz="2100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1301DA-0C72-49B0-BBEE-5A268D5E8DF0}"/>
              </a:ext>
            </a:extLst>
          </p:cNvPr>
          <p:cNvSpPr txBox="1"/>
          <p:nvPr/>
        </p:nvSpPr>
        <p:spPr>
          <a:xfrm>
            <a:off x="1303735" y="769749"/>
            <a:ext cx="66972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0075" lvl="1" indent="-257175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800" dirty="0"/>
              <a:t>Eligible for Rehire indicator for Recruiting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800" dirty="0"/>
              <a:t>Exit Interview reporting enhancements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800" dirty="0"/>
              <a:t>Disciplinary document categories (once in place, we will be fully electronic for personnel file documents)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1800" dirty="0"/>
              <a:t>Updated Progressive Discipline Policy in final review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600075" lvl="1" indent="-257175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sz="1800" b="1" dirty="0"/>
          </a:p>
          <a:p>
            <a:endParaRPr lang="en-US" sz="18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3E6177-A68A-BFD9-6905-457DC0D13F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965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2920868-046B-3C06-2CF1-B873FE4450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8885" y="674490"/>
            <a:ext cx="4511180" cy="379452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C4CE257-A9E6-04CC-F4E5-3FB53C29F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Rodeo Roundup May 24th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C33CF-67DE-04C8-FDC4-6CACDF168B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01463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C8109F18-D3F1-4F3F-B026-3A27E0AEB3D7}" vid="{5174E10A-46A9-4B77-98F7-96C44A12B2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FNAL_16x9</Template>
  <TotalTime>3</TotalTime>
  <Words>153</Words>
  <Application>Microsoft Office PowerPoint</Application>
  <PresentationFormat>On-screen Show (16:9)</PresentationFormat>
  <Paragraphs>46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Helvetica</vt:lpstr>
      <vt:lpstr>Fermilab_PPT_090915</vt:lpstr>
      <vt:lpstr>PowerPoint Presentation</vt:lpstr>
      <vt:lpstr>ESH ORGANIZATIONAL CHANGES</vt:lpstr>
      <vt:lpstr>PowerPoint Presentation</vt:lpstr>
      <vt:lpstr>HCM Current Projects: </vt:lpstr>
      <vt:lpstr>Rodeo Roundup May 24th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R Broemmelsiek</dc:creator>
  <cp:lastModifiedBy>Daniel R Broemmelsiek</cp:lastModifiedBy>
  <cp:revision>1</cp:revision>
  <cp:lastPrinted>2014-01-20T19:40:21Z</cp:lastPrinted>
  <dcterms:created xsi:type="dcterms:W3CDTF">2023-05-12T15:39:41Z</dcterms:created>
  <dcterms:modified xsi:type="dcterms:W3CDTF">2023-05-12T15:42:49Z</dcterms:modified>
</cp:coreProperties>
</file>