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5"/>
  </p:sldMasterIdLst>
  <p:notesMasterIdLst>
    <p:notesMasterId r:id="rId21"/>
  </p:notesMasterIdLst>
  <p:handoutMasterIdLst>
    <p:handoutMasterId r:id="rId22"/>
  </p:handoutMasterIdLst>
  <p:sldIdLst>
    <p:sldId id="2470" r:id="rId6"/>
    <p:sldId id="2703" r:id="rId7"/>
    <p:sldId id="2704" r:id="rId8"/>
    <p:sldId id="2705" r:id="rId9"/>
    <p:sldId id="2689" r:id="rId10"/>
    <p:sldId id="2690" r:id="rId11"/>
    <p:sldId id="2691" r:id="rId12"/>
    <p:sldId id="2081" r:id="rId13"/>
    <p:sldId id="2693" r:id="rId14"/>
    <p:sldId id="2702" r:id="rId15"/>
    <p:sldId id="2696" r:id="rId16"/>
    <p:sldId id="2698" r:id="rId17"/>
    <p:sldId id="2699" r:id="rId18"/>
    <p:sldId id="2700" r:id="rId19"/>
    <p:sldId id="2686" r:id="rId20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703"/>
            <p14:sldId id="2704"/>
            <p14:sldId id="2705"/>
            <p14:sldId id="2689"/>
            <p14:sldId id="2690"/>
            <p14:sldId id="2691"/>
            <p14:sldId id="2081"/>
            <p14:sldId id="2693"/>
            <p14:sldId id="2702"/>
            <p14:sldId id="2696"/>
            <p14:sldId id="2698"/>
            <p14:sldId id="2699"/>
            <p14:sldId id="2700"/>
            <p14:sldId id="2686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0F2D62"/>
    <a:srgbClr val="003087"/>
    <a:srgbClr val="404040"/>
    <a:srgbClr val="4E4E4E"/>
    <a:srgbClr val="63666A"/>
    <a:srgbClr val="505050"/>
    <a:srgbClr val="50504E"/>
    <a:srgbClr val="A7A8A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5442" autoAdjust="0"/>
  </p:normalViewPr>
  <p:slideViewPr>
    <p:cSldViewPr snapToGrid="0" snapToObjects="1" showGuides="1">
      <p:cViewPr varScale="1">
        <p:scale>
          <a:sx n="117" d="100"/>
          <a:sy n="117" d="100"/>
        </p:scale>
        <p:origin x="1464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5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76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719077" y="4538271"/>
            <a:ext cx="34277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Helvetica"/>
              <a:cs typeface="Helvetica"/>
            </a:endParaRP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US-DOE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India-DAE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Italy-INFN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UK-STFC-UKRI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France-CEA,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Poland-WUST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6" y="882963"/>
            <a:ext cx="12197876" cy="3339267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E50AB1B-AFD0-6DDD-3BF3-EE3BDCFCA2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40793" y="6002447"/>
            <a:ext cx="274320" cy="27432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5AD41954-CE08-5041-C704-88F9FE5610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40793" y="5750044"/>
            <a:ext cx="274320" cy="274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B7A71E6-5463-F439-F6E6-CC8F703205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40793" y="5245238"/>
            <a:ext cx="274320" cy="274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E67161A-CC10-AF1B-5277-232EB51984B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40793" y="5497641"/>
            <a:ext cx="274320" cy="274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B6545AB-7953-8D23-A6B9-3E0F657F40A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740793" y="6254852"/>
            <a:ext cx="274320" cy="274320"/>
          </a:xfrm>
          <a:prstGeom prst="rect">
            <a:avLst/>
          </a:prstGeom>
        </p:spPr>
      </p:pic>
      <p:pic>
        <p:nvPicPr>
          <p:cNvPr id="26" name="Picture 25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667B7F80-BF5E-E6C8-7AAB-A56D34A288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740793" y="4992835"/>
            <a:ext cx="274320" cy="274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0E08ED-0872-D799-606E-714BBCE9467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-23684" y="1358"/>
            <a:ext cx="12252960" cy="8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65090B-8466-EE4C-C01D-213B10BF4C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4160" y="5808686"/>
            <a:ext cx="11795760" cy="103827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4/17/2023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80C502-5F97-9C2F-4F99-87C091C270BC}"/>
              </a:ext>
            </a:extLst>
          </p:cNvPr>
          <p:cNvSpPr txBox="1">
            <a:spLocks/>
          </p:cNvSpPr>
          <p:nvPr userDrawn="1"/>
        </p:nvSpPr>
        <p:spPr>
          <a:xfrm>
            <a:off x="982436" y="6547277"/>
            <a:ext cx="9578884" cy="1942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dirty="0"/>
              <a:t>PIP-II – PMG – June 2023</a:t>
            </a:r>
          </a:p>
        </p:txBody>
      </p:sp>
    </p:spTree>
    <p:extLst>
      <p:ext uri="{BB962C8B-B14F-4D97-AF65-F5344CB8AC3E}">
        <p14:creationId xmlns:p14="http://schemas.microsoft.com/office/powerpoint/2010/main" val="212587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87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212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616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885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314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954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2F8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Stanek | P2MAC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2/8/2023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49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64" r:id="rId2"/>
    <p:sldLayoutId id="2147484170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1" r:id="rId9"/>
    <p:sldLayoutId id="2147484172" r:id="rId10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linkedin.com/showcase/pip-ii/" TargetMode="External"/><Relationship Id="rId5" Type="http://schemas.openxmlformats.org/officeDocument/2006/relationships/hyperlink" Target="https://twitter.com/PIP2accelerator" TargetMode="External"/><Relationship Id="rId4" Type="http://schemas.openxmlformats.org/officeDocument/2006/relationships/hyperlink" Target="http://www.pip2.fnal.gov/" TargetMode="Externa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16829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PIP-II Report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PIP-II Team</a:t>
            </a:r>
          </a:p>
          <a:p>
            <a:r>
              <a:rPr lang="en-US" dirty="0"/>
              <a:t>Project Management Group</a:t>
            </a:r>
          </a:p>
          <a:p>
            <a:r>
              <a:rPr lang="en-US" dirty="0"/>
              <a:t>21 June 2023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10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8697686" cy="427877"/>
          </a:xfrm>
        </p:spPr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878FBE9C-07BF-1A94-F67D-C3F48621A68A}"/>
              </a:ext>
            </a:extLst>
          </p:cNvPr>
          <p:cNvSpPr txBox="1">
            <a:spLocks/>
          </p:cNvSpPr>
          <p:nvPr/>
        </p:nvSpPr>
        <p:spPr>
          <a:xfrm>
            <a:off x="374935" y="975440"/>
            <a:ext cx="6587432" cy="5262074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cs typeface="Helvetica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6B022325-9E0C-A32A-E056-436128912B76}"/>
              </a:ext>
            </a:extLst>
          </p:cNvPr>
          <p:cNvSpPr txBox="1">
            <a:spLocks/>
          </p:cNvSpPr>
          <p:nvPr/>
        </p:nvSpPr>
        <p:spPr>
          <a:xfrm>
            <a:off x="472906" y="1155054"/>
            <a:ext cx="9072214" cy="5262074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ct val="0"/>
              </a:spcBef>
            </a:pPr>
            <a:endParaRPr lang="en-US" dirty="0">
              <a:cs typeface="Helvetica"/>
            </a:endParaRPr>
          </a:p>
          <a:p>
            <a:pPr marL="285750">
              <a:spcBef>
                <a:spcPct val="0"/>
              </a:spcBef>
            </a:pPr>
            <a:endParaRPr lang="en-US" dirty="0">
              <a:cs typeface="Helvetica"/>
            </a:endParaRPr>
          </a:p>
          <a:p>
            <a:endParaRPr lang="en-US" sz="2200" dirty="0">
              <a:cs typeface="Helvetica"/>
            </a:endParaRPr>
          </a:p>
          <a:p>
            <a:pPr marL="285750">
              <a:spcBef>
                <a:spcPct val="0"/>
              </a:spcBef>
            </a:pPr>
            <a:endParaRPr lang="en-US" sz="2000" dirty="0">
              <a:cs typeface="Helvetica"/>
            </a:endParaRPr>
          </a:p>
          <a:p>
            <a:pPr marL="457200" lvl="1"/>
            <a:endParaRPr lang="en-US" sz="2000" dirty="0">
              <a:cs typeface="Helvetica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E52F794-7681-A930-BD96-DD31F4123C14}"/>
              </a:ext>
            </a:extLst>
          </p:cNvPr>
          <p:cNvSpPr txBox="1">
            <a:spLocks/>
          </p:cNvSpPr>
          <p:nvPr/>
        </p:nvSpPr>
        <p:spPr>
          <a:xfrm>
            <a:off x="469608" y="791588"/>
            <a:ext cx="8166392" cy="5591663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Helvetica"/>
              </a:rPr>
              <a:t>HPRF</a:t>
            </a:r>
          </a:p>
          <a:p>
            <a:pPr lvl="1"/>
            <a:r>
              <a:rPr lang="en-US" sz="2000" dirty="0">
                <a:cs typeface="Helvetica"/>
              </a:rPr>
              <a:t>650 MHz circulator unit #2 test continues</a:t>
            </a:r>
            <a:endParaRPr lang="en-US" dirty="0"/>
          </a:p>
          <a:p>
            <a:r>
              <a:rPr lang="en-US" sz="2000" dirty="0">
                <a:cs typeface="Helvetica"/>
              </a:rPr>
              <a:t>LLRF</a:t>
            </a:r>
          </a:p>
          <a:p>
            <a:pPr lvl="1"/>
            <a:r>
              <a:rPr lang="en-US" sz="2000" dirty="0">
                <a:cs typeface="Helvetica"/>
              </a:rPr>
              <a:t>TUL visit to install/checkout 'Proof of Concept' RFPI chassis</a:t>
            </a:r>
          </a:p>
          <a:p>
            <a:pPr lvl="1"/>
            <a:r>
              <a:rPr lang="en-US" sz="2000" dirty="0">
                <a:cs typeface="Helvetica"/>
              </a:rPr>
              <a:t>WUT IKC funding request denied, looking at alternative paths</a:t>
            </a:r>
          </a:p>
          <a:p>
            <a:pPr lvl="1"/>
            <a:r>
              <a:rPr lang="en-US" sz="2000" dirty="0">
                <a:cs typeface="Helvetica"/>
              </a:rPr>
              <a:t>LLRF/RFPI from BARC delivered to Fermilab</a:t>
            </a:r>
            <a:endParaRPr lang="en-US" dirty="0"/>
          </a:p>
          <a:p>
            <a:r>
              <a:rPr lang="en-US" sz="2000" dirty="0">
                <a:cs typeface="Helvetica"/>
              </a:rPr>
              <a:t>Magnets/Power supplies</a:t>
            </a:r>
          </a:p>
          <a:p>
            <a:pPr marL="457200" lvl="1"/>
            <a:r>
              <a:rPr lang="en-US" sz="2000" dirty="0">
                <a:cs typeface="Helvetica"/>
              </a:rPr>
              <a:t>2nd BARC quadrupole/corrector readied for testing</a:t>
            </a:r>
          </a:p>
          <a:p>
            <a:pPr marL="457200" lvl="1"/>
            <a:r>
              <a:rPr lang="en-US" sz="2000" dirty="0">
                <a:cs typeface="Helvetica"/>
              </a:rPr>
              <a:t>BTL quadrupole vendor proposals under evaluation</a:t>
            </a:r>
          </a:p>
          <a:p>
            <a:pPr marL="457200" lvl="1"/>
            <a:r>
              <a:rPr lang="en-US" sz="2000" dirty="0">
                <a:cs typeface="Helvetica"/>
              </a:rPr>
              <a:t>Vendor-design of BTL dipoles advancing</a:t>
            </a:r>
          </a:p>
          <a:p>
            <a:pPr marL="285750">
              <a:spcBef>
                <a:spcPct val="0"/>
              </a:spcBef>
            </a:pPr>
            <a:r>
              <a:rPr lang="en-US" sz="2000" dirty="0">
                <a:cs typeface="Helvetica"/>
              </a:rPr>
              <a:t>Controls</a:t>
            </a:r>
          </a:p>
          <a:p>
            <a:pPr lvl="1">
              <a:spcBef>
                <a:spcPct val="0"/>
              </a:spcBef>
            </a:pPr>
            <a:r>
              <a:rPr lang="en-US" sz="2000" dirty="0">
                <a:cs typeface="Helvetica"/>
              </a:rPr>
              <a:t>Front End systems FDR conducted on 8 June</a:t>
            </a:r>
          </a:p>
          <a:p>
            <a:pPr>
              <a:spcBef>
                <a:spcPct val="0"/>
              </a:spcBef>
            </a:pPr>
            <a:r>
              <a:rPr lang="en-US" sz="2200" dirty="0">
                <a:cs typeface="Helvetica"/>
              </a:rPr>
              <a:t>Instrumentation</a:t>
            </a:r>
          </a:p>
          <a:p>
            <a:pPr lvl="1">
              <a:spcBef>
                <a:spcPct val="0"/>
              </a:spcBef>
            </a:pPr>
            <a:r>
              <a:rPr lang="en-US" sz="2000" dirty="0">
                <a:cs typeface="Helvetica"/>
              </a:rPr>
              <a:t>Invasive profile monitor FDR conducted on 25 May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BB3A7-607D-F3B1-F77F-BB3986597B45}"/>
              </a:ext>
            </a:extLst>
          </p:cNvPr>
          <p:cNvSpPr txBox="1"/>
          <p:nvPr/>
        </p:nvSpPr>
        <p:spPr>
          <a:xfrm>
            <a:off x="8466780" y="1907552"/>
            <a:ext cx="3573390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TUL</a:t>
            </a:r>
            <a:r>
              <a:rPr lang="en-US" sz="1200" dirty="0">
                <a:cs typeface="Calibri"/>
              </a:rPr>
              <a:t> Proof of Concept chassis installed at PIP2IT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D637B-73FA-C2B6-3022-BBA86E4DC702}"/>
              </a:ext>
            </a:extLst>
          </p:cNvPr>
          <p:cNvSpPr txBox="1"/>
          <p:nvPr/>
        </p:nvSpPr>
        <p:spPr>
          <a:xfrm>
            <a:off x="9094272" y="3859785"/>
            <a:ext cx="2743200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LLRF</a:t>
            </a:r>
            <a:r>
              <a:rPr lang="en-US" sz="1200" dirty="0">
                <a:cs typeface="Calibri"/>
              </a:rPr>
              <a:t>/RFPI hardware from BARC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7034F-8749-629D-853C-A429C94936FD}"/>
              </a:ext>
            </a:extLst>
          </p:cNvPr>
          <p:cNvSpPr txBox="1"/>
          <p:nvPr/>
        </p:nvSpPr>
        <p:spPr>
          <a:xfrm>
            <a:off x="9305470" y="5718339"/>
            <a:ext cx="2743200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cs typeface="Calibri"/>
              </a:rPr>
              <a:t>BTL dipole mechanical design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3186" y="4218142"/>
            <a:ext cx="1881415" cy="15513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25" y="250599"/>
            <a:ext cx="2152649" cy="1621517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971" y="2235674"/>
            <a:ext cx="2153558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76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11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9C91D3C-29FC-D1DE-DFCB-766AD4A9F510}"/>
              </a:ext>
            </a:extLst>
          </p:cNvPr>
          <p:cNvSpPr txBox="1">
            <a:spLocks/>
          </p:cNvSpPr>
          <p:nvPr/>
        </p:nvSpPr>
        <p:spPr>
          <a:xfrm>
            <a:off x="304800" y="971550"/>
            <a:ext cx="7104993" cy="5353049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6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8303BE-0EB1-7719-9C15-DC35E933C526}"/>
              </a:ext>
            </a:extLst>
          </p:cNvPr>
          <p:cNvSpPr txBox="1">
            <a:spLocks/>
          </p:cNvSpPr>
          <p:nvPr/>
        </p:nvSpPr>
        <p:spPr>
          <a:xfrm>
            <a:off x="304800" y="920779"/>
            <a:ext cx="7104993" cy="548120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6553" lvl="1" indent="-306705"/>
            <a:endParaRPr lang="en-US" sz="1800" dirty="0">
              <a:solidFill>
                <a:schemeClr val="accent6"/>
              </a:solidFill>
              <a:latin typeface="Helvetica" pitchFamily="2" charset="0"/>
            </a:endParaRPr>
          </a:p>
          <a:p>
            <a:pPr marL="706553" lvl="1" indent="-306705"/>
            <a:endParaRPr lang="en-US" sz="18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126A76F-07D1-0C76-8523-80A097348BDD}"/>
              </a:ext>
            </a:extLst>
          </p:cNvPr>
          <p:cNvSpPr txBox="1">
            <a:spLocks/>
          </p:cNvSpPr>
          <p:nvPr/>
        </p:nvSpPr>
        <p:spPr>
          <a:xfrm>
            <a:off x="304798" y="872270"/>
            <a:ext cx="7311738" cy="548120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/>
                </a:solidFill>
              </a:rPr>
              <a:t>Project Management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All L3 areas spent significant effort on schedule recovery plan in response to IPR recommendation </a:t>
            </a:r>
          </a:p>
          <a:p>
            <a:r>
              <a:rPr lang="en-US" sz="2000" dirty="0">
                <a:solidFill>
                  <a:schemeClr val="accent6"/>
                </a:solidFill>
              </a:rPr>
              <a:t>Warm Front End</a:t>
            </a:r>
          </a:p>
          <a:p>
            <a:pPr lvl="1"/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Preparation for Ion Source Final Design Review (FDR) underway</a:t>
            </a:r>
          </a:p>
          <a:p>
            <a:pPr marL="306503" indent="-306705"/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Building Infrastructure</a:t>
            </a:r>
          </a:p>
          <a:p>
            <a:pPr marL="706553" lvl="1" indent="-306705"/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Requisition approved for Utility Plant pump room mechanical equipment</a:t>
            </a:r>
          </a:p>
          <a:p>
            <a:pPr marL="306503" indent="-306705"/>
            <a:r>
              <a:rPr lang="en-US" sz="2000" dirty="0" err="1">
                <a:solidFill>
                  <a:schemeClr val="accent6"/>
                </a:solidFill>
                <a:latin typeface="Helvetica" pitchFamily="2" charset="0"/>
              </a:rPr>
              <a:t>Linac</a:t>
            </a: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 Installation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Cryomodule Stand FDR held May 23</a:t>
            </a:r>
            <a:r>
              <a:rPr lang="en-US" sz="1800" baseline="30000" dirty="0">
                <a:solidFill>
                  <a:schemeClr val="accent6"/>
                </a:solidFill>
              </a:rPr>
              <a:t>rd</a:t>
            </a:r>
            <a:endParaRPr lang="en-US" sz="1800" dirty="0">
              <a:solidFill>
                <a:schemeClr val="accent6"/>
              </a:solidFill>
            </a:endParaRP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Preparing for Installation Plan FDR on June 21</a:t>
            </a:r>
            <a:r>
              <a:rPr lang="en-US" sz="1800" baseline="30000" dirty="0">
                <a:solidFill>
                  <a:schemeClr val="accent6"/>
                </a:solidFill>
              </a:rPr>
              <a:t>st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Alignment Network calculations wrapping up</a:t>
            </a:r>
          </a:p>
          <a:p>
            <a:r>
              <a:rPr lang="en-US" sz="2000" dirty="0">
                <a:solidFill>
                  <a:schemeClr val="accent6"/>
                </a:solidFill>
              </a:rPr>
              <a:t>Commissioning &amp; Accelerator Physics</a:t>
            </a:r>
            <a:endParaRPr lang="en-US" sz="2000" dirty="0">
              <a:solidFill>
                <a:schemeClr val="accent6"/>
              </a:solidFill>
              <a:latin typeface="Helvetica" pitchFamily="2" charset="0"/>
            </a:endParaRPr>
          </a:p>
          <a:p>
            <a:pPr lvl="1"/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L3 for AP named – Sasha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Shemyakin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  <a:p>
            <a:pPr lvl="1"/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Shielding Assessment studies for BTL continued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270B5-EEB7-A8E4-6D33-AE023EDE7B93}"/>
              </a:ext>
            </a:extLst>
          </p:cNvPr>
          <p:cNvSpPr txBox="1"/>
          <p:nvPr/>
        </p:nvSpPr>
        <p:spPr>
          <a:xfrm>
            <a:off x="8457947" y="5029200"/>
            <a:ext cx="282324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dirty="0">
                <a:latin typeface="Calibri"/>
              </a:rPr>
              <a:t>Mathematical model for component alignment error budget</a:t>
            </a:r>
            <a:endParaRPr lang="en-US" sz="1400" i="1" dirty="0"/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42C7F155-A07E-16B6-4093-ACD6F3A46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41" y="2730971"/>
            <a:ext cx="4035259" cy="218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32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12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Complex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303D943-4D5F-598C-AB63-946B032CA8FA}"/>
              </a:ext>
            </a:extLst>
          </p:cNvPr>
          <p:cNvSpPr txBox="1">
            <a:spLocks/>
          </p:cNvSpPr>
          <p:nvPr/>
        </p:nvSpPr>
        <p:spPr>
          <a:xfrm>
            <a:off x="294580" y="1586231"/>
            <a:ext cx="697490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405" indent="-192405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4E"/>
              </a:solidFill>
              <a:latin typeface="Calibri" charset="0"/>
              <a:cs typeface="Calibri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C83E981-07D6-4CF2-F0F2-0B99F26930EB}"/>
              </a:ext>
            </a:extLst>
          </p:cNvPr>
          <p:cNvSpPr txBox="1">
            <a:spLocks/>
          </p:cNvSpPr>
          <p:nvPr/>
        </p:nvSpPr>
        <p:spPr>
          <a:xfrm>
            <a:off x="276225" y="1292720"/>
            <a:ext cx="7167376" cy="4485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Calibri" charset="0"/>
              </a:rPr>
              <a:t>Beam Transfer/Absorber Line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4E"/>
                </a:solidFill>
                <a:latin typeface="Calibri" charset="0"/>
              </a:rPr>
              <a:t>Started the PRR effort for the BTL Collimators.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4E"/>
                </a:solidFill>
                <a:latin typeface="Calibri" charset="0"/>
              </a:rPr>
              <a:t>Working on the 2KW portable absorber drawings and beam windows design.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4E"/>
                </a:solidFill>
                <a:latin typeface="Calibri" charset="0"/>
              </a:rPr>
              <a:t> Preparing for the  Gamma-T MI quads PDR review. Finalizing  the mechanical model.</a:t>
            </a:r>
          </a:p>
          <a:p>
            <a:pPr marL="19288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Calibri" charset="0"/>
              </a:rPr>
              <a:t>Booster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4E"/>
                </a:solidFill>
                <a:latin typeface="Calibri" charset="0"/>
              </a:rPr>
              <a:t>Working on finalizing the ORBUMP magnet and the injection girder design. Preparing for the PRR review.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4E"/>
                </a:solidFill>
                <a:latin typeface="Calibri" charset="0"/>
              </a:rPr>
              <a:t> Ordered most of the Booster collimator parts. Have received ~180K worth of parts.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4E"/>
                </a:solidFill>
                <a:latin typeface="Calibri" charset="0"/>
              </a:rPr>
              <a:t>Preparing for Booster Gradient magnet testing (15 Hz) in E4R.We are currently addressing issues with the Power supply.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4E"/>
                </a:solidFill>
                <a:latin typeface="Calibri" charset="0"/>
              </a:rPr>
              <a:t>Magnetic simulations of the shorter Booster Gradient magnets continue. Started working on the mechanical model.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4E"/>
                </a:solidFill>
                <a:latin typeface="Calibri" charset="0"/>
              </a:rPr>
              <a:t>The new Booster DCCT is being commissioned.</a:t>
            </a:r>
          </a:p>
          <a:p>
            <a:pPr marL="19288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Calibri" charset="0"/>
              </a:rPr>
              <a:t>MI/RR/Booster RF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4E"/>
                </a:solidFill>
                <a:latin typeface="Calibri" charset="0"/>
              </a:rPr>
              <a:t>Preparing to upgrade one more MI RF station during the summer shutdown.</a:t>
            </a:r>
          </a:p>
          <a:p>
            <a:pPr marL="450056" lvl="1" indent="-192881" defTabSz="257175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0504E"/>
                </a:solidFill>
                <a:latin typeface="Calibri" charset="0"/>
              </a:rPr>
              <a:t>Receiving 200 KW PA parts($843K/$1,100K). CPI is ahead of schedule for delivering power tubes (24/40).</a:t>
            </a:r>
            <a:r>
              <a:rPr lang="en-US" sz="1400" dirty="0">
                <a:solidFill>
                  <a:srgbClr val="50504E"/>
                </a:solidFill>
                <a:latin typeface="Calibri" charset="0"/>
                <a:cs typeface="+mn-cs"/>
              </a:rPr>
              <a:t> </a:t>
            </a:r>
          </a:p>
          <a:p>
            <a:pPr marL="450056" lvl="1" indent="-192881" defTabSz="257175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50504E"/>
                </a:solidFill>
                <a:latin typeface="Calibri" charset="0"/>
                <a:cs typeface="+mn-cs"/>
              </a:rPr>
              <a:t>Making progress addressing the RR/RF PDR review recommendations.</a:t>
            </a:r>
            <a:endParaRPr lang="en-US" sz="1400" dirty="0">
              <a:solidFill>
                <a:srgbClr val="50504E"/>
              </a:solidFill>
              <a:latin typeface="Calibri" charset="0"/>
            </a:endParaRP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4E"/>
                </a:solidFill>
                <a:latin typeface="Calibri" charset="0"/>
              </a:rPr>
              <a:t>Started  ordering parts for the Booster RF cavities.</a:t>
            </a:r>
          </a:p>
          <a:p>
            <a:pPr marL="450056" lvl="1" indent="-192881" defTabSz="257175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3087"/>
              </a:solidFill>
              <a:latin typeface="Calibri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53269B0-20CA-FE62-3146-26CD863B7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04" y="1292720"/>
            <a:ext cx="2498806" cy="140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2214315-F9EA-9F95-A522-09642246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04" y="3268030"/>
            <a:ext cx="2498806" cy="178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0F3729-A094-073A-99E2-2B47F851AFDF}"/>
              </a:ext>
            </a:extLst>
          </p:cNvPr>
          <p:cNvSpPr txBox="1"/>
          <p:nvPr/>
        </p:nvSpPr>
        <p:spPr>
          <a:xfrm>
            <a:off x="8336346" y="2751016"/>
            <a:ext cx="2915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  <a:ea typeface="Geneva" pitchFamily="121" charset="-128"/>
                <a:cs typeface="+mn-cs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Geneva" pitchFamily="121" charset="-128"/>
                <a:cs typeface="+mn-cs"/>
              </a:rPr>
              <a:t>Model of the MI Gamma-T quad magnet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4B3EB-3FB9-C98C-BF75-EEFDC6184DA3}"/>
              </a:ext>
            </a:extLst>
          </p:cNvPr>
          <p:cNvSpPr txBox="1"/>
          <p:nvPr/>
        </p:nvSpPr>
        <p:spPr>
          <a:xfrm>
            <a:off x="8336346" y="5164420"/>
            <a:ext cx="2915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Geneva" pitchFamily="121" charset="-128"/>
                <a:cs typeface="+mn-cs"/>
              </a:rPr>
              <a:t> Detail of the ORBUMP magnets manifold</a:t>
            </a:r>
          </a:p>
        </p:txBody>
      </p:sp>
    </p:spTree>
    <p:extLst>
      <p:ext uri="{BB962C8B-B14F-4D97-AF65-F5344CB8AC3E}">
        <p14:creationId xmlns:p14="http://schemas.microsoft.com/office/powerpoint/2010/main" val="818813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13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137C01-65FF-10DA-8EBF-0A806B9502BE}"/>
              </a:ext>
            </a:extLst>
          </p:cNvPr>
          <p:cNvSpPr txBox="1">
            <a:spLocks/>
          </p:cNvSpPr>
          <p:nvPr/>
        </p:nvSpPr>
        <p:spPr>
          <a:xfrm>
            <a:off x="296334" y="752476"/>
            <a:ext cx="7397238" cy="47418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indent="0">
              <a:spcAft>
                <a:spcPts val="300"/>
              </a:spcAft>
              <a:buFont typeface="Arial" charset="0"/>
              <a:buNone/>
            </a:pPr>
            <a:endParaRPr lang="en-US" sz="2000" dirty="0">
              <a:solidFill>
                <a:srgbClr val="003087"/>
              </a:solidFill>
              <a:latin typeface="Geneva"/>
              <a:cs typeface="Arial" panose="020B0604020202020204" pitchFamily="3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201C100-B05B-DCFB-4C17-A84F87558D67}"/>
              </a:ext>
            </a:extLst>
          </p:cNvPr>
          <p:cNvSpPr txBox="1">
            <a:spLocks/>
          </p:cNvSpPr>
          <p:nvPr/>
        </p:nvSpPr>
        <p:spPr>
          <a:xfrm>
            <a:off x="448734" y="904876"/>
            <a:ext cx="7397238" cy="47418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indent="0">
              <a:spcAft>
                <a:spcPts val="300"/>
              </a:spcAft>
              <a:buFont typeface="Arial" charset="0"/>
              <a:buNone/>
            </a:pPr>
            <a:endParaRPr lang="en-US" sz="1600" dirty="0">
              <a:solidFill>
                <a:srgbClr val="282828"/>
              </a:solidFill>
              <a:latin typeface="Geneva"/>
              <a:cs typeface="Arial" panose="020B060402020202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73FE647-A29A-CEA3-D4FE-BB48B70F536F}"/>
              </a:ext>
            </a:extLst>
          </p:cNvPr>
          <p:cNvSpPr txBox="1">
            <a:spLocks/>
          </p:cNvSpPr>
          <p:nvPr/>
        </p:nvSpPr>
        <p:spPr>
          <a:xfrm>
            <a:off x="304800" y="679629"/>
            <a:ext cx="7397238" cy="528267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2000" b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WBS 121.06.07.02 - Cryogenic Plant Building</a:t>
            </a:r>
            <a:r>
              <a:rPr lang="en-US" sz="20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(99% complete)</a:t>
            </a:r>
            <a:endParaRPr lang="en-US" dirty="0"/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Authorization for Use and Possession (AUP) achieved January 5, 2023</a:t>
            </a:r>
            <a:endParaRPr lang="en-US" sz="1600" dirty="0">
              <a:cs typeface="Calibri"/>
            </a:endParaRPr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and </a:t>
            </a:r>
            <a:r>
              <a:rPr lang="en-US" sz="1600" dirty="0" err="1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punchlist</a:t>
            </a: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items continue</a:t>
            </a:r>
            <a:endParaRPr lang="en-US" sz="1600" dirty="0">
              <a:cs typeface="Calibri"/>
            </a:endParaRPr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Switchgear Building arrived at Fermilab on May 25, 2023</a:t>
            </a:r>
            <a:endParaRPr lang="en-US" sz="1600" dirty="0">
              <a:cs typeface="Calibri"/>
            </a:endParaRPr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impacted by safety stand down – Rescheduling with subcontractor</a:t>
            </a:r>
            <a:endParaRPr lang="en-US" sz="1600" dirty="0">
              <a:cs typeface="Calibri"/>
            </a:endParaRPr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completion scheduled for late August 2023 – impact expected</a:t>
            </a:r>
            <a:endParaRPr lang="en-US" sz="1600" dirty="0">
              <a:cs typeface="Calibri"/>
            </a:endParaRPr>
          </a:p>
          <a:p>
            <a:pPr marL="283210"/>
            <a:endParaRPr lang="en-US" sz="16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WBS 121.06.07.03 - Isolated Cooling Loop</a:t>
            </a:r>
            <a:r>
              <a:rPr lang="en-US" sz="20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endParaRPr lang="en-US" dirty="0"/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 to Proceed issued on April 28, 2023</a:t>
            </a:r>
            <a:endParaRPr lang="en-US" sz="1600" dirty="0">
              <a:cs typeface="Calibri"/>
            </a:endParaRPr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Scheduled for completion in December 2023</a:t>
            </a:r>
            <a:endParaRPr lang="en-US" sz="1600" dirty="0">
              <a:cs typeface="Calibri"/>
            </a:endParaRPr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Utilization of spare/existing equipment is being incorporated due to continued new electrical equipment long lead times </a:t>
            </a:r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impacted by safety stand down.</a:t>
            </a:r>
            <a:endParaRPr lang="en-US" sz="1600" dirty="0">
              <a:cs typeface="Calibri"/>
            </a:endParaRPr>
          </a:p>
          <a:p>
            <a:pPr marL="283210"/>
            <a:endParaRPr lang="en-US" sz="16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WBS 121.06.05 - </a:t>
            </a:r>
            <a:r>
              <a:rPr lang="en-US" sz="2000" b="1" dirty="0" err="1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b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Complex</a:t>
            </a:r>
            <a:r>
              <a:rPr lang="en-US" sz="20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(8% complete)</a:t>
            </a:r>
            <a:endParaRPr lang="en-US" dirty="0"/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High Bay Building concrete slab pour (3 of 3) on May 17, 2023</a:t>
            </a:r>
            <a:endParaRPr lang="en-US" sz="1600" dirty="0">
              <a:cs typeface="Calibri"/>
            </a:endParaRPr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foundation wall section poured in northeast corner of HBB</a:t>
            </a:r>
            <a:endParaRPr lang="en-US" sz="1600" dirty="0">
              <a:cs typeface="Calibri"/>
            </a:endParaRPr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work order in effect since May 25, 2023</a:t>
            </a:r>
          </a:p>
          <a:p>
            <a:pPr marL="568960" indent="-285750">
              <a:buFont typeface="Arial"/>
              <a:buChar char="•"/>
            </a:pPr>
            <a:r>
              <a:rPr lang="en-US" sz="16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investigations to provide information and details.</a:t>
            </a:r>
            <a:endParaRPr lang="en-US" sz="1600" dirty="0">
              <a:cs typeface="Calibri"/>
            </a:endParaRPr>
          </a:p>
          <a:p>
            <a:pPr>
              <a:spcAft>
                <a:spcPts val="300"/>
              </a:spcAft>
            </a:pPr>
            <a:endParaRPr lang="en-US" sz="2000" b="1" dirty="0">
              <a:solidFill>
                <a:srgbClr val="282828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254" y="250401"/>
            <a:ext cx="4062760" cy="57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2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14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Integration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B8C43-BC6F-0872-066E-BA4276223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820190"/>
            <a:ext cx="10902887" cy="5209135"/>
          </a:xfrm>
        </p:spPr>
        <p:txBody>
          <a:bodyPr lIns="0" tIns="0" rIns="0" bIns="0" anchor="t"/>
          <a:lstStyle/>
          <a:p>
            <a:pPr marL="306705" indent="-306705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Design Reviews: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733" dirty="0"/>
              <a:t>4 Design reviews completed in May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733" dirty="0"/>
              <a:t>6 PDRs &amp; 50 FDRs remaining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733" dirty="0"/>
          </a:p>
          <a:p>
            <a:pPr marL="306705" indent="-306705"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Requirements, Interfaces, and Acceptance Criteria: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HPRF Requirements revised:</a:t>
            </a:r>
          </a:p>
          <a:p>
            <a:pPr marL="1070600" lvl="2" indent="-30670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67" dirty="0"/>
              <a:t>ED0004290 Rev F – </a:t>
            </a:r>
            <a:r>
              <a:rPr lang="pl-PL" sz="1667" dirty="0"/>
              <a:t>325 MHz 7kW RFPA TRS</a:t>
            </a:r>
            <a:endParaRPr lang="en-US" sz="1667" dirty="0"/>
          </a:p>
          <a:p>
            <a:pPr marL="1070600" lvl="2" indent="-30670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67" dirty="0"/>
              <a:t>ED0010994 Rev C – PIP-II 325MHz 20kW RF Power Amplifier TRS</a:t>
            </a:r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/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ED0010433 Rev AG PIP-II Master ICD: Minor updates to interface names and references</a:t>
            </a:r>
          </a:p>
          <a:p>
            <a:pPr marL="1083310" lvl="2" indent="-30670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ED0022346 Rev- – WFE MEBT ISD initial release</a:t>
            </a:r>
          </a:p>
          <a:p>
            <a:pPr marL="1083310" lvl="2" indent="-30670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683260" lvl="1" indent="-306705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/>
              <a:t>Acceptance Criteria Documentation development continues as primary focus prior to IPR</a:t>
            </a:r>
          </a:p>
          <a:p>
            <a:pPr marL="1070600" lvl="2" indent="-30670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40+ Acceptance Criteria documents are currently actively being drafted by L3/L4 systems with IKC deliverables. </a:t>
            </a:r>
            <a:r>
              <a:rPr lang="en-US" sz="1400" i="1" dirty="0">
                <a:solidFill>
                  <a:srgbClr val="004C97"/>
                </a:solidFill>
              </a:rPr>
              <a:t>(55% development progress)</a:t>
            </a:r>
          </a:p>
          <a:p>
            <a:pPr marL="1070600" lvl="2" indent="-30670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100+ Acceptance Criteria documents identified for other PIP-II Installation/Upgrade deliverables </a:t>
            </a:r>
            <a:r>
              <a:rPr lang="en-US" sz="1400" i="1" dirty="0">
                <a:solidFill>
                  <a:srgbClr val="004C97"/>
                </a:solidFill>
              </a:rPr>
              <a:t>(19% development progress)</a:t>
            </a:r>
          </a:p>
          <a:p>
            <a:pPr marL="306705" indent="-306705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/>
              <a:t>Design Change Requests (DCRs) </a:t>
            </a:r>
            <a:r>
              <a:rPr lang="en-US" sz="1800" b="1" dirty="0"/>
              <a:t>: 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No new DCR’s this reporting period</a:t>
            </a:r>
          </a:p>
          <a:p>
            <a:pPr marL="306705" indent="-306705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pPr marL="306705" indent="-306705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31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"/>
          <a:stretch/>
        </p:blipFill>
        <p:spPr>
          <a:xfrm>
            <a:off x="0" y="-5159114"/>
            <a:ext cx="12191101" cy="12017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 dirty="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658382"/>
            <a:ext cx="4281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 dirty="0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www.pip2.fnal.gov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Helvetica" pitchFamily="2" charset="0"/>
                <a:hlinkClick r:id="rId5" tooltip="https://twitter.com/PIP2accelerato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@PIP2accelerator</a:t>
            </a:r>
            <a:endParaRPr lang="en-US" sz="2000" b="0" i="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endParaRPr lang="en-US" sz="1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Helvetica" pitchFamily="2" charset="0"/>
                <a:hlinkClick r:id="rId6" tooltip="https://www.linkedin.com/showcase/pip-i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/showcase/pip-ii/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4FDC5E4-6DE3-7DB1-384F-2BFDAD3C6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56" y="5776807"/>
            <a:ext cx="274320" cy="274320"/>
          </a:xfrm>
          <a:prstGeom prst="rect">
            <a:avLst/>
          </a:prstGeom>
        </p:spPr>
      </p:pic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056" y="6237539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056" y="5316074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2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883E4-CCF1-86D4-E11F-F164D5CC68A1}"/>
              </a:ext>
            </a:extLst>
          </p:cNvPr>
          <p:cNvSpPr txBox="1"/>
          <p:nvPr/>
        </p:nvSpPr>
        <p:spPr>
          <a:xfrm>
            <a:off x="276225" y="554370"/>
            <a:ext cx="11811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solidFill>
                  <a:schemeClr val="accent4"/>
                </a:solidFill>
                <a:latin typeface="ArialMT"/>
              </a:rPr>
              <a:t>The s</a:t>
            </a:r>
            <a:r>
              <a:rPr lang="en-US" sz="1800" b="1" dirty="0">
                <a:solidFill>
                  <a:schemeClr val="accent4"/>
                </a:solidFill>
                <a:effectLst/>
                <a:latin typeface="ArialMT"/>
              </a:rPr>
              <a:t>erious fall injury of a contractor at PIP-II Linac construction site on 05.25 </a:t>
            </a:r>
            <a:r>
              <a:rPr lang="en-US" sz="1800" b="1" dirty="0">
                <a:solidFill>
                  <a:schemeClr val="accent4"/>
                </a:solidFill>
                <a:latin typeface="ArialMT"/>
              </a:rPr>
              <a:t>has shaken the whole PIP-II team. While except for the </a:t>
            </a:r>
            <a:r>
              <a:rPr lang="en-US" sz="1800" b="1" dirty="0" err="1">
                <a:solidFill>
                  <a:schemeClr val="accent4"/>
                </a:solidFill>
                <a:latin typeface="ArialMT"/>
              </a:rPr>
              <a:t>linac</a:t>
            </a:r>
            <a:r>
              <a:rPr lang="en-US" sz="1800" b="1" dirty="0">
                <a:solidFill>
                  <a:schemeClr val="accent4"/>
                </a:solidFill>
                <a:latin typeface="ArialMT"/>
              </a:rPr>
              <a:t> Complex construction, normal operations have resumed for the rest of the project, a higher scrutiny in planning and attention to safety are being observed at all levels.</a:t>
            </a:r>
            <a:endParaRPr lang="en-US" sz="1600" b="1" dirty="0">
              <a:solidFill>
                <a:schemeClr val="accent4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6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We continue to work on rebuilding the management team: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Project Director search continues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Project Scientist position being posted</a:t>
            </a:r>
          </a:p>
          <a:p>
            <a:pPr lvl="1"/>
            <a:endParaRPr lang="en-US" sz="2000" dirty="0">
              <a:solidFill>
                <a:schemeClr val="accent6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Extremely successful P2PEB15 on June 7-8 at CEA/</a:t>
            </a:r>
            <a:r>
              <a:rPr lang="en-US" sz="2000" dirty="0" err="1">
                <a:solidFill>
                  <a:schemeClr val="accent6"/>
                </a:solidFill>
                <a:latin typeface="Helvetica" pitchFamily="2" charset="0"/>
              </a:rPr>
              <a:t>IJCLab</a:t>
            </a: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SRF conference on 24-29 June (over 45 PIP-II publications)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Ongoing actions after IPR: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Schedule recovery plan has been presented to IPT on June 15: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Aiming to reach an SPI value  &gt;0.97 by August/September and maintain performance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New procurement tracking tool implemented in last turn around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Restructured procurement meetings with action lists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New resources tracking tool implemented in June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Schedule improvements in several areas have been implemented -&gt; still lots to do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Helvetica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3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29A03B-6338-F158-F302-9D28B9860BFB}"/>
              </a:ext>
            </a:extLst>
          </p:cNvPr>
          <p:cNvSpPr/>
          <p:nvPr/>
        </p:nvSpPr>
        <p:spPr>
          <a:xfrm>
            <a:off x="4659086" y="3120760"/>
            <a:ext cx="7432943" cy="3118773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defTabSz="609570">
              <a:spcBef>
                <a:spcPct val="20000"/>
              </a:spcBef>
            </a:pPr>
            <a:r>
              <a:rPr lang="en-US" sz="1800" b="1" dirty="0">
                <a:solidFill>
                  <a:srgbClr val="505050"/>
                </a:solidFill>
                <a:latin typeface="Helvetica"/>
              </a:rPr>
              <a:t>SPI 0.92 </a:t>
            </a:r>
            <a:r>
              <a:rPr lang="en-US" sz="1800" b="1" dirty="0">
                <a:solidFill>
                  <a:schemeClr val="accent3"/>
                </a:solidFill>
                <a:latin typeface="Helvetica"/>
              </a:rPr>
              <a:t>0.00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,</a:t>
            </a:r>
            <a:r>
              <a:rPr lang="en-US" sz="1800" b="1" dirty="0">
                <a:solidFill>
                  <a:schemeClr val="accent3"/>
                </a:solidFill>
                <a:latin typeface="Helvetica"/>
              </a:rPr>
              <a:t> </a:t>
            </a:r>
            <a:r>
              <a:rPr lang="en-US" sz="1800" b="1" dirty="0">
                <a:solidFill>
                  <a:schemeClr val="accent6"/>
                </a:solidFill>
                <a:latin typeface="Helvetica"/>
              </a:rPr>
              <a:t>CPI 0.98</a:t>
            </a:r>
            <a:r>
              <a:rPr lang="en-US" sz="1800" b="1" dirty="0">
                <a:solidFill>
                  <a:schemeClr val="accent3"/>
                </a:solidFill>
                <a:latin typeface="Helvetica"/>
              </a:rPr>
              <a:t> 0.00</a:t>
            </a:r>
          </a:p>
          <a:p>
            <a:pPr algn="just" defTabSz="609570">
              <a:spcBef>
                <a:spcPct val="20000"/>
              </a:spcBef>
            </a:pPr>
            <a:r>
              <a:rPr lang="en-US" sz="1800" b="1" u="sng" dirty="0">
                <a:solidFill>
                  <a:schemeClr val="accent6"/>
                </a:solidFill>
                <a:latin typeface="Helvetica"/>
              </a:rPr>
              <a:t>Data are not fully correct due to the start of the schedule recovery process.</a:t>
            </a:r>
          </a:p>
          <a:p>
            <a:pPr defTabSz="609570">
              <a:spcBef>
                <a:spcPct val="20000"/>
              </a:spcBef>
            </a:pPr>
            <a:endParaRPr lang="en-US" sz="1800" b="1" dirty="0">
              <a:solidFill>
                <a:schemeClr val="accent6"/>
              </a:solidFill>
              <a:latin typeface="Helvetica"/>
            </a:endParaRPr>
          </a:p>
          <a:p>
            <a:pPr defTabSz="609570">
              <a:spcBef>
                <a:spcPct val="20000"/>
              </a:spcBef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Current Period Negative Red Variances:</a:t>
            </a: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SRF  CV is related to CP FDR-2 effort and Invoicing issues</a:t>
            </a: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505050"/>
                </a:solidFill>
                <a:latin typeface="Helvetica"/>
                <a:ea typeface="ＭＳ Ｐゴシック" charset="0"/>
              </a:rPr>
              <a:t>AccS</a:t>
            </a: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 SV is related to HPRF, </a:t>
            </a:r>
            <a:r>
              <a:rPr lang="en-US" sz="1800" dirty="0" err="1">
                <a:solidFill>
                  <a:srgbClr val="505050"/>
                </a:solidFill>
                <a:latin typeface="Helvetica"/>
                <a:ea typeface="ＭＳ Ｐゴシック" charset="0"/>
              </a:rPr>
              <a:t>MagPS</a:t>
            </a: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, and Controls</a:t>
            </a: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CF SV is related to delay in Linac complex Subcontract</a:t>
            </a:r>
          </a:p>
          <a:p>
            <a:pPr defTabSz="609570">
              <a:spcBef>
                <a:spcPct val="20000"/>
              </a:spcBef>
            </a:pP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pPr marL="226450" indent="-306903" defTabSz="60957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9C33F-9D91-2605-9985-6D18E1249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5" y="3120760"/>
            <a:ext cx="3961693" cy="313326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C9EBBC-F9E8-FAD5-6D71-52E43D5848AA}"/>
              </a:ext>
            </a:extLst>
          </p:cNvPr>
          <p:cNvCxnSpPr/>
          <p:nvPr/>
        </p:nvCxnSpPr>
        <p:spPr>
          <a:xfrm>
            <a:off x="2469589" y="4202349"/>
            <a:ext cx="1557494" cy="0"/>
          </a:xfrm>
          <a:prstGeom prst="line">
            <a:avLst/>
          </a:prstGeom>
          <a:ln w="19050">
            <a:solidFill>
              <a:schemeClr val="accent3"/>
            </a:solidFill>
            <a:prstDash val="lgDash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8B76C3-DB6D-C1F2-F194-63730B1038B8}"/>
              </a:ext>
            </a:extLst>
          </p:cNvPr>
          <p:cNvCxnSpPr>
            <a:cxnSpLocks/>
          </p:cNvCxnSpPr>
          <p:nvPr/>
        </p:nvCxnSpPr>
        <p:spPr>
          <a:xfrm>
            <a:off x="948939" y="4606515"/>
            <a:ext cx="3078144" cy="612557"/>
          </a:xfrm>
          <a:prstGeom prst="line">
            <a:avLst/>
          </a:prstGeom>
          <a:ln w="19050">
            <a:solidFill>
              <a:schemeClr val="accent3"/>
            </a:solidFill>
            <a:prstDash val="lgDash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5920C4A-DCCD-355E-8F34-C7F147264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6" y="603975"/>
            <a:ext cx="12073611" cy="251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98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4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RLS Development Status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6C02F6-24D9-A8DC-11CA-07675920D16D}"/>
              </a:ext>
            </a:extLst>
          </p:cNvPr>
          <p:cNvSpPr/>
          <p:nvPr/>
        </p:nvSpPr>
        <p:spPr>
          <a:xfrm>
            <a:off x="5601446" y="4344452"/>
            <a:ext cx="6494012" cy="128732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Contingency stable at 26.8%  (</a:t>
            </a:r>
            <a:r>
              <a:rPr lang="en-US" sz="1800" b="1" dirty="0">
                <a:solidFill>
                  <a:schemeClr val="accent4"/>
                </a:solidFill>
                <a:latin typeface="Helvetica"/>
              </a:rPr>
              <a:t>-0.2%</a:t>
            </a:r>
            <a:r>
              <a:rPr lang="en-US" sz="1800" dirty="0">
                <a:solidFill>
                  <a:srgbClr val="505050"/>
                </a:solidFill>
                <a:latin typeface="Helvetica"/>
              </a:rPr>
              <a:t>) -&gt; mistake in CF 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Critical path still though SRF systems (SSR and 650)</a:t>
            </a:r>
          </a:p>
          <a:p>
            <a:pPr marL="306903" indent="-306903" defTabSz="60957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BCRs for $1.32k include 1</a:t>
            </a:r>
            <a:r>
              <a:rPr lang="en-US" sz="1800" baseline="300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st</a:t>
            </a: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 schedule recovery plan</a:t>
            </a:r>
          </a:p>
          <a:p>
            <a:pPr defTabSz="609570">
              <a:spcBef>
                <a:spcPct val="20000"/>
              </a:spcBef>
            </a:pP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8DEC3-90C1-F7BC-8A61-146D81D2E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3" y="717550"/>
            <a:ext cx="5511800" cy="542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A18691-B099-7648-E665-7D81A5C61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576" y="717550"/>
            <a:ext cx="6285753" cy="309525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909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5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4067" y="693736"/>
            <a:ext cx="6977259" cy="563231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50"/>
                </a:solidFill>
                <a:latin typeface="Calibri" panose="020F0502020204030204" pitchFamily="34" charset="0"/>
              </a:rPr>
              <a:t>Fall event at the PIP II </a:t>
            </a:r>
            <a:r>
              <a:rPr lang="en-US" dirty="0" err="1">
                <a:solidFill>
                  <a:srgbClr val="505050"/>
                </a:solidFill>
                <a:latin typeface="Calibri" panose="020F0502020204030204" pitchFamily="34" charset="0"/>
              </a:rPr>
              <a:t>Linac</a:t>
            </a:r>
            <a:r>
              <a:rPr lang="en-US" dirty="0">
                <a:solidFill>
                  <a:srgbClr val="505050"/>
                </a:solidFill>
                <a:latin typeface="Calibri" panose="020F0502020204030204" pitchFamily="34" charset="0"/>
              </a:rPr>
              <a:t> site – multiple investigations occurring concurrently. </a:t>
            </a:r>
            <a:endParaRPr lang="en-US" b="0" i="0" u="none" strike="noStrike" dirty="0">
              <a:solidFill>
                <a:srgbClr val="50505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 err="1">
                <a:solidFill>
                  <a:srgbClr val="505050"/>
                </a:solidFill>
                <a:effectLst/>
                <a:latin typeface="Calibri" panose="020F0502020204030204" pitchFamily="34" charset="0"/>
              </a:rPr>
              <a:t>Cryo</a:t>
            </a:r>
            <a:r>
              <a:rPr lang="en-US" b="0" i="0" u="none" strike="noStrike" dirty="0">
                <a:solidFill>
                  <a:srgbClr val="505050"/>
                </a:solidFill>
                <a:effectLst/>
                <a:latin typeface="Calibri" panose="020F0502020204030204" pitchFamily="34" charset="0"/>
              </a:rPr>
              <a:t> Plant - No deficiencies noted since last report.</a:t>
            </a:r>
            <a:r>
              <a:rPr lang="en-US" b="0" i="0" dirty="0">
                <a:solidFill>
                  <a:srgbClr val="003087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3087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 err="1">
                <a:solidFill>
                  <a:srgbClr val="505050"/>
                </a:solidFill>
                <a:effectLst/>
                <a:latin typeface="Calibri" panose="020F0502020204030204" pitchFamily="34" charset="0"/>
              </a:rPr>
              <a:t>Linac</a:t>
            </a:r>
            <a:r>
              <a:rPr lang="en-US" b="0" i="0" u="none" strike="noStrike" dirty="0">
                <a:solidFill>
                  <a:srgbClr val="505050"/>
                </a:solidFill>
                <a:effectLst/>
                <a:latin typeface="Calibri" panose="020F0502020204030204" pitchFamily="34" charset="0"/>
              </a:rPr>
              <a:t> Construction (graph) – (3) Housekeeping, material in pathway, (1) safety glasses not worn, (1) company truck blocking fire hydrant, (1) scaffolding not tagged, ladder removed to prevent usage. </a:t>
            </a:r>
            <a:endParaRPr lang="en-US" b="0" i="0" dirty="0">
              <a:solidFill>
                <a:srgbClr val="003087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50"/>
                </a:solidFill>
                <a:latin typeface="Calibri" panose="020F0502020204030204" pitchFamily="34" charset="0"/>
              </a:rPr>
              <a:t>COVID level - Low​​​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50"/>
                </a:solidFill>
                <a:latin typeface="Calibri" panose="020F0502020204030204" pitchFamily="34" charset="0"/>
              </a:rPr>
              <a:t>Reaching out to managers to flesh out the PIP II IT Safety Assessment Document (SAD). This is a new document aligning with the updated DOE O 420.2D Safety of Accelerators. This will nicely fold into the required SAD for the PIP II </a:t>
            </a:r>
            <a:r>
              <a:rPr lang="en-US" dirty="0" err="1">
                <a:solidFill>
                  <a:srgbClr val="505050"/>
                </a:solidFill>
                <a:latin typeface="Calibri" panose="020F0502020204030204" pitchFamily="34" charset="0"/>
              </a:rPr>
              <a:t>Linac</a:t>
            </a:r>
            <a:r>
              <a:rPr lang="en-US">
                <a:solidFill>
                  <a:srgbClr val="505050"/>
                </a:solidFill>
                <a:latin typeface="Calibri" panose="020F0502020204030204" pitchFamily="34" charset="0"/>
              </a:rPr>
              <a:t> proper. Need </a:t>
            </a:r>
            <a:r>
              <a:rPr lang="en-US" dirty="0">
                <a:solidFill>
                  <a:srgbClr val="505050"/>
                </a:solidFill>
                <a:latin typeface="Calibri" panose="020F0502020204030204" pitchFamily="34" charset="0"/>
              </a:rPr>
              <a:t>to complete before the end of August.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3087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B3BC8-D30F-D448-78F3-9E7F4248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685" y="251752"/>
            <a:ext cx="5014553" cy="556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55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6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37C309A-AC86-FE9A-C9A8-7FE5FEB2C24E}"/>
              </a:ext>
            </a:extLst>
          </p:cNvPr>
          <p:cNvSpPr txBox="1">
            <a:spLocks/>
          </p:cNvSpPr>
          <p:nvPr/>
        </p:nvSpPr>
        <p:spPr>
          <a:xfrm>
            <a:off x="304799" y="872270"/>
            <a:ext cx="11722359" cy="5481205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/>
                </a:solidFill>
              </a:rPr>
              <a:t>Assessments/Reviews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Concluded the Project Self-Assessment on Training – Shared final report and OFI’s/BP’s entered into </a:t>
            </a:r>
            <a:r>
              <a:rPr lang="en-US" sz="1800" dirty="0" err="1">
                <a:solidFill>
                  <a:schemeClr val="accent6"/>
                </a:solidFill>
              </a:rPr>
              <a:t>iTrack</a:t>
            </a:r>
            <a:r>
              <a:rPr lang="en-US" sz="1800" dirty="0">
                <a:solidFill>
                  <a:schemeClr val="accent6"/>
                </a:solidFill>
              </a:rPr>
              <a:t>. 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All Recommendations from the DOE IPR have been added to </a:t>
            </a:r>
            <a:r>
              <a:rPr lang="en-US" sz="1800" dirty="0" err="1">
                <a:solidFill>
                  <a:schemeClr val="accent6"/>
                </a:solidFill>
              </a:rPr>
              <a:t>iTrack</a:t>
            </a:r>
            <a:r>
              <a:rPr lang="en-US" sz="1800" dirty="0">
                <a:solidFill>
                  <a:schemeClr val="accent6"/>
                </a:solidFill>
              </a:rPr>
              <a:t> and responsible parties assigned.  </a:t>
            </a:r>
          </a:p>
          <a:p>
            <a:r>
              <a:rPr lang="en-US" sz="2000" dirty="0">
                <a:solidFill>
                  <a:schemeClr val="accent6"/>
                </a:solidFill>
              </a:rPr>
              <a:t>Recurring monthly meetings with Partner quality counterparts setup with CEA, UKRI, and IN2P3. 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Working to set these up with DAE, INFN, and WUST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Worked with IN2P3 to share nonconformance reports and completed travelers via their Atrium system. </a:t>
            </a:r>
          </a:p>
          <a:p>
            <a:r>
              <a:rPr lang="en-US" sz="2000" dirty="0">
                <a:solidFill>
                  <a:schemeClr val="accent6"/>
                </a:solidFill>
              </a:rPr>
              <a:t>QC Planning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SSR1 QC Plan near release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Draft of production HB650 QC Plan started</a:t>
            </a:r>
          </a:p>
          <a:p>
            <a:pPr lvl="1"/>
            <a:r>
              <a:rPr lang="en-US" sz="1800" dirty="0" err="1">
                <a:solidFill>
                  <a:schemeClr val="accent6"/>
                </a:solidFill>
              </a:rPr>
              <a:t>Linac</a:t>
            </a:r>
            <a:r>
              <a:rPr lang="en-US" sz="1800" dirty="0">
                <a:solidFill>
                  <a:schemeClr val="accent6"/>
                </a:solidFill>
              </a:rPr>
              <a:t> Installation QC Plan released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Controls QC plan is under review by Tracy Sims, a DOE Software Quality Assurance resource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Developed and rolled out a new work instruction – “Completing a Traveler in Vector”, an action that came out of a Project Self-Assessment. 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Discrepancy Report style template developed for Partners if they do not have a method to formally share nonconformances with FNAL. </a:t>
            </a:r>
            <a:endParaRPr lang="en-US" sz="1800" dirty="0">
              <a:solidFill>
                <a:schemeClr val="accent6"/>
              </a:solidFill>
              <a:cs typeface="Helvetica"/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endParaRPr lang="en-US" sz="20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marL="706553" lvl="1" indent="-306705"/>
            <a:endParaRPr lang="en-US" sz="1800" dirty="0">
              <a:solidFill>
                <a:schemeClr val="accent6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9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7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F2702227-C49B-482E-D987-D520CAC3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676202"/>
            <a:ext cx="11563351" cy="5250802"/>
          </a:xfrm>
        </p:spPr>
        <p:txBody>
          <a:bodyPr lIns="0" tIns="0" rIns="0" bIns="0" anchor="t"/>
          <a:lstStyle/>
          <a:p>
            <a:pPr marL="306705" indent="-306705"/>
            <a:r>
              <a:rPr lang="en-US" sz="2000" dirty="0">
                <a:cs typeface="Helvetica"/>
              </a:rPr>
              <a:t>15th PIP-II Executive Board Meeting held at CEA with in-person participation from several Partner Technical Coordinators &amp; Project Managers</a:t>
            </a:r>
            <a:endParaRPr lang="en-US" dirty="0"/>
          </a:p>
          <a:p>
            <a:pPr marL="683260" lvl="1" indent="-306705"/>
            <a:r>
              <a:rPr lang="en-US" sz="1700" dirty="0">
                <a:cs typeface="Helvetica"/>
              </a:rPr>
              <a:t>Primary agenda items:</a:t>
            </a:r>
          </a:p>
          <a:p>
            <a:pPr marL="1070610" lvl="2" indent="-306705"/>
            <a:r>
              <a:rPr lang="en-US" sz="1600" dirty="0">
                <a:cs typeface="Helvetica"/>
              </a:rPr>
              <a:t>IPR outcomes and action items</a:t>
            </a:r>
          </a:p>
          <a:p>
            <a:pPr marL="1070610" lvl="2" indent="-306705"/>
            <a:r>
              <a:rPr lang="en-US" sz="1600" dirty="0">
                <a:cs typeface="Helvetica"/>
              </a:rPr>
              <a:t>Risk register updates</a:t>
            </a:r>
          </a:p>
          <a:p>
            <a:pPr marL="1070610" lvl="2" indent="-306705"/>
            <a:r>
              <a:rPr lang="en-US" sz="1600" dirty="0">
                <a:cs typeface="Helvetica"/>
              </a:rPr>
              <a:t>Integration planning (acceptance criteria, QC planning, etc.)</a:t>
            </a:r>
          </a:p>
          <a:p>
            <a:pPr marL="1070610" lvl="2" indent="-306705"/>
            <a:r>
              <a:rPr lang="en-US" sz="1600" dirty="0">
                <a:cs typeface="Helvetica"/>
              </a:rPr>
              <a:t>https://indico.fnal.gov/event/59845/</a:t>
            </a:r>
          </a:p>
          <a:p>
            <a:pPr marL="306705" indent="-306705"/>
            <a:r>
              <a:rPr lang="en-US" sz="2000" dirty="0">
                <a:cs typeface="Helvetica"/>
              </a:rPr>
              <a:t>Held satellite meetings with CEA, </a:t>
            </a:r>
            <a:r>
              <a:rPr lang="en-US" sz="2000" dirty="0" err="1">
                <a:cs typeface="Helvetica"/>
              </a:rPr>
              <a:t>IJCLab</a:t>
            </a:r>
            <a:r>
              <a:rPr lang="en-US" sz="2000" dirty="0">
                <a:cs typeface="Helvetica"/>
              </a:rPr>
              <a:t>, &amp; UKRI</a:t>
            </a:r>
          </a:p>
          <a:p>
            <a:pPr marL="306705" indent="-306705"/>
            <a:r>
              <a:rPr lang="en-US" sz="2000" dirty="0">
                <a:cs typeface="Helvetica"/>
              </a:rPr>
              <a:t>New INFN Technical Coordinator announced:  Daniele </a:t>
            </a:r>
            <a:r>
              <a:rPr lang="en-US" sz="2000" dirty="0" err="1">
                <a:cs typeface="Helvetica"/>
              </a:rPr>
              <a:t>Sertore</a:t>
            </a:r>
            <a:endParaRPr lang="en-US" dirty="0" err="1">
              <a:cs typeface="Helvetica"/>
            </a:endParaRPr>
          </a:p>
          <a:p>
            <a:pPr marL="683260" lvl="1" indent="-306705"/>
            <a:r>
              <a:rPr lang="en-US" sz="1700" dirty="0">
                <a:cs typeface="Helvetica"/>
              </a:rPr>
              <a:t>Carlo Pagani retiring</a:t>
            </a:r>
            <a:endParaRPr lang="en-US" sz="2100" dirty="0">
              <a:cs typeface="Helvetica"/>
            </a:endParaRPr>
          </a:p>
          <a:p>
            <a:pPr marL="306705" indent="-306705"/>
            <a:r>
              <a:rPr lang="en-US" sz="2000" dirty="0">
                <a:cs typeface="Helvetica"/>
              </a:rPr>
              <a:t>New UKRI Project Manager announced:  Mike Ellis – experienced ESS Project Manager</a:t>
            </a:r>
            <a:endParaRPr lang="en-US" dirty="0">
              <a:cs typeface="Helvetica"/>
            </a:endParaRPr>
          </a:p>
          <a:p>
            <a:pPr marL="683260" lvl="1" indent="-306705"/>
            <a:r>
              <a:rPr lang="en-US" sz="1700" dirty="0">
                <a:cs typeface="Helvetica"/>
              </a:rPr>
              <a:t>Jon Lewis departing</a:t>
            </a:r>
          </a:p>
          <a:p>
            <a:pPr marL="306705" indent="-306705"/>
            <a:r>
              <a:rPr lang="en-US" sz="2000" dirty="0">
                <a:cs typeface="Helvetica"/>
              </a:rPr>
              <a:t>DAE LLRF/RFPI system used on RRCAT horizontal cryostat delivered to Fermilab for verification testing.  DAE colleagues will visit to participate in testing in the next few months</a:t>
            </a:r>
          </a:p>
          <a:p>
            <a:pPr marL="683260" lvl="1" indent="-306705"/>
            <a:r>
              <a:rPr lang="en-US" sz="1700" dirty="0">
                <a:cs typeface="Helvetica"/>
              </a:rPr>
              <a:t>R&amp;D deliverable from IIFC and Addendum 1</a:t>
            </a:r>
          </a:p>
          <a:p>
            <a:pPr marL="306705" indent="-306705"/>
            <a:r>
              <a:rPr lang="en-US" sz="2000" dirty="0">
                <a:cs typeface="Helvetica"/>
              </a:rPr>
              <a:t>DAE SSR CM SC solenoid testing ongoing at IB1</a:t>
            </a:r>
          </a:p>
          <a:p>
            <a:pPr marL="306705" indent="-306705"/>
            <a:r>
              <a:rPr lang="en-US" sz="2000" dirty="0">
                <a:cs typeface="Helvetica"/>
              </a:rPr>
              <a:t>CEA have started PRRs, and hence procurement processes for LB650 PPCM</a:t>
            </a:r>
          </a:p>
          <a:p>
            <a:pPr marL="306705" indent="-306705"/>
            <a:endParaRPr lang="en-US" sz="2000" dirty="0">
              <a:cs typeface="Helvetica"/>
            </a:endParaRPr>
          </a:p>
          <a:p>
            <a:pPr marL="306705" indent="-306705"/>
            <a:endParaRPr lang="en-US" sz="2000" dirty="0">
              <a:cs typeface="Helvetica"/>
            </a:endParaRPr>
          </a:p>
          <a:p>
            <a:pPr marL="306503" indent="-306705"/>
            <a:endParaRPr lang="en-US" sz="2267" dirty="0">
              <a:cs typeface="Helvetica"/>
            </a:endParaRPr>
          </a:p>
          <a:p>
            <a:pPr marL="306705" indent="-306705"/>
            <a:endParaRPr lang="en-US" sz="2000" dirty="0">
              <a:cs typeface="Helvetica"/>
            </a:endParaRPr>
          </a:p>
          <a:p>
            <a:pPr marL="306705" indent="-306705"/>
            <a:endParaRPr lang="en-US" sz="2000" dirty="0">
              <a:cs typeface="Helvetica"/>
            </a:endParaRPr>
          </a:p>
        </p:txBody>
      </p:sp>
      <p:pic>
        <p:nvPicPr>
          <p:cNvPr id="3" name="Picture 3" descr="photo_P2PEB-CEA_l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977706"/>
            <a:ext cx="4638675" cy="22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1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72CC78-BF2C-4B7E-85EF-FA8E26E7B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F6798-DDAD-4A35-81D3-EE924425B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4214" y="6504214"/>
            <a:ext cx="800378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70953-31DA-4345-8FEE-D8A90CB10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49747" y="664268"/>
          <a:ext cx="11210442" cy="5910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516">
                  <a:extLst>
                    <a:ext uri="{9D8B030D-6E8A-4147-A177-3AD203B41FA5}">
                      <a16:colId xmlns:a16="http://schemas.microsoft.com/office/drawing/2014/main" val="1892436516"/>
                    </a:ext>
                  </a:extLst>
                </a:gridCol>
                <a:gridCol w="897642">
                  <a:extLst>
                    <a:ext uri="{9D8B030D-6E8A-4147-A177-3AD203B41FA5}">
                      <a16:colId xmlns:a16="http://schemas.microsoft.com/office/drawing/2014/main" val="4205062838"/>
                    </a:ext>
                  </a:extLst>
                </a:gridCol>
                <a:gridCol w="888511">
                  <a:extLst>
                    <a:ext uri="{9D8B030D-6E8A-4147-A177-3AD203B41FA5}">
                      <a16:colId xmlns:a16="http://schemas.microsoft.com/office/drawing/2014/main" val="1009729667"/>
                    </a:ext>
                  </a:extLst>
                </a:gridCol>
                <a:gridCol w="929400">
                  <a:extLst>
                    <a:ext uri="{9D8B030D-6E8A-4147-A177-3AD203B41FA5}">
                      <a16:colId xmlns:a16="http://schemas.microsoft.com/office/drawing/2014/main" val="2744699802"/>
                    </a:ext>
                  </a:extLst>
                </a:gridCol>
                <a:gridCol w="5251738">
                  <a:extLst>
                    <a:ext uri="{9D8B030D-6E8A-4147-A177-3AD203B41FA5}">
                      <a16:colId xmlns:a16="http://schemas.microsoft.com/office/drawing/2014/main" val="2405648745"/>
                    </a:ext>
                  </a:extLst>
                </a:gridCol>
                <a:gridCol w="1572635">
                  <a:extLst>
                    <a:ext uri="{9D8B030D-6E8A-4147-A177-3AD203B41FA5}">
                      <a16:colId xmlns:a16="http://schemas.microsoft.com/office/drawing/2014/main" val="2664365283"/>
                    </a:ext>
                  </a:extLst>
                </a:gridCol>
              </a:tblGrid>
              <a:tr h="76860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Item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effectLst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effectLst/>
                        </a:rPr>
                        <a:t> Status</a:t>
                      </a:r>
                      <a:endParaRPr lang="en-US" dirty="0">
                        <a:effectLst/>
                      </a:endParaRPr>
                    </a:p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Req #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effectLst/>
                        </a:rPr>
                        <a:t>Est SubK Value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Status Notes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Expected Award/Delivery Date</a:t>
                      </a:r>
                      <a:endParaRPr lang="en-US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4868368"/>
                  </a:ext>
                </a:extLst>
              </a:tr>
              <a:tr h="521028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SSR2 Resonator 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Cavities (RI)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305165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  <a:latin typeface="Arial"/>
                          <a:cs typeface="Arial"/>
                        </a:rPr>
                        <a:t>$960K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RI has provided updated status report on the mfg. on June 6 complete with schedule and specifications that FRA requested.  Delivery expected Feb 2024.  FRA performing site visit July 10</a:t>
                      </a:r>
                      <a:r>
                        <a:rPr lang="en-US" sz="1000" kern="1200" baseline="30000" dirty="0">
                          <a:effectLst/>
                          <a:latin typeface="Arial"/>
                          <a:cs typeface="Arial"/>
                        </a:rPr>
                        <a:t>th</a:t>
                      </a: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/11th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Est. delivery Feb 2024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79376468"/>
                  </a:ext>
                </a:extLst>
              </a:tr>
              <a:tr h="433283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SSR2 Production Cavities – 33 total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 TBD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$6.270M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Acquisition Procurement Plan  - drafted and under review by Acquisition team prior to  sending draft to FSO.  Possible dual award due to quantity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TBD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3448760"/>
                  </a:ext>
                </a:extLst>
              </a:tr>
              <a:tr h="580499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SSR2 Resonator Cavities (</a:t>
                      </a:r>
                      <a:r>
                        <a:rPr lang="en-US" sz="1000" kern="1200" dirty="0" err="1">
                          <a:effectLst/>
                          <a:latin typeface="Arial"/>
                          <a:cs typeface="Arial"/>
                        </a:rPr>
                        <a:t>Zanon</a:t>
                      </a: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)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328365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  <a:latin typeface="Arial"/>
                          <a:cs typeface="Arial"/>
                        </a:rPr>
                        <a:t>$567K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 Subcontract No. 686389 awarded to Zanon due to RI issues for 3 cavities. Electron Beam welding has been completed on the cavities. Continued progress is being made from Zanon.  Delivery on prior Subcontract No. 673794 has been completed. 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Est delivery early 2024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3358796"/>
                  </a:ext>
                </a:extLst>
              </a:tr>
              <a:tr h="571728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Niobium for SSR1 Cavities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328256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$1.03M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Awarded PO 698536 ( Ningxia) May 31</a:t>
                      </a:r>
                      <a:r>
                        <a:rPr lang="en-US" sz="1000" kern="1200" baseline="30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2023 -  Delivery date estimated July 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July 2024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2989239"/>
                  </a:ext>
                </a:extLst>
              </a:tr>
              <a:tr h="58401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SSR 2 Niobium Material for Production Cavities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337264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$7.06M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 has received back two proposals on RFP337264-SC Ningxia (Foreign) on going negotiations with Ningxia for cost reductions.  FSO approval of subcontract award is needed prior to award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Est Award July 2023 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0816798"/>
                  </a:ext>
                </a:extLst>
              </a:tr>
              <a:tr h="590841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HB 650 Vacuum Vessel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316651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$584K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PHPK has completed the Vessel – In negotiations regarding cleaning charges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July 2023 Delivery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8420018"/>
                  </a:ext>
                </a:extLst>
              </a:tr>
              <a:tr h="468904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Helium Vessels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/>
                          <a:cs typeface="Arial"/>
                        </a:rPr>
                        <a:t>309207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  <a:latin typeface="Arial"/>
                          <a:cs typeface="Arial"/>
                        </a:rPr>
                        <a:t>$386K</a:t>
                      </a:r>
                      <a:endParaRPr lang="en-US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 on delivery dates per the Cure Notice.  Update: Daily communications with Roark are occurring.  PO # 673026.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Delivery - TBD 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1159749"/>
                  </a:ext>
                </a:extLst>
              </a:tr>
              <a:tr h="604256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IDIQ Construction Phase Support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333740/345127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$4.9m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Engineering support IDIQ with first Task Order award for first 12 months of support.  </a:t>
                      </a:r>
                      <a:r>
                        <a:rPr lang="en-US" sz="1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PoP</a:t>
                      </a: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start date is September 1, 2023.  Burns and McDonnel – In </a:t>
                      </a:r>
                      <a:r>
                        <a:rPr lang="en-US" sz="10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Mgmt</a:t>
                      </a: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/Compliance/OCG review</a:t>
                      </a:r>
                      <a:endParaRPr lang="en-US" sz="10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1490050"/>
                  </a:ext>
                </a:extLst>
              </a:tr>
              <a:tr h="641793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Thermal Cycling Upgrade Hardware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341977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cs typeface="Arial"/>
                        </a:rPr>
                        <a:t>$4.18M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Negotiations with ALaT still in process.  Awaiting updated pricing proposal eta June 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2023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98489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6C755DC-79FD-4578-B988-7C2D3516407B}"/>
              </a:ext>
            </a:extLst>
          </p:cNvPr>
          <p:cNvSpPr txBox="1"/>
          <p:nvPr/>
        </p:nvSpPr>
        <p:spPr>
          <a:xfrm>
            <a:off x="4154448" y="-17966"/>
            <a:ext cx="5010615" cy="7386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Red= Behind schedule; actively working major issues</a:t>
            </a:r>
            <a:r>
              <a:rPr lang="en-US" sz="1400" b="1" dirty="0"/>
              <a:t>              </a:t>
            </a:r>
            <a:endParaRPr lang="en-US" sz="1400" dirty="0">
              <a:solidFill>
                <a:srgbClr val="00B050"/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Green= On-Schedule; No major issues identified</a:t>
            </a:r>
            <a:endParaRPr lang="en-US" sz="1400" dirty="0">
              <a:solidFill>
                <a:srgbClr val="00B050"/>
              </a:solidFill>
              <a:cs typeface="Calibri"/>
            </a:endParaRPr>
          </a:p>
          <a:p>
            <a:r>
              <a:rPr lang="en-US" sz="1400" b="1" dirty="0">
                <a:solidFill>
                  <a:srgbClr val="F6AA60"/>
                </a:solidFill>
              </a:rPr>
              <a:t>Yellow= On-Schedule; Potential issues identified</a:t>
            </a:r>
            <a:endParaRPr lang="en-US" sz="1400" dirty="0">
              <a:solidFill>
                <a:srgbClr val="F6AA60"/>
              </a:solidFill>
              <a:cs typeface="Calibri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5EAF2B5A-6F54-424A-B87D-987AEF100B05}"/>
              </a:ext>
            </a:extLst>
          </p:cNvPr>
          <p:cNvSpPr/>
          <p:nvPr/>
        </p:nvSpPr>
        <p:spPr>
          <a:xfrm>
            <a:off x="2348875" y="4324213"/>
            <a:ext cx="264718" cy="242873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6B46F6DB-67B4-493D-97BD-DC6D352E87C9}"/>
              </a:ext>
            </a:extLst>
          </p:cNvPr>
          <p:cNvSpPr/>
          <p:nvPr/>
        </p:nvSpPr>
        <p:spPr>
          <a:xfrm>
            <a:off x="2342383" y="5401404"/>
            <a:ext cx="264718" cy="242873"/>
          </a:xfrm>
          <a:prstGeom prst="flowChartConnector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B604E3F0-1BE3-E438-3637-639B335C3987}"/>
              </a:ext>
            </a:extLst>
          </p:cNvPr>
          <p:cNvSpPr/>
          <p:nvPr/>
        </p:nvSpPr>
        <p:spPr>
          <a:xfrm>
            <a:off x="2350782" y="2069352"/>
            <a:ext cx="264718" cy="244781"/>
          </a:xfrm>
          <a:prstGeom prst="flowChartConnector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36E60F21-77B7-849F-7EAA-90E4CB8C3C54}"/>
              </a:ext>
            </a:extLst>
          </p:cNvPr>
          <p:cNvSpPr/>
          <p:nvPr/>
        </p:nvSpPr>
        <p:spPr>
          <a:xfrm>
            <a:off x="2348875" y="2573485"/>
            <a:ext cx="264718" cy="242873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A88A0B99-1CC1-091A-EBDB-733955984584}"/>
              </a:ext>
            </a:extLst>
          </p:cNvPr>
          <p:cNvSpPr/>
          <p:nvPr/>
        </p:nvSpPr>
        <p:spPr>
          <a:xfrm>
            <a:off x="2342383" y="3712642"/>
            <a:ext cx="264718" cy="242873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2700A09-9ADF-1322-50D8-2023E08EB8CE}"/>
              </a:ext>
            </a:extLst>
          </p:cNvPr>
          <p:cNvSpPr/>
          <p:nvPr/>
        </p:nvSpPr>
        <p:spPr>
          <a:xfrm>
            <a:off x="2331961" y="5997930"/>
            <a:ext cx="264718" cy="242873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1A469F12-0A51-9319-2D87-92BA8E7FB55B}"/>
              </a:ext>
            </a:extLst>
          </p:cNvPr>
          <p:cNvSpPr/>
          <p:nvPr/>
        </p:nvSpPr>
        <p:spPr>
          <a:xfrm>
            <a:off x="2348875" y="1551374"/>
            <a:ext cx="264718" cy="242873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194C27E0-7BDD-8431-C4A6-9C363B9C2414}"/>
              </a:ext>
            </a:extLst>
          </p:cNvPr>
          <p:cNvSpPr/>
          <p:nvPr/>
        </p:nvSpPr>
        <p:spPr>
          <a:xfrm>
            <a:off x="2342383" y="3122143"/>
            <a:ext cx="264718" cy="242873"/>
          </a:xfrm>
          <a:prstGeom prst="flowChartConnector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C70714F5-7F2E-F6AD-CC44-0282205DFB30}"/>
              </a:ext>
            </a:extLst>
          </p:cNvPr>
          <p:cNvSpPr/>
          <p:nvPr/>
        </p:nvSpPr>
        <p:spPr>
          <a:xfrm>
            <a:off x="2348875" y="4842191"/>
            <a:ext cx="264718" cy="242873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92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F86989-D64E-1FD6-9243-835AC8546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8" t="10494" r="5426" b="10494"/>
          <a:stretch/>
        </p:blipFill>
        <p:spPr>
          <a:xfrm>
            <a:off x="7867769" y="1085952"/>
            <a:ext cx="4150145" cy="285050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6165AFE-9D30-C175-B681-DD41DEF88D64}"/>
              </a:ext>
            </a:extLst>
          </p:cNvPr>
          <p:cNvSpPr txBox="1">
            <a:spLocks/>
          </p:cNvSpPr>
          <p:nvPr/>
        </p:nvSpPr>
        <p:spPr>
          <a:xfrm>
            <a:off x="0" y="6548438"/>
            <a:ext cx="552450" cy="238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F2D62"/>
                </a:solidFill>
              </a:rPr>
              <a:pPr algn="ctr">
                <a:defRPr/>
              </a:pPr>
              <a:t>9</a:t>
            </a:fld>
            <a:endParaRPr lang="en-US">
              <a:solidFill>
                <a:srgbClr val="0F2D62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801F56-8113-5444-4650-980361A4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</a:t>
            </a:r>
            <a:r>
              <a:rPr lang="en-US" dirty="0" err="1"/>
              <a:t>Cryo</a:t>
            </a:r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C6DBBDF-A0D3-4786-DBD2-057CFA39BE31}"/>
              </a:ext>
            </a:extLst>
          </p:cNvPr>
          <p:cNvSpPr>
            <a:spLocks noGrp="1"/>
          </p:cNvSpPr>
          <p:nvPr/>
        </p:nvSpPr>
        <p:spPr>
          <a:xfrm>
            <a:off x="278070" y="719693"/>
            <a:ext cx="7380841" cy="5059363"/>
          </a:xfrm>
          <a:prstGeom prst="rect">
            <a:avLst/>
          </a:prstGeom>
        </p:spPr>
        <p:txBody>
          <a:bodyPr lIns="0" tIns="0" rIns="0" bIns="0" anchor="t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cs typeface="Helvetica"/>
              </a:rPr>
              <a:t>SSR cavities and cryomodules</a:t>
            </a:r>
          </a:p>
          <a:p>
            <a:pPr lvl="1"/>
            <a:r>
              <a:rPr lang="en-US" sz="1333" dirty="0">
                <a:cs typeface="Helvetica"/>
              </a:rPr>
              <a:t>Still working on resolving the field emission limiting the performance of prod SSR2 cavities by improving the internal rinsing (HPR) of the cavities.</a:t>
            </a:r>
          </a:p>
          <a:p>
            <a:pPr lvl="2"/>
            <a:r>
              <a:rPr lang="en-US" sz="1200" dirty="0">
                <a:cs typeface="Helvetica"/>
              </a:rPr>
              <a:t>In May we asked the support of MSU/FRIB to deploy their robotic HPR on SSR2 cavities  ​</a:t>
            </a:r>
          </a:p>
          <a:p>
            <a:pPr lvl="1"/>
            <a:r>
              <a:rPr lang="en-US" sz="1333" dirty="0">
                <a:cs typeface="Helvetica"/>
              </a:rPr>
              <a:t>Completing cost evaluation and negotiation of Nb for 33 SSR2 cavities.</a:t>
            </a:r>
          </a:p>
          <a:p>
            <a:pPr lvl="1"/>
            <a:r>
              <a:rPr lang="en-US" sz="1333" dirty="0">
                <a:cs typeface="Helvetica"/>
              </a:rPr>
              <a:t>Finalizing APP for procurement of 33 SSR2 cavities. </a:t>
            </a:r>
          </a:p>
          <a:p>
            <a:pPr lvl="1"/>
            <a:r>
              <a:rPr lang="en-US" sz="1333" dirty="0">
                <a:cs typeface="Helvetica"/>
              </a:rPr>
              <a:t>Received vacuum vessel, magnetic shield, strongback and support posts for ppSSR2 CM</a:t>
            </a:r>
          </a:p>
          <a:p>
            <a:pPr marL="0" indent="0">
              <a:buNone/>
            </a:pPr>
            <a:r>
              <a:rPr lang="en-US" sz="1600" b="1" dirty="0">
                <a:cs typeface="Helvetica"/>
              </a:rPr>
              <a:t>650 cavities and cryomodules​</a:t>
            </a:r>
          </a:p>
          <a:p>
            <a:pPr lvl="1"/>
            <a:r>
              <a:rPr lang="en-US" sz="1333" dirty="0">
                <a:cs typeface="Helvetica"/>
              </a:rPr>
              <a:t>Completed HB650 </a:t>
            </a:r>
            <a:r>
              <a:rPr lang="en-US" sz="1333" dirty="0" err="1">
                <a:cs typeface="Helvetica"/>
              </a:rPr>
              <a:t>pCM</a:t>
            </a:r>
            <a:r>
              <a:rPr lang="en-US" sz="1333" dirty="0">
                <a:cs typeface="Helvetica"/>
              </a:rPr>
              <a:t> Phase-I cold testing. Planned and executing Phase-II to be concluded in August 2023.​</a:t>
            </a:r>
          </a:p>
          <a:p>
            <a:pPr lvl="1"/>
            <a:r>
              <a:rPr lang="en-US" sz="1333" dirty="0">
                <a:cs typeface="Helvetica"/>
              </a:rPr>
              <a:t>Continue preparing LB650 cavities for ppLB650 CM. First jacketed installed for cold testing to take place in June.</a:t>
            </a:r>
          </a:p>
          <a:p>
            <a:pPr lvl="1"/>
            <a:r>
              <a:rPr lang="en-US" sz="1333" dirty="0">
                <a:cs typeface="Helvetica"/>
              </a:rPr>
              <a:t>Finalize procurement of tuner parts, motors, </a:t>
            </a:r>
            <a:r>
              <a:rPr lang="en-US" sz="1333" dirty="0" err="1">
                <a:cs typeface="Helvetica"/>
              </a:rPr>
              <a:t>piezos</a:t>
            </a:r>
            <a:r>
              <a:rPr lang="en-US" sz="1333" dirty="0">
                <a:cs typeface="Helvetica"/>
              </a:rPr>
              <a:t>, couplers for LB650 cavities.</a:t>
            </a:r>
          </a:p>
          <a:p>
            <a:pPr lvl="1"/>
            <a:r>
              <a:rPr lang="en-US" sz="1333" dirty="0">
                <a:cs typeface="Helvetica"/>
              </a:rPr>
              <a:t>Working with partners (UKRI, RRCAT, CEA) to define procurement specifications.</a:t>
            </a:r>
          </a:p>
          <a:p>
            <a:pPr marL="0" indent="0">
              <a:buNone/>
            </a:pPr>
            <a:r>
              <a:rPr lang="en-US" sz="1600" b="1" dirty="0">
                <a:cs typeface="Helvetica"/>
              </a:rPr>
              <a:t>Cryoplant ​</a:t>
            </a:r>
          </a:p>
          <a:p>
            <a:pPr lvl="1"/>
            <a:r>
              <a:rPr lang="en-US" sz="1333" dirty="0" err="1">
                <a:cs typeface="Helvetica"/>
              </a:rPr>
              <a:t>Cryoplant</a:t>
            </a:r>
            <a:r>
              <a:rPr lang="en-US" sz="1333" dirty="0">
                <a:cs typeface="Helvetica"/>
              </a:rPr>
              <a:t> </a:t>
            </a:r>
            <a:r>
              <a:rPr lang="en-US" sz="1333" dirty="0" err="1">
                <a:cs typeface="Helvetica"/>
              </a:rPr>
              <a:t>ALaT</a:t>
            </a:r>
            <a:r>
              <a:rPr lang="en-US" sz="1333" dirty="0">
                <a:cs typeface="Helvetica"/>
              </a:rPr>
              <a:t> FDR-2 Review held the week of May 22nd at BARC​.</a:t>
            </a:r>
          </a:p>
          <a:p>
            <a:pPr lvl="1"/>
            <a:r>
              <a:rPr lang="en-US" sz="1333" dirty="0">
                <a:cs typeface="Helvetica"/>
              </a:rPr>
              <a:t>Cryoplant Transportation and Rigging procurement underway.​</a:t>
            </a:r>
          </a:p>
          <a:p>
            <a:pPr lvl="2"/>
            <a:r>
              <a:rPr lang="en-US" sz="1200" dirty="0">
                <a:cs typeface="Helvetica"/>
              </a:rPr>
              <a:t>Warm Compressor System to be shipped in spring of 2024</a:t>
            </a:r>
          </a:p>
          <a:p>
            <a:pPr lvl="2"/>
            <a:r>
              <a:rPr lang="en-US" sz="1200" dirty="0" err="1">
                <a:cs typeface="Helvetica"/>
              </a:rPr>
              <a:t>Coldbox</a:t>
            </a:r>
            <a:r>
              <a:rPr lang="en-US" sz="1200" dirty="0">
                <a:cs typeface="Helvetica"/>
              </a:rPr>
              <a:t> to be shipped in late 2024</a:t>
            </a:r>
          </a:p>
          <a:p>
            <a:pPr marL="0" indent="0">
              <a:buNone/>
            </a:pPr>
            <a:r>
              <a:rPr lang="en-US" sz="1600" b="1" dirty="0">
                <a:cs typeface="Helvetica"/>
              </a:rPr>
              <a:t>Cryogenics Distribution System: ​</a:t>
            </a:r>
          </a:p>
          <a:p>
            <a:pPr lvl="1"/>
            <a:r>
              <a:rPr lang="en-US" sz="1333" dirty="0">
                <a:cs typeface="Helvetica"/>
              </a:rPr>
              <a:t>CDS DVB-TTL PDR-2 with WUST completed.</a:t>
            </a:r>
          </a:p>
          <a:p>
            <a:pPr lvl="1"/>
            <a:r>
              <a:rPr lang="en-US" sz="1333" dirty="0">
                <a:cs typeface="Helvetica"/>
              </a:rPr>
              <a:t>TTL 3D models and FEA are complete.​</a:t>
            </a:r>
          </a:p>
          <a:p>
            <a:pPr lvl="1"/>
            <a:r>
              <a:rPr lang="en-US" sz="1333" dirty="0">
                <a:cs typeface="Helvetica"/>
              </a:rPr>
              <a:t>ITL award in process.</a:t>
            </a:r>
          </a:p>
          <a:p>
            <a:pPr marL="306705" indent="-306705"/>
            <a:endParaRPr lang="en-US" sz="1800" dirty="0"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5DDA2-F855-AE05-87C9-503ED1FBBA6E}"/>
              </a:ext>
            </a:extLst>
          </p:cNvPr>
          <p:cNvSpPr txBox="1"/>
          <p:nvPr/>
        </p:nvSpPr>
        <p:spPr>
          <a:xfrm>
            <a:off x="10316441" y="3624681"/>
            <a:ext cx="1701473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SSR2 vacuum vessel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376A34-357C-24DC-A191-F8B69FBF6A4D}"/>
              </a:ext>
            </a:extLst>
          </p:cNvPr>
          <p:cNvSpPr txBox="1"/>
          <p:nvPr/>
        </p:nvSpPr>
        <p:spPr>
          <a:xfrm>
            <a:off x="10316441" y="4396903"/>
            <a:ext cx="1701473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4C9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CDS Intermediate TL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39CE1F-E1A5-77EF-38D4-2EA175775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230" y="3992137"/>
            <a:ext cx="2866644" cy="225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731" y="4592626"/>
            <a:ext cx="2743200" cy="154305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074" y="4668689"/>
            <a:ext cx="2743200" cy="15430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65746" y="6033817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12600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64E24DD9464F49A022D03D0CA74FBE" ma:contentTypeVersion="2" ma:contentTypeDescription="Create a new document." ma:contentTypeScope="" ma:versionID="0b28c0bd7bb263d42200fe63aabe965c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eb39db0f14a15b2719f29e807ba09100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0B86F96-4204-4532-A445-FA313DF09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5c9f3ab6-242c-461d-a351-c910a751d111"/>
    <ds:schemaRef ds:uri="http://purl.org/dc/elements/1.1/"/>
    <ds:schemaRef ds:uri="http://schemas.openxmlformats.org/package/2006/metadata/core-properties"/>
    <ds:schemaRef ds:uri="bd67544a-4fdc-43d0-a9af-82cf53222c38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32DC492-B001-4850-9022-C26CA9CE827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56003</TotalTime>
  <Words>2053</Words>
  <Application>Microsoft Office PowerPoint</Application>
  <PresentationFormat>Widescreen</PresentationFormat>
  <Paragraphs>279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2_Fermilab_PPT_090915</vt:lpstr>
      <vt:lpstr>PowerPoint Presentation</vt:lpstr>
      <vt:lpstr>Project Management</vt:lpstr>
      <vt:lpstr>Financials</vt:lpstr>
      <vt:lpstr>RLS Development Status</vt:lpstr>
      <vt:lpstr>ESH</vt:lpstr>
      <vt:lpstr>QA</vt:lpstr>
      <vt:lpstr>International</vt:lpstr>
      <vt:lpstr>Procurements</vt:lpstr>
      <vt:lpstr>SRF Cryo</vt:lpstr>
      <vt:lpstr>Accelerator Systems</vt:lpstr>
      <vt:lpstr>Installation and Commissioning</vt:lpstr>
      <vt:lpstr>Accelerator Complex</vt:lpstr>
      <vt:lpstr>Conventional Facilities</vt:lpstr>
      <vt:lpstr>Technical Integration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Cristian Boffo</cp:lastModifiedBy>
  <cp:revision>1584</cp:revision>
  <cp:lastPrinted>2020-01-24T20:57:46Z</cp:lastPrinted>
  <dcterms:created xsi:type="dcterms:W3CDTF">2019-12-16T19:54:36Z</dcterms:created>
  <dcterms:modified xsi:type="dcterms:W3CDTF">2023-06-21T17:12:46Z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0x010100DE64E24DD9464F49A022D03D0CA74FBE</vt:lpwstr>
  </property>
</Properties>
</file>