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</p:sldMasterIdLst>
  <p:notesMasterIdLst>
    <p:notesMasterId r:id="rId21"/>
  </p:notesMasterIdLst>
  <p:handoutMasterIdLst>
    <p:handoutMasterId r:id="rId22"/>
  </p:handoutMasterIdLst>
  <p:sldIdLst>
    <p:sldId id="2470" r:id="rId6"/>
    <p:sldId id="2703" r:id="rId7"/>
    <p:sldId id="2704" r:id="rId8"/>
    <p:sldId id="2705" r:id="rId9"/>
    <p:sldId id="2689" r:id="rId10"/>
    <p:sldId id="2690" r:id="rId11"/>
    <p:sldId id="2691" r:id="rId12"/>
    <p:sldId id="2707" r:id="rId13"/>
    <p:sldId id="2693" r:id="rId14"/>
    <p:sldId id="2702" r:id="rId15"/>
    <p:sldId id="2706" r:id="rId16"/>
    <p:sldId id="2708" r:id="rId17"/>
    <p:sldId id="2699" r:id="rId18"/>
    <p:sldId id="2700" r:id="rId19"/>
    <p:sldId id="2686" r:id="rId2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03"/>
            <p14:sldId id="2704"/>
            <p14:sldId id="2705"/>
            <p14:sldId id="2689"/>
            <p14:sldId id="2690"/>
            <p14:sldId id="2691"/>
            <p14:sldId id="2707"/>
            <p14:sldId id="2693"/>
            <p14:sldId id="2702"/>
            <p14:sldId id="2706"/>
            <p14:sldId id="2708"/>
            <p14:sldId id="2699"/>
            <p14:sldId id="2700"/>
            <p14:sldId id="2686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F2D62"/>
    <a:srgbClr val="003087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90CA6-BE87-0447-93EF-2C61E23D7B49}" v="1" dt="2023-07-18T21:31:31.56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3" autoAdjust="0"/>
    <p:restoredTop sz="96348" autoAdjust="0"/>
  </p:normalViewPr>
  <p:slideViewPr>
    <p:cSldViewPr snapToGrid="0" snapToObjects="1" showGuides="1">
      <p:cViewPr varScale="1">
        <p:scale>
          <a:sx n="129" d="100"/>
          <a:sy n="129" d="100"/>
        </p:scale>
        <p:origin x="1320" y="20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Boffo" userId="1227677d-13bd-46c0-bdd5-02e0cbff23a7" providerId="ADAL" clId="{8E390CA6-BE87-0447-93EF-2C61E23D7B49}"/>
    <pc:docChg chg="custSel modSld modMainMaster">
      <pc:chgData name="Cristian Boffo" userId="1227677d-13bd-46c0-bdd5-02e0cbff23a7" providerId="ADAL" clId="{8E390CA6-BE87-0447-93EF-2C61E23D7B49}" dt="2023-07-18T21:31:51.134" v="396" actId="1035"/>
      <pc:docMkLst>
        <pc:docMk/>
      </pc:docMkLst>
      <pc:sldChg chg="modSp mod">
        <pc:chgData name="Cristian Boffo" userId="1227677d-13bd-46c0-bdd5-02e0cbff23a7" providerId="ADAL" clId="{8E390CA6-BE87-0447-93EF-2C61E23D7B49}" dt="2023-07-13T01:49:33.321" v="5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8E390CA6-BE87-0447-93EF-2C61E23D7B49}" dt="2023-07-13T01:49:33.321" v="5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04.054" v="329" actId="20577"/>
        <pc:sldMkLst>
          <pc:docMk/>
          <pc:sldMk cId="3407255897" sldId="2689"/>
        </pc:sldMkLst>
        <pc:spChg chg="mod">
          <ac:chgData name="Cristian Boffo" userId="1227677d-13bd-46c0-bdd5-02e0cbff23a7" providerId="ADAL" clId="{8E390CA6-BE87-0447-93EF-2C61E23D7B49}" dt="2023-07-13T02:02:04.054" v="329" actId="20577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13.384" v="333" actId="20577"/>
        <pc:sldMkLst>
          <pc:docMk/>
          <pc:sldMk cId="606292249" sldId="2690"/>
        </pc:sldMkLst>
        <pc:spChg chg="mod">
          <ac:chgData name="Cristian Boffo" userId="1227677d-13bd-46c0-bdd5-02e0cbff23a7" providerId="ADAL" clId="{8E390CA6-BE87-0447-93EF-2C61E23D7B49}" dt="2023-07-13T02:02:13.384" v="333" actId="20577"/>
          <ac:spMkLst>
            <pc:docMk/>
            <pc:sldMk cId="606292249" sldId="2690"/>
            <ac:spMk id="3" creationId="{537C309A-AC86-FE9A-C9A8-7FE5FEB2C24E}"/>
          </ac:spMkLst>
        </pc:spChg>
      </pc:sldChg>
      <pc:sldChg chg="modSp mod">
        <pc:chgData name="Cristian Boffo" userId="1227677d-13bd-46c0-bdd5-02e0cbff23a7" providerId="ADAL" clId="{8E390CA6-BE87-0447-93EF-2C61E23D7B49}" dt="2023-07-13T02:02:21.642" v="337" actId="20577"/>
        <pc:sldMkLst>
          <pc:docMk/>
          <pc:sldMk cId="1278019839" sldId="2691"/>
        </pc:sldMkLst>
        <pc:spChg chg="mod">
          <ac:chgData name="Cristian Boffo" userId="1227677d-13bd-46c0-bdd5-02e0cbff23a7" providerId="ADAL" clId="{8E390CA6-BE87-0447-93EF-2C61E23D7B49}" dt="2023-07-13T02:02:21.642" v="337" actId="20577"/>
          <ac:spMkLst>
            <pc:docMk/>
            <pc:sldMk cId="1278019839" sldId="2691"/>
            <ac:spMk id="2" creationId="{F2702227-C49B-482E-D987-D520CAC3B7F6}"/>
          </ac:spMkLst>
        </pc:spChg>
      </pc:sldChg>
      <pc:sldChg chg="modSp mod">
        <pc:chgData name="Cristian Boffo" userId="1227677d-13bd-46c0-bdd5-02e0cbff23a7" providerId="ADAL" clId="{8E390CA6-BE87-0447-93EF-2C61E23D7B49}" dt="2023-07-13T02:02:29.661" v="341" actId="20577"/>
        <pc:sldMkLst>
          <pc:docMk/>
          <pc:sldMk cId="3573512600" sldId="2693"/>
        </pc:sldMkLst>
        <pc:spChg chg="mod">
          <ac:chgData name="Cristian Boffo" userId="1227677d-13bd-46c0-bdd5-02e0cbff23a7" providerId="ADAL" clId="{8E390CA6-BE87-0447-93EF-2C61E23D7B49}" dt="2023-07-13T02:02:29.661" v="341" actId="20577"/>
          <ac:spMkLst>
            <pc:docMk/>
            <pc:sldMk cId="3573512600" sldId="2693"/>
            <ac:spMk id="5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43.083" v="349" actId="20577"/>
        <pc:sldMkLst>
          <pc:docMk/>
          <pc:sldMk cId="3461732218" sldId="2696"/>
        </pc:sldMkLst>
        <pc:spChg chg="mod">
          <ac:chgData name="Cristian Boffo" userId="1227677d-13bd-46c0-bdd5-02e0cbff23a7" providerId="ADAL" clId="{8E390CA6-BE87-0447-93EF-2C61E23D7B49}" dt="2023-07-13T02:02:43.083" v="349" actId="20577"/>
          <ac:spMkLst>
            <pc:docMk/>
            <pc:sldMk cId="3461732218" sldId="2696"/>
            <ac:spMk id="3" creationId="{8FB18D02-0806-FACB-FF63-C7E753955CD2}"/>
          </ac:spMkLst>
        </pc:spChg>
      </pc:sldChg>
      <pc:sldChg chg="modSp mod">
        <pc:chgData name="Cristian Boffo" userId="1227677d-13bd-46c0-bdd5-02e0cbff23a7" providerId="ADAL" clId="{8E390CA6-BE87-0447-93EF-2C61E23D7B49}" dt="2023-07-13T02:02:47.977" v="353" actId="20577"/>
        <pc:sldMkLst>
          <pc:docMk/>
          <pc:sldMk cId="818813400" sldId="2698"/>
        </pc:sldMkLst>
        <pc:spChg chg="mod">
          <ac:chgData name="Cristian Boffo" userId="1227677d-13bd-46c0-bdd5-02e0cbff23a7" providerId="ADAL" clId="{8E390CA6-BE87-0447-93EF-2C61E23D7B49}" dt="2023-07-13T02:02:47.977" v="353" actId="20577"/>
          <ac:spMkLst>
            <pc:docMk/>
            <pc:sldMk cId="818813400" sldId="2698"/>
            <ac:spMk id="3" creationId="{C850EC2E-7346-6DFD-0A74-B34CD73780D4}"/>
          </ac:spMkLst>
        </pc:spChg>
      </pc:sldChg>
      <pc:sldChg chg="modSp mod">
        <pc:chgData name="Cristian Boffo" userId="1227677d-13bd-46c0-bdd5-02e0cbff23a7" providerId="ADAL" clId="{8E390CA6-BE87-0447-93EF-2C61E23D7B49}" dt="2023-07-13T02:02:53.648" v="357" actId="20577"/>
        <pc:sldMkLst>
          <pc:docMk/>
          <pc:sldMk cId="3858422653" sldId="2699"/>
        </pc:sldMkLst>
        <pc:spChg chg="mod">
          <ac:chgData name="Cristian Boffo" userId="1227677d-13bd-46c0-bdd5-02e0cbff23a7" providerId="ADAL" clId="{8E390CA6-BE87-0447-93EF-2C61E23D7B49}" dt="2023-07-13T02:02:53.648" v="357" actId="20577"/>
          <ac:spMkLst>
            <pc:docMk/>
            <pc:sldMk cId="3858422653" sldId="2699"/>
            <ac:spMk id="7" creationId="{473FE647-A29A-CEA3-D4FE-BB48B70F536F}"/>
          </ac:spMkLst>
        </pc:spChg>
      </pc:sldChg>
      <pc:sldChg chg="modSp mod">
        <pc:chgData name="Cristian Boffo" userId="1227677d-13bd-46c0-bdd5-02e0cbff23a7" providerId="ADAL" clId="{8E390CA6-BE87-0447-93EF-2C61E23D7B49}" dt="2023-07-13T02:02:59.941" v="361" actId="20577"/>
        <pc:sldMkLst>
          <pc:docMk/>
          <pc:sldMk cId="28231402" sldId="2700"/>
        </pc:sldMkLst>
        <pc:spChg chg="mod">
          <ac:chgData name="Cristian Boffo" userId="1227677d-13bd-46c0-bdd5-02e0cbff23a7" providerId="ADAL" clId="{8E390CA6-BE87-0447-93EF-2C61E23D7B49}" dt="2023-07-13T02:02:59.941" v="361" actId="20577"/>
          <ac:spMkLst>
            <pc:docMk/>
            <pc:sldMk cId="28231402" sldId="2700"/>
            <ac:spMk id="5" creationId="{F72B8C43-BC6F-0872-066E-BA4276223232}"/>
          </ac:spMkLst>
        </pc:spChg>
      </pc:sldChg>
      <pc:sldChg chg="modSp mod">
        <pc:chgData name="Cristian Boffo" userId="1227677d-13bd-46c0-bdd5-02e0cbff23a7" providerId="ADAL" clId="{8E390CA6-BE87-0447-93EF-2C61E23D7B49}" dt="2023-07-13T02:02:35.253" v="345" actId="20577"/>
        <pc:sldMkLst>
          <pc:docMk/>
          <pc:sldMk cId="918176640" sldId="2702"/>
        </pc:sldMkLst>
        <pc:spChg chg="mod">
          <ac:chgData name="Cristian Boffo" userId="1227677d-13bd-46c0-bdd5-02e0cbff23a7" providerId="ADAL" clId="{8E390CA6-BE87-0447-93EF-2C61E23D7B49}" dt="2023-07-13T02:02:35.253" v="345" actId="20577"/>
          <ac:spMkLst>
            <pc:docMk/>
            <pc:sldMk cId="918176640" sldId="2702"/>
            <ac:spMk id="4" creationId="{EE52F794-7681-A930-BD96-DD31F4123C14}"/>
          </ac:spMkLst>
        </pc:spChg>
      </pc:sldChg>
      <pc:sldChg chg="modSp mod">
        <pc:chgData name="Cristian Boffo" userId="1227677d-13bd-46c0-bdd5-02e0cbff23a7" providerId="ADAL" clId="{8E390CA6-BE87-0447-93EF-2C61E23D7B49}" dt="2023-07-18T21:29:57.321" v="369" actId="20577"/>
        <pc:sldMkLst>
          <pc:docMk/>
          <pc:sldMk cId="0" sldId="2703"/>
        </pc:sldMkLst>
        <pc:spChg chg="mod">
          <ac:chgData name="Cristian Boffo" userId="1227677d-13bd-46c0-bdd5-02e0cbff23a7" providerId="ADAL" clId="{8E390CA6-BE87-0447-93EF-2C61E23D7B49}" dt="2023-07-18T21:29:57.321" v="369" actId="20577"/>
          <ac:spMkLst>
            <pc:docMk/>
            <pc:sldMk cId="0" sldId="270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8E390CA6-BE87-0447-93EF-2C61E23D7B49}" dt="2023-07-13T01:56:52.768" v="238" actId="14100"/>
        <pc:sldMkLst>
          <pc:docMk/>
          <pc:sldMk cId="908298150" sldId="2704"/>
        </pc:sldMkLst>
        <pc:spChg chg="mod">
          <ac:chgData name="Cristian Boffo" userId="1227677d-13bd-46c0-bdd5-02e0cbff23a7" providerId="ADAL" clId="{8E390CA6-BE87-0447-93EF-2C61E23D7B49}" dt="2023-07-13T01:55:39.420" v="230" actId="20577"/>
          <ac:spMkLst>
            <pc:docMk/>
            <pc:sldMk cId="908298150" sldId="2704"/>
            <ac:spMk id="5" creationId="{FE29A03B-6338-F158-F302-9D28B9860BFB}"/>
          </ac:spMkLst>
        </pc:spChg>
        <pc:picChg chg="del">
          <ac:chgData name="Cristian Boffo" userId="1227677d-13bd-46c0-bdd5-02e0cbff23a7" providerId="ADAL" clId="{8E390CA6-BE87-0447-93EF-2C61E23D7B49}" dt="2023-07-13T01:56:06.020" v="231" actId="478"/>
          <ac:picMkLst>
            <pc:docMk/>
            <pc:sldMk cId="908298150" sldId="2704"/>
            <ac:picMk id="2" creationId="{22350BFF-9116-817B-0329-CD6053F807FB}"/>
          </ac:picMkLst>
        </pc:picChg>
        <pc:picChg chg="add mod">
          <ac:chgData name="Cristian Boffo" userId="1227677d-13bd-46c0-bdd5-02e0cbff23a7" providerId="ADAL" clId="{8E390CA6-BE87-0447-93EF-2C61E23D7B49}" dt="2023-07-13T01:52:46.421" v="18" actId="14100"/>
          <ac:picMkLst>
            <pc:docMk/>
            <pc:sldMk cId="908298150" sldId="2704"/>
            <ac:picMk id="3" creationId="{2BF73AF8-6C7D-0079-6B46-1CBE6331F922}"/>
          </ac:picMkLst>
        </pc:picChg>
        <pc:picChg chg="add mod">
          <ac:chgData name="Cristian Boffo" userId="1227677d-13bd-46c0-bdd5-02e0cbff23a7" providerId="ADAL" clId="{8E390CA6-BE87-0447-93EF-2C61E23D7B49}" dt="2023-07-13T01:56:32.793" v="235" actId="167"/>
          <ac:picMkLst>
            <pc:docMk/>
            <pc:sldMk cId="908298150" sldId="2704"/>
            <ac:picMk id="4" creationId="{3BFCB523-021D-7F7C-4E80-1911E012F405}"/>
          </ac:picMkLst>
        </pc:picChg>
        <pc:picChg chg="del">
          <ac:chgData name="Cristian Boffo" userId="1227677d-13bd-46c0-bdd5-02e0cbff23a7" providerId="ADAL" clId="{8E390CA6-BE87-0447-93EF-2C61E23D7B49}" dt="2023-07-13T01:52:27.485" v="15" actId="478"/>
          <ac:picMkLst>
            <pc:docMk/>
            <pc:sldMk cId="908298150" sldId="2704"/>
            <ac:picMk id="8" creationId="{E8F9306A-8D3D-863C-40AD-26A2CAEB8806}"/>
          </ac:picMkLst>
        </pc:picChg>
        <pc:cxnChg chg="mod">
          <ac:chgData name="Cristian Boffo" userId="1227677d-13bd-46c0-bdd5-02e0cbff23a7" providerId="ADAL" clId="{8E390CA6-BE87-0447-93EF-2C61E23D7B49}" dt="2023-07-13T01:56:43.957" v="237" actId="14100"/>
          <ac:cxnSpMkLst>
            <pc:docMk/>
            <pc:sldMk cId="908298150" sldId="2704"/>
            <ac:cxnSpMk id="6" creationId="{CAF616FF-A570-3E00-2423-6363FDC46DB3}"/>
          </ac:cxnSpMkLst>
        </pc:cxnChg>
        <pc:cxnChg chg="mod">
          <ac:chgData name="Cristian Boffo" userId="1227677d-13bd-46c0-bdd5-02e0cbff23a7" providerId="ADAL" clId="{8E390CA6-BE87-0447-93EF-2C61E23D7B49}" dt="2023-07-13T01:56:52.768" v="238" actId="14100"/>
          <ac:cxnSpMkLst>
            <pc:docMk/>
            <pc:sldMk cId="908298150" sldId="2704"/>
            <ac:cxnSpMk id="7" creationId="{C15D0011-34E5-47F9-0AD6-36ABB9809DEF}"/>
          </ac:cxnSpMkLst>
        </pc:cxnChg>
      </pc:sldChg>
      <pc:sldChg chg="addSp delSp modSp mod">
        <pc:chgData name="Cristian Boffo" userId="1227677d-13bd-46c0-bdd5-02e0cbff23a7" providerId="ADAL" clId="{8E390CA6-BE87-0447-93EF-2C61E23D7B49}" dt="2023-07-18T21:30:28.903" v="371" actId="113"/>
        <pc:sldMkLst>
          <pc:docMk/>
          <pc:sldMk cId="1739096109" sldId="2705"/>
        </pc:sldMkLst>
        <pc:spChg chg="mod">
          <ac:chgData name="Cristian Boffo" userId="1227677d-13bd-46c0-bdd5-02e0cbff23a7" providerId="ADAL" clId="{8E390CA6-BE87-0447-93EF-2C61E23D7B49}" dt="2023-07-18T21:30:28.903" v="371" actId="113"/>
          <ac:spMkLst>
            <pc:docMk/>
            <pc:sldMk cId="1739096109" sldId="2705"/>
            <ac:spMk id="2" creationId="{BC6C02F6-24D9-A8DC-11CA-07675920D16D}"/>
          </ac:spMkLst>
        </pc:spChg>
        <pc:picChg chg="add mod">
          <ac:chgData name="Cristian Boffo" userId="1227677d-13bd-46c0-bdd5-02e0cbff23a7" providerId="ADAL" clId="{8E390CA6-BE87-0447-93EF-2C61E23D7B49}" dt="2023-07-13T01:59:42.418" v="241" actId="1076"/>
          <ac:picMkLst>
            <pc:docMk/>
            <pc:sldMk cId="1739096109" sldId="2705"/>
            <ac:picMk id="3" creationId="{F5617122-DF9B-7A26-B741-11EF69C92C9A}"/>
          </ac:picMkLst>
        </pc:picChg>
        <pc:picChg chg="del">
          <ac:chgData name="Cristian Boffo" userId="1227677d-13bd-46c0-bdd5-02e0cbff23a7" providerId="ADAL" clId="{8E390CA6-BE87-0447-93EF-2C61E23D7B49}" dt="2023-07-13T01:59:20.264" v="239" actId="478"/>
          <ac:picMkLst>
            <pc:docMk/>
            <pc:sldMk cId="1739096109" sldId="2705"/>
            <ac:picMk id="4" creationId="{9880E330-467C-54DA-FCEF-78A9D8CBCCD1}"/>
          </ac:picMkLst>
        </pc:picChg>
        <pc:picChg chg="add mod">
          <ac:chgData name="Cristian Boffo" userId="1227677d-13bd-46c0-bdd5-02e0cbff23a7" providerId="ADAL" clId="{8E390CA6-BE87-0447-93EF-2C61E23D7B49}" dt="2023-07-13T02:01:11.755" v="271" actId="1076"/>
          <ac:picMkLst>
            <pc:docMk/>
            <pc:sldMk cId="1739096109" sldId="2705"/>
            <ac:picMk id="5" creationId="{ED0D06CD-7BD9-A099-7CD8-D4F747B9D1CE}"/>
          </ac:picMkLst>
        </pc:picChg>
        <pc:picChg chg="del">
          <ac:chgData name="Cristian Boffo" userId="1227677d-13bd-46c0-bdd5-02e0cbff23a7" providerId="ADAL" clId="{8E390CA6-BE87-0447-93EF-2C61E23D7B49}" dt="2023-07-13T02:00:04.577" v="249" actId="478"/>
          <ac:picMkLst>
            <pc:docMk/>
            <pc:sldMk cId="1739096109" sldId="2705"/>
            <ac:picMk id="6" creationId="{8AF94D4F-B3EB-140F-895E-905A989F8115}"/>
          </ac:picMkLst>
        </pc:picChg>
      </pc:sldChg>
      <pc:sldChg chg="modSp mod">
        <pc:chgData name="Cristian Boffo" userId="1227677d-13bd-46c0-bdd5-02e0cbff23a7" providerId="ADAL" clId="{8E390CA6-BE87-0447-93EF-2C61E23D7B49}" dt="2023-07-18T21:31:51.134" v="396" actId="1035"/>
        <pc:sldMkLst>
          <pc:docMk/>
          <pc:sldMk cId="1752583655" sldId="2707"/>
        </pc:sldMkLst>
        <pc:spChg chg="mod">
          <ac:chgData name="Cristian Boffo" userId="1227677d-13bd-46c0-bdd5-02e0cbff23a7" providerId="ADAL" clId="{8E390CA6-BE87-0447-93EF-2C61E23D7B49}" dt="2023-07-18T21:31:44.483" v="388" actId="1035"/>
          <ac:spMkLst>
            <pc:docMk/>
            <pc:sldMk cId="1752583655" sldId="2707"/>
            <ac:spMk id="2" creationId="{B604E3F0-1BE3-E438-3637-639B335C3987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8" creationId="{1A469F12-0A51-9319-2D87-92BA8E7FB55B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9" creationId="{F5D4E09E-8BCF-294E-C96C-7C6945BC261C}"/>
          </ac:spMkLst>
        </pc:spChg>
        <pc:spChg chg="mod">
          <ac:chgData name="Cristian Boffo" userId="1227677d-13bd-46c0-bdd5-02e0cbff23a7" providerId="ADAL" clId="{8E390CA6-BE87-0447-93EF-2C61E23D7B49}" dt="2023-07-18T21:31:48.146" v="394" actId="1035"/>
          <ac:spMkLst>
            <pc:docMk/>
            <pc:sldMk cId="1752583655" sldId="2707"/>
            <ac:spMk id="10" creationId="{36E60F21-77B7-849F-7EAA-90E4CB8C3C5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1" creationId="{A2700A09-9ADF-1322-50D8-2023E08EB8CE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2" creationId="{A88A0B99-1CC1-091A-EBDB-73395598458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3" creationId="{FA3E0456-B44C-0860-FD7F-1AA86FF752A3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4" creationId="{A6149F8C-F717-4A49-99C3-5C7626B2F641}"/>
          </ac:spMkLst>
        </pc:spChg>
        <pc:spChg chg="mod">
          <ac:chgData name="Cristian Boffo" userId="1227677d-13bd-46c0-bdd5-02e0cbff23a7" providerId="ADAL" clId="{8E390CA6-BE87-0447-93EF-2C61E23D7B49}" dt="2023-07-18T21:31:51.134" v="396" actId="1035"/>
          <ac:spMkLst>
            <pc:docMk/>
            <pc:sldMk cId="1752583655" sldId="2707"/>
            <ac:spMk id="15" creationId="{194C27E0-7BDD-8431-C4A6-9C363B9C2414}"/>
          </ac:spMkLst>
        </pc:spChg>
      </pc:sldChg>
      <pc:sldMasterChg chg="modSldLayout">
        <pc:chgData name="Cristian Boffo" userId="1227677d-13bd-46c0-bdd5-02e0cbff23a7" providerId="ADAL" clId="{8E390CA6-BE87-0447-93EF-2C61E23D7B49}" dt="2023-07-13T01:50:21.580" v="14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8E390CA6-BE87-0447-93EF-2C61E23D7B49}" dt="2023-07-13T01:50:21.580" v="14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8E390CA6-BE87-0447-93EF-2C61E23D7B49}" dt="2023-07-13T01:50:21.580" v="14" actId="20577"/>
            <ac:spMkLst>
              <pc:docMk/>
              <pc:sldMasterMk cId="1000730430" sldId="2147484162"/>
              <pc:sldLayoutMk cId="2125879467" sldId="2147484164"/>
              <ac:spMk id="2" creationId="{3E4F00CD-44CB-48BB-BD23-6E74E41248A5}"/>
            </ac:spMkLst>
          </pc:spChg>
          <pc:spChg chg="mod">
            <ac:chgData name="Cristian Boffo" userId="1227677d-13bd-46c0-bdd5-02e0cbff23a7" providerId="ADAL" clId="{8E390CA6-BE87-0447-93EF-2C61E23D7B49}" dt="2023-07-13T01:50:13.536" v="10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7/19/2023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80C502-5F97-9C2F-4F99-87C091C270BC}"/>
              </a:ext>
            </a:extLst>
          </p:cNvPr>
          <p:cNvSpPr txBox="1">
            <a:spLocks/>
          </p:cNvSpPr>
          <p:nvPr userDrawn="1"/>
        </p:nvSpPr>
        <p:spPr>
          <a:xfrm>
            <a:off x="982436" y="6547277"/>
            <a:ext cx="9578884" cy="1942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PIP-II – PMG – July 2023</a:t>
            </a: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Stanek | P2MAC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70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1" r:id="rId9"/>
    <p:sldLayoutId id="2147484172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nkedin.com/showcase/pip-ii/" TargetMode="External"/><Relationship Id="rId5" Type="http://schemas.openxmlformats.org/officeDocument/2006/relationships/hyperlink" Target="https://twitter.com/PIP2accelerator" TargetMode="External"/><Relationship Id="rId4" Type="http://schemas.openxmlformats.org/officeDocument/2006/relationships/hyperlink" Target="http://www.pip2.fnal.gov/" TargetMode="Externa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19 July 2023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10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78FBE9C-07BF-1A94-F67D-C3F48621A68A}"/>
              </a:ext>
            </a:extLst>
          </p:cNvPr>
          <p:cNvSpPr txBox="1">
            <a:spLocks/>
          </p:cNvSpPr>
          <p:nvPr/>
        </p:nvSpPr>
        <p:spPr>
          <a:xfrm>
            <a:off x="374935" y="975440"/>
            <a:ext cx="6587432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Helvetica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022325-9E0C-A32A-E056-436128912B76}"/>
              </a:ext>
            </a:extLst>
          </p:cNvPr>
          <p:cNvSpPr txBox="1">
            <a:spLocks/>
          </p:cNvSpPr>
          <p:nvPr/>
        </p:nvSpPr>
        <p:spPr>
          <a:xfrm>
            <a:off x="527335" y="1127840"/>
            <a:ext cx="9072214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endParaRPr lang="en-US" sz="2200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sz="2000" dirty="0">
              <a:cs typeface="Helvetica"/>
            </a:endParaRPr>
          </a:p>
          <a:p>
            <a:pPr marL="457200" lvl="1"/>
            <a:endParaRPr lang="en-US" sz="2000" dirty="0">
              <a:cs typeface="Helvetica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E52F794-7681-A930-BD96-DD31F4123C14}"/>
              </a:ext>
            </a:extLst>
          </p:cNvPr>
          <p:cNvSpPr txBox="1">
            <a:spLocks/>
          </p:cNvSpPr>
          <p:nvPr/>
        </p:nvSpPr>
        <p:spPr>
          <a:xfrm>
            <a:off x="469608" y="791588"/>
            <a:ext cx="8830456" cy="5591663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Helvetica"/>
              </a:rPr>
              <a:t>MPS</a:t>
            </a:r>
          </a:p>
          <a:p>
            <a:pPr lvl="1"/>
            <a:r>
              <a:rPr lang="en-US" sz="1800" dirty="0">
                <a:cs typeface="Helvetica"/>
              </a:rPr>
              <a:t>Final Design Review conducted on 12 July</a:t>
            </a:r>
          </a:p>
          <a:p>
            <a:r>
              <a:rPr lang="en-US" sz="2000" dirty="0">
                <a:cs typeface="Helvetica"/>
              </a:rPr>
              <a:t>HPRF</a:t>
            </a:r>
          </a:p>
          <a:p>
            <a:pPr lvl="1"/>
            <a:r>
              <a:rPr lang="en-US" sz="2000" dirty="0">
                <a:cs typeface="Helvetica"/>
              </a:rPr>
              <a:t>650 MHz circulator unit #3 testing begun</a:t>
            </a:r>
          </a:p>
          <a:p>
            <a:pPr lvl="1"/>
            <a:r>
              <a:rPr lang="en-US" sz="2000" dirty="0"/>
              <a:t>20 kW SSA FDR planned for 8-9 August, reviewers identified </a:t>
            </a:r>
            <a:endParaRPr lang="en-US" dirty="0"/>
          </a:p>
          <a:p>
            <a:r>
              <a:rPr lang="en-US" sz="2000" dirty="0">
                <a:cs typeface="Helvetica"/>
              </a:rPr>
              <a:t>LLRF</a:t>
            </a:r>
          </a:p>
          <a:p>
            <a:pPr lvl="1"/>
            <a:r>
              <a:rPr lang="en-US" sz="2000" dirty="0">
                <a:cs typeface="Helvetica"/>
              </a:rPr>
              <a:t>Beam Pattern Generator mini-review conducted</a:t>
            </a:r>
          </a:p>
          <a:p>
            <a:pPr lvl="1"/>
            <a:r>
              <a:rPr lang="en-US" sz="2000" dirty="0">
                <a:cs typeface="Helvetica"/>
              </a:rPr>
              <a:t>LLRF/RFPI from BARC system checkout beginning; software shared</a:t>
            </a:r>
            <a:endParaRPr lang="en-US" dirty="0"/>
          </a:p>
          <a:p>
            <a:r>
              <a:rPr lang="en-US" sz="2000" dirty="0">
                <a:cs typeface="Helvetica"/>
              </a:rPr>
              <a:t>Magnets/Power supplies</a:t>
            </a:r>
          </a:p>
          <a:p>
            <a:pPr marL="457200" lvl="1"/>
            <a:r>
              <a:rPr lang="en-US" sz="2000" dirty="0">
                <a:cs typeface="Helvetica"/>
              </a:rPr>
              <a:t>2nd BARC quadrupole/corrector testing</a:t>
            </a:r>
          </a:p>
          <a:p>
            <a:pPr marL="457200" lvl="1"/>
            <a:r>
              <a:rPr lang="en-US" sz="2000" dirty="0">
                <a:cs typeface="Helvetica"/>
              </a:rPr>
              <a:t>Solenoid Power supply/Quench protection monitor testing in progress</a:t>
            </a:r>
          </a:p>
          <a:p>
            <a:pPr marL="285750">
              <a:spcBef>
                <a:spcPct val="0"/>
              </a:spcBef>
            </a:pPr>
            <a:r>
              <a:rPr lang="en-US" sz="2000" dirty="0">
                <a:cs typeface="Helvetica"/>
              </a:rPr>
              <a:t>Controls</a:t>
            </a:r>
          </a:p>
          <a:p>
            <a:pPr lvl="1">
              <a:spcBef>
                <a:spcPct val="0"/>
              </a:spcBef>
            </a:pPr>
            <a:r>
              <a:rPr lang="en-US" sz="2000" dirty="0">
                <a:cs typeface="Helvetica"/>
              </a:rPr>
              <a:t>Front End systems FDR conducted on 8 June</a:t>
            </a:r>
          </a:p>
          <a:p>
            <a:pPr>
              <a:spcBef>
                <a:spcPct val="0"/>
              </a:spcBef>
            </a:pPr>
            <a:r>
              <a:rPr lang="en-US" sz="2200" dirty="0">
                <a:cs typeface="Helvetica"/>
              </a:rPr>
              <a:t>Instrumentation</a:t>
            </a:r>
          </a:p>
          <a:p>
            <a:pPr lvl="1">
              <a:spcBef>
                <a:spcPct val="0"/>
              </a:spcBef>
            </a:pPr>
            <a:r>
              <a:rPr lang="en-US" sz="2000" dirty="0">
                <a:cs typeface="Helvetica"/>
              </a:rPr>
              <a:t>New CAM: </a:t>
            </a:r>
            <a:r>
              <a:rPr lang="en-US" sz="2000" dirty="0" err="1">
                <a:cs typeface="Helvetica"/>
              </a:rPr>
              <a:t>Sherese</a:t>
            </a:r>
            <a:r>
              <a:rPr lang="en-US" sz="2000" dirty="0">
                <a:cs typeface="Helvetica"/>
              </a:rPr>
              <a:t> Humphrey </a:t>
            </a:r>
            <a:endParaRPr lang="en-US" sz="2800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sz="2000" dirty="0">
              <a:cs typeface="Helvetica"/>
            </a:endParaRPr>
          </a:p>
          <a:p>
            <a:pPr marL="457200" lvl="1"/>
            <a:endParaRPr lang="en-US" sz="2000" dirty="0"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7557" y="3999056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Solenoid Current &amp; Temperatures during testing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9548" y="5927912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LLRF/RFPI hardware from BARC</a:t>
            </a:r>
            <a:endParaRPr lang="en-US" sz="1200" dirty="0"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1078" y="1807842"/>
            <a:ext cx="337381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MPS Architecture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C737B6-E677-2E7D-8CC2-07AF8F44D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941" y="2230733"/>
            <a:ext cx="2909455" cy="1753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8DD73-73FB-C364-E241-AA242671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98" y="349040"/>
            <a:ext cx="2787749" cy="1435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D42387-B8B7-770C-08F2-DF69EAB73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441" y="4522700"/>
            <a:ext cx="1923224" cy="14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D4C85-6FA4-5F69-A1B3-E1BCA265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80FED-A27F-7884-5F46-C695F1F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7/19/2023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0A369-6289-7317-2ED8-4B1EACE7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994166D-0257-96DB-05EA-3C2B2E3A7B9E}"/>
              </a:ext>
            </a:extLst>
          </p:cNvPr>
          <p:cNvSpPr txBox="1">
            <a:spLocks/>
          </p:cNvSpPr>
          <p:nvPr/>
        </p:nvSpPr>
        <p:spPr>
          <a:xfrm>
            <a:off x="304797" y="872270"/>
            <a:ext cx="8250624" cy="54812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Warm Front End</a:t>
            </a: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Preparation for Ion Source Final Design Review (FDR) continued</a:t>
            </a: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MEBT scraper and bunching cavity fabrication in progress</a:t>
            </a:r>
          </a:p>
          <a:p>
            <a:pPr marL="306503" indent="-306705"/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Building Infrastructure</a:t>
            </a:r>
          </a:p>
          <a:p>
            <a:pPr marL="706553" lvl="1" indent="-306705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Requisitions for Utility Plant pump room mechanical equipment and electrical racks in procurement</a:t>
            </a:r>
          </a:p>
          <a:p>
            <a:pPr marL="706553" lvl="1" indent="-306705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Procurement Readiness Review (PRR) for cable procurements completed</a:t>
            </a:r>
          </a:p>
          <a:p>
            <a:pPr marL="306503" indent="-306705"/>
            <a:r>
              <a:rPr lang="en-US" sz="2000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 Installation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Cryomodule stand FDR review recommendations being addressed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Installation Plan FDR final report received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PO awarded for Cryomodule Tunnel Transport System (CTTS)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Warm Unit prototypes being assembled by NIU Engineering students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Commissioning &amp; Accelerator Physics</a:t>
            </a: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Design of moveable instrumentation cart for commissioning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Shielding Assessment studies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High Level Application plan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94B8-32D2-DBC6-D5AA-DE77DCDEA48A}"/>
              </a:ext>
            </a:extLst>
          </p:cNvPr>
          <p:cNvSpPr txBox="1"/>
          <p:nvPr/>
        </p:nvSpPr>
        <p:spPr>
          <a:xfrm>
            <a:off x="8301398" y="5195070"/>
            <a:ext cx="33097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latin typeface="Calibri"/>
              </a:rPr>
              <a:t>NIU Engineering students finishing assembly of 325MHz Warm Unit Prototype</a:t>
            </a:r>
            <a:endParaRPr lang="en-US" sz="1400" i="1" dirty="0"/>
          </a:p>
        </p:txBody>
      </p:sp>
      <p:pic>
        <p:nvPicPr>
          <p:cNvPr id="8" name="Picture 7" descr="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1E2CF37E-E778-DAF3-89CD-B6D00D184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77" y="3236729"/>
            <a:ext cx="3483228" cy="1958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54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303D943-4D5F-598C-AB63-946B032CA8FA}"/>
              </a:ext>
            </a:extLst>
          </p:cNvPr>
          <p:cNvSpPr txBox="1">
            <a:spLocks/>
          </p:cNvSpPr>
          <p:nvPr/>
        </p:nvSpPr>
        <p:spPr>
          <a:xfrm>
            <a:off x="294580" y="1586231"/>
            <a:ext cx="69749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405" indent="-192405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4E"/>
              </a:solidFill>
              <a:latin typeface="Calibri" charset="0"/>
              <a:cs typeface="Calibri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18A056C-3C14-5EC2-4BA2-0001E5DD1EFE}"/>
              </a:ext>
            </a:extLst>
          </p:cNvPr>
          <p:cNvSpPr txBox="1">
            <a:spLocks/>
          </p:cNvSpPr>
          <p:nvPr/>
        </p:nvSpPr>
        <p:spPr>
          <a:xfrm>
            <a:off x="189072" y="950550"/>
            <a:ext cx="8251543" cy="5470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Beam Transfer/Absorber Line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Preparing  for the BTL Collimators PRR review.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Working on the 2KW portable absorber drawings and beam windows design.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 Preparing for the  Gamma-t MI quads PDR review in August. Finalizing  the magnet design and optimizing the PS design.</a:t>
            </a: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Booster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Working on finalizing the ORBUMP magnet and the injection girder design. Preparing for the PRR review.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 Ordered most of the Booster collimator parts. Have received ~250K worth of parts. Have started assembly.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Booster Gradient magnet testing (15 Hz) in E4R has been delayed because of PS issues. We are ready to order the capacitors for the 20 Hz testing (two vendors).</a:t>
            </a: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MI/RR/Booster RF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Moving along with upgrading another MI RF station. Modulator is ready to be tested.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Receiving 200 KW PA parts($900K/$1,100K). CPI is ahead of schedule for delivering power tubes (25/40).</a:t>
            </a:r>
            <a:r>
              <a:rPr lang="en-US" sz="1600" dirty="0">
                <a:solidFill>
                  <a:srgbClr val="50504E"/>
                </a:solidFill>
                <a:latin typeface="Calibri" charset="0"/>
                <a:cs typeface="+mn-cs"/>
              </a:rPr>
              <a:t> 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Calibri" charset="0"/>
                <a:cs typeface="+mn-cs"/>
              </a:rPr>
              <a:t>Have received 4 bids for the MI Solid state drivers.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Calibri" charset="0"/>
                <a:cs typeface="+mn-cs"/>
              </a:rPr>
              <a:t>Making progress addressing the RR/RF PDR review recommendations. Tuner simulations almost finished.</a:t>
            </a:r>
            <a:endParaRPr lang="en-US" sz="1600" dirty="0">
              <a:solidFill>
                <a:srgbClr val="50504E"/>
              </a:solidFill>
              <a:latin typeface="Calibri" charset="0"/>
            </a:endParaRP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Calibri" charset="0"/>
              </a:rPr>
              <a:t>Continuing with the ordering of parts for Booster cavities. Have 80% of PR complete and have received $150K worth of parts. 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3087"/>
              </a:solidFill>
              <a:latin typeface="Calibri" charset="0"/>
            </a:endParaRPr>
          </a:p>
        </p:txBody>
      </p:sp>
      <p:pic>
        <p:nvPicPr>
          <p:cNvPr id="15" name="Picture 2" descr="Image preview">
            <a:extLst>
              <a:ext uri="{FF2B5EF4-FFF2-40B4-BE49-F238E27FC236}">
                <a16:creationId xmlns:a16="http://schemas.microsoft.com/office/drawing/2014/main" id="{45709D9E-2209-1C0B-72C9-F09A8EA4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73" y="1274152"/>
            <a:ext cx="1893684" cy="16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7CF7E-A66E-0F9A-1731-2C9147DD0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394" y="3577326"/>
            <a:ext cx="1768363" cy="2464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0740C7-AC10-4953-3DC2-767A57DE142B}"/>
              </a:ext>
            </a:extLst>
          </p:cNvPr>
          <p:cNvSpPr txBox="1"/>
          <p:nvPr/>
        </p:nvSpPr>
        <p:spPr>
          <a:xfrm>
            <a:off x="8893914" y="3023681"/>
            <a:ext cx="2915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Support table for the Booster Collimators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39CF7-43E4-52B0-DD82-9C05D1424A97}"/>
              </a:ext>
            </a:extLst>
          </p:cNvPr>
          <p:cNvSpPr txBox="1"/>
          <p:nvPr/>
        </p:nvSpPr>
        <p:spPr>
          <a:xfrm>
            <a:off x="8893914" y="6080740"/>
            <a:ext cx="2915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MI Upgraded modulator</a:t>
            </a:r>
          </a:p>
        </p:txBody>
      </p:sp>
    </p:spTree>
    <p:extLst>
      <p:ext uri="{BB962C8B-B14F-4D97-AF65-F5344CB8AC3E}">
        <p14:creationId xmlns:p14="http://schemas.microsoft.com/office/powerpoint/2010/main" val="97673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37C01-65FF-10DA-8EBF-0A806B9502BE}"/>
              </a:ext>
            </a:extLst>
          </p:cNvPr>
          <p:cNvSpPr txBox="1">
            <a:spLocks/>
          </p:cNvSpPr>
          <p:nvPr/>
        </p:nvSpPr>
        <p:spPr>
          <a:xfrm>
            <a:off x="415435" y="706755"/>
            <a:ext cx="7397238" cy="47418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spcAft>
                <a:spcPts val="300"/>
              </a:spcAft>
              <a:buFont typeface="Arial" charset="0"/>
              <a:buNone/>
            </a:pPr>
            <a:endParaRPr lang="en-US" sz="2000" dirty="0">
              <a:solidFill>
                <a:srgbClr val="003087"/>
              </a:solidFill>
              <a:latin typeface="Genev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3F6FC-7AAD-3E7B-7A5C-5D1BBBC445F9}"/>
              </a:ext>
            </a:extLst>
          </p:cNvPr>
          <p:cNvSpPr txBox="1"/>
          <p:nvPr/>
        </p:nvSpPr>
        <p:spPr>
          <a:xfrm>
            <a:off x="7542158" y="4624014"/>
            <a:ext cx="342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Looking northwest towards 4160V switchgear hut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1C450-6AF6-1687-DDA1-686536AB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158" y="1409437"/>
            <a:ext cx="4649842" cy="3214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69288-CA5F-727E-8741-9FD472021C21}"/>
              </a:ext>
            </a:extLst>
          </p:cNvPr>
          <p:cNvSpPr txBox="1"/>
          <p:nvPr/>
        </p:nvSpPr>
        <p:spPr>
          <a:xfrm>
            <a:off x="304799" y="706755"/>
            <a:ext cx="9356652" cy="664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121.06.07.02 - Cryogenic Plant Building</a:t>
            </a:r>
            <a:r>
              <a:rPr lang="en-US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​(99% complete)</a:t>
            </a:r>
            <a:endParaRPr lang="en-US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4160V Switchgear hut arrived in late May 2023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delayed by safety pause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on pad June 30</a:t>
            </a:r>
            <a:r>
              <a:rPr lang="en-US" sz="1800" baseline="300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Complete scheduled for August 2023 (will be delayed)</a:t>
            </a:r>
          </a:p>
          <a:p>
            <a:pPr>
              <a:spcAft>
                <a:spcPts val="300"/>
              </a:spcAft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 – CPB Outfitting Packages</a:t>
            </a:r>
            <a:endParaRPr lang="en-US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Isolated Cooling Loop construction underway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Power Transformer design underway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Lead time items identified, and procurement started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121.06.05 – Linac Complex </a:t>
            </a:r>
            <a:r>
              <a:rPr lang="en-US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​(9% complete)</a:t>
            </a:r>
            <a:endParaRPr lang="en-US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Incident on May 25, 2023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Plan:</a:t>
            </a: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Corrective action plans identified</a:t>
            </a: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construction resumption plan in progress</a:t>
            </a: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schedule in progress</a:t>
            </a: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restart letter issued in July 2023</a:t>
            </a:r>
          </a:p>
          <a:p>
            <a:pPr marL="742950" lvl="1" indent="-285750">
              <a:spcAft>
                <a:spcPts val="300"/>
              </a:spcAft>
              <a:buFont typeface="Arial"/>
              <a:buChar char="•"/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2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Integration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B8C43-BC6F-0872-066E-BA427622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646767"/>
            <a:ext cx="10902887" cy="5209135"/>
          </a:xfrm>
        </p:spPr>
        <p:txBody>
          <a:bodyPr lIns="0" tIns="0" rIns="0" bIns="0" anchor="t"/>
          <a:lstStyle/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Design Reviews</a:t>
            </a:r>
            <a:endParaRPr lang="en-US" sz="1800" i="1" dirty="0">
              <a:solidFill>
                <a:srgbClr val="7F7F7F"/>
              </a:solidFill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cs typeface="Helvetica"/>
              </a:rPr>
              <a:t>SPI improvement re-plan modified review dates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cs typeface="Helvetica"/>
              </a:rPr>
              <a:t>2 Design reviews completed in June</a:t>
            </a:r>
            <a:endParaRPr lang="en-US" sz="1700" b="1" dirty="0"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cs typeface="Helvetica"/>
            </a:endParaRPr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cs typeface="Helvetica"/>
              </a:rPr>
              <a:t>Requirements, Interfaces, Acceptance Criteria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700" dirty="0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cs typeface="Helvetica"/>
              </a:rPr>
              <a:t>ED0010433 Master Interface Control Document revisions occurred in Beam Instrumentation, Vacuum, Linac Complex, Linac Installation, Controls, LLRF, and with Partners RRCAT and BARC</a:t>
            </a:r>
            <a:endParaRPr lang="en-US" sz="1700" b="1" dirty="0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700" dirty="0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cs typeface="Helvetica"/>
              </a:rPr>
              <a:t>Acceptance Criteria Documentation maturity continues to be ~55-60% complete.  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cs typeface="Helvetica"/>
              </a:rPr>
              <a:t>Renewed emphasis on finalizing and releasing Version 1 of all ACLs is required. 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700" dirty="0">
              <a:cs typeface="Helvetica"/>
            </a:endParaRPr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cs typeface="Helvetica"/>
              </a:rPr>
              <a:t>Design Change Requests (DCRs):  No new DCRs approved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cs typeface="Helvetica"/>
              </a:rPr>
              <a:t>Three being considered: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cs typeface="Helvetica"/>
              </a:rPr>
              <a:t>Linac</a:t>
            </a:r>
            <a:r>
              <a:rPr lang="en-US" sz="1600" dirty="0">
                <a:cs typeface="Helvetica"/>
              </a:rPr>
              <a:t> tunnel Heat Load and cooling requirements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cs typeface="Helvetica"/>
              </a:rPr>
              <a:t>Bunching cavity type and location finalization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cs typeface="Helvetica"/>
              </a:rPr>
              <a:t>BTL transition area steel shielding replacement with dirt shielding 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endParaRPr lang="en-US" sz="1600" dirty="0">
              <a:cs typeface="Helvetica"/>
            </a:endParaRPr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cs typeface="Helvetica"/>
              </a:rPr>
              <a:t>Device naming convention strategy is maturing.  (device type, name, location, serial number).  Needed to support some procurements, installation, storage, servicing, replacement, etc.</a:t>
            </a:r>
          </a:p>
          <a:p>
            <a:pPr marL="306705" indent="-306705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3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www.pip2.fnal.gov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twitter.com/PIP2accelera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@PIP2accelerator</a:t>
            </a:r>
            <a:endParaRPr lang="en-US" sz="20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en-US" sz="1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6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883E4-CCF1-86D4-E11F-F164D5CC68A1}"/>
              </a:ext>
            </a:extLst>
          </p:cNvPr>
          <p:cNvSpPr txBox="1"/>
          <p:nvPr/>
        </p:nvSpPr>
        <p:spPr>
          <a:xfrm>
            <a:off x="276225" y="927173"/>
            <a:ext cx="11811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accent4"/>
                </a:solidFill>
                <a:effectLst/>
                <a:latin typeface="ArialMT"/>
              </a:rPr>
              <a:t>With the internal investigation completed, a phased restart plan for the </a:t>
            </a:r>
            <a:r>
              <a:rPr lang="en-US" sz="1800" b="1" dirty="0" err="1">
                <a:solidFill>
                  <a:schemeClr val="accent4"/>
                </a:solidFill>
                <a:effectLst/>
                <a:latin typeface="ArialMT"/>
              </a:rPr>
              <a:t>linac</a:t>
            </a:r>
            <a:r>
              <a:rPr lang="en-US" sz="1800" b="1" dirty="0">
                <a:solidFill>
                  <a:schemeClr val="accent4"/>
                </a:solidFill>
                <a:effectLst/>
                <a:latin typeface="ArialMT"/>
              </a:rPr>
              <a:t> complex construction has been formulated and </a:t>
            </a:r>
            <a:r>
              <a:rPr lang="en-US" sz="1800" b="1" dirty="0">
                <a:solidFill>
                  <a:schemeClr val="accent4"/>
                </a:solidFill>
                <a:latin typeface="ArialMT"/>
              </a:rPr>
              <a:t>socialized with Senior Lab Management. The plan will be presented to FSO and IPT this Thursday.</a:t>
            </a:r>
            <a:endParaRPr lang="en-US" sz="1600" b="1" dirty="0">
              <a:solidFill>
                <a:schemeClr val="accent4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We continue to work on rebuilding the management team: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Project Director search continues – a very promising candidate will interview next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Project Scientist position being posted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Project Engineer position will be posted (L. </a:t>
            </a:r>
            <a:r>
              <a:rPr lang="en-US" sz="2000" dirty="0" err="1">
                <a:solidFill>
                  <a:schemeClr val="accent6"/>
                </a:solidFill>
                <a:latin typeface="Helvetica" pitchFamily="2" charset="0"/>
              </a:rPr>
              <a:t>Kokoska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 joined LBNF/DUNE Near Detector as PM) </a:t>
            </a:r>
          </a:p>
          <a:p>
            <a:pPr lvl="1"/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Ongoing actions after IPR: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Schedule recovery plan has been presented to IPT on June 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First two BCRs allowed to reach an SPI of 0.96 (</a:t>
            </a:r>
            <a:r>
              <a:rPr lang="en-US" sz="2000" dirty="0">
                <a:solidFill>
                  <a:schemeClr val="accent3"/>
                </a:solidFill>
                <a:latin typeface="Helvetica" pitchFamily="2" charset="0"/>
              </a:rPr>
              <a:t>+0.04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Replanning continues and updated partner schedules are being analyzed (UKRI, DAE)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Contingency is stable, but longer-term cost “offloading” discussion continues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FY24 resources negotiation is critical (+50 FTEs)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CB523-021D-7F7C-4E80-1911E012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20760"/>
            <a:ext cx="4107526" cy="324860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9A03B-6338-F158-F302-9D28B9860BFB}"/>
              </a:ext>
            </a:extLst>
          </p:cNvPr>
          <p:cNvSpPr/>
          <p:nvPr/>
        </p:nvSpPr>
        <p:spPr>
          <a:xfrm>
            <a:off x="4659086" y="3120760"/>
            <a:ext cx="7432943" cy="31187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defTabSz="609570">
              <a:spcBef>
                <a:spcPct val="20000"/>
              </a:spcBef>
            </a:pPr>
            <a:r>
              <a:rPr lang="en-US" sz="1800" b="1" dirty="0">
                <a:solidFill>
                  <a:srgbClr val="505050"/>
                </a:solidFill>
                <a:latin typeface="Helvetica"/>
              </a:rPr>
              <a:t>SPI 0.96 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+0.04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,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</a:t>
            </a:r>
            <a:r>
              <a:rPr lang="en-US" sz="1800" b="1" dirty="0">
                <a:solidFill>
                  <a:schemeClr val="accent6"/>
                </a:solidFill>
                <a:latin typeface="Helvetica"/>
              </a:rPr>
              <a:t>CPI 0.98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0.00</a:t>
            </a:r>
          </a:p>
          <a:p>
            <a:pPr algn="just" defTabSz="609570">
              <a:spcBef>
                <a:spcPct val="20000"/>
              </a:spcBef>
            </a:pPr>
            <a:r>
              <a:rPr lang="en-US" sz="1800" b="1" u="sng" dirty="0">
                <a:solidFill>
                  <a:schemeClr val="accent6"/>
                </a:solidFill>
                <a:latin typeface="Helvetica"/>
              </a:rPr>
              <a:t>Schedule recovery reduced the schedule variance by 50%</a:t>
            </a:r>
          </a:p>
          <a:p>
            <a:pPr defTabSz="609570">
              <a:spcBef>
                <a:spcPct val="20000"/>
              </a:spcBef>
            </a:pPr>
            <a:endParaRPr lang="en-US" sz="1800" b="1" dirty="0">
              <a:solidFill>
                <a:schemeClr val="accent6"/>
              </a:solidFill>
              <a:latin typeface="Helvetica"/>
            </a:endParaRPr>
          </a:p>
          <a:p>
            <a:pPr defTabSz="609570">
              <a:spcBef>
                <a:spcPct val="20000"/>
              </a:spcBef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Current Period Red Variances:</a:t>
            </a: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Analysis not possible due to large changes as part of the ongoing effort to establish a realistically achievable schedule</a:t>
            </a: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F616FF-A570-3E00-2423-6363FDC46DB3}"/>
              </a:ext>
            </a:extLst>
          </p:cNvPr>
          <p:cNvCxnSpPr/>
          <p:nvPr/>
        </p:nvCxnSpPr>
        <p:spPr>
          <a:xfrm>
            <a:off x="2275952" y="4277653"/>
            <a:ext cx="1737360" cy="0"/>
          </a:xfrm>
          <a:prstGeom prst="line">
            <a:avLst/>
          </a:prstGeom>
          <a:ln w="1905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5D0011-34E5-47F9-0AD6-36ABB9809DEF}"/>
              </a:ext>
            </a:extLst>
          </p:cNvPr>
          <p:cNvCxnSpPr>
            <a:cxnSpLocks/>
          </p:cNvCxnSpPr>
          <p:nvPr/>
        </p:nvCxnSpPr>
        <p:spPr>
          <a:xfrm>
            <a:off x="755302" y="4681819"/>
            <a:ext cx="3177118" cy="679663"/>
          </a:xfrm>
          <a:prstGeom prst="line">
            <a:avLst/>
          </a:prstGeom>
          <a:ln w="1905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F73AF8-6C7D-0079-6B46-1CBE6331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697626"/>
            <a:ext cx="11385064" cy="22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 Development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C02F6-24D9-A8DC-11CA-07675920D16D}"/>
              </a:ext>
            </a:extLst>
          </p:cNvPr>
          <p:cNvSpPr/>
          <p:nvPr/>
        </p:nvSpPr>
        <p:spPr>
          <a:xfrm>
            <a:off x="6096000" y="4475181"/>
            <a:ext cx="5967185" cy="170603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Contingency recovered to 27.6%  (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+0.8%</a:t>
            </a:r>
            <a:r>
              <a:rPr lang="en-US" sz="1800" b="1" dirty="0">
                <a:solidFill>
                  <a:srgbClr val="505050"/>
                </a:solidFill>
                <a:latin typeface="Helvetica"/>
              </a:rPr>
              <a:t>  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+$1.5M</a:t>
            </a:r>
            <a:r>
              <a:rPr lang="en-US" sz="1800" dirty="0">
                <a:solidFill>
                  <a:srgbClr val="505050"/>
                </a:solidFill>
                <a:latin typeface="Helvetica"/>
              </a:rPr>
              <a:t>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Critical path still though SRF systems (SSR and 650)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BCRs for $403k include second schedule recovery plan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CF at </a:t>
            </a:r>
            <a:r>
              <a:rPr lang="en-US" sz="1800" b="1" dirty="0">
                <a:solidFill>
                  <a:schemeClr val="accent4"/>
                </a:solidFill>
                <a:latin typeface="Helvetica"/>
                <a:ea typeface="ＭＳ Ｐゴシック" charset="0"/>
              </a:rPr>
              <a:t>-1 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day from critical path</a:t>
            </a:r>
          </a:p>
          <a:p>
            <a:pPr defTabSz="609570">
              <a:spcBef>
                <a:spcPct val="20000"/>
              </a:spcBef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17122-DF9B-7A26-B741-11EF69C9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72617"/>
            <a:ext cx="5486400" cy="530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57EA6-5A4F-A811-952F-29BA0627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12" y="872617"/>
            <a:ext cx="6153273" cy="2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5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067" y="1043857"/>
            <a:ext cx="6219613" cy="34778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Calibri" panose="020F0502020204030204" pitchFamily="34" charset="0"/>
              </a:rPr>
              <a:t>Fall event at the PIP II Linac site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Calibri" panose="020F0502020204030204" pitchFamily="34" charset="0"/>
              </a:rPr>
              <a:t>Internal causal analysis complete – Corrective Action Plan (CAP) drafted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05050"/>
                </a:solidFill>
                <a:effectLst/>
                <a:latin typeface="Calibri" panose="020F0502020204030204" pitchFamily="34" charset="0"/>
              </a:rPr>
              <a:t>DOE AIB investigation ongoing – factual accuracy review this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Calibri" panose="020F0502020204030204" pitchFamily="34" charset="0"/>
              </a:rPr>
              <a:t>Phased restart plan includes CAP</a:t>
            </a:r>
            <a:endParaRPr lang="en-US" sz="2000" b="0" i="0" u="none" strike="noStrike" dirty="0">
              <a:solidFill>
                <a:srgbClr val="50505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Calibri" panose="020F0502020204030204" pitchFamily="34" charset="0"/>
              </a:rPr>
              <a:t>COVID level - Low​​​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Calibri" panose="020F0502020204030204" pitchFamily="34" charset="0"/>
              </a:rPr>
              <a:t>420.2D implementation – new Safety Assessment Document (SAD) template, SME meeting last week. Need to complete before the end of August.  Lab-wide ARR scheduled for week of August 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3944B-55D5-703A-0AA7-0C894AC5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638" y="465690"/>
            <a:ext cx="5063562" cy="56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6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37C309A-AC86-FE9A-C9A8-7FE5FEB2C24E}"/>
              </a:ext>
            </a:extLst>
          </p:cNvPr>
          <p:cNvSpPr txBox="1">
            <a:spLocks/>
          </p:cNvSpPr>
          <p:nvPr/>
        </p:nvSpPr>
        <p:spPr>
          <a:xfrm>
            <a:off x="304799" y="872270"/>
            <a:ext cx="11722359" cy="54812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QC Planning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SSR1 Production CM QC Plan drafted and under review by L3M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HB650 Production CM QC Plan drafted and reviewed by L3M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Worked with LLRF and Instrumentation to identify needed Travelers for each system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Approved Bellows Incoming Inspection Traveler 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Initial draft of Ion Source Power Cabinets developed, reviewed, and feedback provided. 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Acceptance Criteria Lists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HB650 Coupler Approved in TC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Updating HB650 Cryomodule, Bare, and Jacketed Cavity ACLs based on feedback from STFC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SRF/</a:t>
            </a:r>
            <a:r>
              <a:rPr lang="en-US" sz="1800" dirty="0" err="1">
                <a:solidFill>
                  <a:schemeClr val="accent6"/>
                </a:solidFill>
              </a:rPr>
              <a:t>Cryo</a:t>
            </a:r>
            <a:r>
              <a:rPr lang="en-US" sz="1800" dirty="0">
                <a:solidFill>
                  <a:schemeClr val="accent6"/>
                </a:solidFill>
              </a:rPr>
              <a:t> Quality Engineer is following Lab 2 cavity processing efforts closely for cavity -202 and -203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STC Maintenance and Improvement Items were identified and added to </a:t>
            </a:r>
            <a:r>
              <a:rPr lang="en-US" sz="1800" dirty="0" err="1">
                <a:solidFill>
                  <a:schemeClr val="accent6"/>
                </a:solidFill>
              </a:rPr>
              <a:t>iTrack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Nonconformance Summary Report for HB/LB Quad Dipole Corrector Magnet developed and shared with BARC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Working with the assigned responsible parties to identify Corrective Action Plans for the IPR Recommendations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Supported STFC visit, introducing Mike Ellis to our QA/QC program for PIP-II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pPr lvl="1"/>
            <a:endParaRPr lang="en-US" sz="16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marL="706553" lvl="1" indent="-306705"/>
            <a:endParaRPr lang="en-US" sz="18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9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7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2702227-C49B-482E-D987-D520CAC3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676202"/>
            <a:ext cx="11563351" cy="5250802"/>
          </a:xfrm>
        </p:spPr>
        <p:txBody>
          <a:bodyPr lIns="0" tIns="0" rIns="0" bIns="0" anchor="t"/>
          <a:lstStyle/>
          <a:p>
            <a:pPr marL="306705" indent="-306705"/>
            <a:r>
              <a:rPr lang="en-US" sz="2000" dirty="0">
                <a:cs typeface="Helvetica"/>
              </a:rPr>
              <a:t>India-US joint statement issued on India’s $140M contribution to PIP-II, reaffirming commitment</a:t>
            </a:r>
          </a:p>
          <a:p>
            <a:pPr marL="306705" indent="-306705"/>
            <a:r>
              <a:rPr lang="en-US" sz="2000" dirty="0">
                <a:cs typeface="Helvetica"/>
              </a:rPr>
              <a:t>UKRI’s Mid-Term Review concluded – scope retained; schedule extended </a:t>
            </a:r>
          </a:p>
          <a:p>
            <a:pPr marL="683462" lvl="1" indent="-306705"/>
            <a:r>
              <a:rPr lang="en-US" sz="1466" dirty="0">
                <a:cs typeface="Helvetica"/>
              </a:rPr>
              <a:t>UK’s schedule will be approved by their funding agency in a Nov-23 meeting</a:t>
            </a:r>
          </a:p>
          <a:p>
            <a:pPr marL="683462" lvl="1" indent="-306705"/>
            <a:r>
              <a:rPr lang="en-US" sz="1466" dirty="0">
                <a:cs typeface="Helvetica"/>
              </a:rPr>
              <a:t>Impacts to FNAL plans to be examined with UK counterparts, and mutually acceptable option to be chosen for the schedule</a:t>
            </a:r>
          </a:p>
          <a:p>
            <a:pPr marL="306705" indent="-306705"/>
            <a:r>
              <a:rPr lang="en-US" sz="1733" dirty="0">
                <a:cs typeface="Helvetica"/>
              </a:rPr>
              <a:t>Srinivas </a:t>
            </a:r>
            <a:r>
              <a:rPr lang="en-US" sz="1733" dirty="0" err="1">
                <a:cs typeface="Helvetica"/>
              </a:rPr>
              <a:t>Krishnagopal</a:t>
            </a:r>
            <a:r>
              <a:rPr lang="en-US" sz="1733" dirty="0">
                <a:cs typeface="Helvetica"/>
              </a:rPr>
              <a:t> has retired from BARC, and replacement TC yet to be named (DAE has two TCs)</a:t>
            </a:r>
          </a:p>
          <a:p>
            <a:pPr marL="683462" lvl="1" indent="-306705"/>
            <a:r>
              <a:rPr lang="en-US" sz="1466" dirty="0">
                <a:cs typeface="Helvetica"/>
              </a:rPr>
              <a:t>Srinivas was the longest serving TC, since beginning of the Indian Institutions &amp; Fermilab Collaboration (IIFC) in ~2009</a:t>
            </a:r>
          </a:p>
          <a:p>
            <a:pPr marL="683462" lvl="1" indent="-306705"/>
            <a:r>
              <a:rPr lang="en-US" sz="1466" dirty="0">
                <a:cs typeface="Helvetica"/>
              </a:rPr>
              <a:t>Purushottam Shrivastava, DAE TC from RRCAT, is sole TC for DAE scope in the interim</a:t>
            </a:r>
          </a:p>
          <a:p>
            <a:pPr marL="306705" indent="-306705"/>
            <a:r>
              <a:rPr lang="en-US" sz="1700" dirty="0">
                <a:cs typeface="Helvetica"/>
              </a:rPr>
              <a:t>Guillaume </a:t>
            </a:r>
            <a:r>
              <a:rPr lang="en-US" sz="1700" dirty="0" err="1">
                <a:cs typeface="Helvetica"/>
              </a:rPr>
              <a:t>Devanz</a:t>
            </a:r>
            <a:r>
              <a:rPr lang="en-US" sz="1700" dirty="0">
                <a:cs typeface="Helvetica"/>
              </a:rPr>
              <a:t> named the CEA PIP-II Project Technical Director; reporting to Nicolas </a:t>
            </a:r>
            <a:r>
              <a:rPr lang="en-US" sz="1700" dirty="0" err="1">
                <a:cs typeface="Helvetica"/>
              </a:rPr>
              <a:t>Bazin</a:t>
            </a:r>
            <a:r>
              <a:rPr lang="en-US" sz="1700" dirty="0">
                <a:cs typeface="Helvetica"/>
              </a:rPr>
              <a:t> (CEA TC)</a:t>
            </a:r>
          </a:p>
          <a:p>
            <a:pPr marL="306705" indent="-306705"/>
            <a:r>
              <a:rPr lang="en-US" sz="1700" dirty="0"/>
              <a:t>Mike Ellis takes over as UKRI PIP-II Project Manager, effective 24-Jul-23</a:t>
            </a:r>
            <a:endParaRPr lang="en-US" sz="1700" dirty="0">
              <a:cs typeface="Helvetica"/>
            </a:endParaRPr>
          </a:p>
          <a:p>
            <a:pPr marL="683462" lvl="1" indent="-306705"/>
            <a:r>
              <a:rPr lang="en-US" sz="1466" dirty="0"/>
              <a:t>Jon Lewis established current project plan since 2018; and a valuable member of the team</a:t>
            </a:r>
          </a:p>
          <a:p>
            <a:pPr marL="1447559" lvl="3" indent="-306705"/>
            <a:endParaRPr lang="en-US" sz="1200" dirty="0"/>
          </a:p>
          <a:p>
            <a:pPr marL="306705" indent="-306705"/>
            <a:r>
              <a:rPr lang="en-US" sz="1733" dirty="0"/>
              <a:t>20 kW SSA DAE internal review completed &amp; FNAL FDR scheduled for early Aug-23</a:t>
            </a:r>
          </a:p>
          <a:p>
            <a:pPr marL="306705" indent="-306705"/>
            <a:r>
              <a:rPr lang="en-US" sz="1733" dirty="0"/>
              <a:t>40 kW SSA DAE internal review ongoing, with expected completion in Aug-23</a:t>
            </a:r>
          </a:p>
          <a:p>
            <a:pPr marL="306705" indent="-306705"/>
            <a:r>
              <a:rPr lang="en-US" sz="1733" dirty="0"/>
              <a:t>SSR pre-series solenoid (-007) departure from BARC for FNAL is imminent</a:t>
            </a:r>
          </a:p>
          <a:p>
            <a:pPr marL="306705" indent="-306705"/>
            <a:r>
              <a:rPr lang="en-US" sz="1733" dirty="0"/>
              <a:t>SSR prototype solenoid from BARC continues to be tested (See SRF-</a:t>
            </a:r>
            <a:r>
              <a:rPr lang="en-US" sz="1733" dirty="0" err="1"/>
              <a:t>Cryo</a:t>
            </a:r>
            <a:r>
              <a:rPr lang="en-US" sz="1733" dirty="0"/>
              <a:t> updates)</a:t>
            </a:r>
          </a:p>
          <a:p>
            <a:pPr marL="306705" indent="-306705"/>
            <a:r>
              <a:rPr lang="en-US" sz="1733" dirty="0"/>
              <a:t>LLRF/RFPI modules received from BARC have undergone initial inspections, and are undamaged</a:t>
            </a:r>
          </a:p>
          <a:p>
            <a:pPr marL="306705" indent="-306705"/>
            <a:r>
              <a:rPr lang="en-US" sz="1733" dirty="0"/>
              <a:t>Warm magnets from BARC continue to be tested</a:t>
            </a:r>
          </a:p>
          <a:p>
            <a:pPr marL="1447559" lvl="3" indent="-306705"/>
            <a:endParaRPr lang="en-US" sz="1200" dirty="0"/>
          </a:p>
          <a:p>
            <a:pPr marL="306705" indent="-306705"/>
            <a:r>
              <a:rPr lang="en-US" sz="1733" dirty="0"/>
              <a:t>Partner schedule integration continues, with some Partner schedules yet to be agreed (SSA, solenoids)</a:t>
            </a:r>
          </a:p>
          <a:p>
            <a:pPr marL="306705" indent="-306705"/>
            <a:endParaRPr lang="en-US" sz="1733" dirty="0"/>
          </a:p>
          <a:p>
            <a:pPr marL="306503" indent="-306705"/>
            <a:endParaRPr lang="en-US" sz="1733" dirty="0"/>
          </a:p>
          <a:p>
            <a:pPr marL="306705" indent="-306705"/>
            <a:endParaRPr lang="en-US" sz="1733" dirty="0"/>
          </a:p>
          <a:p>
            <a:pPr marL="306705" indent="-306705"/>
            <a:endParaRPr lang="en-US" sz="20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801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2CC78-BF2C-4B7E-85EF-FA8E26E7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0953-31DA-4345-8FEE-D8A90CB10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9747" y="664268"/>
          <a:ext cx="11210442" cy="5717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16">
                  <a:extLst>
                    <a:ext uri="{9D8B030D-6E8A-4147-A177-3AD203B41FA5}">
                      <a16:colId xmlns:a16="http://schemas.microsoft.com/office/drawing/2014/main" val="1892436516"/>
                    </a:ext>
                  </a:extLst>
                </a:gridCol>
                <a:gridCol w="897642">
                  <a:extLst>
                    <a:ext uri="{9D8B030D-6E8A-4147-A177-3AD203B41FA5}">
                      <a16:colId xmlns:a16="http://schemas.microsoft.com/office/drawing/2014/main" val="4205062838"/>
                    </a:ext>
                  </a:extLst>
                </a:gridCol>
                <a:gridCol w="888511">
                  <a:extLst>
                    <a:ext uri="{9D8B030D-6E8A-4147-A177-3AD203B41FA5}">
                      <a16:colId xmlns:a16="http://schemas.microsoft.com/office/drawing/2014/main" val="1009729667"/>
                    </a:ext>
                  </a:extLst>
                </a:gridCol>
                <a:gridCol w="929400">
                  <a:extLst>
                    <a:ext uri="{9D8B030D-6E8A-4147-A177-3AD203B41FA5}">
                      <a16:colId xmlns:a16="http://schemas.microsoft.com/office/drawing/2014/main" val="2744699802"/>
                    </a:ext>
                  </a:extLst>
                </a:gridCol>
                <a:gridCol w="5253686">
                  <a:extLst>
                    <a:ext uri="{9D8B030D-6E8A-4147-A177-3AD203B41FA5}">
                      <a16:colId xmlns:a16="http://schemas.microsoft.com/office/drawing/2014/main" val="2405648745"/>
                    </a:ext>
                  </a:extLst>
                </a:gridCol>
                <a:gridCol w="1570687">
                  <a:extLst>
                    <a:ext uri="{9D8B030D-6E8A-4147-A177-3AD203B41FA5}">
                      <a16:colId xmlns:a16="http://schemas.microsoft.com/office/drawing/2014/main" val="2664365283"/>
                    </a:ext>
                  </a:extLst>
                </a:gridCol>
              </a:tblGrid>
              <a:tr h="80773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Item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 Status</a:t>
                      </a:r>
                      <a:endParaRPr lang="en-US" dirty="0">
                        <a:effectLst/>
                      </a:endParaRPr>
                    </a:p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Req #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Est SubK Value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 Notes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Expected Award/Delivery Date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48683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SSR2 Resonator 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 (RI)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305165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  <a:latin typeface="Arial"/>
                          <a:cs typeface="Arial"/>
                        </a:rPr>
                        <a:t>$960K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RI has provided updated status report on the mfg. on June 6 complete with schedule and specifications that FRA requested.  Delivery expected Feb 2024.  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Feb 2024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9376468"/>
                  </a:ext>
                </a:extLst>
              </a:tr>
              <a:tr h="42526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SSR2 Production Cavities – 33 total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 TBD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$9.88m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Acquisition Procurement Plan  - drafted and under review by Acquisition team prior to  sending draft to FSO.  Final internal review comments due July 17.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TBD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448760"/>
                  </a:ext>
                </a:extLst>
              </a:tr>
              <a:tr h="56976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SSR2 Resonator Cavities (</a:t>
                      </a:r>
                      <a:r>
                        <a:rPr lang="en-US" sz="1000" kern="1200" dirty="0" err="1">
                          <a:effectLst/>
                          <a:latin typeface="Arial"/>
                          <a:cs typeface="Arial"/>
                        </a:rPr>
                        <a:t>Zanon</a:t>
                      </a: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328365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  <a:latin typeface="Arial"/>
                          <a:cs typeface="Arial"/>
                        </a:rPr>
                        <a:t>$567K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Subcontract No. </a:t>
                      </a: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686389 awarded to Zanon due to RI issues for 3 cavities. Electron Beam welding has been completed on the cavities. Continued progress is being made from Zanon. 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 desires to exercise the processing option.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Est delivery early 2024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3358796"/>
                  </a:ext>
                </a:extLst>
              </a:tr>
              <a:tr h="56115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Niobium for SSR1 Cavities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328256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$1.03m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Awarded PO 698536 ( Ningxia) May 31</a:t>
                      </a:r>
                      <a:r>
                        <a:rPr lang="en-US" sz="1000" kern="1200" baseline="30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2023 -  Delivery date estimated July 2024 – just received a milestone payment.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July 2024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2989239"/>
                  </a:ext>
                </a:extLst>
              </a:tr>
              <a:tr h="57321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 2 Niobium Material for Production Cavities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337264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$7.2m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 has received back two proposals on RFP337264-SC Ningxia (Foreign) on going negotiations with Ningxia for cost reductions.  FSO approval of subcontract award is needed prior to award.  Expecting answer on price reduction request 7/17/23.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Est Award July 2023 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0816798"/>
                  </a:ext>
                </a:extLst>
              </a:tr>
              <a:tr h="46265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HB 650 Vacuum Vessel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316651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$584K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PHPK has completed the Vessel – Ship date is 7/17/23 – Delivery 7/18/23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July 18 - Delivery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8420018"/>
                  </a:ext>
                </a:extLst>
              </a:tr>
              <a:tr h="460229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Helium Vessels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309207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$386K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Daily communications with Roark are occurring.  PO # 673026.  Work is progressing on vessel 4 and 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Delivery - TBD 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159749"/>
                  </a:ext>
                </a:extLst>
              </a:tr>
              <a:tr h="59307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IDIQ Construction Phase Support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333740/345127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$4.9m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Engineering support IDIQ with first Task Order award for first 12 months of support. 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PoP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start date is September 1, 2023.  Burns and McDonnel – In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Mgmt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/Compliance/OCG review.  Revision sent to compliance on July 13</a:t>
                      </a:r>
                      <a:r>
                        <a:rPr lang="en-US" sz="1000" b="0" kern="1200" baseline="30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   Current Task Order expires end of August – Current IDIQ needs a modification for additional funding.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1490050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Thermal Cycling Upgrade Hardware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341977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$3.6m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compliance and OCG review week of July 17</a:t>
                      </a:r>
                      <a:r>
                        <a:rPr lang="en-US" sz="10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Target award is July 24</a:t>
                      </a:r>
                      <a:r>
                        <a:rPr lang="en-US" sz="10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Significant savings realized through negotiations.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8489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C755DC-79FD-4578-B988-7C2D3516407B}"/>
              </a:ext>
            </a:extLst>
          </p:cNvPr>
          <p:cNvSpPr txBox="1"/>
          <p:nvPr/>
        </p:nvSpPr>
        <p:spPr>
          <a:xfrm>
            <a:off x="4154448" y="-17966"/>
            <a:ext cx="5010615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Red= Behind schedule; actively working major issues</a:t>
            </a:r>
            <a:r>
              <a:rPr lang="en-US" sz="1400" b="1" dirty="0"/>
              <a:t>              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Green= On-Schedule; No major issues identified</a:t>
            </a:r>
            <a:endParaRPr lang="en-US" sz="1400" dirty="0">
              <a:solidFill>
                <a:srgbClr val="00B050"/>
              </a:solidFill>
              <a:cs typeface="Calibri"/>
            </a:endParaRPr>
          </a:p>
          <a:p>
            <a:r>
              <a:rPr lang="en-US" sz="1400" b="1" dirty="0">
                <a:solidFill>
                  <a:srgbClr val="F6AA60"/>
                </a:solidFill>
              </a:rPr>
              <a:t>Yellow= On-Schedule; Potential issues identified</a:t>
            </a:r>
            <a:endParaRPr lang="en-US" sz="1400" dirty="0">
              <a:solidFill>
                <a:srgbClr val="F6AA60"/>
              </a:solidFill>
              <a:cs typeface="Calibri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604E3F0-1BE3-E438-3637-639B335C3987}"/>
              </a:ext>
            </a:extLst>
          </p:cNvPr>
          <p:cNvSpPr/>
          <p:nvPr/>
        </p:nvSpPr>
        <p:spPr>
          <a:xfrm>
            <a:off x="2356804" y="2201374"/>
            <a:ext cx="264718" cy="244781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6E60F21-77B7-849F-7EAA-90E4CB8C3C54}"/>
              </a:ext>
            </a:extLst>
          </p:cNvPr>
          <p:cNvSpPr/>
          <p:nvPr/>
        </p:nvSpPr>
        <p:spPr>
          <a:xfrm>
            <a:off x="2356804" y="2715508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A88A0B99-1CC1-091A-EBDB-733955984584}"/>
              </a:ext>
            </a:extLst>
          </p:cNvPr>
          <p:cNvSpPr/>
          <p:nvPr/>
        </p:nvSpPr>
        <p:spPr>
          <a:xfrm>
            <a:off x="2356804" y="3816135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2700A09-9ADF-1322-50D8-2023E08EB8CE}"/>
              </a:ext>
            </a:extLst>
          </p:cNvPr>
          <p:cNvSpPr/>
          <p:nvPr/>
        </p:nvSpPr>
        <p:spPr>
          <a:xfrm>
            <a:off x="2356804" y="5923247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A469F12-0A51-9319-2D87-92BA8E7FB55B}"/>
              </a:ext>
            </a:extLst>
          </p:cNvPr>
          <p:cNvSpPr/>
          <p:nvPr/>
        </p:nvSpPr>
        <p:spPr>
          <a:xfrm>
            <a:off x="2356804" y="1709026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94C27E0-7BDD-8431-C4A6-9C363B9C2414}"/>
              </a:ext>
            </a:extLst>
          </p:cNvPr>
          <p:cNvSpPr/>
          <p:nvPr/>
        </p:nvSpPr>
        <p:spPr>
          <a:xfrm>
            <a:off x="2362015" y="3287368"/>
            <a:ext cx="254296" cy="219658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5D4E09E-8BCF-294E-C96C-7C6945BC261C}"/>
              </a:ext>
            </a:extLst>
          </p:cNvPr>
          <p:cNvSpPr/>
          <p:nvPr/>
        </p:nvSpPr>
        <p:spPr>
          <a:xfrm>
            <a:off x="2362015" y="4348239"/>
            <a:ext cx="254296" cy="219658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A3E0456-B44C-0860-FD7F-1AA86FF752A3}"/>
              </a:ext>
            </a:extLst>
          </p:cNvPr>
          <p:cNvSpPr/>
          <p:nvPr/>
        </p:nvSpPr>
        <p:spPr>
          <a:xfrm flipH="1">
            <a:off x="2367026" y="4857128"/>
            <a:ext cx="244275" cy="24478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6149F8C-F717-4A49-99C3-5C7626B2F641}"/>
              </a:ext>
            </a:extLst>
          </p:cNvPr>
          <p:cNvSpPr/>
          <p:nvPr/>
        </p:nvSpPr>
        <p:spPr>
          <a:xfrm>
            <a:off x="2356804" y="5391140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83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29FD28-E20A-387B-F927-E1BBFB75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0" y="850337"/>
            <a:ext cx="1950836" cy="22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9F8000F-75A0-A1E1-36F9-A1284938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338" y="850337"/>
            <a:ext cx="2257459" cy="22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9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</a:t>
            </a:r>
            <a:r>
              <a:rPr lang="en-US" dirty="0" err="1"/>
              <a:t>Cryo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/>
        </p:nvSpPr>
        <p:spPr>
          <a:xfrm>
            <a:off x="278070" y="823453"/>
            <a:ext cx="7275993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cs typeface="Helvetica"/>
              </a:rPr>
              <a:t>SSR cavities and cryomodules</a:t>
            </a:r>
          </a:p>
          <a:p>
            <a:pPr lvl="1"/>
            <a:r>
              <a:rPr lang="en-US" sz="1330" dirty="0">
                <a:cs typeface="Helvetica"/>
              </a:rPr>
              <a:t>Working to improve the internal rinsing (HPR) of the cavities at </a:t>
            </a:r>
            <a:r>
              <a:rPr lang="en-US" sz="1330" dirty="0" err="1">
                <a:cs typeface="Helvetica"/>
              </a:rPr>
              <a:t>IJCLab</a:t>
            </a:r>
            <a:r>
              <a:rPr lang="en-US" sz="1330" dirty="0">
                <a:cs typeface="Helvetica"/>
              </a:rPr>
              <a:t>, ANL/FNAL, and MSU. Performed tilted HPR for rinsing hard-to-reach high electric field areas.​ Testing scheduled by the end of July. </a:t>
            </a:r>
          </a:p>
          <a:p>
            <a:pPr lvl="1"/>
            <a:r>
              <a:rPr lang="en-US" sz="1330" dirty="0">
                <a:cs typeface="Helvetica"/>
              </a:rPr>
              <a:t>Prod SSR2 cavities: finalizing contract for Nb, completed APP for cavities procurement. 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650 cavities and cryomodules​</a:t>
            </a:r>
          </a:p>
          <a:p>
            <a:pPr lvl="1"/>
            <a:r>
              <a:rPr lang="en-US" sz="1333" dirty="0">
                <a:cs typeface="Helvetica"/>
              </a:rPr>
              <a:t>Performed thermal improvements to proto HB650 CM. Starting Phase-II testing in July.</a:t>
            </a:r>
          </a:p>
          <a:p>
            <a:pPr lvl="1"/>
            <a:r>
              <a:rPr lang="en-US" sz="1333" dirty="0">
                <a:cs typeface="Helvetica"/>
              </a:rPr>
              <a:t>Tested HB650 RI-203. Next: jacketing and pressure test. Cavities will be shipped to UKRI for facilities verification.​</a:t>
            </a:r>
          </a:p>
          <a:p>
            <a:pPr lvl="1"/>
            <a:r>
              <a:rPr lang="en-US" sz="1333" dirty="0">
                <a:cs typeface="Helvetica"/>
              </a:rPr>
              <a:t>Three out of five cavities at FNAL jacketed. First cold test of third jacketed cavity in July.</a:t>
            </a:r>
          </a:p>
          <a:p>
            <a:pPr lvl="1"/>
            <a:r>
              <a:rPr lang="en-US" sz="1333" dirty="0">
                <a:cs typeface="Helvetica"/>
              </a:rPr>
              <a:t>Finalize procurement of tuner parts, motors, </a:t>
            </a:r>
            <a:r>
              <a:rPr lang="en-US" sz="1333" dirty="0" err="1">
                <a:cs typeface="Helvetica"/>
              </a:rPr>
              <a:t>piezos</a:t>
            </a:r>
            <a:r>
              <a:rPr lang="en-US" sz="1333" dirty="0">
                <a:cs typeface="Helvetica"/>
              </a:rPr>
              <a:t>, couplers for LB650 cavities.</a:t>
            </a:r>
          </a:p>
          <a:p>
            <a:pPr lvl="1"/>
            <a:r>
              <a:rPr lang="en-US" sz="1333" dirty="0">
                <a:cs typeface="Helvetica"/>
              </a:rPr>
              <a:t>Completed review and approvals of UKRI’s </a:t>
            </a:r>
            <a:r>
              <a:rPr lang="en-US" sz="1333">
                <a:cs typeface="Helvetica"/>
              </a:rPr>
              <a:t>(partner) </a:t>
            </a:r>
            <a:r>
              <a:rPr lang="en-US" sz="1333" dirty="0">
                <a:cs typeface="Helvetica"/>
              </a:rPr>
              <a:t>procurement specifications.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Cryoplant ​</a:t>
            </a:r>
          </a:p>
          <a:p>
            <a:pPr lvl="1"/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</a:t>
            </a:r>
            <a:r>
              <a:rPr lang="en-US" sz="1333" dirty="0" err="1">
                <a:cs typeface="Helvetica"/>
              </a:rPr>
              <a:t>ALaT</a:t>
            </a:r>
            <a:r>
              <a:rPr lang="en-US" sz="1333" dirty="0">
                <a:cs typeface="Helvetica"/>
              </a:rPr>
              <a:t> PRR for Warm Compressor System and </a:t>
            </a:r>
            <a:r>
              <a:rPr lang="en-US" sz="1333" dirty="0" err="1">
                <a:cs typeface="Helvetica"/>
              </a:rPr>
              <a:t>Coldbox</a:t>
            </a:r>
            <a:r>
              <a:rPr lang="en-US" sz="1333" dirty="0">
                <a:cs typeface="Helvetica"/>
              </a:rPr>
              <a:t> scheduled for July 31</a:t>
            </a:r>
            <a:r>
              <a:rPr lang="en-US" sz="1333" baseline="30000" dirty="0">
                <a:cs typeface="Helvetica"/>
              </a:rPr>
              <a:t>st</a:t>
            </a:r>
            <a:r>
              <a:rPr lang="en-US" sz="1333" dirty="0">
                <a:cs typeface="Helvetica"/>
              </a:rPr>
              <a:t> through August 1</a:t>
            </a:r>
            <a:r>
              <a:rPr lang="en-US" sz="1333" baseline="30000" dirty="0">
                <a:cs typeface="Helvetica"/>
              </a:rPr>
              <a:t>st</a:t>
            </a:r>
            <a:r>
              <a:rPr lang="en-US" sz="1333" dirty="0">
                <a:cs typeface="Helvetica"/>
              </a:rPr>
              <a:t>. This authorizes vendor fabrication to commence.</a:t>
            </a:r>
          </a:p>
          <a:p>
            <a:pPr lvl="1"/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Integration and Installation Review scheduled for week of August 14th</a:t>
            </a:r>
          </a:p>
          <a:p>
            <a:pPr lvl="1"/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Transportation and Rigging procurement underway.</a:t>
            </a:r>
          </a:p>
          <a:p>
            <a:pPr lvl="2"/>
            <a:r>
              <a:rPr lang="en-US" sz="1200" dirty="0">
                <a:cs typeface="Helvetica"/>
              </a:rPr>
              <a:t>Warm Compressor System to be shipped in spring of 2024</a:t>
            </a:r>
          </a:p>
          <a:p>
            <a:pPr lvl="2"/>
            <a:r>
              <a:rPr lang="en-US" sz="1200" dirty="0" err="1">
                <a:cs typeface="Helvetica"/>
              </a:rPr>
              <a:t>Coldbox</a:t>
            </a:r>
            <a:r>
              <a:rPr lang="en-US" sz="1200" dirty="0">
                <a:cs typeface="Helvetica"/>
              </a:rPr>
              <a:t> to be shipped in late 2024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Cryogenics Distribution System: ​</a:t>
            </a:r>
          </a:p>
          <a:p>
            <a:pPr lvl="1"/>
            <a:r>
              <a:rPr lang="en-US" sz="1333" dirty="0">
                <a:cs typeface="Helvetica"/>
              </a:rPr>
              <a:t>Completing tunnel warm piping design</a:t>
            </a:r>
          </a:p>
          <a:p>
            <a:pPr lvl="1"/>
            <a:r>
              <a:rPr lang="en-US" sz="1333" dirty="0">
                <a:cs typeface="Helvetica"/>
              </a:rPr>
              <a:t>DVB/TTL 3D models complete</a:t>
            </a:r>
          </a:p>
          <a:p>
            <a:pPr lvl="1"/>
            <a:r>
              <a:rPr lang="en-US" sz="1333" dirty="0">
                <a:cs typeface="Helvetica"/>
              </a:rPr>
              <a:t>Intermediate Transfer Line award in process</a:t>
            </a:r>
          </a:p>
          <a:p>
            <a:pPr lvl="1"/>
            <a:endParaRPr lang="en-US" sz="1066" dirty="0">
              <a:cs typeface="Helvetica"/>
            </a:endParaRPr>
          </a:p>
          <a:p>
            <a:pPr marL="306705" indent="-306705"/>
            <a:endParaRPr lang="en-US" sz="1800" dirty="0">
              <a:cs typeface="Helvetic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AA239-36C8-E3E2-2F69-5F39AB38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63" y="3254483"/>
            <a:ext cx="4450466" cy="3182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3CEE82-B787-DF61-7EF8-B5195DA872E9}"/>
              </a:ext>
            </a:extLst>
          </p:cNvPr>
          <p:cNvSpPr txBox="1"/>
          <p:nvPr/>
        </p:nvSpPr>
        <p:spPr>
          <a:xfrm>
            <a:off x="7765139" y="852089"/>
            <a:ext cx="4316658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SSR2 tilted HPR at </a:t>
            </a:r>
            <a:r>
              <a:rPr lang="en-US" sz="1400" dirty="0" err="1"/>
              <a:t>IJCLab</a:t>
            </a:r>
            <a:r>
              <a:rPr lang="en-US" sz="1400" dirty="0"/>
              <a:t> (France)</a:t>
            </a:r>
          </a:p>
        </p:txBody>
      </p:sp>
    </p:spTree>
    <p:extLst>
      <p:ext uri="{BB962C8B-B14F-4D97-AF65-F5344CB8AC3E}">
        <p14:creationId xmlns:p14="http://schemas.microsoft.com/office/powerpoint/2010/main" val="357351260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E24DD9464F49A022D03D0CA74FBE" ma:contentTypeVersion="2" ma:contentTypeDescription="Create a new document." ma:contentTypeScope="" ma:versionID="0b28c0bd7bb263d42200fe63aabe965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d67544a-4fdc-43d0-a9af-82cf53222c3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0B86F96-4204-4532-A445-FA313DF09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56035</TotalTime>
  <Words>2123</Words>
  <Application>Microsoft Macintosh PowerPoint</Application>
  <PresentationFormat>Widescreen</PresentationFormat>
  <Paragraphs>286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ArialMT</vt:lpstr>
      <vt:lpstr>Calibri</vt:lpstr>
      <vt:lpstr>Geneva</vt:lpstr>
      <vt:lpstr>Helvetica</vt:lpstr>
      <vt:lpstr>Telegraf UltraBold</vt:lpstr>
      <vt:lpstr>2_Fermilab_PPT_090915</vt:lpstr>
      <vt:lpstr>PowerPoint Presentation</vt:lpstr>
      <vt:lpstr>Project Management</vt:lpstr>
      <vt:lpstr>Financials</vt:lpstr>
      <vt:lpstr>RLS Development Status</vt:lpstr>
      <vt:lpstr>ESH</vt:lpstr>
      <vt:lpstr>QA</vt:lpstr>
      <vt:lpstr>International</vt:lpstr>
      <vt:lpstr>Procurements</vt:lpstr>
      <vt:lpstr>SRF Cryo</vt:lpstr>
      <vt:lpstr>Accelerator Systems</vt:lpstr>
      <vt:lpstr>Installation and Commissioning</vt:lpstr>
      <vt:lpstr>Accelerator Complex</vt:lpstr>
      <vt:lpstr>Conventional Facilities</vt:lpstr>
      <vt:lpstr>Technical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Cristian Boffo</cp:lastModifiedBy>
  <cp:revision>1578</cp:revision>
  <cp:lastPrinted>2020-01-24T20:57:46Z</cp:lastPrinted>
  <dcterms:created xsi:type="dcterms:W3CDTF">2019-12-16T19:54:36Z</dcterms:created>
  <dcterms:modified xsi:type="dcterms:W3CDTF">2023-07-18T21:31:59Z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0x010100DE64E24DD9464F49A022D03D0CA74FBE</vt:lpwstr>
  </property>
</Properties>
</file>