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5"/>
  </p:notesMasterIdLst>
  <p:handoutMasterIdLst>
    <p:handoutMasterId r:id="rId16"/>
  </p:handoutMasterIdLst>
  <p:sldIdLst>
    <p:sldId id="294" r:id="rId2"/>
    <p:sldId id="305" r:id="rId3"/>
    <p:sldId id="275" r:id="rId4"/>
    <p:sldId id="295" r:id="rId5"/>
    <p:sldId id="297" r:id="rId6"/>
    <p:sldId id="298" r:id="rId7"/>
    <p:sldId id="308" r:id="rId8"/>
    <p:sldId id="306" r:id="rId9"/>
    <p:sldId id="307" r:id="rId10"/>
    <p:sldId id="300" r:id="rId11"/>
    <p:sldId id="301" r:id="rId12"/>
    <p:sldId id="302" r:id="rId13"/>
    <p:sldId id="303" r:id="rId14"/>
  </p:sldIdLst>
  <p:sldSz cx="9144000" cy="6858000" type="screen4x3"/>
  <p:notesSz cx="7315200" cy="96012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504E"/>
    <a:srgbClr val="4E4E4E"/>
    <a:srgbClr val="404040"/>
    <a:srgbClr val="004C97"/>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67" autoAdjust="0"/>
    <p:restoredTop sz="94663"/>
  </p:normalViewPr>
  <p:slideViewPr>
    <p:cSldViewPr snapToGrid="0" snapToObjects="1" showGuides="1">
      <p:cViewPr varScale="1">
        <p:scale>
          <a:sx n="67" d="100"/>
          <a:sy n="67" d="100"/>
        </p:scale>
        <p:origin x="1776" y="72"/>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smtClean="0">
                <a:latin typeface="Helvetica" charset="0"/>
                <a:cs typeface="ＭＳ Ｐゴシック" charset="0"/>
              </a:defRPr>
            </a:lvl1pPr>
          </a:lstStyle>
          <a:p>
            <a:pPr>
              <a:defRPr/>
            </a:pPr>
            <a:fld id="{DBB872F3-6144-3148-BC13-C063BA20AE80}" type="datetimeFigureOut">
              <a:rPr lang="en-US"/>
              <a:pPr>
                <a:defRPr/>
              </a:pPr>
              <a:t>5/25/2023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smtClean="0">
                <a:latin typeface="Helvetica" charset="0"/>
                <a:cs typeface="ＭＳ Ｐゴシック" charset="0"/>
              </a:defRPr>
            </a:lvl1pPr>
          </a:lstStyle>
          <a:p>
            <a:pPr>
              <a:defRPr/>
            </a:pPr>
            <a:fld id="{531CFD29-8380-B24A-89EC-384D8B8A981B}" type="datetimeFigureOut">
              <a:rPr lang="en-US"/>
              <a:pPr>
                <a:defRPr/>
              </a:pPr>
              <a:t>5/25/2023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5/25/2023</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Fermilab Innovation Discovery Event - Overview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5/25/2023</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Fermilab Innovation Discovery Event - Overview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5/25/2023</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Fermilab Innovation Discovery Event - Overview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5/25/2023</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Fermilab Innovation Discovery Event - Overview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27868" b="27868"/>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8991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599" b="36987"/>
          <a:stretch/>
        </p:blipFill>
        <p:spPr>
          <a:xfrm>
            <a:off x="-17762" y="817011"/>
            <a:ext cx="9189720" cy="2966102"/>
          </a:xfrm>
          <a:prstGeom prst="rect">
            <a:avLst/>
          </a:prstGeom>
          <a:ln>
            <a:solidFill>
              <a:schemeClr val="accent1"/>
            </a:solidFill>
          </a:ln>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478222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0916" b="40730"/>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4481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6134" b="3551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9996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39239" b="12407"/>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210116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7732" r="773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99179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5/25/2023</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Fermilab Innovation Discovery Event - Overview</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5/25/2023</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Fermilab Innovation Discovery Event - Overview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5/25/2023</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Fermilab Innovation Discovery Event - Overview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w3.pppl.gov/communications/weekly/WEEKLY.05.02.16.pdf" TargetMode="External"/><Relationship Id="rId2" Type="http://schemas.openxmlformats.org/officeDocument/2006/relationships/hyperlink" Target="https://techlinkcenter.org/news/army-first-innovation-discovery-event/" TargetMode="External"/><Relationship Id="rId1" Type="http://schemas.openxmlformats.org/officeDocument/2006/relationships/slideLayout" Target="../slideLayouts/slideLayout8.xml"/><Relationship Id="rId4" Type="http://schemas.openxmlformats.org/officeDocument/2006/relationships/hyperlink" Target="https://www.navy.mil/DesktopModules/ArticleCS/Print.aspx?PortalId=1&amp;ModuleId=523&amp;Article=2260217"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oolittleinstitute.org/artists-entrepreneurs-and-engineers-collaborate-at-ide/"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Fermi National Accelerator Laboratory	</a:t>
            </a:r>
          </a:p>
          <a:p>
            <a:r>
              <a:rPr lang="en-US" dirty="0"/>
              <a:t>May 25, 2023</a:t>
            </a:r>
          </a:p>
          <a:p>
            <a:r>
              <a:rPr lang="en-US" dirty="0"/>
              <a:t>9:00AM – 1:00 PM CDT</a:t>
            </a:r>
          </a:p>
          <a:p>
            <a:r>
              <a:rPr lang="en-US" dirty="0"/>
              <a:t>Virtual Event</a:t>
            </a:r>
          </a:p>
          <a:p>
            <a:endParaRPr lang="en-US" dirty="0"/>
          </a:p>
        </p:txBody>
      </p:sp>
      <p:sp>
        <p:nvSpPr>
          <p:cNvPr id="3" name="Text Placeholder 2"/>
          <p:cNvSpPr>
            <a:spLocks noGrp="1"/>
          </p:cNvSpPr>
          <p:nvPr>
            <p:ph type="body" sz="quarter" idx="11"/>
          </p:nvPr>
        </p:nvSpPr>
        <p:spPr/>
        <p:txBody>
          <a:bodyPr>
            <a:noAutofit/>
          </a:bodyPr>
          <a:lstStyle/>
          <a:p>
            <a:r>
              <a:rPr lang="en-US" dirty="0"/>
              <a:t>Innovation Discovery Event</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CA4600-2A2A-4F6F-A0E3-086251ED4706}"/>
              </a:ext>
            </a:extLst>
          </p:cNvPr>
          <p:cNvSpPr>
            <a:spLocks noGrp="1"/>
          </p:cNvSpPr>
          <p:nvPr>
            <p:ph idx="1"/>
          </p:nvPr>
        </p:nvSpPr>
        <p:spPr>
          <a:xfrm>
            <a:off x="222250" y="779010"/>
            <a:ext cx="8672513" cy="3164339"/>
          </a:xfrm>
        </p:spPr>
        <p:txBody>
          <a:bodyPr/>
          <a:lstStyle/>
          <a:p>
            <a:pPr>
              <a:spcAft>
                <a:spcPts val="400"/>
              </a:spcAft>
            </a:pPr>
            <a:r>
              <a:rPr lang="en-US" sz="1800" b="1" dirty="0"/>
              <a:t>Alex Gorsuch</a:t>
            </a:r>
            <a:r>
              <a:rPr lang="en-US" sz="1800" dirty="0"/>
              <a:t>, Co-founder and CTO, Ascent Integrated Tech</a:t>
            </a:r>
          </a:p>
          <a:p>
            <a:pPr>
              <a:spcAft>
                <a:spcPts val="400"/>
              </a:spcAft>
            </a:pPr>
            <a:r>
              <a:rPr lang="en-US" sz="1800" b="1" dirty="0"/>
              <a:t>Anne Juggernauth</a:t>
            </a:r>
            <a:r>
              <a:rPr lang="en-US" sz="1800" dirty="0"/>
              <a:t>, Assistant Dir., Business Development and Licensing, University of Chicago </a:t>
            </a:r>
          </a:p>
          <a:p>
            <a:pPr>
              <a:spcAft>
                <a:spcPts val="400"/>
              </a:spcAft>
            </a:pPr>
            <a:r>
              <a:rPr lang="en-US" sz="1800" b="1" dirty="0"/>
              <a:t>Deena Wright</a:t>
            </a:r>
            <a:r>
              <a:rPr lang="en-US" sz="1800" dirty="0"/>
              <a:t>, Fellowship &amp; Program Manager at Argonne National Laboratory</a:t>
            </a:r>
          </a:p>
          <a:p>
            <a:pPr>
              <a:spcAft>
                <a:spcPts val="400"/>
              </a:spcAft>
            </a:pPr>
            <a:r>
              <a:rPr lang="en-US" sz="1800" b="1" dirty="0"/>
              <a:t>Gaurav Bansal</a:t>
            </a:r>
            <a:r>
              <a:rPr lang="en-US" sz="1800" dirty="0"/>
              <a:t>, Sr Director of Engineering, Autonomy at Blue River Technology</a:t>
            </a:r>
          </a:p>
          <a:p>
            <a:pPr>
              <a:spcAft>
                <a:spcPts val="400"/>
              </a:spcAft>
            </a:pPr>
            <a:r>
              <a:rPr lang="en-US" sz="1800" b="1" dirty="0">
                <a:solidFill>
                  <a:srgbClr val="50504E"/>
                </a:solidFill>
              </a:rPr>
              <a:t>John Carlisle</a:t>
            </a:r>
            <a:r>
              <a:rPr lang="en-US" sz="1800" dirty="0">
                <a:solidFill>
                  <a:srgbClr val="50504E"/>
                </a:solidFill>
              </a:rPr>
              <a:t>, former Director of Chain Reaction Innovations, Argonne National Laboratory</a:t>
            </a:r>
          </a:p>
          <a:p>
            <a:pPr>
              <a:spcAft>
                <a:spcPts val="400"/>
              </a:spcAft>
            </a:pPr>
            <a:r>
              <a:rPr lang="en-US" sz="1800" b="1" dirty="0"/>
              <a:t>Neil Kane</a:t>
            </a:r>
            <a:r>
              <a:rPr lang="en-US" sz="1800" dirty="0"/>
              <a:t>,</a:t>
            </a:r>
            <a:r>
              <a:rPr lang="en-US" sz="1800" b="1" dirty="0"/>
              <a:t> </a:t>
            </a:r>
            <a:r>
              <a:rPr lang="en-US" sz="1800" dirty="0"/>
              <a:t>Director of Curriculum and Capstone Advising in the ESTEEM Program at the University of Notre Dame </a:t>
            </a:r>
          </a:p>
          <a:p>
            <a:pPr marL="0" indent="0" algn="ctr">
              <a:buNone/>
            </a:pPr>
            <a:endParaRPr lang="en-US" sz="1100" dirty="0"/>
          </a:p>
          <a:p>
            <a:pPr marL="0" indent="0" algn="ctr">
              <a:buNone/>
            </a:pPr>
            <a:r>
              <a:rPr lang="en-US" sz="1300" dirty="0"/>
              <a:t>Non-Disclosure Agreements (NDA) are required for all </a:t>
            </a:r>
          </a:p>
          <a:p>
            <a:pPr marL="0" indent="0" algn="ctr">
              <a:buNone/>
            </a:pPr>
            <a:r>
              <a:rPr lang="en-US" sz="1300" dirty="0"/>
              <a:t>non-Fermi Research Alliance, LLC (FRA) </a:t>
            </a:r>
          </a:p>
          <a:p>
            <a:pPr marL="0" indent="0" algn="ctr">
              <a:buNone/>
            </a:pPr>
            <a:r>
              <a:rPr lang="en-US" sz="1300" dirty="0"/>
              <a:t>No technical background or preparation required; panel will receive orientation on day of event.</a:t>
            </a:r>
          </a:p>
          <a:p>
            <a:endParaRPr lang="en-US" dirty="0"/>
          </a:p>
        </p:txBody>
      </p:sp>
      <p:sp>
        <p:nvSpPr>
          <p:cNvPr id="3" name="Title 2">
            <a:extLst>
              <a:ext uri="{FF2B5EF4-FFF2-40B4-BE49-F238E27FC236}">
                <a16:creationId xmlns:a16="http://schemas.microsoft.com/office/drawing/2014/main" id="{09015BFB-5A26-4867-9A16-8787208119B9}"/>
              </a:ext>
            </a:extLst>
          </p:cNvPr>
          <p:cNvSpPr>
            <a:spLocks noGrp="1"/>
          </p:cNvSpPr>
          <p:nvPr>
            <p:ph type="title"/>
          </p:nvPr>
        </p:nvSpPr>
        <p:spPr/>
        <p:txBody>
          <a:bodyPr/>
          <a:lstStyle/>
          <a:p>
            <a:r>
              <a:rPr lang="en-US" dirty="0"/>
              <a:t>Panelists</a:t>
            </a:r>
          </a:p>
        </p:txBody>
      </p:sp>
      <p:sp>
        <p:nvSpPr>
          <p:cNvPr id="4" name="Date Placeholder 3">
            <a:extLst>
              <a:ext uri="{FF2B5EF4-FFF2-40B4-BE49-F238E27FC236}">
                <a16:creationId xmlns:a16="http://schemas.microsoft.com/office/drawing/2014/main" id="{11B8DD64-7658-485D-8972-A2B78DD153AF}"/>
              </a:ext>
            </a:extLst>
          </p:cNvPr>
          <p:cNvSpPr>
            <a:spLocks noGrp="1"/>
          </p:cNvSpPr>
          <p:nvPr>
            <p:ph type="dt" sz="half" idx="2"/>
          </p:nvPr>
        </p:nvSpPr>
        <p:spPr/>
        <p:txBody>
          <a:bodyPr/>
          <a:lstStyle/>
          <a:p>
            <a:pPr>
              <a:defRPr/>
            </a:pPr>
            <a:r>
              <a:rPr lang="en-US"/>
              <a:t>5/25/2023</a:t>
            </a:r>
            <a:endParaRPr lang="en-US" dirty="0"/>
          </a:p>
        </p:txBody>
      </p:sp>
      <p:sp>
        <p:nvSpPr>
          <p:cNvPr id="5" name="Footer Placeholder 4">
            <a:extLst>
              <a:ext uri="{FF2B5EF4-FFF2-40B4-BE49-F238E27FC236}">
                <a16:creationId xmlns:a16="http://schemas.microsoft.com/office/drawing/2014/main" id="{577822DB-4EDE-439E-B409-CAD4280245E9}"/>
              </a:ext>
            </a:extLst>
          </p:cNvPr>
          <p:cNvSpPr>
            <a:spLocks noGrp="1"/>
          </p:cNvSpPr>
          <p:nvPr>
            <p:ph type="ftr" sz="quarter" idx="3"/>
          </p:nvPr>
        </p:nvSpPr>
        <p:spPr/>
        <p:txBody>
          <a:bodyPr/>
          <a:lstStyle/>
          <a:p>
            <a:pPr>
              <a:defRPr/>
            </a:pPr>
            <a:r>
              <a:rPr lang="en-US"/>
              <a:t>Fermilab Innovation Discovery Event - Overview</a:t>
            </a:r>
            <a:endParaRPr lang="en-US" b="1" dirty="0"/>
          </a:p>
        </p:txBody>
      </p:sp>
      <p:sp>
        <p:nvSpPr>
          <p:cNvPr id="6" name="Slide Number Placeholder 5">
            <a:extLst>
              <a:ext uri="{FF2B5EF4-FFF2-40B4-BE49-F238E27FC236}">
                <a16:creationId xmlns:a16="http://schemas.microsoft.com/office/drawing/2014/main" id="{EC5CC946-9C5B-462B-86B7-5D64ECDF6768}"/>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pic>
        <p:nvPicPr>
          <p:cNvPr id="9" name="Picture 8" descr="portrait of John Carlisle">
            <a:extLst>
              <a:ext uri="{FF2B5EF4-FFF2-40B4-BE49-F238E27FC236}">
                <a16:creationId xmlns:a16="http://schemas.microsoft.com/office/drawing/2014/main" id="{94B0B8F7-3033-4187-903A-EFC63FFE2ADF}"/>
              </a:ext>
            </a:extLst>
          </p:cNvPr>
          <p:cNvPicPr/>
          <p:nvPr/>
        </p:nvPicPr>
        <p:blipFill rotWithShape="1">
          <a:blip r:embed="rId2" cstate="print">
            <a:extLst>
              <a:ext uri="{28A0092B-C50C-407E-A947-70E740481C1C}">
                <a14:useLocalDpi xmlns:a14="http://schemas.microsoft.com/office/drawing/2010/main" val="0"/>
              </a:ext>
            </a:extLst>
          </a:blip>
          <a:srcRect l="10403" r="7681"/>
          <a:stretch/>
        </p:blipFill>
        <p:spPr bwMode="auto">
          <a:xfrm>
            <a:off x="5431103" y="4868534"/>
            <a:ext cx="1157405" cy="1404847"/>
          </a:xfrm>
          <a:prstGeom prst="rect">
            <a:avLst/>
          </a:prstGeom>
          <a:noFill/>
          <a:ln>
            <a:noFill/>
          </a:ln>
        </p:spPr>
      </p:pic>
      <p:pic>
        <p:nvPicPr>
          <p:cNvPr id="1026" name="Picture 2" descr="Anne Juggernauth, PhD">
            <a:extLst>
              <a:ext uri="{FF2B5EF4-FFF2-40B4-BE49-F238E27FC236}">
                <a16:creationId xmlns:a16="http://schemas.microsoft.com/office/drawing/2014/main" id="{EE5102B2-5783-9D39-C711-D30A4EC5BA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45" r="-1"/>
          <a:stretch/>
        </p:blipFill>
        <p:spPr bwMode="auto">
          <a:xfrm>
            <a:off x="1799030" y="4855887"/>
            <a:ext cx="1012202" cy="1408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lex Gorsuch - Defense Innovation Network Summit by Defense Innovation ...">
            <a:extLst>
              <a:ext uri="{FF2B5EF4-FFF2-40B4-BE49-F238E27FC236}">
                <a16:creationId xmlns:a16="http://schemas.microsoft.com/office/drawing/2014/main" id="{1FAD8305-B3D7-D6E0-30BF-D850A93C05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31" r="18890"/>
          <a:stretch/>
        </p:blipFill>
        <p:spPr bwMode="auto">
          <a:xfrm>
            <a:off x="636588" y="4855887"/>
            <a:ext cx="1012202" cy="14081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9A44AE5-2EE0-AEF2-A926-247C7747DB08}"/>
              </a:ext>
            </a:extLst>
          </p:cNvPr>
          <p:cNvPicPr>
            <a:picLocks noChangeAspect="1"/>
          </p:cNvPicPr>
          <p:nvPr/>
        </p:nvPicPr>
        <p:blipFill rotWithShape="1">
          <a:blip r:embed="rId5">
            <a:extLst>
              <a:ext uri="{28A0092B-C50C-407E-A947-70E740481C1C}">
                <a14:useLocalDpi xmlns:a14="http://schemas.microsoft.com/office/drawing/2010/main" val="0"/>
              </a:ext>
            </a:extLst>
          </a:blip>
          <a:srcRect t="7199"/>
          <a:stretch/>
        </p:blipFill>
        <p:spPr bwMode="auto">
          <a:xfrm>
            <a:off x="6738748" y="4876188"/>
            <a:ext cx="1012202" cy="1408176"/>
          </a:xfrm>
          <a:prstGeom prst="rect">
            <a:avLst/>
          </a:prstGeom>
          <a:noFill/>
          <a:ln>
            <a:noFill/>
          </a:ln>
        </p:spPr>
      </p:pic>
      <p:pic>
        <p:nvPicPr>
          <p:cNvPr id="8" name="Picture 7">
            <a:extLst>
              <a:ext uri="{FF2B5EF4-FFF2-40B4-BE49-F238E27FC236}">
                <a16:creationId xmlns:a16="http://schemas.microsoft.com/office/drawing/2014/main" id="{0D7A7681-E1D1-2084-4D7D-10261150AA53}"/>
              </a:ext>
            </a:extLst>
          </p:cNvPr>
          <p:cNvPicPr>
            <a:picLocks noChangeAspect="1"/>
          </p:cNvPicPr>
          <p:nvPr/>
        </p:nvPicPr>
        <p:blipFill rotWithShape="1">
          <a:blip r:embed="rId6">
            <a:extLst>
              <a:ext uri="{28A0092B-C50C-407E-A947-70E740481C1C}">
                <a14:useLocalDpi xmlns:a14="http://schemas.microsoft.com/office/drawing/2010/main" val="0"/>
              </a:ext>
            </a:extLst>
          </a:blip>
          <a:srcRect l="11341" r="6467"/>
          <a:stretch/>
        </p:blipFill>
        <p:spPr bwMode="auto">
          <a:xfrm>
            <a:off x="2961320" y="4865205"/>
            <a:ext cx="1157405" cy="1408176"/>
          </a:xfrm>
          <a:prstGeom prst="rect">
            <a:avLst/>
          </a:prstGeom>
          <a:noFill/>
          <a:ln>
            <a:noFill/>
          </a:ln>
        </p:spPr>
      </p:pic>
      <p:pic>
        <p:nvPicPr>
          <p:cNvPr id="12" name="Picture 2" descr="Gaurav Bansal">
            <a:extLst>
              <a:ext uri="{FF2B5EF4-FFF2-40B4-BE49-F238E27FC236}">
                <a16:creationId xmlns:a16="http://schemas.microsoft.com/office/drawing/2014/main" id="{2C7391AD-83C8-834C-F9E5-C37A47A9D6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312" r="17807"/>
          <a:stretch/>
        </p:blipFill>
        <p:spPr bwMode="auto">
          <a:xfrm>
            <a:off x="4268813" y="4851045"/>
            <a:ext cx="1012202" cy="1408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807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10EE9-5015-4EB7-8BE8-E0F35A09D6E4}"/>
              </a:ext>
            </a:extLst>
          </p:cNvPr>
          <p:cNvSpPr>
            <a:spLocks noGrp="1"/>
          </p:cNvSpPr>
          <p:nvPr>
            <p:ph idx="1"/>
          </p:nvPr>
        </p:nvSpPr>
        <p:spPr/>
        <p:txBody>
          <a:bodyPr/>
          <a:lstStyle/>
          <a:p>
            <a:r>
              <a:rPr lang="en-US" dirty="0"/>
              <a:t>Aaron Sauers, Senior Patent &amp; Licensing Executive, Fermilab</a:t>
            </a:r>
          </a:p>
          <a:p>
            <a:endParaRPr lang="en-US" dirty="0"/>
          </a:p>
          <a:p>
            <a:r>
              <a:rPr lang="en-US" dirty="0"/>
              <a:t>Leanna DeMarre, Partnership Coordinator, Office of Partnerships &amp; Technology Transfer, Fermilab</a:t>
            </a:r>
          </a:p>
          <a:p>
            <a:endParaRPr lang="en-US" dirty="0"/>
          </a:p>
        </p:txBody>
      </p:sp>
      <p:sp>
        <p:nvSpPr>
          <p:cNvPr id="3" name="Title 2">
            <a:extLst>
              <a:ext uri="{FF2B5EF4-FFF2-40B4-BE49-F238E27FC236}">
                <a16:creationId xmlns:a16="http://schemas.microsoft.com/office/drawing/2014/main" id="{3B02CF4D-04D7-4854-964D-9B7D95451304}"/>
              </a:ext>
            </a:extLst>
          </p:cNvPr>
          <p:cNvSpPr>
            <a:spLocks noGrp="1"/>
          </p:cNvSpPr>
          <p:nvPr>
            <p:ph type="title"/>
          </p:nvPr>
        </p:nvSpPr>
        <p:spPr/>
        <p:txBody>
          <a:bodyPr/>
          <a:lstStyle/>
          <a:p>
            <a:r>
              <a:rPr lang="en-US" dirty="0"/>
              <a:t>Coordinators</a:t>
            </a:r>
          </a:p>
        </p:txBody>
      </p:sp>
      <p:sp>
        <p:nvSpPr>
          <p:cNvPr id="4" name="Date Placeholder 3">
            <a:extLst>
              <a:ext uri="{FF2B5EF4-FFF2-40B4-BE49-F238E27FC236}">
                <a16:creationId xmlns:a16="http://schemas.microsoft.com/office/drawing/2014/main" id="{855B265E-0303-44BD-8689-1DB4D9F024D6}"/>
              </a:ext>
            </a:extLst>
          </p:cNvPr>
          <p:cNvSpPr>
            <a:spLocks noGrp="1"/>
          </p:cNvSpPr>
          <p:nvPr>
            <p:ph type="dt" sz="half" idx="2"/>
          </p:nvPr>
        </p:nvSpPr>
        <p:spPr/>
        <p:txBody>
          <a:bodyPr/>
          <a:lstStyle/>
          <a:p>
            <a:pPr>
              <a:defRPr/>
            </a:pPr>
            <a:r>
              <a:rPr lang="en-US"/>
              <a:t>3/25/2021</a:t>
            </a:r>
            <a:endParaRPr lang="en-US" dirty="0"/>
          </a:p>
        </p:txBody>
      </p:sp>
      <p:sp>
        <p:nvSpPr>
          <p:cNvPr id="5" name="Footer Placeholder 4">
            <a:extLst>
              <a:ext uri="{FF2B5EF4-FFF2-40B4-BE49-F238E27FC236}">
                <a16:creationId xmlns:a16="http://schemas.microsoft.com/office/drawing/2014/main" id="{DB5FF864-4A7C-48DD-89E8-673418F230D8}"/>
              </a:ext>
            </a:extLst>
          </p:cNvPr>
          <p:cNvSpPr>
            <a:spLocks noGrp="1"/>
          </p:cNvSpPr>
          <p:nvPr>
            <p:ph type="ftr" sz="quarter" idx="3"/>
          </p:nvPr>
        </p:nvSpPr>
        <p:spPr/>
        <p:txBody>
          <a:bodyPr/>
          <a:lstStyle/>
          <a:p>
            <a:pPr>
              <a:defRPr/>
            </a:pPr>
            <a:r>
              <a:rPr lang="en-US"/>
              <a:t>Fermilab Innovation Discovery Event - Overview</a:t>
            </a:r>
            <a:endParaRPr lang="en-US" b="1" dirty="0"/>
          </a:p>
        </p:txBody>
      </p:sp>
      <p:sp>
        <p:nvSpPr>
          <p:cNvPr id="6" name="Slide Number Placeholder 5">
            <a:extLst>
              <a:ext uri="{FF2B5EF4-FFF2-40B4-BE49-F238E27FC236}">
                <a16:creationId xmlns:a16="http://schemas.microsoft.com/office/drawing/2014/main" id="{11560637-7927-45F3-A9E1-C44CDE5E485F}"/>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pic>
        <p:nvPicPr>
          <p:cNvPr id="2050" name="Picture 2">
            <a:extLst>
              <a:ext uri="{FF2B5EF4-FFF2-40B4-BE49-F238E27FC236}">
                <a16:creationId xmlns:a16="http://schemas.microsoft.com/office/drawing/2014/main" id="{2843012F-84F2-407D-AB02-693BEB604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209" y="4246631"/>
            <a:ext cx="1381698" cy="18652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wearing glasses&#10;&#10;Description automatically generated with low confidence">
            <a:extLst>
              <a:ext uri="{FF2B5EF4-FFF2-40B4-BE49-F238E27FC236}">
                <a16:creationId xmlns:a16="http://schemas.microsoft.com/office/drawing/2014/main" id="{8A589ED9-0D21-5651-5FB8-0B908D56DAE7}"/>
              </a:ext>
            </a:extLst>
          </p:cNvPr>
          <p:cNvPicPr>
            <a:picLocks noChangeAspect="1"/>
          </p:cNvPicPr>
          <p:nvPr/>
        </p:nvPicPr>
        <p:blipFill rotWithShape="1">
          <a:blip r:embed="rId3"/>
          <a:srcRect l="1" t="3976" r="-4025" b="24568"/>
          <a:stretch/>
        </p:blipFill>
        <p:spPr>
          <a:xfrm>
            <a:off x="5186244" y="4219157"/>
            <a:ext cx="1501549" cy="1920240"/>
          </a:xfrm>
          <a:prstGeom prst="rect">
            <a:avLst/>
          </a:prstGeom>
        </p:spPr>
      </p:pic>
    </p:spTree>
    <p:extLst>
      <p:ext uri="{BB962C8B-B14F-4D97-AF65-F5344CB8AC3E}">
        <p14:creationId xmlns:p14="http://schemas.microsoft.com/office/powerpoint/2010/main" val="1390638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78A297-C281-48C8-9CB5-44C65D9CA8F0}"/>
              </a:ext>
            </a:extLst>
          </p:cNvPr>
          <p:cNvSpPr>
            <a:spLocks noGrp="1"/>
          </p:cNvSpPr>
          <p:nvPr>
            <p:ph idx="1"/>
          </p:nvPr>
        </p:nvSpPr>
        <p:spPr/>
        <p:txBody>
          <a:bodyPr/>
          <a:lstStyle/>
          <a:p>
            <a:r>
              <a:rPr lang="en-US" dirty="0"/>
              <a:t>Fermilab Senior Management Team and Legal Office</a:t>
            </a:r>
          </a:p>
          <a:p>
            <a:r>
              <a:rPr lang="en-US" dirty="0"/>
              <a:t>Fermilab Principal Investigator Project Teams</a:t>
            </a:r>
          </a:p>
          <a:p>
            <a:r>
              <a:rPr lang="en-US" dirty="0"/>
              <a:t>Fermilab Technology Engagements Team</a:t>
            </a:r>
          </a:p>
          <a:p>
            <a:r>
              <a:rPr lang="en-US" dirty="0"/>
              <a:t>Department of Energy, Office of Technology Transfer, PACT Program Manager</a:t>
            </a:r>
          </a:p>
          <a:p>
            <a:r>
              <a:rPr lang="en-US" dirty="0"/>
              <a:t>Department of Energy, Fermi Site Office</a:t>
            </a:r>
          </a:p>
          <a:p>
            <a:r>
              <a:rPr lang="en-US" dirty="0"/>
              <a:t>Princeton Plasma Physics Lab, Technology Transfer Chief</a:t>
            </a:r>
          </a:p>
          <a:p>
            <a:r>
              <a:rPr lang="en-US" dirty="0"/>
              <a:t>Jefferson Lab, Technology Transfer Chief</a:t>
            </a:r>
          </a:p>
          <a:p>
            <a:r>
              <a:rPr lang="en-US" dirty="0"/>
              <a:t>SLAC, Technology Transfer Chief</a:t>
            </a:r>
          </a:p>
          <a:p>
            <a:endParaRPr lang="en-US" dirty="0"/>
          </a:p>
        </p:txBody>
      </p:sp>
      <p:sp>
        <p:nvSpPr>
          <p:cNvPr id="3" name="Title 2">
            <a:extLst>
              <a:ext uri="{FF2B5EF4-FFF2-40B4-BE49-F238E27FC236}">
                <a16:creationId xmlns:a16="http://schemas.microsoft.com/office/drawing/2014/main" id="{5D6588C2-BC4C-40F0-9DB8-CF621F105431}"/>
              </a:ext>
            </a:extLst>
          </p:cNvPr>
          <p:cNvSpPr>
            <a:spLocks noGrp="1"/>
          </p:cNvSpPr>
          <p:nvPr>
            <p:ph type="title"/>
          </p:nvPr>
        </p:nvSpPr>
        <p:spPr/>
        <p:txBody>
          <a:bodyPr/>
          <a:lstStyle/>
          <a:p>
            <a:r>
              <a:rPr lang="en-US" dirty="0"/>
              <a:t>Closed Event</a:t>
            </a:r>
          </a:p>
        </p:txBody>
      </p:sp>
      <p:sp>
        <p:nvSpPr>
          <p:cNvPr id="4" name="Date Placeholder 3">
            <a:extLst>
              <a:ext uri="{FF2B5EF4-FFF2-40B4-BE49-F238E27FC236}">
                <a16:creationId xmlns:a16="http://schemas.microsoft.com/office/drawing/2014/main" id="{CEA15F2A-314C-47A4-95DF-F2B8DF735A1A}"/>
              </a:ext>
            </a:extLst>
          </p:cNvPr>
          <p:cNvSpPr>
            <a:spLocks noGrp="1"/>
          </p:cNvSpPr>
          <p:nvPr>
            <p:ph type="dt" sz="half" idx="2"/>
          </p:nvPr>
        </p:nvSpPr>
        <p:spPr/>
        <p:txBody>
          <a:bodyPr/>
          <a:lstStyle/>
          <a:p>
            <a:pPr>
              <a:defRPr/>
            </a:pPr>
            <a:r>
              <a:rPr lang="en-US"/>
              <a:t>5/25/2023</a:t>
            </a:r>
            <a:endParaRPr lang="en-US" dirty="0"/>
          </a:p>
        </p:txBody>
      </p:sp>
      <p:sp>
        <p:nvSpPr>
          <p:cNvPr id="5" name="Footer Placeholder 4">
            <a:extLst>
              <a:ext uri="{FF2B5EF4-FFF2-40B4-BE49-F238E27FC236}">
                <a16:creationId xmlns:a16="http://schemas.microsoft.com/office/drawing/2014/main" id="{F05D168D-439C-4954-917B-70A0426DCDBF}"/>
              </a:ext>
            </a:extLst>
          </p:cNvPr>
          <p:cNvSpPr>
            <a:spLocks noGrp="1"/>
          </p:cNvSpPr>
          <p:nvPr>
            <p:ph type="ftr" sz="quarter" idx="3"/>
          </p:nvPr>
        </p:nvSpPr>
        <p:spPr/>
        <p:txBody>
          <a:bodyPr/>
          <a:lstStyle/>
          <a:p>
            <a:pPr>
              <a:defRPr/>
            </a:pPr>
            <a:r>
              <a:rPr lang="en-US"/>
              <a:t>Fermilab Innovation Discovery Event - Overview</a:t>
            </a:r>
            <a:endParaRPr lang="en-US" b="1" dirty="0"/>
          </a:p>
        </p:txBody>
      </p:sp>
      <p:sp>
        <p:nvSpPr>
          <p:cNvPr id="6" name="Slide Number Placeholder 5">
            <a:extLst>
              <a:ext uri="{FF2B5EF4-FFF2-40B4-BE49-F238E27FC236}">
                <a16:creationId xmlns:a16="http://schemas.microsoft.com/office/drawing/2014/main" id="{EB20DC3F-EE89-4DF7-900A-1481043EF29F}"/>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7" name="TextBox 6">
            <a:extLst>
              <a:ext uri="{FF2B5EF4-FFF2-40B4-BE49-F238E27FC236}">
                <a16:creationId xmlns:a16="http://schemas.microsoft.com/office/drawing/2014/main" id="{8BD5BBBF-81A6-4111-88DC-3B095E23DD2B}"/>
              </a:ext>
            </a:extLst>
          </p:cNvPr>
          <p:cNvSpPr txBox="1"/>
          <p:nvPr/>
        </p:nvSpPr>
        <p:spPr>
          <a:xfrm>
            <a:off x="2618856" y="5398769"/>
            <a:ext cx="2430665" cy="369332"/>
          </a:xfrm>
          <a:prstGeom prst="rect">
            <a:avLst/>
          </a:prstGeom>
          <a:noFill/>
        </p:spPr>
        <p:txBody>
          <a:bodyPr wrap="none" rtlCol="0">
            <a:spAutoFit/>
          </a:bodyPr>
          <a:lstStyle/>
          <a:p>
            <a:r>
              <a:rPr lang="en-US" dirty="0"/>
              <a:t>This is not a Public Event.</a:t>
            </a:r>
          </a:p>
        </p:txBody>
      </p:sp>
    </p:spTree>
    <p:extLst>
      <p:ext uri="{BB962C8B-B14F-4D97-AF65-F5344CB8AC3E}">
        <p14:creationId xmlns:p14="http://schemas.microsoft.com/office/powerpoint/2010/main" val="811520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D6C32F-583F-4084-94A4-95683D5B9BCC}"/>
              </a:ext>
            </a:extLst>
          </p:cNvPr>
          <p:cNvSpPr>
            <a:spLocks noGrp="1"/>
          </p:cNvSpPr>
          <p:nvPr>
            <p:ph type="title"/>
          </p:nvPr>
        </p:nvSpPr>
        <p:spPr/>
        <p:txBody>
          <a:bodyPr/>
          <a:lstStyle/>
          <a:p>
            <a:r>
              <a:rPr lang="en-US" dirty="0"/>
              <a:t>Previous TechLink Discovery Events</a:t>
            </a:r>
          </a:p>
        </p:txBody>
      </p:sp>
      <p:sp>
        <p:nvSpPr>
          <p:cNvPr id="4" name="Date Placeholder 3">
            <a:extLst>
              <a:ext uri="{FF2B5EF4-FFF2-40B4-BE49-F238E27FC236}">
                <a16:creationId xmlns:a16="http://schemas.microsoft.com/office/drawing/2014/main" id="{97F99F1A-A96B-4DEA-8421-75F071CDED56}"/>
              </a:ext>
            </a:extLst>
          </p:cNvPr>
          <p:cNvSpPr>
            <a:spLocks noGrp="1"/>
          </p:cNvSpPr>
          <p:nvPr>
            <p:ph type="dt" sz="half" idx="2"/>
          </p:nvPr>
        </p:nvSpPr>
        <p:spPr/>
        <p:txBody>
          <a:bodyPr/>
          <a:lstStyle/>
          <a:p>
            <a:pPr>
              <a:defRPr/>
            </a:pPr>
            <a:r>
              <a:rPr lang="en-US"/>
              <a:t>5/25/2023</a:t>
            </a:r>
            <a:endParaRPr lang="en-US" dirty="0"/>
          </a:p>
        </p:txBody>
      </p:sp>
      <p:sp>
        <p:nvSpPr>
          <p:cNvPr id="5" name="Footer Placeholder 4">
            <a:extLst>
              <a:ext uri="{FF2B5EF4-FFF2-40B4-BE49-F238E27FC236}">
                <a16:creationId xmlns:a16="http://schemas.microsoft.com/office/drawing/2014/main" id="{120C5423-93C6-48E6-ACEE-7893A5B8F1F1}"/>
              </a:ext>
            </a:extLst>
          </p:cNvPr>
          <p:cNvSpPr>
            <a:spLocks noGrp="1"/>
          </p:cNvSpPr>
          <p:nvPr>
            <p:ph type="ftr" sz="quarter" idx="3"/>
          </p:nvPr>
        </p:nvSpPr>
        <p:spPr/>
        <p:txBody>
          <a:bodyPr/>
          <a:lstStyle/>
          <a:p>
            <a:pPr>
              <a:defRPr/>
            </a:pPr>
            <a:r>
              <a:rPr lang="en-US"/>
              <a:t>Fermilab Innovation Discovery Event - Overview</a:t>
            </a:r>
            <a:endParaRPr lang="en-US" b="1" dirty="0"/>
          </a:p>
        </p:txBody>
      </p:sp>
      <p:sp>
        <p:nvSpPr>
          <p:cNvPr id="6" name="Slide Number Placeholder 5">
            <a:extLst>
              <a:ext uri="{FF2B5EF4-FFF2-40B4-BE49-F238E27FC236}">
                <a16:creationId xmlns:a16="http://schemas.microsoft.com/office/drawing/2014/main" id="{BF9A9E82-E55E-4A57-9C55-86E7DAD6F8C7}"/>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 name="Content Placeholder 2">
            <a:extLst>
              <a:ext uri="{FF2B5EF4-FFF2-40B4-BE49-F238E27FC236}">
                <a16:creationId xmlns:a16="http://schemas.microsoft.com/office/drawing/2014/main" id="{22492DCB-8471-44BA-9CF7-1BBC823957E8}"/>
              </a:ext>
            </a:extLst>
          </p:cNvPr>
          <p:cNvSpPr>
            <a:spLocks noGrp="1"/>
          </p:cNvSpPr>
          <p:nvPr>
            <p:ph idx="1"/>
          </p:nvPr>
        </p:nvSpPr>
        <p:spPr>
          <a:xfrm>
            <a:off x="228600" y="971550"/>
            <a:ext cx="8672513" cy="5059363"/>
          </a:xfrm>
        </p:spPr>
        <p:txBody>
          <a:bodyPr>
            <a:normAutofit/>
          </a:bodyPr>
          <a:lstStyle/>
          <a:p>
            <a:pPr marL="0" indent="0">
              <a:buNone/>
            </a:pPr>
            <a:r>
              <a:rPr lang="en-US" dirty="0"/>
              <a:t>Army Research Lab</a:t>
            </a:r>
          </a:p>
          <a:p>
            <a:r>
              <a:rPr lang="en-US" dirty="0">
                <a:hlinkClick r:id="rId2"/>
              </a:rPr>
              <a:t>https://techlinkcenter.org/news/army-first-innovation-discovery-event/</a:t>
            </a:r>
            <a:r>
              <a:rPr lang="en-US" dirty="0"/>
              <a:t>  </a:t>
            </a:r>
          </a:p>
          <a:p>
            <a:pPr marL="0" indent="0">
              <a:buNone/>
            </a:pPr>
            <a:endParaRPr lang="en-US" dirty="0"/>
          </a:p>
          <a:p>
            <a:pPr marL="0" indent="0">
              <a:buNone/>
            </a:pPr>
            <a:r>
              <a:rPr lang="en-US" dirty="0"/>
              <a:t>Princeton Plasma Physics Lab </a:t>
            </a:r>
          </a:p>
          <a:p>
            <a:r>
              <a:rPr lang="en-US" dirty="0">
                <a:hlinkClick r:id="rId3"/>
              </a:rPr>
              <a:t>https://w3.pppl.gov/communications/weekly/WEEKLY.05.02.16.pdf</a:t>
            </a:r>
            <a:r>
              <a:rPr lang="en-US" dirty="0"/>
              <a:t>  </a:t>
            </a:r>
          </a:p>
          <a:p>
            <a:pPr marL="0" indent="0">
              <a:buNone/>
            </a:pPr>
            <a:endParaRPr lang="en-US" dirty="0"/>
          </a:p>
          <a:p>
            <a:pPr marL="0" indent="0">
              <a:buNone/>
            </a:pPr>
            <a:r>
              <a:rPr lang="en-US" dirty="0"/>
              <a:t>Naval Surface Warfare Center</a:t>
            </a:r>
          </a:p>
          <a:p>
            <a:r>
              <a:rPr lang="en-US" dirty="0">
                <a:hlinkClick r:id="rId4"/>
              </a:rPr>
              <a:t>https://www.navy.mil/DesktopModules/ArticleCS/Print.aspx?PortalId=1&amp;ModuleId=523&amp;Article=2260217</a:t>
            </a:r>
            <a:r>
              <a:rPr lang="en-US" dirty="0"/>
              <a:t> </a:t>
            </a:r>
          </a:p>
        </p:txBody>
      </p:sp>
    </p:spTree>
    <p:extLst>
      <p:ext uri="{BB962C8B-B14F-4D97-AF65-F5344CB8AC3E}">
        <p14:creationId xmlns:p14="http://schemas.microsoft.com/office/powerpoint/2010/main" val="4128335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12E827-B52E-4631-834C-5AFC22C0B7C1}"/>
              </a:ext>
            </a:extLst>
          </p:cNvPr>
          <p:cNvSpPr>
            <a:spLocks noGrp="1"/>
          </p:cNvSpPr>
          <p:nvPr>
            <p:ph idx="1"/>
          </p:nvPr>
        </p:nvSpPr>
        <p:spPr>
          <a:xfrm>
            <a:off x="329198" y="1876426"/>
            <a:ext cx="8672513" cy="2819400"/>
          </a:xfrm>
        </p:spPr>
        <p:txBody>
          <a:bodyPr/>
          <a:lstStyle/>
          <a:p>
            <a:pPr marL="0" indent="0">
              <a:buNone/>
            </a:pPr>
            <a:r>
              <a:rPr lang="en-US" dirty="0"/>
              <a:t>The IDE is a one-day event consisting of two or three 75-minute sessions in which Fermilab researchers present technologies to a panel of four-six individuals with strong technical, business, and/or creative backgrounds. After the presentations, the panel is led in brainstorming sessions to identify opportunities for further development or commercialization. </a:t>
            </a:r>
          </a:p>
          <a:p>
            <a:endParaRPr lang="en-US" dirty="0"/>
          </a:p>
        </p:txBody>
      </p:sp>
      <p:sp>
        <p:nvSpPr>
          <p:cNvPr id="3" name="Title 2">
            <a:extLst>
              <a:ext uri="{FF2B5EF4-FFF2-40B4-BE49-F238E27FC236}">
                <a16:creationId xmlns:a16="http://schemas.microsoft.com/office/drawing/2014/main" id="{543A082A-58D6-44B2-A590-8E5042169E3F}"/>
              </a:ext>
            </a:extLst>
          </p:cNvPr>
          <p:cNvSpPr>
            <a:spLocks noGrp="1"/>
          </p:cNvSpPr>
          <p:nvPr>
            <p:ph type="title"/>
          </p:nvPr>
        </p:nvSpPr>
        <p:spPr/>
        <p:txBody>
          <a:bodyPr/>
          <a:lstStyle/>
          <a:p>
            <a:r>
              <a:rPr lang="en-US" dirty="0"/>
              <a:t>What is an Innovation Discovery Event (IDE)?</a:t>
            </a:r>
          </a:p>
        </p:txBody>
      </p:sp>
      <p:sp>
        <p:nvSpPr>
          <p:cNvPr id="4" name="Date Placeholder 3">
            <a:extLst>
              <a:ext uri="{FF2B5EF4-FFF2-40B4-BE49-F238E27FC236}">
                <a16:creationId xmlns:a16="http://schemas.microsoft.com/office/drawing/2014/main" id="{D03EB310-7EFE-4D17-8873-8FAF90FF44E5}"/>
              </a:ext>
            </a:extLst>
          </p:cNvPr>
          <p:cNvSpPr>
            <a:spLocks noGrp="1"/>
          </p:cNvSpPr>
          <p:nvPr>
            <p:ph type="dt" sz="half" idx="2"/>
          </p:nvPr>
        </p:nvSpPr>
        <p:spPr/>
        <p:txBody>
          <a:bodyPr/>
          <a:lstStyle/>
          <a:p>
            <a:pPr>
              <a:defRPr/>
            </a:pPr>
            <a:r>
              <a:rPr lang="en-US"/>
              <a:t>5/25/2023</a:t>
            </a:r>
            <a:endParaRPr lang="en-US" dirty="0"/>
          </a:p>
        </p:txBody>
      </p:sp>
      <p:sp>
        <p:nvSpPr>
          <p:cNvPr id="5" name="Footer Placeholder 4">
            <a:extLst>
              <a:ext uri="{FF2B5EF4-FFF2-40B4-BE49-F238E27FC236}">
                <a16:creationId xmlns:a16="http://schemas.microsoft.com/office/drawing/2014/main" id="{A95E5A4B-22DF-49AC-903D-BCB17D05D896}"/>
              </a:ext>
            </a:extLst>
          </p:cNvPr>
          <p:cNvSpPr>
            <a:spLocks noGrp="1"/>
          </p:cNvSpPr>
          <p:nvPr>
            <p:ph type="ftr" sz="quarter" idx="3"/>
          </p:nvPr>
        </p:nvSpPr>
        <p:spPr/>
        <p:txBody>
          <a:bodyPr/>
          <a:lstStyle/>
          <a:p>
            <a:pPr>
              <a:defRPr/>
            </a:pPr>
            <a:r>
              <a:rPr lang="en-US"/>
              <a:t>Fermilab Innovation Discovery Event - Overview</a:t>
            </a:r>
            <a:endParaRPr lang="en-US" b="1" dirty="0"/>
          </a:p>
        </p:txBody>
      </p:sp>
      <p:sp>
        <p:nvSpPr>
          <p:cNvPr id="6" name="Slide Number Placeholder 5">
            <a:extLst>
              <a:ext uri="{FF2B5EF4-FFF2-40B4-BE49-F238E27FC236}">
                <a16:creationId xmlns:a16="http://schemas.microsoft.com/office/drawing/2014/main" id="{BEB84E78-6445-45C1-9216-11A4629A47F0}"/>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7" name="TextBox 6">
            <a:extLst>
              <a:ext uri="{FF2B5EF4-FFF2-40B4-BE49-F238E27FC236}">
                <a16:creationId xmlns:a16="http://schemas.microsoft.com/office/drawing/2014/main" id="{34ED7D9D-E834-48DE-B0F9-FDB83BAA0AB3}"/>
              </a:ext>
            </a:extLst>
          </p:cNvPr>
          <p:cNvSpPr txBox="1"/>
          <p:nvPr/>
        </p:nvSpPr>
        <p:spPr>
          <a:xfrm>
            <a:off x="128000" y="5132039"/>
            <a:ext cx="8873711" cy="400110"/>
          </a:xfrm>
          <a:prstGeom prst="rect">
            <a:avLst/>
          </a:prstGeom>
          <a:noFill/>
        </p:spPr>
        <p:txBody>
          <a:bodyPr wrap="none" rtlCol="0">
            <a:spAutoFit/>
          </a:bodyPr>
          <a:lstStyle/>
          <a:p>
            <a:r>
              <a:rPr lang="en-US" sz="2000" dirty="0"/>
              <a:t>This is not a Public Event and does not constitute a public disclosure of information.</a:t>
            </a:r>
          </a:p>
        </p:txBody>
      </p:sp>
    </p:spTree>
    <p:extLst>
      <p:ext uri="{BB962C8B-B14F-4D97-AF65-F5344CB8AC3E}">
        <p14:creationId xmlns:p14="http://schemas.microsoft.com/office/powerpoint/2010/main" val="363740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a:t>To educate the Principal Investigators (Scientists and Engineers) on how to incorporate entrepreneurial thinking earlier in the research process</a:t>
            </a:r>
          </a:p>
          <a:p>
            <a:pPr marL="0" indent="0">
              <a:buNone/>
            </a:pPr>
            <a:endParaRPr lang="en-US" dirty="0"/>
          </a:p>
          <a:p>
            <a:r>
              <a:rPr lang="en-US" dirty="0"/>
              <a:t>What problem are they trying to solve?</a:t>
            </a:r>
          </a:p>
          <a:p>
            <a:r>
              <a:rPr lang="en-US" dirty="0"/>
              <a:t>Does it have real world application?</a:t>
            </a:r>
          </a:p>
          <a:p>
            <a:r>
              <a:rPr lang="en-US" dirty="0"/>
              <a:t>Is it a viable option for industry?</a:t>
            </a:r>
          </a:p>
          <a:p>
            <a:r>
              <a:rPr lang="en-US" dirty="0"/>
              <a:t>What will be needed to identify and attract a transition partner?</a:t>
            </a:r>
          </a:p>
          <a:p>
            <a:endParaRPr lang="en-US" dirty="0"/>
          </a:p>
          <a:p>
            <a:pPr marL="57150" indent="0">
              <a:buNone/>
            </a:pPr>
            <a:endParaRPr lang="en-US" sz="2000" dirty="0"/>
          </a:p>
          <a:p>
            <a:pPr marL="57150" indent="0">
              <a:buNone/>
            </a:pPr>
            <a:r>
              <a:rPr lang="en-US" sz="2000" dirty="0"/>
              <a:t>Ex. Previous Event – Air Force Research Lab, Doolittle Institute</a:t>
            </a:r>
          </a:p>
          <a:p>
            <a:pPr marL="457200" lvl="1" indent="0">
              <a:buNone/>
            </a:pPr>
            <a:r>
              <a:rPr lang="en-US" sz="1400" dirty="0">
                <a:hlinkClick r:id="rId2"/>
              </a:rPr>
              <a:t>https://doolittleinstitute.org/artists-entrepreneurs-and-engineers-collaborate-at-ide/</a:t>
            </a:r>
            <a:r>
              <a:rPr lang="en-US" sz="1400" dirty="0"/>
              <a:t> </a:t>
            </a:r>
          </a:p>
          <a:p>
            <a:pPr marL="1828800" lvl="4" indent="0">
              <a:buNone/>
            </a:pPr>
            <a:endParaRPr lang="en-US" dirty="0"/>
          </a:p>
        </p:txBody>
      </p:sp>
      <p:sp>
        <p:nvSpPr>
          <p:cNvPr id="7" name="Title 6"/>
          <p:cNvSpPr>
            <a:spLocks noGrp="1"/>
          </p:cNvSpPr>
          <p:nvPr>
            <p:ph type="title"/>
          </p:nvPr>
        </p:nvSpPr>
        <p:spPr/>
        <p:txBody>
          <a:bodyPr/>
          <a:lstStyle/>
          <a:p>
            <a:r>
              <a:rPr lang="en-US" dirty="0"/>
              <a:t>Why is Fermilab hosting an IDE?</a:t>
            </a:r>
          </a:p>
        </p:txBody>
      </p:sp>
      <p:sp>
        <p:nvSpPr>
          <p:cNvPr id="3" name="Date Placeholder 2"/>
          <p:cNvSpPr>
            <a:spLocks noGrp="1"/>
          </p:cNvSpPr>
          <p:nvPr>
            <p:ph type="dt" sz="half" idx="2"/>
          </p:nvPr>
        </p:nvSpPr>
        <p:spPr/>
        <p:txBody>
          <a:bodyPr/>
          <a:lstStyle/>
          <a:p>
            <a:pPr>
              <a:defRPr/>
            </a:pPr>
            <a:r>
              <a:rPr lang="en-US"/>
              <a:t>5/25/2023</a:t>
            </a:r>
            <a:endParaRPr lang="en-US" dirty="0"/>
          </a:p>
        </p:txBody>
      </p:sp>
      <p:sp>
        <p:nvSpPr>
          <p:cNvPr id="4" name="Footer Placeholder 3"/>
          <p:cNvSpPr>
            <a:spLocks noGrp="1"/>
          </p:cNvSpPr>
          <p:nvPr>
            <p:ph type="ftr" sz="quarter" idx="3"/>
          </p:nvPr>
        </p:nvSpPr>
        <p:spPr/>
        <p:txBody>
          <a:bodyPr/>
          <a:lstStyle/>
          <a:p>
            <a:pPr>
              <a:defRPr/>
            </a:pPr>
            <a:r>
              <a:rPr lang="en-US" dirty="0"/>
              <a:t>Fermilab Innovation Discovery Event - Overview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pic>
        <p:nvPicPr>
          <p:cNvPr id="9" name="Picture 8">
            <a:extLst>
              <a:ext uri="{FF2B5EF4-FFF2-40B4-BE49-F238E27FC236}">
                <a16:creationId xmlns:a16="http://schemas.microsoft.com/office/drawing/2014/main" id="{35FC2D7C-4FDF-687E-2C3B-06E7AD872637}"/>
              </a:ext>
            </a:extLst>
          </p:cNvPr>
          <p:cNvPicPr>
            <a:picLocks noChangeAspect="1"/>
          </p:cNvPicPr>
          <p:nvPr/>
        </p:nvPicPr>
        <p:blipFill>
          <a:blip r:embed="rId3"/>
          <a:stretch>
            <a:fillRect/>
          </a:stretch>
        </p:blipFill>
        <p:spPr>
          <a:xfrm>
            <a:off x="7545937" y="5084194"/>
            <a:ext cx="1085316" cy="1106458"/>
          </a:xfrm>
          <a:prstGeom prst="rect">
            <a:avLst/>
          </a:prstGeom>
        </p:spPr>
      </p:pic>
    </p:spTree>
    <p:extLst>
      <p:ext uri="{BB962C8B-B14F-4D97-AF65-F5344CB8AC3E}">
        <p14:creationId xmlns:p14="http://schemas.microsoft.com/office/powerpoint/2010/main" val="3784689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12D6426-DE46-452C-9560-2FBA86F9941B}"/>
              </a:ext>
            </a:extLst>
          </p:cNvPr>
          <p:cNvSpPr>
            <a:spLocks noGrp="1"/>
          </p:cNvSpPr>
          <p:nvPr>
            <p:ph type="dt" sz="half" idx="2"/>
          </p:nvPr>
        </p:nvSpPr>
        <p:spPr/>
        <p:txBody>
          <a:bodyPr/>
          <a:lstStyle/>
          <a:p>
            <a:pPr>
              <a:defRPr/>
            </a:pPr>
            <a:r>
              <a:rPr lang="en-US"/>
              <a:t>5/25/2023</a:t>
            </a:r>
            <a:endParaRPr lang="en-US" dirty="0"/>
          </a:p>
        </p:txBody>
      </p:sp>
      <p:sp>
        <p:nvSpPr>
          <p:cNvPr id="5" name="Footer Placeholder 4">
            <a:extLst>
              <a:ext uri="{FF2B5EF4-FFF2-40B4-BE49-F238E27FC236}">
                <a16:creationId xmlns:a16="http://schemas.microsoft.com/office/drawing/2014/main" id="{A479B2A0-9F55-4B20-9388-B3CA57908E46}"/>
              </a:ext>
            </a:extLst>
          </p:cNvPr>
          <p:cNvSpPr>
            <a:spLocks noGrp="1"/>
          </p:cNvSpPr>
          <p:nvPr>
            <p:ph type="ftr" sz="quarter" idx="3"/>
          </p:nvPr>
        </p:nvSpPr>
        <p:spPr/>
        <p:txBody>
          <a:bodyPr/>
          <a:lstStyle/>
          <a:p>
            <a:pPr>
              <a:defRPr/>
            </a:pPr>
            <a:r>
              <a:rPr lang="en-US"/>
              <a:t>Fermilab Innovation Discovery Event - Overview</a:t>
            </a:r>
            <a:endParaRPr lang="en-US" b="1" dirty="0"/>
          </a:p>
        </p:txBody>
      </p:sp>
      <p:sp>
        <p:nvSpPr>
          <p:cNvPr id="6" name="Slide Number Placeholder 5">
            <a:extLst>
              <a:ext uri="{FF2B5EF4-FFF2-40B4-BE49-F238E27FC236}">
                <a16:creationId xmlns:a16="http://schemas.microsoft.com/office/drawing/2014/main" id="{0EECC108-2DB1-4B8E-B4C1-3D5338A9F3EC}"/>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7" name="Title 6">
            <a:extLst>
              <a:ext uri="{FF2B5EF4-FFF2-40B4-BE49-F238E27FC236}">
                <a16:creationId xmlns:a16="http://schemas.microsoft.com/office/drawing/2014/main" id="{B5B416D1-4D30-4F5F-B0CC-A2F5E5573153}"/>
              </a:ext>
            </a:extLst>
          </p:cNvPr>
          <p:cNvSpPr>
            <a:spLocks noGrp="1"/>
          </p:cNvSpPr>
          <p:nvPr>
            <p:ph type="title"/>
          </p:nvPr>
        </p:nvSpPr>
        <p:spPr>
          <a:xfrm>
            <a:off x="228600" y="222255"/>
            <a:ext cx="8686800" cy="427877"/>
          </a:xfrm>
        </p:spPr>
        <p:txBody>
          <a:bodyPr/>
          <a:lstStyle/>
          <a:p>
            <a:r>
              <a:rPr lang="en-US" dirty="0"/>
              <a:t>Schedule</a:t>
            </a:r>
          </a:p>
        </p:txBody>
      </p:sp>
      <p:graphicFrame>
        <p:nvGraphicFramePr>
          <p:cNvPr id="8" name="Table 2">
            <a:extLst>
              <a:ext uri="{FF2B5EF4-FFF2-40B4-BE49-F238E27FC236}">
                <a16:creationId xmlns:a16="http://schemas.microsoft.com/office/drawing/2014/main" id="{281987C1-DDA5-5D44-78F7-C98A842F41ED}"/>
              </a:ext>
            </a:extLst>
          </p:cNvPr>
          <p:cNvGraphicFramePr>
            <a:graphicFrameLocks noGrp="1"/>
          </p:cNvGraphicFramePr>
          <p:nvPr>
            <p:ph sz="half" idx="15"/>
            <p:extLst>
              <p:ext uri="{D42A27DB-BD31-4B8C-83A1-F6EECF244321}">
                <p14:modId xmlns:p14="http://schemas.microsoft.com/office/powerpoint/2010/main" val="730546887"/>
              </p:ext>
            </p:extLst>
          </p:nvPr>
        </p:nvGraphicFramePr>
        <p:xfrm>
          <a:off x="636587" y="905852"/>
          <a:ext cx="8054485" cy="4833236"/>
        </p:xfrm>
        <a:graphic>
          <a:graphicData uri="http://schemas.openxmlformats.org/drawingml/2006/table">
            <a:tbl>
              <a:tblPr firstRow="1" bandRow="1">
                <a:tableStyleId>{073A0DAA-6AF3-43AB-8588-CEC1D06C72B9}</a:tableStyleId>
              </a:tblPr>
              <a:tblGrid>
                <a:gridCol w="1659499">
                  <a:extLst>
                    <a:ext uri="{9D8B030D-6E8A-4147-A177-3AD203B41FA5}">
                      <a16:colId xmlns:a16="http://schemas.microsoft.com/office/drawing/2014/main" val="648224147"/>
                    </a:ext>
                  </a:extLst>
                </a:gridCol>
                <a:gridCol w="6394986">
                  <a:extLst>
                    <a:ext uri="{9D8B030D-6E8A-4147-A177-3AD203B41FA5}">
                      <a16:colId xmlns:a16="http://schemas.microsoft.com/office/drawing/2014/main" val="3099605359"/>
                    </a:ext>
                  </a:extLst>
                </a:gridCol>
              </a:tblGrid>
              <a:tr h="501444">
                <a:tc>
                  <a:txBody>
                    <a:bodyPr/>
                    <a:lstStyle/>
                    <a:p>
                      <a:pPr algn="ctr"/>
                      <a:r>
                        <a:rPr lang="en-US" sz="1400" b="0" dirty="0">
                          <a:latin typeface="Helvetica" panose="020B0604020202020204" pitchFamily="34" charset="0"/>
                          <a:cs typeface="Helvetica" panose="020B0604020202020204" pitchFamily="34" charset="0"/>
                        </a:rPr>
                        <a:t>Central Daylight Time</a:t>
                      </a:r>
                    </a:p>
                  </a:txBody>
                  <a:tcPr/>
                </a:tc>
                <a:tc>
                  <a:txBody>
                    <a:bodyPr/>
                    <a:lstStyle/>
                    <a:p>
                      <a:endParaRPr lang="en-US" sz="1800" b="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178935105"/>
                  </a:ext>
                </a:extLst>
              </a:tr>
              <a:tr h="501444">
                <a:tc>
                  <a:txBody>
                    <a:bodyPr/>
                    <a:lstStyle/>
                    <a:p>
                      <a:r>
                        <a:rPr lang="en-US" sz="1800" b="0" dirty="0">
                          <a:latin typeface="Helvetica" panose="020B0604020202020204" pitchFamily="34" charset="0"/>
                          <a:cs typeface="Helvetica" panose="020B0604020202020204" pitchFamily="34" charset="0"/>
                        </a:rPr>
                        <a:t>8:55 AM</a:t>
                      </a:r>
                    </a:p>
                  </a:txBody>
                  <a:tcPr/>
                </a:tc>
                <a:tc>
                  <a:txBody>
                    <a:bodyPr/>
                    <a:lstStyle/>
                    <a:p>
                      <a:r>
                        <a:rPr lang="en-US" sz="1800" b="0" dirty="0">
                          <a:latin typeface="Helvetica" panose="020B0604020202020204" pitchFamily="34" charset="0"/>
                          <a:cs typeface="Helvetica" panose="020B0604020202020204" pitchFamily="34" charset="0"/>
                        </a:rPr>
                        <a:t>Virtual Event Link Opens</a:t>
                      </a:r>
                    </a:p>
                  </a:txBody>
                  <a:tcPr/>
                </a:tc>
                <a:extLst>
                  <a:ext uri="{0D108BD9-81ED-4DB2-BD59-A6C34878D82A}">
                    <a16:rowId xmlns:a16="http://schemas.microsoft.com/office/drawing/2014/main" val="2942917717"/>
                  </a:ext>
                </a:extLst>
              </a:tr>
              <a:tr h="501444">
                <a:tc>
                  <a:txBody>
                    <a:bodyPr/>
                    <a:lstStyle/>
                    <a:p>
                      <a:r>
                        <a:rPr lang="en-US" sz="1800" b="0" dirty="0">
                          <a:latin typeface="Helvetica" panose="020B0604020202020204" pitchFamily="34" charset="0"/>
                          <a:cs typeface="Helvetica" panose="020B0604020202020204" pitchFamily="34" charset="0"/>
                        </a:rPr>
                        <a:t>9:00 AM</a:t>
                      </a:r>
                    </a:p>
                  </a:txBody>
                  <a:tcPr/>
                </a:tc>
                <a:tc>
                  <a:txBody>
                    <a:bodyPr/>
                    <a:lstStyle/>
                    <a:p>
                      <a:pPr marL="0" marR="0" indent="0">
                        <a:spcBef>
                          <a:spcPts val="0"/>
                        </a:spcBef>
                        <a:spcAft>
                          <a:spcPts val="0"/>
                        </a:spcAft>
                        <a:buNone/>
                      </a:pPr>
                      <a:r>
                        <a:rPr lang="en-US" sz="1800" b="0" dirty="0">
                          <a:latin typeface="Helvetica" panose="020B0604020202020204" pitchFamily="34" charset="0"/>
                          <a:cs typeface="Helvetica" panose="020B0604020202020204" pitchFamily="34" charset="0"/>
                        </a:rPr>
                        <a:t>Welcome &amp; Introduction </a:t>
                      </a:r>
                      <a:endParaRPr lang="en-US" sz="1800" b="0" dirty="0">
                        <a:solidFill>
                          <a:srgbClr val="FF0000"/>
                        </a:solidFill>
                        <a:latin typeface="Helvetica" panose="020B0604020202020204" pitchFamily="34" charset="0"/>
                        <a:ea typeface="Calibri" panose="020F0502020204030204" pitchFamily="34" charset="0"/>
                        <a:cs typeface="Helvetica" panose="020B0604020202020204" pitchFamily="34" charset="0"/>
                      </a:endParaRPr>
                    </a:p>
                  </a:txBody>
                  <a:tcPr/>
                </a:tc>
                <a:extLst>
                  <a:ext uri="{0D108BD9-81ED-4DB2-BD59-A6C34878D82A}">
                    <a16:rowId xmlns:a16="http://schemas.microsoft.com/office/drawing/2014/main" val="1591987053"/>
                  </a:ext>
                </a:extLst>
              </a:tr>
              <a:tr h="534960">
                <a:tc>
                  <a:txBody>
                    <a:bodyPr/>
                    <a:lstStyle/>
                    <a:p>
                      <a:r>
                        <a:rPr lang="en-US" sz="1800" b="0" dirty="0">
                          <a:latin typeface="Helvetica" panose="020B0604020202020204" pitchFamily="34" charset="0"/>
                          <a:cs typeface="Helvetica" panose="020B0604020202020204" pitchFamily="34" charset="0"/>
                        </a:rPr>
                        <a:t>9:15 AM</a:t>
                      </a:r>
                    </a:p>
                  </a:txBody>
                  <a:tcPr/>
                </a:tc>
                <a:tc>
                  <a:txBody>
                    <a:bodyPr/>
                    <a:lstStyle/>
                    <a:p>
                      <a:r>
                        <a:rPr lang="en-US" sz="1800" b="0" dirty="0">
                          <a:latin typeface="Helvetica" panose="020B0604020202020204" pitchFamily="34" charset="0"/>
                          <a:cs typeface="Helvetica" panose="020B0604020202020204" pitchFamily="34" charset="0"/>
                        </a:rPr>
                        <a:t>PI and Panel Orientation, Dr. Mike Reilly, TechLink</a:t>
                      </a:r>
                    </a:p>
                  </a:txBody>
                  <a:tcPr/>
                </a:tc>
                <a:extLst>
                  <a:ext uri="{0D108BD9-81ED-4DB2-BD59-A6C34878D82A}">
                    <a16:rowId xmlns:a16="http://schemas.microsoft.com/office/drawing/2014/main" val="1294217591"/>
                  </a:ext>
                </a:extLst>
              </a:tr>
              <a:tr h="887170">
                <a:tc>
                  <a:txBody>
                    <a:bodyPr/>
                    <a:lstStyle/>
                    <a:p>
                      <a:r>
                        <a:rPr lang="en-US" sz="1800" b="0" dirty="0">
                          <a:latin typeface="Helvetica" panose="020B0604020202020204" pitchFamily="34" charset="0"/>
                          <a:cs typeface="Helvetica" panose="020B0604020202020204" pitchFamily="34" charset="0"/>
                        </a:rPr>
                        <a:t>10:00 AM       </a:t>
                      </a:r>
                    </a:p>
                  </a:txBody>
                  <a:tcPr/>
                </a:tc>
                <a:tc>
                  <a:txBody>
                    <a:bodyPr/>
                    <a:lstStyle/>
                    <a:p>
                      <a:pPr marL="0" algn="l" defTabSz="457200" rtl="0" eaLnBrk="1" latinLnBrk="0" hangingPunct="1"/>
                      <a:r>
                        <a:rPr lang="en-US" sz="1800" b="0" dirty="0">
                          <a:latin typeface="Helvetica" panose="020B0604020202020204" pitchFamily="34" charset="0"/>
                          <a:cs typeface="Helvetica" panose="020B0604020202020204" pitchFamily="34" charset="0"/>
                        </a:rPr>
                        <a:t>Technology Round 1: </a:t>
                      </a:r>
                      <a:r>
                        <a:rPr lang="en-US" sz="1800" b="0" kern="1200" dirty="0">
                          <a:solidFill>
                            <a:schemeClr val="dk1"/>
                          </a:solidFill>
                          <a:latin typeface="Helvetica" panose="020B0604020202020204" pitchFamily="34" charset="0"/>
                          <a:cs typeface="Helvetica" panose="020B0604020202020204" pitchFamily="34" charset="0"/>
                        </a:rPr>
                        <a:t>Guillermo Fernandez Moroni</a:t>
                      </a:r>
                    </a:p>
                    <a:p>
                      <a:pPr marL="0" algn="l" defTabSz="457200" rtl="0" eaLnBrk="1" latinLnBrk="0" hangingPunct="1"/>
                      <a:r>
                        <a:rPr lang="en-US" sz="1800" b="0" kern="1200" dirty="0">
                          <a:solidFill>
                            <a:schemeClr val="dk1"/>
                          </a:solidFill>
                          <a:latin typeface="Helvetica" panose="020B0604020202020204" pitchFamily="34" charset="0"/>
                          <a:cs typeface="Helvetica" panose="020B0604020202020204" pitchFamily="34" charset="0"/>
                        </a:rPr>
                        <a:t>Skipper CCD</a:t>
                      </a:r>
                    </a:p>
                  </a:txBody>
                  <a:tcPr/>
                </a:tc>
                <a:extLst>
                  <a:ext uri="{0D108BD9-81ED-4DB2-BD59-A6C34878D82A}">
                    <a16:rowId xmlns:a16="http://schemas.microsoft.com/office/drawing/2014/main" val="651782143"/>
                  </a:ext>
                </a:extLst>
              </a:tr>
              <a:tr h="501444">
                <a:tc>
                  <a:txBody>
                    <a:bodyPr/>
                    <a:lstStyle/>
                    <a:p>
                      <a:r>
                        <a:rPr lang="en-US" sz="1800" b="0" dirty="0">
                          <a:latin typeface="Helvetica" panose="020B0604020202020204" pitchFamily="34" charset="0"/>
                          <a:cs typeface="Helvetica" panose="020B0604020202020204" pitchFamily="34" charset="0"/>
                        </a:rPr>
                        <a:t>11:15 AM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a:latin typeface="Helvetica" panose="020B0604020202020204" pitchFamily="34" charset="0"/>
                          <a:cs typeface="Helvetica" panose="020B0604020202020204" pitchFamily="34" charset="0"/>
                        </a:rPr>
                        <a:t>Break</a:t>
                      </a:r>
                    </a:p>
                  </a:txBody>
                  <a:tcPr/>
                </a:tc>
                <a:extLst>
                  <a:ext uri="{0D108BD9-81ED-4DB2-BD59-A6C34878D82A}">
                    <a16:rowId xmlns:a16="http://schemas.microsoft.com/office/drawing/2014/main" val="321577027"/>
                  </a:ext>
                </a:extLst>
              </a:tr>
              <a:tr h="887170">
                <a:tc>
                  <a:txBody>
                    <a:bodyPr/>
                    <a:lstStyle/>
                    <a:p>
                      <a:r>
                        <a:rPr lang="en-US" sz="1800" b="0" dirty="0">
                          <a:latin typeface="Helvetica" panose="020B0604020202020204" pitchFamily="34" charset="0"/>
                          <a:cs typeface="Helvetica" panose="020B0604020202020204" pitchFamily="34" charset="0"/>
                        </a:rPr>
                        <a:t>11:25 AM </a:t>
                      </a:r>
                    </a:p>
                  </a:txBody>
                  <a:tcPr/>
                </a:tc>
                <a:tc>
                  <a:txBody>
                    <a:bodyPr/>
                    <a:lstStyle/>
                    <a:p>
                      <a:r>
                        <a:rPr lang="en-US" sz="1800" b="0" dirty="0">
                          <a:latin typeface="Helvetica" panose="020B0604020202020204" pitchFamily="34" charset="0"/>
                          <a:cs typeface="Helvetica" panose="020B0604020202020204" pitchFamily="34" charset="0"/>
                        </a:rPr>
                        <a:t>Technology Round 2:</a:t>
                      </a:r>
                      <a:r>
                        <a:rPr lang="en-US" sz="1800" b="0" dirty="0">
                          <a:solidFill>
                            <a:srgbClr val="FF0000"/>
                          </a:solidFill>
                          <a:latin typeface="Helvetica" panose="020B0604020202020204" pitchFamily="34" charset="0"/>
                          <a:cs typeface="Helvetica" panose="020B0604020202020204" pitchFamily="34" charset="0"/>
                        </a:rPr>
                        <a:t> </a:t>
                      </a:r>
                      <a:r>
                        <a:rPr lang="en-US" sz="1800" b="0" kern="1200" dirty="0">
                          <a:solidFill>
                            <a:schemeClr val="dk1"/>
                          </a:solidFill>
                          <a:latin typeface="Helvetica" panose="020B0604020202020204" pitchFamily="34" charset="0"/>
                          <a:cs typeface="Helvetica" panose="020B0604020202020204" pitchFamily="34" charset="0"/>
                        </a:rPr>
                        <a:t>Jovan Pavle Mitrevski</a:t>
                      </a:r>
                    </a:p>
                    <a:p>
                      <a:r>
                        <a:rPr lang="en-US" sz="1800" b="0" kern="1200" dirty="0">
                          <a:solidFill>
                            <a:schemeClr val="dk1"/>
                          </a:solidFill>
                          <a:latin typeface="Helvetica" panose="020B0604020202020204" pitchFamily="34" charset="0"/>
                          <a:cs typeface="Helvetica" panose="020B0604020202020204" pitchFamily="34" charset="0"/>
                        </a:rPr>
                        <a:t>AI on the Edge</a:t>
                      </a:r>
                    </a:p>
                  </a:txBody>
                  <a:tcPr/>
                </a:tc>
                <a:extLst>
                  <a:ext uri="{0D108BD9-81ED-4DB2-BD59-A6C34878D82A}">
                    <a16:rowId xmlns:a16="http://schemas.microsoft.com/office/drawing/2014/main" val="553540019"/>
                  </a:ext>
                </a:extLst>
              </a:tr>
              <a:tr h="501444">
                <a:tc>
                  <a:txBody>
                    <a:bodyPr/>
                    <a:lstStyle/>
                    <a:p>
                      <a:r>
                        <a:rPr lang="en-US" sz="1800" b="0" dirty="0">
                          <a:latin typeface="Helvetica" panose="020B0604020202020204" pitchFamily="34" charset="0"/>
                          <a:cs typeface="Helvetica" panose="020B0604020202020204" pitchFamily="34" charset="0"/>
                        </a:rPr>
                        <a:t>12:40 PM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a:latin typeface="Helvetica" panose="020B0604020202020204" pitchFamily="34" charset="0"/>
                          <a:cs typeface="Helvetica" panose="020B0604020202020204" pitchFamily="34" charset="0"/>
                        </a:rPr>
                        <a:t>Wrap up &amp; Closing Remarks</a:t>
                      </a:r>
                    </a:p>
                  </a:txBody>
                  <a:tcPr/>
                </a:tc>
                <a:extLst>
                  <a:ext uri="{0D108BD9-81ED-4DB2-BD59-A6C34878D82A}">
                    <a16:rowId xmlns:a16="http://schemas.microsoft.com/office/drawing/2014/main" val="560164425"/>
                  </a:ext>
                </a:extLst>
              </a:tr>
            </a:tbl>
          </a:graphicData>
        </a:graphic>
      </p:graphicFrame>
    </p:spTree>
    <p:extLst>
      <p:ext uri="{BB962C8B-B14F-4D97-AF65-F5344CB8AC3E}">
        <p14:creationId xmlns:p14="http://schemas.microsoft.com/office/powerpoint/2010/main" val="4052324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430E9FED-CC21-4A4F-B438-D7B60330F7CB}"/>
              </a:ext>
            </a:extLst>
          </p:cNvPr>
          <p:cNvSpPr>
            <a:spLocks noGrp="1"/>
          </p:cNvSpPr>
          <p:nvPr>
            <p:ph idx="1"/>
          </p:nvPr>
        </p:nvSpPr>
        <p:spPr>
          <a:xfrm>
            <a:off x="228600" y="2879123"/>
            <a:ext cx="8672513" cy="3378801"/>
          </a:xfrm>
        </p:spPr>
        <p:txBody>
          <a:bodyPr>
            <a:normAutofit/>
          </a:bodyPr>
          <a:lstStyle/>
          <a:p>
            <a:pPr marL="0" indent="0">
              <a:buNone/>
            </a:pPr>
            <a:r>
              <a:rPr lang="en-US" sz="2000" b="0" i="0" dirty="0">
                <a:solidFill>
                  <a:srgbClr val="444444"/>
                </a:solidFill>
                <a:effectLst/>
                <a:latin typeface="Helvetica Neue"/>
              </a:rPr>
              <a:t>Panagiotis Spentzouris is the Associate Lab Director for the Emerging Technologies Directorate, which oversees and conducts highly integrated basic and applied research programs across the laboratory that deliver new science and technology capabilities in support of Fermilab’s mission. Spentzouris is a senior scientist at the laboratory, former head of Quantum Science at the Fermilab Quantum Institute and former head of the Fermilab Scientific Computing Division. His prior research includes quantum information science, neutrino physics and computational accelerator physics. Spentzouris received his Ph.D. in 1994 from Northwestern University, is a fellow of the American Physical Society, and joined Fermilab as an associate scientist in 1998.</a:t>
            </a:r>
            <a:endParaRPr lang="en-US" sz="2000" dirty="0"/>
          </a:p>
        </p:txBody>
      </p:sp>
      <p:sp>
        <p:nvSpPr>
          <p:cNvPr id="10" name="Title 9">
            <a:extLst>
              <a:ext uri="{FF2B5EF4-FFF2-40B4-BE49-F238E27FC236}">
                <a16:creationId xmlns:a16="http://schemas.microsoft.com/office/drawing/2014/main" id="{814FBEAC-08D1-4F4F-8078-8EA71ABC7F73}"/>
              </a:ext>
            </a:extLst>
          </p:cNvPr>
          <p:cNvSpPr>
            <a:spLocks noGrp="1"/>
          </p:cNvSpPr>
          <p:nvPr>
            <p:ph type="title"/>
          </p:nvPr>
        </p:nvSpPr>
        <p:spPr>
          <a:xfrm>
            <a:off x="2595028" y="311680"/>
            <a:ext cx="5585411" cy="2431520"/>
          </a:xfrm>
        </p:spPr>
        <p:txBody>
          <a:bodyPr/>
          <a:lstStyle/>
          <a:p>
            <a:r>
              <a:rPr lang="en-US" dirty="0"/>
              <a:t>Your Host:</a:t>
            </a:r>
            <a:br>
              <a:rPr lang="en-US" dirty="0"/>
            </a:br>
            <a:r>
              <a:rPr lang="en-US" dirty="0"/>
              <a:t>Panagiotis Spentzouris</a:t>
            </a:r>
            <a:br>
              <a:rPr lang="en-US" dirty="0"/>
            </a:br>
            <a:r>
              <a:rPr lang="en-US" sz="2400" dirty="0"/>
              <a:t>Associate Laboratory Director,</a:t>
            </a:r>
            <a:br>
              <a:rPr lang="en-US" sz="2400" dirty="0"/>
            </a:br>
            <a:r>
              <a:rPr lang="en-US" sz="2400" dirty="0"/>
              <a:t>Emerging Technologies</a:t>
            </a:r>
            <a:br>
              <a:rPr lang="en-US" sz="2400" dirty="0"/>
            </a:br>
            <a:endParaRPr lang="en-US" sz="2400" dirty="0"/>
          </a:p>
        </p:txBody>
      </p:sp>
      <p:sp>
        <p:nvSpPr>
          <p:cNvPr id="6" name="Date Placeholder 5">
            <a:extLst>
              <a:ext uri="{FF2B5EF4-FFF2-40B4-BE49-F238E27FC236}">
                <a16:creationId xmlns:a16="http://schemas.microsoft.com/office/drawing/2014/main" id="{F073F183-8D28-4250-B44B-62ADF6C38521}"/>
              </a:ext>
            </a:extLst>
          </p:cNvPr>
          <p:cNvSpPr>
            <a:spLocks noGrp="1"/>
          </p:cNvSpPr>
          <p:nvPr>
            <p:ph type="dt" sz="half" idx="2"/>
          </p:nvPr>
        </p:nvSpPr>
        <p:spPr/>
        <p:txBody>
          <a:bodyPr/>
          <a:lstStyle/>
          <a:p>
            <a:pPr>
              <a:defRPr/>
            </a:pPr>
            <a:r>
              <a:rPr lang="en-US"/>
              <a:t>3/25/2021</a:t>
            </a:r>
            <a:endParaRPr lang="en-US" dirty="0"/>
          </a:p>
        </p:txBody>
      </p:sp>
      <p:sp>
        <p:nvSpPr>
          <p:cNvPr id="7" name="Footer Placeholder 6">
            <a:extLst>
              <a:ext uri="{FF2B5EF4-FFF2-40B4-BE49-F238E27FC236}">
                <a16:creationId xmlns:a16="http://schemas.microsoft.com/office/drawing/2014/main" id="{B6E04AE0-9043-46B6-A08F-0DBB38E591D4}"/>
              </a:ext>
            </a:extLst>
          </p:cNvPr>
          <p:cNvSpPr>
            <a:spLocks noGrp="1"/>
          </p:cNvSpPr>
          <p:nvPr>
            <p:ph type="ftr" sz="quarter" idx="3"/>
          </p:nvPr>
        </p:nvSpPr>
        <p:spPr/>
        <p:txBody>
          <a:bodyPr/>
          <a:lstStyle/>
          <a:p>
            <a:pPr>
              <a:defRPr/>
            </a:pPr>
            <a:r>
              <a:rPr lang="en-US"/>
              <a:t>Fermilab Innovation Discovery Event - Overview</a:t>
            </a:r>
            <a:endParaRPr lang="en-US" b="1" dirty="0"/>
          </a:p>
        </p:txBody>
      </p:sp>
      <p:sp>
        <p:nvSpPr>
          <p:cNvPr id="8" name="Slide Number Placeholder 7">
            <a:extLst>
              <a:ext uri="{FF2B5EF4-FFF2-40B4-BE49-F238E27FC236}">
                <a16:creationId xmlns:a16="http://schemas.microsoft.com/office/drawing/2014/main" id="{61414BDA-7074-45A7-AFE3-59C60F4E133B}"/>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1026" name="Picture 2" descr="thumb">
            <a:extLst>
              <a:ext uri="{FF2B5EF4-FFF2-40B4-BE49-F238E27FC236}">
                <a16:creationId xmlns:a16="http://schemas.microsoft.com/office/drawing/2014/main" id="{7399C855-413B-B2B2-6D65-B6512C7E4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95" y="430160"/>
            <a:ext cx="146304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507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296278-F8C2-447F-844A-78F7028BACC3}"/>
              </a:ext>
            </a:extLst>
          </p:cNvPr>
          <p:cNvSpPr>
            <a:spLocks noGrp="1"/>
          </p:cNvSpPr>
          <p:nvPr>
            <p:ph idx="1"/>
          </p:nvPr>
        </p:nvSpPr>
        <p:spPr>
          <a:xfrm>
            <a:off x="228600" y="2854411"/>
            <a:ext cx="8672513" cy="2409567"/>
          </a:xfrm>
        </p:spPr>
        <p:txBody>
          <a:bodyPr>
            <a:normAutofit fontScale="92500" lnSpcReduction="10000"/>
          </a:bodyPr>
          <a:lstStyle/>
          <a:p>
            <a:pPr marL="0" indent="0">
              <a:buNone/>
            </a:pPr>
            <a:endParaRPr lang="en-US" dirty="0"/>
          </a:p>
          <a:p>
            <a:pPr marL="0" indent="0">
              <a:buNone/>
            </a:pPr>
            <a:r>
              <a:rPr lang="en-US" dirty="0"/>
              <a:t>Mike provides facilitation for creative group thinking. He has conducted over 60 brainstorm-based workshops to explore intellectual property development and expansion and identify commercial opportunities for innovative technologies. The emphasis is finding the right market opportunity where the technology solves a problem that is valuable to a well-defined segment of the market.</a:t>
            </a:r>
          </a:p>
        </p:txBody>
      </p:sp>
      <p:sp>
        <p:nvSpPr>
          <p:cNvPr id="3" name="Title 2">
            <a:extLst>
              <a:ext uri="{FF2B5EF4-FFF2-40B4-BE49-F238E27FC236}">
                <a16:creationId xmlns:a16="http://schemas.microsoft.com/office/drawing/2014/main" id="{D6E056A4-8AE8-4D58-B7EC-2AC73BEBAF36}"/>
              </a:ext>
            </a:extLst>
          </p:cNvPr>
          <p:cNvSpPr>
            <a:spLocks noGrp="1"/>
          </p:cNvSpPr>
          <p:nvPr>
            <p:ph type="title"/>
          </p:nvPr>
        </p:nvSpPr>
        <p:spPr>
          <a:xfrm>
            <a:off x="2962511" y="2341836"/>
            <a:ext cx="5752070" cy="427877"/>
          </a:xfrm>
        </p:spPr>
        <p:txBody>
          <a:bodyPr/>
          <a:lstStyle/>
          <a:p>
            <a:r>
              <a:rPr lang="en-US" dirty="0"/>
              <a:t>Your Facilitator:</a:t>
            </a:r>
            <a:br>
              <a:rPr lang="en-US" dirty="0"/>
            </a:br>
            <a:r>
              <a:rPr lang="en-US" dirty="0"/>
              <a:t>Mike Reilly </a:t>
            </a:r>
            <a:br>
              <a:rPr lang="en-US" dirty="0"/>
            </a:br>
            <a:r>
              <a:rPr lang="en-US" sz="2400" dirty="0"/>
              <a:t>Senior Commercialization Advisor, TechLink</a:t>
            </a:r>
            <a:br>
              <a:rPr lang="en-US" dirty="0"/>
            </a:br>
            <a:endParaRPr lang="en-US" dirty="0"/>
          </a:p>
        </p:txBody>
      </p:sp>
      <p:sp>
        <p:nvSpPr>
          <p:cNvPr id="4" name="Date Placeholder 3">
            <a:extLst>
              <a:ext uri="{FF2B5EF4-FFF2-40B4-BE49-F238E27FC236}">
                <a16:creationId xmlns:a16="http://schemas.microsoft.com/office/drawing/2014/main" id="{A91040B2-90B9-40A3-9AC2-D239BB705D80}"/>
              </a:ext>
            </a:extLst>
          </p:cNvPr>
          <p:cNvSpPr>
            <a:spLocks noGrp="1"/>
          </p:cNvSpPr>
          <p:nvPr>
            <p:ph type="dt" sz="half" idx="2"/>
          </p:nvPr>
        </p:nvSpPr>
        <p:spPr/>
        <p:txBody>
          <a:bodyPr/>
          <a:lstStyle/>
          <a:p>
            <a:pPr>
              <a:defRPr/>
            </a:pPr>
            <a:r>
              <a:rPr lang="en-US"/>
              <a:t>5/25/2023</a:t>
            </a:r>
            <a:endParaRPr lang="en-US" dirty="0"/>
          </a:p>
        </p:txBody>
      </p:sp>
      <p:sp>
        <p:nvSpPr>
          <p:cNvPr id="5" name="Footer Placeholder 4">
            <a:extLst>
              <a:ext uri="{FF2B5EF4-FFF2-40B4-BE49-F238E27FC236}">
                <a16:creationId xmlns:a16="http://schemas.microsoft.com/office/drawing/2014/main" id="{0814AD90-B737-4215-9E43-EEA4C4EA970C}"/>
              </a:ext>
            </a:extLst>
          </p:cNvPr>
          <p:cNvSpPr>
            <a:spLocks noGrp="1"/>
          </p:cNvSpPr>
          <p:nvPr>
            <p:ph type="ftr" sz="quarter" idx="3"/>
          </p:nvPr>
        </p:nvSpPr>
        <p:spPr/>
        <p:txBody>
          <a:bodyPr/>
          <a:lstStyle/>
          <a:p>
            <a:pPr>
              <a:defRPr/>
            </a:pPr>
            <a:r>
              <a:rPr lang="en-US"/>
              <a:t>Fermilab Innovation Discovery Event - Overview</a:t>
            </a:r>
            <a:endParaRPr lang="en-US" b="1" dirty="0"/>
          </a:p>
        </p:txBody>
      </p:sp>
      <p:sp>
        <p:nvSpPr>
          <p:cNvPr id="6" name="Slide Number Placeholder 5">
            <a:extLst>
              <a:ext uri="{FF2B5EF4-FFF2-40B4-BE49-F238E27FC236}">
                <a16:creationId xmlns:a16="http://schemas.microsoft.com/office/drawing/2014/main" id="{3B1F744D-E944-4407-B79D-673EE9B61238}"/>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7" name="Picture 6">
            <a:extLst>
              <a:ext uri="{FF2B5EF4-FFF2-40B4-BE49-F238E27FC236}">
                <a16:creationId xmlns:a16="http://schemas.microsoft.com/office/drawing/2014/main" id="{1CC49885-6A11-4EE5-81A1-10573215F5ED}"/>
              </a:ext>
            </a:extLst>
          </p:cNvPr>
          <p:cNvPicPr>
            <a:picLocks noChangeAspect="1"/>
          </p:cNvPicPr>
          <p:nvPr/>
        </p:nvPicPr>
        <p:blipFill>
          <a:blip r:embed="rId2"/>
          <a:stretch>
            <a:fillRect/>
          </a:stretch>
        </p:blipFill>
        <p:spPr>
          <a:xfrm>
            <a:off x="429419" y="465690"/>
            <a:ext cx="2219325" cy="2219325"/>
          </a:xfrm>
          <a:prstGeom prst="rect">
            <a:avLst/>
          </a:prstGeom>
        </p:spPr>
      </p:pic>
    </p:spTree>
    <p:extLst>
      <p:ext uri="{BB962C8B-B14F-4D97-AF65-F5344CB8AC3E}">
        <p14:creationId xmlns:p14="http://schemas.microsoft.com/office/powerpoint/2010/main" val="1259793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80A12D-B44A-4383-919F-DEEC31EEDD5C}"/>
              </a:ext>
            </a:extLst>
          </p:cNvPr>
          <p:cNvSpPr>
            <a:spLocks noGrp="1"/>
          </p:cNvSpPr>
          <p:nvPr>
            <p:ph idx="1"/>
          </p:nvPr>
        </p:nvSpPr>
        <p:spPr>
          <a:xfrm>
            <a:off x="2880027" y="796672"/>
            <a:ext cx="5908325" cy="2049557"/>
          </a:xfrm>
        </p:spPr>
        <p:txBody>
          <a:bodyPr/>
          <a:lstStyle/>
          <a:p>
            <a:pPr marL="0" indent="0">
              <a:buNone/>
            </a:pPr>
            <a:r>
              <a:rPr lang="en-US" sz="2800" b="1" dirty="0">
                <a:solidFill>
                  <a:srgbClr val="004C97"/>
                </a:solidFill>
              </a:rPr>
              <a:t>Guillermo Fernandez Moroni</a:t>
            </a:r>
          </a:p>
          <a:p>
            <a:pPr marL="0" indent="0">
              <a:buNone/>
            </a:pPr>
            <a:r>
              <a:rPr lang="en-US" b="1" dirty="0">
                <a:solidFill>
                  <a:srgbClr val="004C97"/>
                </a:solidFill>
              </a:rPr>
              <a:t>Associate Scientist</a:t>
            </a:r>
          </a:p>
          <a:p>
            <a:pPr marL="0" indent="0">
              <a:buNone/>
            </a:pPr>
            <a:endParaRPr lang="en-US" b="1" dirty="0">
              <a:solidFill>
                <a:srgbClr val="004C97"/>
              </a:solidFill>
            </a:endParaRPr>
          </a:p>
          <a:p>
            <a:pPr marL="0" indent="0">
              <a:buNone/>
            </a:pPr>
            <a:r>
              <a:rPr lang="en-US" b="1" dirty="0">
                <a:solidFill>
                  <a:srgbClr val="004C97"/>
                </a:solidFill>
              </a:rPr>
              <a:t>Skipper CCDs</a:t>
            </a:r>
          </a:p>
          <a:p>
            <a:pPr marL="0" indent="0">
              <a:buNone/>
            </a:pPr>
            <a:endParaRPr lang="en-US" dirty="0"/>
          </a:p>
          <a:p>
            <a:pPr marL="0" indent="0">
              <a:buNone/>
            </a:pPr>
            <a:r>
              <a:rPr lang="en-US" dirty="0"/>
              <a:t>	</a:t>
            </a:r>
          </a:p>
        </p:txBody>
      </p:sp>
      <p:sp>
        <p:nvSpPr>
          <p:cNvPr id="3" name="Title 2">
            <a:extLst>
              <a:ext uri="{FF2B5EF4-FFF2-40B4-BE49-F238E27FC236}">
                <a16:creationId xmlns:a16="http://schemas.microsoft.com/office/drawing/2014/main" id="{4363CB21-EA78-4D9A-BDF6-13F1EFC91E43}"/>
              </a:ext>
            </a:extLst>
          </p:cNvPr>
          <p:cNvSpPr>
            <a:spLocks noGrp="1"/>
          </p:cNvSpPr>
          <p:nvPr>
            <p:ph type="title"/>
          </p:nvPr>
        </p:nvSpPr>
        <p:spPr/>
        <p:txBody>
          <a:bodyPr/>
          <a:lstStyle/>
          <a:p>
            <a:r>
              <a:rPr lang="en-US" dirty="0"/>
              <a:t>Principal Investigators</a:t>
            </a:r>
          </a:p>
        </p:txBody>
      </p:sp>
      <p:sp>
        <p:nvSpPr>
          <p:cNvPr id="4" name="Date Placeholder 3">
            <a:extLst>
              <a:ext uri="{FF2B5EF4-FFF2-40B4-BE49-F238E27FC236}">
                <a16:creationId xmlns:a16="http://schemas.microsoft.com/office/drawing/2014/main" id="{F6DED52C-4AF9-41F7-B7EA-452C0EAD5EA3}"/>
              </a:ext>
            </a:extLst>
          </p:cNvPr>
          <p:cNvSpPr>
            <a:spLocks noGrp="1"/>
          </p:cNvSpPr>
          <p:nvPr>
            <p:ph type="dt" sz="half" idx="2"/>
          </p:nvPr>
        </p:nvSpPr>
        <p:spPr/>
        <p:txBody>
          <a:bodyPr/>
          <a:lstStyle/>
          <a:p>
            <a:pPr>
              <a:defRPr/>
            </a:pPr>
            <a:r>
              <a:rPr lang="en-US"/>
              <a:t>5/25/2023</a:t>
            </a:r>
            <a:endParaRPr lang="en-US" dirty="0"/>
          </a:p>
        </p:txBody>
      </p:sp>
      <p:sp>
        <p:nvSpPr>
          <p:cNvPr id="5" name="Footer Placeholder 4">
            <a:extLst>
              <a:ext uri="{FF2B5EF4-FFF2-40B4-BE49-F238E27FC236}">
                <a16:creationId xmlns:a16="http://schemas.microsoft.com/office/drawing/2014/main" id="{8EC70E7A-9C72-4AD5-9922-BA5D2B7F4526}"/>
              </a:ext>
            </a:extLst>
          </p:cNvPr>
          <p:cNvSpPr>
            <a:spLocks noGrp="1"/>
          </p:cNvSpPr>
          <p:nvPr>
            <p:ph type="ftr" sz="quarter" idx="3"/>
          </p:nvPr>
        </p:nvSpPr>
        <p:spPr/>
        <p:txBody>
          <a:bodyPr/>
          <a:lstStyle/>
          <a:p>
            <a:pPr>
              <a:defRPr/>
            </a:pPr>
            <a:r>
              <a:rPr lang="en-US"/>
              <a:t>Fermilab Innovation Discovery Event - Overview</a:t>
            </a:r>
            <a:endParaRPr lang="en-US" b="1" dirty="0"/>
          </a:p>
        </p:txBody>
      </p:sp>
      <p:sp>
        <p:nvSpPr>
          <p:cNvPr id="6" name="Slide Number Placeholder 5">
            <a:extLst>
              <a:ext uri="{FF2B5EF4-FFF2-40B4-BE49-F238E27FC236}">
                <a16:creationId xmlns:a16="http://schemas.microsoft.com/office/drawing/2014/main" id="{83504F82-8ED6-4123-8EDB-25249BAC2A65}"/>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pic>
        <p:nvPicPr>
          <p:cNvPr id="8" name="Picture 4">
            <a:extLst>
              <a:ext uri="{FF2B5EF4-FFF2-40B4-BE49-F238E27FC236}">
                <a16:creationId xmlns:a16="http://schemas.microsoft.com/office/drawing/2014/main" id="{62BA3593-9078-D591-ABCA-81576C7B51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44" r="3874"/>
          <a:stretch/>
        </p:blipFill>
        <p:spPr bwMode="auto">
          <a:xfrm>
            <a:off x="355648" y="796672"/>
            <a:ext cx="2349910" cy="19202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0F11641-6DA2-07B2-8C11-DF2F854B8E47}"/>
              </a:ext>
            </a:extLst>
          </p:cNvPr>
          <p:cNvSpPr txBox="1"/>
          <p:nvPr/>
        </p:nvSpPr>
        <p:spPr>
          <a:xfrm>
            <a:off x="2842385" y="3651321"/>
            <a:ext cx="4572000" cy="1631216"/>
          </a:xfrm>
          <a:prstGeom prst="rect">
            <a:avLst/>
          </a:prstGeom>
          <a:noFill/>
        </p:spPr>
        <p:txBody>
          <a:bodyPr wrap="square">
            <a:spAutoFit/>
          </a:bodyPr>
          <a:lstStyle/>
          <a:p>
            <a:pPr marL="0" indent="0">
              <a:buNone/>
            </a:pPr>
            <a:r>
              <a:rPr lang="en-US" sz="2800" b="1" dirty="0">
                <a:solidFill>
                  <a:srgbClr val="004C97"/>
                </a:solidFill>
                <a:latin typeface="Helvetica" panose="020B0604020202020204" pitchFamily="34" charset="0"/>
                <a:cs typeface="Helvetica" panose="020B0604020202020204" pitchFamily="34" charset="0"/>
              </a:rPr>
              <a:t>Jovan Pavle Mitrevski</a:t>
            </a:r>
          </a:p>
          <a:p>
            <a:pPr marL="0" indent="0">
              <a:buNone/>
            </a:pPr>
            <a:r>
              <a:rPr lang="en-US" b="1" dirty="0">
                <a:solidFill>
                  <a:srgbClr val="004C97"/>
                </a:solidFill>
                <a:latin typeface="Helvetica" panose="020B0604020202020204" pitchFamily="34" charset="0"/>
                <a:cs typeface="Helvetica" panose="020B0604020202020204" pitchFamily="34" charset="0"/>
              </a:rPr>
              <a:t>Application Physicist II</a:t>
            </a:r>
          </a:p>
          <a:p>
            <a:pPr marL="0" indent="0">
              <a:buNone/>
            </a:pPr>
            <a:endParaRPr lang="en-US" b="1" dirty="0">
              <a:solidFill>
                <a:srgbClr val="004C97"/>
              </a:solidFill>
              <a:latin typeface="Helvetica" panose="020B0604020202020204" pitchFamily="34" charset="0"/>
              <a:cs typeface="Helvetica" panose="020B0604020202020204" pitchFamily="34" charset="0"/>
            </a:endParaRPr>
          </a:p>
          <a:p>
            <a:pPr marL="0" indent="0">
              <a:buNone/>
            </a:pPr>
            <a:r>
              <a:rPr lang="en-US" b="1" dirty="0">
                <a:solidFill>
                  <a:srgbClr val="004C97"/>
                </a:solidFill>
                <a:latin typeface="Helvetica" panose="020B0604020202020204" pitchFamily="34" charset="0"/>
                <a:cs typeface="Helvetica" panose="020B0604020202020204" pitchFamily="34" charset="0"/>
              </a:rPr>
              <a:t>AI on the Edge</a:t>
            </a:r>
          </a:p>
        </p:txBody>
      </p:sp>
      <p:pic>
        <p:nvPicPr>
          <p:cNvPr id="12" name="Picture 2" descr="Jovan Mitrevski">
            <a:extLst>
              <a:ext uri="{FF2B5EF4-FFF2-40B4-BE49-F238E27FC236}">
                <a16:creationId xmlns:a16="http://schemas.microsoft.com/office/drawing/2014/main" id="{092F94B9-BD6B-D918-950D-51B6B5EE2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35" y="3409962"/>
            <a:ext cx="2113935" cy="211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829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80A12D-B44A-4383-919F-DEEC31EEDD5C}"/>
              </a:ext>
            </a:extLst>
          </p:cNvPr>
          <p:cNvSpPr>
            <a:spLocks noGrp="1"/>
          </p:cNvSpPr>
          <p:nvPr>
            <p:ph idx="1"/>
          </p:nvPr>
        </p:nvSpPr>
        <p:spPr>
          <a:xfrm>
            <a:off x="2842385" y="796672"/>
            <a:ext cx="5908325" cy="2049557"/>
          </a:xfrm>
        </p:spPr>
        <p:txBody>
          <a:bodyPr/>
          <a:lstStyle/>
          <a:p>
            <a:pPr marL="0" indent="0">
              <a:buNone/>
            </a:pPr>
            <a:r>
              <a:rPr lang="en-US" sz="2800" b="1" dirty="0">
                <a:solidFill>
                  <a:srgbClr val="004C97"/>
                </a:solidFill>
              </a:rPr>
              <a:t>Guillermo Fernandez Moroni</a:t>
            </a:r>
          </a:p>
          <a:p>
            <a:pPr marL="0" indent="0">
              <a:buNone/>
            </a:pPr>
            <a:r>
              <a:rPr lang="en-US" b="1" dirty="0">
                <a:solidFill>
                  <a:srgbClr val="004C97"/>
                </a:solidFill>
              </a:rPr>
              <a:t>Associate Scientist</a:t>
            </a:r>
          </a:p>
          <a:p>
            <a:pPr marL="0" indent="0">
              <a:buNone/>
            </a:pPr>
            <a:endParaRPr lang="en-US" b="1" dirty="0">
              <a:solidFill>
                <a:srgbClr val="004C97"/>
              </a:solidFill>
            </a:endParaRPr>
          </a:p>
          <a:p>
            <a:pPr marL="0" indent="0">
              <a:buNone/>
            </a:pPr>
            <a:r>
              <a:rPr lang="en-US" b="1" dirty="0">
                <a:solidFill>
                  <a:srgbClr val="004C97"/>
                </a:solidFill>
              </a:rPr>
              <a:t>Skipper CCDs</a:t>
            </a:r>
          </a:p>
          <a:p>
            <a:pPr marL="0" indent="0">
              <a:buNone/>
            </a:pPr>
            <a:endParaRPr lang="en-US" dirty="0"/>
          </a:p>
        </p:txBody>
      </p:sp>
      <p:sp>
        <p:nvSpPr>
          <p:cNvPr id="3" name="Title 2">
            <a:extLst>
              <a:ext uri="{FF2B5EF4-FFF2-40B4-BE49-F238E27FC236}">
                <a16:creationId xmlns:a16="http://schemas.microsoft.com/office/drawing/2014/main" id="{4363CB21-EA78-4D9A-BDF6-13F1EFC91E43}"/>
              </a:ext>
            </a:extLst>
          </p:cNvPr>
          <p:cNvSpPr>
            <a:spLocks noGrp="1"/>
          </p:cNvSpPr>
          <p:nvPr>
            <p:ph type="title"/>
          </p:nvPr>
        </p:nvSpPr>
        <p:spPr/>
        <p:txBody>
          <a:bodyPr/>
          <a:lstStyle/>
          <a:p>
            <a:r>
              <a:rPr lang="en-US" dirty="0"/>
              <a:t>Technology</a:t>
            </a:r>
          </a:p>
        </p:txBody>
      </p:sp>
      <p:sp>
        <p:nvSpPr>
          <p:cNvPr id="4" name="Date Placeholder 3">
            <a:extLst>
              <a:ext uri="{FF2B5EF4-FFF2-40B4-BE49-F238E27FC236}">
                <a16:creationId xmlns:a16="http://schemas.microsoft.com/office/drawing/2014/main" id="{F6DED52C-4AF9-41F7-B7EA-452C0EAD5EA3}"/>
              </a:ext>
            </a:extLst>
          </p:cNvPr>
          <p:cNvSpPr>
            <a:spLocks noGrp="1"/>
          </p:cNvSpPr>
          <p:nvPr>
            <p:ph type="dt" sz="half" idx="2"/>
          </p:nvPr>
        </p:nvSpPr>
        <p:spPr/>
        <p:txBody>
          <a:bodyPr/>
          <a:lstStyle/>
          <a:p>
            <a:pPr>
              <a:defRPr/>
            </a:pPr>
            <a:r>
              <a:rPr lang="en-US"/>
              <a:t>5/25/2023</a:t>
            </a:r>
            <a:endParaRPr lang="en-US" dirty="0"/>
          </a:p>
        </p:txBody>
      </p:sp>
      <p:sp>
        <p:nvSpPr>
          <p:cNvPr id="5" name="Footer Placeholder 4">
            <a:extLst>
              <a:ext uri="{FF2B5EF4-FFF2-40B4-BE49-F238E27FC236}">
                <a16:creationId xmlns:a16="http://schemas.microsoft.com/office/drawing/2014/main" id="{8EC70E7A-9C72-4AD5-9922-BA5D2B7F4526}"/>
              </a:ext>
            </a:extLst>
          </p:cNvPr>
          <p:cNvSpPr>
            <a:spLocks noGrp="1"/>
          </p:cNvSpPr>
          <p:nvPr>
            <p:ph type="ftr" sz="quarter" idx="3"/>
          </p:nvPr>
        </p:nvSpPr>
        <p:spPr/>
        <p:txBody>
          <a:bodyPr/>
          <a:lstStyle/>
          <a:p>
            <a:pPr>
              <a:defRPr/>
            </a:pPr>
            <a:r>
              <a:rPr lang="en-US"/>
              <a:t>Fermilab Innovation Discovery Event - Overview</a:t>
            </a:r>
            <a:endParaRPr lang="en-US" b="1" dirty="0"/>
          </a:p>
        </p:txBody>
      </p:sp>
      <p:sp>
        <p:nvSpPr>
          <p:cNvPr id="6" name="Slide Number Placeholder 5">
            <a:extLst>
              <a:ext uri="{FF2B5EF4-FFF2-40B4-BE49-F238E27FC236}">
                <a16:creationId xmlns:a16="http://schemas.microsoft.com/office/drawing/2014/main" id="{83504F82-8ED6-4123-8EDB-25249BAC2A65}"/>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pic>
        <p:nvPicPr>
          <p:cNvPr id="8" name="Picture 4">
            <a:extLst>
              <a:ext uri="{FF2B5EF4-FFF2-40B4-BE49-F238E27FC236}">
                <a16:creationId xmlns:a16="http://schemas.microsoft.com/office/drawing/2014/main" id="{62BA3593-9078-D591-ABCA-81576C7B51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44" r="3874"/>
          <a:stretch/>
        </p:blipFill>
        <p:spPr bwMode="auto">
          <a:xfrm>
            <a:off x="355648" y="796672"/>
            <a:ext cx="2349910" cy="19202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B3FD725-F23B-9A5C-B4AF-20995DEF0E5D}"/>
              </a:ext>
            </a:extLst>
          </p:cNvPr>
          <p:cNvSpPr txBox="1"/>
          <p:nvPr/>
        </p:nvSpPr>
        <p:spPr>
          <a:xfrm>
            <a:off x="393290" y="2846229"/>
            <a:ext cx="8357420" cy="1477328"/>
          </a:xfrm>
          <a:prstGeom prst="rect">
            <a:avLst/>
          </a:prstGeom>
          <a:noFill/>
        </p:spPr>
        <p:txBody>
          <a:bodyPr wrap="square" rtlCol="0">
            <a:spAutoFit/>
          </a:bodyPr>
          <a:lstStyle/>
          <a:p>
            <a:pPr marL="0" indent="0">
              <a:buNone/>
            </a:pPr>
            <a:r>
              <a:rPr lang="en-US" sz="1800" dirty="0">
                <a:solidFill>
                  <a:srgbClr val="505050"/>
                </a:solidFill>
                <a:latin typeface="Helvetica"/>
              </a:rPr>
              <a:t>The Skipper CCD concept was proposed in the early 1990's,but has only recently been realized. We can now precisely count each individual electron in each pixel of a large CCD consisting of millions of pixels. This is irrespective off whether the pixel contains only zero or one electron, or if it contains more than 1000 electrons.</a:t>
            </a:r>
          </a:p>
        </p:txBody>
      </p:sp>
    </p:spTree>
    <p:extLst>
      <p:ext uri="{BB962C8B-B14F-4D97-AF65-F5344CB8AC3E}">
        <p14:creationId xmlns:p14="http://schemas.microsoft.com/office/powerpoint/2010/main" val="3797416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80A12D-B44A-4383-919F-DEEC31EEDD5C}"/>
              </a:ext>
            </a:extLst>
          </p:cNvPr>
          <p:cNvSpPr>
            <a:spLocks noGrp="1"/>
          </p:cNvSpPr>
          <p:nvPr>
            <p:ph idx="1"/>
          </p:nvPr>
        </p:nvSpPr>
        <p:spPr>
          <a:xfrm>
            <a:off x="2842385" y="796672"/>
            <a:ext cx="5908325" cy="2049557"/>
          </a:xfrm>
        </p:spPr>
        <p:txBody>
          <a:bodyPr/>
          <a:lstStyle/>
          <a:p>
            <a:pPr marL="0" indent="0">
              <a:buNone/>
            </a:pPr>
            <a:r>
              <a:rPr lang="en-US" sz="2800" b="1" dirty="0">
                <a:solidFill>
                  <a:srgbClr val="004C97"/>
                </a:solidFill>
              </a:rPr>
              <a:t>Jovan Pavle Mitrevski</a:t>
            </a:r>
          </a:p>
          <a:p>
            <a:pPr marL="0" indent="0">
              <a:buNone/>
            </a:pPr>
            <a:r>
              <a:rPr lang="en-US" b="1" dirty="0">
                <a:solidFill>
                  <a:srgbClr val="004C97"/>
                </a:solidFill>
              </a:rPr>
              <a:t>Application Physicist II</a:t>
            </a:r>
          </a:p>
          <a:p>
            <a:pPr marL="0" indent="0">
              <a:buNone/>
            </a:pPr>
            <a:endParaRPr lang="en-US" b="1" dirty="0">
              <a:solidFill>
                <a:srgbClr val="004C97"/>
              </a:solidFill>
            </a:endParaRPr>
          </a:p>
          <a:p>
            <a:pPr marL="0" indent="0">
              <a:buNone/>
            </a:pPr>
            <a:r>
              <a:rPr lang="en-US" b="1" dirty="0">
                <a:solidFill>
                  <a:srgbClr val="004C97"/>
                </a:solidFill>
              </a:rPr>
              <a:t>AI on the Edge</a:t>
            </a:r>
          </a:p>
          <a:p>
            <a:pPr marL="0" indent="0">
              <a:buNone/>
            </a:pPr>
            <a:endParaRPr lang="en-US" dirty="0"/>
          </a:p>
          <a:p>
            <a:pPr marL="0" indent="0">
              <a:buNone/>
            </a:pPr>
            <a:r>
              <a:rPr lang="en-US" dirty="0"/>
              <a:t>	</a:t>
            </a:r>
          </a:p>
        </p:txBody>
      </p:sp>
      <p:sp>
        <p:nvSpPr>
          <p:cNvPr id="3" name="Title 2">
            <a:extLst>
              <a:ext uri="{FF2B5EF4-FFF2-40B4-BE49-F238E27FC236}">
                <a16:creationId xmlns:a16="http://schemas.microsoft.com/office/drawing/2014/main" id="{4363CB21-EA78-4D9A-BDF6-13F1EFC91E43}"/>
              </a:ext>
            </a:extLst>
          </p:cNvPr>
          <p:cNvSpPr>
            <a:spLocks noGrp="1"/>
          </p:cNvSpPr>
          <p:nvPr>
            <p:ph type="title"/>
          </p:nvPr>
        </p:nvSpPr>
        <p:spPr/>
        <p:txBody>
          <a:bodyPr/>
          <a:lstStyle/>
          <a:p>
            <a:r>
              <a:rPr lang="en-US" dirty="0"/>
              <a:t>Technology</a:t>
            </a:r>
          </a:p>
        </p:txBody>
      </p:sp>
      <p:sp>
        <p:nvSpPr>
          <p:cNvPr id="4" name="Date Placeholder 3">
            <a:extLst>
              <a:ext uri="{FF2B5EF4-FFF2-40B4-BE49-F238E27FC236}">
                <a16:creationId xmlns:a16="http://schemas.microsoft.com/office/drawing/2014/main" id="{F6DED52C-4AF9-41F7-B7EA-452C0EAD5EA3}"/>
              </a:ext>
            </a:extLst>
          </p:cNvPr>
          <p:cNvSpPr>
            <a:spLocks noGrp="1"/>
          </p:cNvSpPr>
          <p:nvPr>
            <p:ph type="dt" sz="half" idx="2"/>
          </p:nvPr>
        </p:nvSpPr>
        <p:spPr/>
        <p:txBody>
          <a:bodyPr/>
          <a:lstStyle/>
          <a:p>
            <a:pPr>
              <a:defRPr/>
            </a:pPr>
            <a:r>
              <a:rPr lang="en-US"/>
              <a:t>5/25/2023</a:t>
            </a:r>
            <a:endParaRPr lang="en-US" dirty="0"/>
          </a:p>
        </p:txBody>
      </p:sp>
      <p:sp>
        <p:nvSpPr>
          <p:cNvPr id="5" name="Footer Placeholder 4">
            <a:extLst>
              <a:ext uri="{FF2B5EF4-FFF2-40B4-BE49-F238E27FC236}">
                <a16:creationId xmlns:a16="http://schemas.microsoft.com/office/drawing/2014/main" id="{8EC70E7A-9C72-4AD5-9922-BA5D2B7F4526}"/>
              </a:ext>
            </a:extLst>
          </p:cNvPr>
          <p:cNvSpPr>
            <a:spLocks noGrp="1"/>
          </p:cNvSpPr>
          <p:nvPr>
            <p:ph type="ftr" sz="quarter" idx="3"/>
          </p:nvPr>
        </p:nvSpPr>
        <p:spPr/>
        <p:txBody>
          <a:bodyPr/>
          <a:lstStyle/>
          <a:p>
            <a:pPr>
              <a:defRPr/>
            </a:pPr>
            <a:r>
              <a:rPr lang="en-US"/>
              <a:t>Fermilab Innovation Discovery Event - Overview</a:t>
            </a:r>
            <a:endParaRPr lang="en-US" b="1" dirty="0"/>
          </a:p>
        </p:txBody>
      </p:sp>
      <p:sp>
        <p:nvSpPr>
          <p:cNvPr id="6" name="Slide Number Placeholder 5">
            <a:extLst>
              <a:ext uri="{FF2B5EF4-FFF2-40B4-BE49-F238E27FC236}">
                <a16:creationId xmlns:a16="http://schemas.microsoft.com/office/drawing/2014/main" id="{83504F82-8ED6-4123-8EDB-25249BAC2A65}"/>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pic>
        <p:nvPicPr>
          <p:cNvPr id="2050" name="Picture 2" descr="Jovan Mitrevski">
            <a:extLst>
              <a:ext uri="{FF2B5EF4-FFF2-40B4-BE49-F238E27FC236}">
                <a16:creationId xmlns:a16="http://schemas.microsoft.com/office/drawing/2014/main" id="{3D968147-5126-161E-918E-90CCB39A0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635" y="849747"/>
            <a:ext cx="2113935" cy="21139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55A0CA8-4C82-3979-E48A-CE5A6AD914FD}"/>
              </a:ext>
            </a:extLst>
          </p:cNvPr>
          <p:cNvSpPr txBox="1"/>
          <p:nvPr/>
        </p:nvSpPr>
        <p:spPr>
          <a:xfrm>
            <a:off x="473635" y="3059394"/>
            <a:ext cx="8174709" cy="3231654"/>
          </a:xfrm>
          <a:prstGeom prst="rect">
            <a:avLst/>
          </a:prstGeom>
          <a:noFill/>
        </p:spPr>
        <p:txBody>
          <a:bodyPr wrap="square" rtlCol="0">
            <a:spAutoFit/>
          </a:bodyPr>
          <a:lstStyle/>
          <a:p>
            <a:r>
              <a:rPr lang="en-US" sz="1800" dirty="0">
                <a:solidFill>
                  <a:srgbClr val="505050"/>
                </a:solidFill>
                <a:latin typeface="Helvetica"/>
              </a:rPr>
              <a:t>Edge computing is often needed for energy-efficient data reduction in high data rates use-cases, and AI-on-the-edge is often a high-performance solution for these many applications. Our work on the open-source tool flow, hls4ml, provides an accessible, user-driven  way to deploy AI on efficient computing platforms such as FPGAs and ASICs on the edge, where the performance and power efficiency of such technology is especially desirable. The hls4ml software package takes networks in common formats, like </a:t>
            </a:r>
            <a:r>
              <a:rPr lang="en-US" sz="1800" dirty="0" err="1">
                <a:solidFill>
                  <a:srgbClr val="505050"/>
                </a:solidFill>
                <a:latin typeface="Helvetica"/>
              </a:rPr>
              <a:t>Keras</a:t>
            </a:r>
            <a:r>
              <a:rPr lang="en-US" sz="1800" dirty="0">
                <a:solidFill>
                  <a:srgbClr val="505050"/>
                </a:solidFill>
                <a:latin typeface="Helvetica"/>
              </a:rPr>
              <a:t>, ONNX, or </a:t>
            </a:r>
            <a:r>
              <a:rPr lang="en-US" sz="1800" dirty="0" err="1">
                <a:solidFill>
                  <a:srgbClr val="505050"/>
                </a:solidFill>
                <a:latin typeface="Helvetica"/>
              </a:rPr>
              <a:t>PyTorch</a:t>
            </a:r>
            <a:r>
              <a:rPr lang="en-US" sz="1800" dirty="0">
                <a:solidFill>
                  <a:srgbClr val="505050"/>
                </a:solidFill>
                <a:latin typeface="Helvetica"/>
              </a:rPr>
              <a:t>, and produces synthesizable C++, which can then be placed on the devices.  It has been deployed in a broad range of applications in science and industry demonstrating its ease-of-use and performance.</a:t>
            </a:r>
          </a:p>
          <a:p>
            <a:endParaRPr lang="en-US" dirty="0"/>
          </a:p>
        </p:txBody>
      </p:sp>
    </p:spTree>
    <p:extLst>
      <p:ext uri="{BB962C8B-B14F-4D97-AF65-F5344CB8AC3E}">
        <p14:creationId xmlns:p14="http://schemas.microsoft.com/office/powerpoint/2010/main" val="924194118"/>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8" id="{8CC8AC50-A9CA-7F4B-BFA5-9BE337716F4E}" vid="{D9B41E3C-529C-7B49-9BBD-8F1C9DF381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FNAL_PowerPoint_4x3-seasons_010521 (1)</Template>
  <TotalTime>3706</TotalTime>
  <Words>1040</Words>
  <Application>Microsoft Office PowerPoint</Application>
  <PresentationFormat>On-screen Show (4:3)</PresentationFormat>
  <Paragraphs>137</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Helvetica</vt:lpstr>
      <vt:lpstr>Helvetica Neue</vt:lpstr>
      <vt:lpstr>Fermilab_PPT_090815</vt:lpstr>
      <vt:lpstr>PowerPoint Presentation</vt:lpstr>
      <vt:lpstr>What is an Innovation Discovery Event (IDE)?</vt:lpstr>
      <vt:lpstr>Why is Fermilab hosting an IDE?</vt:lpstr>
      <vt:lpstr>Schedule</vt:lpstr>
      <vt:lpstr>Your Host: Panagiotis Spentzouris Associate Laboratory Director, Emerging Technologies </vt:lpstr>
      <vt:lpstr>Your Facilitator: Mike Reilly  Senior Commercialization Advisor, TechLink </vt:lpstr>
      <vt:lpstr>Principal Investigators</vt:lpstr>
      <vt:lpstr>Technology</vt:lpstr>
      <vt:lpstr>Technology</vt:lpstr>
      <vt:lpstr>Panelists</vt:lpstr>
      <vt:lpstr>Coordinators</vt:lpstr>
      <vt:lpstr>Closed Event</vt:lpstr>
      <vt:lpstr>Previous TechLink Discovery Events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Cherri Schmidt</dc:creator>
  <cp:lastModifiedBy>Leanna Demarre</cp:lastModifiedBy>
  <cp:revision>50</cp:revision>
  <cp:lastPrinted>2023-05-23T22:00:07Z</cp:lastPrinted>
  <dcterms:created xsi:type="dcterms:W3CDTF">2021-03-16T20:36:06Z</dcterms:created>
  <dcterms:modified xsi:type="dcterms:W3CDTF">2023-05-25T13:20:54Z</dcterms:modified>
</cp:coreProperties>
</file>