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5"/>
  </p:notesMasterIdLst>
  <p:handoutMasterIdLst>
    <p:handoutMasterId r:id="rId46"/>
  </p:handoutMasterIdLst>
  <p:sldIdLst>
    <p:sldId id="294" r:id="rId2"/>
    <p:sldId id="4348" r:id="rId3"/>
    <p:sldId id="4351" r:id="rId4"/>
    <p:sldId id="4352" r:id="rId5"/>
    <p:sldId id="4369" r:id="rId6"/>
    <p:sldId id="4361" r:id="rId7"/>
    <p:sldId id="4362" r:id="rId8"/>
    <p:sldId id="4363" r:id="rId9"/>
    <p:sldId id="457" r:id="rId10"/>
    <p:sldId id="4365" r:id="rId11"/>
    <p:sldId id="1677" r:id="rId12"/>
    <p:sldId id="1487" r:id="rId13"/>
    <p:sldId id="1488" r:id="rId14"/>
    <p:sldId id="4366" r:id="rId15"/>
    <p:sldId id="4368" r:id="rId16"/>
    <p:sldId id="4354" r:id="rId17"/>
    <p:sldId id="4355" r:id="rId18"/>
    <p:sldId id="4371" r:id="rId19"/>
    <p:sldId id="4370" r:id="rId20"/>
    <p:sldId id="4382" r:id="rId21"/>
    <p:sldId id="4372" r:id="rId22"/>
    <p:sldId id="4374" r:id="rId23"/>
    <p:sldId id="4379" r:id="rId24"/>
    <p:sldId id="4380" r:id="rId25"/>
    <p:sldId id="4375" r:id="rId26"/>
    <p:sldId id="4376" r:id="rId27"/>
    <p:sldId id="4377" r:id="rId28"/>
    <p:sldId id="4378" r:id="rId29"/>
    <p:sldId id="4385" r:id="rId30"/>
    <p:sldId id="4386" r:id="rId31"/>
    <p:sldId id="4390" r:id="rId32"/>
    <p:sldId id="4387" r:id="rId33"/>
    <p:sldId id="4389" r:id="rId34"/>
    <p:sldId id="4383" r:id="rId35"/>
    <p:sldId id="4396" r:id="rId36"/>
    <p:sldId id="4423" r:id="rId37"/>
    <p:sldId id="320" r:id="rId38"/>
    <p:sldId id="4409" r:id="rId39"/>
    <p:sldId id="4419" r:id="rId40"/>
    <p:sldId id="4414" r:id="rId41"/>
    <p:sldId id="4420" r:id="rId42"/>
    <p:sldId id="4424" r:id="rId43"/>
    <p:sldId id="4425" r:id="rId4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FF"/>
    <a:srgbClr val="2A62B8"/>
    <a:srgbClr val="F8931F"/>
    <a:srgbClr val="007045"/>
    <a:srgbClr val="1E1EFF"/>
    <a:srgbClr val="505050"/>
    <a:srgbClr val="004C97"/>
    <a:srgbClr val="E46F47"/>
    <a:srgbClr val="77116B"/>
    <a:srgbClr val="D56F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16" autoAdjust="0"/>
    <p:restoredTop sz="86463"/>
  </p:normalViewPr>
  <p:slideViewPr>
    <p:cSldViewPr snapToGrid="0" snapToObjects="1" showGuides="1">
      <p:cViewPr>
        <p:scale>
          <a:sx n="121" d="100"/>
          <a:sy n="121" d="100"/>
        </p:scale>
        <p:origin x="728" y="48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168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9" d="100"/>
          <a:sy n="89" d="100"/>
        </p:scale>
        <p:origin x="40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6" y="4878161"/>
            <a:ext cx="793777" cy="187523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Chris Polly | Muon g-2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793776" cy="26533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2"/>
            <a:ext cx="793778" cy="177964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793776" cy="250191"/>
          </a:xfrm>
        </p:spPr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1EC0A-8F99-40EA-9690-0E4660AED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1" y="102394"/>
            <a:ext cx="7886700" cy="51413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9380A-BCF1-4123-977B-D9C32169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Sep 28,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D736B-93E7-4D64-B8F3-63D59FCD5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Chris Polly | Muon g-2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1D2DF-3C3A-46C9-B505-3B2BBC23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654" y="4767263"/>
            <a:ext cx="720436" cy="273844"/>
          </a:xfrm>
          <a:prstGeom prst="rect">
            <a:avLst/>
          </a:prstGeo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70530E2D-F9B3-4B8C-B92C-F1DFB01B7E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15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793776" cy="26533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4878162"/>
            <a:ext cx="793775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2"/>
            <a:ext cx="79377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31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rxiv.org/abs/1804.0314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4524" y="3232834"/>
            <a:ext cx="7853156" cy="935794"/>
          </a:xfrm>
        </p:spPr>
        <p:txBody>
          <a:bodyPr>
            <a:noAutofit/>
          </a:bodyPr>
          <a:lstStyle/>
          <a:p>
            <a:r>
              <a:rPr lang="en-US" dirty="0"/>
              <a:t>Fermilab Muon g-2 and other topics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4524" y="3897523"/>
            <a:ext cx="8316317" cy="115412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Chris Polly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Fermi National Accelerator Laboratory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Muons in Minneapolis Workshop 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December 6,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274C0-683B-C448-9EF8-6F6E7B68A7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703"/>
          <a:stretch/>
        </p:blipFill>
        <p:spPr>
          <a:xfrm>
            <a:off x="0" y="602167"/>
            <a:ext cx="4050909" cy="28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improvements in beam delivery relative to BNL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BE316187-23FC-82B0-3073-0EB3F9256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88" y="929928"/>
            <a:ext cx="7897812" cy="266235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21 x statistics of BNL but at similar instantaneous rate</a:t>
            </a:r>
          </a:p>
          <a:p>
            <a:pPr lvl="1"/>
            <a:r>
              <a:rPr lang="en-US" dirty="0"/>
              <a:t>Injected muon bunches 3x faster and run 7x longer</a:t>
            </a:r>
          </a:p>
          <a:p>
            <a:pPr lvl="1"/>
            <a:r>
              <a:rPr lang="en-US" dirty="0"/>
              <a:t>Run 7x longer</a:t>
            </a:r>
          </a:p>
          <a:p>
            <a:r>
              <a:rPr lang="en-US" dirty="0"/>
              <a:t>Pion decay channel increased from 80 m to nearly 2000 km by circulating around Delivery Ring (DR)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pions</a:t>
            </a:r>
            <a:r>
              <a:rPr lang="en-US" dirty="0"/>
              <a:t> decay to muon vs 50% </a:t>
            </a:r>
            <a:r>
              <a:rPr lang="en-US" dirty="0">
                <a:sym typeface="Wingdings" pitchFamily="2" charset="2"/>
              </a:rPr>
              <a:t> reduces hadronic flash which creates a large background in ring</a:t>
            </a:r>
          </a:p>
          <a:p>
            <a:r>
              <a:rPr lang="en-US" dirty="0">
                <a:sym typeface="Wingdings" pitchFamily="2" charset="2"/>
              </a:rPr>
              <a:t>Circulating in DR also gives time for protons to separated by time-of-flight and cleaned from muon beam  also reduces flash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357502"/>
            <a:ext cx="4099030" cy="243072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Muons are injected through a hole in the back of the magnet </a:t>
            </a:r>
          </a:p>
          <a:p>
            <a:r>
              <a:rPr lang="en-US" dirty="0">
                <a:solidFill>
                  <a:srgbClr val="000000"/>
                </a:solidFill>
              </a:rPr>
              <a:t>Superconducting magnet (inflector) nulls the B-field to allow muons to pass</a:t>
            </a:r>
          </a:p>
          <a:p>
            <a:r>
              <a:rPr lang="en-US" dirty="0">
                <a:solidFill>
                  <a:srgbClr val="000000"/>
                </a:solidFill>
              </a:rPr>
              <a:t>Muon emerge from inflector and start to bend in the B field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 nearly pure muon beam into the storage ring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70" y="856757"/>
            <a:ext cx="3684369" cy="31517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1899351" y="920981"/>
            <a:ext cx="960256" cy="564041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1587807" y="762854"/>
            <a:ext cx="555732" cy="430054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cs typeface="Verdana"/>
              </a:rPr>
              <a:t>μ</a:t>
            </a:r>
            <a:r>
              <a:rPr lang="en-US" sz="1800" baseline="30000" dirty="0"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644703" y="1542173"/>
            <a:ext cx="3146897" cy="1853495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BA683C-9BB0-4948-B141-A48B0613BEF8}"/>
              </a:ext>
            </a:extLst>
          </p:cNvPr>
          <p:cNvCxnSpPr>
            <a:cxnSpLocks/>
          </p:cNvCxnSpPr>
          <p:nvPr/>
        </p:nvCxnSpPr>
        <p:spPr>
          <a:xfrm>
            <a:off x="2864369" y="1501781"/>
            <a:ext cx="445538" cy="278678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D1223-61D1-61A3-ADE5-C9DABFD110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1EBF5-1A84-2A76-7FC0-8D424F50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8DE09-FA74-A077-E698-6C32D4803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2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5570" y="1037060"/>
            <a:ext cx="3684369" cy="31517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3651951" y="1101284"/>
            <a:ext cx="960256" cy="564041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3340407" y="943157"/>
            <a:ext cx="555732" cy="430054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cs typeface="Verdana"/>
              </a:rPr>
              <a:t>μ</a:t>
            </a:r>
            <a:r>
              <a:rPr lang="en-US" sz="1800" baseline="30000" dirty="0"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2397303" y="1722476"/>
            <a:ext cx="3146897" cy="1853495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652" y="1122936"/>
            <a:ext cx="2715476" cy="269512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6113720" y="1153140"/>
            <a:ext cx="2568102" cy="2541413"/>
          </a:xfrm>
          <a:prstGeom prst="arc">
            <a:avLst>
              <a:gd name="adj1" fmla="val 16200000"/>
              <a:gd name="adj2" fmla="val 14834906"/>
            </a:avLst>
          </a:prstGeom>
          <a:ln w="38100" cmpd="sng">
            <a:solidFill>
              <a:srgbClr val="FF9300"/>
            </a:solidFill>
            <a:prstDash val="sys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69A284-FA8C-F545-B01F-5B019B10A03C}"/>
              </a:ext>
            </a:extLst>
          </p:cNvPr>
          <p:cNvSpPr/>
          <p:nvPr/>
        </p:nvSpPr>
        <p:spPr>
          <a:xfrm>
            <a:off x="8296968" y="992868"/>
            <a:ext cx="566862" cy="430054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cs typeface="Verdana"/>
              </a:rPr>
              <a:t>μ</a:t>
            </a:r>
            <a:r>
              <a:rPr lang="en-US" sz="1800" baseline="30000" dirty="0">
                <a:cs typeface="Verdana"/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C8337E-7046-CC4F-840A-07001E5AEDA0}"/>
              </a:ext>
            </a:extLst>
          </p:cNvPr>
          <p:cNvSpPr/>
          <p:nvPr/>
        </p:nvSpPr>
        <p:spPr>
          <a:xfrm>
            <a:off x="8339808" y="3775800"/>
            <a:ext cx="285750" cy="28575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70B27-BF7D-1C4E-A3AE-112A5BDDC96C}"/>
              </a:ext>
            </a:extLst>
          </p:cNvPr>
          <p:cNvSpPr txBox="1"/>
          <p:nvPr/>
        </p:nvSpPr>
        <p:spPr>
          <a:xfrm>
            <a:off x="8625558" y="37758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8454108" y="3890097"/>
            <a:ext cx="57150" cy="5715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5A32572-A968-4742-AEA3-22FDEB6F0A21}"/>
              </a:ext>
            </a:extLst>
          </p:cNvPr>
          <p:cNvSpPr/>
          <p:nvPr/>
        </p:nvSpPr>
        <p:spPr>
          <a:xfrm>
            <a:off x="6113720" y="1150286"/>
            <a:ext cx="2568102" cy="2541413"/>
          </a:xfrm>
          <a:prstGeom prst="arc">
            <a:avLst>
              <a:gd name="adj1" fmla="val 16200000"/>
              <a:gd name="adj2" fmla="val 2155133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C3DC2B-CB8A-3E43-8708-92102F46D2D4}"/>
              </a:ext>
            </a:extLst>
          </p:cNvPr>
          <p:cNvCxnSpPr>
            <a:cxnSpLocks/>
          </p:cNvCxnSpPr>
          <p:nvPr/>
        </p:nvCxnSpPr>
        <p:spPr>
          <a:xfrm>
            <a:off x="4616969" y="1682084"/>
            <a:ext cx="445538" cy="278678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3473AB2-C52E-A043-B7CB-BBA8A312B98C}"/>
              </a:ext>
            </a:extLst>
          </p:cNvPr>
          <p:cNvCxnSpPr>
            <a:cxnSpLocks/>
          </p:cNvCxnSpPr>
          <p:nvPr/>
        </p:nvCxnSpPr>
        <p:spPr>
          <a:xfrm>
            <a:off x="6970219" y="1151802"/>
            <a:ext cx="427552" cy="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024D3B-9107-5240-9442-44045A47BF73}"/>
              </a:ext>
            </a:extLst>
          </p:cNvPr>
          <p:cNvGrpSpPr/>
          <p:nvPr/>
        </p:nvGrpSpPr>
        <p:grpSpPr>
          <a:xfrm>
            <a:off x="5992203" y="1069229"/>
            <a:ext cx="2811135" cy="2784851"/>
            <a:chOff x="10497864" y="1959762"/>
            <a:chExt cx="3748180" cy="3713134"/>
          </a:xfrm>
        </p:grpSpPr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F64F5152-6F7C-E348-A515-22D0E47559DF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20250119"/>
                <a:gd name="adj2" fmla="val 126038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C7257AA5-C2F5-9441-9A24-1ADB36AA7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20308516"/>
                <a:gd name="adj2" fmla="val 115906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80" name="Arc 79">
            <a:extLst>
              <a:ext uri="{FF2B5EF4-FFF2-40B4-BE49-F238E27FC236}">
                <a16:creationId xmlns:a16="http://schemas.microsoft.com/office/drawing/2014/main" id="{3EEBCF31-73D4-F34F-AFF8-1725D5E8410F}"/>
              </a:ext>
            </a:extLst>
          </p:cNvPr>
          <p:cNvSpPr/>
          <p:nvPr/>
        </p:nvSpPr>
        <p:spPr>
          <a:xfrm>
            <a:off x="6113720" y="1198860"/>
            <a:ext cx="2568102" cy="2541413"/>
          </a:xfrm>
          <a:prstGeom prst="arc">
            <a:avLst>
              <a:gd name="adj1" fmla="val 21403697"/>
              <a:gd name="adj2" fmla="val 16238235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ACF322B-4B78-114C-A4CB-26DF64191BB0}"/>
              </a:ext>
            </a:extLst>
          </p:cNvPr>
          <p:cNvSpPr txBox="1"/>
          <p:nvPr/>
        </p:nvSpPr>
        <p:spPr>
          <a:xfrm>
            <a:off x="7780606" y="2293706"/>
            <a:ext cx="7745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 dirty="0">
                <a:solidFill>
                  <a:srgbClr val="FF0000"/>
                </a:solidFill>
                <a:latin typeface="Helvetica" pitchFamily="2" charset="0"/>
              </a:rPr>
              <a:t>Kicker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0F83D2A-F736-4A4E-A943-493A3D8A4429}"/>
              </a:ext>
            </a:extLst>
          </p:cNvPr>
          <p:cNvSpPr/>
          <p:nvPr/>
        </p:nvSpPr>
        <p:spPr>
          <a:xfrm rot="18439823">
            <a:off x="4662611" y="2795562"/>
            <a:ext cx="1343212" cy="5382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29F7CB-0324-694B-A0D3-9DC65E7D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08" y="2573826"/>
            <a:ext cx="1701607" cy="151969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5248E5-E9FA-7ACB-EEC3-740186F97F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F46F0F-769C-972A-120F-58767B0C5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BB134-DA2C-7DEC-F52A-6D0AE40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Screen Shot 2019-04-10 at 11.17.01 AM.png" descr="Screen Shot 2019-04-10 at 11.17.01 AM.png">
            <a:extLst>
              <a:ext uri="{FF2B5EF4-FFF2-40B4-BE49-F238E27FC236}">
                <a16:creationId xmlns:a16="http://schemas.microsoft.com/office/drawing/2014/main" id="{E775E5D9-D73B-0C45-0FEA-9E08A7E11A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03" y="1037216"/>
            <a:ext cx="1780005" cy="119353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2F8397C0-D4B5-1CB5-D3DE-A02B6190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9406"/>
            <a:ext cx="8686800" cy="320908"/>
          </a:xfrm>
        </p:spPr>
        <p:txBody>
          <a:bodyPr/>
          <a:lstStyle/>
          <a:p>
            <a:r>
              <a:rPr lang="en-US" dirty="0"/>
              <a:t>Kick muons onto a stored central orbit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434A278-784F-0786-3044-EA1F3C50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948" y="4180979"/>
            <a:ext cx="2938057" cy="285750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  Kickers 3 x faster than BNL</a:t>
            </a:r>
          </a:p>
        </p:txBody>
      </p:sp>
    </p:spTree>
    <p:extLst>
      <p:ext uri="{BB962C8B-B14F-4D97-AF65-F5344CB8AC3E}">
        <p14:creationId xmlns:p14="http://schemas.microsoft.com/office/powerpoint/2010/main" val="10968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0" grpId="0" animBg="1"/>
      <p:bldP spid="84" grpId="0"/>
      <p:bldP spid="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Electrostatic quad provide vertical focusing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370" y="799468"/>
            <a:ext cx="3684369" cy="31517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3702751" y="863692"/>
            <a:ext cx="960256" cy="564041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2448103" y="1484884"/>
            <a:ext cx="3146897" cy="1853495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226" y="1113944"/>
            <a:ext cx="2715476" cy="269512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6397294" y="1189868"/>
            <a:ext cx="2568102" cy="2541413"/>
          </a:xfrm>
          <a:prstGeom prst="arc">
            <a:avLst>
              <a:gd name="adj1" fmla="val 16200000"/>
              <a:gd name="adj2" fmla="val 1054009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C8337E-7046-CC4F-840A-07001E5AEDA0}"/>
              </a:ext>
            </a:extLst>
          </p:cNvPr>
          <p:cNvSpPr/>
          <p:nvPr/>
        </p:nvSpPr>
        <p:spPr>
          <a:xfrm>
            <a:off x="8623382" y="3766805"/>
            <a:ext cx="285750" cy="28575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70B27-BF7D-1C4E-A3AE-112A5BDDC96C}"/>
              </a:ext>
            </a:extLst>
          </p:cNvPr>
          <p:cNvSpPr txBox="1"/>
          <p:nvPr/>
        </p:nvSpPr>
        <p:spPr>
          <a:xfrm>
            <a:off x="8909132" y="3766805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8737682" y="3881105"/>
            <a:ext cx="57150" cy="5715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456CE5B-7B15-DF4E-AE5E-DC162CE56B36}"/>
              </a:ext>
            </a:extLst>
          </p:cNvPr>
          <p:cNvSpPr/>
          <p:nvPr/>
        </p:nvSpPr>
        <p:spPr>
          <a:xfrm>
            <a:off x="6397294" y="1189868"/>
            <a:ext cx="2568102" cy="2541413"/>
          </a:xfrm>
          <a:prstGeom prst="arc">
            <a:avLst>
              <a:gd name="adj1" fmla="val 10091091"/>
              <a:gd name="adj2" fmla="val 18620955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26846E-0A0C-E941-AF76-22764AA282B1}"/>
              </a:ext>
            </a:extLst>
          </p:cNvPr>
          <p:cNvCxnSpPr>
            <a:cxnSpLocks/>
          </p:cNvCxnSpPr>
          <p:nvPr/>
        </p:nvCxnSpPr>
        <p:spPr>
          <a:xfrm>
            <a:off x="4667769" y="1444492"/>
            <a:ext cx="445538" cy="278678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8835CF-BC85-314C-BF1A-9768F193685F}"/>
              </a:ext>
            </a:extLst>
          </p:cNvPr>
          <p:cNvGrpSpPr/>
          <p:nvPr/>
        </p:nvGrpSpPr>
        <p:grpSpPr>
          <a:xfrm>
            <a:off x="6275777" y="1060237"/>
            <a:ext cx="2811135" cy="2784851"/>
            <a:chOff x="10497864" y="1959762"/>
            <a:chExt cx="3748180" cy="3713134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4FCF3172-6717-D94A-A88F-53AFF449706E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1363555"/>
                <a:gd name="adj2" fmla="val 3971365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42AC253-8466-2945-B726-5185EE172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1385346"/>
                <a:gd name="adj2" fmla="val 3986904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C2AFC95E-EFC3-594C-8E88-4F0BB2DAB3CF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12167761"/>
                <a:gd name="adj2" fmla="val 14747713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D35A3A3-5FB4-7949-B99F-0A037B6A0B65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6761395"/>
                <a:gd name="adj2" fmla="val 9392604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7967A4A-48C5-884C-BAF4-9F82E0AC3CB1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17538892"/>
                <a:gd name="adj2" fmla="val 20157109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4A56DFD-EF09-7E4D-B6B3-CC730DFB9D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6767541"/>
                <a:gd name="adj2" fmla="val 9373794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22D9440-FBB2-E647-8340-14D3923EF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12155532"/>
                <a:gd name="adj2" fmla="val 14769790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9BA3A04C-1BE4-654D-80A4-C16FE014C5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17551582"/>
                <a:gd name="adj2" fmla="val 20152979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C8558E-126D-114F-B445-35D05716EC5C}"/>
              </a:ext>
            </a:extLst>
          </p:cNvPr>
          <p:cNvGrpSpPr/>
          <p:nvPr/>
        </p:nvGrpSpPr>
        <p:grpSpPr>
          <a:xfrm>
            <a:off x="6275777" y="1060237"/>
            <a:ext cx="2811135" cy="2784851"/>
            <a:chOff x="10497864" y="1959762"/>
            <a:chExt cx="3748180" cy="371313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A4E879FB-1A42-5A4C-A7BF-FC9262670CE2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20250119"/>
                <a:gd name="adj2" fmla="val 126038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8649A0AC-F921-B44D-B14A-6499689852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20308516"/>
                <a:gd name="adj2" fmla="val 115906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1AD2F78-3834-014D-96C6-EB7DA3CB792D}"/>
              </a:ext>
            </a:extLst>
          </p:cNvPr>
          <p:cNvSpPr/>
          <p:nvPr/>
        </p:nvSpPr>
        <p:spPr>
          <a:xfrm rot="14682671">
            <a:off x="4899818" y="1985389"/>
            <a:ext cx="1028369" cy="385198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53C1704-D348-B444-A7C1-071FA4ECD871}"/>
              </a:ext>
            </a:extLst>
          </p:cNvPr>
          <p:cNvSpPr/>
          <p:nvPr/>
        </p:nvSpPr>
        <p:spPr>
          <a:xfrm>
            <a:off x="3560225" y="1361806"/>
            <a:ext cx="1028369" cy="385198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19AE84-FE98-3B46-AC96-1AE52E119F7F}"/>
              </a:ext>
            </a:extLst>
          </p:cNvPr>
          <p:cNvSpPr/>
          <p:nvPr/>
        </p:nvSpPr>
        <p:spPr>
          <a:xfrm rot="16392047">
            <a:off x="2081741" y="2078541"/>
            <a:ext cx="1028369" cy="385198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50D2A15-5BC9-194B-A1D0-9A25F72CC6EA}"/>
              </a:ext>
            </a:extLst>
          </p:cNvPr>
          <p:cNvSpPr/>
          <p:nvPr/>
        </p:nvSpPr>
        <p:spPr>
          <a:xfrm rot="277388">
            <a:off x="3234369" y="3186171"/>
            <a:ext cx="1420186" cy="385198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85FCE-48D1-6445-B3B0-CC6DE1BF33FB}"/>
              </a:ext>
            </a:extLst>
          </p:cNvPr>
          <p:cNvSpPr txBox="1"/>
          <p:nvPr/>
        </p:nvSpPr>
        <p:spPr>
          <a:xfrm>
            <a:off x="6691893" y="2202476"/>
            <a:ext cx="209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519A24"/>
                </a:solidFill>
                <a:latin typeface="Helvetica" pitchFamily="2" charset="0"/>
              </a:rPr>
              <a:t>Quadrupole Plates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E7DD45-9790-DD47-9E75-7C01F6195340}"/>
              </a:ext>
            </a:extLst>
          </p:cNvPr>
          <p:cNvCxnSpPr>
            <a:cxnSpLocks/>
          </p:cNvCxnSpPr>
          <p:nvPr/>
        </p:nvCxnSpPr>
        <p:spPr>
          <a:xfrm flipV="1">
            <a:off x="7987285" y="1693357"/>
            <a:ext cx="431276" cy="459557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A11D32-B090-2A46-A24D-E5384597D66D}"/>
              </a:ext>
            </a:extLst>
          </p:cNvPr>
          <p:cNvCxnSpPr>
            <a:cxnSpLocks/>
          </p:cNvCxnSpPr>
          <p:nvPr/>
        </p:nvCxnSpPr>
        <p:spPr>
          <a:xfrm flipH="1" flipV="1">
            <a:off x="6958530" y="1693357"/>
            <a:ext cx="459999" cy="458379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25AAA14-2860-664C-8A78-A9B742A260F1}"/>
              </a:ext>
            </a:extLst>
          </p:cNvPr>
          <p:cNvCxnSpPr>
            <a:cxnSpLocks/>
          </p:cNvCxnSpPr>
          <p:nvPr/>
        </p:nvCxnSpPr>
        <p:spPr>
          <a:xfrm>
            <a:off x="7898568" y="2566614"/>
            <a:ext cx="519281" cy="562948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65CA7CF-0EF7-ED4D-9430-85EA34BC2829}"/>
              </a:ext>
            </a:extLst>
          </p:cNvPr>
          <p:cNvCxnSpPr>
            <a:cxnSpLocks/>
          </p:cNvCxnSpPr>
          <p:nvPr/>
        </p:nvCxnSpPr>
        <p:spPr>
          <a:xfrm flipH="1">
            <a:off x="6947815" y="2605487"/>
            <a:ext cx="522164" cy="524075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8C897F-0B0F-C547-ABF5-F98C3A11B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9" y="1583831"/>
            <a:ext cx="2073991" cy="141456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E0035-144D-DC7B-8218-57FCBA01E8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32A46-33D1-2121-5C93-CFFAEAC1D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A7085-4AC7-337D-F807-3871370F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586E772-39F8-A4D5-FAED-D1000272EAEF}"/>
              </a:ext>
            </a:extLst>
          </p:cNvPr>
          <p:cNvSpPr/>
          <p:nvPr/>
        </p:nvSpPr>
        <p:spPr>
          <a:xfrm>
            <a:off x="3340407" y="496846"/>
            <a:ext cx="515976" cy="430054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cs typeface="Verdana"/>
              </a:rPr>
              <a:t>μ</a:t>
            </a:r>
            <a:r>
              <a:rPr lang="en-US" sz="1800" baseline="30000" dirty="0">
                <a:cs typeface="Verdana"/>
              </a:rPr>
              <a:t>+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328CD4A-6331-64CA-D019-ADA497275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4036440"/>
            <a:ext cx="8672513" cy="562948"/>
          </a:xfrm>
        </p:spPr>
        <p:txBody>
          <a:bodyPr/>
          <a:lstStyle/>
          <a:p>
            <a:r>
              <a:rPr lang="en-US" dirty="0"/>
              <a:t>Quad electrode cover 41% of ring circumference</a:t>
            </a:r>
          </a:p>
          <a:p>
            <a:r>
              <a:rPr lang="en-US" dirty="0"/>
              <a:t>Keeps beam confined but generates coherent </a:t>
            </a:r>
            <a:r>
              <a:rPr lang="en-US" dirty="0" err="1"/>
              <a:t>betatron</a:t>
            </a:r>
            <a:r>
              <a:rPr lang="en-US" dirty="0"/>
              <a:t> oscillation (CBO)</a:t>
            </a:r>
          </a:p>
        </p:txBody>
      </p:sp>
    </p:spTree>
    <p:extLst>
      <p:ext uri="{BB962C8B-B14F-4D97-AF65-F5344CB8AC3E}">
        <p14:creationId xmlns:p14="http://schemas.microsoft.com/office/powerpoint/2010/main" val="14272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storage ring, but…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19F66E5-8E62-787F-94A6-A1FF8830DD4D}"/>
              </a:ext>
            </a:extLst>
          </p:cNvPr>
          <p:cNvSpPr txBox="1">
            <a:spLocks/>
          </p:cNvSpPr>
          <p:nvPr/>
        </p:nvSpPr>
        <p:spPr>
          <a:xfrm>
            <a:off x="137160" y="614235"/>
            <a:ext cx="5678023" cy="159680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>
            <a:normAutofit fontScale="77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Much more stable floor and hall temperature</a:t>
            </a:r>
          </a:p>
          <a:p>
            <a:pPr>
              <a:lnSpc>
                <a:spcPct val="120000"/>
              </a:lnSpc>
            </a:pPr>
            <a:r>
              <a:rPr lang="en-US" dirty="0"/>
              <a:t>Most field systematics scales with field non-uniformities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Spent a year shimming, added 9000 custom cut pieces of shim stock</a:t>
            </a:r>
          </a:p>
        </p:txBody>
      </p:sp>
      <p:pic>
        <p:nvPicPr>
          <p:cNvPr id="8" name="full_scan_all_dipole.mpg">
            <a:hlinkClick r:id="" action="ppaction://ole?verb=0"/>
            <a:extLst>
              <a:ext uri="{FF2B5EF4-FFF2-40B4-BE49-F238E27FC236}">
                <a16:creationId xmlns:a16="http://schemas.microsoft.com/office/drawing/2014/main" id="{7127DCB0-FE35-E9CA-92B6-05426132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857500"/>
            <a:ext cx="6858000" cy="2286000"/>
          </a:xfrm>
          <a:prstGeom prst="rect">
            <a:avLst/>
          </a:prstGeom>
        </p:spPr>
      </p:pic>
      <p:pic>
        <p:nvPicPr>
          <p:cNvPr id="9" name="Picture 8" descr="Foils1.png">
            <a:extLst>
              <a:ext uri="{FF2B5EF4-FFF2-40B4-BE49-F238E27FC236}">
                <a16:creationId xmlns:a16="http://schemas.microsoft.com/office/drawing/2014/main" id="{B8B8DD98-070D-0A11-FD3F-C3BE932FF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693" y="2650671"/>
            <a:ext cx="1124216" cy="1937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19842-2E2F-8743-4245-487FFD95E5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427" y="40413"/>
            <a:ext cx="2777637" cy="2524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019306-E4AA-97C4-7C65-1BDEFFD82B14}"/>
              </a:ext>
            </a:extLst>
          </p:cNvPr>
          <p:cNvSpPr txBox="1"/>
          <p:nvPr/>
        </p:nvSpPr>
        <p:spPr>
          <a:xfrm>
            <a:off x="429419" y="2272725"/>
            <a:ext cx="4617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Fermilab:     ~15 ppm RMS    (~75 ppm peak-to-peak)</a:t>
            </a:r>
          </a:p>
          <a:p>
            <a:r>
              <a:rPr lang="en-US" sz="1600" dirty="0"/>
              <a:t>BNL E821:   ~35 ppm RMS    (~200 ppm peak-to-peak)</a:t>
            </a:r>
          </a:p>
        </p:txBody>
      </p:sp>
    </p:spTree>
    <p:extLst>
      <p:ext uri="{BB962C8B-B14F-4D97-AF65-F5344CB8AC3E}">
        <p14:creationId xmlns:p14="http://schemas.microsoft.com/office/powerpoint/2010/main" val="35210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systems used to determine B to &lt; 100 ppb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740E0B-CFF0-EF96-F276-B42D76D004DB}"/>
              </a:ext>
            </a:extLst>
          </p:cNvPr>
          <p:cNvGrpSpPr/>
          <p:nvPr/>
        </p:nvGrpSpPr>
        <p:grpSpPr>
          <a:xfrm>
            <a:off x="6903983" y="92285"/>
            <a:ext cx="1936580" cy="474917"/>
            <a:chOff x="529347" y="3929443"/>
            <a:chExt cx="3884033" cy="952500"/>
          </a:xfrm>
        </p:grpSpPr>
        <p:pic>
          <p:nvPicPr>
            <p:cNvPr id="7" name="Picture 6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87CD6C36-185B-3A5B-FA92-530D0AAD2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347" y="4227893"/>
              <a:ext cx="558800" cy="355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8A7AB0-CEEC-4AA3-EB64-C697EC9A2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203" y="4272343"/>
              <a:ext cx="406400" cy="266700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C0067EA-7216-7DBC-20C4-79B62948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885" y="4227893"/>
              <a:ext cx="1397000" cy="355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5BF08E-2E55-4FE5-4A28-CA82C89B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3333" y="4272343"/>
              <a:ext cx="406400" cy="266700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D2E38C83-D76F-6471-50E8-5C51B8A10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0080" y="3929443"/>
              <a:ext cx="1003300" cy="952500"/>
            </a:xfrm>
            <a:prstGeom prst="rect">
              <a:avLst/>
            </a:prstGeom>
          </p:spPr>
        </p:pic>
      </p:grp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84AC75E-0DFF-1064-6ED7-AD6E285A6988}"/>
              </a:ext>
            </a:extLst>
          </p:cNvPr>
          <p:cNvSpPr txBox="1">
            <a:spLocks/>
          </p:cNvSpPr>
          <p:nvPr/>
        </p:nvSpPr>
        <p:spPr>
          <a:xfrm>
            <a:off x="163050" y="778622"/>
            <a:ext cx="2594798" cy="461836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200" dirty="0">
                <a:solidFill>
                  <a:srgbClr val="0432FF"/>
                </a:solidFill>
              </a:rPr>
              <a:t>378 fixed probes monitor 24/7</a:t>
            </a:r>
          </a:p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0FCC733-577C-F343-56C5-E0B6C6D7C6E0}"/>
              </a:ext>
            </a:extLst>
          </p:cNvPr>
          <p:cNvSpPr txBox="1">
            <a:spLocks/>
          </p:cNvSpPr>
          <p:nvPr/>
        </p:nvSpPr>
        <p:spPr>
          <a:xfrm>
            <a:off x="3290874" y="664714"/>
            <a:ext cx="2170813" cy="461836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200" dirty="0">
                <a:solidFill>
                  <a:srgbClr val="0432FF"/>
                </a:solidFill>
              </a:rPr>
              <a:t>NMR trolley maps field every 3 days</a:t>
            </a:r>
          </a:p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9B54539-958A-BAD0-8871-4CAFD8F5ABEB}"/>
              </a:ext>
            </a:extLst>
          </p:cNvPr>
          <p:cNvSpPr txBox="1">
            <a:spLocks/>
          </p:cNvSpPr>
          <p:nvPr/>
        </p:nvSpPr>
        <p:spPr>
          <a:xfrm>
            <a:off x="6268387" y="1344598"/>
            <a:ext cx="2288281" cy="461836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200" dirty="0">
                <a:solidFill>
                  <a:srgbClr val="0432FF"/>
                </a:solidFill>
              </a:rPr>
              <a:t>Trolley cross-calibrated to absolute probes</a:t>
            </a:r>
          </a:p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D52E62-2959-DD3C-DE57-1A0709A76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9532" y="1251343"/>
            <a:ext cx="2500325" cy="140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2C6545D2-46C1-9475-BA7C-70EF71DCC9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444" y="3498933"/>
            <a:ext cx="1086667" cy="1116440"/>
          </a:xfrm>
          <a:prstGeom prst="rect">
            <a:avLst/>
          </a:prstGeom>
        </p:spPr>
      </p:pic>
      <p:pic>
        <p:nvPicPr>
          <p:cNvPr id="17" name="Content Placeholder 15">
            <a:extLst>
              <a:ext uri="{FF2B5EF4-FFF2-40B4-BE49-F238E27FC236}">
                <a16:creationId xmlns:a16="http://schemas.microsoft.com/office/drawing/2014/main" id="{5484044E-BFE3-7DF5-C2ED-D503860AB7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45" r="-60845"/>
          <a:stretch/>
        </p:blipFill>
        <p:spPr>
          <a:xfrm>
            <a:off x="7131792" y="3433615"/>
            <a:ext cx="2164211" cy="1167767"/>
          </a:xfrm>
          <a:prstGeom prst="rect">
            <a:avLst/>
          </a:prstGeom>
        </p:spPr>
      </p:pic>
      <p:pic>
        <p:nvPicPr>
          <p:cNvPr id="18" name="Picture 17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1D5E59F-3A14-ABA5-92A2-80EF8169A5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119" y="1823273"/>
            <a:ext cx="2419703" cy="720651"/>
          </a:xfrm>
          <a:prstGeom prst="rect">
            <a:avLst/>
          </a:prstGeom>
        </p:spPr>
      </p:pic>
      <p:pic>
        <p:nvPicPr>
          <p:cNvPr id="20" name="Picture 1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E0FD8C3-491B-1DA1-BF3D-1D8825FA8EC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67" y="1018232"/>
            <a:ext cx="2568949" cy="842846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96DF64E-03E3-EE03-314E-667782B4C5F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886" y="2665936"/>
            <a:ext cx="2500325" cy="20678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2616EE-E39F-266E-35A7-8D80E5BA289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44" y="1952607"/>
            <a:ext cx="2471672" cy="1800082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4C8CD353-BD89-08CA-2C66-E0458D6F0A5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66" y="2596880"/>
            <a:ext cx="2299390" cy="774117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5127265A-8CF9-A9FF-858F-7154D72057D6}"/>
              </a:ext>
            </a:extLst>
          </p:cNvPr>
          <p:cNvSpPr txBox="1">
            <a:spLocks/>
          </p:cNvSpPr>
          <p:nvPr/>
        </p:nvSpPr>
        <p:spPr>
          <a:xfrm>
            <a:off x="222251" y="3869980"/>
            <a:ext cx="2500325" cy="5560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Doubled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the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number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useful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fixed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probes</a:t>
            </a:r>
            <a:endParaRPr lang="nb-NO" baseline="-250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9680FDC4-870A-1570-B6B1-C06CF86E09D9}"/>
              </a:ext>
            </a:extLst>
          </p:cNvPr>
          <p:cNvSpPr txBox="1">
            <a:spLocks/>
          </p:cNvSpPr>
          <p:nvPr/>
        </p:nvSpPr>
        <p:spPr>
          <a:xfrm>
            <a:off x="5418143" y="630310"/>
            <a:ext cx="3682313" cy="740074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Use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NMR to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find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B-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field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in terms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of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proton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precession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frequency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w</a:t>
            </a:r>
            <a:r>
              <a:rPr lang="nb-NO" baseline="-25000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p</a:t>
            </a:r>
            <a:r>
              <a:rPr lang="nb-NO" baseline="-25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(</a:t>
            </a:r>
            <a:r>
              <a:rPr lang="nb-NO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comagnetometer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)</a:t>
            </a:r>
            <a:r>
              <a:rPr lang="nb-NO" baseline="-25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5097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to field systematics </a:t>
            </a:r>
            <a:r>
              <a:rPr lang="mr-IN" dirty="0"/>
              <a:t>–</a:t>
            </a:r>
            <a:r>
              <a:rPr lang="en-US" dirty="0"/>
              <a:t> absolute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Content Placeholder 30">
            <a:extLst>
              <a:ext uri="{FF2B5EF4-FFF2-40B4-BE49-F238E27FC236}">
                <a16:creationId xmlns:a16="http://schemas.microsoft.com/office/drawing/2014/main" id="{D7A34DEE-7027-8FCD-DACA-DEF15F694A4D}"/>
              </a:ext>
            </a:extLst>
          </p:cNvPr>
          <p:cNvSpPr txBox="1">
            <a:spLocks/>
          </p:cNvSpPr>
          <p:nvPr/>
        </p:nvSpPr>
        <p:spPr>
          <a:xfrm>
            <a:off x="134570" y="577661"/>
            <a:ext cx="5264744" cy="204588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At BNL one historical H</a:t>
            </a:r>
            <a:r>
              <a:rPr lang="en-US" sz="2000" baseline="-250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 probe was used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Same probe used in LANL muonium hyperfine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26 ppm correction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Developed new cylindrical probe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Holder has less magnetic impurities</a:t>
            </a:r>
          </a:p>
          <a:p>
            <a:r>
              <a:rPr lang="en-US" sz="22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Developed He3 as new standard (T.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sym typeface="Wingdings"/>
              </a:rPr>
              <a:t>Chupp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)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Built a facility at ANL for cross-calibration</a:t>
            </a:r>
          </a:p>
          <a:p>
            <a:pPr lvl="1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Probes consistent to better than 5 ppb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5FC27A60-B761-D858-5866-7565C52C09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087" y="633222"/>
            <a:ext cx="1062770" cy="1091887"/>
          </a:xfrm>
          <a:prstGeom prst="rect">
            <a:avLst/>
          </a:prstGeom>
        </p:spPr>
      </p:pic>
      <p:pic>
        <p:nvPicPr>
          <p:cNvPr id="8" name="Content Placeholder 15">
            <a:extLst>
              <a:ext uri="{FF2B5EF4-FFF2-40B4-BE49-F238E27FC236}">
                <a16:creationId xmlns:a16="http://schemas.microsoft.com/office/drawing/2014/main" id="{459496C0-21B8-0FC4-59B4-3FB8CE7DE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45" r="-60845"/>
          <a:stretch/>
        </p:blipFill>
        <p:spPr>
          <a:xfrm>
            <a:off x="5143872" y="3204897"/>
            <a:ext cx="2648849" cy="1463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78643E-08B0-FE7B-7CA0-93A3B6C7B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270" y="598673"/>
            <a:ext cx="1126436" cy="1126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3D1938-7C99-7622-D42A-E2A92F1F20D8}"/>
              </a:ext>
            </a:extLst>
          </p:cNvPr>
          <p:cNvSpPr/>
          <p:nvPr/>
        </p:nvSpPr>
        <p:spPr>
          <a:xfrm>
            <a:off x="7699040" y="798807"/>
            <a:ext cx="141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"/>
                <a:cs typeface="Helvetica"/>
              </a:rPr>
              <a:t>Original H</a:t>
            </a:r>
            <a:r>
              <a:rPr lang="en-US" sz="1800" baseline="-25000" dirty="0">
                <a:latin typeface="Helvetica"/>
                <a:cs typeface="Helvetica"/>
              </a:rPr>
              <a:t>2</a:t>
            </a:r>
            <a:r>
              <a:rPr lang="en-US" sz="1800" dirty="0">
                <a:latin typeface="Helvetica"/>
                <a:cs typeface="Helvetica"/>
              </a:rPr>
              <a:t>O probe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AC55A-30CF-707E-6C9A-D64A809FADFF}"/>
              </a:ext>
            </a:extLst>
          </p:cNvPr>
          <p:cNvSpPr/>
          <p:nvPr/>
        </p:nvSpPr>
        <p:spPr>
          <a:xfrm>
            <a:off x="5573728" y="1793349"/>
            <a:ext cx="3221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"/>
                <a:cs typeface="Helvetica"/>
              </a:rPr>
              <a:t>New cylindrical H</a:t>
            </a:r>
            <a:r>
              <a:rPr lang="en-US" sz="1800" baseline="-25000" dirty="0">
                <a:latin typeface="Helvetica"/>
                <a:cs typeface="Helvetica"/>
              </a:rPr>
              <a:t>2</a:t>
            </a:r>
            <a:r>
              <a:rPr lang="en-US" sz="1800" dirty="0">
                <a:latin typeface="Helvetica"/>
                <a:cs typeface="Helvetica"/>
              </a:rPr>
              <a:t>O probe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4CC63-DDF0-5D9C-4695-E2C41CBE1AAF}"/>
              </a:ext>
            </a:extLst>
          </p:cNvPr>
          <p:cNvSpPr/>
          <p:nvPr/>
        </p:nvSpPr>
        <p:spPr>
          <a:xfrm>
            <a:off x="7059730" y="3493966"/>
            <a:ext cx="1855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"/>
                <a:cs typeface="Helvetica"/>
              </a:rPr>
              <a:t>He3 as a new standard (no diamagnetism)</a:t>
            </a:r>
          </a:p>
        </p:txBody>
      </p:sp>
      <p:pic>
        <p:nvPicPr>
          <p:cNvPr id="13" name="Picture 12" descr="IMG_0286.JPG">
            <a:extLst>
              <a:ext uri="{FF2B5EF4-FFF2-40B4-BE49-F238E27FC236}">
                <a16:creationId xmlns:a16="http://schemas.microsoft.com/office/drawing/2014/main" id="{817C28B7-B122-AFD5-1FB4-C87811E66A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779" y="2691485"/>
            <a:ext cx="2866414" cy="195354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DEEA88E-78D9-1721-31A3-2A48F4DFC1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46" y="2156049"/>
            <a:ext cx="2727284" cy="9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1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calorimeters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51EBAE-7920-33B5-8604-CDCFD6CE12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21" y="671537"/>
            <a:ext cx="2925458" cy="2145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2C671-A485-5A6D-65D4-534E61F699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00" t="2458" r="19400" b="17751"/>
          <a:stretch/>
        </p:blipFill>
        <p:spPr>
          <a:xfrm>
            <a:off x="3323869" y="703490"/>
            <a:ext cx="2592618" cy="2138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 Box 6">
            <a:extLst>
              <a:ext uri="{FF2B5EF4-FFF2-40B4-BE49-F238E27FC236}">
                <a16:creationId xmlns:a16="http://schemas.microsoft.com/office/drawing/2014/main" id="{D2417D31-2254-36AC-9535-D65BB0C79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444" y="1898049"/>
            <a:ext cx="609600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5" rIns="91431" bIns="45715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e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+mn-cs"/>
              </a:rPr>
              <a:t>+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+mn-cs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1E2E5726-4672-B771-5278-7CCD0C7C4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00" y="1072929"/>
            <a:ext cx="533400" cy="3810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B70C6C0E-F4DC-B6D5-77C3-7B4C784331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327" y="1460852"/>
            <a:ext cx="2456012" cy="137743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669909F2-B1BC-75AE-0F0B-641D6B85E8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692869"/>
            <a:ext cx="2328511" cy="38006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728A75-CC1B-36C8-316F-8F89F6835FB0}"/>
              </a:ext>
            </a:extLst>
          </p:cNvPr>
          <p:cNvCxnSpPr/>
          <p:nvPr/>
        </p:nvCxnSpPr>
        <p:spPr bwMode="auto">
          <a:xfrm>
            <a:off x="5488510" y="1038445"/>
            <a:ext cx="500207" cy="127997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36F0DE-4AD0-ABED-2D8A-9BA754FBA9BE}"/>
              </a:ext>
            </a:extLst>
          </p:cNvPr>
          <p:cNvCxnSpPr/>
          <p:nvPr/>
        </p:nvCxnSpPr>
        <p:spPr bwMode="auto">
          <a:xfrm>
            <a:off x="4967394" y="1369142"/>
            <a:ext cx="209796" cy="7620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B466439-9C53-76C0-5EAB-07D277B8C08C}"/>
              </a:ext>
            </a:extLst>
          </p:cNvPr>
          <p:cNvCxnSpPr/>
          <p:nvPr/>
        </p:nvCxnSpPr>
        <p:spPr bwMode="auto">
          <a:xfrm>
            <a:off x="5171673" y="1450104"/>
            <a:ext cx="5519" cy="280435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Arc 5">
            <a:extLst>
              <a:ext uri="{FF2B5EF4-FFF2-40B4-BE49-F238E27FC236}">
                <a16:creationId xmlns:a16="http://schemas.microsoft.com/office/drawing/2014/main" id="{E4F832CE-F719-C036-A1FF-E4B43CB5139F}"/>
              </a:ext>
            </a:extLst>
          </p:cNvPr>
          <p:cNvSpPr>
            <a:spLocks/>
          </p:cNvSpPr>
          <p:nvPr/>
        </p:nvSpPr>
        <p:spPr bwMode="auto">
          <a:xfrm>
            <a:off x="4738030" y="1554412"/>
            <a:ext cx="2266142" cy="7112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close/>
              </a:path>
            </a:pathLst>
          </a:custGeom>
          <a:noFill/>
          <a:ln w="38100" cap="rnd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7F761D-B04B-2F7B-5443-792624080E6E}"/>
              </a:ext>
            </a:extLst>
          </p:cNvPr>
          <p:cNvSpPr txBox="1"/>
          <p:nvPr/>
        </p:nvSpPr>
        <p:spPr>
          <a:xfrm rot="20245408">
            <a:off x="4317347" y="856311"/>
            <a:ext cx="1676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PbF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xtals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837CA0A-78F2-F46F-9115-09A9EACD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9275" y="710168"/>
            <a:ext cx="2821016" cy="212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Line 9">
            <a:extLst>
              <a:ext uri="{FF2B5EF4-FFF2-40B4-BE49-F238E27FC236}">
                <a16:creationId xmlns:a16="http://schemas.microsoft.com/office/drawing/2014/main" id="{63538368-4B85-272F-3D89-23D8E1F1F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7029" y="1576686"/>
            <a:ext cx="4904445" cy="3954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5" name="Line 10">
            <a:extLst>
              <a:ext uri="{FF2B5EF4-FFF2-40B4-BE49-F238E27FC236}">
                <a16:creationId xmlns:a16="http://schemas.microsoft.com/office/drawing/2014/main" id="{0DB56C92-406F-021B-E42F-717FB815A8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9862" y="743348"/>
            <a:ext cx="2325798" cy="47371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AFE0D6B9-847A-2A5C-541A-897F653F8CE4}"/>
              </a:ext>
            </a:extLst>
          </p:cNvPr>
          <p:cNvSpPr/>
          <p:nvPr/>
        </p:nvSpPr>
        <p:spPr>
          <a:xfrm rot="20545075">
            <a:off x="3495588" y="1295500"/>
            <a:ext cx="387483" cy="219318"/>
          </a:xfrm>
          <a:custGeom>
            <a:avLst/>
            <a:gdLst>
              <a:gd name="connsiteX0" fmla="*/ 0 w 327546"/>
              <a:gd name="connsiteY0" fmla="*/ 0 h 227463"/>
              <a:gd name="connsiteX1" fmla="*/ 327546 w 327546"/>
              <a:gd name="connsiteY1" fmla="*/ 0 h 227463"/>
              <a:gd name="connsiteX2" fmla="*/ 327546 w 327546"/>
              <a:gd name="connsiteY2" fmla="*/ 227463 h 227463"/>
              <a:gd name="connsiteX3" fmla="*/ 0 w 327546"/>
              <a:gd name="connsiteY3" fmla="*/ 227463 h 227463"/>
              <a:gd name="connsiteX4" fmla="*/ 0 w 327546"/>
              <a:gd name="connsiteY4" fmla="*/ 0 h 227463"/>
              <a:gd name="connsiteX0" fmla="*/ 51614 w 379160"/>
              <a:gd name="connsiteY0" fmla="*/ 0 h 239742"/>
              <a:gd name="connsiteX1" fmla="*/ 379160 w 379160"/>
              <a:gd name="connsiteY1" fmla="*/ 0 h 239742"/>
              <a:gd name="connsiteX2" fmla="*/ 379160 w 379160"/>
              <a:gd name="connsiteY2" fmla="*/ 227463 h 239742"/>
              <a:gd name="connsiteX3" fmla="*/ 0 w 379160"/>
              <a:gd name="connsiteY3" fmla="*/ 239742 h 239742"/>
              <a:gd name="connsiteX4" fmla="*/ 51614 w 379160"/>
              <a:gd name="connsiteY4" fmla="*/ 0 h 239742"/>
              <a:gd name="connsiteX0" fmla="*/ 51614 w 446745"/>
              <a:gd name="connsiteY0" fmla="*/ 2444 h 242186"/>
              <a:gd name="connsiteX1" fmla="*/ 446745 w 446745"/>
              <a:gd name="connsiteY1" fmla="*/ 0 h 242186"/>
              <a:gd name="connsiteX2" fmla="*/ 379160 w 446745"/>
              <a:gd name="connsiteY2" fmla="*/ 229907 h 242186"/>
              <a:gd name="connsiteX3" fmla="*/ 0 w 446745"/>
              <a:gd name="connsiteY3" fmla="*/ 242186 h 242186"/>
              <a:gd name="connsiteX4" fmla="*/ 51614 w 446745"/>
              <a:gd name="connsiteY4" fmla="*/ 2444 h 242186"/>
              <a:gd name="connsiteX0" fmla="*/ 51614 w 426436"/>
              <a:gd name="connsiteY0" fmla="*/ 13651 h 253393"/>
              <a:gd name="connsiteX1" fmla="*/ 426436 w 426436"/>
              <a:gd name="connsiteY1" fmla="*/ 0 h 253393"/>
              <a:gd name="connsiteX2" fmla="*/ 379160 w 426436"/>
              <a:gd name="connsiteY2" fmla="*/ 241114 h 253393"/>
              <a:gd name="connsiteX3" fmla="*/ 0 w 426436"/>
              <a:gd name="connsiteY3" fmla="*/ 253393 h 253393"/>
              <a:gd name="connsiteX4" fmla="*/ 51614 w 426436"/>
              <a:gd name="connsiteY4" fmla="*/ 13651 h 253393"/>
              <a:gd name="connsiteX0" fmla="*/ 76047 w 450869"/>
              <a:gd name="connsiteY0" fmla="*/ 13651 h 255195"/>
              <a:gd name="connsiteX1" fmla="*/ 450869 w 450869"/>
              <a:gd name="connsiteY1" fmla="*/ 0 h 255195"/>
              <a:gd name="connsiteX2" fmla="*/ 403593 w 450869"/>
              <a:gd name="connsiteY2" fmla="*/ 241114 h 255195"/>
              <a:gd name="connsiteX3" fmla="*/ 0 w 450869"/>
              <a:gd name="connsiteY3" fmla="*/ 255195 h 255195"/>
              <a:gd name="connsiteX4" fmla="*/ 76047 w 450869"/>
              <a:gd name="connsiteY4" fmla="*/ 13651 h 25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869" h="255195">
                <a:moveTo>
                  <a:pt x="76047" y="13651"/>
                </a:moveTo>
                <a:lnTo>
                  <a:pt x="450869" y="0"/>
                </a:lnTo>
                <a:lnTo>
                  <a:pt x="403593" y="241114"/>
                </a:lnTo>
                <a:lnTo>
                  <a:pt x="0" y="255195"/>
                </a:lnTo>
                <a:lnTo>
                  <a:pt x="76047" y="13651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D347FB5D-C5F6-3410-425A-DF014C22F45F}"/>
              </a:ext>
            </a:extLst>
          </p:cNvPr>
          <p:cNvSpPr txBox="1">
            <a:spLocks/>
          </p:cNvSpPr>
          <p:nvPr/>
        </p:nvSpPr>
        <p:spPr>
          <a:xfrm>
            <a:off x="253360" y="3056552"/>
            <a:ext cx="8637280" cy="16102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Major upgrades from BNL: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6x9 array to PbF2 crystals allows us to spatially separate pileup with better Cerenkov timing relative to the </a:t>
            </a:r>
            <a:r>
              <a:rPr lang="en-US" dirty="0" err="1">
                <a:sym typeface="Wingdings" pitchFamily="2" charset="2"/>
              </a:rPr>
              <a:t>PbSciFi</a:t>
            </a:r>
            <a:r>
              <a:rPr lang="en-US" dirty="0">
                <a:sym typeface="Wingdings" pitchFamily="2" charset="2"/>
              </a:rPr>
              <a:t> monolithic BNL calorimeters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800 MHz waveform digitizers sample at twice the rate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Modern computing bandwidth allows us to keep data down to 0 threshold (1 GeV at BNL)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Sophisticated laser systems allows us to monitors gain changes at 1 part in 10</a:t>
            </a:r>
            <a:r>
              <a:rPr lang="en-US" baseline="30000" dirty="0">
                <a:sym typeface="Wingdings" pitchFamily="2" charset="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4478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trackers track decay positrons </a:t>
            </a:r>
            <a:r>
              <a:rPr lang="en-US" dirty="0">
                <a:sym typeface="Wingdings" pitchFamily="2" charset="2"/>
              </a:rPr>
              <a:t> muon distribution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CEABA7-1A69-CA75-E4EF-9EFF5DCBB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912" y="567761"/>
            <a:ext cx="8575488" cy="2499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5A7B2-AD95-B70F-7D49-9AAE91DE8C96}"/>
              </a:ext>
            </a:extLst>
          </p:cNvPr>
          <p:cNvSpPr txBox="1"/>
          <p:nvPr/>
        </p:nvSpPr>
        <p:spPr>
          <a:xfrm>
            <a:off x="441706" y="1044659"/>
            <a:ext cx="150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66FF"/>
                </a:solidFill>
                <a:latin typeface="Helvetica" pitchFamily="2" charset="0"/>
              </a:rPr>
              <a:t>Decay </a:t>
            </a:r>
            <a:r>
              <a:rPr lang="en-US" b="1" dirty="0">
                <a:solidFill>
                  <a:srgbClr val="FF66FF"/>
                </a:solidFill>
                <a:latin typeface="Helvetica" pitchFamily="2" charset="0"/>
              </a:rPr>
              <a:t>e</a:t>
            </a:r>
            <a:r>
              <a:rPr lang="en-US" b="1" baseline="30000" dirty="0">
                <a:solidFill>
                  <a:srgbClr val="FF66FF"/>
                </a:solidFill>
                <a:latin typeface="Helvetica" pitchFamily="2" charset="0"/>
              </a:rPr>
              <a:t>+</a:t>
            </a:r>
            <a:r>
              <a:rPr lang="en-US" b="1" dirty="0">
                <a:solidFill>
                  <a:srgbClr val="FF66FF"/>
                </a:solidFill>
                <a:latin typeface="Helvetica" pitchFamily="2" charset="0"/>
              </a:rPr>
              <a:t> </a:t>
            </a:r>
            <a:endParaRPr lang="en-US" sz="2000" b="1" dirty="0">
              <a:solidFill>
                <a:srgbClr val="FF66FF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3D5E6F-6A44-F874-D5DA-D114AAC74BAD}"/>
              </a:ext>
            </a:extLst>
          </p:cNvPr>
          <p:cNvSpPr txBox="1"/>
          <p:nvPr/>
        </p:nvSpPr>
        <p:spPr>
          <a:xfrm>
            <a:off x="6933629" y="875382"/>
            <a:ext cx="1915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Vacuum Chamber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130FFD-6B34-69D2-254E-31AEAFA4EFFA}"/>
              </a:ext>
            </a:extLst>
          </p:cNvPr>
          <p:cNvSpPr txBox="1"/>
          <p:nvPr/>
        </p:nvSpPr>
        <p:spPr>
          <a:xfrm>
            <a:off x="339912" y="2482941"/>
            <a:ext cx="13260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Calorimeter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0CDCD8-41A5-C692-7286-159356E3754D}"/>
              </a:ext>
            </a:extLst>
          </p:cNvPr>
          <p:cNvSpPr txBox="1"/>
          <p:nvPr/>
        </p:nvSpPr>
        <p:spPr>
          <a:xfrm>
            <a:off x="4874535" y="2964300"/>
            <a:ext cx="91390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Tracker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FE4DB4A-6623-61F7-FE9C-0A3FED1B2B85}"/>
              </a:ext>
            </a:extLst>
          </p:cNvPr>
          <p:cNvSpPr/>
          <p:nvPr/>
        </p:nvSpPr>
        <p:spPr>
          <a:xfrm rot="16659554">
            <a:off x="5244034" y="868548"/>
            <a:ext cx="225410" cy="3953443"/>
          </a:xfrm>
          <a:prstGeom prst="leftBrace">
            <a:avLst/>
          </a:prstGeom>
          <a:ln w="28575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67C7C-EC1E-8F64-096C-91F27615A31A}"/>
              </a:ext>
            </a:extLst>
          </p:cNvPr>
          <p:cNvSpPr txBox="1"/>
          <p:nvPr/>
        </p:nvSpPr>
        <p:spPr>
          <a:xfrm>
            <a:off x="7768041" y="3164971"/>
            <a:ext cx="13260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Helvetica" pitchFamily="2" charset="0"/>
              </a:rPr>
              <a:t>Calorimeter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AA4C4C-FE87-E025-0CF5-A645BCA93843}"/>
              </a:ext>
            </a:extLst>
          </p:cNvPr>
          <p:cNvCxnSpPr>
            <a:cxnSpLocks/>
          </p:cNvCxnSpPr>
          <p:nvPr/>
        </p:nvCxnSpPr>
        <p:spPr>
          <a:xfrm flipH="1">
            <a:off x="7621665" y="1223772"/>
            <a:ext cx="166012" cy="207553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20AF34-63A4-EC31-6906-82B6994CDBC9}"/>
              </a:ext>
            </a:extLst>
          </p:cNvPr>
          <p:cNvCxnSpPr>
            <a:cxnSpLocks/>
          </p:cNvCxnSpPr>
          <p:nvPr/>
        </p:nvCxnSpPr>
        <p:spPr>
          <a:xfrm flipH="1" flipV="1">
            <a:off x="8262512" y="2979423"/>
            <a:ext cx="131960" cy="212558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E570AAE-A337-EA48-5E81-0ED2BA989BD9}"/>
              </a:ext>
            </a:extLst>
          </p:cNvPr>
          <p:cNvSpPr/>
          <p:nvPr/>
        </p:nvSpPr>
        <p:spPr>
          <a:xfrm>
            <a:off x="4806239" y="1617584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CA0FB8-9197-2CA9-2200-A04C1A1E4CF2}"/>
              </a:ext>
            </a:extLst>
          </p:cNvPr>
          <p:cNvSpPr/>
          <p:nvPr/>
        </p:nvSpPr>
        <p:spPr>
          <a:xfrm>
            <a:off x="4897679" y="1653634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FBA723-7A9D-985F-8EEB-338DD098BE54}"/>
              </a:ext>
            </a:extLst>
          </p:cNvPr>
          <p:cNvSpPr/>
          <p:nvPr/>
        </p:nvSpPr>
        <p:spPr>
          <a:xfrm>
            <a:off x="6267263" y="1908186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DEE992-B1CB-8BF6-1AD3-7D85E9F65BBC}"/>
              </a:ext>
            </a:extLst>
          </p:cNvPr>
          <p:cNvSpPr/>
          <p:nvPr/>
        </p:nvSpPr>
        <p:spPr>
          <a:xfrm>
            <a:off x="6348975" y="1939281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BFD068-0BAC-A855-8039-5DA87696742C}"/>
              </a:ext>
            </a:extLst>
          </p:cNvPr>
          <p:cNvSpPr/>
          <p:nvPr/>
        </p:nvSpPr>
        <p:spPr>
          <a:xfrm>
            <a:off x="6746483" y="2036313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295559-F3CC-58F9-32F8-7EC1E108D835}"/>
              </a:ext>
            </a:extLst>
          </p:cNvPr>
          <p:cNvSpPr/>
          <p:nvPr/>
        </p:nvSpPr>
        <p:spPr>
          <a:xfrm>
            <a:off x="6824711" y="2085399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10ED42-D2D2-3F77-708E-87586CB060E9}"/>
              </a:ext>
            </a:extLst>
          </p:cNvPr>
          <p:cNvSpPr/>
          <p:nvPr/>
        </p:nvSpPr>
        <p:spPr>
          <a:xfrm>
            <a:off x="7276558" y="2267654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5BD4A9-1D86-4B77-C266-5E417B2D3250}"/>
              </a:ext>
            </a:extLst>
          </p:cNvPr>
          <p:cNvSpPr/>
          <p:nvPr/>
        </p:nvSpPr>
        <p:spPr>
          <a:xfrm>
            <a:off x="7185118" y="2230352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ED34FA-5E75-DB47-CCBD-A37EC4E4BF24}"/>
              </a:ext>
            </a:extLst>
          </p:cNvPr>
          <p:cNvSpPr/>
          <p:nvPr/>
        </p:nvSpPr>
        <p:spPr>
          <a:xfrm>
            <a:off x="5875137" y="1802633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F187F97-1750-6511-88B0-674273FB1D91}"/>
              </a:ext>
            </a:extLst>
          </p:cNvPr>
          <p:cNvSpPr/>
          <p:nvPr/>
        </p:nvSpPr>
        <p:spPr>
          <a:xfrm>
            <a:off x="5306753" y="1699354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C5F3DD-BC04-11EC-FAA3-6DEE60ADBDF4}"/>
              </a:ext>
            </a:extLst>
          </p:cNvPr>
          <p:cNvSpPr/>
          <p:nvPr/>
        </p:nvSpPr>
        <p:spPr>
          <a:xfrm>
            <a:off x="5398193" y="1724686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0D04224-4ED4-B23D-2674-5BA3D389C1EB}"/>
              </a:ext>
            </a:extLst>
          </p:cNvPr>
          <p:cNvSpPr/>
          <p:nvPr/>
        </p:nvSpPr>
        <p:spPr>
          <a:xfrm>
            <a:off x="5788440" y="1787562"/>
            <a:ext cx="91440" cy="91440"/>
          </a:xfrm>
          <a:prstGeom prst="ellipse">
            <a:avLst/>
          </a:prstGeom>
          <a:solidFill>
            <a:srgbClr val="FF66FF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D7E285-0903-1342-2A26-77B6E4417F91}"/>
              </a:ext>
            </a:extLst>
          </p:cNvPr>
          <p:cNvSpPr txBox="1"/>
          <p:nvPr/>
        </p:nvSpPr>
        <p:spPr>
          <a:xfrm>
            <a:off x="95859" y="535444"/>
            <a:ext cx="2111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Helvetica" pitchFamily="2" charset="0"/>
              </a:rPr>
              <a:t>Section through storage ring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63AA29-A91F-75CC-13BC-F0D3DAC88BD0}"/>
              </a:ext>
            </a:extLst>
          </p:cNvPr>
          <p:cNvCxnSpPr>
            <a:cxnSpLocks/>
          </p:cNvCxnSpPr>
          <p:nvPr/>
        </p:nvCxnSpPr>
        <p:spPr>
          <a:xfrm flipV="1">
            <a:off x="962038" y="2201911"/>
            <a:ext cx="296231" cy="27967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EF2295C-EE61-73C1-3D2C-DCF48018F8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359" y="3466357"/>
            <a:ext cx="1953517" cy="11009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0B224CA1-4B4C-9A32-E5B6-84C38197CF17}"/>
              </a:ext>
            </a:extLst>
          </p:cNvPr>
          <p:cNvSpPr txBox="1">
            <a:spLocks/>
          </p:cNvSpPr>
          <p:nvPr/>
        </p:nvSpPr>
        <p:spPr>
          <a:xfrm>
            <a:off x="238755" y="3331445"/>
            <a:ext cx="5393774" cy="11763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Two</a:t>
            </a:r>
            <a:r>
              <a:rPr lang="en-US" i="1" dirty="0"/>
              <a:t> in vacuo </a:t>
            </a:r>
            <a:r>
              <a:rPr lang="en-US" dirty="0"/>
              <a:t>straw tracker stations tell us the spatial distribution and many other critical muon beam properties (vertical/horizontal mean/width, CBO, p-distribution)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Another major addition compared with BNL that had one tracker outside the vacuum</a:t>
            </a:r>
          </a:p>
        </p:txBody>
      </p:sp>
    </p:spTree>
    <p:extLst>
      <p:ext uri="{BB962C8B-B14F-4D97-AF65-F5344CB8AC3E}">
        <p14:creationId xmlns:p14="http://schemas.microsoft.com/office/powerpoint/2010/main" val="3776717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data invaluable for seeing muon beam dynamics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23378-19F1-9915-7272-AAFD86A16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785"/>
          <a:stretch/>
        </p:blipFill>
        <p:spPr>
          <a:xfrm>
            <a:off x="435430" y="668051"/>
            <a:ext cx="8109856" cy="38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01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goal of Fermilab Muon g-2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2B3EC30-C86B-7FF5-9281-56550D1282E6}"/>
              </a:ext>
            </a:extLst>
          </p:cNvPr>
          <p:cNvSpPr txBox="1">
            <a:spLocks/>
          </p:cNvSpPr>
          <p:nvPr/>
        </p:nvSpPr>
        <p:spPr>
          <a:xfrm>
            <a:off x="153578" y="630042"/>
            <a:ext cx="8424365" cy="741561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Bring the container used to hold the muons from BNL and couple it to Fermilab’s powerful accelerator beam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2685EAE-D882-B4AC-BCA9-6A1C4600A858}"/>
              </a:ext>
            </a:extLst>
          </p:cNvPr>
          <p:cNvSpPr txBox="1">
            <a:spLocks/>
          </p:cNvSpPr>
          <p:nvPr/>
        </p:nvSpPr>
        <p:spPr>
          <a:xfrm>
            <a:off x="189592" y="1538573"/>
            <a:ext cx="4336687" cy="2233325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Reduce the overall error by a factor of 4 to 140 ppb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20x the muons </a:t>
            </a:r>
            <a:r>
              <a:rPr lang="en-US" sz="2100" dirty="0">
                <a:sym typeface="Wingdings" pitchFamily="2" charset="2"/>
              </a:rPr>
              <a:t> reduce</a:t>
            </a:r>
            <a:r>
              <a:rPr lang="en-US" sz="2100" dirty="0"/>
              <a:t> statistical error from 460 to 100 ppb</a:t>
            </a:r>
          </a:p>
          <a:p>
            <a:pPr>
              <a:lnSpc>
                <a:spcPct val="120000"/>
              </a:lnSpc>
            </a:pPr>
            <a:r>
              <a:rPr lang="en-US" sz="2300" dirty="0"/>
              <a:t>Control systematics at the same 100 ppb level (3x better)</a:t>
            </a:r>
          </a:p>
          <a:p>
            <a:pPr lvl="1">
              <a:lnSpc>
                <a:spcPct val="120000"/>
              </a:lnSpc>
              <a:tabLst>
                <a:tab pos="104775" algn="l"/>
              </a:tabLst>
            </a:pPr>
            <a:r>
              <a:rPr lang="en-US" sz="2100" dirty="0"/>
              <a:t>Need to know </a:t>
            </a:r>
            <a:r>
              <a:rPr lang="en-US" sz="2100" dirty="0" err="1">
                <a:latin typeface="Symbol" pitchFamily="2" charset="2"/>
              </a:rPr>
              <a:t>w</a:t>
            </a:r>
            <a:r>
              <a:rPr lang="en-US" sz="2100" baseline="-25000" dirty="0" err="1"/>
              <a:t>a</a:t>
            </a:r>
            <a:r>
              <a:rPr lang="en-US" sz="2100" dirty="0"/>
              <a:t> and B( or </a:t>
            </a:r>
            <a:r>
              <a:rPr lang="en-US" sz="2100" dirty="0">
                <a:latin typeface="Symbol" pitchFamily="2" charset="2"/>
              </a:rPr>
              <a:t>w</a:t>
            </a:r>
            <a:r>
              <a:rPr lang="en-US" sz="2100" baseline="-25000" dirty="0">
                <a:latin typeface="Helvetica" pitchFamily="2" charset="0"/>
              </a:rPr>
              <a:t>p</a:t>
            </a:r>
            <a:r>
              <a:rPr lang="en-US" sz="2100" dirty="0"/>
              <a:t>) to better than 70 ppb each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679EB2-692D-591D-DC60-F30054A5A0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36" y="1538573"/>
            <a:ext cx="4229564" cy="2821625"/>
          </a:xfrm>
          <a:prstGeom prst="rect">
            <a:avLst/>
          </a:prstGeom>
        </p:spPr>
      </p:pic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1A633203-318B-BE2C-7ACD-D3F2CF64842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449316" y="3778380"/>
            <a:ext cx="1545184" cy="51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txp_fig">
            <a:extLst>
              <a:ext uri="{FF2B5EF4-FFF2-40B4-BE49-F238E27FC236}">
                <a16:creationId xmlns:a16="http://schemas.microsoft.com/office/drawing/2014/main" id="{6DC824BB-C750-38FB-656C-9D8E98038B3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4229" y="3778380"/>
            <a:ext cx="2301544" cy="51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5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analysis ‘big picture’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87240A-FC8B-96C3-47E2-E8A33DCB9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046" y="2494378"/>
            <a:ext cx="2422437" cy="1999162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9998486-EEAA-A463-2C5D-3363F1FC91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692" y="293199"/>
            <a:ext cx="3035193" cy="1888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BCDB1A-AB83-4A4B-A5B8-3B8887FDB6C4}"/>
              </a:ext>
            </a:extLst>
          </p:cNvPr>
          <p:cNvSpPr txBox="1"/>
          <p:nvPr/>
        </p:nvSpPr>
        <p:spPr>
          <a:xfrm>
            <a:off x="5001250" y="3037115"/>
            <a:ext cx="964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⊗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DC86ED-270A-C162-53F0-B831F642A754}"/>
              </a:ext>
            </a:extLst>
          </p:cNvPr>
          <p:cNvCxnSpPr>
            <a:cxnSpLocks/>
          </p:cNvCxnSpPr>
          <p:nvPr/>
        </p:nvCxnSpPr>
        <p:spPr>
          <a:xfrm>
            <a:off x="2902661" y="2302498"/>
            <a:ext cx="5228561" cy="0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7F3723-AC00-3631-E7DE-2B10D84F64D2}"/>
                  </a:ext>
                </a:extLst>
              </p:cNvPr>
              <p:cNvSpPr txBox="1"/>
              <p:nvPr/>
            </p:nvSpPr>
            <p:spPr>
              <a:xfrm>
                <a:off x="616182" y="2057119"/>
                <a:ext cx="1254912" cy="6213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𝒂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⨂ 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𝝆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67F3723-AC00-3631-E7DE-2B10D84F6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82" y="2057119"/>
                <a:ext cx="1254912" cy="621389"/>
              </a:xfrm>
              <a:prstGeom prst="rect">
                <a:avLst/>
              </a:prstGeom>
              <a:blipFill>
                <a:blip r:embed="rId4"/>
                <a:stretch>
                  <a:fillRect l="-1000" r="-5000"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AEB0ACE2-5B70-91F9-F033-7678C6ADA0D0}"/>
              </a:ext>
            </a:extLst>
          </p:cNvPr>
          <p:cNvSpPr/>
          <p:nvPr/>
        </p:nvSpPr>
        <p:spPr>
          <a:xfrm rot="16200000">
            <a:off x="1896375" y="1940190"/>
            <a:ext cx="568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⇓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F5A20705-211B-FD0B-873F-7BED9D1174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932" y="2444290"/>
            <a:ext cx="2513409" cy="218478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6D2694B-1CA4-0665-B0AF-36DD9BD86E55}"/>
              </a:ext>
            </a:extLst>
          </p:cNvPr>
          <p:cNvSpPr txBox="1">
            <a:spLocks/>
          </p:cNvSpPr>
          <p:nvPr/>
        </p:nvSpPr>
        <p:spPr>
          <a:xfrm>
            <a:off x="4745380" y="4507402"/>
            <a:ext cx="3060795" cy="594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400" dirty="0">
                <a:solidFill>
                  <a:srgbClr val="000000"/>
                </a:solidFill>
              </a:rPr>
              <a:t>*All plots actual Run 1 data</a:t>
            </a:r>
          </a:p>
          <a:p>
            <a:pPr algn="ctr">
              <a:lnSpc>
                <a:spcPct val="120000"/>
              </a:lnSpc>
            </a:pP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2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86" y="580700"/>
            <a:ext cx="8686800" cy="320908"/>
          </a:xfrm>
        </p:spPr>
        <p:txBody>
          <a:bodyPr/>
          <a:lstStyle/>
          <a:p>
            <a:r>
              <a:rPr lang="en-US" dirty="0"/>
              <a:t>We rely on CODATA for</a:t>
            </a:r>
            <a:br>
              <a:rPr lang="en-US" dirty="0"/>
            </a:br>
            <a:r>
              <a:rPr lang="en-US" dirty="0"/>
              <a:t>some constants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5F4AD3F-3C81-AEF3-EE42-A1FC3AC850C9}"/>
              </a:ext>
            </a:extLst>
          </p:cNvPr>
          <p:cNvSpPr/>
          <p:nvPr/>
        </p:nvSpPr>
        <p:spPr>
          <a:xfrm>
            <a:off x="294221" y="1392486"/>
            <a:ext cx="3843869" cy="3223059"/>
          </a:xfrm>
          <a:prstGeom prst="roundRect">
            <a:avLst>
              <a:gd name="adj" fmla="val 9184"/>
            </a:avLst>
          </a:prstGeom>
          <a:noFill/>
          <a:ln w="444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5D1F39-610F-3550-34E4-F48AFABA1426}"/>
              </a:ext>
            </a:extLst>
          </p:cNvPr>
          <p:cNvGrpSpPr/>
          <p:nvPr/>
        </p:nvGrpSpPr>
        <p:grpSpPr>
          <a:xfrm>
            <a:off x="3040931" y="-95429"/>
            <a:ext cx="5185140" cy="1291958"/>
            <a:chOff x="772163" y="496552"/>
            <a:chExt cx="6778842" cy="1689054"/>
          </a:xfrm>
        </p:grpSpPr>
        <p:pic>
          <p:nvPicPr>
            <p:cNvPr id="8" name="Screen Shot 2021-03-30 at 11.37.29 AM.png" descr="Screen Shot 2021-03-30 at 11.37.29 AM.png">
              <a:extLst>
                <a:ext uri="{FF2B5EF4-FFF2-40B4-BE49-F238E27FC236}">
                  <a16:creationId xmlns:a16="http://schemas.microsoft.com/office/drawing/2014/main" id="{093C3540-1D04-28CF-993E-690CD4E93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30603" y="1060050"/>
              <a:ext cx="5582743" cy="11255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B86B131-4328-BC6C-9D67-974F33E4AE1D}"/>
                </a:ext>
              </a:extLst>
            </p:cNvPr>
            <p:cNvSpPr/>
            <p:nvPr/>
          </p:nvSpPr>
          <p:spPr>
            <a:xfrm>
              <a:off x="2424618" y="1060050"/>
              <a:ext cx="1263397" cy="1125556"/>
            </a:xfrm>
            <a:prstGeom prst="roundRect">
              <a:avLst/>
            </a:prstGeom>
            <a:noFill/>
            <a:ln w="4445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6BC9A64C-F533-0C00-8559-9C463D53C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163" y="504516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0070C0"/>
                  </a:solidFill>
                </a:rPr>
                <a:t>Us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E46F4360-5B5E-2931-FB47-43674279B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8834" y="496552"/>
              <a:ext cx="4602171" cy="68551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chemeClr val="accent4"/>
                  </a:solidFill>
                </a:rPr>
                <a:t>Them</a:t>
              </a:r>
              <a:endParaRPr lang="en-US" sz="2400" dirty="0">
                <a:solidFill>
                  <a:schemeClr val="accent4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27165D6-7DB7-49E4-5603-FDAA7ABBF3F0}"/>
                </a:ext>
              </a:extLst>
            </p:cNvPr>
            <p:cNvSpPr/>
            <p:nvPr/>
          </p:nvSpPr>
          <p:spPr>
            <a:xfrm>
              <a:off x="3711551" y="1043117"/>
              <a:ext cx="3384862" cy="1125556"/>
            </a:xfrm>
            <a:prstGeom prst="roundRect">
              <a:avLst/>
            </a:prstGeom>
            <a:noFill/>
            <a:ln w="444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A2551D-E3F8-172B-29E8-03CD9424EAB8}"/>
              </a:ext>
            </a:extLst>
          </p:cNvPr>
          <p:cNvGrpSpPr/>
          <p:nvPr/>
        </p:nvGrpSpPr>
        <p:grpSpPr>
          <a:xfrm>
            <a:off x="4305307" y="1392486"/>
            <a:ext cx="4506880" cy="3223059"/>
            <a:chOff x="4305307" y="2706026"/>
            <a:chExt cx="4761359" cy="3500778"/>
          </a:xfrm>
        </p:grpSpPr>
        <p:pic>
          <p:nvPicPr>
            <p:cNvPr id="14" name="Picture 1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210891E1-8D43-AC07-CC14-985513ED7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5307" y="2706026"/>
              <a:ext cx="4584700" cy="2184400"/>
            </a:xfrm>
            <a:prstGeom prst="rect">
              <a:avLst/>
            </a:prstGeom>
          </p:spPr>
        </p:pic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3D338EE-4414-36D8-BAB8-BA1D1D08B6B0}"/>
                </a:ext>
              </a:extLst>
            </p:cNvPr>
            <p:cNvSpPr/>
            <p:nvPr/>
          </p:nvSpPr>
          <p:spPr>
            <a:xfrm>
              <a:off x="4318004" y="2706026"/>
              <a:ext cx="4748662" cy="3500778"/>
            </a:xfrm>
            <a:prstGeom prst="roundRect">
              <a:avLst>
                <a:gd name="adj" fmla="val 7472"/>
              </a:avLst>
            </a:prstGeom>
            <a:noFill/>
            <a:ln w="4445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8A871EF3-0781-8DBA-3407-A0ECDF488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7" y="1597533"/>
            <a:ext cx="662899" cy="492925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8F03618-6CD9-BD01-410A-5D5CB8F1D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22" y="2545212"/>
            <a:ext cx="895214" cy="427565"/>
          </a:xfrm>
          <a:prstGeom prst="rect">
            <a:avLst/>
          </a:prstGeom>
        </p:spPr>
      </p:pic>
      <p:sp>
        <p:nvSpPr>
          <p:cNvPr id="18" name="Text Box 14">
            <a:extLst>
              <a:ext uri="{FF2B5EF4-FFF2-40B4-BE49-F238E27FC236}">
                <a16:creationId xmlns:a16="http://schemas.microsoft.com/office/drawing/2014/main" id="{8E194448-1ABC-1E11-F0D3-17F564CBE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06" y="1553881"/>
            <a:ext cx="3519157" cy="10128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           : the muon spin precession frequency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B70B156F-0447-D576-6A66-93C59B575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99" y="2407135"/>
            <a:ext cx="3519157" cy="15483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                : precession of protons in water sample mapping the field and weighted by the muon distribution </a:t>
            </a:r>
          </a:p>
        </p:txBody>
      </p:sp>
      <p:pic>
        <p:nvPicPr>
          <p:cNvPr id="20" name="Picture 1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2ECB3A-C83D-61A4-C586-7C42E7EAE4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897" y="3486103"/>
            <a:ext cx="3896534" cy="9428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B70AC1-FF31-EE9E-F5E8-84A493A60F56}"/>
              </a:ext>
            </a:extLst>
          </p:cNvPr>
          <p:cNvSpPr txBox="1"/>
          <p:nvPr/>
        </p:nvSpPr>
        <p:spPr>
          <a:xfrm>
            <a:off x="579028" y="3826876"/>
            <a:ext cx="3213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Goal:  140 ppb = </a:t>
            </a:r>
          </a:p>
          <a:p>
            <a:r>
              <a:rPr lang="en-US" sz="1800" dirty="0"/>
              <a:t>100 ppb (stat) ⊕ 100 ppb (syst)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7FD882-967D-677F-B33E-98FE6FE10512}"/>
              </a:ext>
            </a:extLst>
          </p:cNvPr>
          <p:cNvSpPr txBox="1"/>
          <p:nvPr/>
        </p:nvSpPr>
        <p:spPr>
          <a:xfrm>
            <a:off x="7452288" y="4164912"/>
            <a:ext cx="142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All &lt; 22 ppb</a:t>
            </a:r>
          </a:p>
        </p:txBody>
      </p:sp>
    </p:spTree>
    <p:extLst>
      <p:ext uri="{BB962C8B-B14F-4D97-AF65-F5344CB8AC3E}">
        <p14:creationId xmlns:p14="http://schemas.microsoft.com/office/powerpoint/2010/main" val="1890936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wait, there’s more…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78306-89FF-A842-DEE3-2A898EE0DE8E}"/>
              </a:ext>
            </a:extLst>
          </p:cNvPr>
          <p:cNvSpPr txBox="1"/>
          <p:nvPr/>
        </p:nvSpPr>
        <p:spPr>
          <a:xfrm>
            <a:off x="197189" y="3573268"/>
            <a:ext cx="227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Helvetica" pitchFamily="2" charset="0"/>
              </a:rPr>
              <a:t>Measured 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F2140-0171-E9D6-CA3F-A279F69EDBAC}"/>
              </a:ext>
            </a:extLst>
          </p:cNvPr>
          <p:cNvSpPr txBox="1"/>
          <p:nvPr/>
        </p:nvSpPr>
        <p:spPr>
          <a:xfrm>
            <a:off x="5077475" y="742833"/>
            <a:ext cx="392513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Phase changes over each fill: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Phase-Acceptance, Differential Decay, Muon Losses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B741DF1-E60A-5EC7-636D-84BB8787684C}"/>
              </a:ext>
            </a:extLst>
          </p:cNvPr>
          <p:cNvSpPr/>
          <p:nvPr/>
        </p:nvSpPr>
        <p:spPr>
          <a:xfrm rot="16200000">
            <a:off x="3755181" y="1042946"/>
            <a:ext cx="266509" cy="1732895"/>
          </a:xfrm>
          <a:prstGeom prst="rightBrace">
            <a:avLst>
              <a:gd name="adj1" fmla="val 8333"/>
              <a:gd name="adj2" fmla="val 4975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F5902-5F08-4E25-844A-46DE8403B8F7}"/>
              </a:ext>
            </a:extLst>
          </p:cNvPr>
          <p:cNvSpPr txBox="1"/>
          <p:nvPr/>
        </p:nvSpPr>
        <p:spPr>
          <a:xfrm>
            <a:off x="4242173" y="3420196"/>
            <a:ext cx="3498298" cy="1015663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Helvetica" pitchFamily="2" charset="0"/>
              </a:rPr>
              <a:t>Transient Magnetic Fields: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Helvetica" pitchFamily="2" charset="0"/>
              </a:rPr>
              <a:t>Quad Vibrations,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Helvetica" pitchFamily="2" charset="0"/>
              </a:rPr>
              <a:t>Kicker Eddy Current,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709A0A9-E0E3-828C-141A-FD576799884B}"/>
              </a:ext>
            </a:extLst>
          </p:cNvPr>
          <p:cNvSpPr/>
          <p:nvPr/>
        </p:nvSpPr>
        <p:spPr>
          <a:xfrm rot="5400000">
            <a:off x="5851180" y="2439503"/>
            <a:ext cx="266509" cy="1694876"/>
          </a:xfrm>
          <a:prstGeom prst="rightBrace">
            <a:avLst>
              <a:gd name="adj1" fmla="val 8333"/>
              <a:gd name="adj2" fmla="val 49307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EA44B4-ABF4-1E20-2355-5F648F47EDAB}"/>
              </a:ext>
            </a:extLst>
          </p:cNvPr>
          <p:cNvCxnSpPr>
            <a:cxnSpLocks/>
          </p:cNvCxnSpPr>
          <p:nvPr/>
        </p:nvCxnSpPr>
        <p:spPr>
          <a:xfrm flipV="1">
            <a:off x="1430203" y="3259491"/>
            <a:ext cx="169997" cy="33607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1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C77F45D-DBCF-6DE7-E585-066C64535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02" y="2112910"/>
            <a:ext cx="8548908" cy="11577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E9485C-17E1-FA3F-63DF-E2BF9641DDA4}"/>
              </a:ext>
            </a:extLst>
          </p:cNvPr>
          <p:cNvSpPr txBox="1"/>
          <p:nvPr/>
        </p:nvSpPr>
        <p:spPr>
          <a:xfrm>
            <a:off x="1311067" y="742833"/>
            <a:ext cx="3619604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E-field &amp; Up/Down motion: Spin precesses slower than in basic equation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FACB20E-166C-3DC0-DE82-F22E26644E4E}"/>
              </a:ext>
            </a:extLst>
          </p:cNvPr>
          <p:cNvSpPr/>
          <p:nvPr/>
        </p:nvSpPr>
        <p:spPr>
          <a:xfrm rot="16200000">
            <a:off x="6930191" y="127486"/>
            <a:ext cx="266509" cy="3551729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0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summary from Run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A5D301E0-A734-1D30-0B67-BB8D1B2EF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862524"/>
              </p:ext>
            </p:extLst>
          </p:nvPr>
        </p:nvGraphicFramePr>
        <p:xfrm>
          <a:off x="4696250" y="856718"/>
          <a:ext cx="4398965" cy="2194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7421">
                  <a:extLst>
                    <a:ext uri="{9D8B030D-6E8A-4147-A177-3AD203B41FA5}">
                      <a16:colId xmlns:a16="http://schemas.microsoft.com/office/drawing/2014/main" val="1545852281"/>
                    </a:ext>
                  </a:extLst>
                </a:gridCol>
                <a:gridCol w="893135">
                  <a:extLst>
                    <a:ext uri="{9D8B030D-6E8A-4147-A177-3AD203B41FA5}">
                      <a16:colId xmlns:a16="http://schemas.microsoft.com/office/drawing/2014/main" val="2178661379"/>
                    </a:ext>
                  </a:extLst>
                </a:gridCol>
                <a:gridCol w="1020726">
                  <a:extLst>
                    <a:ext uri="{9D8B030D-6E8A-4147-A177-3AD203B41FA5}">
                      <a16:colId xmlns:a16="http://schemas.microsoft.com/office/drawing/2014/main" val="2294794690"/>
                    </a:ext>
                  </a:extLst>
                </a:gridCol>
                <a:gridCol w="1137683">
                  <a:extLst>
                    <a:ext uri="{9D8B030D-6E8A-4147-A177-3AD203B41FA5}">
                      <a16:colId xmlns:a16="http://schemas.microsoft.com/office/drawing/2014/main" val="66719470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BNL actual [ppb]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FNAL TDR [ppb]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FNAL Run 1 [ppb]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31398393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Gain + residuals 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4159743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Pileup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67576303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Lost muons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86529601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CBO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40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14441932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E-field/pitch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55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348057443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Phase acceptance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N/A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N/A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75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16950707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/>
                        <a:t>                     Total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108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72688333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A64025-7DEA-21BD-744F-E212C9AA1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981988"/>
              </p:ext>
            </p:extLst>
          </p:nvPr>
        </p:nvGraphicFramePr>
        <p:xfrm>
          <a:off x="48786" y="843142"/>
          <a:ext cx="4523214" cy="2948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6276">
                  <a:extLst>
                    <a:ext uri="{9D8B030D-6E8A-4147-A177-3AD203B41FA5}">
                      <a16:colId xmlns:a16="http://schemas.microsoft.com/office/drawing/2014/main" val="1545852281"/>
                    </a:ext>
                  </a:extLst>
                </a:gridCol>
                <a:gridCol w="879161">
                  <a:extLst>
                    <a:ext uri="{9D8B030D-6E8A-4147-A177-3AD203B41FA5}">
                      <a16:colId xmlns:a16="http://schemas.microsoft.com/office/drawing/2014/main" val="2178661379"/>
                    </a:ext>
                  </a:extLst>
                </a:gridCol>
                <a:gridCol w="1031358">
                  <a:extLst>
                    <a:ext uri="{9D8B030D-6E8A-4147-A177-3AD203B41FA5}">
                      <a16:colId xmlns:a16="http://schemas.microsoft.com/office/drawing/2014/main" val="2294794690"/>
                    </a:ext>
                  </a:extLst>
                </a:gridCol>
                <a:gridCol w="1116419">
                  <a:extLst>
                    <a:ext uri="{9D8B030D-6E8A-4147-A177-3AD203B41FA5}">
                      <a16:colId xmlns:a16="http://schemas.microsoft.com/office/drawing/2014/main" val="66719470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BNL actual [ppb]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FNAL TDR [ppb]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FNAL Run 1 [ppb]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31398393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Trolley calibration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32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4159743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Trolley B </a:t>
                      </a:r>
                      <a:r>
                        <a:rPr lang="en-US" sz="1200" dirty="0" err="1">
                          <a:latin typeface="+mj-lt"/>
                        </a:rPr>
                        <a:t>meas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25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67576303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Fixed probe tracking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23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14441932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Muon weighting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10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20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348057443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Absolute calibration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35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19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42251890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Configuration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‘Other’</a:t>
                      </a:r>
                      <a:endParaRPr lang="en-US" sz="1200" dirty="0"/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rgbClr val="003087"/>
                          </a:solidFill>
                        </a:rPr>
                        <a:t>‘Other’</a:t>
                      </a:r>
                      <a:endParaRPr lang="en-US" sz="1200" dirty="0">
                        <a:solidFill>
                          <a:srgbClr val="003087"/>
                        </a:solidFill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23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32950096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Kicker transients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‘Other’</a:t>
                      </a:r>
                      <a:endParaRPr lang="en-US" sz="1200" dirty="0"/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rgbClr val="003087"/>
                          </a:solidFill>
                        </a:rPr>
                        <a:t>‘Other’</a:t>
                      </a:r>
                      <a:endParaRPr lang="en-US" sz="1200" dirty="0">
                        <a:solidFill>
                          <a:srgbClr val="003087"/>
                        </a:solidFill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37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35775905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Quad transients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‘Other’</a:t>
                      </a:r>
                      <a:endParaRPr lang="en-US" sz="1200" dirty="0"/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rgbClr val="003087"/>
                          </a:solidFill>
                        </a:rPr>
                        <a:t>‘Other’</a:t>
                      </a:r>
                      <a:endParaRPr lang="en-US" sz="1200" dirty="0">
                        <a:solidFill>
                          <a:srgbClr val="003087"/>
                        </a:solidFill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92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81912725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j-lt"/>
                        </a:rPr>
                        <a:t>Other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negligible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88096633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                     Total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114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272688333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10F1F14-40B2-77B1-2742-8ED42FAA60D1}"/>
              </a:ext>
            </a:extLst>
          </p:cNvPr>
          <p:cNvSpPr/>
          <p:nvPr/>
        </p:nvSpPr>
        <p:spPr>
          <a:xfrm>
            <a:off x="1355870" y="452101"/>
            <a:ext cx="2112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Symbol" pitchFamily="2" charset="2"/>
                <a:cs typeface="Helvetica"/>
              </a:rPr>
              <a:t>w</a:t>
            </a:r>
            <a:r>
              <a:rPr lang="en-US" sz="2000" baseline="-25000" dirty="0" err="1">
                <a:latin typeface="Helvetica"/>
                <a:cs typeface="Helvetica"/>
              </a:rPr>
              <a:t>a</a:t>
            </a:r>
            <a:r>
              <a:rPr lang="en-US" sz="2000" dirty="0">
                <a:latin typeface="Helvetica"/>
                <a:cs typeface="Helvetica"/>
              </a:rPr>
              <a:t> systematics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D64F2A-8463-9652-0AE0-23AE793B2D54}"/>
              </a:ext>
            </a:extLst>
          </p:cNvPr>
          <p:cNvSpPr/>
          <p:nvPr/>
        </p:nvSpPr>
        <p:spPr>
          <a:xfrm>
            <a:off x="5856750" y="452101"/>
            <a:ext cx="2112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Symbol" pitchFamily="2" charset="2"/>
                <a:cs typeface="Helvetica"/>
              </a:rPr>
              <a:t>w</a:t>
            </a:r>
            <a:r>
              <a:rPr lang="en-US" sz="2000" baseline="-25000" dirty="0">
                <a:latin typeface="Helvetica"/>
                <a:cs typeface="Helvetica"/>
              </a:rPr>
              <a:t>p</a:t>
            </a:r>
            <a:r>
              <a:rPr lang="en-US" sz="2000" dirty="0">
                <a:latin typeface="Helvetica"/>
                <a:cs typeface="Helvetica"/>
              </a:rPr>
              <a:t> systematics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50487D-AEF3-B041-1DC1-C631C0834C43}"/>
              </a:ext>
            </a:extLst>
          </p:cNvPr>
          <p:cNvSpPr/>
          <p:nvPr/>
        </p:nvSpPr>
        <p:spPr>
          <a:xfrm>
            <a:off x="4641929" y="2917595"/>
            <a:ext cx="41464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  <a:cs typeface="Helvetica"/>
              </a:rPr>
              <a:t>Total systematic</a:t>
            </a:r>
            <a:r>
              <a:rPr lang="en-US" sz="2800" dirty="0">
                <a:latin typeface="+mj-lt"/>
                <a:cs typeface="Helvetica"/>
              </a:rPr>
              <a:t> </a:t>
            </a:r>
            <a:r>
              <a:rPr lang="en-US" sz="1600" dirty="0">
                <a:latin typeface="+mj-lt"/>
                <a:cs typeface="Helvetica"/>
              </a:rPr>
              <a:t>= </a:t>
            </a:r>
            <a:r>
              <a:rPr lang="en-US" sz="1600" dirty="0" err="1">
                <a:latin typeface="Symbol" pitchFamily="2" charset="2"/>
                <a:cs typeface="Helvetica"/>
              </a:rPr>
              <a:t>dw</a:t>
            </a:r>
            <a:r>
              <a:rPr lang="en-US" sz="1600" baseline="-25000" dirty="0" err="1">
                <a:latin typeface="Helvetica"/>
                <a:cs typeface="Helvetica"/>
              </a:rPr>
              <a:t>p</a:t>
            </a:r>
            <a:r>
              <a:rPr lang="en-US" sz="1600" dirty="0">
                <a:latin typeface="Helvetica"/>
                <a:cs typeface="Helvetica"/>
              </a:rPr>
              <a:t> ⊕ </a:t>
            </a:r>
            <a:r>
              <a:rPr lang="en-US" sz="1600" dirty="0" err="1">
                <a:latin typeface="Symbol" pitchFamily="2" charset="2"/>
                <a:cs typeface="Helvetica"/>
              </a:rPr>
              <a:t>dw</a:t>
            </a:r>
            <a:r>
              <a:rPr lang="en-US" sz="1600" baseline="-25000" dirty="0" err="1">
                <a:latin typeface="Helvetica"/>
                <a:cs typeface="Helvetica"/>
              </a:rPr>
              <a:t>p</a:t>
            </a:r>
            <a:r>
              <a:rPr lang="en-US" sz="1600" dirty="0">
                <a:latin typeface="Helvetica"/>
                <a:cs typeface="Helvetica"/>
              </a:rPr>
              <a:t> ⊕ </a:t>
            </a:r>
            <a:r>
              <a:rPr lang="en-US" sz="1600" dirty="0">
                <a:latin typeface="Symbol" pitchFamily="2" charset="2"/>
                <a:cs typeface="Helvetica"/>
              </a:rPr>
              <a:t>d</a:t>
            </a:r>
            <a:r>
              <a:rPr lang="en-US" sz="1600" dirty="0">
                <a:latin typeface="Helvetica"/>
                <a:cs typeface="Helvetica"/>
              </a:rPr>
              <a:t>(PDG)   			   = 114 ⊕ </a:t>
            </a:r>
            <a:r>
              <a:rPr lang="en-US" sz="1600" dirty="0">
                <a:latin typeface="Helvetica" pitchFamily="2" charset="0"/>
                <a:cs typeface="Helvetica"/>
              </a:rPr>
              <a:t>108 </a:t>
            </a:r>
            <a:r>
              <a:rPr lang="en-US" sz="1600" dirty="0">
                <a:latin typeface="Helvetica"/>
                <a:cs typeface="Helvetica"/>
              </a:rPr>
              <a:t>⊕ </a:t>
            </a:r>
            <a:r>
              <a:rPr lang="en-US" sz="1600" dirty="0">
                <a:latin typeface="Helvetica" pitchFamily="2" charset="0"/>
                <a:cs typeface="Helvetica"/>
              </a:rPr>
              <a:t>25 ppb</a:t>
            </a:r>
          </a:p>
          <a:p>
            <a:r>
              <a:rPr lang="en-US" sz="1600" dirty="0">
                <a:latin typeface="Helvetica" pitchFamily="2" charset="0"/>
                <a:cs typeface="Helvetica"/>
              </a:rPr>
              <a:t>			   = 159 ppb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4DCC83C-79C2-9647-A4C2-5F49C1913014}"/>
              </a:ext>
            </a:extLst>
          </p:cNvPr>
          <p:cNvSpPr txBox="1">
            <a:spLocks/>
          </p:cNvSpPr>
          <p:nvPr/>
        </p:nvSpPr>
        <p:spPr>
          <a:xfrm>
            <a:off x="222250" y="3876979"/>
            <a:ext cx="8465662" cy="7167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Helvetica" pitchFamily="2" charset="0"/>
              </a:rPr>
              <a:t>Much better than BNL in Run 1, but at 159 ppb…not quite to 100 ppb goal </a:t>
            </a:r>
            <a:endParaRPr lang="en-US" sz="1600" dirty="0"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latin typeface="Helvetica" pitchFamily="2" charset="0"/>
              </a:rPr>
              <a:t>Dominated by a couple of specific systematics addressed by Run 2 &amp; 3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311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for Run 2/3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6A390-8AF5-FED0-073A-F69BB3D3460C}"/>
              </a:ext>
            </a:extLst>
          </p:cNvPr>
          <p:cNvSpPr txBox="1"/>
          <p:nvPr/>
        </p:nvSpPr>
        <p:spPr>
          <a:xfrm>
            <a:off x="1035065" y="2214322"/>
            <a:ext cx="12105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b="1" dirty="0">
                <a:solidFill>
                  <a:srgbClr val="000000"/>
                </a:solidFill>
                <a:latin typeface="Helvetica" pitchFamily="2" charset="0"/>
              </a:rPr>
              <a:t>Statistics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43FB7-79EC-AB2F-48CB-10C755EA51BA}"/>
              </a:ext>
            </a:extLst>
          </p:cNvPr>
          <p:cNvSpPr txBox="1"/>
          <p:nvPr/>
        </p:nvSpPr>
        <p:spPr>
          <a:xfrm>
            <a:off x="6139306" y="4288917"/>
            <a:ext cx="30746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Helvetica" pitchFamily="2" charset="0"/>
              </a:rPr>
              <a:t>Analysis Improvements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F242CB-DFE5-536A-E5A7-222B20CAFDF0}"/>
              </a:ext>
            </a:extLst>
          </p:cNvPr>
          <p:cNvSpPr txBox="1"/>
          <p:nvPr/>
        </p:nvSpPr>
        <p:spPr>
          <a:xfrm>
            <a:off x="297359" y="4373597"/>
            <a:ext cx="47135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Helvetica" pitchFamily="2" charset="0"/>
              </a:rPr>
              <a:t>Systematic Measurements &amp;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AA664-DC1E-4AE9-2988-8BEA2904C491}"/>
              </a:ext>
            </a:extLst>
          </p:cNvPr>
          <p:cNvSpPr txBox="1"/>
          <p:nvPr/>
        </p:nvSpPr>
        <p:spPr>
          <a:xfrm>
            <a:off x="4277488" y="2250407"/>
            <a:ext cx="2070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Helvetica" pitchFamily="2" charset="0"/>
              </a:rPr>
              <a:t>Running Conditions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977CD-E7DD-1DEC-78FE-B6ECBD7D7F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4" y="585237"/>
            <a:ext cx="3215721" cy="1665170"/>
          </a:xfrm>
          <a:prstGeom prst="rect">
            <a:avLst/>
          </a:prstGeom>
        </p:spPr>
      </p:pic>
      <p:pic>
        <p:nvPicPr>
          <p:cNvPr id="11" name="Picture 10" descr="A graph with numbers and a line graph&#10;&#10;Description automatically generated">
            <a:extLst>
              <a:ext uri="{FF2B5EF4-FFF2-40B4-BE49-F238E27FC236}">
                <a16:creationId xmlns:a16="http://schemas.microsoft.com/office/drawing/2014/main" id="{5C588847-EDE1-B6CB-7F88-7403DEEE2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438" y="187679"/>
            <a:ext cx="2811426" cy="2014856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58337F3B-83BF-7DBB-8496-F4E719D91C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823" y="2626638"/>
            <a:ext cx="2626586" cy="1777877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A graph of energy and energy&#10;&#10;Description automatically generated">
            <a:extLst>
              <a:ext uri="{FF2B5EF4-FFF2-40B4-BE49-F238E27FC236}">
                <a16:creationId xmlns:a16="http://schemas.microsoft.com/office/drawing/2014/main" id="{4F96805B-24A8-030C-A338-FCDECFEB81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936" y="2262704"/>
            <a:ext cx="2714269" cy="20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6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4A8A584-D75E-0CA7-E83E-B0479C304A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160" y="396443"/>
            <a:ext cx="5375683" cy="30641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Improvements: Statistics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3F58A-2E50-1453-B228-9619DADBFCC4}"/>
              </a:ext>
            </a:extLst>
          </p:cNvPr>
          <p:cNvSpPr txBox="1"/>
          <p:nvPr/>
        </p:nvSpPr>
        <p:spPr>
          <a:xfrm>
            <a:off x="627428" y="783051"/>
            <a:ext cx="1317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Weighted e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 in our final fit after quality control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E &gt; 1 GeV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 t &gt; 30 us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4CABC89-3E2A-F3AE-74D1-C1D037D57B01}"/>
              </a:ext>
            </a:extLst>
          </p:cNvPr>
          <p:cNvSpPr txBox="1">
            <a:spLocks/>
          </p:cNvSpPr>
          <p:nvPr/>
        </p:nvSpPr>
        <p:spPr>
          <a:xfrm>
            <a:off x="5889996" y="3345242"/>
            <a:ext cx="2568462" cy="22115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</a:rPr>
              <a:t>Factor 4.7 more data in Run-2/3 than Run-1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112481-7A1F-8DA3-B705-2E9394B1A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466486"/>
              </p:ext>
            </p:extLst>
          </p:nvPr>
        </p:nvGraphicFramePr>
        <p:xfrm>
          <a:off x="323670" y="3345242"/>
          <a:ext cx="5272968" cy="133077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68476">
                  <a:extLst>
                    <a:ext uri="{9D8B030D-6E8A-4147-A177-3AD203B41FA5}">
                      <a16:colId xmlns:a16="http://schemas.microsoft.com/office/drawing/2014/main" val="1533436855"/>
                    </a:ext>
                  </a:extLst>
                </a:gridCol>
                <a:gridCol w="2804492">
                  <a:extLst>
                    <a:ext uri="{9D8B030D-6E8A-4147-A177-3AD203B41FA5}">
                      <a16:colId xmlns:a16="http://schemas.microsoft.com/office/drawing/2014/main" val="2694602626"/>
                    </a:ext>
                  </a:extLst>
                </a:gridCol>
              </a:tblGrid>
              <a:tr h="36846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Dataset</a:t>
                      </a:r>
                    </a:p>
                  </a:txBody>
                  <a:tcPr marL="75812" marR="75812" marT="37906" marB="3790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Statistical Error [ppb]</a:t>
                      </a:r>
                    </a:p>
                  </a:txBody>
                  <a:tcPr marL="75812" marR="75812" marT="37906" marB="379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00833"/>
                  </a:ext>
                </a:extLst>
              </a:tr>
              <a:tr h="32076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Run-1</a:t>
                      </a:r>
                    </a:p>
                  </a:txBody>
                  <a:tcPr marL="75812" marR="75812" marT="37906" marB="3790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 marL="75812" marR="75812" marT="37906" marB="379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1356519"/>
                  </a:ext>
                </a:extLst>
              </a:tr>
              <a:tr h="32076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Run-2/3</a:t>
                      </a:r>
                    </a:p>
                  </a:txBody>
                  <a:tcPr marL="75812" marR="75812" marT="37906" marB="3790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 marL="75812" marR="75812" marT="37906" marB="379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07277436"/>
                  </a:ext>
                </a:extLst>
              </a:tr>
              <a:tr h="32076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Run-1 + Run-2/3</a:t>
                      </a:r>
                    </a:p>
                  </a:txBody>
                  <a:tcPr marL="75812" marR="75812" marT="37906" marB="3790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185</a:t>
                      </a:r>
                    </a:p>
                  </a:txBody>
                  <a:tcPr marL="75812" marR="75812" marT="37906" marB="379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6796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444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Improvements: Run conditions – phase acceptance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B6AAC2-55D0-A663-3D5C-8F200E6B7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36873"/>
            <a:ext cx="8672513" cy="366981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Run-1 had </a:t>
            </a:r>
            <a:r>
              <a:rPr lang="en-US" b="1" dirty="0">
                <a:solidFill>
                  <a:srgbClr val="000000"/>
                </a:solidFill>
              </a:rPr>
              <a:t>damaged resistors</a:t>
            </a:r>
            <a:r>
              <a:rPr lang="en-US" dirty="0">
                <a:solidFill>
                  <a:srgbClr val="000000"/>
                </a:solidFill>
              </a:rPr>
              <a:t> in 2/32 quad plates leading to </a:t>
            </a:r>
            <a:r>
              <a:rPr lang="en-US" b="1" dirty="0">
                <a:solidFill>
                  <a:srgbClr val="000000"/>
                </a:solidFill>
              </a:rPr>
              <a:t>unstable beam storage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esistors re-designed &amp; </a:t>
            </a:r>
            <a:r>
              <a:rPr lang="en-US" b="1" dirty="0">
                <a:solidFill>
                  <a:srgbClr val="000000"/>
                </a:solidFill>
              </a:rPr>
              <a:t>replaced before Run-2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baseline="-25000" dirty="0">
                <a:solidFill>
                  <a:srgbClr val="000000"/>
                </a:solidFill>
              </a:rPr>
              <a:t>pa</a:t>
            </a:r>
            <a:r>
              <a:rPr lang="en-US" dirty="0">
                <a:solidFill>
                  <a:srgbClr val="000000"/>
                </a:solidFill>
              </a:rPr>
              <a:t> uncertainty is reduced (</a:t>
            </a:r>
            <a:r>
              <a:rPr lang="en-US" b="1" dirty="0">
                <a:solidFill>
                  <a:srgbClr val="000000"/>
                </a:solidFill>
              </a:rPr>
              <a:t>75 ppb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→</a:t>
            </a:r>
            <a:r>
              <a:rPr lang="en-US" b="1" dirty="0">
                <a:solidFill>
                  <a:srgbClr val="000000"/>
                </a:solidFill>
              </a:rPr>
              <a:t> 13 ppb</a:t>
            </a:r>
            <a:r>
              <a:rPr lang="en-US" dirty="0">
                <a:solidFill>
                  <a:srgbClr val="000000"/>
                </a:solidFill>
              </a:rPr>
              <a:t>) &amp; more stable n-value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E3A4BC-971A-80DA-7B47-EDF0E6D2918B}"/>
              </a:ext>
            </a:extLst>
          </p:cNvPr>
          <p:cNvGrpSpPr/>
          <p:nvPr/>
        </p:nvGrpSpPr>
        <p:grpSpPr>
          <a:xfrm>
            <a:off x="537907" y="1565471"/>
            <a:ext cx="4556609" cy="2256941"/>
            <a:chOff x="673525" y="2246671"/>
            <a:chExt cx="5778263" cy="2862041"/>
          </a:xfrm>
        </p:grpSpPr>
        <p:pic>
          <p:nvPicPr>
            <p:cNvPr id="8" name="Picture 7" descr="A graph of a running graph&#10;&#10;Description automatically generated">
              <a:extLst>
                <a:ext uri="{FF2B5EF4-FFF2-40B4-BE49-F238E27FC236}">
                  <a16:creationId xmlns:a16="http://schemas.microsoft.com/office/drawing/2014/main" id="{BE4FCC1E-3978-C716-9A77-D88213AF5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525" y="2246671"/>
              <a:ext cx="3563427" cy="28620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F81C63-CB46-6FBB-EDEC-D9775F52FFB1}"/>
                </a:ext>
              </a:extLst>
            </p:cNvPr>
            <p:cNvSpPr txBox="1"/>
            <p:nvPr/>
          </p:nvSpPr>
          <p:spPr>
            <a:xfrm>
              <a:off x="4181792" y="3306912"/>
              <a:ext cx="2269996" cy="741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Vertical beam width change</a:t>
              </a:r>
              <a:endParaRPr lang="en-US" sz="1600" baseline="-25000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370A2F-446D-947B-0258-C6B8C79E55ED}"/>
              </a:ext>
            </a:extLst>
          </p:cNvPr>
          <p:cNvGrpSpPr/>
          <p:nvPr/>
        </p:nvGrpSpPr>
        <p:grpSpPr>
          <a:xfrm>
            <a:off x="5456015" y="1645709"/>
            <a:ext cx="2810040" cy="2286535"/>
            <a:chOff x="4967162" y="2107799"/>
            <a:chExt cx="3517309" cy="2862041"/>
          </a:xfrm>
        </p:grpSpPr>
        <p:pic>
          <p:nvPicPr>
            <p:cNvPr id="11" name="Picture 10" descr="A graph of a run-1d&#10;&#10;Description automatically generated">
              <a:extLst>
                <a:ext uri="{FF2B5EF4-FFF2-40B4-BE49-F238E27FC236}">
                  <a16:creationId xmlns:a16="http://schemas.microsoft.com/office/drawing/2014/main" id="{9412ACC3-2454-600A-DA4F-5BC159BB3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7162" y="2107799"/>
              <a:ext cx="3517309" cy="28620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940853-1744-524C-BA78-47B0F055D392}"/>
                </a:ext>
              </a:extLst>
            </p:cNvPr>
            <p:cNvSpPr txBox="1"/>
            <p:nvPr/>
          </p:nvSpPr>
          <p:spPr>
            <a:xfrm>
              <a:off x="5877315" y="2356705"/>
              <a:ext cx="23049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ω</a:t>
              </a:r>
              <a:r>
                <a:rPr lang="en-US" sz="1600" baseline="-25000" dirty="0">
                  <a:solidFill>
                    <a:srgbClr val="000000"/>
                  </a:solidFill>
                  <a:latin typeface="Helvetica" pitchFamily="2" charset="0"/>
                </a:rPr>
                <a:t>a</a:t>
              </a:r>
              <a:r>
                <a:rPr lang="en-US" sz="1600" dirty="0">
                  <a:solidFill>
                    <a:srgbClr val="000000"/>
                  </a:solidFill>
                  <a:latin typeface="Helvetica" pitchFamily="2" charset="0"/>
                </a:rPr>
                <a:t> phase change</a:t>
              </a:r>
              <a:endParaRPr lang="en-US" sz="1600" baseline="-25000" dirty="0">
                <a:solidFill>
                  <a:srgbClr val="000000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351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Improvements: Run conditions – hall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" name="Picture 1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7A7FB9F4-20B8-4FB2-1787-8B2E3A74F9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483" y="556656"/>
            <a:ext cx="4755244" cy="3404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8B305-20B3-D68C-C50D-2968B92F639F}"/>
              </a:ext>
            </a:extLst>
          </p:cNvPr>
          <p:cNvSpPr txBox="1"/>
          <p:nvPr/>
        </p:nvSpPr>
        <p:spPr>
          <a:xfrm>
            <a:off x="2662431" y="2617396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Run-1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3B6E7-BE3C-FD0D-68C9-1730D36FC81F}"/>
              </a:ext>
            </a:extLst>
          </p:cNvPr>
          <p:cNvSpPr txBox="1"/>
          <p:nvPr/>
        </p:nvSpPr>
        <p:spPr>
          <a:xfrm>
            <a:off x="3872607" y="1225269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4774E"/>
                </a:solidFill>
                <a:latin typeface="Helvetica" pitchFamily="2" charset="0"/>
              </a:rPr>
              <a:t>Run-2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26F0B-B2B5-5626-1F70-1556F01AE416}"/>
              </a:ext>
            </a:extLst>
          </p:cNvPr>
          <p:cNvSpPr txBox="1"/>
          <p:nvPr/>
        </p:nvSpPr>
        <p:spPr>
          <a:xfrm>
            <a:off x="5363459" y="2626314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Helvetica" pitchFamily="2" charset="0"/>
              </a:rPr>
              <a:t>Run-3</a:t>
            </a:r>
          </a:p>
        </p:txBody>
      </p:sp>
      <p:pic>
        <p:nvPicPr>
          <p:cNvPr id="14" name="Picture 13" descr="A graph with a blue line&#10;&#10;Description automatically generated">
            <a:extLst>
              <a:ext uri="{FF2B5EF4-FFF2-40B4-BE49-F238E27FC236}">
                <a16:creationId xmlns:a16="http://schemas.microsoft.com/office/drawing/2014/main" id="{44029A9B-3910-BC3C-9C6E-027757247D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8" y="1013933"/>
            <a:ext cx="2316480" cy="17373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490A6205-C5D1-AD90-7F54-851946174F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965" y="857847"/>
            <a:ext cx="2316479" cy="1737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23BAA8-09ED-554A-E343-51FA1FDB56AC}"/>
              </a:ext>
            </a:extLst>
          </p:cNvPr>
          <p:cNvSpPr/>
          <p:nvPr/>
        </p:nvSpPr>
        <p:spPr>
          <a:xfrm>
            <a:off x="3226615" y="810719"/>
            <a:ext cx="182880" cy="2743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ABC7F3-47CF-C68B-6ADE-1F1C554C3CF5}"/>
              </a:ext>
            </a:extLst>
          </p:cNvPr>
          <p:cNvSpPr/>
          <p:nvPr/>
        </p:nvSpPr>
        <p:spPr>
          <a:xfrm>
            <a:off x="3847150" y="1766414"/>
            <a:ext cx="182880" cy="22671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466176-0973-C7EB-E859-C4300DF6AB6D}"/>
              </a:ext>
            </a:extLst>
          </p:cNvPr>
          <p:cNvCxnSpPr>
            <a:cxnSpLocks/>
          </p:cNvCxnSpPr>
          <p:nvPr/>
        </p:nvCxnSpPr>
        <p:spPr>
          <a:xfrm flipV="1">
            <a:off x="4059685" y="902548"/>
            <a:ext cx="2590477" cy="84913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E8C0D6-9256-894B-6F70-042DB44DABA5}"/>
              </a:ext>
            </a:extLst>
          </p:cNvPr>
          <p:cNvCxnSpPr>
            <a:cxnSpLocks/>
          </p:cNvCxnSpPr>
          <p:nvPr/>
        </p:nvCxnSpPr>
        <p:spPr>
          <a:xfrm>
            <a:off x="4038488" y="1997298"/>
            <a:ext cx="2590477" cy="61391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031FED-D679-048C-9F14-6DF629122112}"/>
              </a:ext>
            </a:extLst>
          </p:cNvPr>
          <p:cNvCxnSpPr>
            <a:cxnSpLocks/>
          </p:cNvCxnSpPr>
          <p:nvPr/>
        </p:nvCxnSpPr>
        <p:spPr>
          <a:xfrm flipV="1">
            <a:off x="2479038" y="810719"/>
            <a:ext cx="717371" cy="203214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BBA3AA-D86B-7B71-DBD7-BA1B83E3D5BE}"/>
              </a:ext>
            </a:extLst>
          </p:cNvPr>
          <p:cNvCxnSpPr>
            <a:cxnSpLocks/>
          </p:cNvCxnSpPr>
          <p:nvPr/>
        </p:nvCxnSpPr>
        <p:spPr>
          <a:xfrm flipH="1">
            <a:off x="2479038" y="1119343"/>
            <a:ext cx="747577" cy="163195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2C58BF71-302F-84C5-86E8-D28BE5475C22}"/>
              </a:ext>
            </a:extLst>
          </p:cNvPr>
          <p:cNvSpPr txBox="1">
            <a:spLocks/>
          </p:cNvSpPr>
          <p:nvPr/>
        </p:nvSpPr>
        <p:spPr>
          <a:xfrm>
            <a:off x="222250" y="3914050"/>
            <a:ext cx="8465662" cy="7167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Helvetica" pitchFamily="2" charset="0"/>
              </a:rPr>
              <a:t>Added thermal insulation after Run 1 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 nearly eliminates diurnal variations</a:t>
            </a:r>
            <a:endParaRPr lang="en-US" sz="1600" dirty="0">
              <a:latin typeface="Helvetica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latin typeface="Helvetica" pitchFamily="2" charset="0"/>
              </a:rPr>
              <a:t>Augmented hall HVAC with additional cooling (using liquid nitrogen)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01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Ring before and after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44BB2-07CE-C34F-E8AC-42FCFC5EF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715945"/>
            <a:ext cx="4171100" cy="35680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248128C5-E283-6CA9-B363-3784168FE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7984" y="715945"/>
            <a:ext cx="4402187" cy="356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45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Improvements: Run conditions – kick strength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Picture 6" descr="A graph of a function&#10;&#10;Description automatically generated">
            <a:extLst>
              <a:ext uri="{FF2B5EF4-FFF2-40B4-BE49-F238E27FC236}">
                <a16:creationId xmlns:a16="http://schemas.microsoft.com/office/drawing/2014/main" id="{D82995A2-FD9D-B5FA-3AEF-4F0B47D8E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40" r="7409"/>
          <a:stretch/>
        </p:blipFill>
        <p:spPr>
          <a:xfrm>
            <a:off x="429419" y="702302"/>
            <a:ext cx="3593533" cy="2520058"/>
          </a:xfrm>
          <a:prstGeom prst="rect">
            <a:avLst/>
          </a:prstGeom>
        </p:spPr>
      </p:pic>
      <p:pic>
        <p:nvPicPr>
          <p:cNvPr id="8" name="Picture 7" descr="A graph of a run&#10;&#10;Description automatically generated">
            <a:extLst>
              <a:ext uri="{FF2B5EF4-FFF2-40B4-BE49-F238E27FC236}">
                <a16:creationId xmlns:a16="http://schemas.microsoft.com/office/drawing/2014/main" id="{AA9DE7AC-1FE4-F0C8-BC2C-09A2DC5C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86" r="8515"/>
          <a:stretch/>
        </p:blipFill>
        <p:spPr>
          <a:xfrm>
            <a:off x="4796704" y="665231"/>
            <a:ext cx="3593533" cy="2594401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10FCB01-CCE8-0EED-3463-0F1CA30189D4}"/>
              </a:ext>
            </a:extLst>
          </p:cNvPr>
          <p:cNvSpPr txBox="1">
            <a:spLocks/>
          </p:cNvSpPr>
          <p:nvPr/>
        </p:nvSpPr>
        <p:spPr>
          <a:xfrm>
            <a:off x="222250" y="3333277"/>
            <a:ext cx="8693150" cy="1238721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>
                <a:latin typeface="Helvetica" pitchFamily="2" charset="0"/>
              </a:rPr>
              <a:t>Major kicker upgrades implement throughout Run 2/3 to increase the kick strength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Helvetica" pitchFamily="2" charset="0"/>
              </a:rPr>
              <a:t>Momentum distribution better centered 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 smaller C</a:t>
            </a:r>
            <a:r>
              <a:rPr lang="en-US" sz="1600" baseline="-25000" dirty="0">
                <a:latin typeface="Helvetica" pitchFamily="2" charset="0"/>
                <a:sym typeface="Wingdings" pitchFamily="2" charset="2"/>
              </a:rPr>
              <a:t>e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correction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Helvetica" pitchFamily="2" charset="0"/>
                <a:sym typeface="Wingdings" pitchFamily="2" charset="2"/>
              </a:rPr>
              <a:t>Better phase space matching to ring  smaller </a:t>
            </a:r>
            <a:r>
              <a:rPr lang="en-US" sz="1600" dirty="0" err="1">
                <a:latin typeface="Helvetica" pitchFamily="2" charset="0"/>
                <a:sym typeface="Wingdings" pitchFamily="2" charset="2"/>
              </a:rPr>
              <a:t>betatron</a:t>
            </a:r>
            <a:r>
              <a:rPr lang="en-US" sz="1600" dirty="0">
                <a:latin typeface="Helvetica" pitchFamily="2" charset="0"/>
                <a:sym typeface="Wingdings" pitchFamily="2" charset="2"/>
              </a:rPr>
              <a:t> oscillations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latin typeface="Helvetica" pitchFamily="2" charset="0"/>
              </a:rPr>
              <a:t>Some improvements at start of Run 2, but optimal only for last 18% of Run 2/3</a:t>
            </a:r>
          </a:p>
          <a:p>
            <a:pPr lvl="1">
              <a:lnSpc>
                <a:spcPct val="120000"/>
              </a:lnSpc>
            </a:pPr>
            <a:endParaRPr lang="en-US" sz="1600" dirty="0">
              <a:latin typeface="Helvetica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0828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75B3409-606F-6EE7-46C5-D52BEAF2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380275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14" y="123497"/>
            <a:ext cx="6262118" cy="35547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Fermilab Muon Campus Vision, circa 2012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F2244A-5031-EE50-672E-EC1232167D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9D132-754C-C3D2-C79A-D06950FBB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2EF23-3BFE-0CF5-EA1D-C21D2661F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87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339B4607-4ACB-6056-960C-09FA499090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600538"/>
                <a:ext cx="8672513" cy="4094343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0000"/>
                    </a:solidFill>
                  </a:rPr>
                  <a:t>Pulsing quads vibrate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</a:rPr>
                  <a:t>oscillating magnetic fields</a:t>
                </a:r>
              </a:p>
              <a:p>
                <a:r>
                  <a:rPr lang="en-US" sz="2000" dirty="0">
                    <a:solidFill>
                      <a:srgbClr val="000000"/>
                    </a:solidFill>
                  </a:rPr>
                  <a:t>Measured with a new NMR probe housed in insulator</a:t>
                </a:r>
              </a:p>
              <a:p>
                <a:endParaRPr lang="en-US" sz="2000" dirty="0">
                  <a:solidFill>
                    <a:srgbClr val="000000"/>
                  </a:solidFill>
                </a:endParaRPr>
              </a:p>
              <a:p>
                <a:endParaRPr lang="en-US" sz="2000" dirty="0">
                  <a:solidFill>
                    <a:srgbClr val="000000"/>
                  </a:solidFill>
                </a:endParaRPr>
              </a:p>
              <a:p>
                <a:endParaRPr lang="en-US" sz="2000" dirty="0">
                  <a:solidFill>
                    <a:srgbClr val="000000"/>
                  </a:solidFill>
                </a:endParaRPr>
              </a:p>
              <a:p>
                <a:endParaRPr lang="en-US" sz="2000" dirty="0">
                  <a:solidFill>
                    <a:srgbClr val="000000"/>
                  </a:solidFill>
                </a:endParaRPr>
              </a:p>
              <a:p>
                <a:endParaRPr lang="en-US" sz="2000" dirty="0">
                  <a:solidFill>
                    <a:srgbClr val="000000"/>
                  </a:solidFill>
                </a:endParaRPr>
              </a:p>
              <a:p>
                <a:endParaRPr lang="en-US" sz="2000" dirty="0">
                  <a:solidFill>
                    <a:srgbClr val="000000"/>
                  </a:solidFill>
                </a:endParaRPr>
              </a:p>
              <a:p>
                <a:r>
                  <a:rPr lang="en-US" sz="2000" dirty="0">
                    <a:solidFill>
                      <a:srgbClr val="000000"/>
                    </a:solidFill>
                  </a:rPr>
                  <a:t>For Run-1 analysis, we had limited measurement positions </a:t>
                </a:r>
                <a:r>
                  <a:rPr lang="en-US" sz="2000" dirty="0">
                    <a:solidFill>
                      <a:srgbClr val="000000"/>
                    </a:solidFill>
                    <a:sym typeface="Wingdings" pitchFamily="2" charset="2"/>
                  </a:rPr>
                  <a:t> l</a:t>
                </a:r>
                <a:r>
                  <a:rPr lang="en-US" sz="2000" dirty="0">
                    <a:solidFill>
                      <a:srgbClr val="000000"/>
                    </a:solidFill>
                  </a:rPr>
                  <a:t>argest Run-1 systematic: 92 ppb</a:t>
                </a:r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339B4607-4ACB-6056-960C-09FA49909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00538"/>
                <a:ext cx="8672513" cy="4094343"/>
              </a:xfrm>
              <a:prstGeom prst="rect">
                <a:avLst/>
              </a:prstGeom>
              <a:blipFill>
                <a:blip r:embed="rId2"/>
                <a:stretch>
                  <a:fillRect l="-1757" t="-1548" b="-3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16025220-DC39-3D83-ACBA-FA2865AEC093}"/>
              </a:ext>
            </a:extLst>
          </p:cNvPr>
          <p:cNvGrpSpPr/>
          <p:nvPr/>
        </p:nvGrpSpPr>
        <p:grpSpPr>
          <a:xfrm>
            <a:off x="37747" y="1372414"/>
            <a:ext cx="4424459" cy="2720076"/>
            <a:chOff x="96289" y="1118739"/>
            <a:chExt cx="4592012" cy="3180680"/>
          </a:xfrm>
        </p:grpSpPr>
        <p:pic>
          <p:nvPicPr>
            <p:cNvPr id="9" name="그림 1">
              <a:extLst>
                <a:ext uri="{FF2B5EF4-FFF2-40B4-BE49-F238E27FC236}">
                  <a16:creationId xmlns:a16="http://schemas.microsoft.com/office/drawing/2014/main" id="{E5100EE2-5F22-4B65-B590-115942A0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89" y="1190459"/>
              <a:ext cx="4592012" cy="31089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2F0EA7-4FAB-7AEE-4C54-80ADD203CC38}"/>
                </a:ext>
              </a:extLst>
            </p:cNvPr>
            <p:cNvSpPr txBox="1"/>
            <p:nvPr/>
          </p:nvSpPr>
          <p:spPr>
            <a:xfrm rot="16200000">
              <a:off x="-920429" y="2204249"/>
              <a:ext cx="2559782" cy="3887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000000"/>
                  </a:solidFill>
                  <a:latin typeface="Helvetica" pitchFamily="2" charset="0"/>
                </a:rPr>
                <a:t>Field Change [ppb]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27E0E1-E45D-7567-FF09-648AB974B785}"/>
                </a:ext>
              </a:extLst>
            </p:cNvPr>
            <p:cNvSpPr txBox="1"/>
            <p:nvPr/>
          </p:nvSpPr>
          <p:spPr>
            <a:xfrm>
              <a:off x="3249218" y="3336107"/>
              <a:ext cx="832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000000"/>
                  </a:solidFill>
                  <a:latin typeface="Helvetica" pitchFamily="2" charset="0"/>
                </a:rPr>
                <a:t>Muon fills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B1231E7-4841-E380-4354-EC10CF9D62BA}"/>
                </a:ext>
              </a:extLst>
            </p:cNvPr>
            <p:cNvCxnSpPr/>
            <p:nvPr/>
          </p:nvCxnSpPr>
          <p:spPr>
            <a:xfrm>
              <a:off x="3051860" y="3161575"/>
              <a:ext cx="353112" cy="19050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6E79772-0F10-6660-10ED-9D4EBE340B86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2774530" y="3297107"/>
              <a:ext cx="474688" cy="17750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Improvements: Measured quad transients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EFBBF652-BF10-4E8B-C875-CDC8FABB5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482709"/>
            <a:ext cx="3669957" cy="2484111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ED30FA-705F-882B-C202-5DD865C87180}"/>
              </a:ext>
            </a:extLst>
          </p:cNvPr>
          <p:cNvSpPr txBox="1"/>
          <p:nvPr/>
        </p:nvSpPr>
        <p:spPr>
          <a:xfrm>
            <a:off x="6109460" y="1392265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pitchFamily="2" charset="0"/>
              </a:rPr>
              <a:t>ESQ1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68564-ADE2-A8CF-58E7-0A0504AE0A0F}"/>
              </a:ext>
            </a:extLst>
          </p:cNvPr>
          <p:cNvSpPr txBox="1"/>
          <p:nvPr/>
        </p:nvSpPr>
        <p:spPr>
          <a:xfrm>
            <a:off x="6776383" y="1392265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Helvetica" pitchFamily="2" charset="0"/>
              </a:rPr>
              <a:t>ESQ2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85AF8-A9F3-71F9-BB83-620A7554577D}"/>
              </a:ext>
            </a:extLst>
          </p:cNvPr>
          <p:cNvSpPr txBox="1"/>
          <p:nvPr/>
        </p:nvSpPr>
        <p:spPr>
          <a:xfrm>
            <a:off x="7562013" y="1392265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Helvetica" pitchFamily="2" charset="0"/>
              </a:rPr>
              <a:t>ESQ3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17884-35D2-D601-B5FD-993421F19072}"/>
              </a:ext>
            </a:extLst>
          </p:cNvPr>
          <p:cNvSpPr txBox="1"/>
          <p:nvPr/>
        </p:nvSpPr>
        <p:spPr>
          <a:xfrm>
            <a:off x="5336376" y="1386256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  <a:latin typeface="Helvetica" pitchFamily="2" charset="0"/>
              </a:rPr>
              <a:t>ESQ4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7C0971-12CA-F5E3-C3A6-37A8FE98E2B9}"/>
              </a:ext>
            </a:extLst>
          </p:cNvPr>
          <p:cNvSpPr txBox="1"/>
          <p:nvPr/>
        </p:nvSpPr>
        <p:spPr>
          <a:xfrm>
            <a:off x="5433553" y="1929551"/>
            <a:ext cx="202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Run-1 Measurement Locations at Black Lines</a:t>
            </a:r>
          </a:p>
        </p:txBody>
      </p:sp>
    </p:spTree>
    <p:extLst>
      <p:ext uri="{BB962C8B-B14F-4D97-AF65-F5344CB8AC3E}">
        <p14:creationId xmlns:p14="http://schemas.microsoft.com/office/powerpoint/2010/main" val="2252207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Improvements: Measured quad transients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CE5F7-EF44-8392-B5BC-D891AE544545}"/>
              </a:ext>
            </a:extLst>
          </p:cNvPr>
          <p:cNvSpPr txBox="1"/>
          <p:nvPr/>
        </p:nvSpPr>
        <p:spPr>
          <a:xfrm>
            <a:off x="228600" y="3936999"/>
            <a:ext cx="8803718" cy="750293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342900" indent="-342900" eaLnBrk="1" hangingPunct="1">
              <a:spcBef>
                <a:spcPts val="984"/>
              </a:spcBef>
              <a:buFont typeface="Arial" charset="0"/>
              <a:buChar char="•"/>
              <a:defRPr>
                <a:solidFill>
                  <a:srgbClr val="000000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For Run-2/3 analysis, probe runs on the trolley rails </a:t>
            </a:r>
            <a:r>
              <a:rPr lang="en-US" sz="2000" dirty="0">
                <a:sym typeface="Wingdings" pitchFamily="2" charset="2"/>
              </a:rPr>
              <a:t> a</a:t>
            </a:r>
            <a:r>
              <a:rPr lang="en-US" sz="2000" dirty="0"/>
              <a:t>llows full mapping of all quad stations </a:t>
            </a:r>
            <a:r>
              <a:rPr lang="en-US" sz="2000" dirty="0">
                <a:sym typeface="Wingdings" pitchFamily="2" charset="2"/>
              </a:rPr>
              <a:t> uncertainty reduced to 20 ppb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C68F10-468F-33F3-CF4E-3D40E7405F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400" y="777689"/>
            <a:ext cx="4362004" cy="2952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ED57E-7699-1267-EEB4-2895B4D2F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99" y="956732"/>
            <a:ext cx="3736859" cy="2383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AD89C3-C9EE-9180-287A-D74741E9B764}"/>
              </a:ext>
            </a:extLst>
          </p:cNvPr>
          <p:cNvSpPr txBox="1"/>
          <p:nvPr/>
        </p:nvSpPr>
        <p:spPr>
          <a:xfrm>
            <a:off x="730868" y="3274769"/>
            <a:ext cx="3412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Measurement probe mounted on trolley rail train</a:t>
            </a:r>
          </a:p>
        </p:txBody>
      </p:sp>
    </p:spTree>
    <p:extLst>
      <p:ext uri="{BB962C8B-B14F-4D97-AF65-F5344CB8AC3E}">
        <p14:creationId xmlns:p14="http://schemas.microsoft.com/office/powerpoint/2010/main" val="3523681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Improvements: Measured kicker transients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Picture 6" descr="A diagram of a beam splitter&#10;&#10;Description automatically generated">
            <a:extLst>
              <a:ext uri="{FF2B5EF4-FFF2-40B4-BE49-F238E27FC236}">
                <a16:creationId xmlns:a16="http://schemas.microsoft.com/office/drawing/2014/main" id="{1906DB90-A6D3-03A1-103C-D0817AD0A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30" y="645072"/>
            <a:ext cx="2410005" cy="22561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0272AC-8B09-ACA7-5E05-B9FB33147D3A}"/>
              </a:ext>
            </a:extLst>
          </p:cNvPr>
          <p:cNvGrpSpPr/>
          <p:nvPr/>
        </p:nvGrpSpPr>
        <p:grpSpPr>
          <a:xfrm>
            <a:off x="3978167" y="702063"/>
            <a:ext cx="3776800" cy="2210538"/>
            <a:chOff x="408971" y="3252829"/>
            <a:chExt cx="3913866" cy="2290762"/>
          </a:xfrm>
        </p:grpSpPr>
        <p:pic>
          <p:nvPicPr>
            <p:cNvPr id="10" name="Picture 9" descr="A graph of a graph showing the fall and winter&#10;&#10;Description automatically generated with medium confidence">
              <a:extLst>
                <a:ext uri="{FF2B5EF4-FFF2-40B4-BE49-F238E27FC236}">
                  <a16:creationId xmlns:a16="http://schemas.microsoft.com/office/drawing/2014/main" id="{0CD1DD8B-4300-397C-07B2-A7549965C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971" y="3252829"/>
              <a:ext cx="3913866" cy="22907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028EEB-691F-8E9C-A0A9-20C670636020}"/>
                </a:ext>
              </a:extLst>
            </p:cNvPr>
            <p:cNvSpPr txBox="1"/>
            <p:nvPr/>
          </p:nvSpPr>
          <p:spPr>
            <a:xfrm>
              <a:off x="2535170" y="4714682"/>
              <a:ext cx="1664351" cy="446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  <a:latin typeface="Helvetica" pitchFamily="2" charset="0"/>
                </a:rPr>
                <a:t>Run-1 Measurement</a:t>
              </a:r>
            </a:p>
            <a:p>
              <a:pPr algn="l"/>
              <a:r>
                <a:rPr lang="en-US" sz="1400" dirty="0">
                  <a:solidFill>
                    <a:srgbClr val="FF0000"/>
                  </a:solidFill>
                  <a:latin typeface="Helvetica" pitchFamily="2" charset="0"/>
                </a:rPr>
                <a:t>Run-2/3 Measurement</a:t>
              </a:r>
            </a:p>
          </p:txBody>
        </p:sp>
      </p:grp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65EF14F-6AAE-18BC-4342-BC1490CC422B}"/>
              </a:ext>
            </a:extLst>
          </p:cNvPr>
          <p:cNvSpPr txBox="1">
            <a:spLocks/>
          </p:cNvSpPr>
          <p:nvPr/>
        </p:nvSpPr>
        <p:spPr>
          <a:xfrm>
            <a:off x="429419" y="3327011"/>
            <a:ext cx="8693150" cy="12387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Kicker creates eddy currents 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 transient magnetic field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Improved Faraday magnetometer to have less vibrational noise for Run-2/3</a:t>
            </a:r>
          </a:p>
          <a:p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Uncertainty reduces from 37 ppb to 13 ppb</a:t>
            </a:r>
          </a:p>
          <a:p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 lvl="1">
              <a:lnSpc>
                <a:spcPct val="120000"/>
              </a:lnSpc>
            </a:pPr>
            <a:endParaRPr lang="en-US" sz="1600" dirty="0">
              <a:latin typeface="Helvetica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31256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improvement from Run 1 to Run 2/3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83187-C603-2FEE-AFF8-DE0E99C468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692" y="636698"/>
            <a:ext cx="4929037" cy="3283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1F247-0A49-8799-8056-970CDA10C9DD}"/>
              </a:ext>
            </a:extLst>
          </p:cNvPr>
          <p:cNvSpPr txBox="1"/>
          <p:nvPr/>
        </p:nvSpPr>
        <p:spPr>
          <a:xfrm>
            <a:off x="429703" y="758507"/>
            <a:ext cx="159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4C97"/>
                </a:solidFill>
                <a:latin typeface="Helvetica" pitchFamily="2" charset="0"/>
              </a:rPr>
              <a:t>Analysis Improvements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0B850B-D01B-5FD2-2441-303901B95D98}"/>
              </a:ext>
            </a:extLst>
          </p:cNvPr>
          <p:cNvSpPr txBox="1"/>
          <p:nvPr/>
        </p:nvSpPr>
        <p:spPr>
          <a:xfrm>
            <a:off x="907287" y="1808782"/>
            <a:ext cx="1374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4C97"/>
                </a:solidFill>
                <a:latin typeface="Helvetica" pitchFamily="2" charset="0"/>
              </a:rPr>
              <a:t>Running Conditions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B82E3-2016-7211-9749-19E284363AD5}"/>
              </a:ext>
            </a:extLst>
          </p:cNvPr>
          <p:cNvSpPr txBox="1"/>
          <p:nvPr/>
        </p:nvSpPr>
        <p:spPr>
          <a:xfrm>
            <a:off x="673160" y="2828585"/>
            <a:ext cx="166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4C97"/>
                </a:solidFill>
                <a:latin typeface="Helvetica" pitchFamily="2" charset="0"/>
              </a:rPr>
              <a:t>Improved Measurements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5888FA0B-2870-B58F-9F1F-4FB498009870}"/>
              </a:ext>
            </a:extLst>
          </p:cNvPr>
          <p:cNvSpPr/>
          <p:nvPr/>
        </p:nvSpPr>
        <p:spPr>
          <a:xfrm>
            <a:off x="2034587" y="828008"/>
            <a:ext cx="162424" cy="445775"/>
          </a:xfrm>
          <a:prstGeom prst="leftBrace">
            <a:avLst/>
          </a:prstGeom>
          <a:ln w="19050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FC35FA0-7F02-F554-0BF1-5F420493808D}"/>
              </a:ext>
            </a:extLst>
          </p:cNvPr>
          <p:cNvSpPr/>
          <p:nvPr/>
        </p:nvSpPr>
        <p:spPr>
          <a:xfrm>
            <a:off x="2327287" y="2898084"/>
            <a:ext cx="162424" cy="445775"/>
          </a:xfrm>
          <a:prstGeom prst="leftBrace">
            <a:avLst/>
          </a:prstGeom>
          <a:ln w="19050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552F690-B0DA-E399-B24E-F228632DDD00}"/>
              </a:ext>
            </a:extLst>
          </p:cNvPr>
          <p:cNvSpPr/>
          <p:nvPr/>
        </p:nvSpPr>
        <p:spPr>
          <a:xfrm>
            <a:off x="2271309" y="2042293"/>
            <a:ext cx="162424" cy="129527"/>
          </a:xfrm>
          <a:prstGeom prst="leftBrace">
            <a:avLst/>
          </a:prstGeom>
          <a:ln w="19050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D51CBA-55B3-3F50-610F-32B032F2BC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416" y="1219848"/>
            <a:ext cx="3266984" cy="4424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DFBC9BE-F965-1EDC-3648-3CAF74C6C495}"/>
              </a:ext>
            </a:extLst>
          </p:cNvPr>
          <p:cNvSpPr txBox="1">
            <a:spLocks/>
          </p:cNvSpPr>
          <p:nvPr/>
        </p:nvSpPr>
        <p:spPr>
          <a:xfrm>
            <a:off x="429419" y="3953445"/>
            <a:ext cx="7826307" cy="5450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Substantial improvements in all leading systematics</a:t>
            </a:r>
          </a:p>
          <a:p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Helvetica" pitchFamily="2" charset="0"/>
            </a:endParaRPr>
          </a:p>
          <a:p>
            <a:pPr lvl="1">
              <a:lnSpc>
                <a:spcPct val="120000"/>
              </a:lnSpc>
            </a:pPr>
            <a:endParaRPr lang="en-US" sz="1600" dirty="0">
              <a:latin typeface="Helvetica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1664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2/3 Final Uncertainties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C745EE-1F1B-2030-218C-AC696A082808}"/>
              </a:ext>
            </a:extLst>
          </p:cNvPr>
          <p:cNvSpPr txBox="1">
            <a:spLocks/>
          </p:cNvSpPr>
          <p:nvPr/>
        </p:nvSpPr>
        <p:spPr>
          <a:xfrm>
            <a:off x="4374728" y="411532"/>
            <a:ext cx="4903980" cy="40546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Total uncertainty is </a:t>
            </a:r>
            <a:r>
              <a:rPr lang="en-US" sz="1800" b="1" dirty="0">
                <a:solidFill>
                  <a:srgbClr val="000000"/>
                </a:solidFill>
              </a:rPr>
              <a:t>215 ppb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8CFF73-7117-B556-04AA-EA90842576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48" y="781258"/>
            <a:ext cx="3932381" cy="34691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D64C3E-882D-9887-6580-BCAC9119AC4C}"/>
              </a:ext>
            </a:extLst>
          </p:cNvPr>
          <p:cNvSpPr txBox="1"/>
          <p:nvPr/>
        </p:nvSpPr>
        <p:spPr>
          <a:xfrm>
            <a:off x="4348600" y="3145175"/>
            <a:ext cx="47124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4C97"/>
                </a:solidFill>
                <a:latin typeface="Helvetica" pitchFamily="2" charset="0"/>
              </a:rPr>
              <a:t>Systematic uncertainty of 70 ppb surpasses our proposal goal of 100 ppb!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2887412-640A-0A05-52A6-F2EEC900CA85}"/>
              </a:ext>
            </a:extLst>
          </p:cNvPr>
          <p:cNvSpPr txBox="1">
            <a:spLocks/>
          </p:cNvSpPr>
          <p:nvPr/>
        </p:nvSpPr>
        <p:spPr>
          <a:xfrm>
            <a:off x="4492293" y="2334227"/>
            <a:ext cx="4903980" cy="13831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Near-equal improvement: W</a:t>
            </a:r>
            <a:r>
              <a:rPr lang="en-US" sz="1800" dirty="0">
                <a:solidFill>
                  <a:srgbClr val="000000"/>
                </a:solidFill>
              </a:rPr>
              <a:t>e’re still </a:t>
            </a:r>
            <a:r>
              <a:rPr lang="en-US" sz="1800" b="1" dirty="0">
                <a:solidFill>
                  <a:srgbClr val="000000"/>
                </a:solidFill>
              </a:rPr>
              <a:t>statistically dominated</a:t>
            </a:r>
          </a:p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3CDDDB-091A-53A7-8582-F129193E3739}"/>
              </a:ext>
            </a:extLst>
          </p:cNvPr>
          <p:cNvSpPr/>
          <p:nvPr/>
        </p:nvSpPr>
        <p:spPr>
          <a:xfrm>
            <a:off x="3590464" y="3899327"/>
            <a:ext cx="32004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EA7A9F-44A7-ED90-C86D-DFFFA2604AEA}"/>
              </a:ext>
            </a:extLst>
          </p:cNvPr>
          <p:cNvSpPr/>
          <p:nvPr/>
        </p:nvSpPr>
        <p:spPr>
          <a:xfrm>
            <a:off x="3583376" y="1172541"/>
            <a:ext cx="32004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9E6B69-5FB0-AC64-1FA9-C40A42349865}"/>
              </a:ext>
            </a:extLst>
          </p:cNvPr>
          <p:cNvSpPr/>
          <p:nvPr/>
        </p:nvSpPr>
        <p:spPr>
          <a:xfrm>
            <a:off x="3611980" y="3568101"/>
            <a:ext cx="320040" cy="288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D632FDE5-887F-1A05-5D32-3A571C4B1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795357"/>
              </p:ext>
            </p:extLst>
          </p:nvPr>
        </p:nvGraphicFramePr>
        <p:xfrm>
          <a:off x="4812918" y="1073054"/>
          <a:ext cx="3602391" cy="9618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83271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644342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909E2F7-4F9A-3A0F-5BD7-F1923D3DA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26723"/>
              </p:ext>
            </p:extLst>
          </p:nvPr>
        </p:nvGraphicFramePr>
        <p:xfrm>
          <a:off x="4812918" y="1073054"/>
          <a:ext cx="3602391" cy="9618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83271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644342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D8694BA0-0356-B7B6-E6CA-C64666DCF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511788"/>
              </p:ext>
            </p:extLst>
          </p:nvPr>
        </p:nvGraphicFramePr>
        <p:xfrm>
          <a:off x="4812918" y="1073054"/>
          <a:ext cx="3602391" cy="9618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83271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644342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70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D50973D2-E264-080B-3289-EF4152B1B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871373"/>
              </p:ext>
            </p:extLst>
          </p:nvPr>
        </p:nvGraphicFramePr>
        <p:xfrm>
          <a:off x="4812918" y="1073054"/>
          <a:ext cx="3602391" cy="96180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83271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087389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644342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 marL="68700" marR="68700" marT="34350" marB="3435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2060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70</a:t>
                      </a:r>
                    </a:p>
                  </a:txBody>
                  <a:tcPr marL="68700" marR="68700" marT="34350" marB="3435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 marL="68700" marR="68700" marT="34350" marB="34350"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4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24" y="1102490"/>
            <a:ext cx="4593454" cy="344509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Run-2/3 Result: FNAL + BNL Combination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C6BD6-CF46-FCB5-D135-A2ED96749C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18336-0B20-2DDB-4EEC-DC477BE80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BA881-1A90-8E45-695A-899A6B4B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E3DB4-A422-248B-7B5A-3B54AD2E63DA}"/>
              </a:ext>
            </a:extLst>
          </p:cNvPr>
          <p:cNvSpPr txBox="1"/>
          <p:nvPr/>
        </p:nvSpPr>
        <p:spPr>
          <a:xfrm>
            <a:off x="1465065" y="658544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800" b="1" dirty="0">
                <a:solidFill>
                  <a:srgbClr val="FF0000"/>
                </a:solidFill>
                <a:latin typeface="Helvetica" pitchFamily="2" charset="0"/>
              </a:rPr>
              <a:t>a</a:t>
            </a:r>
            <a:r>
              <a:rPr lang="en-US" sz="1800" b="1" baseline="-25000" dirty="0">
                <a:solidFill>
                  <a:srgbClr val="FF0000"/>
                </a:solidFill>
                <a:latin typeface="Helvetica" pitchFamily="2" charset="0"/>
              </a:rPr>
              <a:t>μ</a:t>
            </a:r>
            <a:r>
              <a:rPr lang="en-US" sz="1800" b="1" dirty="0">
                <a:solidFill>
                  <a:srgbClr val="FF0000"/>
                </a:solidFill>
                <a:latin typeface="Helvetica" pitchFamily="2" charset="0"/>
              </a:rPr>
              <a:t>(FNAL) = 0.00 116 592 055(24) [20</a:t>
            </a:r>
            <a:r>
              <a:rPr lang="en-US" sz="1800" b="1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3 ppb]</a:t>
            </a:r>
            <a:r>
              <a:rPr lang="en-US" sz="18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6D965-2E75-3002-9EE4-0E4232AA7613}"/>
              </a:ext>
            </a:extLst>
          </p:cNvPr>
          <p:cNvSpPr txBox="1"/>
          <p:nvPr/>
        </p:nvSpPr>
        <p:spPr>
          <a:xfrm>
            <a:off x="4254967" y="3334759"/>
            <a:ext cx="5283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7030A0"/>
                </a:solidFill>
                <a:latin typeface="Helvetica" pitchFamily="2" charset="0"/>
              </a:rPr>
              <a:t>a</a:t>
            </a:r>
            <a:r>
              <a:rPr lang="en-US" sz="1800" b="1" baseline="-25000" dirty="0">
                <a:solidFill>
                  <a:srgbClr val="7030A0"/>
                </a:solidFill>
                <a:latin typeface="Helvetica" pitchFamily="2" charset="0"/>
              </a:rPr>
              <a:t>μ</a:t>
            </a:r>
            <a:r>
              <a:rPr lang="en-US" sz="1800" b="1" dirty="0">
                <a:solidFill>
                  <a:srgbClr val="7030A0"/>
                </a:solidFill>
                <a:latin typeface="Helvetica" pitchFamily="2" charset="0"/>
              </a:rPr>
              <a:t>(Exp) = 0.00 116 592 059(22) [190</a:t>
            </a:r>
            <a:r>
              <a:rPr lang="en-US" sz="1800" b="1" dirty="0">
                <a:solidFill>
                  <a:srgbClr val="7030A0"/>
                </a:solidFill>
                <a:latin typeface="Helvetica" pitchFamily="2" charset="0"/>
                <a:sym typeface="Wingdings" pitchFamily="2" charset="2"/>
              </a:rPr>
              <a:t> ppb]</a:t>
            </a:r>
            <a:r>
              <a:rPr lang="en-US" sz="1800" b="1" dirty="0">
                <a:solidFill>
                  <a:srgbClr val="7030A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0939ED-53E1-1195-646C-C56FED567596}"/>
              </a:ext>
            </a:extLst>
          </p:cNvPr>
          <p:cNvSpPr/>
          <p:nvPr/>
        </p:nvSpPr>
        <p:spPr>
          <a:xfrm>
            <a:off x="4682805" y="1479846"/>
            <a:ext cx="4345582" cy="1598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Unblinded Run 2/3 July 24, 2023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Excellent agreement with BNL and FNAL Run 1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Stat error still vastly dominates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0000"/>
                </a:solidFill>
                <a:latin typeface="Helvetica" pitchFamily="2" charset="0"/>
              </a:rPr>
              <a:t>World average now dominated by FNAL</a:t>
            </a:r>
          </a:p>
        </p:txBody>
      </p:sp>
    </p:spTree>
    <p:extLst>
      <p:ext uri="{BB962C8B-B14F-4D97-AF65-F5344CB8AC3E}">
        <p14:creationId xmlns:p14="http://schemas.microsoft.com/office/powerpoint/2010/main" val="896993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New RF system deployed in Run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A8C86F41-C247-FCE1-DA58-2DEC52D8F650}"/>
              </a:ext>
            </a:extLst>
          </p:cNvPr>
          <p:cNvSpPr txBox="1">
            <a:spLocks/>
          </p:cNvSpPr>
          <p:nvPr/>
        </p:nvSpPr>
        <p:spPr>
          <a:xfrm>
            <a:off x="222250" y="3755516"/>
            <a:ext cx="8706568" cy="911077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First time in history of CERN/BNL/FNAL storage ring g-2’s</a:t>
            </a:r>
          </a:p>
          <a:p>
            <a:pPr>
              <a:lnSpc>
                <a:spcPct val="120000"/>
              </a:lnSpc>
            </a:pPr>
            <a:r>
              <a:rPr lang="en-US" dirty="0"/>
              <a:t>Turns on for first few microseconds to damp CBO</a:t>
            </a:r>
          </a:p>
          <a:p>
            <a:pPr>
              <a:lnSpc>
                <a:spcPct val="120000"/>
              </a:lnSpc>
            </a:pPr>
            <a:r>
              <a:rPr lang="en-US" dirty="0"/>
              <a:t>Greatly reduces CBO amplitudes and muon losses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603B0513-A324-585C-A10C-91714D0C14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04" y="559627"/>
            <a:ext cx="4000797" cy="3162968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2FF2150-5140-FCA4-4B79-1CD49CC68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80" y="559627"/>
            <a:ext cx="4072184" cy="31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9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FB5F91E-0B9A-78AC-0FAC-EDD017CAC8A1}"/>
              </a:ext>
            </a:extLst>
          </p:cNvPr>
          <p:cNvSpPr txBox="1">
            <a:spLocks/>
          </p:cNvSpPr>
          <p:nvPr/>
        </p:nvSpPr>
        <p:spPr>
          <a:xfrm>
            <a:off x="5881510" y="1124607"/>
            <a:ext cx="3154081" cy="3567136"/>
          </a:xfrm>
          <a:prstGeom prst="rect">
            <a:avLst/>
          </a:prstGeom>
          <a:noFill/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collection is done! 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statistics reached the TDR goal of 21 x BNL </a:t>
            </a:r>
            <a:b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(actual = 21.9 x BNL)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uncertainty (~70ppb) will already better than the ~100 ppb TDR goal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Aiming for publishing a final result in 2025 with uncertainty reduced by ~2 </a:t>
            </a:r>
          </a:p>
        </p:txBody>
      </p:sp>
      <p:pic>
        <p:nvPicPr>
          <p:cNvPr id="24" name="Content Placeholder 19" descr="Chart, line chart&#10;&#10;Description automatically generated">
            <a:extLst>
              <a:ext uri="{FF2B5EF4-FFF2-40B4-BE49-F238E27FC236}">
                <a16:creationId xmlns:a16="http://schemas.microsoft.com/office/drawing/2014/main" id="{0532F25C-80F4-4CA1-52A7-C3CDC0ED1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549" y="939549"/>
            <a:ext cx="5638917" cy="316294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5" name="Right Brace 24">
            <a:extLst>
              <a:ext uri="{FF2B5EF4-FFF2-40B4-BE49-F238E27FC236}">
                <a16:creationId xmlns:a16="http://schemas.microsoft.com/office/drawing/2014/main" id="{20E52E2D-9272-77D4-9C7B-98363F52CAF5}"/>
              </a:ext>
            </a:extLst>
          </p:cNvPr>
          <p:cNvSpPr/>
          <p:nvPr/>
        </p:nvSpPr>
        <p:spPr>
          <a:xfrm rot="16200000">
            <a:off x="875391" y="2802284"/>
            <a:ext cx="205812" cy="46529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2BE063-E9EA-36A0-25E0-08AABCB1FE77}"/>
              </a:ext>
            </a:extLst>
          </p:cNvPr>
          <p:cNvSpPr txBox="1"/>
          <p:nvPr/>
        </p:nvSpPr>
        <p:spPr>
          <a:xfrm>
            <a:off x="652591" y="2524620"/>
            <a:ext cx="54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2021 pub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109310C-63BB-1F93-13D8-D881C5441DC9}"/>
              </a:ext>
            </a:extLst>
          </p:cNvPr>
          <p:cNvSpPr/>
          <p:nvPr/>
        </p:nvSpPr>
        <p:spPr>
          <a:xfrm rot="16200000">
            <a:off x="1735811" y="2008563"/>
            <a:ext cx="205814" cy="1255548"/>
          </a:xfrm>
          <a:prstGeom prst="rightBrac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B7DD20-85B4-1BF3-1813-DA585788A547}"/>
              </a:ext>
            </a:extLst>
          </p:cNvPr>
          <p:cNvSpPr txBox="1"/>
          <p:nvPr/>
        </p:nvSpPr>
        <p:spPr>
          <a:xfrm>
            <a:off x="1075210" y="2048086"/>
            <a:ext cx="1535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2023 pub (in progress)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1CB2837D-8009-AA06-6524-A8393BE777D5}"/>
              </a:ext>
            </a:extLst>
          </p:cNvPr>
          <p:cNvSpPr/>
          <p:nvPr/>
        </p:nvSpPr>
        <p:spPr>
          <a:xfrm rot="5400000">
            <a:off x="4035941" y="1455984"/>
            <a:ext cx="205813" cy="3056021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7711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D50E6D-E9BE-253D-1650-12397F6F8676}"/>
              </a:ext>
            </a:extLst>
          </p:cNvPr>
          <p:cNvSpPr txBox="1"/>
          <p:nvPr/>
        </p:nvSpPr>
        <p:spPr>
          <a:xfrm>
            <a:off x="3155993" y="3137838"/>
            <a:ext cx="1965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7116B"/>
                </a:solidFill>
              </a:rPr>
              <a:t>~2025 pub</a:t>
            </a:r>
          </a:p>
        </p:txBody>
      </p:sp>
    </p:spTree>
    <p:extLst>
      <p:ext uri="{BB962C8B-B14F-4D97-AF65-F5344CB8AC3E}">
        <p14:creationId xmlns:p14="http://schemas.microsoft.com/office/powerpoint/2010/main" val="2674799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Parasitic measurement…Muon EDM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7" name="Picture 6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9A38B859-702E-A2CE-BFA0-2F07A97DBE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4" y="695796"/>
            <a:ext cx="3496940" cy="3879309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FB5F91E-0B9A-78AC-0FAC-EDD017CAC8A1}"/>
              </a:ext>
            </a:extLst>
          </p:cNvPr>
          <p:cNvSpPr txBox="1">
            <a:spLocks/>
          </p:cNvSpPr>
          <p:nvPr/>
        </p:nvSpPr>
        <p:spPr>
          <a:xfrm>
            <a:off x="3804746" y="645447"/>
            <a:ext cx="5209825" cy="3971698"/>
          </a:xfrm>
          <a:prstGeom prst="rect">
            <a:avLst/>
          </a:prstGeom>
          <a:noFill/>
        </p:spPr>
        <p:txBody>
          <a:bodyPr lIns="0" tIns="0" rIns="0" bIns="0">
            <a:normAutofit lnSpcReduction="10000"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is a rotation of the muon spin precession out of the plane and oscillating out of phase with g-2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 the pitch angle of decay e+ in the trackers 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systematics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Residual Br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Tracker alignment and acceptance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1/2/3 analysis nearing completion (still blind)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 error dominated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Anticipated sensitivity |d</a:t>
            </a:r>
            <a:r>
              <a:rPr lang="en-US" baseline="-25000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|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 5</a:t>
            </a:r>
            <a:r>
              <a:rPr lang="en-US" sz="12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✕ 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-20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e·cm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~4x better than current BNL limit of |d</a:t>
            </a:r>
            <a:r>
              <a:rPr lang="en-US" baseline="-25000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|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1.9</a:t>
            </a:r>
            <a:r>
              <a:rPr lang="en-US" sz="1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✕ 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-20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e·cm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4x statistics on tape (more with improvements in tracker 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e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~2</a:t>
            </a:r>
            <a:r>
              <a:rPr lang="en-US" sz="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✕ 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baseline="300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-20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e·cm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ultimate limit</a:t>
            </a:r>
          </a:p>
          <a:p>
            <a:pPr lvl="1"/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1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Parasitic measurement…CPT/LV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FB5F91E-0B9A-78AC-0FAC-EDD017CAC8A1}"/>
              </a:ext>
            </a:extLst>
          </p:cNvPr>
          <p:cNvSpPr txBox="1">
            <a:spLocks/>
          </p:cNvSpPr>
          <p:nvPr/>
        </p:nvSpPr>
        <p:spPr>
          <a:xfrm>
            <a:off x="5044965" y="914399"/>
            <a:ext cx="3980116" cy="315343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Signals 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Sideral oscillation in </a:t>
            </a:r>
            <a:r>
              <a:rPr lang="en-US" dirty="0" err="1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w</a:t>
            </a:r>
            <a:r>
              <a:rPr lang="en-US" baseline="-25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 = 23hr 56min)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a(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+) – a(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-)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Global fits to BNL/FNAL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Improvements/complementarity to BNL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&gt;20 x statistics w/ reduced systematics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 lever arm (ran for ~36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over 6 years compared to ~9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over 3 at BNL)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latitude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Expecting &gt; 4x improvement </a:t>
            </a:r>
          </a:p>
        </p:txBody>
      </p:sp>
      <p:pic>
        <p:nvPicPr>
          <p:cNvPr id="8" name="Picture 7" descr="A diagram of the sun&#10;&#10;Description automatically generated">
            <a:extLst>
              <a:ext uri="{FF2B5EF4-FFF2-40B4-BE49-F238E27FC236}">
                <a16:creationId xmlns:a16="http://schemas.microsoft.com/office/drawing/2014/main" id="{ABDD9D19-0F97-65B3-B474-274B387D94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4" y="695269"/>
            <a:ext cx="4730111" cy="1782252"/>
          </a:xfrm>
          <a:prstGeom prst="rect">
            <a:avLst/>
          </a:prstGeom>
        </p:spPr>
      </p:pic>
      <p:pic>
        <p:nvPicPr>
          <p:cNvPr id="10" name="Picture 9" descr="A diagram of a circle with arrows and a circle with arrows&#10;&#10;Description automatically generated">
            <a:extLst>
              <a:ext uri="{FF2B5EF4-FFF2-40B4-BE49-F238E27FC236}">
                <a16:creationId xmlns:a16="http://schemas.microsoft.com/office/drawing/2014/main" id="{7B926EAB-36E3-E53D-A597-D76CDA3551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8" y="2527604"/>
            <a:ext cx="4808679" cy="1361558"/>
          </a:xfrm>
          <a:prstGeom prst="rect">
            <a:avLst/>
          </a:prstGeom>
        </p:spPr>
      </p:pic>
      <p:pic>
        <p:nvPicPr>
          <p:cNvPr id="13" name="Picture 12" descr="A math equations with numbers and symbols&#10;&#10;Description automatically generated">
            <a:extLst>
              <a:ext uri="{FF2B5EF4-FFF2-40B4-BE49-F238E27FC236}">
                <a16:creationId xmlns:a16="http://schemas.microsoft.com/office/drawing/2014/main" id="{9E320BDB-6FBF-760E-0CE1-7B36F93A0B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4" y="3868353"/>
            <a:ext cx="5034455" cy="7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5F8951-EC72-9291-0C8E-C36E7788B5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1B974-59E9-0649-1C28-A1CECB4239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14" y="1"/>
            <a:ext cx="7713777" cy="514810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88814"/>
            <a:ext cx="8229600" cy="32090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Muon Campus Today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41298-CB66-2A38-CD18-37497181A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08" y="698537"/>
            <a:ext cx="6930007" cy="3648806"/>
          </a:xfrm>
          <a:prstGeom prst="rect">
            <a:avLst/>
          </a:prstGeom>
          <a:ln w="79375">
            <a:solidFill>
              <a:srgbClr val="FFFF00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288E1-122C-9DB7-7681-F51236CF34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129DB-669F-2F52-FEEC-1F09E7DFA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D0F08-B90A-794A-D274-2A108A213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Parasitic measurement…DM 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FB5F91E-0B9A-78AC-0FAC-EDD017CAC8A1}"/>
              </a:ext>
            </a:extLst>
          </p:cNvPr>
          <p:cNvSpPr txBox="1">
            <a:spLocks/>
          </p:cNvSpPr>
          <p:nvPr/>
        </p:nvSpPr>
        <p:spPr>
          <a:xfrm>
            <a:off x="4393324" y="721531"/>
            <a:ext cx="4673798" cy="3136393"/>
          </a:xfrm>
          <a:prstGeom prst="rect">
            <a:avLst/>
          </a:prstGeom>
          <a:noFill/>
        </p:spPr>
        <p:txBody>
          <a:bodyPr lIns="0" tIns="0" rIns="0" bIns="0">
            <a:normAutofit lnSpcReduction="10000"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Coherent DM interactions can exert a spin torque and cause an oscillation in a</a:t>
            </a:r>
            <a:r>
              <a:rPr lang="en-US" baseline="-25000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the EDM signal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to sidereal variation analysis but the period now depends on the </a:t>
            </a:r>
            <a:r>
              <a:rPr lang="en-US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aseline="-25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endParaRPr lang="en-US" baseline="-250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Stacked plots are sensitive to overall shift in </a:t>
            </a:r>
            <a:r>
              <a:rPr lang="en-US" dirty="0" err="1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w</a:t>
            </a:r>
            <a:r>
              <a:rPr lang="en-US" baseline="-250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but time-resolved analysis needed for ultimate sensitivity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in progress…</a:t>
            </a:r>
          </a:p>
        </p:txBody>
      </p:sp>
      <p:pic>
        <p:nvPicPr>
          <p:cNvPr id="2" name="Picture 1" descr="A diagram of the sun&#10;&#10;Description automatically generated">
            <a:extLst>
              <a:ext uri="{FF2B5EF4-FFF2-40B4-BE49-F238E27FC236}">
                <a16:creationId xmlns:a16="http://schemas.microsoft.com/office/drawing/2014/main" id="{B32DD4DF-F594-9508-744C-7057467A05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67" y="669803"/>
            <a:ext cx="3286534" cy="1238329"/>
          </a:xfrm>
          <a:prstGeom prst="rect">
            <a:avLst/>
          </a:prstGeom>
        </p:spPr>
      </p:pic>
      <p:pic>
        <p:nvPicPr>
          <p:cNvPr id="8" name="Picture 7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F1BCEE0A-9D12-E936-856B-DCF8F227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25733"/>
            <a:ext cx="3873500" cy="736600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2D32627E-CF1D-C765-BF3D-C8C6EDF504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3" y="1973671"/>
            <a:ext cx="4180727" cy="2733001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2821FB6-3FE2-521B-524C-6625A1477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883" y="2195496"/>
            <a:ext cx="1965496" cy="316478"/>
          </a:xfrm>
          <a:prstGeom prst="rect">
            <a:avLst/>
          </a:prstGeom>
        </p:spPr>
      </p:pic>
      <p:pic>
        <p:nvPicPr>
          <p:cNvPr id="15" name="Picture 14" descr="A mathematical equation with arrows and letters&#10;&#10;Description automatically generated">
            <a:extLst>
              <a:ext uri="{FF2B5EF4-FFF2-40B4-BE49-F238E27FC236}">
                <a16:creationId xmlns:a16="http://schemas.microsoft.com/office/drawing/2014/main" id="{0A0177EE-6705-04D3-70B8-0B85ED5D7A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820" y="2109189"/>
            <a:ext cx="2408403" cy="5101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968668-25BD-030F-998E-C48888C0ACC2}"/>
              </a:ext>
            </a:extLst>
          </p:cNvPr>
          <p:cNvSpPr txBox="1"/>
          <p:nvPr/>
        </p:nvSpPr>
        <p:spPr>
          <a:xfrm>
            <a:off x="636588" y="3869592"/>
            <a:ext cx="225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Pseudoscalar example</a:t>
            </a:r>
          </a:p>
        </p:txBody>
      </p:sp>
    </p:spTree>
    <p:extLst>
      <p:ext uri="{BB962C8B-B14F-4D97-AF65-F5344CB8AC3E}">
        <p14:creationId xmlns:p14="http://schemas.microsoft.com/office/powerpoint/2010/main" val="463149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What’s next for the storage ring?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FB5F91E-0B9A-78AC-0FAC-EDD017CAC8A1}"/>
              </a:ext>
            </a:extLst>
          </p:cNvPr>
          <p:cNvSpPr txBox="1">
            <a:spLocks/>
          </p:cNvSpPr>
          <p:nvPr/>
        </p:nvSpPr>
        <p:spPr>
          <a:xfrm>
            <a:off x="4508938" y="530742"/>
            <a:ext cx="4537163" cy="4114830"/>
          </a:xfrm>
          <a:prstGeom prst="rect">
            <a:avLst/>
          </a:prstGeom>
          <a:noFill/>
        </p:spPr>
        <p:txBody>
          <a:bodyPr lIns="0" tIns="0" rIns="0" bIns="0">
            <a:normAutofit lnSpcReduction="10000"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running?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Anticipate a systematic floor of ~60 ppb and a final stat error of ~100 ppb 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3x more statistics would reduce total error by 25%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Complications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Doubling time  9 more years 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Can’t run with Mu2e  2030 start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Something upstream is degrading (20% less flux)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Straw trackers are developing leaks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Aim high for 20x statistics (again) with full overhaul of beam delivery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Pulsed devices (Li lens, DR kickers, g-2 kickers) are already maxed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Need another factor of 2 reduction in systematic  many now comparable  many more upgrades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8BB29-3D62-C058-5CC4-B8CC1339E9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715945"/>
            <a:ext cx="4171100" cy="35680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33455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What’s next for the storage ring?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FB5F91E-0B9A-78AC-0FAC-EDD017CAC8A1}"/>
              </a:ext>
            </a:extLst>
          </p:cNvPr>
          <p:cNvSpPr txBox="1">
            <a:spLocks/>
          </p:cNvSpPr>
          <p:nvPr/>
        </p:nvSpPr>
        <p:spPr>
          <a:xfrm>
            <a:off x="4498428" y="420414"/>
            <a:ext cx="4537163" cy="420413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m-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running?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a CPT test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production 2x lower 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6 years to match 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  <a:sym typeface="Wingdings" pitchFamily="2" charset="2"/>
              </a:rPr>
              <a:t>m</a:t>
            </a:r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+</a:t>
            </a:r>
          </a:p>
          <a:p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Ideas for using the ring for other experiments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300 MeV frozen spin demonstrator</a:t>
            </a:r>
          </a:p>
          <a:p>
            <a:pPr lvl="2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Hard to deliver significant flux, not EDM competitive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Use the ring as a spectrometer for muon mass</a:t>
            </a:r>
          </a:p>
          <a:p>
            <a:pPr lvl="2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Much work by P. Cushman in the past, not competitive with current limits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Use the large, uniform field volume for an array of detectors</a:t>
            </a:r>
          </a:p>
          <a:p>
            <a:pPr lvl="2"/>
            <a:r>
              <a:rPr lang="en-US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Briefly explored array of Project 8-like detector, but ring not a good geometry</a:t>
            </a:r>
            <a:endParaRPr lang="en-US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8BB29-3D62-C058-5CC4-B8CC1339E9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715945"/>
            <a:ext cx="4171100" cy="35680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D5E4AE-603B-EC59-B880-3FB9BE129092}"/>
              </a:ext>
            </a:extLst>
          </p:cNvPr>
          <p:cNvSpPr txBox="1"/>
          <p:nvPr/>
        </p:nvSpPr>
        <p:spPr>
          <a:xfrm>
            <a:off x="5023944" y="4300290"/>
            <a:ext cx="3610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7030A0"/>
                </a:solidFill>
                <a:latin typeface="Helvetica" pitchFamily="2" charset="0"/>
              </a:rPr>
              <a:t>We would welcome new ideas!</a:t>
            </a:r>
          </a:p>
        </p:txBody>
      </p:sp>
    </p:spTree>
    <p:extLst>
      <p:ext uri="{BB962C8B-B14F-4D97-AF65-F5344CB8AC3E}">
        <p14:creationId xmlns:p14="http://schemas.microsoft.com/office/powerpoint/2010/main" val="2499980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2E89608C-692D-2C5C-5CCE-B795DAA72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03" y="92559"/>
            <a:ext cx="3532063" cy="2990804"/>
          </a:xfrm>
          <a:prstGeom prst="rect">
            <a:avLst/>
          </a:prstGeom>
        </p:spPr>
      </p:pic>
      <p:pic>
        <p:nvPicPr>
          <p:cNvPr id="9" name="Picture 8" descr="A diagram of a device&#10;&#10;Description automatically generated">
            <a:extLst>
              <a:ext uri="{FF2B5EF4-FFF2-40B4-BE49-F238E27FC236}">
                <a16:creationId xmlns:a16="http://schemas.microsoft.com/office/drawing/2014/main" id="{132554A2-FF07-A8E4-187C-8B4C5C4B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01" y="127347"/>
            <a:ext cx="4896826" cy="27990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B31385-BED4-FB4E-97DE-8C5293D15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M^3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11EA8-9B2C-8E40-9FA3-70E87F81F9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C6380-6B33-8E46-9EBC-12F5E3702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99377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B0E-7FC0-E945-8FB2-0E82AED96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FB5F91E-0B9A-78AC-0FAC-EDD017CAC8A1}"/>
              </a:ext>
            </a:extLst>
          </p:cNvPr>
          <p:cNvSpPr txBox="1">
            <a:spLocks/>
          </p:cNvSpPr>
          <p:nvPr/>
        </p:nvSpPr>
        <p:spPr>
          <a:xfrm>
            <a:off x="239110" y="3026977"/>
            <a:ext cx="8806991" cy="1481959"/>
          </a:xfrm>
          <a:prstGeom prst="rect">
            <a:avLst/>
          </a:prstGeom>
          <a:noFill/>
        </p:spPr>
        <p:txBody>
          <a:bodyPr lIns="0" tIns="0" rIns="0" bIns="0">
            <a:normAutofit lnSpcReduction="10000"/>
          </a:bodyPr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Impinge ~15 GeV muons on target and look for DM missing momentum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Phase 1 10</a:t>
            </a:r>
            <a:r>
              <a:rPr lang="en-US" baseline="30000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10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 muons on target, Phase 2 10</a:t>
            </a:r>
            <a:r>
              <a:rPr lang="en-US" baseline="30000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13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 MOT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Similar to NA64</a:t>
            </a:r>
            <a:r>
              <a:rPr lang="en-US" dirty="0">
                <a:solidFill>
                  <a:schemeClr val="accent6"/>
                </a:solidFill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, but much lower beam energy</a:t>
            </a:r>
          </a:p>
          <a:p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Interesting primarily in the context of muon-</a:t>
            </a:r>
            <a:r>
              <a:rPr lang="en-US" dirty="0" err="1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phillic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 forces</a:t>
            </a:r>
          </a:p>
          <a:p>
            <a:r>
              <a:rPr lang="en-US" dirty="0">
                <a:solidFill>
                  <a:schemeClr val="accent6"/>
                </a:solidFill>
                <a:latin typeface="Helvetica" pitchFamily="2" charset="0"/>
                <a:cs typeface="Calibri" panose="020F0502020204030204" pitchFamily="34" charset="0"/>
              </a:rPr>
              <a:t>Working group currently developing proposal following Snowmass LOI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909DB3-0BE5-5E35-3D28-A8A1874EBC40}"/>
              </a:ext>
            </a:extLst>
          </p:cNvPr>
          <p:cNvSpPr txBox="1"/>
          <p:nvPr/>
        </p:nvSpPr>
        <p:spPr>
          <a:xfrm>
            <a:off x="4843343" y="4422630"/>
            <a:ext cx="30945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arxiv.org</a:t>
            </a:r>
            <a:r>
              <a:rPr lang="en-US" sz="1600" dirty="0">
                <a:hlinkClick r:id="rId4"/>
              </a:rPr>
              <a:t>/abs/1804.03144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643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Fermilab results from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92515C-511A-89C2-1705-B63F53AC9E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87" y="726909"/>
            <a:ext cx="4204887" cy="3153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B4BD87-1E7A-6E40-F009-B4AD92036867}"/>
              </a:ext>
            </a:extLst>
          </p:cNvPr>
          <p:cNvSpPr txBox="1"/>
          <p:nvPr/>
        </p:nvSpPr>
        <p:spPr>
          <a:xfrm>
            <a:off x="89712" y="4010921"/>
            <a:ext cx="3906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Helvetica" pitchFamily="2" charset="0"/>
              </a:rPr>
              <a:t>*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Muon g – 2 Theory Initiative white paper (WP) value</a:t>
            </a:r>
          </a:p>
          <a:p>
            <a:pPr algn="ctr"/>
            <a:r>
              <a:rPr lang="en-US" sz="1200" dirty="0">
                <a:latin typeface="Helvetica" pitchFamily="2" charset="0"/>
              </a:rPr>
              <a:t>https://doi.org/10.1016/j.physrep.2020.07.006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82A025-2B81-26E3-EA21-AABDDD05AFC9}"/>
              </a:ext>
            </a:extLst>
          </p:cNvPr>
          <p:cNvSpPr/>
          <p:nvPr/>
        </p:nvSpPr>
        <p:spPr>
          <a:xfrm>
            <a:off x="4618118" y="2086711"/>
            <a:ext cx="50086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rgbClr val="7030A0"/>
                </a:solidFill>
                <a:latin typeface="Helvetica" pitchFamily="2" charset="0"/>
              </a:rPr>
              <a:t>a</a:t>
            </a:r>
            <a:r>
              <a:rPr lang="en-US" sz="1600" b="1" baseline="-25000" dirty="0">
                <a:solidFill>
                  <a:srgbClr val="7030A0"/>
                </a:solidFill>
                <a:latin typeface="Helvetica" pitchFamily="2" charset="0"/>
              </a:rPr>
              <a:t>μ</a:t>
            </a:r>
            <a:r>
              <a:rPr lang="en-US" sz="1600" b="1" dirty="0">
                <a:solidFill>
                  <a:srgbClr val="7030A0"/>
                </a:solidFill>
                <a:latin typeface="Helvetica" pitchFamily="2" charset="0"/>
              </a:rPr>
              <a:t>(Exp) = 0.00 116 592 061(41) [</a:t>
            </a:r>
            <a:r>
              <a:rPr lang="en-US" sz="1600" b="1" dirty="0">
                <a:solidFill>
                  <a:srgbClr val="7030A0"/>
                </a:solidFill>
                <a:latin typeface="Helvetica" pitchFamily="2" charset="0"/>
                <a:sym typeface="Wingdings" pitchFamily="2" charset="2"/>
              </a:rPr>
              <a:t>350 ppb]</a:t>
            </a:r>
            <a:r>
              <a:rPr lang="en-US" sz="1600" b="1" dirty="0">
                <a:solidFill>
                  <a:srgbClr val="7030A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80AF0740-9B6E-A0DE-E586-A45206443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890" y="1682743"/>
            <a:ext cx="5008652" cy="5688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 anchor="ctr">
            <a:prstTxWarp prst="textNoShape">
              <a:avLst/>
            </a:prstTxWarp>
          </a:bodyPr>
          <a:lstStyle/>
          <a:p>
            <a:pPr algn="ctr" eaLnBrk="0" hangingPunct="0"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a</a:t>
            </a:r>
            <a:r>
              <a:rPr lang="en-US" sz="1600" b="1" baseline="-25000" dirty="0">
                <a:solidFill>
                  <a:srgbClr val="FF0000"/>
                </a:solidFill>
                <a:latin typeface="Helvetica" pitchFamily="2" charset="0"/>
              </a:rPr>
              <a:t>μ</a:t>
            </a: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(FNAL; Run-1) = 0.00 116 592 040(54) [</a:t>
            </a:r>
            <a:r>
              <a:rPr lang="en-US" sz="1600" b="1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463 ppb]</a:t>
            </a: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93E300A-48B5-72D9-88B0-8DFE33EA8202}"/>
              </a:ext>
            </a:extLst>
          </p:cNvPr>
          <p:cNvSpPr txBox="1">
            <a:spLocks/>
          </p:cNvSpPr>
          <p:nvPr/>
        </p:nvSpPr>
        <p:spPr>
          <a:xfrm>
            <a:off x="4453302" y="591773"/>
            <a:ext cx="4570954" cy="1496994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/>
              <a:t>Excitingly confirmed the BNL result!</a:t>
            </a:r>
          </a:p>
          <a:p>
            <a:pPr>
              <a:lnSpc>
                <a:spcPct val="120000"/>
              </a:lnSpc>
            </a:pPr>
            <a:r>
              <a:rPr lang="en-US" dirty="0"/>
              <a:t>Increased tension with SM Theory to 4.7</a:t>
            </a:r>
            <a:r>
              <a:rPr lang="en-US" dirty="0">
                <a:latin typeface="Symbol" pitchFamily="2" charset="2"/>
              </a:rPr>
              <a:t>s</a:t>
            </a:r>
          </a:p>
          <a:p>
            <a:pPr>
              <a:lnSpc>
                <a:spcPct val="120000"/>
              </a:lnSpc>
            </a:pPr>
            <a:r>
              <a:rPr lang="en-US" dirty="0"/>
              <a:t>Most precise determination at 463 ppb </a:t>
            </a:r>
          </a:p>
          <a:p>
            <a:pPr>
              <a:lnSpc>
                <a:spcPct val="120000"/>
              </a:lnSpc>
            </a:pPr>
            <a:r>
              <a:rPr lang="en-US" dirty="0"/>
              <a:t>Combined exp. precision of 350 ppb</a:t>
            </a:r>
          </a:p>
        </p:txBody>
      </p:sp>
      <p:pic>
        <p:nvPicPr>
          <p:cNvPr id="20" name="Picture 19" descr="Text, letter&#10;&#10;Description automatically generated">
            <a:extLst>
              <a:ext uri="{FF2B5EF4-FFF2-40B4-BE49-F238E27FC236}">
                <a16:creationId xmlns:a16="http://schemas.microsoft.com/office/drawing/2014/main" id="{1A6FA703-958B-00B0-7EF9-774EA9D4B0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573" y="2489458"/>
            <a:ext cx="2836341" cy="208556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9427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principles: Polarized muons &amp; the magic </a:t>
            </a:r>
            <a:r>
              <a:rPr lang="en-US" dirty="0">
                <a:latin typeface="Symbol" pitchFamily="2" charset="2"/>
              </a:rPr>
              <a:t>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5632AE0-437F-7A71-20F9-2FFD2216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475" y="1348431"/>
            <a:ext cx="2190545" cy="78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60FE1EA-22D2-EF18-C89A-0C5601EC8979}"/>
              </a:ext>
            </a:extLst>
          </p:cNvPr>
          <p:cNvSpPr txBox="1">
            <a:spLocks/>
          </p:cNvSpPr>
          <p:nvPr/>
        </p:nvSpPr>
        <p:spPr>
          <a:xfrm>
            <a:off x="4506686" y="973366"/>
            <a:ext cx="3327400" cy="3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1) Inject polarized muon source </a:t>
            </a: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085495DF-B564-BA60-7073-DF272D5B8E64}"/>
              </a:ext>
            </a:extLst>
          </p:cNvPr>
          <p:cNvGrpSpPr>
            <a:grpSpLocks/>
          </p:cNvGrpSpPr>
          <p:nvPr/>
        </p:nvGrpSpPr>
        <p:grpSpPr bwMode="auto">
          <a:xfrm>
            <a:off x="-11322" y="973366"/>
            <a:ext cx="4124102" cy="3121879"/>
            <a:chOff x="320" y="459"/>
            <a:chExt cx="4761" cy="3604"/>
          </a:xfrm>
        </p:grpSpPr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id="{0C076FB0-DA16-FC2C-F1B1-4AC9B35F89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" y="459"/>
              <a:ext cx="4761" cy="3604"/>
              <a:chOff x="320" y="459"/>
              <a:chExt cx="4761" cy="3604"/>
            </a:xfrm>
          </p:grpSpPr>
          <p:pic>
            <p:nvPicPr>
              <p:cNvPr id="15" name="Picture 14" descr="3DRing2">
                <a:extLst>
                  <a:ext uri="{FF2B5EF4-FFF2-40B4-BE49-F238E27FC236}">
                    <a16:creationId xmlns:a16="http://schemas.microsoft.com/office/drawing/2014/main" id="{CBBAB489-C8EF-1AAB-E61F-977CE301E4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" y="459"/>
                <a:ext cx="4344" cy="360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5BC7CB7-325E-71CC-C8B4-346498EBE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" y="1536"/>
                <a:ext cx="1098" cy="778"/>
              </a:xfrm>
              <a:custGeom>
                <a:avLst/>
                <a:gdLst>
                  <a:gd name="T0" fmla="*/ 0 w 1286"/>
                  <a:gd name="T1" fmla="*/ 744 h 744"/>
                  <a:gd name="T2" fmla="*/ 1286 w 1286"/>
                  <a:gd name="T3" fmla="*/ 0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86" h="744">
                    <a:moveTo>
                      <a:pt x="0" y="744"/>
                    </a:moveTo>
                    <a:lnTo>
                      <a:pt x="1286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0"/>
                  </a:spcBef>
                </a:pPr>
                <a:endParaRPr lang="en-US" sz="1800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B75613D-9A68-FC54-3642-3841581E3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1146"/>
              <a:ext cx="765" cy="759"/>
            </a:xfrm>
            <a:custGeom>
              <a:avLst/>
              <a:gdLst>
                <a:gd name="T0" fmla="*/ 0 w 765"/>
                <a:gd name="T1" fmla="*/ 0 h 759"/>
                <a:gd name="T2" fmla="*/ 264 w 765"/>
                <a:gd name="T3" fmla="*/ 147 h 759"/>
                <a:gd name="T4" fmla="*/ 444 w 765"/>
                <a:gd name="T5" fmla="*/ 273 h 759"/>
                <a:gd name="T6" fmla="*/ 624 w 765"/>
                <a:gd name="T7" fmla="*/ 477 h 759"/>
                <a:gd name="T8" fmla="*/ 765 w 765"/>
                <a:gd name="T9" fmla="*/ 759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5" h="759">
                  <a:moveTo>
                    <a:pt x="0" y="0"/>
                  </a:moveTo>
                  <a:lnTo>
                    <a:pt x="264" y="147"/>
                  </a:lnTo>
                  <a:lnTo>
                    <a:pt x="444" y="273"/>
                  </a:lnTo>
                  <a:lnTo>
                    <a:pt x="624" y="477"/>
                  </a:lnTo>
                  <a:lnTo>
                    <a:pt x="765" y="759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FCCEFD09-BFBF-E4ED-9BE2-4EB0945E6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6" y="2010"/>
              <a:ext cx="456" cy="1098"/>
            </a:xfrm>
            <a:custGeom>
              <a:avLst/>
              <a:gdLst>
                <a:gd name="T0" fmla="*/ 456 w 456"/>
                <a:gd name="T1" fmla="*/ 0 h 1098"/>
                <a:gd name="T2" fmla="*/ 438 w 456"/>
                <a:gd name="T3" fmla="*/ 384 h 1098"/>
                <a:gd name="T4" fmla="*/ 384 w 456"/>
                <a:gd name="T5" fmla="*/ 594 h 1098"/>
                <a:gd name="T6" fmla="*/ 294 w 456"/>
                <a:gd name="T7" fmla="*/ 756 h 1098"/>
                <a:gd name="T8" fmla="*/ 210 w 456"/>
                <a:gd name="T9" fmla="*/ 906 h 1098"/>
                <a:gd name="T10" fmla="*/ 0 w 456"/>
                <a:gd name="T11" fmla="*/ 1098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1098">
                  <a:moveTo>
                    <a:pt x="456" y="0"/>
                  </a:moveTo>
                  <a:lnTo>
                    <a:pt x="438" y="384"/>
                  </a:lnTo>
                  <a:lnTo>
                    <a:pt x="384" y="594"/>
                  </a:lnTo>
                  <a:lnTo>
                    <a:pt x="294" y="756"/>
                  </a:lnTo>
                  <a:lnTo>
                    <a:pt x="210" y="906"/>
                  </a:lnTo>
                  <a:lnTo>
                    <a:pt x="0" y="1098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57EC7DF1-D2B4-55E7-26B6-ABA0AB86A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918"/>
              <a:ext cx="1380" cy="174"/>
            </a:xfrm>
            <a:custGeom>
              <a:avLst/>
              <a:gdLst>
                <a:gd name="T0" fmla="*/ 0 w 1380"/>
                <a:gd name="T1" fmla="*/ 174 h 174"/>
                <a:gd name="T2" fmla="*/ 321 w 1380"/>
                <a:gd name="T3" fmla="*/ 71 h 174"/>
                <a:gd name="T4" fmla="*/ 540 w 1380"/>
                <a:gd name="T5" fmla="*/ 30 h 174"/>
                <a:gd name="T6" fmla="*/ 762 w 1380"/>
                <a:gd name="T7" fmla="*/ 0 h 174"/>
                <a:gd name="T8" fmla="*/ 1050 w 1380"/>
                <a:gd name="T9" fmla="*/ 6 h 174"/>
                <a:gd name="T10" fmla="*/ 1380 w 1380"/>
                <a:gd name="T11" fmla="*/ 6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0" h="174">
                  <a:moveTo>
                    <a:pt x="0" y="174"/>
                  </a:moveTo>
                  <a:lnTo>
                    <a:pt x="321" y="71"/>
                  </a:lnTo>
                  <a:lnTo>
                    <a:pt x="540" y="30"/>
                  </a:lnTo>
                  <a:lnTo>
                    <a:pt x="762" y="0"/>
                  </a:lnTo>
                  <a:lnTo>
                    <a:pt x="1050" y="6"/>
                  </a:lnTo>
                  <a:lnTo>
                    <a:pt x="1380" y="66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BC2963DA-7916-847B-7209-22688A426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1750"/>
              <a:ext cx="353" cy="1291"/>
            </a:xfrm>
            <a:custGeom>
              <a:avLst/>
              <a:gdLst>
                <a:gd name="T0" fmla="*/ 353 w 353"/>
                <a:gd name="T1" fmla="*/ 1291 h 1291"/>
                <a:gd name="T2" fmla="*/ 204 w 353"/>
                <a:gd name="T3" fmla="*/ 1118 h 1291"/>
                <a:gd name="T4" fmla="*/ 71 w 353"/>
                <a:gd name="T5" fmla="*/ 941 h 1291"/>
                <a:gd name="T6" fmla="*/ 22 w 353"/>
                <a:gd name="T7" fmla="*/ 726 h 1291"/>
                <a:gd name="T8" fmla="*/ 0 w 353"/>
                <a:gd name="T9" fmla="*/ 500 h 1291"/>
                <a:gd name="T10" fmla="*/ 6 w 353"/>
                <a:gd name="T11" fmla="*/ 212 h 1291"/>
                <a:gd name="T12" fmla="*/ 57 w 353"/>
                <a:gd name="T13" fmla="*/ 0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3" h="1291">
                  <a:moveTo>
                    <a:pt x="353" y="1291"/>
                  </a:moveTo>
                  <a:lnTo>
                    <a:pt x="204" y="1118"/>
                  </a:lnTo>
                  <a:lnTo>
                    <a:pt x="71" y="941"/>
                  </a:lnTo>
                  <a:lnTo>
                    <a:pt x="22" y="726"/>
                  </a:lnTo>
                  <a:lnTo>
                    <a:pt x="0" y="500"/>
                  </a:lnTo>
                  <a:lnTo>
                    <a:pt x="6" y="212"/>
                  </a:lnTo>
                  <a:lnTo>
                    <a:pt x="57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56ACCB33-9305-4E4E-B2F4-2164E1069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3341"/>
              <a:ext cx="1477" cy="175"/>
            </a:xfrm>
            <a:custGeom>
              <a:avLst/>
              <a:gdLst>
                <a:gd name="T0" fmla="*/ 1477 w 1477"/>
                <a:gd name="T1" fmla="*/ 109 h 175"/>
                <a:gd name="T2" fmla="*/ 1021 w 1477"/>
                <a:gd name="T3" fmla="*/ 175 h 175"/>
                <a:gd name="T4" fmla="*/ 709 w 1477"/>
                <a:gd name="T5" fmla="*/ 163 h 175"/>
                <a:gd name="T6" fmla="*/ 505 w 1477"/>
                <a:gd name="T7" fmla="*/ 145 h 175"/>
                <a:gd name="T8" fmla="*/ 331 w 1477"/>
                <a:gd name="T9" fmla="*/ 115 h 175"/>
                <a:gd name="T10" fmla="*/ 121 w 1477"/>
                <a:gd name="T11" fmla="*/ 61 h 175"/>
                <a:gd name="T12" fmla="*/ 0 w 1477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7" h="175">
                  <a:moveTo>
                    <a:pt x="1477" y="109"/>
                  </a:moveTo>
                  <a:lnTo>
                    <a:pt x="1021" y="175"/>
                  </a:lnTo>
                  <a:lnTo>
                    <a:pt x="709" y="163"/>
                  </a:lnTo>
                  <a:lnTo>
                    <a:pt x="505" y="145"/>
                  </a:lnTo>
                  <a:lnTo>
                    <a:pt x="331" y="115"/>
                  </a:lnTo>
                  <a:lnTo>
                    <a:pt x="121" y="61"/>
                  </a:ln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0"/>
                </a:spcBef>
              </a:pPr>
              <a:endParaRPr lang="en-US" sz="180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B91A3BF-6EDE-AFB8-8F39-5B7A7C473C90}"/>
              </a:ext>
            </a:extLst>
          </p:cNvPr>
          <p:cNvSpPr txBox="1">
            <a:spLocks/>
          </p:cNvSpPr>
          <p:nvPr/>
        </p:nvSpPr>
        <p:spPr>
          <a:xfrm>
            <a:off x="4495801" y="2348741"/>
            <a:ext cx="4495798" cy="535973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2) Choose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sz="1800" dirty="0"/>
              <a:t>= 29.3 muons allow E-field vert. focusing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5B0F48A0-C3FD-0D11-27CE-3601AA5B648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090" y="2950860"/>
            <a:ext cx="4204869" cy="58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D3EB86-4BBE-39C5-6492-F2C1F12B0164}"/>
              </a:ext>
            </a:extLst>
          </p:cNvPr>
          <p:cNvCxnSpPr>
            <a:cxnSpLocks/>
          </p:cNvCxnSpPr>
          <p:nvPr/>
        </p:nvCxnSpPr>
        <p:spPr bwMode="auto">
          <a:xfrm>
            <a:off x="6740360" y="2844245"/>
            <a:ext cx="1212660" cy="920252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96FFB52-1483-AE17-8CB6-73908818F9BE}"/>
              </a:ext>
            </a:extLst>
          </p:cNvPr>
          <p:cNvSpPr txBox="1"/>
          <p:nvPr/>
        </p:nvSpPr>
        <p:spPr>
          <a:xfrm>
            <a:off x="7976402" y="3687362"/>
            <a:ext cx="65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 0</a:t>
            </a:r>
          </a:p>
        </p:txBody>
      </p:sp>
    </p:spTree>
    <p:extLst>
      <p:ext uri="{BB962C8B-B14F-4D97-AF65-F5344CB8AC3E}">
        <p14:creationId xmlns:p14="http://schemas.microsoft.com/office/powerpoint/2010/main" val="385525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spinning wheel&#10;&#10;Description automatically generated">
            <a:extLst>
              <a:ext uri="{FF2B5EF4-FFF2-40B4-BE49-F238E27FC236}">
                <a16:creationId xmlns:a16="http://schemas.microsoft.com/office/drawing/2014/main" id="{474960D4-2A95-DE14-F587-E728A51D8A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8" t="3491" r="12053" b="6494"/>
          <a:stretch/>
        </p:blipFill>
        <p:spPr>
          <a:xfrm>
            <a:off x="322815" y="764916"/>
            <a:ext cx="3399234" cy="34016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principles:  Spin precession proportion to a</a:t>
            </a:r>
            <a:r>
              <a:rPr lang="en-US" dirty="0">
                <a:latin typeface="Symbol" pitchFamily="2" charset="2"/>
              </a:rPr>
              <a:t>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5C7C53-175E-FA00-F763-32B4706FA4BE}"/>
              </a:ext>
            </a:extLst>
          </p:cNvPr>
          <p:cNvSpPr txBox="1"/>
          <p:nvPr/>
        </p:nvSpPr>
        <p:spPr>
          <a:xfrm>
            <a:off x="3160335" y="3456227"/>
            <a:ext cx="5970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800x more precise than muons at rest</a:t>
            </a:r>
          </a:p>
          <a:p>
            <a:r>
              <a:rPr lang="en-US" dirty="0">
                <a:sym typeface="Wingdings" pitchFamily="2" charset="2"/>
              </a:rPr>
              <a:t> ‘Only’ need to know </a:t>
            </a:r>
            <a:r>
              <a:rPr lang="en-US" dirty="0" err="1">
                <a:latin typeface="Symbol" pitchFamily="2" charset="2"/>
              </a:rPr>
              <a:t>w</a:t>
            </a:r>
            <a:r>
              <a:rPr lang="en-US" baseline="-25000" dirty="0" err="1"/>
              <a:t>a</a:t>
            </a:r>
            <a:r>
              <a:rPr lang="en-US" dirty="0"/>
              <a:t> and B to &lt; 100 ppb!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5707960-D4E8-16E9-8907-EB69DD67466A}"/>
              </a:ext>
            </a:extLst>
          </p:cNvPr>
          <p:cNvSpPr txBox="1">
            <a:spLocks/>
          </p:cNvSpPr>
          <p:nvPr/>
        </p:nvSpPr>
        <p:spPr>
          <a:xfrm>
            <a:off x="3781202" y="1372961"/>
            <a:ext cx="5033292" cy="7110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3) Muon spin precession relative to momentum in cyclotron is directly proportional to a</a:t>
            </a:r>
            <a:r>
              <a:rPr lang="en-US" sz="1800" baseline="-25000" dirty="0">
                <a:latin typeface="Symbol" charset="2"/>
                <a:ea typeface="Symbol" charset="2"/>
                <a:cs typeface="Symbol" charset="2"/>
              </a:rPr>
              <a:t>m</a:t>
            </a:r>
          </a:p>
        </p:txBody>
      </p:sp>
      <p:pic>
        <p:nvPicPr>
          <p:cNvPr id="13" name="Picture 4" descr="txp_fig">
            <a:extLst>
              <a:ext uri="{FF2B5EF4-FFF2-40B4-BE49-F238E27FC236}">
                <a16:creationId xmlns:a16="http://schemas.microsoft.com/office/drawing/2014/main" id="{D5546B01-699C-1477-574F-018C9EA7887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 bwMode="auto">
          <a:xfrm>
            <a:off x="4264265" y="2358037"/>
            <a:ext cx="1545184" cy="51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txp_fig">
            <a:extLst>
              <a:ext uri="{FF2B5EF4-FFF2-40B4-BE49-F238E27FC236}">
                <a16:creationId xmlns:a16="http://schemas.microsoft.com/office/drawing/2014/main" id="{D9683DCD-FEBB-2920-9F54-F449D1C58BB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9178" y="2358037"/>
            <a:ext cx="2301544" cy="51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89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11DC4F-5DB7-FF41-BFC2-6C6DA4AC8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828314" cy="320908"/>
          </a:xfrm>
        </p:spPr>
        <p:txBody>
          <a:bodyPr/>
          <a:lstStyle/>
          <a:p>
            <a:r>
              <a:rPr lang="en-US" dirty="0"/>
              <a:t>Experiment principles: PV in muon decay </a:t>
            </a:r>
            <a:r>
              <a:rPr lang="en-US" dirty="0">
                <a:sym typeface="Wingdings" pitchFamily="2" charset="2"/>
              </a:rPr>
              <a:t> natural polarimeter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44ED-EEE7-3B44-BEF5-E78DA8F49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Sep 28,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73AD7-D29D-6047-A822-08E1E0270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 Polly | Muon g-2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79B8E-F993-3449-8817-AA563E8ED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5F3647A-7394-5A98-824B-3B9039262795}"/>
              </a:ext>
            </a:extLst>
          </p:cNvPr>
          <p:cNvSpPr txBox="1">
            <a:spLocks/>
          </p:cNvSpPr>
          <p:nvPr/>
        </p:nvSpPr>
        <p:spPr>
          <a:xfrm>
            <a:off x="2887573" y="1008648"/>
            <a:ext cx="5987519" cy="10451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4) Highest energy decay electrons emitted when spin and momentum vectors parallel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6F149E-5B27-3823-6B3B-1433EFA9FDBD}"/>
              </a:ext>
            </a:extLst>
          </p:cNvPr>
          <p:cNvGrpSpPr/>
          <p:nvPr/>
        </p:nvGrpSpPr>
        <p:grpSpPr>
          <a:xfrm>
            <a:off x="259850" y="2239316"/>
            <a:ext cx="6391322" cy="2442480"/>
            <a:chOff x="736827" y="1761564"/>
            <a:chExt cx="7776410" cy="29717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5D9186-10FD-3F02-D973-AF48BE10F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" b="26"/>
            <a:stretch/>
          </p:blipFill>
          <p:spPr>
            <a:xfrm>
              <a:off x="736827" y="1761564"/>
              <a:ext cx="7776410" cy="297179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C62432-3D4F-9802-DA31-51C6F54CE603}"/>
                </a:ext>
              </a:extLst>
            </p:cNvPr>
            <p:cNvSpPr txBox="1"/>
            <p:nvPr/>
          </p:nvSpPr>
          <p:spPr>
            <a:xfrm>
              <a:off x="1102497" y="3567821"/>
              <a:ext cx="12437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000000"/>
                  </a:solidFill>
                  <a:latin typeface="Helvetica" pitchFamily="2" charset="0"/>
                </a:rPr>
                <a:t>Threshold Energy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0538CF-D275-A2E5-356D-0EBDECCC00A2}"/>
                </a:ext>
              </a:extLst>
            </p:cNvPr>
            <p:cNvSpPr txBox="1"/>
            <p:nvPr/>
          </p:nvSpPr>
          <p:spPr>
            <a:xfrm>
              <a:off x="6544308" y="2096681"/>
              <a:ext cx="15514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Helvetica" pitchFamily="2" charset="0"/>
                </a:rPr>
                <a:t>Time Spectrum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AE4F9DE-056A-2EC8-CA9F-B6D3E1F9C656}"/>
                </a:ext>
              </a:extLst>
            </p:cNvPr>
            <p:cNvCxnSpPr>
              <a:cxnSpLocks/>
            </p:cNvCxnSpPr>
            <p:nvPr/>
          </p:nvCxnSpPr>
          <p:spPr>
            <a:xfrm>
              <a:off x="1943817" y="3844820"/>
              <a:ext cx="872249" cy="3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389F02-7427-7276-1AAB-5A3075BCC1E9}"/>
                </a:ext>
              </a:extLst>
            </p:cNvPr>
            <p:cNvSpPr/>
            <p:nvPr/>
          </p:nvSpPr>
          <p:spPr>
            <a:xfrm>
              <a:off x="1770558" y="2096713"/>
              <a:ext cx="2358803" cy="1538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A2B84D-5699-45E9-8259-A60C04E16A60}"/>
                </a:ext>
              </a:extLst>
            </p:cNvPr>
            <p:cNvSpPr txBox="1"/>
            <p:nvPr/>
          </p:nvSpPr>
          <p:spPr>
            <a:xfrm>
              <a:off x="2532353" y="2096681"/>
              <a:ext cx="16552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Helvetica" pitchFamily="2" charset="0"/>
                </a:rPr>
                <a:t>Energy Spectrum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BD3EFF-AE55-CB68-9205-2CE9BF867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196" y="584177"/>
            <a:ext cx="1834810" cy="162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D326832-3DD1-5F20-A7CC-C4B1F11D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453" y="1763317"/>
            <a:ext cx="2543413" cy="27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40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287" y="76202"/>
            <a:ext cx="4210441" cy="47919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32919" y="4082357"/>
            <a:ext cx="192439" cy="17317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08539" y="2312847"/>
            <a:ext cx="95403" cy="8157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744736" y="2246505"/>
            <a:ext cx="95403" cy="8157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64511" y="2169216"/>
            <a:ext cx="95403" cy="8157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95234" y="2069003"/>
            <a:ext cx="95403" cy="8157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36989" y="3412949"/>
            <a:ext cx="106456" cy="10085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522203" y="3020027"/>
            <a:ext cx="106456" cy="10085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947578-23F0-4D13-BB6C-5DB5B624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468462" y="4878161"/>
            <a:ext cx="806359" cy="273844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63BD82ED-5F5C-4526-B4B4-7BB8B083EC19}" type="slidenum">
              <a:rPr lang="en-US">
                <a:latin typeface="Helvetica" pitchFamily="2" charset="0"/>
                <a:ea typeface="+mn-ea"/>
                <a:cs typeface="+mn-cs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US" dirty="0"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B2BDD7-C102-46E8-9A8C-DD1D2CF78C93}"/>
              </a:ext>
            </a:extLst>
          </p:cNvPr>
          <p:cNvGrpSpPr/>
          <p:nvPr/>
        </p:nvGrpSpPr>
        <p:grpSpPr>
          <a:xfrm>
            <a:off x="6084544" y="553524"/>
            <a:ext cx="1312863" cy="1291528"/>
            <a:chOff x="-671133" y="3104401"/>
            <a:chExt cx="2133559" cy="2098887"/>
          </a:xfrm>
        </p:grpSpPr>
        <p:pic>
          <p:nvPicPr>
            <p:cNvPr id="25" name="Screen Shot 2018-05-20 at 12.28.40 PM.png" descr="Screen Shot 2018-05-20 at 12.28.40 PM.png">
              <a:extLst>
                <a:ext uri="{FF2B5EF4-FFF2-40B4-BE49-F238E27FC236}">
                  <a16:creationId xmlns:a16="http://schemas.microsoft.com/office/drawing/2014/main" id="{11C70C94-3A4E-45E8-A94F-E40CF9627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76034" y="3104401"/>
              <a:ext cx="2038460" cy="2094467"/>
            </a:xfrm>
            <a:prstGeom prst="rect">
              <a:avLst/>
            </a:prstGeom>
            <a:ln w="12700">
              <a:solidFill>
                <a:schemeClr val="tx1"/>
              </a:solidFill>
              <a:miter lim="400000"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4499B5-A450-4AA3-BC84-DAD75E2955AC}"/>
                </a:ext>
              </a:extLst>
            </p:cNvPr>
            <p:cNvSpPr txBox="1"/>
            <p:nvPr/>
          </p:nvSpPr>
          <p:spPr>
            <a:xfrm rot="16200000">
              <a:off x="-1031202" y="3946075"/>
              <a:ext cx="1132781" cy="412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intensity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231B903-3E29-4FB2-B221-B029DDE9FA20}"/>
                </a:ext>
              </a:extLst>
            </p:cNvPr>
            <p:cNvCxnSpPr/>
            <p:nvPr/>
          </p:nvCxnSpPr>
          <p:spPr>
            <a:xfrm>
              <a:off x="-170511" y="5128226"/>
              <a:ext cx="121257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1B3CE0-ECBF-47ED-9227-B7981D22F036}"/>
                </a:ext>
              </a:extLst>
            </p:cNvPr>
            <p:cNvSpPr txBox="1"/>
            <p:nvPr/>
          </p:nvSpPr>
          <p:spPr>
            <a:xfrm>
              <a:off x="-117824" y="4790644"/>
              <a:ext cx="1001342" cy="412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150 ns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F86611B-4E7D-4768-B344-C9F773A86307}"/>
              </a:ext>
            </a:extLst>
          </p:cNvPr>
          <p:cNvGrpSpPr/>
          <p:nvPr/>
        </p:nvGrpSpPr>
        <p:grpSpPr>
          <a:xfrm>
            <a:off x="5629905" y="3890862"/>
            <a:ext cx="1874971" cy="1102972"/>
            <a:chOff x="3256140" y="5574116"/>
            <a:chExt cx="2113370" cy="124321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D7EE662-5BA4-4238-ABD7-192A7BB5E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6140" y="5574116"/>
              <a:ext cx="1634589" cy="12432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BE9FC3E-4477-4C97-960C-6549D859BE14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4890729" y="6121776"/>
              <a:ext cx="478781" cy="739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FC778D-2D14-4C94-93DB-133BE7E014E1}"/>
              </a:ext>
            </a:extLst>
          </p:cNvPr>
          <p:cNvGrpSpPr/>
          <p:nvPr/>
        </p:nvGrpSpPr>
        <p:grpSpPr>
          <a:xfrm>
            <a:off x="818525" y="3797008"/>
            <a:ext cx="2821232" cy="514132"/>
            <a:chOff x="4422146" y="1822770"/>
            <a:chExt cx="3761642" cy="68550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A3BC78A-70FE-4F74-B9EE-A5B83CB39F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22146" y="1822770"/>
              <a:ext cx="3649748" cy="6855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C11E5D0-584B-417B-9959-50527C32A73A}"/>
                </a:ext>
              </a:extLst>
            </p:cNvPr>
            <p:cNvSpPr/>
            <p:nvPr/>
          </p:nvSpPr>
          <p:spPr>
            <a:xfrm>
              <a:off x="6796359" y="1860897"/>
              <a:ext cx="1200149" cy="474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0FEA1F8-0141-4BCE-B59B-92B62C74FE8F}"/>
                </a:ext>
              </a:extLst>
            </p:cNvPr>
            <p:cNvSpPr txBox="1"/>
            <p:nvPr/>
          </p:nvSpPr>
          <p:spPr>
            <a:xfrm>
              <a:off x="6609078" y="2063067"/>
              <a:ext cx="1574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16 shots / 1.4 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0CBD31D-3C5F-4F40-AF4A-61FB9D1BD2DB}"/>
              </a:ext>
            </a:extLst>
          </p:cNvPr>
          <p:cNvSpPr txBox="1"/>
          <p:nvPr/>
        </p:nvSpPr>
        <p:spPr>
          <a:xfrm>
            <a:off x="135786" y="780122"/>
            <a:ext cx="440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Inject 8 GeV protons into Main Injector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D89A5B-7F49-44E2-9FC3-3C80A4E46267}"/>
              </a:ext>
            </a:extLst>
          </p:cNvPr>
          <p:cNvSpPr txBox="1"/>
          <p:nvPr/>
        </p:nvSpPr>
        <p:spPr>
          <a:xfrm>
            <a:off x="135786" y="1251875"/>
            <a:ext cx="3194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Use RF to create bunches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375842-0807-4B84-8BDA-AB732DB0EA86}"/>
              </a:ext>
            </a:extLst>
          </p:cNvPr>
          <p:cNvSpPr txBox="1"/>
          <p:nvPr/>
        </p:nvSpPr>
        <p:spPr>
          <a:xfrm>
            <a:off x="135787" y="1637905"/>
            <a:ext cx="3464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Create </a:t>
            </a:r>
            <a:r>
              <a:rPr lang="en-US" sz="1800" dirty="0" err="1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pions</a:t>
            </a: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 on a target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74260A-64AF-4553-8056-3720E3562DB6}"/>
              </a:ext>
            </a:extLst>
          </p:cNvPr>
          <p:cNvSpPr txBox="1"/>
          <p:nvPr/>
        </p:nvSpPr>
        <p:spPr>
          <a:xfrm>
            <a:off x="135786" y="2037229"/>
            <a:ext cx="38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Transfer and decay </a:t>
            </a:r>
            <a:r>
              <a:rPr lang="en-US" sz="1800" dirty="0">
                <a:solidFill>
                  <a:prstClr val="black"/>
                </a:solidFill>
                <a:latin typeface="Symbol" pitchFamily="2" charset="2"/>
                <a:ea typeface="ＭＳ Ｐゴシック" pitchFamily="34" charset="-128"/>
                <a:cs typeface="+mn-cs"/>
              </a:rPr>
              <a:t>p </a:t>
            </a:r>
            <a:r>
              <a:rPr lang="en-US" sz="1800" dirty="0">
                <a:solidFill>
                  <a:prstClr val="black"/>
                </a:solidFill>
                <a:latin typeface="Symbol" pitchFamily="2" charset="2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 </a:t>
            </a:r>
            <a:r>
              <a:rPr lang="en-US" sz="1800" b="1" dirty="0" err="1">
                <a:solidFill>
                  <a:srgbClr val="FF0000"/>
                </a:solidFill>
                <a:latin typeface="Symbol" pitchFamily="2" charset="2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m</a:t>
            </a:r>
            <a:r>
              <a:rPr lang="en-US" sz="1800" dirty="0" err="1">
                <a:solidFill>
                  <a:prstClr val="black"/>
                </a:solidFill>
                <a:latin typeface="Symbol" pitchFamily="2" charset="2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n</a:t>
            </a:r>
            <a:r>
              <a:rPr lang="en-US" sz="1800" dirty="0">
                <a:solidFill>
                  <a:prstClr val="black"/>
                </a:solidFill>
                <a:latin typeface="Symbol" pitchFamily="2" charset="2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, </a:t>
            </a: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creating a </a:t>
            </a:r>
            <a:r>
              <a:rPr lang="en-US" sz="1800" dirty="0">
                <a:solidFill>
                  <a:srgbClr val="FF0000"/>
                </a:solidFill>
                <a:latin typeface="Helvetica" pitchFamily="2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polarized</a:t>
            </a:r>
            <a:r>
              <a:rPr lang="en-US" sz="1800" dirty="0">
                <a:solidFill>
                  <a:prstClr val="black"/>
                </a:solidFill>
                <a:latin typeface="Helvetica" pitchFamily="2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 </a:t>
            </a: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muon beam</a:t>
            </a:r>
            <a:endParaRPr lang="en-US" sz="1800" dirty="0">
              <a:solidFill>
                <a:schemeClr val="accent6"/>
              </a:solidFill>
              <a:latin typeface="Helvetica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B37809-88FB-444C-B7EF-2118D1C45BD8}"/>
              </a:ext>
            </a:extLst>
          </p:cNvPr>
          <p:cNvSpPr txBox="1"/>
          <p:nvPr/>
        </p:nvSpPr>
        <p:spPr>
          <a:xfrm>
            <a:off x="135786" y="2766233"/>
            <a:ext cx="447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Delivery Ring kicks out remaining protons, muons are extracted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88B863-EA6A-4E5D-96F3-884C1A502AFA}"/>
              </a:ext>
            </a:extLst>
          </p:cNvPr>
          <p:cNvSpPr txBox="1"/>
          <p:nvPr/>
        </p:nvSpPr>
        <p:spPr>
          <a:xfrm>
            <a:off x="135786" y="3412564"/>
            <a:ext cx="4436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rgbClr val="FF0000"/>
                </a:solidFill>
                <a:latin typeface="Helvetica" pitchFamily="2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~5000 stored </a:t>
            </a:r>
            <a:r>
              <a:rPr lang="en-US" sz="1800" b="1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muons per pulse</a:t>
            </a:r>
            <a:endParaRPr lang="en-US" sz="1800" dirty="0">
              <a:solidFill>
                <a:schemeClr val="accent6"/>
              </a:solidFill>
              <a:latin typeface="Helvetica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4157C6-3EF1-4B48-96A3-8F3B403821A2}"/>
              </a:ext>
            </a:extLst>
          </p:cNvPr>
          <p:cNvSpPr txBox="1"/>
          <p:nvPr/>
        </p:nvSpPr>
        <p:spPr>
          <a:xfrm>
            <a:off x="157246" y="4361096"/>
            <a:ext cx="3738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Repeat! (~10Hz for ~40 </a:t>
            </a:r>
            <a:r>
              <a:rPr lang="en-US" sz="1800" dirty="0" err="1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mos</a:t>
            </a:r>
            <a:r>
              <a:rPr lang="en-US" sz="1800" dirty="0">
                <a:solidFill>
                  <a:schemeClr val="accent6"/>
                </a:solidFill>
                <a:latin typeface="Helvetica" pitchFamily="2" charset="0"/>
                <a:ea typeface="ＭＳ Ｐゴシック" pitchFamily="34" charset="-128"/>
                <a:cs typeface="+mn-cs"/>
              </a:rPr>
              <a:t>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FE5FD0-C96E-AE43-A271-3A17900C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Helvetica" pitchFamily="2" charset="0"/>
                <a:ea typeface="+mn-ea"/>
                <a:cs typeface="+mn-cs"/>
              </a:rPr>
              <a:t>Sep 28, 2023</a:t>
            </a:r>
            <a:endParaRPr lang="en-US" dirty="0"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33C998-2CCF-5D4B-AB03-FBF4E331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46587" y="4877570"/>
            <a:ext cx="6887434" cy="200766"/>
          </a:xfrm>
        </p:spPr>
        <p:txBody>
          <a:bodyPr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Helvetica" pitchFamily="2" charset="0"/>
                <a:ea typeface="+mn-ea"/>
                <a:cs typeface="+mn-cs"/>
              </a:rPr>
              <a:t>Chris Polly | Muon g-2</a:t>
            </a:r>
            <a:endParaRPr lang="en-US" dirty="0"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4DDF6870-A0D1-546B-B837-E558EBF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4C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delivery</a:t>
            </a:r>
          </a:p>
        </p:txBody>
      </p:sp>
    </p:spTree>
    <p:extLst>
      <p:ext uri="{BB962C8B-B14F-4D97-AF65-F5344CB8AC3E}">
        <p14:creationId xmlns:p14="http://schemas.microsoft.com/office/powerpoint/2010/main" val="240592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82716E-6 C -0.00695 -0.01882 -0.01389 -0.03734 -0.01892 -0.05432 C -0.02379 -0.0716 -0.02743 -0.08858 -0.02951 -0.10308 C -0.03142 -0.11759 -0.03403 -0.12376 -0.03142 -0.14228 C -0.02899 -0.16049 -0.02118 -0.19074 -0.01476 -0.21327 C -0.00816 -0.23518 -0.00625 -0.25061 0.00746 -0.27469 C 0.02101 -0.29876 0.05278 -0.33395 0.06736 -0.35709 C 0.08177 -0.38024 0.08559 -0.3895 0.09462 -0.41327 C 0.10364 -0.43672 0.11701 -0.47129 0.12066 -0.49938 C 0.12483 -0.52716 0.12326 -0.55247 0.11788 -0.58117 C 0.11233 -0.60987 0.10226 -0.64537 0.08837 -0.67098 C 0.0743 -0.69691 0.0533 -0.71882 0.03368 -0.73456 C 0.01389 -0.75061 -0.00886 -0.76203 -0.03056 -0.76635 C -0.05208 -0.77068 -0.07535 -0.76543 -0.09583 -0.7608 C -0.11597 -0.75617 -0.13542 -0.75 -0.15261 -0.73858 C -0.16979 -0.72685 -0.18472 -0.70956 -0.19879 -0.69166 C -0.21267 -0.67376 -0.22847 -0.65524 -0.23663 -0.63179 C -0.24462 -0.60802 -0.25017 -0.58487 -0.24722 -0.54969 C -0.24392 -0.5145 -0.23576 -0.45339 -0.21771 -0.41882 C -0.19965 -0.38395 -0.16771 -0.35802 -0.13889 -0.34228 C -0.11024 -0.32623 -0.07396 -0.32191 -0.04514 -0.32345 C -0.01649 -0.325 0.00799 -0.33148 0.03264 -0.35154 C 0.05694 -0.37191 0.08733 -0.41419 0.10208 -0.44506 C 0.11667 -0.47561 0.12187 -0.50308 0.12205 -0.53642 C 0.12205 -0.56944 0.11858 -0.60956 0.10295 -0.64321 C 0.08733 -0.67654 0.05226 -0.71759 0.0283 -0.73858 C 0.00434 -0.75926 -0.01701 -0.7645 -0.04097 -0.76821 C -0.06511 -0.77191 -0.09288 -0.76882 -0.1158 -0.7608 C -0.13872 -0.75277 -0.16024 -0.73734 -0.17882 -0.72006 C -0.1974 -0.70185 -0.21597 -0.67777 -0.22726 -0.65432 C -0.23837 -0.63055 -0.24549 -0.6108 -0.24618 -0.57747 C -0.2467 -0.54413 -0.24254 -0.48981 -0.23142 -0.45432 C -0.22014 -0.41882 -0.19618 -0.38456 -0.17882 -0.36481 C -0.16163 -0.34506 -0.14913 -0.34382 -0.12743 -0.33672 C -0.10556 -0.32932 -0.07326 -0.31851 -0.04844 -0.31975 C -0.02361 -0.32068 0.00226 -0.33209 0.02205 -0.34382 C 0.04184 -0.35586 0.0618 -0.38209 0.07049 -0.39074 " pathEditMode="relative" rAng="0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7" y="-3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5 -0.0676 C 0.04132 -0.10155 0.04445 -0.13673 0.03941 -0.1713 C 0.03421 -0.2071 0.01997 -0.24908 0.00122 -0.27747 C -0.01753 -0.30618 -0.04548 -0.32809 -0.07343 -0.34198 C -0.10138 -0.35556 -0.13819 -0.36235 -0.16684 -0.35988 C -0.19583 -0.3571 -0.22309 -0.34352 -0.246 -0.32624 C -0.26892 -0.30896 -0.28975 -0.28426 -0.30451 -0.25587 C -0.31666 -0.23859 -0.31996 -0.22192 -0.32482 -0.20525 C -0.32986 -0.18828 -0.33368 -0.18426 -0.3335 -0.15494 C -0.33559 -0.12192 -0.32795 -0.07747 -0.31788 -0.0463 C -0.30781 -0.01513 -0.28472 0.01018 -0.27257 0.03179 C -0.26007 0.05339 -0.25208 0.06018 -0.2401 0.07777 C -0.22795 0.09537 -0.2118 0.11635 -0.19809 0.13456 C -0.18437 0.15308 -0.1717 0.17037 -0.1592 0.18858 " pathEditMode="relative" rAng="0" ptsTypes="AAAAAAAAAAAAAA">
                                      <p:cBhvr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185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03 -0.05926 C 0.04271 -0.08117 0.05451 -0.10494 0.05416 -0.14383 C 0.05347 -0.18395 0.03837 -0.24691 0.02361 -0.27994 C 0.00885 -0.31389 -0.01545 -0.33179 -0.03316 -0.34753 C -0.0507 -0.36296 -0.0632 -0.36821 -0.08316 -0.37346 C -0.10313 -0.37901 -0.12917 -0.38241 -0.15226 -0.37963 C -0.17552 -0.37654 -0.2007 -0.37161 -0.22275 -0.35617 C -0.24479 -0.34105 -0.26893 -0.31852 -0.28525 -0.28796 C -0.30122 -0.2571 -0.31754 -0.20988 -0.31945 -0.17161 C -0.32136 -0.13333 -0.31094 -0.08488 -0.3 -0.05432 C -0.28889 -0.02346 -0.26875 -0.00617 -0.25347 0.01018 C -0.23785 0.0287 -0.22222 0.0392 -0.20764 0.04784 C -0.19306 0.0571 -0.17865 0.06235 -0.16597 0.06451 C -0.15295 0.06697 -0.13698 0.06481 -0.13125 0.06636 " pathEditMode="relative" rAng="0" ptsTypes="AAAAAAAAAAAAAA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-98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55 -0.04845 C 0.0368 -0.05463 0.04635 -0.06697 0.05173 -0.08549 C 0.05712 -0.1037 0.06632 -0.12808 0.06649 -0.15864 C 0.06701 -0.19135 0.06128 -0.23889 0.05052 -0.27006 C 0.03975 -0.30092 0.02326 -0.32469 0.00243 -0.34506 C -0.01841 -0.36543 -0.04827 -0.38456 -0.07413 -0.3929 C -0.09983 -0.40123 -0.13004 -0.39784 -0.15295 -0.39382 C -0.17622 -0.38981 -0.19358 -0.38148 -0.21233 -0.36821 C -0.23108 -0.35463 -0.25104 -0.3358 -0.26545 -0.31358 C -0.28004 -0.29135 -0.29219 -0.26358 -0.29913 -0.23549 C -0.30608 -0.20771 -0.30712 -0.17006 -0.30417 -0.14259 C -0.30122 -0.11543 -0.29393 -0.09259 -0.28525 -0.07098 C -0.27657 -0.04969 -0.26216 -0.02994 -0.25174 -0.01605 C -0.24132 -0.00154 -0.23334 0.00556 -0.22275 0.01327 C -0.21216 0.02192 -0.19948 0.02716 -0.18785 0.03303 C -0.17622 0.03889 -0.16129 0.04352 -0.15295 0.04661 C -0.14445 0.04939 -0.14045 0.04939 -0.13785 0.05124 " pathEditMode="relative" rAng="0" ptsTypes="AAAAAAAAAAAAAAAAA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-125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2 -0.03797 C 0.046 -0.04939 0.05503 -0.0642 0.06389 -0.08704 C 0.07291 -0.10926 0.08264 -0.13889 0.08264 -0.17809 C 0.08211 -0.21729 0.06857 -0.26636 0.05555 -0.30216 C 0.04201 -0.33766 0.01961 -0.35864 -0.00209 -0.37655 C -0.02431 -0.39445 -0.05313 -0.40432 -0.07674 -0.40926 C -0.10018 -0.4142 -0.12275 -0.41111 -0.14393 -0.40587 C -0.16511 -0.40031 -0.18473 -0.39136 -0.2033 -0.37685 C -0.22205 -0.36235 -0.24184 -0.34167 -0.25591 -0.31852 C -0.2698 -0.29537 -0.28403 -0.27006 -0.28733 -0.23827 C -0.29045 -0.20618 -0.28976 -0.14753 -0.28247 -0.11605 C -0.275 -0.0855 -0.25747 -0.05648 -0.24289 -0.0355 C -0.2283 -0.01389 -0.2092 -0.00216 -0.19532 0.0108 C -0.18143 0.02222 -0.16719 0.02623 -0.15799 0.03055 C -0.14896 0.03364 -0.14271 0.03271 -0.14028 0.0358 " pathEditMode="relative" rAng="0" ptsTypes="AAAAAAAAAAAAA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1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58025E-6 L 0.04548 0.0765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38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31 C 0.00365 0.00833 0.00816 0.01389 0.01233 0.02531 C 0.01632 0.03673 0.02049 0.05617 0.02448 0.06821 C 0.0283 0.07963 0.03194 0.08827 0.03559 0.09629 C 0.03906 0.10401 0.04184 0.11512 0.04601 0.11512 C 0.05 0.1145 0.05556 0.10185 0.06007 0.09413 C 0.06458 0.08642 0.0691 0.07808 0.07344 0.06666 C 0.07778 0.05555 0.08316 0.03704 0.08559 0.02654 C 0.08819 0.01605 0.08958 0.01142 0.08819 0.00494 C 0.08681 -0.00155 0.08299 -0.00957 0.07726 -0.01266 C 0.07135 -0.01574 0.05955 -0.01266 0.0526 -0.01266 C 0.04566 -0.01266 0.04219 -0.01327 0.03559 -0.01266 C 0.02882 -0.01235 0.01736 -0.01173 0.01267 -0.00957 C 0.00816 -0.00772 0.00851 -0.0071 0.00799 -0.00062 C 0.00747 0.00525 0.00851 0.01944 0.00972 0.02747 C 0.01111 0.03549 0.01337 0.04012 0.0158 0.04691 C 0.0184 0.05432 0.02135 0.06111 0.02448 0.06883 C 0.0276 0.07654 0.03142 0.08673 0.0349 0.0929 C 0.03819 0.09938 0.03993 0.10648 0.04462 0.1071 C 0.04931 0.10771 0.05851 0.10432 0.06302 0.09753 C 0.06753 0.09043 0.06806 0.07531 0.07153 0.06574 C 0.07517 0.05617 0.08142 0.04753 0.08385 0.03858 C 0.08628 0.02932 0.08715 0.0179 0.08628 0.00957 C 0.08559 0.00247 0.08403 -0.00494 0.07899 -0.00834 C 0.07396 -0.01235 0.06354 -0.01266 0.05573 -0.01389 C 0.04792 -0.01482 0.03872 -0.01543 0.03177 -0.01482 C 0.02483 -0.0142 0.01858 -0.01327 0.01406 -0.0105 C 0.00955 -0.00772 0.00573 -0.00371 0.00556 0.0037 C 0.00521 0.0108 0.0092 0.02253 0.01233 0.03271 C 0.01528 0.04352 0.01962 0.0571 0.02378 0.06821 C 0.02795 0.0787 0.03299 0.09043 0.03733 0.09753 C 0.04184 0.10432 0.04583 0.11296 0.05069 0.11049 C 0.05573 0.10741 0.06181 0.09136 0.06684 0.08086 C 0.0717 0.07068 0.07674 0.05895 0.08021 0.04815 C 0.08368 0.03765 0.08767 0.02654 0.08819 0.0179 C 0.08872 0.00895 0.08872 -0.00031 0.08333 -0.00525 C 0.07795 -0.01019 0.06372 -0.01019 0.05573 -0.01173 C 0.04774 -0.01327 0.04236 -0.01482 0.03559 -0.01482 C 0.02882 -0.01482 0.01944 -0.01482 0.01476 -0.01173 C 0.0099 -0.00834 0.00694 -0.00371 0.0066 0.00494 C 0.00642 0.01358 0.01007 0.02901 0.01337 0.0395 C 0.01667 0.05 0.02205 0.05802 0.02622 0.06883 C 0.03056 0.07963 0.0342 0.09383 0.03854 0.10401 C 0.04288 0.11389 0.04861 0.12315 0.05208 0.12932 C 0.05556 0.13457 0.05677 0.13518 0.05937 0.13858 C 0.06198 0.14228 0.06649 0.14784 0.06806 0.15 " pathEditMode="relative" rAng="0" ptsTypes="AAAAAAAAAAAAAAAAAAAAAAAAAAAAAAAAAAAAAAAAAAAA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pat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21 0.1608 C 0.08021 0.17284 0.075 0.18271 0.06875 0.18271 C 0.06233 0.18271 0.05712 0.17284 0.05712 0.1608 C 0.05712 0.14907 0.06233 0.13981 0.06875 0.13981 C 0.075 0.13981 0.08021 0.14907 0.08021 0.1608 Z " pathEditMode="relative" rAng="5400000" ptsTypes="AAA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2" grpId="0" animBg="1"/>
      <p:bldP spid="22" grpId="1" animBg="1"/>
      <p:bldP spid="22" grpId="2" animBg="1"/>
      <p:bldP spid="32" grpId="0"/>
      <p:bldP spid="34" grpId="0"/>
      <p:bldP spid="36" grpId="0"/>
      <p:bldP spid="37" grpId="0"/>
      <p:bldP spid="39" grpId="0"/>
      <p:bldP spid="42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$$\textcolor{black}{&#10;{\vec \omega_a} \ = \ } \textcolor{blue}{&#10; - \ {e \over m} &#10;\left[ a_{\mu} \vec B -&#10;\left( a_{\mu}- {1 \over \gamma^2 - 1} \right){ {\vec \beta \times \vec E }\over c }&#10;\right] }&#10;$$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94"/>
  <p:tag name="PICTUREFILESIZE" val="400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wasysym}&#10;\usepackage{color}&#10;\begin{document}&#10;\textcolor{red}{&#10;$$&#10;\omega_a = \omega_S - \omega_C = \left( {g-2 \over 2} \right) {eB \over mc} = a {eB \over mc}&#10;$$ 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45"/>
  <p:tag name="PICTUREFILESIZE" val="30635"/>
</p:tagLst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ACC5B8B7-4881-3A42-B148-992DB39D7017}" vid="{D17B6A01-1A8A-194F-8473-11391C446D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50843</TotalTime>
  <Words>2735</Words>
  <Application>Microsoft Macintosh PowerPoint</Application>
  <PresentationFormat>On-screen Show (16:9)</PresentationFormat>
  <Paragraphs>558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Helvetica</vt:lpstr>
      <vt:lpstr>Helvetica Neue</vt:lpstr>
      <vt:lpstr>Symbol</vt:lpstr>
      <vt:lpstr>Times New Roman</vt:lpstr>
      <vt:lpstr>Fermilab_PPT_090915</vt:lpstr>
      <vt:lpstr>PowerPoint Presentation</vt:lpstr>
      <vt:lpstr>Original goal of Fermilab Muon g-2</vt:lpstr>
      <vt:lpstr>Fermilab Muon Campus Vision, circa 2012</vt:lpstr>
      <vt:lpstr>Muon Campus Today</vt:lpstr>
      <vt:lpstr>First Fermilab results from 2021</vt:lpstr>
      <vt:lpstr>Experiment principles: Polarized muons &amp; the magic g</vt:lpstr>
      <vt:lpstr>Experiment principles:  Spin precession proportion to am</vt:lpstr>
      <vt:lpstr>Experiment principles: PV in muon decay  natural polarimeter</vt:lpstr>
      <vt:lpstr>Beam delivery</vt:lpstr>
      <vt:lpstr>Major improvements in beam delivery relative to BNL</vt:lpstr>
      <vt:lpstr>Inject nearly pure muon beam into the storage ring</vt:lpstr>
      <vt:lpstr>Kick muons onto a stored central orbit</vt:lpstr>
      <vt:lpstr>Electrostatic quad provide vertical focusing</vt:lpstr>
      <vt:lpstr>Same storage ring, but…</vt:lpstr>
      <vt:lpstr>Field systems used to determine B to &lt; 100 ppb</vt:lpstr>
      <vt:lpstr>Improvements to field systematics – absolute calibration</vt:lpstr>
      <vt:lpstr>New calorimeters</vt:lpstr>
      <vt:lpstr>Straw trackers track decay positrons  muon distribution</vt:lpstr>
      <vt:lpstr>Tracker data invaluable for seeing muon beam dynamics </vt:lpstr>
      <vt:lpstr>The analysis ‘big picture’</vt:lpstr>
      <vt:lpstr>We rely on CODATA for some constants</vt:lpstr>
      <vt:lpstr>But wait, there’s more…</vt:lpstr>
      <vt:lpstr>Systematic summary from Run 1</vt:lpstr>
      <vt:lpstr>Improvements for Run 2/3</vt:lpstr>
      <vt:lpstr>Run 2/3 Improvements: Statistics</vt:lpstr>
      <vt:lpstr>Run 2/3 Improvements: Run conditions – phase acceptance</vt:lpstr>
      <vt:lpstr>Run 2/3 Improvements: Run conditions – hall temperature</vt:lpstr>
      <vt:lpstr>Ring before and after</vt:lpstr>
      <vt:lpstr>Run 2/3 Improvements: Run conditions – kick strength</vt:lpstr>
      <vt:lpstr>Run 2/3 Improvements: Measured quad transients</vt:lpstr>
      <vt:lpstr>Run 2/3 Improvements: Measured quad transients</vt:lpstr>
      <vt:lpstr>Run 2/3 Improvements: Measured kicker transients</vt:lpstr>
      <vt:lpstr>Uncertainty improvement from Run 1 to Run 2/3</vt:lpstr>
      <vt:lpstr>Run 2/3 Final Uncertainties</vt:lpstr>
      <vt:lpstr>Run-2/3 Result: FNAL + BNL Combination</vt:lpstr>
      <vt:lpstr>New RF system deployed in Run 5</vt:lpstr>
      <vt:lpstr>Experiment Outlook</vt:lpstr>
      <vt:lpstr>Parasitic measurement…Muon EDM</vt:lpstr>
      <vt:lpstr>Parasitic measurement…CPT/LV Tests</vt:lpstr>
      <vt:lpstr>Parasitic measurement…DM Search</vt:lpstr>
      <vt:lpstr>What’s next for the storage ring?</vt:lpstr>
      <vt:lpstr>What’s next for the storage ring?</vt:lpstr>
      <vt:lpstr>M^3 at Fermilab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Kiburg</dc:creator>
  <cp:lastModifiedBy>Chris Polly</cp:lastModifiedBy>
  <cp:revision>284</cp:revision>
  <cp:lastPrinted>2014-01-20T19:40:21Z</cp:lastPrinted>
  <dcterms:created xsi:type="dcterms:W3CDTF">2021-04-19T04:01:22Z</dcterms:created>
  <dcterms:modified xsi:type="dcterms:W3CDTF">2023-12-06T19:45:55Z</dcterms:modified>
</cp:coreProperties>
</file>