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5" r:id="rId3"/>
    <p:sldId id="270" r:id="rId4"/>
    <p:sldId id="269" r:id="rId5"/>
    <p:sldId id="268" r:id="rId6"/>
    <p:sldId id="263" r:id="rId7"/>
    <p:sldId id="264" r:id="rId8"/>
    <p:sldId id="260" r:id="rId9"/>
    <p:sldId id="259" r:id="rId10"/>
    <p:sldId id="266" r:id="rId11"/>
    <p:sldId id="267" r:id="rId12"/>
    <p:sldId id="257" r:id="rId13"/>
    <p:sldId id="258" r:id="rId14"/>
    <p:sldId id="261" r:id="rId15"/>
    <p:sldId id="271" r:id="rId16"/>
    <p:sldId id="273" r:id="rId17"/>
    <p:sldId id="272" r:id="rId18"/>
    <p:sldId id="275"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88" d="100"/>
          <a:sy n="88" d="100"/>
        </p:scale>
        <p:origin x="62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467DC-133E-4457-88A9-03322477DA5B}"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16DDE-19F2-4FD1-849C-0551E4497D80}" type="slidenum">
              <a:rPr lang="en-US" smtClean="0"/>
              <a:t>‹#›</a:t>
            </a:fld>
            <a:endParaRPr lang="en-US"/>
          </a:p>
        </p:txBody>
      </p:sp>
    </p:spTree>
    <p:extLst>
      <p:ext uri="{BB962C8B-B14F-4D97-AF65-F5344CB8AC3E}">
        <p14:creationId xmlns:p14="http://schemas.microsoft.com/office/powerpoint/2010/main" val="738825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42063-F36E-E2C6-3FD0-7B40A2454E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AD8265-89FA-3631-52F4-BC46FAD52B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B97713-2B2A-2824-5017-C737B6BD57FC}"/>
              </a:ext>
            </a:extLst>
          </p:cNvPr>
          <p:cNvSpPr>
            <a:spLocks noGrp="1"/>
          </p:cNvSpPr>
          <p:nvPr>
            <p:ph type="dt" sz="half" idx="10"/>
          </p:nvPr>
        </p:nvSpPr>
        <p:spPr/>
        <p:txBody>
          <a:bodyPr/>
          <a:lstStyle/>
          <a:p>
            <a:fld id="{5AB5BE83-0ADE-43FE-8436-3872E0A321D6}" type="datetime1">
              <a:rPr lang="en-US" smtClean="0"/>
              <a:t>6/27/2023</a:t>
            </a:fld>
            <a:endParaRPr lang="en-US"/>
          </a:p>
        </p:txBody>
      </p:sp>
      <p:sp>
        <p:nvSpPr>
          <p:cNvPr id="5" name="Footer Placeholder 4">
            <a:extLst>
              <a:ext uri="{FF2B5EF4-FFF2-40B4-BE49-F238E27FC236}">
                <a16:creationId xmlns:a16="http://schemas.microsoft.com/office/drawing/2014/main" id="{2143958E-8E24-43F9-8410-C2701DC84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D679B-3D2D-4034-94CC-DCCDC336EFA3}"/>
              </a:ext>
            </a:extLst>
          </p:cNvPr>
          <p:cNvSpPr>
            <a:spLocks noGrp="1"/>
          </p:cNvSpPr>
          <p:nvPr>
            <p:ph type="sldNum" sz="quarter" idx="12"/>
          </p:nvPr>
        </p:nvSpPr>
        <p:spPr/>
        <p:txBody>
          <a:bodyPr/>
          <a:lstStyle/>
          <a:p>
            <a:fld id="{A4FB63E7-246F-402F-BC6B-0ED930B81084}" type="slidenum">
              <a:rPr lang="en-US" smtClean="0"/>
              <a:t>‹#›</a:t>
            </a:fld>
            <a:endParaRPr lang="en-US"/>
          </a:p>
        </p:txBody>
      </p:sp>
    </p:spTree>
    <p:extLst>
      <p:ext uri="{BB962C8B-B14F-4D97-AF65-F5344CB8AC3E}">
        <p14:creationId xmlns:p14="http://schemas.microsoft.com/office/powerpoint/2010/main" val="2624450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2DE7-E234-EA0F-DF14-509984D9F8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0DA3F1-4CE2-0942-1614-88305A6D35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C7ECA-FB33-FE71-A71C-02F6B91872A4}"/>
              </a:ext>
            </a:extLst>
          </p:cNvPr>
          <p:cNvSpPr>
            <a:spLocks noGrp="1"/>
          </p:cNvSpPr>
          <p:nvPr>
            <p:ph type="dt" sz="half" idx="10"/>
          </p:nvPr>
        </p:nvSpPr>
        <p:spPr/>
        <p:txBody>
          <a:bodyPr/>
          <a:lstStyle/>
          <a:p>
            <a:fld id="{554E6F6E-7F62-4447-9B33-0643129C91F5}" type="datetime1">
              <a:rPr lang="en-US" smtClean="0"/>
              <a:t>6/27/2023</a:t>
            </a:fld>
            <a:endParaRPr lang="en-US"/>
          </a:p>
        </p:txBody>
      </p:sp>
      <p:sp>
        <p:nvSpPr>
          <p:cNvPr id="5" name="Footer Placeholder 4">
            <a:extLst>
              <a:ext uri="{FF2B5EF4-FFF2-40B4-BE49-F238E27FC236}">
                <a16:creationId xmlns:a16="http://schemas.microsoft.com/office/drawing/2014/main" id="{04DD35AF-E7A1-B8A5-E4DD-F7704E126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BA701-1BAC-B966-7CA7-D5E383368C1F}"/>
              </a:ext>
            </a:extLst>
          </p:cNvPr>
          <p:cNvSpPr>
            <a:spLocks noGrp="1"/>
          </p:cNvSpPr>
          <p:nvPr>
            <p:ph type="sldNum" sz="quarter" idx="12"/>
          </p:nvPr>
        </p:nvSpPr>
        <p:spPr/>
        <p:txBody>
          <a:bodyPr/>
          <a:lstStyle/>
          <a:p>
            <a:fld id="{A4FB63E7-246F-402F-BC6B-0ED930B81084}" type="slidenum">
              <a:rPr lang="en-US" smtClean="0"/>
              <a:t>‹#›</a:t>
            </a:fld>
            <a:endParaRPr lang="en-US"/>
          </a:p>
        </p:txBody>
      </p:sp>
    </p:spTree>
    <p:extLst>
      <p:ext uri="{BB962C8B-B14F-4D97-AF65-F5344CB8AC3E}">
        <p14:creationId xmlns:p14="http://schemas.microsoft.com/office/powerpoint/2010/main" val="4166954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431744-4CB9-549D-56F4-7A9652138A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0AB2B0-6ECF-56E1-72E8-57BC0EAB57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E0D8D-10DC-DDB1-1F31-5736E6F954DA}"/>
              </a:ext>
            </a:extLst>
          </p:cNvPr>
          <p:cNvSpPr>
            <a:spLocks noGrp="1"/>
          </p:cNvSpPr>
          <p:nvPr>
            <p:ph type="dt" sz="half" idx="10"/>
          </p:nvPr>
        </p:nvSpPr>
        <p:spPr/>
        <p:txBody>
          <a:bodyPr/>
          <a:lstStyle/>
          <a:p>
            <a:fld id="{3233B739-26D6-488A-9105-6B7B0F11CA3B}" type="datetime1">
              <a:rPr lang="en-US" smtClean="0"/>
              <a:t>6/27/2023</a:t>
            </a:fld>
            <a:endParaRPr lang="en-US"/>
          </a:p>
        </p:txBody>
      </p:sp>
      <p:sp>
        <p:nvSpPr>
          <p:cNvPr id="5" name="Footer Placeholder 4">
            <a:extLst>
              <a:ext uri="{FF2B5EF4-FFF2-40B4-BE49-F238E27FC236}">
                <a16:creationId xmlns:a16="http://schemas.microsoft.com/office/drawing/2014/main" id="{A690438E-5D8C-179C-07D7-87AB3400E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16BA1-CEC2-B70D-101C-E3071141F781}"/>
              </a:ext>
            </a:extLst>
          </p:cNvPr>
          <p:cNvSpPr>
            <a:spLocks noGrp="1"/>
          </p:cNvSpPr>
          <p:nvPr>
            <p:ph type="sldNum" sz="quarter" idx="12"/>
          </p:nvPr>
        </p:nvSpPr>
        <p:spPr/>
        <p:txBody>
          <a:bodyPr/>
          <a:lstStyle/>
          <a:p>
            <a:fld id="{A4FB63E7-246F-402F-BC6B-0ED930B81084}" type="slidenum">
              <a:rPr lang="en-US" smtClean="0"/>
              <a:t>‹#›</a:t>
            </a:fld>
            <a:endParaRPr lang="en-US"/>
          </a:p>
        </p:txBody>
      </p:sp>
    </p:spTree>
    <p:extLst>
      <p:ext uri="{BB962C8B-B14F-4D97-AF65-F5344CB8AC3E}">
        <p14:creationId xmlns:p14="http://schemas.microsoft.com/office/powerpoint/2010/main" val="391274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C6AD-04BD-03F5-8AAA-08B4C98A3C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4ADFF-8843-6BE0-F7A8-084039A220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8FA60-91D7-7307-FF08-FA0133D260CB}"/>
              </a:ext>
            </a:extLst>
          </p:cNvPr>
          <p:cNvSpPr>
            <a:spLocks noGrp="1"/>
          </p:cNvSpPr>
          <p:nvPr>
            <p:ph type="dt" sz="half" idx="10"/>
          </p:nvPr>
        </p:nvSpPr>
        <p:spPr/>
        <p:txBody>
          <a:bodyPr/>
          <a:lstStyle/>
          <a:p>
            <a:fld id="{59F25097-193D-4E47-87D2-F4A65E6A78CA}" type="datetime1">
              <a:rPr lang="en-US" smtClean="0"/>
              <a:t>6/27/2023</a:t>
            </a:fld>
            <a:endParaRPr lang="en-US"/>
          </a:p>
        </p:txBody>
      </p:sp>
      <p:sp>
        <p:nvSpPr>
          <p:cNvPr id="5" name="Footer Placeholder 4">
            <a:extLst>
              <a:ext uri="{FF2B5EF4-FFF2-40B4-BE49-F238E27FC236}">
                <a16:creationId xmlns:a16="http://schemas.microsoft.com/office/drawing/2014/main" id="{875805A3-D0A3-819E-086F-83B5BABDA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C57B5-D09F-3F4F-038E-530531E7BF58}"/>
              </a:ext>
            </a:extLst>
          </p:cNvPr>
          <p:cNvSpPr>
            <a:spLocks noGrp="1"/>
          </p:cNvSpPr>
          <p:nvPr>
            <p:ph type="sldNum" sz="quarter" idx="12"/>
          </p:nvPr>
        </p:nvSpPr>
        <p:spPr/>
        <p:txBody>
          <a:bodyPr/>
          <a:lstStyle/>
          <a:p>
            <a:fld id="{A4FB63E7-246F-402F-BC6B-0ED930B81084}" type="slidenum">
              <a:rPr lang="en-US" smtClean="0"/>
              <a:t>‹#›</a:t>
            </a:fld>
            <a:endParaRPr lang="en-US"/>
          </a:p>
        </p:txBody>
      </p:sp>
    </p:spTree>
    <p:extLst>
      <p:ext uri="{BB962C8B-B14F-4D97-AF65-F5344CB8AC3E}">
        <p14:creationId xmlns:p14="http://schemas.microsoft.com/office/powerpoint/2010/main" val="2574316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2E25-881C-33C3-350E-77E66C921F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C503B5-6195-1A9A-CF00-384BA92038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E732B2-2C86-FA5C-3EA3-7080ECD83A56}"/>
              </a:ext>
            </a:extLst>
          </p:cNvPr>
          <p:cNvSpPr>
            <a:spLocks noGrp="1"/>
          </p:cNvSpPr>
          <p:nvPr>
            <p:ph type="dt" sz="half" idx="10"/>
          </p:nvPr>
        </p:nvSpPr>
        <p:spPr/>
        <p:txBody>
          <a:bodyPr/>
          <a:lstStyle/>
          <a:p>
            <a:fld id="{CD6C4098-34D3-4AD4-8087-0FE2CD5E9C84}" type="datetime1">
              <a:rPr lang="en-US" smtClean="0"/>
              <a:t>6/27/2023</a:t>
            </a:fld>
            <a:endParaRPr lang="en-US"/>
          </a:p>
        </p:txBody>
      </p:sp>
      <p:sp>
        <p:nvSpPr>
          <p:cNvPr id="5" name="Footer Placeholder 4">
            <a:extLst>
              <a:ext uri="{FF2B5EF4-FFF2-40B4-BE49-F238E27FC236}">
                <a16:creationId xmlns:a16="http://schemas.microsoft.com/office/drawing/2014/main" id="{9207E70B-C34C-9D0C-AE87-D8BA3010B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D52B4-AF8A-943D-9862-705D31B68E2D}"/>
              </a:ext>
            </a:extLst>
          </p:cNvPr>
          <p:cNvSpPr>
            <a:spLocks noGrp="1"/>
          </p:cNvSpPr>
          <p:nvPr>
            <p:ph type="sldNum" sz="quarter" idx="12"/>
          </p:nvPr>
        </p:nvSpPr>
        <p:spPr/>
        <p:txBody>
          <a:bodyPr/>
          <a:lstStyle/>
          <a:p>
            <a:fld id="{A4FB63E7-246F-402F-BC6B-0ED930B81084}" type="slidenum">
              <a:rPr lang="en-US" smtClean="0"/>
              <a:t>‹#›</a:t>
            </a:fld>
            <a:endParaRPr lang="en-US"/>
          </a:p>
        </p:txBody>
      </p:sp>
    </p:spTree>
    <p:extLst>
      <p:ext uri="{BB962C8B-B14F-4D97-AF65-F5344CB8AC3E}">
        <p14:creationId xmlns:p14="http://schemas.microsoft.com/office/powerpoint/2010/main" val="124916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57EC-E5B0-6198-7F8C-F4DC20D52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464BEE-5CBF-6DAB-D6B0-6FD20F2952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9EEB93-259B-753A-889D-8185DA6C27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18DEEB-5C5B-CED6-10A8-24E25BBD2F37}"/>
              </a:ext>
            </a:extLst>
          </p:cNvPr>
          <p:cNvSpPr>
            <a:spLocks noGrp="1"/>
          </p:cNvSpPr>
          <p:nvPr>
            <p:ph type="dt" sz="half" idx="10"/>
          </p:nvPr>
        </p:nvSpPr>
        <p:spPr/>
        <p:txBody>
          <a:bodyPr/>
          <a:lstStyle/>
          <a:p>
            <a:fld id="{D682AE26-5E21-4FA2-BA51-E959CFD27F83}" type="datetime1">
              <a:rPr lang="en-US" smtClean="0"/>
              <a:t>6/27/2023</a:t>
            </a:fld>
            <a:endParaRPr lang="en-US"/>
          </a:p>
        </p:txBody>
      </p:sp>
      <p:sp>
        <p:nvSpPr>
          <p:cNvPr id="6" name="Footer Placeholder 5">
            <a:extLst>
              <a:ext uri="{FF2B5EF4-FFF2-40B4-BE49-F238E27FC236}">
                <a16:creationId xmlns:a16="http://schemas.microsoft.com/office/drawing/2014/main" id="{CFDDB9FA-93D0-03E5-A5D0-E416738850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21C8D-BF72-28EE-9DFF-8E2EE6C42D06}"/>
              </a:ext>
            </a:extLst>
          </p:cNvPr>
          <p:cNvSpPr>
            <a:spLocks noGrp="1"/>
          </p:cNvSpPr>
          <p:nvPr>
            <p:ph type="sldNum" sz="quarter" idx="12"/>
          </p:nvPr>
        </p:nvSpPr>
        <p:spPr/>
        <p:txBody>
          <a:bodyPr/>
          <a:lstStyle/>
          <a:p>
            <a:fld id="{A4FB63E7-246F-402F-BC6B-0ED930B81084}" type="slidenum">
              <a:rPr lang="en-US" smtClean="0"/>
              <a:t>‹#›</a:t>
            </a:fld>
            <a:endParaRPr lang="en-US"/>
          </a:p>
        </p:txBody>
      </p:sp>
    </p:spTree>
    <p:extLst>
      <p:ext uri="{BB962C8B-B14F-4D97-AF65-F5344CB8AC3E}">
        <p14:creationId xmlns:p14="http://schemas.microsoft.com/office/powerpoint/2010/main" val="3627756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3F5A-72AD-20A7-B7BE-F160048D31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0B9742-7FBE-17D9-B083-1672E36EEC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B9B71F-F1B4-0AF0-FC90-E232D4B46F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F4A8A8-F21C-DFAA-2BB4-0D9D054C25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C0119C-9547-DCC6-2F90-E9CDE5D767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CD31F-47BC-5705-C12D-4C21E9C606BD}"/>
              </a:ext>
            </a:extLst>
          </p:cNvPr>
          <p:cNvSpPr>
            <a:spLocks noGrp="1"/>
          </p:cNvSpPr>
          <p:nvPr>
            <p:ph type="dt" sz="half" idx="10"/>
          </p:nvPr>
        </p:nvSpPr>
        <p:spPr/>
        <p:txBody>
          <a:bodyPr/>
          <a:lstStyle/>
          <a:p>
            <a:fld id="{6199A182-78C0-401E-9C36-43667CABBDA0}" type="datetime1">
              <a:rPr lang="en-US" smtClean="0"/>
              <a:t>6/27/2023</a:t>
            </a:fld>
            <a:endParaRPr lang="en-US"/>
          </a:p>
        </p:txBody>
      </p:sp>
      <p:sp>
        <p:nvSpPr>
          <p:cNvPr id="8" name="Footer Placeholder 7">
            <a:extLst>
              <a:ext uri="{FF2B5EF4-FFF2-40B4-BE49-F238E27FC236}">
                <a16:creationId xmlns:a16="http://schemas.microsoft.com/office/drawing/2014/main" id="{1645FA9A-F0D4-E162-2266-B9003DEF33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9B2271-127F-F30B-4124-DF6386FE0403}"/>
              </a:ext>
            </a:extLst>
          </p:cNvPr>
          <p:cNvSpPr>
            <a:spLocks noGrp="1"/>
          </p:cNvSpPr>
          <p:nvPr>
            <p:ph type="sldNum" sz="quarter" idx="12"/>
          </p:nvPr>
        </p:nvSpPr>
        <p:spPr/>
        <p:txBody>
          <a:bodyPr/>
          <a:lstStyle/>
          <a:p>
            <a:fld id="{A4FB63E7-246F-402F-BC6B-0ED930B81084}" type="slidenum">
              <a:rPr lang="en-US" smtClean="0"/>
              <a:t>‹#›</a:t>
            </a:fld>
            <a:endParaRPr lang="en-US"/>
          </a:p>
        </p:txBody>
      </p:sp>
    </p:spTree>
    <p:extLst>
      <p:ext uri="{BB962C8B-B14F-4D97-AF65-F5344CB8AC3E}">
        <p14:creationId xmlns:p14="http://schemas.microsoft.com/office/powerpoint/2010/main" val="251680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99BF8-4AF1-3757-5D89-4FADEB0052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9ACFB6-AA84-C257-79FE-AC4551D0581B}"/>
              </a:ext>
            </a:extLst>
          </p:cNvPr>
          <p:cNvSpPr>
            <a:spLocks noGrp="1"/>
          </p:cNvSpPr>
          <p:nvPr>
            <p:ph type="dt" sz="half" idx="10"/>
          </p:nvPr>
        </p:nvSpPr>
        <p:spPr/>
        <p:txBody>
          <a:bodyPr/>
          <a:lstStyle/>
          <a:p>
            <a:fld id="{7DB81C5E-7AE3-410D-9DAB-15BB32046612}" type="datetime1">
              <a:rPr lang="en-US" smtClean="0"/>
              <a:t>6/27/2023</a:t>
            </a:fld>
            <a:endParaRPr lang="en-US"/>
          </a:p>
        </p:txBody>
      </p:sp>
      <p:sp>
        <p:nvSpPr>
          <p:cNvPr id="4" name="Footer Placeholder 3">
            <a:extLst>
              <a:ext uri="{FF2B5EF4-FFF2-40B4-BE49-F238E27FC236}">
                <a16:creationId xmlns:a16="http://schemas.microsoft.com/office/drawing/2014/main" id="{3D47FC53-F604-E631-7D12-931AB87D54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5EBF3B-96AC-44EF-D7BC-18DDD72ABD2E}"/>
              </a:ext>
            </a:extLst>
          </p:cNvPr>
          <p:cNvSpPr>
            <a:spLocks noGrp="1"/>
          </p:cNvSpPr>
          <p:nvPr>
            <p:ph type="sldNum" sz="quarter" idx="12"/>
          </p:nvPr>
        </p:nvSpPr>
        <p:spPr/>
        <p:txBody>
          <a:bodyPr/>
          <a:lstStyle/>
          <a:p>
            <a:fld id="{A4FB63E7-246F-402F-BC6B-0ED930B81084}" type="slidenum">
              <a:rPr lang="en-US" smtClean="0"/>
              <a:t>‹#›</a:t>
            </a:fld>
            <a:endParaRPr lang="en-US"/>
          </a:p>
        </p:txBody>
      </p:sp>
    </p:spTree>
    <p:extLst>
      <p:ext uri="{BB962C8B-B14F-4D97-AF65-F5344CB8AC3E}">
        <p14:creationId xmlns:p14="http://schemas.microsoft.com/office/powerpoint/2010/main" val="3980059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22919B-C392-0C42-DEDC-A4D3C7D1F3EF}"/>
              </a:ext>
            </a:extLst>
          </p:cNvPr>
          <p:cNvSpPr>
            <a:spLocks noGrp="1"/>
          </p:cNvSpPr>
          <p:nvPr>
            <p:ph type="dt" sz="half" idx="10"/>
          </p:nvPr>
        </p:nvSpPr>
        <p:spPr/>
        <p:txBody>
          <a:bodyPr/>
          <a:lstStyle/>
          <a:p>
            <a:fld id="{A016AC00-0BF1-46CD-991F-524BDE300CE6}" type="datetime1">
              <a:rPr lang="en-US" smtClean="0"/>
              <a:t>6/27/2023</a:t>
            </a:fld>
            <a:endParaRPr lang="en-US"/>
          </a:p>
        </p:txBody>
      </p:sp>
      <p:sp>
        <p:nvSpPr>
          <p:cNvPr id="3" name="Footer Placeholder 2">
            <a:extLst>
              <a:ext uri="{FF2B5EF4-FFF2-40B4-BE49-F238E27FC236}">
                <a16:creationId xmlns:a16="http://schemas.microsoft.com/office/drawing/2014/main" id="{863F0F42-1B3A-F4F6-D29E-BC9B47BD88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231982-2C16-0173-A2D0-A90BC84A3642}"/>
              </a:ext>
            </a:extLst>
          </p:cNvPr>
          <p:cNvSpPr>
            <a:spLocks noGrp="1"/>
          </p:cNvSpPr>
          <p:nvPr>
            <p:ph type="sldNum" sz="quarter" idx="12"/>
          </p:nvPr>
        </p:nvSpPr>
        <p:spPr/>
        <p:txBody>
          <a:bodyPr/>
          <a:lstStyle/>
          <a:p>
            <a:fld id="{A4FB63E7-246F-402F-BC6B-0ED930B81084}" type="slidenum">
              <a:rPr lang="en-US" smtClean="0"/>
              <a:t>‹#›</a:t>
            </a:fld>
            <a:endParaRPr lang="en-US"/>
          </a:p>
        </p:txBody>
      </p:sp>
    </p:spTree>
    <p:extLst>
      <p:ext uri="{BB962C8B-B14F-4D97-AF65-F5344CB8AC3E}">
        <p14:creationId xmlns:p14="http://schemas.microsoft.com/office/powerpoint/2010/main" val="155277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87D8D-069A-7645-81ED-5D6DD8A715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36E0B0-5F59-1D63-B1EA-2EBE53718A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7846E0-B8A9-6E7F-F0F9-E7D4DC979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1720-E989-92D1-672D-AA9C1F5C5D13}"/>
              </a:ext>
            </a:extLst>
          </p:cNvPr>
          <p:cNvSpPr>
            <a:spLocks noGrp="1"/>
          </p:cNvSpPr>
          <p:nvPr>
            <p:ph type="dt" sz="half" idx="10"/>
          </p:nvPr>
        </p:nvSpPr>
        <p:spPr/>
        <p:txBody>
          <a:bodyPr/>
          <a:lstStyle/>
          <a:p>
            <a:fld id="{EE7E1043-FF9D-4541-94E4-E156B179794D}" type="datetime1">
              <a:rPr lang="en-US" smtClean="0"/>
              <a:t>6/27/2023</a:t>
            </a:fld>
            <a:endParaRPr lang="en-US"/>
          </a:p>
        </p:txBody>
      </p:sp>
      <p:sp>
        <p:nvSpPr>
          <p:cNvPr id="6" name="Footer Placeholder 5">
            <a:extLst>
              <a:ext uri="{FF2B5EF4-FFF2-40B4-BE49-F238E27FC236}">
                <a16:creationId xmlns:a16="http://schemas.microsoft.com/office/drawing/2014/main" id="{F8734E04-18FF-ABC7-FAC4-88E05F3460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5520BE-1203-92EE-8041-86AC161F794B}"/>
              </a:ext>
            </a:extLst>
          </p:cNvPr>
          <p:cNvSpPr>
            <a:spLocks noGrp="1"/>
          </p:cNvSpPr>
          <p:nvPr>
            <p:ph type="sldNum" sz="quarter" idx="12"/>
          </p:nvPr>
        </p:nvSpPr>
        <p:spPr/>
        <p:txBody>
          <a:bodyPr/>
          <a:lstStyle/>
          <a:p>
            <a:fld id="{A4FB63E7-246F-402F-BC6B-0ED930B81084}" type="slidenum">
              <a:rPr lang="en-US" smtClean="0"/>
              <a:t>‹#›</a:t>
            </a:fld>
            <a:endParaRPr lang="en-US"/>
          </a:p>
        </p:txBody>
      </p:sp>
    </p:spTree>
    <p:extLst>
      <p:ext uri="{BB962C8B-B14F-4D97-AF65-F5344CB8AC3E}">
        <p14:creationId xmlns:p14="http://schemas.microsoft.com/office/powerpoint/2010/main" val="198320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2731-7F12-40B7-EBD2-28F96A154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30BC49-0153-B251-A1CB-1857F2545E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1732A2-56AE-3A59-CDF4-C8E231D6C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1884C-DF87-6199-01D3-FD1037CC1AAA}"/>
              </a:ext>
            </a:extLst>
          </p:cNvPr>
          <p:cNvSpPr>
            <a:spLocks noGrp="1"/>
          </p:cNvSpPr>
          <p:nvPr>
            <p:ph type="dt" sz="half" idx="10"/>
          </p:nvPr>
        </p:nvSpPr>
        <p:spPr/>
        <p:txBody>
          <a:bodyPr/>
          <a:lstStyle/>
          <a:p>
            <a:fld id="{CB6D39FF-4162-4F05-B357-9E8C560F0A3C}" type="datetime1">
              <a:rPr lang="en-US" smtClean="0"/>
              <a:t>6/27/2023</a:t>
            </a:fld>
            <a:endParaRPr lang="en-US"/>
          </a:p>
        </p:txBody>
      </p:sp>
      <p:sp>
        <p:nvSpPr>
          <p:cNvPr id="6" name="Footer Placeholder 5">
            <a:extLst>
              <a:ext uri="{FF2B5EF4-FFF2-40B4-BE49-F238E27FC236}">
                <a16:creationId xmlns:a16="http://schemas.microsoft.com/office/drawing/2014/main" id="{C7972443-38E0-6F83-E1D9-3A06E3A55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ED8EE-7275-C01B-AB10-CE005DAA5351}"/>
              </a:ext>
            </a:extLst>
          </p:cNvPr>
          <p:cNvSpPr>
            <a:spLocks noGrp="1"/>
          </p:cNvSpPr>
          <p:nvPr>
            <p:ph type="sldNum" sz="quarter" idx="12"/>
          </p:nvPr>
        </p:nvSpPr>
        <p:spPr/>
        <p:txBody>
          <a:bodyPr/>
          <a:lstStyle/>
          <a:p>
            <a:fld id="{A4FB63E7-246F-402F-BC6B-0ED930B81084}" type="slidenum">
              <a:rPr lang="en-US" smtClean="0"/>
              <a:t>‹#›</a:t>
            </a:fld>
            <a:endParaRPr lang="en-US"/>
          </a:p>
        </p:txBody>
      </p:sp>
    </p:spTree>
    <p:extLst>
      <p:ext uri="{BB962C8B-B14F-4D97-AF65-F5344CB8AC3E}">
        <p14:creationId xmlns:p14="http://schemas.microsoft.com/office/powerpoint/2010/main" val="286169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F2465A-C913-7C9E-E362-0A808CA1A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839E3A-3BAD-3A92-DF82-6AA0BD0947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B804-2A72-2D41-7A9A-4F9F3C0603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32A04-524D-40A0-80E2-29BEEFEDFEDE}" type="datetime1">
              <a:rPr lang="en-US" smtClean="0"/>
              <a:t>6/27/2023</a:t>
            </a:fld>
            <a:endParaRPr lang="en-US"/>
          </a:p>
        </p:txBody>
      </p:sp>
      <p:sp>
        <p:nvSpPr>
          <p:cNvPr id="5" name="Footer Placeholder 4">
            <a:extLst>
              <a:ext uri="{FF2B5EF4-FFF2-40B4-BE49-F238E27FC236}">
                <a16:creationId xmlns:a16="http://schemas.microsoft.com/office/drawing/2014/main" id="{060CDAAD-611E-A128-1FAA-97C01D00FA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532732-2C80-2623-EE11-F506E11173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B63E7-246F-402F-BC6B-0ED930B81084}" type="slidenum">
              <a:rPr lang="en-US" smtClean="0"/>
              <a:t>‹#›</a:t>
            </a:fld>
            <a:endParaRPr lang="en-US"/>
          </a:p>
        </p:txBody>
      </p:sp>
    </p:spTree>
    <p:extLst>
      <p:ext uri="{BB962C8B-B14F-4D97-AF65-F5344CB8AC3E}">
        <p14:creationId xmlns:p14="http://schemas.microsoft.com/office/powerpoint/2010/main" val="2468026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5DD8-0956-1411-F450-BAA566E9C7A9}"/>
              </a:ext>
            </a:extLst>
          </p:cNvPr>
          <p:cNvSpPr>
            <a:spLocks noGrp="1"/>
          </p:cNvSpPr>
          <p:nvPr>
            <p:ph type="ctrTitle"/>
          </p:nvPr>
        </p:nvSpPr>
        <p:spPr/>
        <p:txBody>
          <a:bodyPr>
            <a:normAutofit/>
          </a:bodyPr>
          <a:lstStyle/>
          <a:p>
            <a:r>
              <a:rPr lang="en-US" sz="4800" dirty="0"/>
              <a:t>Field Cage Configurations with Integrated PD Modules</a:t>
            </a:r>
          </a:p>
        </p:txBody>
      </p:sp>
      <p:sp>
        <p:nvSpPr>
          <p:cNvPr id="3" name="Subtitle 2">
            <a:extLst>
              <a:ext uri="{FF2B5EF4-FFF2-40B4-BE49-F238E27FC236}">
                <a16:creationId xmlns:a16="http://schemas.microsoft.com/office/drawing/2014/main" id="{7AF00286-EF83-C17A-E463-A5F41B10FEE6}"/>
              </a:ext>
            </a:extLst>
          </p:cNvPr>
          <p:cNvSpPr>
            <a:spLocks noGrp="1"/>
          </p:cNvSpPr>
          <p:nvPr>
            <p:ph type="subTitle" idx="1"/>
          </p:nvPr>
        </p:nvSpPr>
        <p:spPr/>
        <p:txBody>
          <a:bodyPr>
            <a:normAutofit/>
          </a:bodyPr>
          <a:lstStyle/>
          <a:p>
            <a:r>
              <a:rPr lang="en-US" sz="2800" dirty="0"/>
              <a:t>Bo Yu</a:t>
            </a:r>
          </a:p>
          <a:p>
            <a:r>
              <a:rPr lang="en-US" sz="2800" dirty="0"/>
              <a:t>Brookhaven National Lab</a:t>
            </a:r>
          </a:p>
          <a:p>
            <a:r>
              <a:rPr lang="en-US" sz="2800" dirty="0"/>
              <a:t>June 27, 2023</a:t>
            </a:r>
          </a:p>
        </p:txBody>
      </p:sp>
      <p:sp>
        <p:nvSpPr>
          <p:cNvPr id="4" name="Slide Number Placeholder 3">
            <a:extLst>
              <a:ext uri="{FF2B5EF4-FFF2-40B4-BE49-F238E27FC236}">
                <a16:creationId xmlns:a16="http://schemas.microsoft.com/office/drawing/2014/main" id="{7050B98C-72BE-7DC5-F0D2-084993AED05A}"/>
              </a:ext>
            </a:extLst>
          </p:cNvPr>
          <p:cNvSpPr>
            <a:spLocks noGrp="1"/>
          </p:cNvSpPr>
          <p:nvPr>
            <p:ph type="sldNum" sz="quarter" idx="12"/>
          </p:nvPr>
        </p:nvSpPr>
        <p:spPr/>
        <p:txBody>
          <a:bodyPr/>
          <a:lstStyle/>
          <a:p>
            <a:fld id="{A4FB63E7-246F-402F-BC6B-0ED930B81084}" type="slidenum">
              <a:rPr lang="en-US" smtClean="0"/>
              <a:t>1</a:t>
            </a:fld>
            <a:endParaRPr lang="en-US"/>
          </a:p>
        </p:txBody>
      </p:sp>
    </p:spTree>
    <p:extLst>
      <p:ext uri="{BB962C8B-B14F-4D97-AF65-F5344CB8AC3E}">
        <p14:creationId xmlns:p14="http://schemas.microsoft.com/office/powerpoint/2010/main" val="4176632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T shaped FC profiles at 6.7cm pitch, no charge build up</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endParaRPr lang="en-US" dirty="0"/>
          </a:p>
        </p:txBody>
      </p:sp>
      <p:sp>
        <p:nvSpPr>
          <p:cNvPr id="8" name="TextBox 7">
            <a:extLst>
              <a:ext uri="{FF2B5EF4-FFF2-40B4-BE49-F238E27FC236}">
                <a16:creationId xmlns:a16="http://schemas.microsoft.com/office/drawing/2014/main" id="{448BDC86-ABC2-5D31-B275-47E6A3073C1B}"/>
              </a:ext>
            </a:extLst>
          </p:cNvPr>
          <p:cNvSpPr txBox="1"/>
          <p:nvPr/>
        </p:nvSpPr>
        <p:spPr>
          <a:xfrm>
            <a:off x="7781137" y="2017386"/>
            <a:ext cx="2964519" cy="369332"/>
          </a:xfrm>
          <a:prstGeom prst="rect">
            <a:avLst/>
          </a:prstGeom>
          <a:noFill/>
        </p:spPr>
        <p:txBody>
          <a:bodyPr wrap="square" rtlCol="0">
            <a:spAutoFit/>
          </a:bodyPr>
          <a:lstStyle/>
          <a:p>
            <a:r>
              <a:rPr lang="en-US" dirty="0"/>
              <a:t>Max E field: 8kV/cm</a:t>
            </a:r>
          </a:p>
        </p:txBody>
      </p:sp>
      <p:sp>
        <p:nvSpPr>
          <p:cNvPr id="13" name="Slide Number Placeholder 12">
            <a:extLst>
              <a:ext uri="{FF2B5EF4-FFF2-40B4-BE49-F238E27FC236}">
                <a16:creationId xmlns:a16="http://schemas.microsoft.com/office/drawing/2014/main" id="{712E4D5B-FF23-3C2F-DAA5-F41CD52E32D5}"/>
              </a:ext>
            </a:extLst>
          </p:cNvPr>
          <p:cNvSpPr>
            <a:spLocks noGrp="1"/>
          </p:cNvSpPr>
          <p:nvPr>
            <p:ph type="sldNum" sz="quarter" idx="12"/>
          </p:nvPr>
        </p:nvSpPr>
        <p:spPr/>
        <p:txBody>
          <a:bodyPr/>
          <a:lstStyle/>
          <a:p>
            <a:fld id="{A4FB63E7-246F-402F-BC6B-0ED930B81084}" type="slidenum">
              <a:rPr lang="en-US" smtClean="0"/>
              <a:t>10</a:t>
            </a:fld>
            <a:endParaRPr lang="en-US"/>
          </a:p>
        </p:txBody>
      </p:sp>
      <p:pic>
        <p:nvPicPr>
          <p:cNvPr id="5" name="Picture 4">
            <a:extLst>
              <a:ext uri="{FF2B5EF4-FFF2-40B4-BE49-F238E27FC236}">
                <a16:creationId xmlns:a16="http://schemas.microsoft.com/office/drawing/2014/main" id="{40057CDD-9988-7FDB-5153-017BB943A36D}"/>
              </a:ext>
            </a:extLst>
          </p:cNvPr>
          <p:cNvPicPr>
            <a:picLocks noChangeAspect="1"/>
          </p:cNvPicPr>
          <p:nvPr/>
        </p:nvPicPr>
        <p:blipFill>
          <a:blip r:embed="rId2"/>
          <a:stretch>
            <a:fillRect/>
          </a:stretch>
        </p:blipFill>
        <p:spPr>
          <a:xfrm>
            <a:off x="1038746" y="1386161"/>
            <a:ext cx="6541845" cy="5367004"/>
          </a:xfrm>
          <a:prstGeom prst="rect">
            <a:avLst/>
          </a:prstGeom>
        </p:spPr>
      </p:pic>
    </p:spTree>
    <p:extLst>
      <p:ext uri="{BB962C8B-B14F-4D97-AF65-F5344CB8AC3E}">
        <p14:creationId xmlns:p14="http://schemas.microsoft.com/office/powerpoint/2010/main" val="2645886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T shaped FC profiles at 6.7cm pitch, PD surface charged up</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endParaRPr lang="en-US" dirty="0"/>
          </a:p>
        </p:txBody>
      </p:sp>
      <p:sp>
        <p:nvSpPr>
          <p:cNvPr id="8" name="TextBox 7">
            <a:extLst>
              <a:ext uri="{FF2B5EF4-FFF2-40B4-BE49-F238E27FC236}">
                <a16:creationId xmlns:a16="http://schemas.microsoft.com/office/drawing/2014/main" id="{448BDC86-ABC2-5D31-B275-47E6A3073C1B}"/>
              </a:ext>
            </a:extLst>
          </p:cNvPr>
          <p:cNvSpPr txBox="1"/>
          <p:nvPr/>
        </p:nvSpPr>
        <p:spPr>
          <a:xfrm>
            <a:off x="7781137" y="2017386"/>
            <a:ext cx="2964519" cy="369332"/>
          </a:xfrm>
          <a:prstGeom prst="rect">
            <a:avLst/>
          </a:prstGeom>
          <a:noFill/>
        </p:spPr>
        <p:txBody>
          <a:bodyPr wrap="square" rtlCol="0">
            <a:spAutoFit/>
          </a:bodyPr>
          <a:lstStyle/>
          <a:p>
            <a:r>
              <a:rPr lang="en-US" dirty="0"/>
              <a:t>Max E field: 8kV/cm</a:t>
            </a:r>
          </a:p>
        </p:txBody>
      </p:sp>
      <p:sp>
        <p:nvSpPr>
          <p:cNvPr id="13" name="Slide Number Placeholder 12">
            <a:extLst>
              <a:ext uri="{FF2B5EF4-FFF2-40B4-BE49-F238E27FC236}">
                <a16:creationId xmlns:a16="http://schemas.microsoft.com/office/drawing/2014/main" id="{4BA43EA7-409B-68FA-63BD-42503BC9C8F4}"/>
              </a:ext>
            </a:extLst>
          </p:cNvPr>
          <p:cNvSpPr>
            <a:spLocks noGrp="1"/>
          </p:cNvSpPr>
          <p:nvPr>
            <p:ph type="sldNum" sz="quarter" idx="12"/>
          </p:nvPr>
        </p:nvSpPr>
        <p:spPr/>
        <p:txBody>
          <a:bodyPr/>
          <a:lstStyle/>
          <a:p>
            <a:fld id="{A4FB63E7-246F-402F-BC6B-0ED930B81084}" type="slidenum">
              <a:rPr lang="en-US" smtClean="0"/>
              <a:t>11</a:t>
            </a:fld>
            <a:endParaRPr lang="en-US"/>
          </a:p>
        </p:txBody>
      </p:sp>
      <p:pic>
        <p:nvPicPr>
          <p:cNvPr id="5" name="Picture 4">
            <a:extLst>
              <a:ext uri="{FF2B5EF4-FFF2-40B4-BE49-F238E27FC236}">
                <a16:creationId xmlns:a16="http://schemas.microsoft.com/office/drawing/2014/main" id="{6AC05857-85E0-5B50-411B-D82A6BEC3662}"/>
              </a:ext>
            </a:extLst>
          </p:cNvPr>
          <p:cNvPicPr>
            <a:picLocks noChangeAspect="1"/>
          </p:cNvPicPr>
          <p:nvPr/>
        </p:nvPicPr>
        <p:blipFill>
          <a:blip r:embed="rId2"/>
          <a:stretch>
            <a:fillRect/>
          </a:stretch>
        </p:blipFill>
        <p:spPr>
          <a:xfrm>
            <a:off x="1123480" y="1116822"/>
            <a:ext cx="6574768" cy="5376053"/>
          </a:xfrm>
          <a:prstGeom prst="rect">
            <a:avLst/>
          </a:prstGeom>
        </p:spPr>
      </p:pic>
      <p:sp>
        <p:nvSpPr>
          <p:cNvPr id="6" name="TextBox 5">
            <a:extLst>
              <a:ext uri="{FF2B5EF4-FFF2-40B4-BE49-F238E27FC236}">
                <a16:creationId xmlns:a16="http://schemas.microsoft.com/office/drawing/2014/main" id="{EE29A74B-67CB-3995-29A5-C248F30E7694}"/>
              </a:ext>
            </a:extLst>
          </p:cNvPr>
          <p:cNvSpPr txBox="1"/>
          <p:nvPr/>
        </p:nvSpPr>
        <p:spPr>
          <a:xfrm>
            <a:off x="7781137" y="3017943"/>
            <a:ext cx="3652548" cy="923330"/>
          </a:xfrm>
          <a:prstGeom prst="rect">
            <a:avLst/>
          </a:prstGeom>
          <a:noFill/>
        </p:spPr>
        <p:txBody>
          <a:bodyPr wrap="square" rtlCol="0">
            <a:spAutoFit/>
          </a:bodyPr>
          <a:lstStyle/>
          <a:p>
            <a:r>
              <a:rPr lang="en-US" dirty="0"/>
              <a:t>The FD1/2 style FC profiles can be easily bent into 90 degree elbows to give smooth low E field FC corners.</a:t>
            </a:r>
          </a:p>
        </p:txBody>
      </p:sp>
    </p:spTree>
    <p:extLst>
      <p:ext uri="{BB962C8B-B14F-4D97-AF65-F5344CB8AC3E}">
        <p14:creationId xmlns:p14="http://schemas.microsoft.com/office/powerpoint/2010/main" val="2644684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Oval shaped FC profiles at 20cm pitch, no charge build up</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endParaRPr lang="en-US" dirty="0"/>
          </a:p>
        </p:txBody>
      </p:sp>
      <p:pic>
        <p:nvPicPr>
          <p:cNvPr id="5" name="Picture 4">
            <a:extLst>
              <a:ext uri="{FF2B5EF4-FFF2-40B4-BE49-F238E27FC236}">
                <a16:creationId xmlns:a16="http://schemas.microsoft.com/office/drawing/2014/main" id="{C6F68EED-CEE9-8952-0501-A39693095B59}"/>
              </a:ext>
            </a:extLst>
          </p:cNvPr>
          <p:cNvPicPr>
            <a:picLocks noChangeAspect="1"/>
          </p:cNvPicPr>
          <p:nvPr/>
        </p:nvPicPr>
        <p:blipFill>
          <a:blip r:embed="rId2"/>
          <a:stretch>
            <a:fillRect/>
          </a:stretch>
        </p:blipFill>
        <p:spPr>
          <a:xfrm>
            <a:off x="838200" y="1212325"/>
            <a:ext cx="6207112" cy="5389409"/>
          </a:xfrm>
          <a:prstGeom prst="rect">
            <a:avLst/>
          </a:prstGeom>
        </p:spPr>
      </p:pic>
      <p:pic>
        <p:nvPicPr>
          <p:cNvPr id="7" name="Picture 6">
            <a:extLst>
              <a:ext uri="{FF2B5EF4-FFF2-40B4-BE49-F238E27FC236}">
                <a16:creationId xmlns:a16="http://schemas.microsoft.com/office/drawing/2014/main" id="{F6D4C790-1731-CACF-9F2B-4E496CC1CFCF}"/>
              </a:ext>
            </a:extLst>
          </p:cNvPr>
          <p:cNvPicPr>
            <a:picLocks noChangeAspect="1"/>
          </p:cNvPicPr>
          <p:nvPr/>
        </p:nvPicPr>
        <p:blipFill>
          <a:blip r:embed="rId3"/>
          <a:stretch>
            <a:fillRect/>
          </a:stretch>
        </p:blipFill>
        <p:spPr>
          <a:xfrm>
            <a:off x="7309376" y="2811489"/>
            <a:ext cx="4283290" cy="3720751"/>
          </a:xfrm>
          <a:prstGeom prst="rect">
            <a:avLst/>
          </a:prstGeom>
        </p:spPr>
      </p:pic>
      <p:sp>
        <p:nvSpPr>
          <p:cNvPr id="8" name="TextBox 7">
            <a:extLst>
              <a:ext uri="{FF2B5EF4-FFF2-40B4-BE49-F238E27FC236}">
                <a16:creationId xmlns:a16="http://schemas.microsoft.com/office/drawing/2014/main" id="{448BDC86-ABC2-5D31-B275-47E6A3073C1B}"/>
              </a:ext>
            </a:extLst>
          </p:cNvPr>
          <p:cNvSpPr txBox="1"/>
          <p:nvPr/>
        </p:nvSpPr>
        <p:spPr>
          <a:xfrm>
            <a:off x="7503281" y="2429004"/>
            <a:ext cx="2964519" cy="369332"/>
          </a:xfrm>
          <a:prstGeom prst="rect">
            <a:avLst/>
          </a:prstGeom>
          <a:noFill/>
        </p:spPr>
        <p:txBody>
          <a:bodyPr wrap="square" rtlCol="0">
            <a:spAutoFit/>
          </a:bodyPr>
          <a:lstStyle/>
          <a:p>
            <a:r>
              <a:rPr lang="en-US" dirty="0"/>
              <a:t>Max E field: 10.4kV/cm</a:t>
            </a:r>
          </a:p>
        </p:txBody>
      </p:sp>
      <p:sp>
        <p:nvSpPr>
          <p:cNvPr id="9" name="TextBox 8">
            <a:extLst>
              <a:ext uri="{FF2B5EF4-FFF2-40B4-BE49-F238E27FC236}">
                <a16:creationId xmlns:a16="http://schemas.microsoft.com/office/drawing/2014/main" id="{FCDC917B-A91A-CB75-4B48-8348577E7D5E}"/>
              </a:ext>
            </a:extLst>
          </p:cNvPr>
          <p:cNvSpPr txBox="1"/>
          <p:nvPr/>
        </p:nvSpPr>
        <p:spPr>
          <a:xfrm>
            <a:off x="7503280" y="2017386"/>
            <a:ext cx="2964519" cy="369332"/>
          </a:xfrm>
          <a:prstGeom prst="rect">
            <a:avLst/>
          </a:prstGeom>
          <a:noFill/>
        </p:spPr>
        <p:txBody>
          <a:bodyPr wrap="square" rtlCol="0">
            <a:spAutoFit/>
          </a:bodyPr>
          <a:lstStyle/>
          <a:p>
            <a:r>
              <a:rPr lang="en-US" dirty="0"/>
              <a:t>Width of oval profile: 40mm</a:t>
            </a:r>
          </a:p>
        </p:txBody>
      </p:sp>
      <p:sp>
        <p:nvSpPr>
          <p:cNvPr id="10" name="Slide Number Placeholder 9">
            <a:extLst>
              <a:ext uri="{FF2B5EF4-FFF2-40B4-BE49-F238E27FC236}">
                <a16:creationId xmlns:a16="http://schemas.microsoft.com/office/drawing/2014/main" id="{82C74F4D-13BD-C912-70D0-FEBAF82BD23C}"/>
              </a:ext>
            </a:extLst>
          </p:cNvPr>
          <p:cNvSpPr>
            <a:spLocks noGrp="1"/>
          </p:cNvSpPr>
          <p:nvPr>
            <p:ph type="sldNum" sz="quarter" idx="12"/>
          </p:nvPr>
        </p:nvSpPr>
        <p:spPr/>
        <p:txBody>
          <a:bodyPr/>
          <a:lstStyle/>
          <a:p>
            <a:fld id="{A4FB63E7-246F-402F-BC6B-0ED930B81084}" type="slidenum">
              <a:rPr lang="en-US" smtClean="0"/>
              <a:t>12</a:t>
            </a:fld>
            <a:endParaRPr lang="en-US"/>
          </a:p>
        </p:txBody>
      </p:sp>
      <p:sp>
        <p:nvSpPr>
          <p:cNvPr id="11" name="TextBox 10">
            <a:extLst>
              <a:ext uri="{FF2B5EF4-FFF2-40B4-BE49-F238E27FC236}">
                <a16:creationId xmlns:a16="http://schemas.microsoft.com/office/drawing/2014/main" id="{3F3C8438-1B9B-87DA-83AB-0673ACE3B203}"/>
              </a:ext>
            </a:extLst>
          </p:cNvPr>
          <p:cNvSpPr txBox="1"/>
          <p:nvPr/>
        </p:nvSpPr>
        <p:spPr>
          <a:xfrm>
            <a:off x="7154863" y="1073170"/>
            <a:ext cx="4838428" cy="923330"/>
          </a:xfrm>
          <a:prstGeom prst="rect">
            <a:avLst/>
          </a:prstGeom>
          <a:noFill/>
        </p:spPr>
        <p:txBody>
          <a:bodyPr wrap="square" rtlCol="0">
            <a:spAutoFit/>
          </a:bodyPr>
          <a:lstStyle/>
          <a:p>
            <a:r>
              <a:rPr lang="en-US" dirty="0"/>
              <a:t>If we want larger FC profile pitch (reduce weight/cost), we should improve the profile shape: elliptical shape with 3/2 aspect ratio.</a:t>
            </a:r>
          </a:p>
        </p:txBody>
      </p:sp>
    </p:spTree>
    <p:extLst>
      <p:ext uri="{BB962C8B-B14F-4D97-AF65-F5344CB8AC3E}">
        <p14:creationId xmlns:p14="http://schemas.microsoft.com/office/powerpoint/2010/main" val="2718292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Oval shaped FC profiles at 20cm pitch: PD surface charged up</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endParaRPr lang="en-US" dirty="0"/>
          </a:p>
        </p:txBody>
      </p:sp>
      <p:sp>
        <p:nvSpPr>
          <p:cNvPr id="8" name="TextBox 7">
            <a:extLst>
              <a:ext uri="{FF2B5EF4-FFF2-40B4-BE49-F238E27FC236}">
                <a16:creationId xmlns:a16="http://schemas.microsoft.com/office/drawing/2014/main" id="{448BDC86-ABC2-5D31-B275-47E6A3073C1B}"/>
              </a:ext>
            </a:extLst>
          </p:cNvPr>
          <p:cNvSpPr txBox="1"/>
          <p:nvPr/>
        </p:nvSpPr>
        <p:spPr>
          <a:xfrm>
            <a:off x="7781137" y="2017386"/>
            <a:ext cx="2964519" cy="369332"/>
          </a:xfrm>
          <a:prstGeom prst="rect">
            <a:avLst/>
          </a:prstGeom>
          <a:noFill/>
        </p:spPr>
        <p:txBody>
          <a:bodyPr wrap="square" rtlCol="0">
            <a:spAutoFit/>
          </a:bodyPr>
          <a:lstStyle/>
          <a:p>
            <a:r>
              <a:rPr lang="en-US" dirty="0"/>
              <a:t>Max E field: 12kV/cm</a:t>
            </a:r>
          </a:p>
        </p:txBody>
      </p:sp>
      <p:pic>
        <p:nvPicPr>
          <p:cNvPr id="6" name="Picture 5">
            <a:extLst>
              <a:ext uri="{FF2B5EF4-FFF2-40B4-BE49-F238E27FC236}">
                <a16:creationId xmlns:a16="http://schemas.microsoft.com/office/drawing/2014/main" id="{D8372F80-6F78-45B5-D682-00849448F7E9}"/>
              </a:ext>
            </a:extLst>
          </p:cNvPr>
          <p:cNvPicPr>
            <a:picLocks noChangeAspect="1"/>
          </p:cNvPicPr>
          <p:nvPr/>
        </p:nvPicPr>
        <p:blipFill>
          <a:blip r:embed="rId2"/>
          <a:stretch>
            <a:fillRect/>
          </a:stretch>
        </p:blipFill>
        <p:spPr>
          <a:xfrm>
            <a:off x="7184581" y="2883976"/>
            <a:ext cx="4315944" cy="3696101"/>
          </a:xfrm>
          <a:prstGeom prst="rect">
            <a:avLst/>
          </a:prstGeom>
        </p:spPr>
      </p:pic>
      <p:pic>
        <p:nvPicPr>
          <p:cNvPr id="10" name="Picture 9">
            <a:extLst>
              <a:ext uri="{FF2B5EF4-FFF2-40B4-BE49-F238E27FC236}">
                <a16:creationId xmlns:a16="http://schemas.microsoft.com/office/drawing/2014/main" id="{E20260D7-ADC4-45CE-57B5-CC4FC8FF4AF2}"/>
              </a:ext>
            </a:extLst>
          </p:cNvPr>
          <p:cNvPicPr>
            <a:picLocks noChangeAspect="1"/>
          </p:cNvPicPr>
          <p:nvPr/>
        </p:nvPicPr>
        <p:blipFill>
          <a:blip r:embed="rId3"/>
          <a:stretch>
            <a:fillRect/>
          </a:stretch>
        </p:blipFill>
        <p:spPr>
          <a:xfrm>
            <a:off x="876701" y="1179094"/>
            <a:ext cx="6367368" cy="5505651"/>
          </a:xfrm>
          <a:prstGeom prst="rect">
            <a:avLst/>
          </a:prstGeom>
        </p:spPr>
      </p:pic>
      <p:sp>
        <p:nvSpPr>
          <p:cNvPr id="11" name="TextBox 10">
            <a:extLst>
              <a:ext uri="{FF2B5EF4-FFF2-40B4-BE49-F238E27FC236}">
                <a16:creationId xmlns:a16="http://schemas.microsoft.com/office/drawing/2014/main" id="{3AA46074-D89D-2278-487A-63A1DED72487}"/>
              </a:ext>
            </a:extLst>
          </p:cNvPr>
          <p:cNvSpPr txBox="1"/>
          <p:nvPr/>
        </p:nvSpPr>
        <p:spPr>
          <a:xfrm>
            <a:off x="7781136" y="1359855"/>
            <a:ext cx="2964519" cy="369332"/>
          </a:xfrm>
          <a:prstGeom prst="rect">
            <a:avLst/>
          </a:prstGeom>
          <a:noFill/>
        </p:spPr>
        <p:txBody>
          <a:bodyPr wrap="square" rtlCol="0">
            <a:spAutoFit/>
          </a:bodyPr>
          <a:lstStyle/>
          <a:p>
            <a:r>
              <a:rPr lang="en-US" dirty="0"/>
              <a:t>Width of oval profile: 40mm</a:t>
            </a:r>
          </a:p>
        </p:txBody>
      </p:sp>
      <p:sp>
        <p:nvSpPr>
          <p:cNvPr id="12" name="Slide Number Placeholder 11">
            <a:extLst>
              <a:ext uri="{FF2B5EF4-FFF2-40B4-BE49-F238E27FC236}">
                <a16:creationId xmlns:a16="http://schemas.microsoft.com/office/drawing/2014/main" id="{3806BE0A-3CA6-C204-BC8E-A440E829D5ED}"/>
              </a:ext>
            </a:extLst>
          </p:cNvPr>
          <p:cNvSpPr>
            <a:spLocks noGrp="1"/>
          </p:cNvSpPr>
          <p:nvPr>
            <p:ph type="sldNum" sz="quarter" idx="12"/>
          </p:nvPr>
        </p:nvSpPr>
        <p:spPr/>
        <p:txBody>
          <a:bodyPr/>
          <a:lstStyle/>
          <a:p>
            <a:fld id="{A4FB63E7-246F-402F-BC6B-0ED930B81084}" type="slidenum">
              <a:rPr lang="en-US" smtClean="0"/>
              <a:t>13</a:t>
            </a:fld>
            <a:endParaRPr lang="en-US"/>
          </a:p>
        </p:txBody>
      </p:sp>
    </p:spTree>
    <p:extLst>
      <p:ext uri="{BB962C8B-B14F-4D97-AF65-F5344CB8AC3E}">
        <p14:creationId xmlns:p14="http://schemas.microsoft.com/office/powerpoint/2010/main" val="3975586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fontScale="90000"/>
          </a:bodyPr>
          <a:lstStyle/>
          <a:p>
            <a:r>
              <a:rPr lang="en-US" sz="3200" dirty="0"/>
              <a:t>Larger oval shaped FC profiles at 20cm pitch, no charge build up</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endParaRPr lang="en-US" dirty="0"/>
          </a:p>
        </p:txBody>
      </p:sp>
      <p:sp>
        <p:nvSpPr>
          <p:cNvPr id="8" name="TextBox 7">
            <a:extLst>
              <a:ext uri="{FF2B5EF4-FFF2-40B4-BE49-F238E27FC236}">
                <a16:creationId xmlns:a16="http://schemas.microsoft.com/office/drawing/2014/main" id="{448BDC86-ABC2-5D31-B275-47E6A3073C1B}"/>
              </a:ext>
            </a:extLst>
          </p:cNvPr>
          <p:cNvSpPr txBox="1"/>
          <p:nvPr/>
        </p:nvSpPr>
        <p:spPr>
          <a:xfrm>
            <a:off x="7781137" y="2017386"/>
            <a:ext cx="2964519" cy="369332"/>
          </a:xfrm>
          <a:prstGeom prst="rect">
            <a:avLst/>
          </a:prstGeom>
          <a:noFill/>
        </p:spPr>
        <p:txBody>
          <a:bodyPr wrap="square" rtlCol="0">
            <a:spAutoFit/>
          </a:bodyPr>
          <a:lstStyle/>
          <a:p>
            <a:r>
              <a:rPr lang="en-US" dirty="0"/>
              <a:t>Max E field: 8.7kV/cm</a:t>
            </a:r>
          </a:p>
        </p:txBody>
      </p:sp>
      <p:pic>
        <p:nvPicPr>
          <p:cNvPr id="6" name="Picture 5">
            <a:extLst>
              <a:ext uri="{FF2B5EF4-FFF2-40B4-BE49-F238E27FC236}">
                <a16:creationId xmlns:a16="http://schemas.microsoft.com/office/drawing/2014/main" id="{714A1284-F12D-88B5-DC27-A8A75A5D24A0}"/>
              </a:ext>
            </a:extLst>
          </p:cNvPr>
          <p:cNvPicPr>
            <a:picLocks noChangeAspect="1"/>
          </p:cNvPicPr>
          <p:nvPr/>
        </p:nvPicPr>
        <p:blipFill>
          <a:blip r:embed="rId2"/>
          <a:stretch>
            <a:fillRect/>
          </a:stretch>
        </p:blipFill>
        <p:spPr>
          <a:xfrm>
            <a:off x="630188" y="1153191"/>
            <a:ext cx="6905457" cy="5629093"/>
          </a:xfrm>
          <a:prstGeom prst="rect">
            <a:avLst/>
          </a:prstGeom>
        </p:spPr>
      </p:pic>
      <p:pic>
        <p:nvPicPr>
          <p:cNvPr id="10" name="Picture 9">
            <a:extLst>
              <a:ext uri="{FF2B5EF4-FFF2-40B4-BE49-F238E27FC236}">
                <a16:creationId xmlns:a16="http://schemas.microsoft.com/office/drawing/2014/main" id="{1506E141-D4F1-6375-A5E6-94730C581326}"/>
              </a:ext>
            </a:extLst>
          </p:cNvPr>
          <p:cNvPicPr>
            <a:picLocks noChangeAspect="1"/>
          </p:cNvPicPr>
          <p:nvPr/>
        </p:nvPicPr>
        <p:blipFill>
          <a:blip r:embed="rId3"/>
          <a:stretch>
            <a:fillRect/>
          </a:stretch>
        </p:blipFill>
        <p:spPr>
          <a:xfrm>
            <a:off x="7551836" y="2970343"/>
            <a:ext cx="4537783" cy="3689633"/>
          </a:xfrm>
          <a:prstGeom prst="rect">
            <a:avLst/>
          </a:prstGeom>
        </p:spPr>
      </p:pic>
      <p:sp>
        <p:nvSpPr>
          <p:cNvPr id="11" name="TextBox 10">
            <a:extLst>
              <a:ext uri="{FF2B5EF4-FFF2-40B4-BE49-F238E27FC236}">
                <a16:creationId xmlns:a16="http://schemas.microsoft.com/office/drawing/2014/main" id="{2C3A3B46-4E1D-5146-7E7E-EABB1E24CD2E}"/>
              </a:ext>
            </a:extLst>
          </p:cNvPr>
          <p:cNvSpPr txBox="1"/>
          <p:nvPr/>
        </p:nvSpPr>
        <p:spPr>
          <a:xfrm>
            <a:off x="7781136" y="1359855"/>
            <a:ext cx="2964519" cy="369332"/>
          </a:xfrm>
          <a:prstGeom prst="rect">
            <a:avLst/>
          </a:prstGeom>
          <a:noFill/>
        </p:spPr>
        <p:txBody>
          <a:bodyPr wrap="square" rtlCol="0">
            <a:spAutoFit/>
          </a:bodyPr>
          <a:lstStyle/>
          <a:p>
            <a:r>
              <a:rPr lang="en-US" dirty="0"/>
              <a:t>Width of oval profile: 80mm</a:t>
            </a:r>
          </a:p>
        </p:txBody>
      </p:sp>
      <p:sp>
        <p:nvSpPr>
          <p:cNvPr id="12" name="Slide Number Placeholder 11">
            <a:extLst>
              <a:ext uri="{FF2B5EF4-FFF2-40B4-BE49-F238E27FC236}">
                <a16:creationId xmlns:a16="http://schemas.microsoft.com/office/drawing/2014/main" id="{832A1D51-ECF1-699A-6772-C849B4BC9F41}"/>
              </a:ext>
            </a:extLst>
          </p:cNvPr>
          <p:cNvSpPr>
            <a:spLocks noGrp="1"/>
          </p:cNvSpPr>
          <p:nvPr>
            <p:ph type="sldNum" sz="quarter" idx="12"/>
          </p:nvPr>
        </p:nvSpPr>
        <p:spPr/>
        <p:txBody>
          <a:bodyPr/>
          <a:lstStyle/>
          <a:p>
            <a:fld id="{A4FB63E7-246F-402F-BC6B-0ED930B81084}" type="slidenum">
              <a:rPr lang="en-US" smtClean="0"/>
              <a:t>14</a:t>
            </a:fld>
            <a:endParaRPr lang="en-US"/>
          </a:p>
        </p:txBody>
      </p:sp>
    </p:spTree>
    <p:extLst>
      <p:ext uri="{BB962C8B-B14F-4D97-AF65-F5344CB8AC3E}">
        <p14:creationId xmlns:p14="http://schemas.microsoft.com/office/powerpoint/2010/main" val="769374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fontScale="90000"/>
          </a:bodyPr>
          <a:lstStyle/>
          <a:p>
            <a:r>
              <a:rPr lang="en-US" sz="3200" dirty="0"/>
              <a:t>Larger oval shaped FC profiles at 20cm pitch: PD surface charged up</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endParaRPr lang="en-US" dirty="0"/>
          </a:p>
        </p:txBody>
      </p:sp>
      <p:sp>
        <p:nvSpPr>
          <p:cNvPr id="8" name="TextBox 7">
            <a:extLst>
              <a:ext uri="{FF2B5EF4-FFF2-40B4-BE49-F238E27FC236}">
                <a16:creationId xmlns:a16="http://schemas.microsoft.com/office/drawing/2014/main" id="{448BDC86-ABC2-5D31-B275-47E6A3073C1B}"/>
              </a:ext>
            </a:extLst>
          </p:cNvPr>
          <p:cNvSpPr txBox="1"/>
          <p:nvPr/>
        </p:nvSpPr>
        <p:spPr>
          <a:xfrm>
            <a:off x="7781137" y="2017386"/>
            <a:ext cx="2964519" cy="369332"/>
          </a:xfrm>
          <a:prstGeom prst="rect">
            <a:avLst/>
          </a:prstGeom>
          <a:noFill/>
        </p:spPr>
        <p:txBody>
          <a:bodyPr wrap="square" rtlCol="0">
            <a:spAutoFit/>
          </a:bodyPr>
          <a:lstStyle/>
          <a:p>
            <a:r>
              <a:rPr lang="en-US" dirty="0"/>
              <a:t>Max E field: 8.8kV/cm</a:t>
            </a:r>
          </a:p>
        </p:txBody>
      </p:sp>
      <p:sp>
        <p:nvSpPr>
          <p:cNvPr id="5" name="TextBox 4">
            <a:extLst>
              <a:ext uri="{FF2B5EF4-FFF2-40B4-BE49-F238E27FC236}">
                <a16:creationId xmlns:a16="http://schemas.microsoft.com/office/drawing/2014/main" id="{01CE6770-14B9-F4E2-6B66-75BFE8D2068A}"/>
              </a:ext>
            </a:extLst>
          </p:cNvPr>
          <p:cNvSpPr txBox="1"/>
          <p:nvPr/>
        </p:nvSpPr>
        <p:spPr>
          <a:xfrm>
            <a:off x="7781136" y="1359855"/>
            <a:ext cx="2964519" cy="369332"/>
          </a:xfrm>
          <a:prstGeom prst="rect">
            <a:avLst/>
          </a:prstGeom>
          <a:noFill/>
        </p:spPr>
        <p:txBody>
          <a:bodyPr wrap="square" rtlCol="0">
            <a:spAutoFit/>
          </a:bodyPr>
          <a:lstStyle/>
          <a:p>
            <a:r>
              <a:rPr lang="en-US" dirty="0"/>
              <a:t>Width of oval profile: 80mm</a:t>
            </a:r>
          </a:p>
        </p:txBody>
      </p:sp>
      <p:pic>
        <p:nvPicPr>
          <p:cNvPr id="9" name="Picture 8">
            <a:extLst>
              <a:ext uri="{FF2B5EF4-FFF2-40B4-BE49-F238E27FC236}">
                <a16:creationId xmlns:a16="http://schemas.microsoft.com/office/drawing/2014/main" id="{39DD337B-0555-78FB-E72C-74E799D8DC8E}"/>
              </a:ext>
            </a:extLst>
          </p:cNvPr>
          <p:cNvPicPr>
            <a:picLocks noChangeAspect="1"/>
          </p:cNvPicPr>
          <p:nvPr/>
        </p:nvPicPr>
        <p:blipFill>
          <a:blip r:embed="rId2"/>
          <a:stretch>
            <a:fillRect/>
          </a:stretch>
        </p:blipFill>
        <p:spPr>
          <a:xfrm>
            <a:off x="7467745" y="2849078"/>
            <a:ext cx="4576631" cy="3748134"/>
          </a:xfrm>
          <a:prstGeom prst="rect">
            <a:avLst/>
          </a:prstGeom>
        </p:spPr>
      </p:pic>
      <p:pic>
        <p:nvPicPr>
          <p:cNvPr id="12" name="Picture 11">
            <a:extLst>
              <a:ext uri="{FF2B5EF4-FFF2-40B4-BE49-F238E27FC236}">
                <a16:creationId xmlns:a16="http://schemas.microsoft.com/office/drawing/2014/main" id="{367CA43A-2CD8-AD36-4A31-1B15C0E41E19}"/>
              </a:ext>
            </a:extLst>
          </p:cNvPr>
          <p:cNvPicPr>
            <a:picLocks noChangeAspect="1"/>
          </p:cNvPicPr>
          <p:nvPr/>
        </p:nvPicPr>
        <p:blipFill>
          <a:blip r:embed="rId3"/>
          <a:stretch>
            <a:fillRect/>
          </a:stretch>
        </p:blipFill>
        <p:spPr>
          <a:xfrm>
            <a:off x="594886" y="1164655"/>
            <a:ext cx="6872859" cy="5597091"/>
          </a:xfrm>
          <a:prstGeom prst="rect">
            <a:avLst/>
          </a:prstGeom>
        </p:spPr>
      </p:pic>
      <p:sp>
        <p:nvSpPr>
          <p:cNvPr id="13" name="Slide Number Placeholder 12">
            <a:extLst>
              <a:ext uri="{FF2B5EF4-FFF2-40B4-BE49-F238E27FC236}">
                <a16:creationId xmlns:a16="http://schemas.microsoft.com/office/drawing/2014/main" id="{D3F2D2B0-5055-305B-1980-DE5744B73EAC}"/>
              </a:ext>
            </a:extLst>
          </p:cNvPr>
          <p:cNvSpPr>
            <a:spLocks noGrp="1"/>
          </p:cNvSpPr>
          <p:nvPr>
            <p:ph type="sldNum" sz="quarter" idx="12"/>
          </p:nvPr>
        </p:nvSpPr>
        <p:spPr/>
        <p:txBody>
          <a:bodyPr/>
          <a:lstStyle/>
          <a:p>
            <a:fld id="{A4FB63E7-246F-402F-BC6B-0ED930B81084}" type="slidenum">
              <a:rPr lang="en-US" smtClean="0"/>
              <a:t>15</a:t>
            </a:fld>
            <a:endParaRPr lang="en-US"/>
          </a:p>
        </p:txBody>
      </p:sp>
    </p:spTree>
    <p:extLst>
      <p:ext uri="{BB962C8B-B14F-4D97-AF65-F5344CB8AC3E}">
        <p14:creationId xmlns:p14="http://schemas.microsoft.com/office/powerpoint/2010/main" val="6993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Larger oval shaped FC profiles at 20cm pitch: Configuration 1</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6220918" y="1386161"/>
            <a:ext cx="4588253" cy="5335314"/>
          </a:xfrm>
        </p:spPr>
        <p:txBody>
          <a:bodyPr>
            <a:normAutofit lnSpcReduction="10000"/>
          </a:bodyPr>
          <a:lstStyle/>
          <a:p>
            <a:pPr>
              <a:lnSpc>
                <a:spcPct val="100000"/>
              </a:lnSpc>
              <a:spcBef>
                <a:spcPts val="600"/>
              </a:spcBef>
            </a:pPr>
            <a:r>
              <a:rPr lang="en-US" sz="2400" dirty="0"/>
              <a:t>1m x 0.2m PD module with </a:t>
            </a:r>
            <a:r>
              <a:rPr lang="en-US" sz="2400" dirty="0" err="1"/>
              <a:t>SiPM</a:t>
            </a:r>
            <a:r>
              <a:rPr lang="en-US" sz="2400" dirty="0"/>
              <a:t>/</a:t>
            </a:r>
            <a:r>
              <a:rPr lang="en-US" sz="2400" dirty="0" err="1"/>
              <a:t>SoF</a:t>
            </a:r>
            <a:r>
              <a:rPr lang="en-US" sz="2400" dirty="0"/>
              <a:t>/</a:t>
            </a:r>
            <a:r>
              <a:rPr lang="en-US" sz="2400" dirty="0" err="1"/>
              <a:t>PoF</a:t>
            </a:r>
            <a:r>
              <a:rPr lang="en-US" sz="2400" dirty="0"/>
              <a:t> bars along top and bottom edges.  </a:t>
            </a:r>
          </a:p>
          <a:p>
            <a:pPr>
              <a:lnSpc>
                <a:spcPct val="100000"/>
              </a:lnSpc>
              <a:spcBef>
                <a:spcPts val="600"/>
              </a:spcBef>
            </a:pPr>
            <a:r>
              <a:rPr lang="en-US" sz="2400" dirty="0"/>
              <a:t>They could be tucked into the oval FC profiles if necessary.</a:t>
            </a:r>
          </a:p>
          <a:p>
            <a:pPr>
              <a:lnSpc>
                <a:spcPct val="100000"/>
              </a:lnSpc>
              <a:spcBef>
                <a:spcPts val="600"/>
              </a:spcBef>
            </a:pPr>
            <a:r>
              <a:rPr lang="en-US" sz="2400" dirty="0"/>
              <a:t>A pair of adjacent readout bars could share a common </a:t>
            </a:r>
            <a:r>
              <a:rPr lang="en-US" sz="2400" dirty="0" err="1"/>
              <a:t>PoF</a:t>
            </a:r>
            <a:r>
              <a:rPr lang="en-US" sz="2400" dirty="0"/>
              <a:t> module, can also share a common output fiber.</a:t>
            </a:r>
          </a:p>
          <a:p>
            <a:pPr>
              <a:lnSpc>
                <a:spcPct val="100000"/>
              </a:lnSpc>
              <a:spcBef>
                <a:spcPts val="600"/>
              </a:spcBef>
            </a:pPr>
            <a:r>
              <a:rPr lang="en-US" sz="2400" dirty="0"/>
              <a:t>FRP C channels serve as structural support and fiber conduits.</a:t>
            </a:r>
          </a:p>
          <a:p>
            <a:pPr>
              <a:lnSpc>
                <a:spcPct val="100000"/>
              </a:lnSpc>
              <a:spcBef>
                <a:spcPts val="600"/>
              </a:spcBef>
            </a:pPr>
            <a:r>
              <a:rPr lang="en-US" sz="2400" dirty="0"/>
              <a:t>Do we need a gap in the WLS plate?</a:t>
            </a:r>
          </a:p>
        </p:txBody>
      </p:sp>
      <p:sp>
        <p:nvSpPr>
          <p:cNvPr id="13" name="Slide Number Placeholder 12">
            <a:extLst>
              <a:ext uri="{FF2B5EF4-FFF2-40B4-BE49-F238E27FC236}">
                <a16:creationId xmlns:a16="http://schemas.microsoft.com/office/drawing/2014/main" id="{D3F2D2B0-5055-305B-1980-DE5744B73EAC}"/>
              </a:ext>
            </a:extLst>
          </p:cNvPr>
          <p:cNvSpPr>
            <a:spLocks noGrp="1"/>
          </p:cNvSpPr>
          <p:nvPr>
            <p:ph type="sldNum" sz="quarter" idx="12"/>
          </p:nvPr>
        </p:nvSpPr>
        <p:spPr/>
        <p:txBody>
          <a:bodyPr/>
          <a:lstStyle/>
          <a:p>
            <a:fld id="{A4FB63E7-246F-402F-BC6B-0ED930B81084}" type="slidenum">
              <a:rPr lang="en-US" smtClean="0"/>
              <a:t>16</a:t>
            </a:fld>
            <a:endParaRPr lang="en-US"/>
          </a:p>
        </p:txBody>
      </p:sp>
      <p:pic>
        <p:nvPicPr>
          <p:cNvPr id="15" name="Picture 14">
            <a:extLst>
              <a:ext uri="{FF2B5EF4-FFF2-40B4-BE49-F238E27FC236}">
                <a16:creationId xmlns:a16="http://schemas.microsoft.com/office/drawing/2014/main" id="{67D304A3-9C64-B1CC-EE3A-F55911AB22C5}"/>
              </a:ext>
            </a:extLst>
          </p:cNvPr>
          <p:cNvPicPr>
            <a:picLocks noChangeAspect="1"/>
          </p:cNvPicPr>
          <p:nvPr/>
        </p:nvPicPr>
        <p:blipFill>
          <a:blip r:embed="rId2"/>
          <a:stretch>
            <a:fillRect/>
          </a:stretch>
        </p:blipFill>
        <p:spPr>
          <a:xfrm>
            <a:off x="0" y="1030884"/>
            <a:ext cx="6288832" cy="5471839"/>
          </a:xfrm>
          <a:prstGeom prst="rect">
            <a:avLst/>
          </a:prstGeom>
        </p:spPr>
      </p:pic>
      <p:pic>
        <p:nvPicPr>
          <p:cNvPr id="17" name="Picture 16">
            <a:extLst>
              <a:ext uri="{FF2B5EF4-FFF2-40B4-BE49-F238E27FC236}">
                <a16:creationId xmlns:a16="http://schemas.microsoft.com/office/drawing/2014/main" id="{560E3FFA-7A6C-4F50-1980-266BB85E9ECE}"/>
              </a:ext>
            </a:extLst>
          </p:cNvPr>
          <p:cNvPicPr>
            <a:picLocks noChangeAspect="1"/>
          </p:cNvPicPr>
          <p:nvPr/>
        </p:nvPicPr>
        <p:blipFill rotWithShape="1">
          <a:blip r:embed="rId3"/>
          <a:srcRect l="24997" r="14764"/>
          <a:stretch/>
        </p:blipFill>
        <p:spPr>
          <a:xfrm>
            <a:off x="10637553" y="1386161"/>
            <a:ext cx="1432493" cy="4778854"/>
          </a:xfrm>
          <a:prstGeom prst="rect">
            <a:avLst/>
          </a:prstGeom>
        </p:spPr>
      </p:pic>
      <p:pic>
        <p:nvPicPr>
          <p:cNvPr id="5" name="Picture 4">
            <a:extLst>
              <a:ext uri="{FF2B5EF4-FFF2-40B4-BE49-F238E27FC236}">
                <a16:creationId xmlns:a16="http://schemas.microsoft.com/office/drawing/2014/main" id="{50A97EDC-D2D4-A42B-02DF-61CEB9B7C235}"/>
              </a:ext>
            </a:extLst>
          </p:cNvPr>
          <p:cNvPicPr>
            <a:picLocks noChangeAspect="1"/>
          </p:cNvPicPr>
          <p:nvPr/>
        </p:nvPicPr>
        <p:blipFill>
          <a:blip r:embed="rId4"/>
          <a:stretch>
            <a:fillRect/>
          </a:stretch>
        </p:blipFill>
        <p:spPr>
          <a:xfrm>
            <a:off x="205519" y="915339"/>
            <a:ext cx="1001770" cy="1030884"/>
          </a:xfrm>
          <a:prstGeom prst="rect">
            <a:avLst/>
          </a:prstGeom>
        </p:spPr>
      </p:pic>
    </p:spTree>
    <p:extLst>
      <p:ext uri="{BB962C8B-B14F-4D97-AF65-F5344CB8AC3E}">
        <p14:creationId xmlns:p14="http://schemas.microsoft.com/office/powerpoint/2010/main" val="3156097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Larger oval shaped FC profiles at 20cm pitch: Configuration 2</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5865262" y="1244184"/>
            <a:ext cx="4943909" cy="5477291"/>
          </a:xfrm>
        </p:spPr>
        <p:txBody>
          <a:bodyPr>
            <a:normAutofit lnSpcReduction="10000"/>
          </a:bodyPr>
          <a:lstStyle/>
          <a:p>
            <a:pPr>
              <a:lnSpc>
                <a:spcPct val="100000"/>
              </a:lnSpc>
              <a:spcBef>
                <a:spcPts val="600"/>
              </a:spcBef>
            </a:pPr>
            <a:r>
              <a:rPr lang="en-US" sz="2400" dirty="0"/>
              <a:t>0.6m x 0.6m PD module with </a:t>
            </a:r>
            <a:r>
              <a:rPr lang="en-US" sz="2400" dirty="0" err="1"/>
              <a:t>SiPM</a:t>
            </a:r>
            <a:r>
              <a:rPr lang="en-US" sz="2400" dirty="0"/>
              <a:t>/</a:t>
            </a:r>
            <a:r>
              <a:rPr lang="en-US" sz="2400" dirty="0" err="1"/>
              <a:t>SoF</a:t>
            </a:r>
            <a:r>
              <a:rPr lang="en-US" sz="2400" dirty="0"/>
              <a:t>/</a:t>
            </a:r>
            <a:r>
              <a:rPr lang="en-US" sz="2400" dirty="0" err="1"/>
              <a:t>PoF</a:t>
            </a:r>
            <a:r>
              <a:rPr lang="en-US" sz="2400" dirty="0"/>
              <a:t> bars along top and bottom edges.  </a:t>
            </a:r>
          </a:p>
          <a:p>
            <a:pPr>
              <a:lnSpc>
                <a:spcPct val="100000"/>
              </a:lnSpc>
              <a:spcBef>
                <a:spcPts val="600"/>
              </a:spcBef>
            </a:pPr>
            <a:r>
              <a:rPr lang="en-US" sz="2400" dirty="0"/>
              <a:t>FC profiles at 20cm pitch to keep the max E field low. </a:t>
            </a:r>
          </a:p>
          <a:p>
            <a:pPr>
              <a:lnSpc>
                <a:spcPct val="100000"/>
              </a:lnSpc>
              <a:spcBef>
                <a:spcPts val="600"/>
              </a:spcBef>
            </a:pPr>
            <a:r>
              <a:rPr lang="en-US" sz="2400" dirty="0"/>
              <a:t>A pair of adjacent readout bars could share a common </a:t>
            </a:r>
            <a:r>
              <a:rPr lang="en-US" sz="2400" dirty="0" err="1"/>
              <a:t>PoF</a:t>
            </a:r>
            <a:r>
              <a:rPr lang="en-US" sz="2400" dirty="0"/>
              <a:t> module, can also share a common output fiber.</a:t>
            </a:r>
          </a:p>
          <a:p>
            <a:pPr>
              <a:lnSpc>
                <a:spcPct val="100000"/>
              </a:lnSpc>
              <a:spcBef>
                <a:spcPts val="600"/>
              </a:spcBef>
            </a:pPr>
            <a:r>
              <a:rPr lang="en-US" sz="2400" dirty="0"/>
              <a:t>FRP I-beams serve as structural support and fiber conduits.</a:t>
            </a:r>
          </a:p>
          <a:p>
            <a:pPr>
              <a:lnSpc>
                <a:spcPct val="100000"/>
              </a:lnSpc>
              <a:spcBef>
                <a:spcPts val="600"/>
              </a:spcBef>
            </a:pPr>
            <a:r>
              <a:rPr lang="en-US" sz="2400" dirty="0"/>
              <a:t>We could add a gap (w/ reflectors) in the WLS plate if finer position resolution is needed.</a:t>
            </a:r>
          </a:p>
        </p:txBody>
      </p:sp>
      <p:sp>
        <p:nvSpPr>
          <p:cNvPr id="13" name="Slide Number Placeholder 12">
            <a:extLst>
              <a:ext uri="{FF2B5EF4-FFF2-40B4-BE49-F238E27FC236}">
                <a16:creationId xmlns:a16="http://schemas.microsoft.com/office/drawing/2014/main" id="{D3F2D2B0-5055-305B-1980-DE5744B73EAC}"/>
              </a:ext>
            </a:extLst>
          </p:cNvPr>
          <p:cNvSpPr>
            <a:spLocks noGrp="1"/>
          </p:cNvSpPr>
          <p:nvPr>
            <p:ph type="sldNum" sz="quarter" idx="12"/>
          </p:nvPr>
        </p:nvSpPr>
        <p:spPr/>
        <p:txBody>
          <a:bodyPr/>
          <a:lstStyle/>
          <a:p>
            <a:fld id="{A4FB63E7-246F-402F-BC6B-0ED930B81084}" type="slidenum">
              <a:rPr lang="en-US" smtClean="0"/>
              <a:t>17</a:t>
            </a:fld>
            <a:endParaRPr lang="en-US"/>
          </a:p>
        </p:txBody>
      </p:sp>
      <p:pic>
        <p:nvPicPr>
          <p:cNvPr id="5" name="Picture 4">
            <a:extLst>
              <a:ext uri="{FF2B5EF4-FFF2-40B4-BE49-F238E27FC236}">
                <a16:creationId xmlns:a16="http://schemas.microsoft.com/office/drawing/2014/main" id="{D26A4623-23C3-39B2-D2F2-98212CE0B284}"/>
              </a:ext>
            </a:extLst>
          </p:cNvPr>
          <p:cNvPicPr>
            <a:picLocks noChangeAspect="1"/>
          </p:cNvPicPr>
          <p:nvPr/>
        </p:nvPicPr>
        <p:blipFill>
          <a:blip r:embed="rId2"/>
          <a:stretch>
            <a:fillRect/>
          </a:stretch>
        </p:blipFill>
        <p:spPr>
          <a:xfrm>
            <a:off x="121954" y="1109974"/>
            <a:ext cx="5743308" cy="5428938"/>
          </a:xfrm>
          <a:prstGeom prst="rect">
            <a:avLst/>
          </a:prstGeom>
        </p:spPr>
      </p:pic>
      <p:pic>
        <p:nvPicPr>
          <p:cNvPr id="7" name="Picture 6">
            <a:extLst>
              <a:ext uri="{FF2B5EF4-FFF2-40B4-BE49-F238E27FC236}">
                <a16:creationId xmlns:a16="http://schemas.microsoft.com/office/drawing/2014/main" id="{B81C3992-01CD-5B3E-7B1D-CD58FE50BEE3}"/>
              </a:ext>
            </a:extLst>
          </p:cNvPr>
          <p:cNvPicPr>
            <a:picLocks noChangeAspect="1"/>
          </p:cNvPicPr>
          <p:nvPr/>
        </p:nvPicPr>
        <p:blipFill>
          <a:blip r:embed="rId3"/>
          <a:stretch>
            <a:fillRect/>
          </a:stretch>
        </p:blipFill>
        <p:spPr>
          <a:xfrm>
            <a:off x="11032760" y="75889"/>
            <a:ext cx="1037285" cy="6364702"/>
          </a:xfrm>
          <a:prstGeom prst="rect">
            <a:avLst/>
          </a:prstGeom>
        </p:spPr>
      </p:pic>
    </p:spTree>
    <p:extLst>
      <p:ext uri="{BB962C8B-B14F-4D97-AF65-F5344CB8AC3E}">
        <p14:creationId xmlns:p14="http://schemas.microsoft.com/office/powerpoint/2010/main" val="3912740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Classic FC profiles at 6cm pitch: Configuration 3</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5865262" y="1244184"/>
            <a:ext cx="4943909" cy="5477291"/>
          </a:xfrm>
        </p:spPr>
        <p:txBody>
          <a:bodyPr>
            <a:normAutofit/>
          </a:bodyPr>
          <a:lstStyle/>
          <a:p>
            <a:pPr>
              <a:lnSpc>
                <a:spcPct val="100000"/>
              </a:lnSpc>
              <a:spcBef>
                <a:spcPts val="600"/>
              </a:spcBef>
            </a:pPr>
            <a:r>
              <a:rPr lang="en-US" sz="2400" dirty="0"/>
              <a:t>0.6m x 0.6m PD module with </a:t>
            </a:r>
            <a:r>
              <a:rPr lang="en-US" sz="2400" dirty="0" err="1"/>
              <a:t>SiPM</a:t>
            </a:r>
            <a:r>
              <a:rPr lang="en-US" sz="2400" dirty="0"/>
              <a:t>/</a:t>
            </a:r>
            <a:r>
              <a:rPr lang="en-US" sz="2400" dirty="0" err="1"/>
              <a:t>SoF</a:t>
            </a:r>
            <a:r>
              <a:rPr lang="en-US" sz="2400" dirty="0"/>
              <a:t>/</a:t>
            </a:r>
            <a:r>
              <a:rPr lang="en-US" sz="2400" dirty="0" err="1"/>
              <a:t>PoF</a:t>
            </a:r>
            <a:r>
              <a:rPr lang="en-US" sz="2400" dirty="0"/>
              <a:t> bars along top and bottom edges.  </a:t>
            </a:r>
          </a:p>
          <a:p>
            <a:pPr>
              <a:lnSpc>
                <a:spcPct val="100000"/>
              </a:lnSpc>
              <a:spcBef>
                <a:spcPts val="600"/>
              </a:spcBef>
            </a:pPr>
            <a:r>
              <a:rPr lang="en-US" sz="2400" dirty="0"/>
              <a:t>FD1/2 style “wide” FC profiles at 6cm pitch to keep the max E field low. </a:t>
            </a:r>
          </a:p>
          <a:p>
            <a:pPr>
              <a:lnSpc>
                <a:spcPct val="100000"/>
              </a:lnSpc>
              <a:spcBef>
                <a:spcPts val="600"/>
              </a:spcBef>
            </a:pPr>
            <a:r>
              <a:rPr lang="en-US" sz="2400" dirty="0"/>
              <a:t>Use existing technique to bend profiles at corners.</a:t>
            </a:r>
          </a:p>
          <a:p>
            <a:pPr>
              <a:lnSpc>
                <a:spcPct val="100000"/>
              </a:lnSpc>
              <a:spcBef>
                <a:spcPts val="600"/>
              </a:spcBef>
            </a:pPr>
            <a:r>
              <a:rPr lang="en-US" sz="2400" dirty="0"/>
              <a:t>Require slimmer FEE bars.</a:t>
            </a:r>
          </a:p>
          <a:p>
            <a:pPr>
              <a:lnSpc>
                <a:spcPct val="100000"/>
              </a:lnSpc>
              <a:spcBef>
                <a:spcPts val="600"/>
              </a:spcBef>
            </a:pPr>
            <a:r>
              <a:rPr lang="en-US" sz="2400" dirty="0"/>
              <a:t>FRP I-beams serve as structural support and fiber conduits.</a:t>
            </a:r>
          </a:p>
        </p:txBody>
      </p:sp>
      <p:sp>
        <p:nvSpPr>
          <p:cNvPr id="13" name="Slide Number Placeholder 12">
            <a:extLst>
              <a:ext uri="{FF2B5EF4-FFF2-40B4-BE49-F238E27FC236}">
                <a16:creationId xmlns:a16="http://schemas.microsoft.com/office/drawing/2014/main" id="{D3F2D2B0-5055-305B-1980-DE5744B73EAC}"/>
              </a:ext>
            </a:extLst>
          </p:cNvPr>
          <p:cNvSpPr>
            <a:spLocks noGrp="1"/>
          </p:cNvSpPr>
          <p:nvPr>
            <p:ph type="sldNum" sz="quarter" idx="12"/>
          </p:nvPr>
        </p:nvSpPr>
        <p:spPr/>
        <p:txBody>
          <a:bodyPr/>
          <a:lstStyle/>
          <a:p>
            <a:fld id="{A4FB63E7-246F-402F-BC6B-0ED930B81084}" type="slidenum">
              <a:rPr lang="en-US" smtClean="0"/>
              <a:t>18</a:t>
            </a:fld>
            <a:endParaRPr lang="en-US"/>
          </a:p>
        </p:txBody>
      </p:sp>
      <p:pic>
        <p:nvPicPr>
          <p:cNvPr id="7" name="Picture 6">
            <a:extLst>
              <a:ext uri="{FF2B5EF4-FFF2-40B4-BE49-F238E27FC236}">
                <a16:creationId xmlns:a16="http://schemas.microsoft.com/office/drawing/2014/main" id="{B81C3992-01CD-5B3E-7B1D-CD58FE50BEE3}"/>
              </a:ext>
            </a:extLst>
          </p:cNvPr>
          <p:cNvPicPr>
            <a:picLocks noChangeAspect="1"/>
          </p:cNvPicPr>
          <p:nvPr/>
        </p:nvPicPr>
        <p:blipFill>
          <a:blip r:embed="rId2"/>
          <a:stretch>
            <a:fillRect/>
          </a:stretch>
        </p:blipFill>
        <p:spPr>
          <a:xfrm>
            <a:off x="11032760" y="75889"/>
            <a:ext cx="1037285" cy="6364702"/>
          </a:xfrm>
          <a:prstGeom prst="rect">
            <a:avLst/>
          </a:prstGeom>
        </p:spPr>
      </p:pic>
      <p:pic>
        <p:nvPicPr>
          <p:cNvPr id="6" name="Picture 5">
            <a:extLst>
              <a:ext uri="{FF2B5EF4-FFF2-40B4-BE49-F238E27FC236}">
                <a16:creationId xmlns:a16="http://schemas.microsoft.com/office/drawing/2014/main" id="{02E79C37-B137-4BB7-A883-77561500E698}"/>
              </a:ext>
            </a:extLst>
          </p:cNvPr>
          <p:cNvPicPr>
            <a:picLocks noChangeAspect="1"/>
          </p:cNvPicPr>
          <p:nvPr/>
        </p:nvPicPr>
        <p:blipFill>
          <a:blip r:embed="rId3"/>
          <a:stretch>
            <a:fillRect/>
          </a:stretch>
        </p:blipFill>
        <p:spPr>
          <a:xfrm>
            <a:off x="465390" y="1061620"/>
            <a:ext cx="5176283" cy="5477292"/>
          </a:xfrm>
          <a:prstGeom prst="rect">
            <a:avLst/>
          </a:prstGeom>
        </p:spPr>
      </p:pic>
    </p:spTree>
    <p:extLst>
      <p:ext uri="{BB962C8B-B14F-4D97-AF65-F5344CB8AC3E}">
        <p14:creationId xmlns:p14="http://schemas.microsoft.com/office/powerpoint/2010/main" val="3110649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Summary</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0"/>
            <a:ext cx="10515600" cy="4970189"/>
          </a:xfrm>
        </p:spPr>
        <p:txBody>
          <a:bodyPr>
            <a:normAutofit fontScale="92500" lnSpcReduction="10000"/>
          </a:bodyPr>
          <a:lstStyle/>
          <a:p>
            <a:r>
              <a:rPr lang="en-US" dirty="0"/>
              <a:t>For an “APEX” style FC module with large profile spacing, the E field on the FC profiles are higher, requires optimized profile shape (rounder, wider)</a:t>
            </a:r>
          </a:p>
          <a:p>
            <a:pPr lvl="1"/>
            <a:r>
              <a:rPr lang="en-US" dirty="0">
                <a:sym typeface="Wingdings" panose="05000000000000000000" pitchFamily="2" charset="2"/>
              </a:rPr>
              <a:t>Higher load bearing capacity</a:t>
            </a:r>
          </a:p>
          <a:p>
            <a:pPr lvl="1"/>
            <a:r>
              <a:rPr lang="en-US" dirty="0">
                <a:sym typeface="Wingdings" panose="05000000000000000000" pitchFamily="2" charset="2"/>
              </a:rPr>
              <a:t>How to deal with the FC corners.</a:t>
            </a:r>
          </a:p>
          <a:p>
            <a:r>
              <a:rPr lang="en-US" dirty="0">
                <a:sym typeface="Wingdings" panose="05000000000000000000" pitchFamily="2" charset="2"/>
              </a:rPr>
              <a:t>Surface charging is expected to improve drift field uniformity with fewer FC profiles.  But a sparse FC profile configuration will lead to higher E field on profiles, and greater drift field non-uniformity before surface charging reaches equilibrium. </a:t>
            </a:r>
          </a:p>
          <a:p>
            <a:r>
              <a:rPr lang="en-US" dirty="0">
                <a:sym typeface="Wingdings" panose="05000000000000000000" pitchFamily="2" charset="2"/>
              </a:rPr>
              <a:t>The </a:t>
            </a:r>
            <a:r>
              <a:rPr lang="en-US" dirty="0" err="1">
                <a:sym typeface="Wingdings" panose="05000000000000000000" pitchFamily="2" charset="2"/>
              </a:rPr>
              <a:t>PoF</a:t>
            </a:r>
            <a:r>
              <a:rPr lang="en-US" dirty="0">
                <a:sym typeface="Wingdings" panose="05000000000000000000" pitchFamily="2" charset="2"/>
              </a:rPr>
              <a:t>/FEE modules must be slimmed down to be comparable in size to a FC profile.</a:t>
            </a:r>
          </a:p>
          <a:p>
            <a:r>
              <a:rPr lang="en-US" dirty="0">
                <a:sym typeface="Wingdings" panose="05000000000000000000" pitchFamily="2" charset="2"/>
              </a:rPr>
              <a:t>The dimensions/aspect ratio of the X-</a:t>
            </a:r>
            <a:r>
              <a:rPr lang="en-US" dirty="0" err="1">
                <a:sym typeface="Wingdings" panose="05000000000000000000" pitchFamily="2" charset="2"/>
              </a:rPr>
              <a:t>Arapuca</a:t>
            </a:r>
            <a:r>
              <a:rPr lang="en-US" dirty="0">
                <a:sym typeface="Wingdings" panose="05000000000000000000" pitchFamily="2" charset="2"/>
              </a:rPr>
              <a:t> module need to be optimized for best coverage/cost ratio.</a:t>
            </a:r>
          </a:p>
          <a:p>
            <a:r>
              <a:rPr lang="en-US" dirty="0">
                <a:sym typeface="Wingdings" panose="05000000000000000000" pitchFamily="2" charset="2"/>
              </a:rPr>
              <a:t>Fiber routing (fiber bending radius) needs to be carefully planned.</a:t>
            </a:r>
            <a:endParaRPr lang="en-US" dirty="0"/>
          </a:p>
        </p:txBody>
      </p:sp>
      <p:sp>
        <p:nvSpPr>
          <p:cNvPr id="13" name="Slide Number Placeholder 12">
            <a:extLst>
              <a:ext uri="{FF2B5EF4-FFF2-40B4-BE49-F238E27FC236}">
                <a16:creationId xmlns:a16="http://schemas.microsoft.com/office/drawing/2014/main" id="{D3F2D2B0-5055-305B-1980-DE5744B73EAC}"/>
              </a:ext>
            </a:extLst>
          </p:cNvPr>
          <p:cNvSpPr>
            <a:spLocks noGrp="1"/>
          </p:cNvSpPr>
          <p:nvPr>
            <p:ph type="sldNum" sz="quarter" idx="12"/>
          </p:nvPr>
        </p:nvSpPr>
        <p:spPr/>
        <p:txBody>
          <a:bodyPr/>
          <a:lstStyle/>
          <a:p>
            <a:fld id="{A4FB63E7-246F-402F-BC6B-0ED930B81084}" type="slidenum">
              <a:rPr lang="en-US" smtClean="0"/>
              <a:t>19</a:t>
            </a:fld>
            <a:endParaRPr lang="en-US"/>
          </a:p>
        </p:txBody>
      </p:sp>
    </p:spTree>
    <p:extLst>
      <p:ext uri="{BB962C8B-B14F-4D97-AF65-F5344CB8AC3E}">
        <p14:creationId xmlns:p14="http://schemas.microsoft.com/office/powerpoint/2010/main" val="368516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The original FC mounted PD concept</a:t>
            </a:r>
          </a:p>
        </p:txBody>
      </p:sp>
      <p:pic>
        <p:nvPicPr>
          <p:cNvPr id="5" name="Picture 4">
            <a:extLst>
              <a:ext uri="{FF2B5EF4-FFF2-40B4-BE49-F238E27FC236}">
                <a16:creationId xmlns:a16="http://schemas.microsoft.com/office/drawing/2014/main" id="{06DD787B-76B1-3BE9-3458-FEA91418F871}"/>
              </a:ext>
            </a:extLst>
          </p:cNvPr>
          <p:cNvPicPr>
            <a:picLocks noChangeAspect="1"/>
          </p:cNvPicPr>
          <p:nvPr/>
        </p:nvPicPr>
        <p:blipFill>
          <a:blip r:embed="rId2"/>
          <a:stretch>
            <a:fillRect/>
          </a:stretch>
        </p:blipFill>
        <p:spPr>
          <a:xfrm>
            <a:off x="838200" y="955350"/>
            <a:ext cx="7605548" cy="5652423"/>
          </a:xfrm>
          <a:prstGeom prst="rect">
            <a:avLst/>
          </a:prstGeom>
        </p:spPr>
      </p:pic>
      <p:sp>
        <p:nvSpPr>
          <p:cNvPr id="7" name="Slide Number Placeholder 6">
            <a:extLst>
              <a:ext uri="{FF2B5EF4-FFF2-40B4-BE49-F238E27FC236}">
                <a16:creationId xmlns:a16="http://schemas.microsoft.com/office/drawing/2014/main" id="{9BB59D1D-2202-8FF4-CC8C-3C28EB989588}"/>
              </a:ext>
            </a:extLst>
          </p:cNvPr>
          <p:cNvSpPr>
            <a:spLocks noGrp="1"/>
          </p:cNvSpPr>
          <p:nvPr>
            <p:ph type="sldNum" sz="quarter" idx="12"/>
          </p:nvPr>
        </p:nvSpPr>
        <p:spPr/>
        <p:txBody>
          <a:bodyPr/>
          <a:lstStyle/>
          <a:p>
            <a:fld id="{A4FB63E7-246F-402F-BC6B-0ED930B81084}" type="slidenum">
              <a:rPr lang="en-US" smtClean="0"/>
              <a:t>2</a:t>
            </a:fld>
            <a:endParaRPr lang="en-US"/>
          </a:p>
        </p:txBody>
      </p:sp>
      <p:sp>
        <p:nvSpPr>
          <p:cNvPr id="9" name="TextBox 8">
            <a:extLst>
              <a:ext uri="{FF2B5EF4-FFF2-40B4-BE49-F238E27FC236}">
                <a16:creationId xmlns:a16="http://schemas.microsoft.com/office/drawing/2014/main" id="{E2E32F21-8C79-5206-E0EC-F8A9A2C31358}"/>
              </a:ext>
            </a:extLst>
          </p:cNvPr>
          <p:cNvSpPr txBox="1"/>
          <p:nvPr/>
        </p:nvSpPr>
        <p:spPr>
          <a:xfrm>
            <a:off x="7960092" y="681037"/>
            <a:ext cx="3912670" cy="3170099"/>
          </a:xfrm>
          <a:prstGeom prst="rect">
            <a:avLst/>
          </a:prstGeom>
          <a:noFill/>
        </p:spPr>
        <p:txBody>
          <a:bodyPr wrap="square" rtlCol="0">
            <a:spAutoFit/>
          </a:bodyPr>
          <a:lstStyle/>
          <a:p>
            <a:r>
              <a:rPr lang="en-US" sz="2000" dirty="0">
                <a:sym typeface="Wingdings" panose="05000000000000000000" pitchFamily="2" charset="2"/>
              </a:rPr>
              <a:t> </a:t>
            </a:r>
            <a:r>
              <a:rPr lang="en-US" sz="2000" dirty="0"/>
              <a:t>Excerpt from the DUNE </a:t>
            </a:r>
            <a:r>
              <a:rPr lang="en-US" sz="2000"/>
              <a:t>VD CDR</a:t>
            </a:r>
            <a:endParaRPr lang="en-US" sz="2000" dirty="0"/>
          </a:p>
          <a:p>
            <a:endParaRPr lang="en-US" sz="2000" dirty="0"/>
          </a:p>
          <a:p>
            <a:r>
              <a:rPr lang="en-US" sz="2000" dirty="0"/>
              <a:t>The original goal was to improve the light response uniformity by supplementing the cathode mounted PD configuration with additional PD modules on the inside of the field cage without altering the transparency of the field cage itself.</a:t>
            </a:r>
          </a:p>
        </p:txBody>
      </p:sp>
    </p:spTree>
    <p:extLst>
      <p:ext uri="{BB962C8B-B14F-4D97-AF65-F5344CB8AC3E}">
        <p14:creationId xmlns:p14="http://schemas.microsoft.com/office/powerpoint/2010/main" val="2749193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30DC37-2FF3-FE61-E42F-81DD4411248A}"/>
              </a:ext>
            </a:extLst>
          </p:cNvPr>
          <p:cNvPicPr>
            <a:picLocks noChangeAspect="1"/>
          </p:cNvPicPr>
          <p:nvPr/>
        </p:nvPicPr>
        <p:blipFill>
          <a:blip r:embed="rId2"/>
          <a:stretch>
            <a:fillRect/>
          </a:stretch>
        </p:blipFill>
        <p:spPr>
          <a:xfrm>
            <a:off x="113109" y="0"/>
            <a:ext cx="11965781" cy="6858000"/>
          </a:xfrm>
          <a:prstGeom prst="rect">
            <a:avLst/>
          </a:prstGeom>
        </p:spPr>
      </p:pic>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endParaRPr lang="en-US" dirty="0"/>
          </a:p>
        </p:txBody>
      </p:sp>
      <p:sp>
        <p:nvSpPr>
          <p:cNvPr id="4" name="Slide Number Placeholder 3">
            <a:extLst>
              <a:ext uri="{FF2B5EF4-FFF2-40B4-BE49-F238E27FC236}">
                <a16:creationId xmlns:a16="http://schemas.microsoft.com/office/drawing/2014/main" id="{6967AE10-23F7-90BF-0AE8-BCD1A611EDED}"/>
              </a:ext>
            </a:extLst>
          </p:cNvPr>
          <p:cNvSpPr>
            <a:spLocks noGrp="1"/>
          </p:cNvSpPr>
          <p:nvPr>
            <p:ph type="sldNum" sz="quarter" idx="12"/>
          </p:nvPr>
        </p:nvSpPr>
        <p:spPr/>
        <p:txBody>
          <a:bodyPr/>
          <a:lstStyle/>
          <a:p>
            <a:fld id="{A4FB63E7-246F-402F-BC6B-0ED930B81084}" type="slidenum">
              <a:rPr lang="en-US" smtClean="0"/>
              <a:t>3</a:t>
            </a:fld>
            <a:endParaRPr lang="en-US"/>
          </a:p>
        </p:txBody>
      </p:sp>
    </p:spTree>
    <p:extLst>
      <p:ext uri="{BB962C8B-B14F-4D97-AF65-F5344CB8AC3E}">
        <p14:creationId xmlns:p14="http://schemas.microsoft.com/office/powerpoint/2010/main" val="46056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96F114-F4E6-1EC3-CEA6-38C7A9AA28CF}"/>
              </a:ext>
            </a:extLst>
          </p:cNvPr>
          <p:cNvPicPr>
            <a:picLocks noChangeAspect="1"/>
          </p:cNvPicPr>
          <p:nvPr/>
        </p:nvPicPr>
        <p:blipFill>
          <a:blip r:embed="rId2"/>
          <a:stretch>
            <a:fillRect/>
          </a:stretch>
        </p:blipFill>
        <p:spPr>
          <a:xfrm>
            <a:off x="147630" y="0"/>
            <a:ext cx="11896739" cy="6858000"/>
          </a:xfrm>
          <a:prstGeom prst="rect">
            <a:avLst/>
          </a:prstGeom>
        </p:spPr>
      </p:pic>
      <p:sp>
        <p:nvSpPr>
          <p:cNvPr id="4" name="Slide Number Placeholder 3">
            <a:extLst>
              <a:ext uri="{FF2B5EF4-FFF2-40B4-BE49-F238E27FC236}">
                <a16:creationId xmlns:a16="http://schemas.microsoft.com/office/drawing/2014/main" id="{6967AE10-23F7-90BF-0AE8-BCD1A611EDED}"/>
              </a:ext>
            </a:extLst>
          </p:cNvPr>
          <p:cNvSpPr>
            <a:spLocks noGrp="1"/>
          </p:cNvSpPr>
          <p:nvPr>
            <p:ph type="sldNum" sz="quarter" idx="12"/>
          </p:nvPr>
        </p:nvSpPr>
        <p:spPr/>
        <p:txBody>
          <a:bodyPr/>
          <a:lstStyle/>
          <a:p>
            <a:fld id="{A4FB63E7-246F-402F-BC6B-0ED930B81084}" type="slidenum">
              <a:rPr lang="en-US" smtClean="0"/>
              <a:t>4</a:t>
            </a:fld>
            <a:endParaRPr lang="en-US"/>
          </a:p>
        </p:txBody>
      </p:sp>
    </p:spTree>
    <p:extLst>
      <p:ext uri="{BB962C8B-B14F-4D97-AF65-F5344CB8AC3E}">
        <p14:creationId xmlns:p14="http://schemas.microsoft.com/office/powerpoint/2010/main" val="3742366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08EBD17E-7961-9041-66AD-E6A034229340}"/>
              </a:ext>
            </a:extLst>
          </p:cNvPr>
          <p:cNvGraphicFramePr>
            <a:graphicFrameLocks noChangeAspect="1"/>
          </p:cNvGraphicFramePr>
          <p:nvPr>
            <p:extLst>
              <p:ext uri="{D42A27DB-BD31-4B8C-83A1-F6EECF244321}">
                <p14:modId xmlns:p14="http://schemas.microsoft.com/office/powerpoint/2010/main" val="2682874151"/>
              </p:ext>
            </p:extLst>
          </p:nvPr>
        </p:nvGraphicFramePr>
        <p:xfrm>
          <a:off x="1944119" y="3287230"/>
          <a:ext cx="8128000" cy="4949825"/>
        </p:xfrm>
        <a:graphic>
          <a:graphicData uri="http://schemas.openxmlformats.org/presentationml/2006/ole">
            <mc:AlternateContent xmlns:mc="http://schemas.openxmlformats.org/markup-compatibility/2006">
              <mc:Choice xmlns:v="urn:schemas-microsoft-com:vml" Requires="v">
                <p:oleObj name="AutoCAD Drawing" r:id="rId2" imgW="18029880" imgH="10981440" progId="AutoCAD.Drawing.24">
                  <p:embed/>
                </p:oleObj>
              </mc:Choice>
              <mc:Fallback>
                <p:oleObj name="AutoCAD Drawing" r:id="rId2" imgW="18029880" imgH="10981440" progId="AutoCAD.Drawing.24">
                  <p:embed/>
                  <p:pic>
                    <p:nvPicPr>
                      <p:cNvPr id="0" name=""/>
                      <p:cNvPicPr/>
                      <p:nvPr/>
                    </p:nvPicPr>
                    <p:blipFill>
                      <a:blip r:embed="rId3"/>
                      <a:stretch>
                        <a:fillRect/>
                      </a:stretch>
                    </p:blipFill>
                    <p:spPr>
                      <a:xfrm>
                        <a:off x="1944119" y="3287230"/>
                        <a:ext cx="8128000" cy="49498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T shaped FC profiles based on FD1/2 FC profiles</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r>
              <a:rPr lang="en-US" dirty="0"/>
              <a:t>The sharp edges of the “H” profile facing the cryostat wall will have very high E field, therefore must be rounded.</a:t>
            </a:r>
          </a:p>
          <a:p>
            <a:r>
              <a:rPr lang="en-US" dirty="0"/>
              <a:t>A wide strip facing the TPC active volume will cause distortion to the drift field.</a:t>
            </a:r>
          </a:p>
          <a:p>
            <a:r>
              <a:rPr lang="en-US" dirty="0"/>
              <a:t>The following “T” shape is used as the initial FC profile in some E field calculations.	</a:t>
            </a:r>
          </a:p>
        </p:txBody>
      </p:sp>
      <p:sp>
        <p:nvSpPr>
          <p:cNvPr id="4" name="Slide Number Placeholder 3">
            <a:extLst>
              <a:ext uri="{FF2B5EF4-FFF2-40B4-BE49-F238E27FC236}">
                <a16:creationId xmlns:a16="http://schemas.microsoft.com/office/drawing/2014/main" id="{6967AE10-23F7-90BF-0AE8-BCD1A611EDED}"/>
              </a:ext>
            </a:extLst>
          </p:cNvPr>
          <p:cNvSpPr>
            <a:spLocks noGrp="1"/>
          </p:cNvSpPr>
          <p:nvPr>
            <p:ph type="sldNum" sz="quarter" idx="12"/>
          </p:nvPr>
        </p:nvSpPr>
        <p:spPr/>
        <p:txBody>
          <a:bodyPr/>
          <a:lstStyle/>
          <a:p>
            <a:fld id="{A4FB63E7-246F-402F-BC6B-0ED930B81084}" type="slidenum">
              <a:rPr lang="en-US" smtClean="0"/>
              <a:t>5</a:t>
            </a:fld>
            <a:endParaRPr lang="en-US"/>
          </a:p>
        </p:txBody>
      </p:sp>
    </p:spTree>
    <p:extLst>
      <p:ext uri="{BB962C8B-B14F-4D97-AF65-F5344CB8AC3E}">
        <p14:creationId xmlns:p14="http://schemas.microsoft.com/office/powerpoint/2010/main" val="1110730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T shaped FC profiles at 20cm pitch, no charge build up</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endParaRPr lang="en-US" dirty="0"/>
          </a:p>
        </p:txBody>
      </p:sp>
      <p:sp>
        <p:nvSpPr>
          <p:cNvPr id="8" name="TextBox 7">
            <a:extLst>
              <a:ext uri="{FF2B5EF4-FFF2-40B4-BE49-F238E27FC236}">
                <a16:creationId xmlns:a16="http://schemas.microsoft.com/office/drawing/2014/main" id="{448BDC86-ABC2-5D31-B275-47E6A3073C1B}"/>
              </a:ext>
            </a:extLst>
          </p:cNvPr>
          <p:cNvSpPr txBox="1"/>
          <p:nvPr/>
        </p:nvSpPr>
        <p:spPr>
          <a:xfrm>
            <a:off x="7781137" y="2017386"/>
            <a:ext cx="2964519" cy="369332"/>
          </a:xfrm>
          <a:prstGeom prst="rect">
            <a:avLst/>
          </a:prstGeom>
          <a:noFill/>
        </p:spPr>
        <p:txBody>
          <a:bodyPr wrap="square" rtlCol="0">
            <a:spAutoFit/>
          </a:bodyPr>
          <a:lstStyle/>
          <a:p>
            <a:r>
              <a:rPr lang="en-US" dirty="0"/>
              <a:t>Max E field: 16kV/cm</a:t>
            </a:r>
          </a:p>
        </p:txBody>
      </p:sp>
      <p:pic>
        <p:nvPicPr>
          <p:cNvPr id="6" name="Picture 5">
            <a:extLst>
              <a:ext uri="{FF2B5EF4-FFF2-40B4-BE49-F238E27FC236}">
                <a16:creationId xmlns:a16="http://schemas.microsoft.com/office/drawing/2014/main" id="{5940D60B-9993-98B9-D71F-58FD8F4A540D}"/>
              </a:ext>
            </a:extLst>
          </p:cNvPr>
          <p:cNvPicPr>
            <a:picLocks noChangeAspect="1"/>
          </p:cNvPicPr>
          <p:nvPr/>
        </p:nvPicPr>
        <p:blipFill>
          <a:blip r:embed="rId2"/>
          <a:stretch>
            <a:fillRect/>
          </a:stretch>
        </p:blipFill>
        <p:spPr>
          <a:xfrm>
            <a:off x="684919" y="1030884"/>
            <a:ext cx="6533572" cy="5664467"/>
          </a:xfrm>
          <a:prstGeom prst="rect">
            <a:avLst/>
          </a:prstGeom>
        </p:spPr>
      </p:pic>
      <p:pic>
        <p:nvPicPr>
          <p:cNvPr id="10" name="Picture 9">
            <a:extLst>
              <a:ext uri="{FF2B5EF4-FFF2-40B4-BE49-F238E27FC236}">
                <a16:creationId xmlns:a16="http://schemas.microsoft.com/office/drawing/2014/main" id="{3F183DCF-311E-561E-2F2E-A4DD3AEBDB80}"/>
              </a:ext>
            </a:extLst>
          </p:cNvPr>
          <p:cNvPicPr>
            <a:picLocks noChangeAspect="1"/>
          </p:cNvPicPr>
          <p:nvPr/>
        </p:nvPicPr>
        <p:blipFill>
          <a:blip r:embed="rId3"/>
          <a:stretch>
            <a:fillRect/>
          </a:stretch>
        </p:blipFill>
        <p:spPr>
          <a:xfrm>
            <a:off x="7334878" y="2690261"/>
            <a:ext cx="4426887" cy="3841979"/>
          </a:xfrm>
          <a:prstGeom prst="rect">
            <a:avLst/>
          </a:prstGeom>
        </p:spPr>
      </p:pic>
      <p:sp>
        <p:nvSpPr>
          <p:cNvPr id="4" name="Slide Number Placeholder 3">
            <a:extLst>
              <a:ext uri="{FF2B5EF4-FFF2-40B4-BE49-F238E27FC236}">
                <a16:creationId xmlns:a16="http://schemas.microsoft.com/office/drawing/2014/main" id="{6967AE10-23F7-90BF-0AE8-BCD1A611EDED}"/>
              </a:ext>
            </a:extLst>
          </p:cNvPr>
          <p:cNvSpPr>
            <a:spLocks noGrp="1"/>
          </p:cNvSpPr>
          <p:nvPr>
            <p:ph type="sldNum" sz="quarter" idx="12"/>
          </p:nvPr>
        </p:nvSpPr>
        <p:spPr/>
        <p:txBody>
          <a:bodyPr/>
          <a:lstStyle/>
          <a:p>
            <a:fld id="{A4FB63E7-246F-402F-BC6B-0ED930B81084}" type="slidenum">
              <a:rPr lang="en-US" smtClean="0"/>
              <a:t>6</a:t>
            </a:fld>
            <a:endParaRPr lang="en-US"/>
          </a:p>
        </p:txBody>
      </p:sp>
      <p:sp>
        <p:nvSpPr>
          <p:cNvPr id="5" name="TextBox 4">
            <a:extLst>
              <a:ext uri="{FF2B5EF4-FFF2-40B4-BE49-F238E27FC236}">
                <a16:creationId xmlns:a16="http://schemas.microsoft.com/office/drawing/2014/main" id="{C8AD5883-9E2B-D0BE-668D-4FF38218B9F4}"/>
              </a:ext>
            </a:extLst>
          </p:cNvPr>
          <p:cNvSpPr txBox="1"/>
          <p:nvPr/>
        </p:nvSpPr>
        <p:spPr>
          <a:xfrm>
            <a:off x="197702" y="6251491"/>
            <a:ext cx="974434" cy="369332"/>
          </a:xfrm>
          <a:prstGeom prst="rect">
            <a:avLst/>
          </a:prstGeom>
          <a:noFill/>
        </p:spPr>
        <p:txBody>
          <a:bodyPr wrap="none" rtlCol="0">
            <a:spAutoFit/>
          </a:bodyPr>
          <a:lstStyle/>
          <a:p>
            <a:r>
              <a:rPr lang="en-US" dirty="0"/>
              <a:t>Cathode</a:t>
            </a:r>
          </a:p>
        </p:txBody>
      </p:sp>
      <p:cxnSp>
        <p:nvCxnSpPr>
          <p:cNvPr id="9" name="Straight Arrow Connector 8">
            <a:extLst>
              <a:ext uri="{FF2B5EF4-FFF2-40B4-BE49-F238E27FC236}">
                <a16:creationId xmlns:a16="http://schemas.microsoft.com/office/drawing/2014/main" id="{401D76DA-16C6-33E5-A989-0FF956AB81F9}"/>
              </a:ext>
            </a:extLst>
          </p:cNvPr>
          <p:cNvCxnSpPr/>
          <p:nvPr/>
        </p:nvCxnSpPr>
        <p:spPr>
          <a:xfrm flipV="1">
            <a:off x="1242776" y="6294709"/>
            <a:ext cx="1828800" cy="121247"/>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08313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T shaped FC profiles at 20cm pitch, PD surface charged up</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endParaRPr lang="en-US" dirty="0"/>
          </a:p>
        </p:txBody>
      </p:sp>
      <p:sp>
        <p:nvSpPr>
          <p:cNvPr id="8" name="TextBox 7">
            <a:extLst>
              <a:ext uri="{FF2B5EF4-FFF2-40B4-BE49-F238E27FC236}">
                <a16:creationId xmlns:a16="http://schemas.microsoft.com/office/drawing/2014/main" id="{448BDC86-ABC2-5D31-B275-47E6A3073C1B}"/>
              </a:ext>
            </a:extLst>
          </p:cNvPr>
          <p:cNvSpPr txBox="1"/>
          <p:nvPr/>
        </p:nvSpPr>
        <p:spPr>
          <a:xfrm>
            <a:off x="7781137" y="2017386"/>
            <a:ext cx="2964519" cy="369332"/>
          </a:xfrm>
          <a:prstGeom prst="rect">
            <a:avLst/>
          </a:prstGeom>
          <a:noFill/>
        </p:spPr>
        <p:txBody>
          <a:bodyPr wrap="square" rtlCol="0">
            <a:spAutoFit/>
          </a:bodyPr>
          <a:lstStyle/>
          <a:p>
            <a:r>
              <a:rPr lang="en-US" dirty="0"/>
              <a:t>Max E field: 20kV/cm</a:t>
            </a:r>
          </a:p>
        </p:txBody>
      </p:sp>
      <p:pic>
        <p:nvPicPr>
          <p:cNvPr id="6" name="Picture 5">
            <a:extLst>
              <a:ext uri="{FF2B5EF4-FFF2-40B4-BE49-F238E27FC236}">
                <a16:creationId xmlns:a16="http://schemas.microsoft.com/office/drawing/2014/main" id="{BB4A0C07-4086-5535-4079-4E7F7998A5CB}"/>
              </a:ext>
            </a:extLst>
          </p:cNvPr>
          <p:cNvPicPr>
            <a:picLocks noChangeAspect="1"/>
          </p:cNvPicPr>
          <p:nvPr/>
        </p:nvPicPr>
        <p:blipFill>
          <a:blip r:embed="rId2"/>
          <a:stretch>
            <a:fillRect/>
          </a:stretch>
        </p:blipFill>
        <p:spPr>
          <a:xfrm>
            <a:off x="660956" y="1057627"/>
            <a:ext cx="6512037" cy="5645217"/>
          </a:xfrm>
          <a:prstGeom prst="rect">
            <a:avLst/>
          </a:prstGeom>
        </p:spPr>
      </p:pic>
      <p:pic>
        <p:nvPicPr>
          <p:cNvPr id="10" name="Picture 9">
            <a:extLst>
              <a:ext uri="{FF2B5EF4-FFF2-40B4-BE49-F238E27FC236}">
                <a16:creationId xmlns:a16="http://schemas.microsoft.com/office/drawing/2014/main" id="{16F1CAC8-8EF2-B4ED-C54F-A19342EE64F6}"/>
              </a:ext>
            </a:extLst>
          </p:cNvPr>
          <p:cNvPicPr>
            <a:picLocks noChangeAspect="1"/>
          </p:cNvPicPr>
          <p:nvPr/>
        </p:nvPicPr>
        <p:blipFill>
          <a:blip r:embed="rId3"/>
          <a:stretch>
            <a:fillRect/>
          </a:stretch>
        </p:blipFill>
        <p:spPr>
          <a:xfrm>
            <a:off x="7172993" y="2932539"/>
            <a:ext cx="4254241" cy="3657454"/>
          </a:xfrm>
          <a:prstGeom prst="rect">
            <a:avLst/>
          </a:prstGeom>
        </p:spPr>
      </p:pic>
      <p:sp>
        <p:nvSpPr>
          <p:cNvPr id="4" name="Slide Number Placeholder 3">
            <a:extLst>
              <a:ext uri="{FF2B5EF4-FFF2-40B4-BE49-F238E27FC236}">
                <a16:creationId xmlns:a16="http://schemas.microsoft.com/office/drawing/2014/main" id="{1012DB5B-9434-B7D3-3978-55292B357E6B}"/>
              </a:ext>
            </a:extLst>
          </p:cNvPr>
          <p:cNvSpPr>
            <a:spLocks noGrp="1"/>
          </p:cNvSpPr>
          <p:nvPr>
            <p:ph type="sldNum" sz="quarter" idx="12"/>
          </p:nvPr>
        </p:nvSpPr>
        <p:spPr/>
        <p:txBody>
          <a:bodyPr/>
          <a:lstStyle/>
          <a:p>
            <a:fld id="{A4FB63E7-246F-402F-BC6B-0ED930B81084}" type="slidenum">
              <a:rPr lang="en-US" smtClean="0"/>
              <a:t>7</a:t>
            </a:fld>
            <a:endParaRPr lang="en-US"/>
          </a:p>
        </p:txBody>
      </p:sp>
    </p:spTree>
    <p:extLst>
      <p:ext uri="{BB962C8B-B14F-4D97-AF65-F5344CB8AC3E}">
        <p14:creationId xmlns:p14="http://schemas.microsoft.com/office/powerpoint/2010/main" val="3010076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T shaped FC profiles at 10cm pitch, no charge build up</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endParaRPr lang="en-US" dirty="0"/>
          </a:p>
        </p:txBody>
      </p:sp>
      <p:sp>
        <p:nvSpPr>
          <p:cNvPr id="8" name="TextBox 7">
            <a:extLst>
              <a:ext uri="{FF2B5EF4-FFF2-40B4-BE49-F238E27FC236}">
                <a16:creationId xmlns:a16="http://schemas.microsoft.com/office/drawing/2014/main" id="{448BDC86-ABC2-5D31-B275-47E6A3073C1B}"/>
              </a:ext>
            </a:extLst>
          </p:cNvPr>
          <p:cNvSpPr txBox="1"/>
          <p:nvPr/>
        </p:nvSpPr>
        <p:spPr>
          <a:xfrm>
            <a:off x="7781137" y="2017386"/>
            <a:ext cx="2964519" cy="369332"/>
          </a:xfrm>
          <a:prstGeom prst="rect">
            <a:avLst/>
          </a:prstGeom>
          <a:noFill/>
        </p:spPr>
        <p:txBody>
          <a:bodyPr wrap="square" rtlCol="0">
            <a:spAutoFit/>
          </a:bodyPr>
          <a:lstStyle/>
          <a:p>
            <a:r>
              <a:rPr lang="en-US" dirty="0"/>
              <a:t>Max E field: 11kV/cm</a:t>
            </a:r>
          </a:p>
        </p:txBody>
      </p:sp>
      <p:pic>
        <p:nvPicPr>
          <p:cNvPr id="12" name="Picture 11">
            <a:extLst>
              <a:ext uri="{FF2B5EF4-FFF2-40B4-BE49-F238E27FC236}">
                <a16:creationId xmlns:a16="http://schemas.microsoft.com/office/drawing/2014/main" id="{40DD9333-6BD8-F8ED-0DCA-6B451AE8D97A}"/>
              </a:ext>
            </a:extLst>
          </p:cNvPr>
          <p:cNvPicPr>
            <a:picLocks noChangeAspect="1"/>
          </p:cNvPicPr>
          <p:nvPr/>
        </p:nvPicPr>
        <p:blipFill>
          <a:blip r:embed="rId2"/>
          <a:stretch>
            <a:fillRect/>
          </a:stretch>
        </p:blipFill>
        <p:spPr>
          <a:xfrm>
            <a:off x="656331" y="1199786"/>
            <a:ext cx="6653045" cy="5432882"/>
          </a:xfrm>
          <a:prstGeom prst="rect">
            <a:avLst/>
          </a:prstGeom>
        </p:spPr>
      </p:pic>
      <p:sp>
        <p:nvSpPr>
          <p:cNvPr id="13" name="Slide Number Placeholder 12">
            <a:extLst>
              <a:ext uri="{FF2B5EF4-FFF2-40B4-BE49-F238E27FC236}">
                <a16:creationId xmlns:a16="http://schemas.microsoft.com/office/drawing/2014/main" id="{712E4D5B-FF23-3C2F-DAA5-F41CD52E32D5}"/>
              </a:ext>
            </a:extLst>
          </p:cNvPr>
          <p:cNvSpPr>
            <a:spLocks noGrp="1"/>
          </p:cNvSpPr>
          <p:nvPr>
            <p:ph type="sldNum" sz="quarter" idx="12"/>
          </p:nvPr>
        </p:nvSpPr>
        <p:spPr/>
        <p:txBody>
          <a:bodyPr/>
          <a:lstStyle/>
          <a:p>
            <a:fld id="{A4FB63E7-246F-402F-BC6B-0ED930B81084}" type="slidenum">
              <a:rPr lang="en-US" smtClean="0"/>
              <a:t>8</a:t>
            </a:fld>
            <a:endParaRPr lang="en-US"/>
          </a:p>
        </p:txBody>
      </p:sp>
    </p:spTree>
    <p:extLst>
      <p:ext uri="{BB962C8B-B14F-4D97-AF65-F5344CB8AC3E}">
        <p14:creationId xmlns:p14="http://schemas.microsoft.com/office/powerpoint/2010/main" val="927392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9D59-76CD-7782-17AC-8A2E5B3A11AF}"/>
              </a:ext>
            </a:extLst>
          </p:cNvPr>
          <p:cNvSpPr>
            <a:spLocks noGrp="1"/>
          </p:cNvSpPr>
          <p:nvPr>
            <p:ph type="title"/>
          </p:nvPr>
        </p:nvSpPr>
        <p:spPr>
          <a:xfrm>
            <a:off x="838200" y="365125"/>
            <a:ext cx="10515600" cy="665759"/>
          </a:xfrm>
        </p:spPr>
        <p:txBody>
          <a:bodyPr>
            <a:normAutofit/>
          </a:bodyPr>
          <a:lstStyle/>
          <a:p>
            <a:r>
              <a:rPr lang="en-US" sz="3200" dirty="0"/>
              <a:t>T shaped FC profiles at 10cm pitch, PD surface charged up</a:t>
            </a:r>
          </a:p>
        </p:txBody>
      </p:sp>
      <p:sp>
        <p:nvSpPr>
          <p:cNvPr id="3" name="Content Placeholder 2">
            <a:extLst>
              <a:ext uri="{FF2B5EF4-FFF2-40B4-BE49-F238E27FC236}">
                <a16:creationId xmlns:a16="http://schemas.microsoft.com/office/drawing/2014/main" id="{189C54DD-6520-FF48-3455-D57ACF96774D}"/>
              </a:ext>
            </a:extLst>
          </p:cNvPr>
          <p:cNvSpPr>
            <a:spLocks noGrp="1"/>
          </p:cNvSpPr>
          <p:nvPr>
            <p:ph idx="1"/>
          </p:nvPr>
        </p:nvSpPr>
        <p:spPr>
          <a:xfrm>
            <a:off x="838200" y="1386161"/>
            <a:ext cx="10515600" cy="4790802"/>
          </a:xfrm>
        </p:spPr>
        <p:txBody>
          <a:bodyPr/>
          <a:lstStyle/>
          <a:p>
            <a:endParaRPr lang="en-US" dirty="0"/>
          </a:p>
        </p:txBody>
      </p:sp>
      <p:sp>
        <p:nvSpPr>
          <p:cNvPr id="8" name="TextBox 7">
            <a:extLst>
              <a:ext uri="{FF2B5EF4-FFF2-40B4-BE49-F238E27FC236}">
                <a16:creationId xmlns:a16="http://schemas.microsoft.com/office/drawing/2014/main" id="{448BDC86-ABC2-5D31-B275-47E6A3073C1B}"/>
              </a:ext>
            </a:extLst>
          </p:cNvPr>
          <p:cNvSpPr txBox="1"/>
          <p:nvPr/>
        </p:nvSpPr>
        <p:spPr>
          <a:xfrm>
            <a:off x="7781137" y="2017386"/>
            <a:ext cx="2964519" cy="369332"/>
          </a:xfrm>
          <a:prstGeom prst="rect">
            <a:avLst/>
          </a:prstGeom>
          <a:noFill/>
        </p:spPr>
        <p:txBody>
          <a:bodyPr wrap="square" rtlCol="0">
            <a:spAutoFit/>
          </a:bodyPr>
          <a:lstStyle/>
          <a:p>
            <a:r>
              <a:rPr lang="en-US" dirty="0"/>
              <a:t>Max E field: 12kV/cm</a:t>
            </a:r>
          </a:p>
        </p:txBody>
      </p:sp>
      <p:pic>
        <p:nvPicPr>
          <p:cNvPr id="12" name="Picture 11">
            <a:extLst>
              <a:ext uri="{FF2B5EF4-FFF2-40B4-BE49-F238E27FC236}">
                <a16:creationId xmlns:a16="http://schemas.microsoft.com/office/drawing/2014/main" id="{BC4214EE-354E-C1F3-15BE-3DA7F0206617}"/>
              </a:ext>
            </a:extLst>
          </p:cNvPr>
          <p:cNvPicPr>
            <a:picLocks noChangeAspect="1"/>
          </p:cNvPicPr>
          <p:nvPr/>
        </p:nvPicPr>
        <p:blipFill>
          <a:blip r:embed="rId2"/>
          <a:stretch>
            <a:fillRect/>
          </a:stretch>
        </p:blipFill>
        <p:spPr>
          <a:xfrm>
            <a:off x="601102" y="1240556"/>
            <a:ext cx="6489628" cy="5308762"/>
          </a:xfrm>
          <a:prstGeom prst="rect">
            <a:avLst/>
          </a:prstGeom>
        </p:spPr>
      </p:pic>
      <p:sp>
        <p:nvSpPr>
          <p:cNvPr id="13" name="Slide Number Placeholder 12">
            <a:extLst>
              <a:ext uri="{FF2B5EF4-FFF2-40B4-BE49-F238E27FC236}">
                <a16:creationId xmlns:a16="http://schemas.microsoft.com/office/drawing/2014/main" id="{4BA43EA7-409B-68FA-63BD-42503BC9C8F4}"/>
              </a:ext>
            </a:extLst>
          </p:cNvPr>
          <p:cNvSpPr>
            <a:spLocks noGrp="1"/>
          </p:cNvSpPr>
          <p:nvPr>
            <p:ph type="sldNum" sz="quarter" idx="12"/>
          </p:nvPr>
        </p:nvSpPr>
        <p:spPr/>
        <p:txBody>
          <a:bodyPr/>
          <a:lstStyle/>
          <a:p>
            <a:fld id="{A4FB63E7-246F-402F-BC6B-0ED930B81084}" type="slidenum">
              <a:rPr lang="en-US" smtClean="0"/>
              <a:t>9</a:t>
            </a:fld>
            <a:endParaRPr lang="en-US"/>
          </a:p>
        </p:txBody>
      </p:sp>
    </p:spTree>
    <p:extLst>
      <p:ext uri="{BB962C8B-B14F-4D97-AF65-F5344CB8AC3E}">
        <p14:creationId xmlns:p14="http://schemas.microsoft.com/office/powerpoint/2010/main" val="1490411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TotalTime>
  <Words>805</Words>
  <Application>Microsoft Office PowerPoint</Application>
  <PresentationFormat>Widescreen</PresentationFormat>
  <Paragraphs>84</Paragraphs>
  <Slides>19</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4" baseType="lpstr">
      <vt:lpstr>Arial</vt:lpstr>
      <vt:lpstr>Calibri</vt:lpstr>
      <vt:lpstr>Calibri Light</vt:lpstr>
      <vt:lpstr>Office Theme</vt:lpstr>
      <vt:lpstr>AutoCAD Drawing</vt:lpstr>
      <vt:lpstr>Field Cage Configurations with Integrated PD Modules</vt:lpstr>
      <vt:lpstr>The original FC mounted PD concept</vt:lpstr>
      <vt:lpstr>PowerPoint Presentation</vt:lpstr>
      <vt:lpstr>PowerPoint Presentation</vt:lpstr>
      <vt:lpstr>T shaped FC profiles based on FD1/2 FC profiles</vt:lpstr>
      <vt:lpstr>T shaped FC profiles at 20cm pitch, no charge build up</vt:lpstr>
      <vt:lpstr>T shaped FC profiles at 20cm pitch, PD surface charged up</vt:lpstr>
      <vt:lpstr>T shaped FC profiles at 10cm pitch, no charge build up</vt:lpstr>
      <vt:lpstr>T shaped FC profiles at 10cm pitch, PD surface charged up</vt:lpstr>
      <vt:lpstr>T shaped FC profiles at 6.7cm pitch, no charge build up</vt:lpstr>
      <vt:lpstr>T shaped FC profiles at 6.7cm pitch, PD surface charged up</vt:lpstr>
      <vt:lpstr>Oval shaped FC profiles at 20cm pitch, no charge build up</vt:lpstr>
      <vt:lpstr>Oval shaped FC profiles at 20cm pitch: PD surface charged up</vt:lpstr>
      <vt:lpstr>Larger oval shaped FC profiles at 20cm pitch, no charge build up</vt:lpstr>
      <vt:lpstr>Larger oval shaped FC profiles at 20cm pitch: PD surface charged up</vt:lpstr>
      <vt:lpstr>Larger oval shaped FC profiles at 20cm pitch: Configuration 1</vt:lpstr>
      <vt:lpstr>Larger oval shaped FC profiles at 20cm pitch: Configuration 2</vt:lpstr>
      <vt:lpstr>Classic FC profiles at 6cm pitch: Configuration 3</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 Bo</dc:creator>
  <cp:lastModifiedBy>Yu, Bo</cp:lastModifiedBy>
  <cp:revision>6</cp:revision>
  <dcterms:created xsi:type="dcterms:W3CDTF">2023-06-26T20:40:10Z</dcterms:created>
  <dcterms:modified xsi:type="dcterms:W3CDTF">2023-06-27T14:22:57Z</dcterms:modified>
</cp:coreProperties>
</file>