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1" r:id="rId2"/>
    <p:sldId id="322" r:id="rId3"/>
    <p:sldId id="295" r:id="rId4"/>
    <p:sldId id="323" r:id="rId5"/>
    <p:sldId id="330" r:id="rId6"/>
    <p:sldId id="325" r:id="rId7"/>
    <p:sldId id="332" r:id="rId8"/>
    <p:sldId id="324" r:id="rId9"/>
    <p:sldId id="334" r:id="rId10"/>
    <p:sldId id="336" r:id="rId11"/>
    <p:sldId id="326" r:id="rId12"/>
    <p:sldId id="337" r:id="rId13"/>
    <p:sldId id="331" r:id="rId14"/>
    <p:sldId id="333" r:id="rId15"/>
    <p:sldId id="338" r:id="rId16"/>
    <p:sldId id="328" r:id="rId17"/>
    <p:sldId id="33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p:scale>
          <a:sx n="50" d="100"/>
          <a:sy n="50" d="100"/>
        </p:scale>
        <p:origin x="1248"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6117F-9227-429A-A8FC-9BC04FDBE52D}" type="doc">
      <dgm:prSet loTypeId="urn:microsoft.com/office/officeart/2005/8/layout/hProcess11" loCatId="process" qsTypeId="urn:microsoft.com/office/officeart/2005/8/quickstyle/3d7" qsCatId="3D" csTypeId="urn:microsoft.com/office/officeart/2005/8/colors/accent1_2" csCatId="accent1" phldr="1"/>
      <dgm:spPr/>
    </dgm:pt>
    <dgm:pt modelId="{1A7CE878-0842-4C29-AAF6-1B5FD4B5EE1E}">
      <dgm:prSet phldrT="[Text]" custT="1"/>
      <dgm:spPr/>
      <dgm:t>
        <a:bodyPr/>
        <a:lstStyle/>
        <a:p>
          <a:r>
            <a:rPr lang="en-US" sz="2000" dirty="0"/>
            <a:t>2020:</a:t>
          </a:r>
        </a:p>
        <a:p>
          <a:r>
            <a:rPr lang="en-US" sz="2000" dirty="0"/>
            <a:t>Cold box Proof of Principle Si </a:t>
          </a:r>
          <a:r>
            <a:rPr lang="en-US" sz="2000" dirty="0" err="1"/>
            <a:t>PoF</a:t>
          </a:r>
          <a:endParaRPr lang="en-US" sz="2000" dirty="0"/>
        </a:p>
        <a:p>
          <a:r>
            <a:rPr lang="en-US" sz="2000" dirty="0"/>
            <a:t>Certified </a:t>
          </a:r>
        </a:p>
      </dgm:t>
    </dgm:pt>
    <dgm:pt modelId="{6BD08E3C-A06C-4F3A-AF02-9567282CC682}" type="parTrans" cxnId="{45B4DF88-DEC3-4794-A8D5-0F05756BAA29}">
      <dgm:prSet/>
      <dgm:spPr/>
      <dgm:t>
        <a:bodyPr/>
        <a:lstStyle/>
        <a:p>
          <a:endParaRPr lang="en-US"/>
        </a:p>
      </dgm:t>
    </dgm:pt>
    <dgm:pt modelId="{285CAB67-97AF-4BB5-97B2-314EFD72F49C}" type="sibTrans" cxnId="{45B4DF88-DEC3-4794-A8D5-0F05756BAA29}">
      <dgm:prSet/>
      <dgm:spPr/>
      <dgm:t>
        <a:bodyPr/>
        <a:lstStyle/>
        <a:p>
          <a:endParaRPr lang="en-US"/>
        </a:p>
      </dgm:t>
    </dgm:pt>
    <dgm:pt modelId="{E25DFD5B-C79A-4375-9B4F-A15792BB7F48}">
      <dgm:prSet phldrT="[Text]" custT="1"/>
      <dgm:spPr/>
      <dgm:t>
        <a:bodyPr/>
        <a:lstStyle/>
        <a:p>
          <a:r>
            <a:rPr lang="en-US" sz="1800" dirty="0"/>
            <a:t>2021:</a:t>
          </a:r>
        </a:p>
        <a:p>
          <a:r>
            <a:rPr lang="en-US" sz="1800" dirty="0"/>
            <a:t>Resolve Issues from CB1</a:t>
          </a:r>
        </a:p>
      </dgm:t>
    </dgm:pt>
    <dgm:pt modelId="{FF0C70A2-814C-4EC9-A5EB-C2E447D43068}" type="parTrans" cxnId="{ACAF47BD-3CA5-4225-9839-EFE451982E6C}">
      <dgm:prSet/>
      <dgm:spPr/>
      <dgm:t>
        <a:bodyPr/>
        <a:lstStyle/>
        <a:p>
          <a:endParaRPr lang="en-US"/>
        </a:p>
      </dgm:t>
    </dgm:pt>
    <dgm:pt modelId="{B90D507E-5E73-45B0-B1C4-ED58F374D7D3}" type="sibTrans" cxnId="{ACAF47BD-3CA5-4225-9839-EFE451982E6C}">
      <dgm:prSet/>
      <dgm:spPr/>
      <dgm:t>
        <a:bodyPr/>
        <a:lstStyle/>
        <a:p>
          <a:endParaRPr lang="en-US"/>
        </a:p>
      </dgm:t>
    </dgm:pt>
    <dgm:pt modelId="{0788C6D9-4F8A-40F5-AC00-2F70D0420E8C}">
      <dgm:prSet phldrT="[Text]" custT="1"/>
      <dgm:spPr/>
      <dgm:t>
        <a:bodyPr/>
        <a:lstStyle/>
        <a:p>
          <a:r>
            <a:rPr lang="en-US" sz="1800" dirty="0"/>
            <a:t>Final Design Delivery with Installation Plan</a:t>
          </a:r>
        </a:p>
      </dgm:t>
    </dgm:pt>
    <dgm:pt modelId="{71C33563-D4A4-4080-9423-8F1A23C300CD}" type="parTrans" cxnId="{D7834611-F963-4937-8578-0510FDB5B8AA}">
      <dgm:prSet/>
      <dgm:spPr/>
      <dgm:t>
        <a:bodyPr/>
        <a:lstStyle/>
        <a:p>
          <a:endParaRPr lang="en-US"/>
        </a:p>
      </dgm:t>
    </dgm:pt>
    <dgm:pt modelId="{C2885834-8A4C-40BB-AD29-D27F3FECE9B1}" type="sibTrans" cxnId="{D7834611-F963-4937-8578-0510FDB5B8AA}">
      <dgm:prSet/>
      <dgm:spPr/>
      <dgm:t>
        <a:bodyPr/>
        <a:lstStyle/>
        <a:p>
          <a:endParaRPr lang="en-US"/>
        </a:p>
      </dgm:t>
    </dgm:pt>
    <dgm:pt modelId="{7A42C4C1-1CC5-44B0-B54F-F1298684E9BD}">
      <dgm:prSet phldrT="[Text]" custT="1"/>
      <dgm:spPr/>
      <dgm:t>
        <a:bodyPr/>
        <a:lstStyle/>
        <a:p>
          <a:r>
            <a:rPr lang="en-US" sz="1800" dirty="0"/>
            <a:t>2023:</a:t>
          </a:r>
        </a:p>
        <a:p>
          <a:r>
            <a:rPr lang="en-US" sz="1800" dirty="0"/>
            <a:t>Ramp up </a:t>
          </a:r>
          <a:r>
            <a:rPr lang="en-US" sz="1800" dirty="0" err="1"/>
            <a:t>PoF</a:t>
          </a:r>
          <a:r>
            <a:rPr lang="en-US" sz="1800" dirty="0"/>
            <a:t> Large Scale Layout and Tests</a:t>
          </a:r>
        </a:p>
      </dgm:t>
    </dgm:pt>
    <dgm:pt modelId="{CB32EC7A-0A3F-47C9-976B-8EEC5AE8AD71}" type="parTrans" cxnId="{BAF91D54-2804-42B3-9AF2-36DD4884FFD0}">
      <dgm:prSet/>
      <dgm:spPr/>
      <dgm:t>
        <a:bodyPr/>
        <a:lstStyle/>
        <a:p>
          <a:endParaRPr lang="en-US"/>
        </a:p>
      </dgm:t>
    </dgm:pt>
    <dgm:pt modelId="{0300478D-18D8-4AE5-A6F4-8D98C9294BF9}" type="sibTrans" cxnId="{BAF91D54-2804-42B3-9AF2-36DD4884FFD0}">
      <dgm:prSet/>
      <dgm:spPr/>
      <dgm:t>
        <a:bodyPr/>
        <a:lstStyle/>
        <a:p>
          <a:endParaRPr lang="en-US"/>
        </a:p>
      </dgm:t>
    </dgm:pt>
    <dgm:pt modelId="{D4EFF31A-A811-43B2-BE21-8120A36E0FFD}">
      <dgm:prSet phldrT="[Text]" custT="1"/>
      <dgm:spPr/>
      <dgm:t>
        <a:bodyPr/>
        <a:lstStyle/>
        <a:p>
          <a:r>
            <a:rPr lang="en-US" sz="1700" dirty="0"/>
            <a:t>2018:</a:t>
          </a:r>
        </a:p>
        <a:p>
          <a:r>
            <a:rPr lang="en-US" sz="1700" dirty="0" err="1"/>
            <a:t>PoF</a:t>
          </a:r>
          <a:r>
            <a:rPr lang="en-US" sz="1700" dirty="0"/>
            <a:t> Initiation – Prototyping </a:t>
          </a:r>
        </a:p>
      </dgm:t>
    </dgm:pt>
    <dgm:pt modelId="{F3A317B5-4737-4E7C-BB71-D7E896339D14}" type="parTrans" cxnId="{12F6A4A5-EF5B-4740-B999-BC672FF694E5}">
      <dgm:prSet/>
      <dgm:spPr/>
      <dgm:t>
        <a:bodyPr/>
        <a:lstStyle/>
        <a:p>
          <a:endParaRPr lang="en-US"/>
        </a:p>
      </dgm:t>
    </dgm:pt>
    <dgm:pt modelId="{84564888-1FC5-4058-95C3-771F00B5B303}" type="sibTrans" cxnId="{12F6A4A5-EF5B-4740-B999-BC672FF694E5}">
      <dgm:prSet/>
      <dgm:spPr/>
      <dgm:t>
        <a:bodyPr/>
        <a:lstStyle/>
        <a:p>
          <a:endParaRPr lang="en-US"/>
        </a:p>
      </dgm:t>
    </dgm:pt>
    <dgm:pt modelId="{29C92443-1895-41DA-8E8B-5EC38EE00468}">
      <dgm:prSet phldrT="[Text]" custT="1"/>
      <dgm:spPr/>
      <dgm:t>
        <a:bodyPr/>
        <a:lstStyle/>
        <a:p>
          <a:r>
            <a:rPr lang="en-US" sz="1800" dirty="0"/>
            <a:t> FY22:</a:t>
          </a:r>
        </a:p>
        <a:p>
          <a:r>
            <a:rPr lang="en-US" sz="1800" dirty="0"/>
            <a:t> CB</a:t>
          </a:r>
        </a:p>
        <a:p>
          <a:r>
            <a:rPr lang="en-US" sz="1800" dirty="0"/>
            <a:t>GaAs </a:t>
          </a:r>
          <a:r>
            <a:rPr lang="en-US" sz="1800" dirty="0" err="1"/>
            <a:t>PoF</a:t>
          </a:r>
          <a:endParaRPr lang="en-US" sz="1800" dirty="0"/>
        </a:p>
        <a:p>
          <a:r>
            <a:rPr lang="en-US" sz="1800" dirty="0"/>
            <a:t>Certified</a:t>
          </a:r>
        </a:p>
      </dgm:t>
    </dgm:pt>
    <dgm:pt modelId="{868769DC-6F62-4953-8E36-99D5ADEA32C5}" type="parTrans" cxnId="{191A99DF-4906-4D79-ABAD-2F78E78F091D}">
      <dgm:prSet/>
      <dgm:spPr/>
      <dgm:t>
        <a:bodyPr/>
        <a:lstStyle/>
        <a:p>
          <a:endParaRPr lang="en-US"/>
        </a:p>
      </dgm:t>
    </dgm:pt>
    <dgm:pt modelId="{160CCD72-EFFA-421A-AA20-FFE3E4F5F297}" type="sibTrans" cxnId="{191A99DF-4906-4D79-ABAD-2F78E78F091D}">
      <dgm:prSet/>
      <dgm:spPr/>
      <dgm:t>
        <a:bodyPr/>
        <a:lstStyle/>
        <a:p>
          <a:endParaRPr lang="en-US"/>
        </a:p>
      </dgm:t>
    </dgm:pt>
    <dgm:pt modelId="{29B4317D-8AE8-43EC-A75A-83175A6D0E26}" type="pres">
      <dgm:prSet presAssocID="{1126117F-9227-429A-A8FC-9BC04FDBE52D}" presName="Name0" presStyleCnt="0">
        <dgm:presLayoutVars>
          <dgm:dir/>
          <dgm:resizeHandles val="exact"/>
        </dgm:presLayoutVars>
      </dgm:prSet>
      <dgm:spPr/>
    </dgm:pt>
    <dgm:pt modelId="{DC74E03B-FC46-4ED1-BDBE-22C9207CDFBE}" type="pres">
      <dgm:prSet presAssocID="{1126117F-9227-429A-A8FC-9BC04FDBE52D}" presName="arrow" presStyleLbl="bgShp" presStyleIdx="0" presStyleCnt="1" custLinFactNeighborX="-6825" custLinFactNeighborY="-3569"/>
      <dgm:spPr/>
    </dgm:pt>
    <dgm:pt modelId="{FAFD83A2-4B68-4B4C-B270-E8B5C86740C4}" type="pres">
      <dgm:prSet presAssocID="{1126117F-9227-429A-A8FC-9BC04FDBE52D}" presName="points" presStyleCnt="0"/>
      <dgm:spPr/>
    </dgm:pt>
    <dgm:pt modelId="{6841DD2E-97B8-4094-B67C-43314B6F5AE1}" type="pres">
      <dgm:prSet presAssocID="{D4EFF31A-A811-43B2-BE21-8120A36E0FFD}" presName="compositeA" presStyleCnt="0"/>
      <dgm:spPr/>
    </dgm:pt>
    <dgm:pt modelId="{6ECE3C2C-9344-4067-9C5E-9AC498AB719B}" type="pres">
      <dgm:prSet presAssocID="{D4EFF31A-A811-43B2-BE21-8120A36E0FFD}" presName="textA" presStyleLbl="revTx" presStyleIdx="0" presStyleCnt="6">
        <dgm:presLayoutVars>
          <dgm:bulletEnabled val="1"/>
        </dgm:presLayoutVars>
      </dgm:prSet>
      <dgm:spPr/>
    </dgm:pt>
    <dgm:pt modelId="{E77DA7F1-2E55-465D-B3E5-2DF504F57A87}" type="pres">
      <dgm:prSet presAssocID="{D4EFF31A-A811-43B2-BE21-8120A36E0FFD}" presName="circleA" presStyleLbl="node1" presStyleIdx="0" presStyleCnt="6"/>
      <dgm:spPr>
        <a:solidFill>
          <a:srgbClr val="FFFF00"/>
        </a:solidFill>
      </dgm:spPr>
    </dgm:pt>
    <dgm:pt modelId="{8C5D9DF7-E6FC-42E2-9D79-9EC02BBAC579}" type="pres">
      <dgm:prSet presAssocID="{D4EFF31A-A811-43B2-BE21-8120A36E0FFD}" presName="spaceA" presStyleCnt="0"/>
      <dgm:spPr/>
    </dgm:pt>
    <dgm:pt modelId="{691D326E-C577-4CCD-8F07-B0371E00707B}" type="pres">
      <dgm:prSet presAssocID="{84564888-1FC5-4058-95C3-771F00B5B303}" presName="space" presStyleCnt="0"/>
      <dgm:spPr/>
    </dgm:pt>
    <dgm:pt modelId="{04B642C3-829B-42EA-BFBB-52A136863807}" type="pres">
      <dgm:prSet presAssocID="{1A7CE878-0842-4C29-AAF6-1B5FD4B5EE1E}" presName="compositeB" presStyleCnt="0"/>
      <dgm:spPr/>
    </dgm:pt>
    <dgm:pt modelId="{96C54D54-876F-4131-A65D-CD71B4EEFACC}" type="pres">
      <dgm:prSet presAssocID="{1A7CE878-0842-4C29-AAF6-1B5FD4B5EE1E}" presName="textB" presStyleLbl="revTx" presStyleIdx="1" presStyleCnt="6">
        <dgm:presLayoutVars>
          <dgm:bulletEnabled val="1"/>
        </dgm:presLayoutVars>
      </dgm:prSet>
      <dgm:spPr/>
    </dgm:pt>
    <dgm:pt modelId="{1BA40C9E-EB6D-4711-BC95-374470B85404}" type="pres">
      <dgm:prSet presAssocID="{1A7CE878-0842-4C29-AAF6-1B5FD4B5EE1E}" presName="circleB" presStyleLbl="node1" presStyleIdx="1" presStyleCnt="6"/>
      <dgm:spPr>
        <a:solidFill>
          <a:srgbClr val="FFFF00"/>
        </a:solidFill>
      </dgm:spPr>
    </dgm:pt>
    <dgm:pt modelId="{2CA32E47-E7A0-4A9B-A408-A1CA1E05BD0E}" type="pres">
      <dgm:prSet presAssocID="{1A7CE878-0842-4C29-AAF6-1B5FD4B5EE1E}" presName="spaceB" presStyleCnt="0"/>
      <dgm:spPr/>
    </dgm:pt>
    <dgm:pt modelId="{558A5B01-B278-4C9C-85EE-E9DA66B95801}" type="pres">
      <dgm:prSet presAssocID="{285CAB67-97AF-4BB5-97B2-314EFD72F49C}" presName="space" presStyleCnt="0"/>
      <dgm:spPr/>
    </dgm:pt>
    <dgm:pt modelId="{D2B0EA04-F5DD-4888-9483-9E4D78A264EE}" type="pres">
      <dgm:prSet presAssocID="{E25DFD5B-C79A-4375-9B4F-A15792BB7F48}" presName="compositeA" presStyleCnt="0"/>
      <dgm:spPr/>
    </dgm:pt>
    <dgm:pt modelId="{330EB8A2-6CB8-428E-B042-38275224B4F7}" type="pres">
      <dgm:prSet presAssocID="{E25DFD5B-C79A-4375-9B4F-A15792BB7F48}" presName="textA" presStyleLbl="revTx" presStyleIdx="2" presStyleCnt="6">
        <dgm:presLayoutVars>
          <dgm:bulletEnabled val="1"/>
        </dgm:presLayoutVars>
      </dgm:prSet>
      <dgm:spPr/>
    </dgm:pt>
    <dgm:pt modelId="{8EDB24F2-B4A2-44A7-B7C1-B49D3EA4B4BB}" type="pres">
      <dgm:prSet presAssocID="{E25DFD5B-C79A-4375-9B4F-A15792BB7F48}" presName="circleA" presStyleLbl="node1" presStyleIdx="2" presStyleCnt="6"/>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dgm:spPr>
    </dgm:pt>
    <dgm:pt modelId="{0FA16B8C-EFD0-4C8A-B3DD-D5996CD6D4A5}" type="pres">
      <dgm:prSet presAssocID="{E25DFD5B-C79A-4375-9B4F-A15792BB7F48}" presName="spaceA" presStyleCnt="0"/>
      <dgm:spPr/>
    </dgm:pt>
    <dgm:pt modelId="{94E9EA99-E654-4D84-9C95-4A34A38E5814}" type="pres">
      <dgm:prSet presAssocID="{B90D507E-5E73-45B0-B1C4-ED58F374D7D3}" presName="space" presStyleCnt="0"/>
      <dgm:spPr/>
    </dgm:pt>
    <dgm:pt modelId="{7D9626CA-4107-4CE9-91CD-2E2A0E2E2473}" type="pres">
      <dgm:prSet presAssocID="{29C92443-1895-41DA-8E8B-5EC38EE00468}" presName="compositeB" presStyleCnt="0"/>
      <dgm:spPr/>
    </dgm:pt>
    <dgm:pt modelId="{391BCEBC-36A7-4467-8488-60A5CE36B401}" type="pres">
      <dgm:prSet presAssocID="{29C92443-1895-41DA-8E8B-5EC38EE00468}" presName="textB" presStyleLbl="revTx" presStyleIdx="3" presStyleCnt="6">
        <dgm:presLayoutVars>
          <dgm:bulletEnabled val="1"/>
        </dgm:presLayoutVars>
      </dgm:prSet>
      <dgm:spPr/>
    </dgm:pt>
    <dgm:pt modelId="{BFF572A1-7D25-458B-B50B-4E45E14AA1BF}" type="pres">
      <dgm:prSet presAssocID="{29C92443-1895-41DA-8E8B-5EC38EE00468}" presName="circleB" presStyleLbl="node1" presStyleIdx="3" presStyleCnt="6"/>
      <dgm:spPr>
        <a:solidFill>
          <a:schemeClr val="accent3">
            <a:lumMod val="40000"/>
            <a:lumOff val="60000"/>
          </a:schemeClr>
        </a:solidFill>
      </dgm:spPr>
    </dgm:pt>
    <dgm:pt modelId="{2BE14311-7E79-4505-9A57-FB3228FE978F}" type="pres">
      <dgm:prSet presAssocID="{29C92443-1895-41DA-8E8B-5EC38EE00468}" presName="spaceB" presStyleCnt="0"/>
      <dgm:spPr/>
    </dgm:pt>
    <dgm:pt modelId="{0357977F-1F91-46C6-A5EF-2C3FB8E1448A}" type="pres">
      <dgm:prSet presAssocID="{160CCD72-EFFA-421A-AA20-FFE3E4F5F297}" presName="space" presStyleCnt="0"/>
      <dgm:spPr/>
    </dgm:pt>
    <dgm:pt modelId="{6C3628AD-4F4B-4327-AADB-427E3D6D0B46}" type="pres">
      <dgm:prSet presAssocID="{7A42C4C1-1CC5-44B0-B54F-F1298684E9BD}" presName="compositeA" presStyleCnt="0"/>
      <dgm:spPr/>
    </dgm:pt>
    <dgm:pt modelId="{25134C60-058A-46C7-924B-86D09C3A382F}" type="pres">
      <dgm:prSet presAssocID="{7A42C4C1-1CC5-44B0-B54F-F1298684E9BD}" presName="textA" presStyleLbl="revTx" presStyleIdx="4" presStyleCnt="6">
        <dgm:presLayoutVars>
          <dgm:bulletEnabled val="1"/>
        </dgm:presLayoutVars>
      </dgm:prSet>
      <dgm:spPr/>
    </dgm:pt>
    <dgm:pt modelId="{B61F198D-AFD8-4176-9D78-B8B37064D637}" type="pres">
      <dgm:prSet presAssocID="{7A42C4C1-1CC5-44B0-B54F-F1298684E9BD}" presName="circleA" presStyleLbl="node1" presStyleIdx="4" presStyleCnt="6"/>
      <dgm:spPr>
        <a:solidFill>
          <a:schemeClr val="bg1"/>
        </a:solidFill>
      </dgm:spPr>
    </dgm:pt>
    <dgm:pt modelId="{6527E8CA-F197-4CC2-A27B-E98791209A14}" type="pres">
      <dgm:prSet presAssocID="{7A42C4C1-1CC5-44B0-B54F-F1298684E9BD}" presName="spaceA" presStyleCnt="0"/>
      <dgm:spPr/>
    </dgm:pt>
    <dgm:pt modelId="{AD971EB9-9D74-4D6A-84B8-D9DA290D8EBA}" type="pres">
      <dgm:prSet presAssocID="{0300478D-18D8-4AE5-A6F4-8D98C9294BF9}" presName="space" presStyleCnt="0"/>
      <dgm:spPr/>
    </dgm:pt>
    <dgm:pt modelId="{6677413F-96EE-47C0-8296-6E1E0378E111}" type="pres">
      <dgm:prSet presAssocID="{0788C6D9-4F8A-40F5-AC00-2F70D0420E8C}" presName="compositeB" presStyleCnt="0"/>
      <dgm:spPr/>
    </dgm:pt>
    <dgm:pt modelId="{A590A7B4-9C94-42C1-B488-9FA2EBEC0A8F}" type="pres">
      <dgm:prSet presAssocID="{0788C6D9-4F8A-40F5-AC00-2F70D0420E8C}" presName="textB" presStyleLbl="revTx" presStyleIdx="5" presStyleCnt="6">
        <dgm:presLayoutVars>
          <dgm:bulletEnabled val="1"/>
        </dgm:presLayoutVars>
      </dgm:prSet>
      <dgm:spPr/>
    </dgm:pt>
    <dgm:pt modelId="{4DDDDC97-6C65-43C2-99C6-7F3C1BDBFF7F}" type="pres">
      <dgm:prSet presAssocID="{0788C6D9-4F8A-40F5-AC00-2F70D0420E8C}" presName="circleB" presStyleLbl="node1" presStyleIdx="5" presStyleCnt="6"/>
      <dgm:spPr>
        <a:solidFill>
          <a:srgbClr val="00B050"/>
        </a:solidFill>
      </dgm:spPr>
    </dgm:pt>
    <dgm:pt modelId="{DD024C3F-389E-4FD1-8D77-592C194FF738}" type="pres">
      <dgm:prSet presAssocID="{0788C6D9-4F8A-40F5-AC00-2F70D0420E8C}" presName="spaceB" presStyleCnt="0"/>
      <dgm:spPr/>
    </dgm:pt>
  </dgm:ptLst>
  <dgm:cxnLst>
    <dgm:cxn modelId="{D7834611-F963-4937-8578-0510FDB5B8AA}" srcId="{1126117F-9227-429A-A8FC-9BC04FDBE52D}" destId="{0788C6D9-4F8A-40F5-AC00-2F70D0420E8C}" srcOrd="5" destOrd="0" parTransId="{71C33563-D4A4-4080-9423-8F1A23C300CD}" sibTransId="{C2885834-8A4C-40BB-AD29-D27F3FECE9B1}"/>
    <dgm:cxn modelId="{AC96034F-4E0F-4252-88AF-3CEF1DB24454}" type="presOf" srcId="{29C92443-1895-41DA-8E8B-5EC38EE00468}" destId="{391BCEBC-36A7-4467-8488-60A5CE36B401}" srcOrd="0" destOrd="0" presId="urn:microsoft.com/office/officeart/2005/8/layout/hProcess11"/>
    <dgm:cxn modelId="{3F6E3B70-EFCE-4FBC-AA59-5E294E42535E}" type="presOf" srcId="{1A7CE878-0842-4C29-AAF6-1B5FD4B5EE1E}" destId="{96C54D54-876F-4131-A65D-CD71B4EEFACC}" srcOrd="0" destOrd="0" presId="urn:microsoft.com/office/officeart/2005/8/layout/hProcess11"/>
    <dgm:cxn modelId="{BAF91D54-2804-42B3-9AF2-36DD4884FFD0}" srcId="{1126117F-9227-429A-A8FC-9BC04FDBE52D}" destId="{7A42C4C1-1CC5-44B0-B54F-F1298684E9BD}" srcOrd="4" destOrd="0" parTransId="{CB32EC7A-0A3F-47C9-976B-8EEC5AE8AD71}" sibTransId="{0300478D-18D8-4AE5-A6F4-8D98C9294BF9}"/>
    <dgm:cxn modelId="{F6D25D7B-C9B2-4FD7-94D6-2CC5E43E80FD}" type="presOf" srcId="{7A42C4C1-1CC5-44B0-B54F-F1298684E9BD}" destId="{25134C60-058A-46C7-924B-86D09C3A382F}" srcOrd="0" destOrd="0" presId="urn:microsoft.com/office/officeart/2005/8/layout/hProcess11"/>
    <dgm:cxn modelId="{5AF6D57F-86B3-4FFF-ACF6-ACBBB9A7073E}" type="presOf" srcId="{D4EFF31A-A811-43B2-BE21-8120A36E0FFD}" destId="{6ECE3C2C-9344-4067-9C5E-9AC498AB719B}" srcOrd="0" destOrd="0" presId="urn:microsoft.com/office/officeart/2005/8/layout/hProcess11"/>
    <dgm:cxn modelId="{E3F46387-32DC-4764-828A-0B70320971CA}" type="presOf" srcId="{0788C6D9-4F8A-40F5-AC00-2F70D0420E8C}" destId="{A590A7B4-9C94-42C1-B488-9FA2EBEC0A8F}" srcOrd="0" destOrd="0" presId="urn:microsoft.com/office/officeart/2005/8/layout/hProcess11"/>
    <dgm:cxn modelId="{45B4DF88-DEC3-4794-A8D5-0F05756BAA29}" srcId="{1126117F-9227-429A-A8FC-9BC04FDBE52D}" destId="{1A7CE878-0842-4C29-AAF6-1B5FD4B5EE1E}" srcOrd="1" destOrd="0" parTransId="{6BD08E3C-A06C-4F3A-AF02-9567282CC682}" sibTransId="{285CAB67-97AF-4BB5-97B2-314EFD72F49C}"/>
    <dgm:cxn modelId="{5BDDFE8A-24DA-46B1-B80D-79650899436D}" type="presOf" srcId="{E25DFD5B-C79A-4375-9B4F-A15792BB7F48}" destId="{330EB8A2-6CB8-428E-B042-38275224B4F7}" srcOrd="0" destOrd="0" presId="urn:microsoft.com/office/officeart/2005/8/layout/hProcess11"/>
    <dgm:cxn modelId="{0126F29B-0F80-45C9-BA4B-EEE7DB501EF7}" type="presOf" srcId="{1126117F-9227-429A-A8FC-9BC04FDBE52D}" destId="{29B4317D-8AE8-43EC-A75A-83175A6D0E26}" srcOrd="0" destOrd="0" presId="urn:microsoft.com/office/officeart/2005/8/layout/hProcess11"/>
    <dgm:cxn modelId="{12F6A4A5-EF5B-4740-B999-BC672FF694E5}" srcId="{1126117F-9227-429A-A8FC-9BC04FDBE52D}" destId="{D4EFF31A-A811-43B2-BE21-8120A36E0FFD}" srcOrd="0" destOrd="0" parTransId="{F3A317B5-4737-4E7C-BB71-D7E896339D14}" sibTransId="{84564888-1FC5-4058-95C3-771F00B5B303}"/>
    <dgm:cxn modelId="{ACAF47BD-3CA5-4225-9839-EFE451982E6C}" srcId="{1126117F-9227-429A-A8FC-9BC04FDBE52D}" destId="{E25DFD5B-C79A-4375-9B4F-A15792BB7F48}" srcOrd="2" destOrd="0" parTransId="{FF0C70A2-814C-4EC9-A5EB-C2E447D43068}" sibTransId="{B90D507E-5E73-45B0-B1C4-ED58F374D7D3}"/>
    <dgm:cxn modelId="{191A99DF-4906-4D79-ABAD-2F78E78F091D}" srcId="{1126117F-9227-429A-A8FC-9BC04FDBE52D}" destId="{29C92443-1895-41DA-8E8B-5EC38EE00468}" srcOrd="3" destOrd="0" parTransId="{868769DC-6F62-4953-8E36-99D5ADEA32C5}" sibTransId="{160CCD72-EFFA-421A-AA20-FFE3E4F5F297}"/>
    <dgm:cxn modelId="{32B01C2A-E9CC-4F7E-870D-2EDF70BE401F}" type="presParOf" srcId="{29B4317D-8AE8-43EC-A75A-83175A6D0E26}" destId="{DC74E03B-FC46-4ED1-BDBE-22C9207CDFBE}" srcOrd="0" destOrd="0" presId="urn:microsoft.com/office/officeart/2005/8/layout/hProcess11"/>
    <dgm:cxn modelId="{8581138A-6961-45DC-9044-9F87FA80CCD2}" type="presParOf" srcId="{29B4317D-8AE8-43EC-A75A-83175A6D0E26}" destId="{FAFD83A2-4B68-4B4C-B270-E8B5C86740C4}" srcOrd="1" destOrd="0" presId="urn:microsoft.com/office/officeart/2005/8/layout/hProcess11"/>
    <dgm:cxn modelId="{4E1070D2-0EA2-4382-B528-1CD55D46F501}" type="presParOf" srcId="{FAFD83A2-4B68-4B4C-B270-E8B5C86740C4}" destId="{6841DD2E-97B8-4094-B67C-43314B6F5AE1}" srcOrd="0" destOrd="0" presId="urn:microsoft.com/office/officeart/2005/8/layout/hProcess11"/>
    <dgm:cxn modelId="{B81940CF-7AD6-467E-9800-165535CDE614}" type="presParOf" srcId="{6841DD2E-97B8-4094-B67C-43314B6F5AE1}" destId="{6ECE3C2C-9344-4067-9C5E-9AC498AB719B}" srcOrd="0" destOrd="0" presId="urn:microsoft.com/office/officeart/2005/8/layout/hProcess11"/>
    <dgm:cxn modelId="{95722386-9204-496A-84CB-1137871538A6}" type="presParOf" srcId="{6841DD2E-97B8-4094-B67C-43314B6F5AE1}" destId="{E77DA7F1-2E55-465D-B3E5-2DF504F57A87}" srcOrd="1" destOrd="0" presId="urn:microsoft.com/office/officeart/2005/8/layout/hProcess11"/>
    <dgm:cxn modelId="{E36F8E54-E89B-4B2D-9C0F-D92CCDF17572}" type="presParOf" srcId="{6841DD2E-97B8-4094-B67C-43314B6F5AE1}" destId="{8C5D9DF7-E6FC-42E2-9D79-9EC02BBAC579}" srcOrd="2" destOrd="0" presId="urn:microsoft.com/office/officeart/2005/8/layout/hProcess11"/>
    <dgm:cxn modelId="{FC905148-4826-4AED-912F-E43ED095653F}" type="presParOf" srcId="{FAFD83A2-4B68-4B4C-B270-E8B5C86740C4}" destId="{691D326E-C577-4CCD-8F07-B0371E00707B}" srcOrd="1" destOrd="0" presId="urn:microsoft.com/office/officeart/2005/8/layout/hProcess11"/>
    <dgm:cxn modelId="{3ADFCD7F-7EEB-4CAE-BA93-0B5E8DEB7DDE}" type="presParOf" srcId="{FAFD83A2-4B68-4B4C-B270-E8B5C86740C4}" destId="{04B642C3-829B-42EA-BFBB-52A136863807}" srcOrd="2" destOrd="0" presId="urn:microsoft.com/office/officeart/2005/8/layout/hProcess11"/>
    <dgm:cxn modelId="{F6E6F89D-D8D8-4747-B67A-F491658BF8EB}" type="presParOf" srcId="{04B642C3-829B-42EA-BFBB-52A136863807}" destId="{96C54D54-876F-4131-A65D-CD71B4EEFACC}" srcOrd="0" destOrd="0" presId="urn:microsoft.com/office/officeart/2005/8/layout/hProcess11"/>
    <dgm:cxn modelId="{2D96806A-5CAF-4D63-B7BF-1AC365ECB67C}" type="presParOf" srcId="{04B642C3-829B-42EA-BFBB-52A136863807}" destId="{1BA40C9E-EB6D-4711-BC95-374470B85404}" srcOrd="1" destOrd="0" presId="urn:microsoft.com/office/officeart/2005/8/layout/hProcess11"/>
    <dgm:cxn modelId="{397A9BA8-50A6-4851-9D91-C77A3356A22B}" type="presParOf" srcId="{04B642C3-829B-42EA-BFBB-52A136863807}" destId="{2CA32E47-E7A0-4A9B-A408-A1CA1E05BD0E}" srcOrd="2" destOrd="0" presId="urn:microsoft.com/office/officeart/2005/8/layout/hProcess11"/>
    <dgm:cxn modelId="{B9E7976D-DD3A-4D0A-B729-1879752143C2}" type="presParOf" srcId="{FAFD83A2-4B68-4B4C-B270-E8B5C86740C4}" destId="{558A5B01-B278-4C9C-85EE-E9DA66B95801}" srcOrd="3" destOrd="0" presId="urn:microsoft.com/office/officeart/2005/8/layout/hProcess11"/>
    <dgm:cxn modelId="{C78F7A43-EBE1-401F-8166-FADBCC046DDB}" type="presParOf" srcId="{FAFD83A2-4B68-4B4C-B270-E8B5C86740C4}" destId="{D2B0EA04-F5DD-4888-9483-9E4D78A264EE}" srcOrd="4" destOrd="0" presId="urn:microsoft.com/office/officeart/2005/8/layout/hProcess11"/>
    <dgm:cxn modelId="{6040C5D1-1971-4D02-A44B-FEF8AFC9B338}" type="presParOf" srcId="{D2B0EA04-F5DD-4888-9483-9E4D78A264EE}" destId="{330EB8A2-6CB8-428E-B042-38275224B4F7}" srcOrd="0" destOrd="0" presId="urn:microsoft.com/office/officeart/2005/8/layout/hProcess11"/>
    <dgm:cxn modelId="{F98F2D65-ADB8-4B3B-BDB7-9947BD13E658}" type="presParOf" srcId="{D2B0EA04-F5DD-4888-9483-9E4D78A264EE}" destId="{8EDB24F2-B4A2-44A7-B7C1-B49D3EA4B4BB}" srcOrd="1" destOrd="0" presId="urn:microsoft.com/office/officeart/2005/8/layout/hProcess11"/>
    <dgm:cxn modelId="{9AB90A35-3A15-451F-AA71-AA618F289A23}" type="presParOf" srcId="{D2B0EA04-F5DD-4888-9483-9E4D78A264EE}" destId="{0FA16B8C-EFD0-4C8A-B3DD-D5996CD6D4A5}" srcOrd="2" destOrd="0" presId="urn:microsoft.com/office/officeart/2005/8/layout/hProcess11"/>
    <dgm:cxn modelId="{14D652DF-CAA4-4C1B-80CC-71BAA49D9580}" type="presParOf" srcId="{FAFD83A2-4B68-4B4C-B270-E8B5C86740C4}" destId="{94E9EA99-E654-4D84-9C95-4A34A38E5814}" srcOrd="5" destOrd="0" presId="urn:microsoft.com/office/officeart/2005/8/layout/hProcess11"/>
    <dgm:cxn modelId="{CDD398A6-BF2A-4FCC-9D6F-A3CF3A3A68AD}" type="presParOf" srcId="{FAFD83A2-4B68-4B4C-B270-E8B5C86740C4}" destId="{7D9626CA-4107-4CE9-91CD-2E2A0E2E2473}" srcOrd="6" destOrd="0" presId="urn:microsoft.com/office/officeart/2005/8/layout/hProcess11"/>
    <dgm:cxn modelId="{9F7F0B47-2610-4806-8045-2F7A8567C458}" type="presParOf" srcId="{7D9626CA-4107-4CE9-91CD-2E2A0E2E2473}" destId="{391BCEBC-36A7-4467-8488-60A5CE36B401}" srcOrd="0" destOrd="0" presId="urn:microsoft.com/office/officeart/2005/8/layout/hProcess11"/>
    <dgm:cxn modelId="{3BB9DE8C-88B6-411F-92F8-7837EE28A6CA}" type="presParOf" srcId="{7D9626CA-4107-4CE9-91CD-2E2A0E2E2473}" destId="{BFF572A1-7D25-458B-B50B-4E45E14AA1BF}" srcOrd="1" destOrd="0" presId="urn:microsoft.com/office/officeart/2005/8/layout/hProcess11"/>
    <dgm:cxn modelId="{39B91B6D-2010-483F-8607-7A3E3CBD1136}" type="presParOf" srcId="{7D9626CA-4107-4CE9-91CD-2E2A0E2E2473}" destId="{2BE14311-7E79-4505-9A57-FB3228FE978F}" srcOrd="2" destOrd="0" presId="urn:microsoft.com/office/officeart/2005/8/layout/hProcess11"/>
    <dgm:cxn modelId="{EE6616DC-5F53-48F7-99FB-31F7C50C6693}" type="presParOf" srcId="{FAFD83A2-4B68-4B4C-B270-E8B5C86740C4}" destId="{0357977F-1F91-46C6-A5EF-2C3FB8E1448A}" srcOrd="7" destOrd="0" presId="urn:microsoft.com/office/officeart/2005/8/layout/hProcess11"/>
    <dgm:cxn modelId="{7B077AB2-85A8-4C8E-AC19-B02D640FAD5A}" type="presParOf" srcId="{FAFD83A2-4B68-4B4C-B270-E8B5C86740C4}" destId="{6C3628AD-4F4B-4327-AADB-427E3D6D0B46}" srcOrd="8" destOrd="0" presId="urn:microsoft.com/office/officeart/2005/8/layout/hProcess11"/>
    <dgm:cxn modelId="{D80BBB49-61AF-457D-A461-88A7EB73608F}" type="presParOf" srcId="{6C3628AD-4F4B-4327-AADB-427E3D6D0B46}" destId="{25134C60-058A-46C7-924B-86D09C3A382F}" srcOrd="0" destOrd="0" presId="urn:microsoft.com/office/officeart/2005/8/layout/hProcess11"/>
    <dgm:cxn modelId="{33D06B9E-4405-4F5E-AA70-FE816C331A9C}" type="presParOf" srcId="{6C3628AD-4F4B-4327-AADB-427E3D6D0B46}" destId="{B61F198D-AFD8-4176-9D78-B8B37064D637}" srcOrd="1" destOrd="0" presId="urn:microsoft.com/office/officeart/2005/8/layout/hProcess11"/>
    <dgm:cxn modelId="{F5D7E300-011C-4B95-B9C2-B4AB7C52E2BE}" type="presParOf" srcId="{6C3628AD-4F4B-4327-AADB-427E3D6D0B46}" destId="{6527E8CA-F197-4CC2-A27B-E98791209A14}" srcOrd="2" destOrd="0" presId="urn:microsoft.com/office/officeart/2005/8/layout/hProcess11"/>
    <dgm:cxn modelId="{46DEF08B-B268-43E5-A3FE-BA92E2C95888}" type="presParOf" srcId="{FAFD83A2-4B68-4B4C-B270-E8B5C86740C4}" destId="{AD971EB9-9D74-4D6A-84B8-D9DA290D8EBA}" srcOrd="9" destOrd="0" presId="urn:microsoft.com/office/officeart/2005/8/layout/hProcess11"/>
    <dgm:cxn modelId="{4919F83B-38D1-4BCC-98C1-D132DFC1F233}" type="presParOf" srcId="{FAFD83A2-4B68-4B4C-B270-E8B5C86740C4}" destId="{6677413F-96EE-47C0-8296-6E1E0378E111}" srcOrd="10" destOrd="0" presId="urn:microsoft.com/office/officeart/2005/8/layout/hProcess11"/>
    <dgm:cxn modelId="{20A4A32A-C864-43B5-AFE0-DCC9ED57B6EA}" type="presParOf" srcId="{6677413F-96EE-47C0-8296-6E1E0378E111}" destId="{A590A7B4-9C94-42C1-B488-9FA2EBEC0A8F}" srcOrd="0" destOrd="0" presId="urn:microsoft.com/office/officeart/2005/8/layout/hProcess11"/>
    <dgm:cxn modelId="{BDB20667-121B-4F11-9C44-0DDECE6A4E8E}" type="presParOf" srcId="{6677413F-96EE-47C0-8296-6E1E0378E111}" destId="{4DDDDC97-6C65-43C2-99C6-7F3C1BDBFF7F}" srcOrd="1" destOrd="0" presId="urn:microsoft.com/office/officeart/2005/8/layout/hProcess11"/>
    <dgm:cxn modelId="{25DB51FA-6470-489D-817E-DFFF9E993186}" type="presParOf" srcId="{6677413F-96EE-47C0-8296-6E1E0378E111}" destId="{DD024C3F-389E-4FD1-8D77-592C194FF73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4E03B-FC46-4ED1-BDBE-22C9207CDFBE}">
      <dsp:nvSpPr>
        <dsp:cNvPr id="0" name=""/>
        <dsp:cNvSpPr/>
      </dsp:nvSpPr>
      <dsp:spPr>
        <a:xfrm>
          <a:off x="0" y="1825122"/>
          <a:ext cx="10590610" cy="2555084"/>
        </a:xfrm>
        <a:prstGeom prst="notchedRightArrow">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ECE3C2C-9344-4067-9C5E-9AC498AB719B}">
      <dsp:nvSpPr>
        <dsp:cNvPr id="0" name=""/>
        <dsp:cNvSpPr/>
      </dsp:nvSpPr>
      <dsp:spPr>
        <a:xfrm>
          <a:off x="2617" y="0"/>
          <a:ext cx="1524210" cy="255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dirty="0"/>
            <a:t>2018:</a:t>
          </a:r>
        </a:p>
        <a:p>
          <a:pPr marL="0" lvl="0" indent="0" algn="ctr" defTabSz="755650">
            <a:lnSpc>
              <a:spcPct val="90000"/>
            </a:lnSpc>
            <a:spcBef>
              <a:spcPct val="0"/>
            </a:spcBef>
            <a:spcAft>
              <a:spcPct val="35000"/>
            </a:spcAft>
            <a:buNone/>
          </a:pPr>
          <a:r>
            <a:rPr lang="en-US" sz="1700" kern="1200" dirty="0" err="1"/>
            <a:t>PoF</a:t>
          </a:r>
          <a:r>
            <a:rPr lang="en-US" sz="1700" kern="1200" dirty="0"/>
            <a:t> Initiation – Prototyping </a:t>
          </a:r>
        </a:p>
      </dsp:txBody>
      <dsp:txXfrm>
        <a:off x="2617" y="0"/>
        <a:ext cx="1524210" cy="2555084"/>
      </dsp:txXfrm>
    </dsp:sp>
    <dsp:sp modelId="{E77DA7F1-2E55-465D-B3E5-2DF504F57A87}">
      <dsp:nvSpPr>
        <dsp:cNvPr id="0" name=""/>
        <dsp:cNvSpPr/>
      </dsp:nvSpPr>
      <dsp:spPr>
        <a:xfrm>
          <a:off x="445337" y="2874469"/>
          <a:ext cx="638771" cy="638771"/>
        </a:xfrm>
        <a:prstGeom prst="ellipse">
          <a:avLst/>
        </a:prstGeom>
        <a:solidFill>
          <a:srgbClr val="FFFF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6C54D54-876F-4131-A65D-CD71B4EEFACC}">
      <dsp:nvSpPr>
        <dsp:cNvPr id="0" name=""/>
        <dsp:cNvSpPr/>
      </dsp:nvSpPr>
      <dsp:spPr>
        <a:xfrm>
          <a:off x="1603038" y="3832626"/>
          <a:ext cx="1524210" cy="255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2020:</a:t>
          </a:r>
        </a:p>
        <a:p>
          <a:pPr marL="0" lvl="0" indent="0" algn="ctr" defTabSz="889000">
            <a:lnSpc>
              <a:spcPct val="90000"/>
            </a:lnSpc>
            <a:spcBef>
              <a:spcPct val="0"/>
            </a:spcBef>
            <a:spcAft>
              <a:spcPct val="35000"/>
            </a:spcAft>
            <a:buNone/>
          </a:pPr>
          <a:r>
            <a:rPr lang="en-US" sz="2000" kern="1200" dirty="0"/>
            <a:t>Cold box Proof of Principle Si </a:t>
          </a:r>
          <a:r>
            <a:rPr lang="en-US" sz="2000" kern="1200" dirty="0" err="1"/>
            <a:t>PoF</a:t>
          </a:r>
          <a:endParaRPr lang="en-US" sz="2000" kern="1200" dirty="0"/>
        </a:p>
        <a:p>
          <a:pPr marL="0" lvl="0" indent="0" algn="ctr" defTabSz="889000">
            <a:lnSpc>
              <a:spcPct val="90000"/>
            </a:lnSpc>
            <a:spcBef>
              <a:spcPct val="0"/>
            </a:spcBef>
            <a:spcAft>
              <a:spcPct val="35000"/>
            </a:spcAft>
            <a:buNone/>
          </a:pPr>
          <a:r>
            <a:rPr lang="en-US" sz="2000" kern="1200" dirty="0"/>
            <a:t>Certified </a:t>
          </a:r>
        </a:p>
      </dsp:txBody>
      <dsp:txXfrm>
        <a:off x="1603038" y="3832626"/>
        <a:ext cx="1524210" cy="2555084"/>
      </dsp:txXfrm>
    </dsp:sp>
    <dsp:sp modelId="{1BA40C9E-EB6D-4711-BC95-374470B85404}">
      <dsp:nvSpPr>
        <dsp:cNvPr id="0" name=""/>
        <dsp:cNvSpPr/>
      </dsp:nvSpPr>
      <dsp:spPr>
        <a:xfrm>
          <a:off x="2045758" y="2874469"/>
          <a:ext cx="638771" cy="638771"/>
        </a:xfrm>
        <a:prstGeom prst="ellipse">
          <a:avLst/>
        </a:prstGeom>
        <a:solidFill>
          <a:srgbClr val="FFFF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30EB8A2-6CB8-428E-B042-38275224B4F7}">
      <dsp:nvSpPr>
        <dsp:cNvPr id="0" name=""/>
        <dsp:cNvSpPr/>
      </dsp:nvSpPr>
      <dsp:spPr>
        <a:xfrm>
          <a:off x="3203459" y="0"/>
          <a:ext cx="1524210" cy="255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2021:</a:t>
          </a:r>
        </a:p>
        <a:p>
          <a:pPr marL="0" lvl="0" indent="0" algn="ctr" defTabSz="800100">
            <a:lnSpc>
              <a:spcPct val="90000"/>
            </a:lnSpc>
            <a:spcBef>
              <a:spcPct val="0"/>
            </a:spcBef>
            <a:spcAft>
              <a:spcPct val="35000"/>
            </a:spcAft>
            <a:buNone/>
          </a:pPr>
          <a:r>
            <a:rPr lang="en-US" sz="1800" kern="1200" dirty="0"/>
            <a:t>Resolve Issues from CB1</a:t>
          </a:r>
        </a:p>
      </dsp:txBody>
      <dsp:txXfrm>
        <a:off x="3203459" y="0"/>
        <a:ext cx="1524210" cy="2555084"/>
      </dsp:txXfrm>
    </dsp:sp>
    <dsp:sp modelId="{8EDB24F2-B4A2-44A7-B7C1-B49D3EA4B4BB}">
      <dsp:nvSpPr>
        <dsp:cNvPr id="0" name=""/>
        <dsp:cNvSpPr/>
      </dsp:nvSpPr>
      <dsp:spPr>
        <a:xfrm>
          <a:off x="3646178" y="2874469"/>
          <a:ext cx="638771" cy="638771"/>
        </a:xfrm>
        <a:prstGeom prst="ellipse">
          <a:avLst/>
        </a:prstGeom>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91BCEBC-36A7-4467-8488-60A5CE36B401}">
      <dsp:nvSpPr>
        <dsp:cNvPr id="0" name=""/>
        <dsp:cNvSpPr/>
      </dsp:nvSpPr>
      <dsp:spPr>
        <a:xfrm>
          <a:off x="4803879" y="3832626"/>
          <a:ext cx="1524210" cy="255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 FY22:</a:t>
          </a:r>
        </a:p>
        <a:p>
          <a:pPr marL="0" lvl="0" indent="0" algn="ctr" defTabSz="800100">
            <a:lnSpc>
              <a:spcPct val="90000"/>
            </a:lnSpc>
            <a:spcBef>
              <a:spcPct val="0"/>
            </a:spcBef>
            <a:spcAft>
              <a:spcPct val="35000"/>
            </a:spcAft>
            <a:buNone/>
          </a:pPr>
          <a:r>
            <a:rPr lang="en-US" sz="1800" kern="1200" dirty="0"/>
            <a:t> CB</a:t>
          </a:r>
        </a:p>
        <a:p>
          <a:pPr marL="0" lvl="0" indent="0" algn="ctr" defTabSz="800100">
            <a:lnSpc>
              <a:spcPct val="90000"/>
            </a:lnSpc>
            <a:spcBef>
              <a:spcPct val="0"/>
            </a:spcBef>
            <a:spcAft>
              <a:spcPct val="35000"/>
            </a:spcAft>
            <a:buNone/>
          </a:pPr>
          <a:r>
            <a:rPr lang="en-US" sz="1800" kern="1200" dirty="0"/>
            <a:t>GaAs </a:t>
          </a:r>
          <a:r>
            <a:rPr lang="en-US" sz="1800" kern="1200" dirty="0" err="1"/>
            <a:t>PoF</a:t>
          </a:r>
          <a:endParaRPr lang="en-US" sz="1800" kern="1200" dirty="0"/>
        </a:p>
        <a:p>
          <a:pPr marL="0" lvl="0" indent="0" algn="ctr" defTabSz="800100">
            <a:lnSpc>
              <a:spcPct val="90000"/>
            </a:lnSpc>
            <a:spcBef>
              <a:spcPct val="0"/>
            </a:spcBef>
            <a:spcAft>
              <a:spcPct val="35000"/>
            </a:spcAft>
            <a:buNone/>
          </a:pPr>
          <a:r>
            <a:rPr lang="en-US" sz="1800" kern="1200" dirty="0"/>
            <a:t>Certified</a:t>
          </a:r>
        </a:p>
      </dsp:txBody>
      <dsp:txXfrm>
        <a:off x="4803879" y="3832626"/>
        <a:ext cx="1524210" cy="2555084"/>
      </dsp:txXfrm>
    </dsp:sp>
    <dsp:sp modelId="{BFF572A1-7D25-458B-B50B-4E45E14AA1BF}">
      <dsp:nvSpPr>
        <dsp:cNvPr id="0" name=""/>
        <dsp:cNvSpPr/>
      </dsp:nvSpPr>
      <dsp:spPr>
        <a:xfrm>
          <a:off x="5246599" y="2874469"/>
          <a:ext cx="638771" cy="638771"/>
        </a:xfrm>
        <a:prstGeom prst="ellipse">
          <a:avLst/>
        </a:prstGeom>
        <a:solidFill>
          <a:schemeClr val="accent3">
            <a:lumMod val="40000"/>
            <a:lumOff val="6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5134C60-058A-46C7-924B-86D09C3A382F}">
      <dsp:nvSpPr>
        <dsp:cNvPr id="0" name=""/>
        <dsp:cNvSpPr/>
      </dsp:nvSpPr>
      <dsp:spPr>
        <a:xfrm>
          <a:off x="6404300" y="0"/>
          <a:ext cx="1524210" cy="255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2023:</a:t>
          </a:r>
        </a:p>
        <a:p>
          <a:pPr marL="0" lvl="0" indent="0" algn="ctr" defTabSz="800100">
            <a:lnSpc>
              <a:spcPct val="90000"/>
            </a:lnSpc>
            <a:spcBef>
              <a:spcPct val="0"/>
            </a:spcBef>
            <a:spcAft>
              <a:spcPct val="35000"/>
            </a:spcAft>
            <a:buNone/>
          </a:pPr>
          <a:r>
            <a:rPr lang="en-US" sz="1800" kern="1200" dirty="0"/>
            <a:t>Ramp up </a:t>
          </a:r>
          <a:r>
            <a:rPr lang="en-US" sz="1800" kern="1200" dirty="0" err="1"/>
            <a:t>PoF</a:t>
          </a:r>
          <a:r>
            <a:rPr lang="en-US" sz="1800" kern="1200" dirty="0"/>
            <a:t> Large Scale Layout and Tests</a:t>
          </a:r>
        </a:p>
      </dsp:txBody>
      <dsp:txXfrm>
        <a:off x="6404300" y="0"/>
        <a:ext cx="1524210" cy="2555084"/>
      </dsp:txXfrm>
    </dsp:sp>
    <dsp:sp modelId="{B61F198D-AFD8-4176-9D78-B8B37064D637}">
      <dsp:nvSpPr>
        <dsp:cNvPr id="0" name=""/>
        <dsp:cNvSpPr/>
      </dsp:nvSpPr>
      <dsp:spPr>
        <a:xfrm>
          <a:off x="6847019" y="2874469"/>
          <a:ext cx="638771" cy="638771"/>
        </a:xfrm>
        <a:prstGeom prst="ellipse">
          <a:avLst/>
        </a:prstGeom>
        <a:solidFill>
          <a:schemeClr val="bg1"/>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A590A7B4-9C94-42C1-B488-9FA2EBEC0A8F}">
      <dsp:nvSpPr>
        <dsp:cNvPr id="0" name=""/>
        <dsp:cNvSpPr/>
      </dsp:nvSpPr>
      <dsp:spPr>
        <a:xfrm>
          <a:off x="8004720" y="3832626"/>
          <a:ext cx="1524210" cy="255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Final Design Delivery with Installation Plan</a:t>
          </a:r>
        </a:p>
      </dsp:txBody>
      <dsp:txXfrm>
        <a:off x="8004720" y="3832626"/>
        <a:ext cx="1524210" cy="2555084"/>
      </dsp:txXfrm>
    </dsp:sp>
    <dsp:sp modelId="{4DDDDC97-6C65-43C2-99C6-7F3C1BDBFF7F}">
      <dsp:nvSpPr>
        <dsp:cNvPr id="0" name=""/>
        <dsp:cNvSpPr/>
      </dsp:nvSpPr>
      <dsp:spPr>
        <a:xfrm>
          <a:off x="8447440" y="2874469"/>
          <a:ext cx="638771" cy="638771"/>
        </a:xfrm>
        <a:prstGeom prst="ellipse">
          <a:avLst/>
        </a:prstGeom>
        <a:solidFill>
          <a:srgbClr val="00B05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7D326-799C-4EFB-923B-1907FC5E4213}"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9ADB7-2440-4828-BB39-10357DB87196}" type="slidenum">
              <a:rPr lang="en-US" smtClean="0"/>
              <a:t>‹#›</a:t>
            </a:fld>
            <a:endParaRPr lang="en-US"/>
          </a:p>
        </p:txBody>
      </p:sp>
    </p:spTree>
    <p:extLst>
      <p:ext uri="{BB962C8B-B14F-4D97-AF65-F5344CB8AC3E}">
        <p14:creationId xmlns:p14="http://schemas.microsoft.com/office/powerpoint/2010/main" val="39571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8F8D-8826-4B2F-BE1B-5EB5550D2F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F5D25-9BD5-ED73-0699-B420DABE2B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7E7F1D-8DEA-A39E-2EB1-B0BC534493BB}"/>
              </a:ext>
            </a:extLst>
          </p:cNvPr>
          <p:cNvSpPr>
            <a:spLocks noGrp="1"/>
          </p:cNvSpPr>
          <p:nvPr>
            <p:ph type="dt" sz="half" idx="10"/>
          </p:nvPr>
        </p:nvSpPr>
        <p:spPr/>
        <p:txBody>
          <a:bodyPr/>
          <a:lstStyle/>
          <a:p>
            <a:fld id="{357CD88B-C1BC-4DF1-AFF4-6796ACCF9C74}" type="datetime1">
              <a:rPr lang="en-US" smtClean="0"/>
              <a:t>6/26/2023</a:t>
            </a:fld>
            <a:endParaRPr lang="en-US"/>
          </a:p>
        </p:txBody>
      </p:sp>
      <p:sp>
        <p:nvSpPr>
          <p:cNvPr id="5" name="Footer Placeholder 4">
            <a:extLst>
              <a:ext uri="{FF2B5EF4-FFF2-40B4-BE49-F238E27FC236}">
                <a16:creationId xmlns:a16="http://schemas.microsoft.com/office/drawing/2014/main" id="{B4CBC21C-5865-356D-7763-9D553709821E}"/>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37C7C4F4-E946-9D3B-BA74-6322F80E97BA}"/>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61828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DF94-2F7D-7FD0-B354-5468F3918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0776F3-05B4-E585-6742-27A457073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E112A-CEBD-B76C-2F18-CC179F66D774}"/>
              </a:ext>
            </a:extLst>
          </p:cNvPr>
          <p:cNvSpPr>
            <a:spLocks noGrp="1"/>
          </p:cNvSpPr>
          <p:nvPr>
            <p:ph type="dt" sz="half" idx="10"/>
          </p:nvPr>
        </p:nvSpPr>
        <p:spPr/>
        <p:txBody>
          <a:bodyPr/>
          <a:lstStyle/>
          <a:p>
            <a:fld id="{D70A8740-3A67-4AE2-9975-103896564399}" type="datetime1">
              <a:rPr lang="en-US" smtClean="0"/>
              <a:t>6/26/2023</a:t>
            </a:fld>
            <a:endParaRPr lang="en-US"/>
          </a:p>
        </p:txBody>
      </p:sp>
      <p:sp>
        <p:nvSpPr>
          <p:cNvPr id="5" name="Footer Placeholder 4">
            <a:extLst>
              <a:ext uri="{FF2B5EF4-FFF2-40B4-BE49-F238E27FC236}">
                <a16:creationId xmlns:a16="http://schemas.microsoft.com/office/drawing/2014/main" id="{43CE2E76-F465-B52B-1F97-9600F1AE668F}"/>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58BB0565-330B-2B61-08FC-6FEDD04434C1}"/>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191992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934140-D420-F524-1692-F050EB76A0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F8948-2AC8-F168-74A9-2F51FF28E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FB2AC-9194-CE34-FAC6-EA8589B26B9E}"/>
              </a:ext>
            </a:extLst>
          </p:cNvPr>
          <p:cNvSpPr>
            <a:spLocks noGrp="1"/>
          </p:cNvSpPr>
          <p:nvPr>
            <p:ph type="dt" sz="half" idx="10"/>
          </p:nvPr>
        </p:nvSpPr>
        <p:spPr/>
        <p:txBody>
          <a:bodyPr/>
          <a:lstStyle/>
          <a:p>
            <a:fld id="{940C9C3D-4A1F-4D59-9650-5C85F3F8C496}" type="datetime1">
              <a:rPr lang="en-US" smtClean="0"/>
              <a:t>6/26/2023</a:t>
            </a:fld>
            <a:endParaRPr lang="en-US"/>
          </a:p>
        </p:txBody>
      </p:sp>
      <p:sp>
        <p:nvSpPr>
          <p:cNvPr id="5" name="Footer Placeholder 4">
            <a:extLst>
              <a:ext uri="{FF2B5EF4-FFF2-40B4-BE49-F238E27FC236}">
                <a16:creationId xmlns:a16="http://schemas.microsoft.com/office/drawing/2014/main" id="{34848E1D-7E80-F502-DF0D-B375995E9020}"/>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19C57D10-5798-9883-01EC-35DAA8C52D18}"/>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294953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2673857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D788D71-DA7D-4B42-8064-4FA57B3C0697}" type="datetime1">
              <a:rPr lang="en-US" smtClean="0"/>
              <a:t>6/26/2023</a:t>
            </a:fld>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 DUNE FD3 Mini-Workshop Toward a Combined Photon Detection and Field Cage System</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10415929" y="6258849"/>
            <a:ext cx="1477859"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85989" y="6323963"/>
            <a:ext cx="10041468"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425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32E5-8920-BF53-3121-6F76AE192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4B236-8244-2C55-55A2-96BE047FB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8C962-83A1-BA1C-6B77-1EB4544043A8}"/>
              </a:ext>
            </a:extLst>
          </p:cNvPr>
          <p:cNvSpPr>
            <a:spLocks noGrp="1"/>
          </p:cNvSpPr>
          <p:nvPr>
            <p:ph type="dt" sz="half" idx="10"/>
          </p:nvPr>
        </p:nvSpPr>
        <p:spPr/>
        <p:txBody>
          <a:bodyPr/>
          <a:lstStyle/>
          <a:p>
            <a:fld id="{D11FC02C-AE4A-4955-8C2D-09BD4088951E}" type="datetime1">
              <a:rPr lang="en-US" smtClean="0"/>
              <a:t>6/26/2023</a:t>
            </a:fld>
            <a:endParaRPr lang="en-US"/>
          </a:p>
        </p:txBody>
      </p:sp>
      <p:sp>
        <p:nvSpPr>
          <p:cNvPr id="5" name="Footer Placeholder 4">
            <a:extLst>
              <a:ext uri="{FF2B5EF4-FFF2-40B4-BE49-F238E27FC236}">
                <a16:creationId xmlns:a16="http://schemas.microsoft.com/office/drawing/2014/main" id="{E8679C21-7AD6-EACF-3674-5E6376B0D016}"/>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5F4D8DEC-D8BA-6561-93F2-CF6435A60DCF}"/>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40183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883E-C78F-A498-B64A-697F0656D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D311A-37DC-DD63-8DF3-DC8058E4E6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05A81-63F8-D6EF-A267-8586DF52440B}"/>
              </a:ext>
            </a:extLst>
          </p:cNvPr>
          <p:cNvSpPr>
            <a:spLocks noGrp="1"/>
          </p:cNvSpPr>
          <p:nvPr>
            <p:ph type="dt" sz="half" idx="10"/>
          </p:nvPr>
        </p:nvSpPr>
        <p:spPr/>
        <p:txBody>
          <a:bodyPr/>
          <a:lstStyle/>
          <a:p>
            <a:fld id="{34DAB164-7E83-483B-95B6-3FF9A0222ED0}" type="datetime1">
              <a:rPr lang="en-US" smtClean="0"/>
              <a:t>6/26/2023</a:t>
            </a:fld>
            <a:endParaRPr lang="en-US"/>
          </a:p>
        </p:txBody>
      </p:sp>
      <p:sp>
        <p:nvSpPr>
          <p:cNvPr id="5" name="Footer Placeholder 4">
            <a:extLst>
              <a:ext uri="{FF2B5EF4-FFF2-40B4-BE49-F238E27FC236}">
                <a16:creationId xmlns:a16="http://schemas.microsoft.com/office/drawing/2014/main" id="{BAD30674-6A46-53F9-13C9-A9DE95469EA9}"/>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0BA2D13D-EB1C-6944-73AC-1CC13F660E21}"/>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189837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3AB9-6A33-7DF4-A617-55B3AF7039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A5D20-4AF8-A208-36BE-094132C65C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4183FB-8BD1-DCA1-1928-818884B488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AED5B7-0482-801A-6098-38B8393D7AF2}"/>
              </a:ext>
            </a:extLst>
          </p:cNvPr>
          <p:cNvSpPr>
            <a:spLocks noGrp="1"/>
          </p:cNvSpPr>
          <p:nvPr>
            <p:ph type="dt" sz="half" idx="10"/>
          </p:nvPr>
        </p:nvSpPr>
        <p:spPr/>
        <p:txBody>
          <a:bodyPr/>
          <a:lstStyle/>
          <a:p>
            <a:fld id="{25B131EC-E152-422B-9785-32C8D38BF2D2}" type="datetime1">
              <a:rPr lang="en-US" smtClean="0"/>
              <a:t>6/26/2023</a:t>
            </a:fld>
            <a:endParaRPr lang="en-US"/>
          </a:p>
        </p:txBody>
      </p:sp>
      <p:sp>
        <p:nvSpPr>
          <p:cNvPr id="6" name="Footer Placeholder 5">
            <a:extLst>
              <a:ext uri="{FF2B5EF4-FFF2-40B4-BE49-F238E27FC236}">
                <a16:creationId xmlns:a16="http://schemas.microsoft.com/office/drawing/2014/main" id="{7B887DB1-E36B-E7CA-FA74-7D8A30DE8C77}"/>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7" name="Slide Number Placeholder 6">
            <a:extLst>
              <a:ext uri="{FF2B5EF4-FFF2-40B4-BE49-F238E27FC236}">
                <a16:creationId xmlns:a16="http://schemas.microsoft.com/office/drawing/2014/main" id="{67F8ABD0-9A0D-3318-1309-167C16E96B3E}"/>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3023816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CF22-16BB-34A0-101A-F72BD228B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BB946-D15B-2FCB-F753-F8790C8CB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E1A0C-020E-1633-5FFB-CBE6D19EA5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BF17CE-D81F-A9C1-DBEA-B006B0BA16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CC331-FC2B-6CD9-9874-2E1A174F6D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019468-CA95-E522-3F83-C02011351232}"/>
              </a:ext>
            </a:extLst>
          </p:cNvPr>
          <p:cNvSpPr>
            <a:spLocks noGrp="1"/>
          </p:cNvSpPr>
          <p:nvPr>
            <p:ph type="dt" sz="half" idx="10"/>
          </p:nvPr>
        </p:nvSpPr>
        <p:spPr/>
        <p:txBody>
          <a:bodyPr/>
          <a:lstStyle/>
          <a:p>
            <a:fld id="{5CEE8E1E-09D1-4AE7-8975-140E2F05D5A0}" type="datetime1">
              <a:rPr lang="en-US" smtClean="0"/>
              <a:t>6/26/2023</a:t>
            </a:fld>
            <a:endParaRPr lang="en-US"/>
          </a:p>
        </p:txBody>
      </p:sp>
      <p:sp>
        <p:nvSpPr>
          <p:cNvPr id="8" name="Footer Placeholder 7">
            <a:extLst>
              <a:ext uri="{FF2B5EF4-FFF2-40B4-BE49-F238E27FC236}">
                <a16:creationId xmlns:a16="http://schemas.microsoft.com/office/drawing/2014/main" id="{150C98EF-7EF6-B3EE-112B-482E0564BFD6}"/>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9" name="Slide Number Placeholder 8">
            <a:extLst>
              <a:ext uri="{FF2B5EF4-FFF2-40B4-BE49-F238E27FC236}">
                <a16:creationId xmlns:a16="http://schemas.microsoft.com/office/drawing/2014/main" id="{B755E5E6-DFCD-7FA1-8A73-1D64146F9A9E}"/>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65796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967B-C0B4-EA8D-7551-4D82351DFA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E6CB0C-9142-AF9A-8680-44EB320598B7}"/>
              </a:ext>
            </a:extLst>
          </p:cNvPr>
          <p:cNvSpPr>
            <a:spLocks noGrp="1"/>
          </p:cNvSpPr>
          <p:nvPr>
            <p:ph type="dt" sz="half" idx="10"/>
          </p:nvPr>
        </p:nvSpPr>
        <p:spPr/>
        <p:txBody>
          <a:bodyPr/>
          <a:lstStyle/>
          <a:p>
            <a:fld id="{C8A6C8E5-65EA-4E3A-AE87-61C151A6A6DB}" type="datetime1">
              <a:rPr lang="en-US" smtClean="0"/>
              <a:t>6/26/2023</a:t>
            </a:fld>
            <a:endParaRPr lang="en-US"/>
          </a:p>
        </p:txBody>
      </p:sp>
      <p:sp>
        <p:nvSpPr>
          <p:cNvPr id="4" name="Footer Placeholder 3">
            <a:extLst>
              <a:ext uri="{FF2B5EF4-FFF2-40B4-BE49-F238E27FC236}">
                <a16:creationId xmlns:a16="http://schemas.microsoft.com/office/drawing/2014/main" id="{E00F7D5C-1805-8C45-67DA-C3250A28979A}"/>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5" name="Slide Number Placeholder 4">
            <a:extLst>
              <a:ext uri="{FF2B5EF4-FFF2-40B4-BE49-F238E27FC236}">
                <a16:creationId xmlns:a16="http://schemas.microsoft.com/office/drawing/2014/main" id="{68E87F0C-6279-9707-1517-94AC8977F0FA}"/>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123127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7FC027-47D5-73B2-1429-C071E6EB0C83}"/>
              </a:ext>
            </a:extLst>
          </p:cNvPr>
          <p:cNvSpPr>
            <a:spLocks noGrp="1"/>
          </p:cNvSpPr>
          <p:nvPr>
            <p:ph type="dt" sz="half" idx="10"/>
          </p:nvPr>
        </p:nvSpPr>
        <p:spPr/>
        <p:txBody>
          <a:bodyPr/>
          <a:lstStyle/>
          <a:p>
            <a:fld id="{04A3BA9E-5680-40AA-8A64-BF3AB39D46FE}" type="datetime1">
              <a:rPr lang="en-US" smtClean="0"/>
              <a:t>6/26/2023</a:t>
            </a:fld>
            <a:endParaRPr lang="en-US"/>
          </a:p>
        </p:txBody>
      </p:sp>
      <p:sp>
        <p:nvSpPr>
          <p:cNvPr id="3" name="Footer Placeholder 2">
            <a:extLst>
              <a:ext uri="{FF2B5EF4-FFF2-40B4-BE49-F238E27FC236}">
                <a16:creationId xmlns:a16="http://schemas.microsoft.com/office/drawing/2014/main" id="{A630AE8C-C2FD-9186-44DE-F6BB0B11C33D}"/>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4" name="Slide Number Placeholder 3">
            <a:extLst>
              <a:ext uri="{FF2B5EF4-FFF2-40B4-BE49-F238E27FC236}">
                <a16:creationId xmlns:a16="http://schemas.microsoft.com/office/drawing/2014/main" id="{8A4D744F-FF7D-9324-7E0B-2197939BA6E9}"/>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76415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A1214-C2FF-0CF4-76DD-2B19A3698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E55C36-01F1-FF9E-AFA8-BF7FB7B6B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45257C-5065-ED15-DD04-F010256C8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6AFBF-91F0-15F6-AFE8-D74CE3DCE7DF}"/>
              </a:ext>
            </a:extLst>
          </p:cNvPr>
          <p:cNvSpPr>
            <a:spLocks noGrp="1"/>
          </p:cNvSpPr>
          <p:nvPr>
            <p:ph type="dt" sz="half" idx="10"/>
          </p:nvPr>
        </p:nvSpPr>
        <p:spPr/>
        <p:txBody>
          <a:bodyPr/>
          <a:lstStyle/>
          <a:p>
            <a:fld id="{3E156447-332B-446B-BB34-E9AFDF3C0FF0}" type="datetime1">
              <a:rPr lang="en-US" smtClean="0"/>
              <a:t>6/26/2023</a:t>
            </a:fld>
            <a:endParaRPr lang="en-US"/>
          </a:p>
        </p:txBody>
      </p:sp>
      <p:sp>
        <p:nvSpPr>
          <p:cNvPr id="6" name="Footer Placeholder 5">
            <a:extLst>
              <a:ext uri="{FF2B5EF4-FFF2-40B4-BE49-F238E27FC236}">
                <a16:creationId xmlns:a16="http://schemas.microsoft.com/office/drawing/2014/main" id="{1E0C0FC1-5B63-27B2-5B2C-84CDF179F250}"/>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7" name="Slide Number Placeholder 6">
            <a:extLst>
              <a:ext uri="{FF2B5EF4-FFF2-40B4-BE49-F238E27FC236}">
                <a16:creationId xmlns:a16="http://schemas.microsoft.com/office/drawing/2014/main" id="{31B819B1-3424-8886-903A-34BF8E209F7E}"/>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367276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860F-3976-AF19-F4D8-0AD330604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8554E4-0EB0-8D29-77D9-64FCA7788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AE02A-A28D-27E6-63E0-EEB6C0682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1015D-484C-A4E4-9D07-89E0A1BA978C}"/>
              </a:ext>
            </a:extLst>
          </p:cNvPr>
          <p:cNvSpPr>
            <a:spLocks noGrp="1"/>
          </p:cNvSpPr>
          <p:nvPr>
            <p:ph type="dt" sz="half" idx="10"/>
          </p:nvPr>
        </p:nvSpPr>
        <p:spPr/>
        <p:txBody>
          <a:bodyPr/>
          <a:lstStyle/>
          <a:p>
            <a:fld id="{6E8D0107-2E6D-4E25-8D23-B38F0DC0ADD5}" type="datetime1">
              <a:rPr lang="en-US" smtClean="0"/>
              <a:t>6/26/2023</a:t>
            </a:fld>
            <a:endParaRPr lang="en-US"/>
          </a:p>
        </p:txBody>
      </p:sp>
      <p:sp>
        <p:nvSpPr>
          <p:cNvPr id="6" name="Footer Placeholder 5">
            <a:extLst>
              <a:ext uri="{FF2B5EF4-FFF2-40B4-BE49-F238E27FC236}">
                <a16:creationId xmlns:a16="http://schemas.microsoft.com/office/drawing/2014/main" id="{D9DF8CE3-4BEA-EB6F-BAA2-F15503B8D948}"/>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7" name="Slide Number Placeholder 6">
            <a:extLst>
              <a:ext uri="{FF2B5EF4-FFF2-40B4-BE49-F238E27FC236}">
                <a16:creationId xmlns:a16="http://schemas.microsoft.com/office/drawing/2014/main" id="{6479C525-83E6-7407-1EFF-CD78F3B4E289}"/>
              </a:ext>
            </a:extLst>
          </p:cNvPr>
          <p:cNvSpPr>
            <a:spLocks noGrp="1"/>
          </p:cNvSpPr>
          <p:nvPr>
            <p:ph type="sldNum" sz="quarter" idx="12"/>
          </p:nvPr>
        </p:nvSpPr>
        <p:spPr/>
        <p:txBody>
          <a:bodyPr/>
          <a:lstStyle/>
          <a:p>
            <a:fld id="{9C386AB5-AAFD-4A40-A446-3528A3FCD94D}" type="slidenum">
              <a:rPr lang="en-US" smtClean="0"/>
              <a:t>‹#›</a:t>
            </a:fld>
            <a:endParaRPr lang="en-US"/>
          </a:p>
        </p:txBody>
      </p:sp>
    </p:spTree>
    <p:extLst>
      <p:ext uri="{BB962C8B-B14F-4D97-AF65-F5344CB8AC3E}">
        <p14:creationId xmlns:p14="http://schemas.microsoft.com/office/powerpoint/2010/main" val="89574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16BC4-9F88-438E-7F1C-00C78673E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9BE5AB-D4F6-342C-E37C-60236D995A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302C7-368A-C280-3D69-8E303339DD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7B337-64EE-4D55-AE1A-75B5D289A109}" type="datetime1">
              <a:rPr lang="en-US" smtClean="0"/>
              <a:t>6/26/2023</a:t>
            </a:fld>
            <a:endParaRPr lang="en-US"/>
          </a:p>
        </p:txBody>
      </p:sp>
      <p:sp>
        <p:nvSpPr>
          <p:cNvPr id="5" name="Footer Placeholder 4">
            <a:extLst>
              <a:ext uri="{FF2B5EF4-FFF2-40B4-BE49-F238E27FC236}">
                <a16:creationId xmlns:a16="http://schemas.microsoft.com/office/drawing/2014/main" id="{1325E464-CCAB-DA0F-A4A0-447995A6E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E22AE3E2-BF3C-7F71-226B-267F7FC4D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86AB5-AAFD-4A40-A446-3528A3FCD94D}" type="slidenum">
              <a:rPr lang="en-US" smtClean="0"/>
              <a:t>‹#›</a:t>
            </a:fld>
            <a:endParaRPr lang="en-US"/>
          </a:p>
        </p:txBody>
      </p:sp>
    </p:spTree>
    <p:extLst>
      <p:ext uri="{BB962C8B-B14F-4D97-AF65-F5344CB8AC3E}">
        <p14:creationId xmlns:p14="http://schemas.microsoft.com/office/powerpoint/2010/main" val="2110076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urldefense.proofpoint.com/v2/url?u=https-3A__photonics.gsfc.nasa.gov_tva_meldoc_cabass_coating.htm&amp;d=DwMFAg&amp;c=gRgGjJ3BkIsb5y6s49QqsA&amp;r=JtuI_cRys_CK6CEoe3e5J5zYefM045LzcOJlxx_gQqg&amp;m=esZrNbe9UcppQIl-e1IYy0CvL5ossO81Vzs6I2sHY1z61oh2LipsaQwbXQtrEOdm&amp;s=fbB4DjHjBWktOuevy25jCU-agnSNIJ1opG-3GESErNc&amp;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omnexus.specialchem.com/polymer-properties/properties/coefficient-of-linear-thermal-expansion?src=sg-overview-cn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19B60-7240-474E-9D0C-152D763D9092}"/>
              </a:ext>
            </a:extLst>
          </p:cNvPr>
          <p:cNvSpPr>
            <a:spLocks noGrp="1"/>
          </p:cNvSpPr>
          <p:nvPr>
            <p:ph type="body" sz="quarter" idx="10"/>
          </p:nvPr>
        </p:nvSpPr>
        <p:spPr/>
        <p:txBody>
          <a:bodyPr/>
          <a:lstStyle/>
          <a:p>
            <a:r>
              <a:rPr lang="en-US" dirty="0"/>
              <a:t>DUNE FD3 Mini-Workshop Toward a Combined Photon Detection and Field Cage System</a:t>
            </a:r>
          </a:p>
          <a:p>
            <a:r>
              <a:rPr lang="en-US" dirty="0"/>
              <a:t>June 26-28</a:t>
            </a:r>
            <a:r>
              <a:rPr lang="en-US" baseline="30000" dirty="0"/>
              <a:t>th</a:t>
            </a:r>
            <a:r>
              <a:rPr lang="en-US" dirty="0"/>
              <a:t>  2023</a:t>
            </a:r>
          </a:p>
          <a:p>
            <a:r>
              <a:rPr lang="en-US" dirty="0"/>
              <a:t>William Pellico</a:t>
            </a:r>
          </a:p>
        </p:txBody>
      </p:sp>
      <p:sp>
        <p:nvSpPr>
          <p:cNvPr id="3" name="Text Placeholder 2">
            <a:extLst>
              <a:ext uri="{FF2B5EF4-FFF2-40B4-BE49-F238E27FC236}">
                <a16:creationId xmlns:a16="http://schemas.microsoft.com/office/drawing/2014/main" id="{7C796985-3A3F-4AC2-8380-1B8093ACBCAE}"/>
              </a:ext>
            </a:extLst>
          </p:cNvPr>
          <p:cNvSpPr>
            <a:spLocks noGrp="1"/>
          </p:cNvSpPr>
          <p:nvPr>
            <p:ph type="body" sz="quarter" idx="11"/>
          </p:nvPr>
        </p:nvSpPr>
        <p:spPr/>
        <p:txBody>
          <a:bodyPr/>
          <a:lstStyle/>
          <a:p>
            <a:r>
              <a:rPr lang="en-US" dirty="0"/>
              <a:t>Power Over Fiber </a:t>
            </a:r>
            <a:r>
              <a:rPr lang="en-US" dirty="0" err="1"/>
              <a:t>PoF</a:t>
            </a:r>
            <a:endParaRPr lang="en-US" dirty="0"/>
          </a:p>
        </p:txBody>
      </p:sp>
    </p:spTree>
    <p:extLst>
      <p:ext uri="{BB962C8B-B14F-4D97-AF65-F5344CB8AC3E}">
        <p14:creationId xmlns:p14="http://schemas.microsoft.com/office/powerpoint/2010/main" val="2933422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5DBD-1CD4-88D8-47A4-87C39E4DD974}"/>
              </a:ext>
            </a:extLst>
          </p:cNvPr>
          <p:cNvSpPr>
            <a:spLocks noGrp="1"/>
          </p:cNvSpPr>
          <p:nvPr>
            <p:ph type="title"/>
          </p:nvPr>
        </p:nvSpPr>
        <p:spPr>
          <a:xfrm>
            <a:off x="468679" y="108918"/>
            <a:ext cx="10515600" cy="848396"/>
          </a:xfrm>
        </p:spPr>
        <p:txBody>
          <a:bodyPr/>
          <a:lstStyle/>
          <a:p>
            <a:r>
              <a:rPr lang="en-US" dirty="0" err="1"/>
              <a:t>InGaAs</a:t>
            </a:r>
            <a:r>
              <a:rPr lang="en-US" dirty="0"/>
              <a:t> Option </a:t>
            </a:r>
          </a:p>
        </p:txBody>
      </p:sp>
      <p:pic>
        <p:nvPicPr>
          <p:cNvPr id="3" name="Picture 2">
            <a:extLst>
              <a:ext uri="{FF2B5EF4-FFF2-40B4-BE49-F238E27FC236}">
                <a16:creationId xmlns:a16="http://schemas.microsoft.com/office/drawing/2014/main" id="{CD85CF30-0875-3D0E-D9D5-238EFC0C2AEA}"/>
              </a:ext>
            </a:extLst>
          </p:cNvPr>
          <p:cNvPicPr>
            <a:picLocks noChangeAspect="1"/>
          </p:cNvPicPr>
          <p:nvPr/>
        </p:nvPicPr>
        <p:blipFill rotWithShape="1">
          <a:blip r:embed="rId2"/>
          <a:srcRect b="4295"/>
          <a:stretch/>
        </p:blipFill>
        <p:spPr>
          <a:xfrm>
            <a:off x="6793872" y="3629432"/>
            <a:ext cx="5429183" cy="3012350"/>
          </a:xfrm>
          <a:prstGeom prst="rect">
            <a:avLst/>
          </a:prstGeom>
        </p:spPr>
      </p:pic>
      <p:pic>
        <p:nvPicPr>
          <p:cNvPr id="4" name="Picture 3">
            <a:extLst>
              <a:ext uri="{FF2B5EF4-FFF2-40B4-BE49-F238E27FC236}">
                <a16:creationId xmlns:a16="http://schemas.microsoft.com/office/drawing/2014/main" id="{BB3008FF-9852-BF26-D038-A01FB5551E8D}"/>
              </a:ext>
            </a:extLst>
          </p:cNvPr>
          <p:cNvPicPr>
            <a:picLocks noChangeAspect="1"/>
          </p:cNvPicPr>
          <p:nvPr/>
        </p:nvPicPr>
        <p:blipFill rotWithShape="1">
          <a:blip r:embed="rId3"/>
          <a:srcRect t="3380" b="4886"/>
          <a:stretch/>
        </p:blipFill>
        <p:spPr>
          <a:xfrm>
            <a:off x="6546264" y="108918"/>
            <a:ext cx="5487914" cy="2918129"/>
          </a:xfrm>
          <a:prstGeom prst="rect">
            <a:avLst/>
          </a:prstGeom>
        </p:spPr>
      </p:pic>
      <p:pic>
        <p:nvPicPr>
          <p:cNvPr id="5" name="Picture 4">
            <a:extLst>
              <a:ext uri="{FF2B5EF4-FFF2-40B4-BE49-F238E27FC236}">
                <a16:creationId xmlns:a16="http://schemas.microsoft.com/office/drawing/2014/main" id="{75A4B0BB-4150-8F03-337A-D185F1EBC419}"/>
              </a:ext>
            </a:extLst>
          </p:cNvPr>
          <p:cNvPicPr>
            <a:picLocks noChangeAspect="1"/>
          </p:cNvPicPr>
          <p:nvPr/>
        </p:nvPicPr>
        <p:blipFill rotWithShape="1">
          <a:blip r:embed="rId4"/>
          <a:srcRect l="3279" t="2721" r="2031" b="4742"/>
          <a:stretch/>
        </p:blipFill>
        <p:spPr>
          <a:xfrm>
            <a:off x="0" y="3901252"/>
            <a:ext cx="4659087" cy="2637660"/>
          </a:xfrm>
          <a:prstGeom prst="rect">
            <a:avLst/>
          </a:prstGeom>
        </p:spPr>
      </p:pic>
      <p:pic>
        <p:nvPicPr>
          <p:cNvPr id="6" name="Picture 5">
            <a:extLst>
              <a:ext uri="{FF2B5EF4-FFF2-40B4-BE49-F238E27FC236}">
                <a16:creationId xmlns:a16="http://schemas.microsoft.com/office/drawing/2014/main" id="{B9AA48BF-0B09-F0B8-289C-3ED0F6A53D06}"/>
              </a:ext>
            </a:extLst>
          </p:cNvPr>
          <p:cNvPicPr>
            <a:picLocks noChangeAspect="1"/>
          </p:cNvPicPr>
          <p:nvPr/>
        </p:nvPicPr>
        <p:blipFill rotWithShape="1">
          <a:blip r:embed="rId5"/>
          <a:srcRect b="4998"/>
          <a:stretch/>
        </p:blipFill>
        <p:spPr>
          <a:xfrm>
            <a:off x="-31949" y="800577"/>
            <a:ext cx="5295238" cy="3447213"/>
          </a:xfrm>
          <a:prstGeom prst="rect">
            <a:avLst/>
          </a:prstGeom>
        </p:spPr>
      </p:pic>
      <p:sp>
        <p:nvSpPr>
          <p:cNvPr id="7" name="TextBox 6">
            <a:extLst>
              <a:ext uri="{FF2B5EF4-FFF2-40B4-BE49-F238E27FC236}">
                <a16:creationId xmlns:a16="http://schemas.microsoft.com/office/drawing/2014/main" id="{1ACF6F9E-8254-92F4-846D-89951629FA33}"/>
              </a:ext>
            </a:extLst>
          </p:cNvPr>
          <p:cNvSpPr txBox="1"/>
          <p:nvPr/>
        </p:nvSpPr>
        <p:spPr>
          <a:xfrm>
            <a:off x="5198902" y="3060529"/>
            <a:ext cx="6823395" cy="646331"/>
          </a:xfrm>
          <a:prstGeom prst="rect">
            <a:avLst/>
          </a:prstGeom>
          <a:noFill/>
          <a:ln>
            <a:solidFill>
              <a:schemeClr val="tx1"/>
            </a:solidFill>
          </a:ln>
        </p:spPr>
        <p:txBody>
          <a:bodyPr wrap="square" rtlCol="0">
            <a:spAutoFit/>
          </a:bodyPr>
          <a:lstStyle/>
          <a:p>
            <a:r>
              <a:rPr lang="en-US" dirty="0"/>
              <a:t>If we felt light leakage was the most critical issue, we wanted to address, we could compete the </a:t>
            </a:r>
            <a:r>
              <a:rPr lang="en-US" dirty="0" err="1"/>
              <a:t>InGaAs</a:t>
            </a:r>
            <a:r>
              <a:rPr lang="en-US" dirty="0"/>
              <a:t> field testing.</a:t>
            </a:r>
          </a:p>
        </p:txBody>
      </p:sp>
      <p:sp>
        <p:nvSpPr>
          <p:cNvPr id="9" name="TextBox 8">
            <a:extLst>
              <a:ext uri="{FF2B5EF4-FFF2-40B4-BE49-F238E27FC236}">
                <a16:creationId xmlns:a16="http://schemas.microsoft.com/office/drawing/2014/main" id="{A26E7124-F4E6-2879-228B-D452B9D89AE3}"/>
              </a:ext>
            </a:extLst>
          </p:cNvPr>
          <p:cNvSpPr txBox="1"/>
          <p:nvPr/>
        </p:nvSpPr>
        <p:spPr>
          <a:xfrm>
            <a:off x="4781099" y="4588005"/>
            <a:ext cx="1890761" cy="10772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Wafers of the PT10, 1480nm, OPC that could be immune to light pollution: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0" name="Date Placeholder 9">
            <a:extLst>
              <a:ext uri="{FF2B5EF4-FFF2-40B4-BE49-F238E27FC236}">
                <a16:creationId xmlns:a16="http://schemas.microsoft.com/office/drawing/2014/main" id="{DAE9FF59-A52F-F19B-8162-3057FF2E16E5}"/>
              </a:ext>
            </a:extLst>
          </p:cNvPr>
          <p:cNvSpPr>
            <a:spLocks noGrp="1"/>
          </p:cNvSpPr>
          <p:nvPr>
            <p:ph type="dt" sz="half" idx="10"/>
          </p:nvPr>
        </p:nvSpPr>
        <p:spPr>
          <a:xfrm>
            <a:off x="0" y="6475094"/>
            <a:ext cx="2743200" cy="365125"/>
          </a:xfrm>
        </p:spPr>
        <p:txBody>
          <a:bodyPr/>
          <a:lstStyle/>
          <a:p>
            <a:fld id="{E3F78166-49ED-4A4E-A29C-C1267E4C76A4}" type="datetime1">
              <a:rPr lang="en-US" smtClean="0"/>
              <a:t>6/26/2023</a:t>
            </a:fld>
            <a:endParaRPr lang="en-US"/>
          </a:p>
        </p:txBody>
      </p:sp>
      <p:sp>
        <p:nvSpPr>
          <p:cNvPr id="11" name="Footer Placeholder 10">
            <a:extLst>
              <a:ext uri="{FF2B5EF4-FFF2-40B4-BE49-F238E27FC236}">
                <a16:creationId xmlns:a16="http://schemas.microsoft.com/office/drawing/2014/main" id="{AE16061F-6414-B26D-A623-682353C8C38D}"/>
              </a:ext>
            </a:extLst>
          </p:cNvPr>
          <p:cNvSpPr>
            <a:spLocks noGrp="1"/>
          </p:cNvSpPr>
          <p:nvPr>
            <p:ph type="ftr" sz="quarter" idx="11"/>
          </p:nvPr>
        </p:nvSpPr>
        <p:spPr>
          <a:xfrm>
            <a:off x="2579695" y="6459219"/>
            <a:ext cx="7219950" cy="365125"/>
          </a:xfrm>
        </p:spPr>
        <p:txBody>
          <a:bodyPr/>
          <a:lstStyle/>
          <a:p>
            <a:r>
              <a:rPr lang="en-US" dirty="0"/>
              <a:t>W. Pellico | DUNE FD3 Mini-Workshop Toward a Combined Photon Detection and Field Cage System</a:t>
            </a:r>
          </a:p>
        </p:txBody>
      </p:sp>
      <p:sp>
        <p:nvSpPr>
          <p:cNvPr id="12" name="Slide Number Placeholder 11">
            <a:extLst>
              <a:ext uri="{FF2B5EF4-FFF2-40B4-BE49-F238E27FC236}">
                <a16:creationId xmlns:a16="http://schemas.microsoft.com/office/drawing/2014/main" id="{55224C39-7FA1-2DBD-7840-35BB4DCAEBF1}"/>
              </a:ext>
            </a:extLst>
          </p:cNvPr>
          <p:cNvSpPr>
            <a:spLocks noGrp="1"/>
          </p:cNvSpPr>
          <p:nvPr>
            <p:ph type="sldNum" sz="quarter" idx="12"/>
          </p:nvPr>
        </p:nvSpPr>
        <p:spPr/>
        <p:txBody>
          <a:bodyPr/>
          <a:lstStyle/>
          <a:p>
            <a:fld id="{9C386AB5-AAFD-4A40-A446-3528A3FCD94D}" type="slidenum">
              <a:rPr lang="en-US" smtClean="0"/>
              <a:t>10</a:t>
            </a:fld>
            <a:endParaRPr lang="en-US"/>
          </a:p>
        </p:txBody>
      </p:sp>
    </p:spTree>
    <p:extLst>
      <p:ext uri="{BB962C8B-B14F-4D97-AF65-F5344CB8AC3E}">
        <p14:creationId xmlns:p14="http://schemas.microsoft.com/office/powerpoint/2010/main" val="56129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4BA7-AC85-001E-31A9-8242D28437B4}"/>
              </a:ext>
            </a:extLst>
          </p:cNvPr>
          <p:cNvSpPr>
            <a:spLocks noGrp="1"/>
          </p:cNvSpPr>
          <p:nvPr>
            <p:ph type="title"/>
          </p:nvPr>
        </p:nvSpPr>
        <p:spPr>
          <a:xfrm>
            <a:off x="838200" y="104503"/>
            <a:ext cx="10515600" cy="931817"/>
          </a:xfrm>
        </p:spPr>
        <p:txBody>
          <a:bodyPr/>
          <a:lstStyle/>
          <a:p>
            <a:pPr algn="ctr"/>
            <a:r>
              <a:rPr lang="en-US" dirty="0" err="1"/>
              <a:t>PoF</a:t>
            </a:r>
            <a:r>
              <a:rPr lang="en-US" dirty="0"/>
              <a:t> Photovoltaic (OPC) VD2 present </a:t>
            </a:r>
          </a:p>
        </p:txBody>
      </p:sp>
      <p:sp>
        <p:nvSpPr>
          <p:cNvPr id="3" name="Content Placeholder 2">
            <a:extLst>
              <a:ext uri="{FF2B5EF4-FFF2-40B4-BE49-F238E27FC236}">
                <a16:creationId xmlns:a16="http://schemas.microsoft.com/office/drawing/2014/main" id="{86FBC4AF-FE24-955A-E867-470F154ADBCA}"/>
              </a:ext>
            </a:extLst>
          </p:cNvPr>
          <p:cNvSpPr>
            <a:spLocks noGrp="1"/>
          </p:cNvSpPr>
          <p:nvPr>
            <p:ph idx="1"/>
          </p:nvPr>
        </p:nvSpPr>
        <p:spPr>
          <a:xfrm>
            <a:off x="357379" y="1189016"/>
            <a:ext cx="11477242" cy="5336380"/>
          </a:xfrm>
        </p:spPr>
        <p:txBody>
          <a:bodyPr>
            <a:normAutofit lnSpcReduction="10000"/>
          </a:bodyPr>
          <a:lstStyle/>
          <a:p>
            <a:r>
              <a:rPr lang="en-US" dirty="0"/>
              <a:t>Certification of Si is complete</a:t>
            </a:r>
          </a:p>
          <a:p>
            <a:r>
              <a:rPr lang="en-US" dirty="0"/>
              <a:t>Certification of base GaAs is complete – multiple staged improvements completed</a:t>
            </a:r>
          </a:p>
          <a:p>
            <a:pPr lvl="1"/>
            <a:r>
              <a:rPr lang="en-US" dirty="0"/>
              <a:t>All units are from Broadcom</a:t>
            </a:r>
          </a:p>
          <a:p>
            <a:pPr lvl="2"/>
            <a:r>
              <a:rPr lang="en-US" dirty="0"/>
              <a:t>Tested off the shelf standard ‘unhoused’ unit </a:t>
            </a:r>
          </a:p>
          <a:p>
            <a:pPr lvl="2"/>
            <a:r>
              <a:rPr lang="en-US" dirty="0"/>
              <a:t>One is a unit that has been modified by Broadcom by replacing metal housing with Teflon</a:t>
            </a:r>
          </a:p>
          <a:p>
            <a:pPr lvl="2"/>
            <a:r>
              <a:rPr lang="en-US" dirty="0"/>
              <a:t>Tested higher power Broadcom off the shelf OPC</a:t>
            </a:r>
          </a:p>
          <a:p>
            <a:pPr lvl="1"/>
            <a:r>
              <a:rPr lang="en-US" dirty="0"/>
              <a:t>All units have passed </a:t>
            </a:r>
            <a:r>
              <a:rPr lang="en-US" dirty="0" err="1"/>
              <a:t>cyro</a:t>
            </a:r>
            <a:r>
              <a:rPr lang="en-US" dirty="0"/>
              <a:t> tests but did not achieve desired power-eff</a:t>
            </a:r>
          </a:p>
          <a:p>
            <a:pPr marL="0" indent="0">
              <a:buNone/>
            </a:pPr>
            <a:r>
              <a:rPr lang="en-US" dirty="0"/>
              <a:t>Plan</a:t>
            </a:r>
          </a:p>
          <a:p>
            <a:pPr marL="514350" indent="-514350">
              <a:buFont typeface="+mj-lt"/>
              <a:buAutoNum type="arabicPeriod"/>
            </a:pPr>
            <a:r>
              <a:rPr lang="en-US" dirty="0"/>
              <a:t>Would like to test 800 + units (Broadcom)</a:t>
            </a:r>
          </a:p>
          <a:p>
            <a:pPr marL="514350" indent="-514350">
              <a:buFont typeface="+mj-lt"/>
              <a:buAutoNum type="arabicPeriod"/>
            </a:pPr>
            <a:r>
              <a:rPr lang="en-US" dirty="0"/>
              <a:t>FNAL Completes the VD2 OPC bulk purchase and testing</a:t>
            </a:r>
          </a:p>
          <a:p>
            <a:pPr marL="514350" indent="-514350">
              <a:buFont typeface="+mj-lt"/>
              <a:buAutoNum type="arabicPeriod"/>
            </a:pPr>
            <a:r>
              <a:rPr lang="en-US" dirty="0">
                <a:solidFill>
                  <a:srgbClr val="00B050"/>
                </a:solidFill>
              </a:rPr>
              <a:t>Utilize UIUC design to reach closer to theoretical limits</a:t>
            </a:r>
          </a:p>
          <a:p>
            <a:pPr marL="514350" indent="-514350">
              <a:buFont typeface="+mj-lt"/>
              <a:buAutoNum type="arabicPeriod"/>
            </a:pPr>
            <a:r>
              <a:rPr lang="en-US" dirty="0">
                <a:solidFill>
                  <a:srgbClr val="00B050"/>
                </a:solidFill>
              </a:rPr>
              <a:t>UIUC delivers wafer(s) for packaging test units</a:t>
            </a:r>
          </a:p>
          <a:p>
            <a:pPr marL="514350" indent="-514350">
              <a:buFont typeface="+mj-lt"/>
              <a:buAutoNum type="arabicPeriod"/>
            </a:pPr>
            <a:endParaRPr lang="en-US" dirty="0"/>
          </a:p>
        </p:txBody>
      </p:sp>
      <p:pic>
        <p:nvPicPr>
          <p:cNvPr id="4" name="Picture 3">
            <a:extLst>
              <a:ext uri="{FF2B5EF4-FFF2-40B4-BE49-F238E27FC236}">
                <a16:creationId xmlns:a16="http://schemas.microsoft.com/office/drawing/2014/main" id="{27488015-15FD-DB6B-EE2A-5C7840D74A64}"/>
              </a:ext>
            </a:extLst>
          </p:cNvPr>
          <p:cNvPicPr>
            <a:picLocks noChangeAspect="1"/>
          </p:cNvPicPr>
          <p:nvPr/>
        </p:nvPicPr>
        <p:blipFill>
          <a:blip r:embed="rId2"/>
          <a:stretch>
            <a:fillRect/>
          </a:stretch>
        </p:blipFill>
        <p:spPr>
          <a:xfrm>
            <a:off x="9740425" y="2962577"/>
            <a:ext cx="2346999" cy="847775"/>
          </a:xfrm>
          <a:prstGeom prst="rect">
            <a:avLst/>
          </a:prstGeom>
        </p:spPr>
      </p:pic>
      <p:pic>
        <p:nvPicPr>
          <p:cNvPr id="5" name="Picture 4">
            <a:extLst>
              <a:ext uri="{FF2B5EF4-FFF2-40B4-BE49-F238E27FC236}">
                <a16:creationId xmlns:a16="http://schemas.microsoft.com/office/drawing/2014/main" id="{DBA5BDFC-9668-8896-4194-B73E3E3A36B8}"/>
              </a:ext>
            </a:extLst>
          </p:cNvPr>
          <p:cNvPicPr>
            <a:picLocks noChangeAspect="1"/>
          </p:cNvPicPr>
          <p:nvPr/>
        </p:nvPicPr>
        <p:blipFill>
          <a:blip r:embed="rId3"/>
          <a:stretch>
            <a:fillRect/>
          </a:stretch>
        </p:blipFill>
        <p:spPr>
          <a:xfrm>
            <a:off x="9772503" y="3904060"/>
            <a:ext cx="2062118" cy="2761898"/>
          </a:xfrm>
          <a:prstGeom prst="rect">
            <a:avLst/>
          </a:prstGeom>
        </p:spPr>
      </p:pic>
      <p:sp>
        <p:nvSpPr>
          <p:cNvPr id="6" name="Date Placeholder 5">
            <a:extLst>
              <a:ext uri="{FF2B5EF4-FFF2-40B4-BE49-F238E27FC236}">
                <a16:creationId xmlns:a16="http://schemas.microsoft.com/office/drawing/2014/main" id="{8CAA69DF-C442-A319-B58D-2442DC08820D}"/>
              </a:ext>
            </a:extLst>
          </p:cNvPr>
          <p:cNvSpPr>
            <a:spLocks noGrp="1"/>
          </p:cNvSpPr>
          <p:nvPr>
            <p:ph type="dt" sz="half" idx="10"/>
          </p:nvPr>
        </p:nvSpPr>
        <p:spPr/>
        <p:txBody>
          <a:bodyPr/>
          <a:lstStyle/>
          <a:p>
            <a:fld id="{D30DEF38-8CA7-404D-AD18-A491267D285D}" type="datetime1">
              <a:rPr lang="en-US" smtClean="0"/>
              <a:t>6/26/2023</a:t>
            </a:fld>
            <a:endParaRPr lang="en-US"/>
          </a:p>
        </p:txBody>
      </p:sp>
      <p:sp>
        <p:nvSpPr>
          <p:cNvPr id="7" name="Footer Placeholder 6">
            <a:extLst>
              <a:ext uri="{FF2B5EF4-FFF2-40B4-BE49-F238E27FC236}">
                <a16:creationId xmlns:a16="http://schemas.microsoft.com/office/drawing/2014/main" id="{411A26D1-E0A8-781D-83EB-09D87459E455}"/>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8" name="Slide Number Placeholder 7">
            <a:extLst>
              <a:ext uri="{FF2B5EF4-FFF2-40B4-BE49-F238E27FC236}">
                <a16:creationId xmlns:a16="http://schemas.microsoft.com/office/drawing/2014/main" id="{17B4CEFF-42B5-FAA3-5FB5-2A436AF7D2B3}"/>
              </a:ext>
            </a:extLst>
          </p:cNvPr>
          <p:cNvSpPr>
            <a:spLocks noGrp="1"/>
          </p:cNvSpPr>
          <p:nvPr>
            <p:ph type="sldNum" sz="quarter" idx="12"/>
          </p:nvPr>
        </p:nvSpPr>
        <p:spPr/>
        <p:txBody>
          <a:bodyPr/>
          <a:lstStyle/>
          <a:p>
            <a:fld id="{9C386AB5-AAFD-4A40-A446-3528A3FCD94D}" type="slidenum">
              <a:rPr lang="en-US" smtClean="0"/>
              <a:t>11</a:t>
            </a:fld>
            <a:endParaRPr lang="en-US"/>
          </a:p>
        </p:txBody>
      </p:sp>
    </p:spTree>
    <p:extLst>
      <p:ext uri="{BB962C8B-B14F-4D97-AF65-F5344CB8AC3E}">
        <p14:creationId xmlns:p14="http://schemas.microsoft.com/office/powerpoint/2010/main" val="192584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3FD7-1AE6-5AD3-C7BD-8E7B4A217E22}"/>
              </a:ext>
            </a:extLst>
          </p:cNvPr>
          <p:cNvSpPr>
            <a:spLocks noGrp="1"/>
          </p:cNvSpPr>
          <p:nvPr>
            <p:ph type="title"/>
          </p:nvPr>
        </p:nvSpPr>
        <p:spPr>
          <a:xfrm>
            <a:off x="838200" y="365126"/>
            <a:ext cx="10515600" cy="1149350"/>
          </a:xfrm>
        </p:spPr>
        <p:txBody>
          <a:bodyPr/>
          <a:lstStyle/>
          <a:p>
            <a:r>
              <a:rPr lang="en-US" dirty="0"/>
              <a:t>VD2 Effort – Looking for Small Upgrade Path</a:t>
            </a:r>
          </a:p>
        </p:txBody>
      </p:sp>
      <p:pic>
        <p:nvPicPr>
          <p:cNvPr id="5" name="Content Placeholder 4">
            <a:extLst>
              <a:ext uri="{FF2B5EF4-FFF2-40B4-BE49-F238E27FC236}">
                <a16:creationId xmlns:a16="http://schemas.microsoft.com/office/drawing/2014/main" id="{37F3989D-44FE-6AD4-10AB-AA4B5B031B12}"/>
              </a:ext>
            </a:extLst>
          </p:cNvPr>
          <p:cNvPicPr>
            <a:picLocks noGrp="1" noChangeAspect="1"/>
          </p:cNvPicPr>
          <p:nvPr>
            <p:ph idx="1"/>
          </p:nvPr>
        </p:nvPicPr>
        <p:blipFill rotWithShape="1">
          <a:blip r:embed="rId2"/>
          <a:srcRect r="1634"/>
          <a:stretch/>
        </p:blipFill>
        <p:spPr>
          <a:xfrm>
            <a:off x="168232" y="1971269"/>
            <a:ext cx="11855535" cy="4441269"/>
          </a:xfrm>
        </p:spPr>
      </p:pic>
      <p:sp>
        <p:nvSpPr>
          <p:cNvPr id="6" name="TextBox 5">
            <a:extLst>
              <a:ext uri="{FF2B5EF4-FFF2-40B4-BE49-F238E27FC236}">
                <a16:creationId xmlns:a16="http://schemas.microsoft.com/office/drawing/2014/main" id="{215BD4F4-A1F3-D4EB-B619-336C140B75C1}"/>
              </a:ext>
            </a:extLst>
          </p:cNvPr>
          <p:cNvSpPr txBox="1"/>
          <p:nvPr/>
        </p:nvSpPr>
        <p:spPr>
          <a:xfrm>
            <a:off x="196935" y="1381125"/>
            <a:ext cx="11658600" cy="646331"/>
          </a:xfrm>
          <a:prstGeom prst="rect">
            <a:avLst/>
          </a:prstGeom>
          <a:noFill/>
        </p:spPr>
        <p:txBody>
          <a:bodyPr wrap="square" rtlCol="0">
            <a:spAutoFit/>
          </a:bodyPr>
          <a:lstStyle/>
          <a:p>
            <a:r>
              <a:rPr lang="en-US" dirty="0"/>
              <a:t>We have tested a number of Broadcom units these past 3+ years that have provided insight into </a:t>
            </a:r>
            <a:r>
              <a:rPr lang="en-US" dirty="0" err="1"/>
              <a:t>cryo</a:t>
            </a:r>
            <a:r>
              <a:rPr lang="en-US" dirty="0"/>
              <a:t> operations.  This knowledge will be used to set a reasonable R&amp;D strategy to achieve an optimum cryogenic OPC.</a:t>
            </a:r>
          </a:p>
        </p:txBody>
      </p:sp>
      <p:sp>
        <p:nvSpPr>
          <p:cNvPr id="7" name="Date Placeholder 6">
            <a:extLst>
              <a:ext uri="{FF2B5EF4-FFF2-40B4-BE49-F238E27FC236}">
                <a16:creationId xmlns:a16="http://schemas.microsoft.com/office/drawing/2014/main" id="{7E2AA073-300C-80D8-C499-E14AD2EFBAB4}"/>
              </a:ext>
            </a:extLst>
          </p:cNvPr>
          <p:cNvSpPr>
            <a:spLocks noGrp="1"/>
          </p:cNvSpPr>
          <p:nvPr>
            <p:ph type="dt" sz="half" idx="10"/>
          </p:nvPr>
        </p:nvSpPr>
        <p:spPr/>
        <p:txBody>
          <a:bodyPr/>
          <a:lstStyle/>
          <a:p>
            <a:fld id="{E09D9F64-A077-4AE6-8F2F-2494A70A9D69}" type="datetime1">
              <a:rPr lang="en-US" smtClean="0"/>
              <a:t>6/26/2023</a:t>
            </a:fld>
            <a:endParaRPr lang="en-US"/>
          </a:p>
        </p:txBody>
      </p:sp>
      <p:sp>
        <p:nvSpPr>
          <p:cNvPr id="8" name="Footer Placeholder 7">
            <a:extLst>
              <a:ext uri="{FF2B5EF4-FFF2-40B4-BE49-F238E27FC236}">
                <a16:creationId xmlns:a16="http://schemas.microsoft.com/office/drawing/2014/main" id="{35FF7753-3F24-A6CF-0F40-41B4DB0B5EBB}"/>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9" name="Slide Number Placeholder 8">
            <a:extLst>
              <a:ext uri="{FF2B5EF4-FFF2-40B4-BE49-F238E27FC236}">
                <a16:creationId xmlns:a16="http://schemas.microsoft.com/office/drawing/2014/main" id="{3017EA21-537F-2425-DD18-BC381EAD0B0C}"/>
              </a:ext>
            </a:extLst>
          </p:cNvPr>
          <p:cNvSpPr>
            <a:spLocks noGrp="1"/>
          </p:cNvSpPr>
          <p:nvPr>
            <p:ph type="sldNum" sz="quarter" idx="12"/>
          </p:nvPr>
        </p:nvSpPr>
        <p:spPr/>
        <p:txBody>
          <a:bodyPr/>
          <a:lstStyle/>
          <a:p>
            <a:fld id="{9C386AB5-AAFD-4A40-A446-3528A3FCD94D}" type="slidenum">
              <a:rPr lang="en-US" smtClean="0"/>
              <a:t>12</a:t>
            </a:fld>
            <a:endParaRPr lang="en-US"/>
          </a:p>
        </p:txBody>
      </p:sp>
    </p:spTree>
    <p:extLst>
      <p:ext uri="{BB962C8B-B14F-4D97-AF65-F5344CB8AC3E}">
        <p14:creationId xmlns:p14="http://schemas.microsoft.com/office/powerpoint/2010/main" val="1352464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7224-85AD-22D2-9A46-BE8769579669}"/>
              </a:ext>
            </a:extLst>
          </p:cNvPr>
          <p:cNvSpPr>
            <a:spLocks noGrp="1"/>
          </p:cNvSpPr>
          <p:nvPr>
            <p:ph type="title"/>
          </p:nvPr>
        </p:nvSpPr>
        <p:spPr/>
        <p:txBody>
          <a:bodyPr/>
          <a:lstStyle/>
          <a:p>
            <a:r>
              <a:rPr lang="en-US" dirty="0" err="1"/>
              <a:t>Xtra</a:t>
            </a:r>
            <a:r>
              <a:rPr lang="en-US" dirty="0"/>
              <a:t> – Fiber coating</a:t>
            </a:r>
          </a:p>
        </p:txBody>
      </p:sp>
      <p:sp>
        <p:nvSpPr>
          <p:cNvPr id="3" name="Content Placeholder 2">
            <a:extLst>
              <a:ext uri="{FF2B5EF4-FFF2-40B4-BE49-F238E27FC236}">
                <a16:creationId xmlns:a16="http://schemas.microsoft.com/office/drawing/2014/main" id="{347AD3F0-51F1-6653-CF3E-EA71C3A4839D}"/>
              </a:ext>
            </a:extLst>
          </p:cNvPr>
          <p:cNvSpPr>
            <a:spLocks noGrp="1"/>
          </p:cNvSpPr>
          <p:nvPr>
            <p:ph idx="1"/>
          </p:nvPr>
        </p:nvSpPr>
        <p:spPr>
          <a:xfrm>
            <a:off x="838200" y="1690688"/>
            <a:ext cx="10515600" cy="4486275"/>
          </a:xfrm>
        </p:spPr>
        <p:txBody>
          <a:bodyPr/>
          <a:lstStyle/>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The advantages of the acrylate material is that it can be selected for strip-ability and is fairly soft which makes the fiber more flexible. Its disadvantages are that acrylates tend to have low temperature ratings (usually around 85C although some are available that are rated as high as 200C) and it is a well-known out gasser.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Polyimide has been used successfully for coating space grade optical fiber and it comes with the advantage of a 125C temperature rating. Polyimide will tend to make the fiber seem stiffer than an acrylate coated fiber and the difficulties associated with stripping polyimide. Polyimide coating can be stripped chemically, with hot sulfuric acid, or mechanically, using a hot tweezers. Users find hot sulfuric acid to be dangerous and non-portable. Mechanical stripping methods are not recommended for flight cable assemblies because they have the capacity to introduce surface flaws to the glass fiber, compromising long term reliability.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Reference: </a:t>
            </a:r>
            <a:r>
              <a:rPr lang="en-US" sz="1800" u="sng" dirty="0">
                <a:solidFill>
                  <a:srgbClr val="1F497D"/>
                </a:solidFill>
                <a:effectLst/>
                <a:latin typeface="Calibri" panose="020F0502020204030204" pitchFamily="34" charset="0"/>
                <a:ea typeface="Calibri" panose="020F0502020204030204" pitchFamily="34" charset="0"/>
                <a:hlinkClick r:id="rId2"/>
              </a:rPr>
              <a:t>https://photonics.gsfc.nasa.gov/tva/meldoc/cabass/coating.htm</a:t>
            </a:r>
            <a:endParaRPr lang="en-US" sz="1800" dirty="0">
              <a:effectLst/>
              <a:latin typeface="Calibri" panose="020F0502020204030204" pitchFamily="34" charset="0"/>
              <a:ea typeface="Calibri" panose="020F0502020204030204" pitchFamily="34" charset="0"/>
            </a:endParaRPr>
          </a:p>
        </p:txBody>
      </p:sp>
      <p:sp>
        <p:nvSpPr>
          <p:cNvPr id="4" name="Date Placeholder 3">
            <a:extLst>
              <a:ext uri="{FF2B5EF4-FFF2-40B4-BE49-F238E27FC236}">
                <a16:creationId xmlns:a16="http://schemas.microsoft.com/office/drawing/2014/main" id="{E57CA368-818E-7736-8062-205EF4D9CFB4}"/>
              </a:ext>
            </a:extLst>
          </p:cNvPr>
          <p:cNvSpPr>
            <a:spLocks noGrp="1"/>
          </p:cNvSpPr>
          <p:nvPr>
            <p:ph type="dt" sz="half" idx="10"/>
          </p:nvPr>
        </p:nvSpPr>
        <p:spPr/>
        <p:txBody>
          <a:bodyPr/>
          <a:lstStyle/>
          <a:p>
            <a:fld id="{FA5BE05A-9C7B-4E77-A56B-7F080D3B4CDB}" type="datetime1">
              <a:rPr lang="en-US" smtClean="0"/>
              <a:t>6/26/2023</a:t>
            </a:fld>
            <a:endParaRPr lang="en-US"/>
          </a:p>
        </p:txBody>
      </p:sp>
      <p:sp>
        <p:nvSpPr>
          <p:cNvPr id="5" name="Footer Placeholder 4">
            <a:extLst>
              <a:ext uri="{FF2B5EF4-FFF2-40B4-BE49-F238E27FC236}">
                <a16:creationId xmlns:a16="http://schemas.microsoft.com/office/drawing/2014/main" id="{61AFC9B2-28F7-C532-80B6-F82DFDA2BACE}"/>
              </a:ext>
            </a:extLst>
          </p:cNvPr>
          <p:cNvSpPr>
            <a:spLocks noGrp="1"/>
          </p:cNvSpPr>
          <p:nvPr>
            <p:ph type="ftr" sz="quarter" idx="11"/>
          </p:nvPr>
        </p:nvSpPr>
        <p:spPr>
          <a:xfrm>
            <a:off x="3467100" y="6356350"/>
            <a:ext cx="6610350" cy="501650"/>
          </a:xfrm>
        </p:spPr>
        <p:txBody>
          <a:bodyPr/>
          <a:lstStyle/>
          <a:p>
            <a:r>
              <a:rPr lang="en-US" dirty="0"/>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0D4279DA-4776-594C-74CF-967B7BC6403A}"/>
              </a:ext>
            </a:extLst>
          </p:cNvPr>
          <p:cNvSpPr>
            <a:spLocks noGrp="1"/>
          </p:cNvSpPr>
          <p:nvPr>
            <p:ph type="sldNum" sz="quarter" idx="12"/>
          </p:nvPr>
        </p:nvSpPr>
        <p:spPr/>
        <p:txBody>
          <a:bodyPr/>
          <a:lstStyle/>
          <a:p>
            <a:fld id="{9C386AB5-AAFD-4A40-A446-3528A3FCD94D}" type="slidenum">
              <a:rPr lang="en-US" smtClean="0"/>
              <a:t>13</a:t>
            </a:fld>
            <a:endParaRPr lang="en-US"/>
          </a:p>
        </p:txBody>
      </p:sp>
    </p:spTree>
    <p:extLst>
      <p:ext uri="{BB962C8B-B14F-4D97-AF65-F5344CB8AC3E}">
        <p14:creationId xmlns:p14="http://schemas.microsoft.com/office/powerpoint/2010/main" val="320227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C54B-ABB2-4FD2-0AF7-D8E83D494332}"/>
              </a:ext>
            </a:extLst>
          </p:cNvPr>
          <p:cNvSpPr>
            <a:spLocks noGrp="1"/>
          </p:cNvSpPr>
          <p:nvPr>
            <p:ph type="title"/>
          </p:nvPr>
        </p:nvSpPr>
        <p:spPr>
          <a:xfrm>
            <a:off x="838200" y="365125"/>
            <a:ext cx="10515600" cy="477713"/>
          </a:xfrm>
        </p:spPr>
        <p:txBody>
          <a:bodyPr>
            <a:normAutofit fontScale="90000"/>
          </a:bodyPr>
          <a:lstStyle/>
          <a:p>
            <a:r>
              <a:rPr lang="en-US" dirty="0" err="1"/>
              <a:t>Xtra</a:t>
            </a:r>
            <a:r>
              <a:rPr lang="en-US" dirty="0"/>
              <a:t> – OPC Notes</a:t>
            </a:r>
          </a:p>
        </p:txBody>
      </p:sp>
      <p:sp>
        <p:nvSpPr>
          <p:cNvPr id="3" name="Content Placeholder 2">
            <a:extLst>
              <a:ext uri="{FF2B5EF4-FFF2-40B4-BE49-F238E27FC236}">
                <a16:creationId xmlns:a16="http://schemas.microsoft.com/office/drawing/2014/main" id="{4C810290-9472-F159-48F3-14E48D0D6A81}"/>
              </a:ext>
            </a:extLst>
          </p:cNvPr>
          <p:cNvSpPr>
            <a:spLocks noGrp="1"/>
          </p:cNvSpPr>
          <p:nvPr>
            <p:ph idx="1"/>
          </p:nvPr>
        </p:nvSpPr>
        <p:spPr>
          <a:xfrm>
            <a:off x="332960" y="1001947"/>
            <a:ext cx="11526079" cy="5354403"/>
          </a:xfrm>
        </p:spPr>
        <p:txBody>
          <a:bodyPr>
            <a:normAutofit fontScale="92500" lnSpcReduction="10000"/>
          </a:bodyPr>
          <a:lstStyle/>
          <a:p>
            <a:r>
              <a:rPr lang="en-US" sz="2200" dirty="0">
                <a:effectLst/>
                <a:latin typeface="Calibri" panose="020F0502020204030204" pitchFamily="34" charset="0"/>
                <a:ea typeface="Calibri" panose="020F0502020204030204" pitchFamily="34" charset="0"/>
              </a:rPr>
              <a:t>OPC “GaAs” even when it is optimized for 808nm, or 830nm typically has some aluminum, or even other elements, in additional layers. These layers, often referred to as back-surface-field layers, serve to tweak the QE peak to shorter wavelengths. However, these seem to have some, yet poorly understood, behavior as the temperature is drastically reduced. We are now using what Broadcom calls ‘PT5’.  They have modified their OPS product to what they say is the ‘purest’ or simplest version of our OPCs with a minimum, possible none, of these additional tweaking layers. </a:t>
            </a:r>
          </a:p>
          <a:p>
            <a:r>
              <a:rPr lang="en-US" sz="2200" dirty="0">
                <a:effectLst/>
                <a:latin typeface="Calibri" panose="020F0502020204030204" pitchFamily="34" charset="0"/>
                <a:ea typeface="Calibri" panose="020F0502020204030204" pitchFamily="34" charset="0"/>
              </a:rPr>
              <a:t>With a more extensive effort, it might be possible to truly design in special layers for top performance at 77K, but this would involve a multitude of epi-runs, each costing a money and followed by the necessary fab into chips. In the just completed effort, Broadcom had been ‘lucky’ in that several years ago, a particular epi-run went sideways. That resulted in the first ‘flavor’ of PT5 which maintained efficiency at 77K but were not capable of more than 300mW output. To increase the power, we then had to reconstitute to repeat in a controllable manner to increase the power while the conversion efficiency was maintained. That’s the most recent effort which resulted in the PT5s.  </a:t>
            </a:r>
          </a:p>
          <a:p>
            <a:r>
              <a:rPr lang="en-US" sz="2200" dirty="0">
                <a:effectLst/>
                <a:latin typeface="Calibri" panose="020F0502020204030204" pitchFamily="34" charset="0"/>
                <a:ea typeface="Times New Roman" panose="02020603050405020304" pitchFamily="18" charset="0"/>
              </a:rPr>
              <a:t>Wafers of the PT10, 1480nm, OPC that could be immune to light pollution:</a:t>
            </a:r>
            <a:endParaRPr lang="en-US" sz="2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2200" dirty="0">
                <a:effectLst/>
                <a:latin typeface="Calibri" panose="020F0502020204030204" pitchFamily="34" charset="0"/>
                <a:ea typeface="Times New Roman" panose="02020603050405020304" pitchFamily="18" charset="0"/>
              </a:rPr>
              <a:t>These are already at our Canada facility for singulation into chips</a:t>
            </a:r>
            <a:endParaRPr lang="en-US" sz="2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2200" dirty="0">
                <a:effectLst/>
                <a:latin typeface="Calibri" panose="020F0502020204030204" pitchFamily="34" charset="0"/>
                <a:ea typeface="Times New Roman" panose="02020603050405020304" pitchFamily="18" charset="0"/>
              </a:rPr>
              <a:t>Preliminary testing show good results at 77K albeit with lower conversion efficiency</a:t>
            </a:r>
            <a:endParaRPr lang="en-US" sz="2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2200" dirty="0">
                <a:effectLst/>
                <a:latin typeface="Calibri" panose="020F0502020204030204" pitchFamily="34" charset="0"/>
                <a:ea typeface="Times New Roman" panose="02020603050405020304" pitchFamily="18" charset="0"/>
              </a:rPr>
              <a:t>Chips will be assembled into FC housing starting mid-April:</a:t>
            </a:r>
            <a:endParaRPr lang="en-US" sz="2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mj-lt"/>
              <a:buAutoNum type="romanLcPeriod"/>
            </a:pPr>
            <a:r>
              <a:rPr lang="en-US" sz="2200" dirty="0">
                <a:effectLst/>
                <a:latin typeface="Calibri" panose="020F0502020204030204" pitchFamily="34" charset="0"/>
                <a:ea typeface="Calibri" panose="020F0502020204030204" pitchFamily="34" charset="0"/>
              </a:rPr>
              <a:t>A smaller quantity to take place in the San Jose area and might be ready before mid-May</a:t>
            </a:r>
          </a:p>
          <a:p>
            <a:pPr marL="1143000" marR="0" lvl="2" indent="-228600">
              <a:spcBef>
                <a:spcPts val="0"/>
              </a:spcBef>
              <a:spcAft>
                <a:spcPts val="0"/>
              </a:spcAft>
              <a:buFont typeface="+mj-lt"/>
              <a:buAutoNum type="romanLcPeriod"/>
            </a:pPr>
            <a:r>
              <a:rPr lang="en-US" sz="2200" dirty="0">
                <a:effectLst/>
                <a:latin typeface="Calibri" panose="020F0502020204030204" pitchFamily="34" charset="0"/>
                <a:ea typeface="Calibri" panose="020F0502020204030204" pitchFamily="34" charset="0"/>
              </a:rPr>
              <a:t>A larger quantity at our CM in Taiwan and should be completed by mid-June as we need to outfit the CM with proper laser for testing</a:t>
            </a:r>
          </a:p>
          <a:p>
            <a:pPr marL="0" indent="0">
              <a:buNone/>
            </a:pPr>
            <a:endParaRPr lang="en-US" sz="2200" dirty="0">
              <a:effectLst/>
              <a:latin typeface="Calibri" panose="020F0502020204030204" pitchFamily="34" charset="0"/>
              <a:ea typeface="Calibri" panose="020F0502020204030204" pitchFamily="34" charset="0"/>
            </a:endParaRPr>
          </a:p>
          <a:p>
            <a:endParaRPr lang="en-US" sz="2000" dirty="0"/>
          </a:p>
        </p:txBody>
      </p:sp>
      <p:sp>
        <p:nvSpPr>
          <p:cNvPr id="4" name="Date Placeholder 3">
            <a:extLst>
              <a:ext uri="{FF2B5EF4-FFF2-40B4-BE49-F238E27FC236}">
                <a16:creationId xmlns:a16="http://schemas.microsoft.com/office/drawing/2014/main" id="{2E7ACA1C-F534-F7CF-E9B2-B19594DD2139}"/>
              </a:ext>
            </a:extLst>
          </p:cNvPr>
          <p:cNvSpPr>
            <a:spLocks noGrp="1"/>
          </p:cNvSpPr>
          <p:nvPr>
            <p:ph type="dt" sz="half" idx="10"/>
          </p:nvPr>
        </p:nvSpPr>
        <p:spPr/>
        <p:txBody>
          <a:bodyPr/>
          <a:lstStyle/>
          <a:p>
            <a:fld id="{32CBDCA8-40C3-43CA-A6BD-BC5BF3BDDE6F}" type="datetime1">
              <a:rPr lang="en-US" smtClean="0"/>
              <a:t>6/26/2023</a:t>
            </a:fld>
            <a:endParaRPr lang="en-US"/>
          </a:p>
        </p:txBody>
      </p:sp>
      <p:sp>
        <p:nvSpPr>
          <p:cNvPr id="5" name="Footer Placeholder 4">
            <a:extLst>
              <a:ext uri="{FF2B5EF4-FFF2-40B4-BE49-F238E27FC236}">
                <a16:creationId xmlns:a16="http://schemas.microsoft.com/office/drawing/2014/main" id="{F05BDE1D-ACFE-1EB8-EF25-EC4431260B32}"/>
              </a:ext>
            </a:extLst>
          </p:cNvPr>
          <p:cNvSpPr>
            <a:spLocks noGrp="1"/>
          </p:cNvSpPr>
          <p:nvPr>
            <p:ph type="ftr" sz="quarter" idx="11"/>
          </p:nvPr>
        </p:nvSpPr>
        <p:spPr>
          <a:xfrm>
            <a:off x="3133725" y="6320513"/>
            <a:ext cx="6848475" cy="501650"/>
          </a:xfrm>
        </p:spPr>
        <p:txBody>
          <a:bodyPr/>
          <a:lstStyle/>
          <a:p>
            <a:r>
              <a:rPr lang="en-US" dirty="0"/>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7E01CD42-1533-F51E-7457-52DCB68C8311}"/>
              </a:ext>
            </a:extLst>
          </p:cNvPr>
          <p:cNvSpPr>
            <a:spLocks noGrp="1"/>
          </p:cNvSpPr>
          <p:nvPr>
            <p:ph type="sldNum" sz="quarter" idx="12"/>
          </p:nvPr>
        </p:nvSpPr>
        <p:spPr/>
        <p:txBody>
          <a:bodyPr/>
          <a:lstStyle/>
          <a:p>
            <a:fld id="{9C386AB5-AAFD-4A40-A446-3528A3FCD94D}" type="slidenum">
              <a:rPr lang="en-US" smtClean="0"/>
              <a:t>14</a:t>
            </a:fld>
            <a:endParaRPr lang="en-US"/>
          </a:p>
        </p:txBody>
      </p:sp>
    </p:spTree>
    <p:extLst>
      <p:ext uri="{BB962C8B-B14F-4D97-AF65-F5344CB8AC3E}">
        <p14:creationId xmlns:p14="http://schemas.microsoft.com/office/powerpoint/2010/main" val="232188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943B-449A-226E-F817-EDC586187A8A}"/>
              </a:ext>
            </a:extLst>
          </p:cNvPr>
          <p:cNvSpPr>
            <a:spLocks noGrp="1"/>
          </p:cNvSpPr>
          <p:nvPr>
            <p:ph type="title"/>
          </p:nvPr>
        </p:nvSpPr>
        <p:spPr/>
        <p:txBody>
          <a:bodyPr/>
          <a:lstStyle/>
          <a:p>
            <a:pPr algn="ctr"/>
            <a:r>
              <a:rPr lang="en-US" dirty="0" err="1"/>
              <a:t>PoF</a:t>
            </a:r>
            <a:r>
              <a:rPr lang="en-US" dirty="0"/>
              <a:t> V3</a:t>
            </a:r>
          </a:p>
        </p:txBody>
      </p:sp>
      <p:sp>
        <p:nvSpPr>
          <p:cNvPr id="3" name="Content Placeholder 2">
            <a:extLst>
              <a:ext uri="{FF2B5EF4-FFF2-40B4-BE49-F238E27FC236}">
                <a16:creationId xmlns:a16="http://schemas.microsoft.com/office/drawing/2014/main" id="{88023ED4-3BBC-AD9F-D0ED-66C855F8ADA0}"/>
              </a:ext>
            </a:extLst>
          </p:cNvPr>
          <p:cNvSpPr>
            <a:spLocks noGrp="1"/>
          </p:cNvSpPr>
          <p:nvPr>
            <p:ph idx="1"/>
          </p:nvPr>
        </p:nvSpPr>
        <p:spPr/>
        <p:txBody>
          <a:bodyPr/>
          <a:lstStyle/>
          <a:p>
            <a:r>
              <a:rPr lang="en-US" dirty="0"/>
              <a:t>Characterization of </a:t>
            </a:r>
            <a:r>
              <a:rPr lang="en-US" dirty="0" err="1"/>
              <a:t>PoF</a:t>
            </a:r>
            <a:r>
              <a:rPr lang="en-US" dirty="0"/>
              <a:t> R&amp;D</a:t>
            </a:r>
          </a:p>
        </p:txBody>
      </p:sp>
      <p:graphicFrame>
        <p:nvGraphicFramePr>
          <p:cNvPr id="4" name="Table 4">
            <a:extLst>
              <a:ext uri="{FF2B5EF4-FFF2-40B4-BE49-F238E27FC236}">
                <a16:creationId xmlns:a16="http://schemas.microsoft.com/office/drawing/2014/main" id="{38E7BB22-C622-FD87-DCC9-A76A479C48E1}"/>
              </a:ext>
            </a:extLst>
          </p:cNvPr>
          <p:cNvGraphicFramePr>
            <a:graphicFrameLocks noGrp="1"/>
          </p:cNvGraphicFramePr>
          <p:nvPr>
            <p:extLst>
              <p:ext uri="{D42A27DB-BD31-4B8C-83A1-F6EECF244321}">
                <p14:modId xmlns:p14="http://schemas.microsoft.com/office/powerpoint/2010/main" val="2348053632"/>
              </p:ext>
            </p:extLst>
          </p:nvPr>
        </p:nvGraphicFramePr>
        <p:xfrm>
          <a:off x="209550" y="2538941"/>
          <a:ext cx="11487149" cy="2225040"/>
        </p:xfrm>
        <a:graphic>
          <a:graphicData uri="http://schemas.openxmlformats.org/drawingml/2006/table">
            <a:tbl>
              <a:tblPr firstRow="1" bandRow="1">
                <a:tableStyleId>{5C22544A-7EE6-4342-B048-85BDC9FD1C3A}</a:tableStyleId>
              </a:tblPr>
              <a:tblGrid>
                <a:gridCol w="1540920">
                  <a:extLst>
                    <a:ext uri="{9D8B030D-6E8A-4147-A177-3AD203B41FA5}">
                      <a16:colId xmlns:a16="http://schemas.microsoft.com/office/drawing/2014/main" val="1704647896"/>
                    </a:ext>
                  </a:extLst>
                </a:gridCol>
                <a:gridCol w="4206117">
                  <a:extLst>
                    <a:ext uri="{9D8B030D-6E8A-4147-A177-3AD203B41FA5}">
                      <a16:colId xmlns:a16="http://schemas.microsoft.com/office/drawing/2014/main" val="2210436856"/>
                    </a:ext>
                  </a:extLst>
                </a:gridCol>
                <a:gridCol w="1929866">
                  <a:extLst>
                    <a:ext uri="{9D8B030D-6E8A-4147-A177-3AD203B41FA5}">
                      <a16:colId xmlns:a16="http://schemas.microsoft.com/office/drawing/2014/main" val="3436475700"/>
                    </a:ext>
                  </a:extLst>
                </a:gridCol>
                <a:gridCol w="1047997">
                  <a:extLst>
                    <a:ext uri="{9D8B030D-6E8A-4147-A177-3AD203B41FA5}">
                      <a16:colId xmlns:a16="http://schemas.microsoft.com/office/drawing/2014/main" val="3208573950"/>
                    </a:ext>
                  </a:extLst>
                </a:gridCol>
                <a:gridCol w="1181100">
                  <a:extLst>
                    <a:ext uri="{9D8B030D-6E8A-4147-A177-3AD203B41FA5}">
                      <a16:colId xmlns:a16="http://schemas.microsoft.com/office/drawing/2014/main" val="3534997441"/>
                    </a:ext>
                  </a:extLst>
                </a:gridCol>
                <a:gridCol w="1581149">
                  <a:extLst>
                    <a:ext uri="{9D8B030D-6E8A-4147-A177-3AD203B41FA5}">
                      <a16:colId xmlns:a16="http://schemas.microsoft.com/office/drawing/2014/main" val="3075849713"/>
                    </a:ext>
                  </a:extLst>
                </a:gridCol>
              </a:tblGrid>
              <a:tr h="370840">
                <a:tc>
                  <a:txBody>
                    <a:bodyPr/>
                    <a:lstStyle/>
                    <a:p>
                      <a:r>
                        <a:rPr lang="en-US" dirty="0"/>
                        <a:t>Item</a:t>
                      </a:r>
                    </a:p>
                  </a:txBody>
                  <a:tcPr/>
                </a:tc>
                <a:tc>
                  <a:txBody>
                    <a:bodyPr/>
                    <a:lstStyle/>
                    <a:p>
                      <a:r>
                        <a:rPr lang="en-US" dirty="0"/>
                        <a:t>Goal</a:t>
                      </a:r>
                    </a:p>
                  </a:txBody>
                  <a:tcPr/>
                </a:tc>
                <a:tc>
                  <a:txBody>
                    <a:bodyPr/>
                    <a:lstStyle/>
                    <a:p>
                      <a:r>
                        <a:rPr lang="en-US" dirty="0"/>
                        <a:t>TRL (VD3 focus)</a:t>
                      </a:r>
                    </a:p>
                  </a:txBody>
                  <a:tcPr/>
                </a:tc>
                <a:tc>
                  <a:txBody>
                    <a:bodyPr/>
                    <a:lstStyle/>
                    <a:p>
                      <a:r>
                        <a:rPr lang="en-US" dirty="0"/>
                        <a:t>Cost Est</a:t>
                      </a:r>
                    </a:p>
                  </a:txBody>
                  <a:tcPr/>
                </a:tc>
                <a:tc>
                  <a:txBody>
                    <a:bodyPr/>
                    <a:lstStyle/>
                    <a:p>
                      <a:r>
                        <a:rPr lang="en-US" dirty="0"/>
                        <a:t>Time</a:t>
                      </a:r>
                    </a:p>
                  </a:txBody>
                  <a:tcPr/>
                </a:tc>
                <a:tc>
                  <a:txBody>
                    <a:bodyPr/>
                    <a:lstStyle/>
                    <a:p>
                      <a:r>
                        <a:rPr lang="en-US" dirty="0"/>
                        <a:t>Benefits</a:t>
                      </a:r>
                    </a:p>
                  </a:txBody>
                  <a:tcPr/>
                </a:tc>
                <a:extLst>
                  <a:ext uri="{0D108BD9-81ED-4DB2-BD59-A6C34878D82A}">
                    <a16:rowId xmlns:a16="http://schemas.microsoft.com/office/drawing/2014/main" val="4048793598"/>
                  </a:ext>
                </a:extLst>
              </a:tr>
              <a:tr h="370840">
                <a:tc>
                  <a:txBody>
                    <a:bodyPr/>
                    <a:lstStyle/>
                    <a:p>
                      <a:r>
                        <a:rPr lang="en-US" dirty="0"/>
                        <a:t>Fiber</a:t>
                      </a:r>
                    </a:p>
                  </a:txBody>
                  <a:tcPr/>
                </a:tc>
                <a:tc>
                  <a:txBody>
                    <a:bodyPr/>
                    <a:lstStyle/>
                    <a:p>
                      <a:r>
                        <a:rPr lang="en-US" dirty="0"/>
                        <a:t>Reduce power loss by a factor of 2</a:t>
                      </a:r>
                    </a:p>
                  </a:txBody>
                  <a:tcPr/>
                </a:tc>
                <a:tc>
                  <a:txBody>
                    <a:bodyPr/>
                    <a:lstStyle/>
                    <a:p>
                      <a:r>
                        <a:rPr lang="en-US" dirty="0"/>
                        <a:t>5 to 7</a:t>
                      </a:r>
                    </a:p>
                  </a:txBody>
                  <a:tcPr/>
                </a:tc>
                <a:tc>
                  <a:txBody>
                    <a:bodyPr/>
                    <a:lstStyle/>
                    <a:p>
                      <a:r>
                        <a:rPr lang="en-US" dirty="0"/>
                        <a:t>95 k</a:t>
                      </a:r>
                    </a:p>
                  </a:txBody>
                  <a:tcPr/>
                </a:tc>
                <a:tc>
                  <a:txBody>
                    <a:bodyPr/>
                    <a:lstStyle/>
                    <a:p>
                      <a:r>
                        <a:rPr lang="en-US" dirty="0"/>
                        <a:t>1 year</a:t>
                      </a:r>
                    </a:p>
                  </a:txBody>
                  <a:tcPr/>
                </a:tc>
                <a:tc>
                  <a:txBody>
                    <a:bodyPr/>
                    <a:lstStyle/>
                    <a:p>
                      <a:r>
                        <a:rPr lang="en-US" dirty="0"/>
                        <a:t>Improved S/N</a:t>
                      </a:r>
                    </a:p>
                  </a:txBody>
                  <a:tcPr/>
                </a:tc>
                <a:extLst>
                  <a:ext uri="{0D108BD9-81ED-4DB2-BD59-A6C34878D82A}">
                    <a16:rowId xmlns:a16="http://schemas.microsoft.com/office/drawing/2014/main" val="485850704"/>
                  </a:ext>
                </a:extLst>
              </a:tr>
              <a:tr h="370840">
                <a:tc>
                  <a:txBody>
                    <a:bodyPr/>
                    <a:lstStyle/>
                    <a:p>
                      <a:r>
                        <a:rPr lang="en-US" dirty="0" err="1"/>
                        <a:t>PoF</a:t>
                      </a:r>
                      <a:endParaRPr lang="en-US" dirty="0"/>
                    </a:p>
                  </a:txBody>
                  <a:tcPr/>
                </a:tc>
                <a:tc>
                  <a:txBody>
                    <a:bodyPr/>
                    <a:lstStyle/>
                    <a:p>
                      <a:r>
                        <a:rPr lang="en-US" dirty="0"/>
                        <a:t>Increase Efficiency from 55 to 70 %</a:t>
                      </a:r>
                    </a:p>
                  </a:txBody>
                  <a:tcPr/>
                </a:tc>
                <a:tc>
                  <a:txBody>
                    <a:bodyPr/>
                    <a:lstStyle/>
                    <a:p>
                      <a:r>
                        <a:rPr lang="en-US" dirty="0"/>
                        <a:t>3 to 7</a:t>
                      </a:r>
                    </a:p>
                  </a:txBody>
                  <a:tcPr/>
                </a:tc>
                <a:tc>
                  <a:txBody>
                    <a:bodyPr/>
                    <a:lstStyle/>
                    <a:p>
                      <a:r>
                        <a:rPr lang="en-US" dirty="0"/>
                        <a:t>145 k</a:t>
                      </a:r>
                    </a:p>
                  </a:txBody>
                  <a:tcPr/>
                </a:tc>
                <a:tc>
                  <a:txBody>
                    <a:bodyPr/>
                    <a:lstStyle/>
                    <a:p>
                      <a:r>
                        <a:rPr lang="en-US" dirty="0"/>
                        <a:t>2 year</a:t>
                      </a:r>
                    </a:p>
                  </a:txBody>
                  <a:tcPr/>
                </a:tc>
                <a:tc>
                  <a:txBody>
                    <a:bodyPr/>
                    <a:lstStyle/>
                    <a:p>
                      <a:r>
                        <a:rPr lang="en-US" dirty="0"/>
                        <a:t>Fewer Units</a:t>
                      </a:r>
                    </a:p>
                  </a:txBody>
                  <a:tcPr/>
                </a:tc>
                <a:extLst>
                  <a:ext uri="{0D108BD9-81ED-4DB2-BD59-A6C34878D82A}">
                    <a16:rowId xmlns:a16="http://schemas.microsoft.com/office/drawing/2014/main" val="4167196805"/>
                  </a:ext>
                </a:extLst>
              </a:tr>
              <a:tr h="370840">
                <a:tc>
                  <a:txBody>
                    <a:bodyPr/>
                    <a:lstStyle/>
                    <a:p>
                      <a:r>
                        <a:rPr lang="en-US" dirty="0"/>
                        <a:t>Laser </a:t>
                      </a:r>
                    </a:p>
                  </a:txBody>
                  <a:tcPr/>
                </a:tc>
                <a:tc>
                  <a:txBody>
                    <a:bodyPr/>
                    <a:lstStyle/>
                    <a:p>
                      <a:r>
                        <a:rPr lang="en-US" dirty="0"/>
                        <a:t>No significant change</a:t>
                      </a: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01709741"/>
                  </a:ext>
                </a:extLst>
              </a:tr>
              <a:tr h="370840">
                <a:tc>
                  <a:txBody>
                    <a:bodyPr/>
                    <a:lstStyle/>
                    <a:p>
                      <a:r>
                        <a:rPr lang="en-US" dirty="0"/>
                        <a:t>Longevity</a:t>
                      </a:r>
                    </a:p>
                  </a:txBody>
                  <a:tcPr/>
                </a:tc>
                <a:tc>
                  <a:txBody>
                    <a:bodyPr/>
                    <a:lstStyle/>
                    <a:p>
                      <a:r>
                        <a:rPr lang="en-US" dirty="0"/>
                        <a:t>No significant change</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9295127"/>
                  </a:ext>
                </a:extLst>
              </a:tr>
              <a:tr h="370840">
                <a:tc>
                  <a:txBody>
                    <a:bodyPr/>
                    <a:lstStyle/>
                    <a:p>
                      <a:r>
                        <a:rPr lang="en-US" dirty="0"/>
                        <a:t>Safety</a:t>
                      </a:r>
                    </a:p>
                  </a:txBody>
                  <a:tcPr/>
                </a:tc>
                <a:tc>
                  <a:txBody>
                    <a:bodyPr/>
                    <a:lstStyle/>
                    <a:p>
                      <a:r>
                        <a:rPr lang="en-US" dirty="0"/>
                        <a:t>Lower loss &amp; higher eff reduces laser </a:t>
                      </a:r>
                      <a:r>
                        <a:rPr lang="en-US" dirty="0" err="1"/>
                        <a:t>pwr</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73209134"/>
                  </a:ext>
                </a:extLst>
              </a:tr>
            </a:tbl>
          </a:graphicData>
        </a:graphic>
      </p:graphicFrame>
      <p:sp>
        <p:nvSpPr>
          <p:cNvPr id="5" name="Date Placeholder 4">
            <a:extLst>
              <a:ext uri="{FF2B5EF4-FFF2-40B4-BE49-F238E27FC236}">
                <a16:creationId xmlns:a16="http://schemas.microsoft.com/office/drawing/2014/main" id="{B13E5BFF-099F-319B-37ED-FF6241FCFE91}"/>
              </a:ext>
            </a:extLst>
          </p:cNvPr>
          <p:cNvSpPr>
            <a:spLocks noGrp="1"/>
          </p:cNvSpPr>
          <p:nvPr>
            <p:ph type="dt" sz="half" idx="10"/>
          </p:nvPr>
        </p:nvSpPr>
        <p:spPr/>
        <p:txBody>
          <a:bodyPr/>
          <a:lstStyle/>
          <a:p>
            <a:fld id="{4A71731B-EC47-410D-9C35-C2257F8036E9}" type="datetime1">
              <a:rPr lang="en-US" smtClean="0"/>
              <a:t>6/26/2023</a:t>
            </a:fld>
            <a:endParaRPr lang="en-US"/>
          </a:p>
        </p:txBody>
      </p:sp>
      <p:sp>
        <p:nvSpPr>
          <p:cNvPr id="6" name="Footer Placeholder 5">
            <a:extLst>
              <a:ext uri="{FF2B5EF4-FFF2-40B4-BE49-F238E27FC236}">
                <a16:creationId xmlns:a16="http://schemas.microsoft.com/office/drawing/2014/main" id="{ED98EE3D-4DF6-61C8-6D77-7BD0658AD742}"/>
              </a:ext>
            </a:extLst>
          </p:cNvPr>
          <p:cNvSpPr>
            <a:spLocks noGrp="1"/>
          </p:cNvSpPr>
          <p:nvPr>
            <p:ph type="ftr" sz="quarter" idx="11"/>
          </p:nvPr>
        </p:nvSpPr>
        <p:spPr>
          <a:xfrm>
            <a:off x="3067050" y="6369050"/>
            <a:ext cx="6781800" cy="365125"/>
          </a:xfrm>
        </p:spPr>
        <p:txBody>
          <a:bodyPr/>
          <a:lstStyle/>
          <a:p>
            <a:r>
              <a:rPr lang="en-US" dirty="0"/>
              <a:t>W. Pellico | DUNE FD3 Mini-Workshop Toward a Combined Photon Detection and Field Cage System</a:t>
            </a:r>
          </a:p>
        </p:txBody>
      </p:sp>
      <p:sp>
        <p:nvSpPr>
          <p:cNvPr id="7" name="Slide Number Placeholder 6">
            <a:extLst>
              <a:ext uri="{FF2B5EF4-FFF2-40B4-BE49-F238E27FC236}">
                <a16:creationId xmlns:a16="http://schemas.microsoft.com/office/drawing/2014/main" id="{3EF067D3-C17C-8732-091F-8FCD48E9D5E6}"/>
              </a:ext>
            </a:extLst>
          </p:cNvPr>
          <p:cNvSpPr>
            <a:spLocks noGrp="1"/>
          </p:cNvSpPr>
          <p:nvPr>
            <p:ph type="sldNum" sz="quarter" idx="12"/>
          </p:nvPr>
        </p:nvSpPr>
        <p:spPr/>
        <p:txBody>
          <a:bodyPr/>
          <a:lstStyle/>
          <a:p>
            <a:fld id="{9C386AB5-AAFD-4A40-A446-3528A3FCD94D}" type="slidenum">
              <a:rPr lang="en-US" smtClean="0"/>
              <a:t>15</a:t>
            </a:fld>
            <a:endParaRPr lang="en-US"/>
          </a:p>
        </p:txBody>
      </p:sp>
    </p:spTree>
    <p:extLst>
      <p:ext uri="{BB962C8B-B14F-4D97-AF65-F5344CB8AC3E}">
        <p14:creationId xmlns:p14="http://schemas.microsoft.com/office/powerpoint/2010/main" val="60477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075E-8EB9-66EC-663F-16B0060957C2}"/>
              </a:ext>
            </a:extLst>
          </p:cNvPr>
          <p:cNvSpPr>
            <a:spLocks noGrp="1"/>
          </p:cNvSpPr>
          <p:nvPr>
            <p:ph type="title"/>
          </p:nvPr>
        </p:nvSpPr>
        <p:spPr>
          <a:xfrm>
            <a:off x="619125" y="231776"/>
            <a:ext cx="10515600" cy="901700"/>
          </a:xfrm>
        </p:spPr>
        <p:txBody>
          <a:bodyPr>
            <a:normAutofit fontScale="90000"/>
          </a:bodyPr>
          <a:lstStyle/>
          <a:p>
            <a:pPr algn="ctr"/>
            <a:r>
              <a:rPr lang="en-US" dirty="0" err="1"/>
              <a:t>PoF</a:t>
            </a:r>
            <a:r>
              <a:rPr lang="en-US" dirty="0"/>
              <a:t>: VD2 to VD3 (FY23-FY24)</a:t>
            </a:r>
            <a:br>
              <a:rPr lang="en-US" dirty="0"/>
            </a:br>
            <a:r>
              <a:rPr lang="en-US" sz="3600" dirty="0"/>
              <a:t>Until R&amp;D Funds are available – Essential Work</a:t>
            </a:r>
          </a:p>
        </p:txBody>
      </p:sp>
      <p:sp>
        <p:nvSpPr>
          <p:cNvPr id="3" name="Content Placeholder 2">
            <a:extLst>
              <a:ext uri="{FF2B5EF4-FFF2-40B4-BE49-F238E27FC236}">
                <a16:creationId xmlns:a16="http://schemas.microsoft.com/office/drawing/2014/main" id="{A67090EC-5A48-1249-B189-84CE28ECDC66}"/>
              </a:ext>
            </a:extLst>
          </p:cNvPr>
          <p:cNvSpPr>
            <a:spLocks noGrp="1"/>
          </p:cNvSpPr>
          <p:nvPr>
            <p:ph idx="1"/>
          </p:nvPr>
        </p:nvSpPr>
        <p:spPr>
          <a:xfrm>
            <a:off x="366712" y="1447799"/>
            <a:ext cx="11458575" cy="4908549"/>
          </a:xfrm>
        </p:spPr>
        <p:txBody>
          <a:bodyPr>
            <a:normAutofit fontScale="92500" lnSpcReduction="10000"/>
          </a:bodyPr>
          <a:lstStyle/>
          <a:p>
            <a:r>
              <a:rPr lang="en-US" dirty="0"/>
              <a:t>We will complete the implementation of an efficient GaAs PC unit. (FY23)</a:t>
            </a:r>
          </a:p>
          <a:p>
            <a:pPr lvl="1"/>
            <a:r>
              <a:rPr lang="en-US" dirty="0"/>
              <a:t>Final TDR using PT5 units rated for 55% efficiency @800 </a:t>
            </a:r>
            <a:r>
              <a:rPr lang="en-US" dirty="0" err="1"/>
              <a:t>mW</a:t>
            </a:r>
            <a:endParaRPr lang="en-US" dirty="0"/>
          </a:p>
          <a:p>
            <a:pPr lvl="1"/>
            <a:r>
              <a:rPr lang="en-US" dirty="0"/>
              <a:t>Long Term Stability Testing Completed</a:t>
            </a:r>
          </a:p>
          <a:p>
            <a:pPr lvl="1"/>
            <a:r>
              <a:rPr lang="en-US" dirty="0"/>
              <a:t>Final Laser electronics and housing unit design and prototypes built and tested</a:t>
            </a:r>
          </a:p>
          <a:p>
            <a:r>
              <a:rPr lang="en-US" dirty="0"/>
              <a:t>We will move to VD3 R&amp;D (FY24)</a:t>
            </a:r>
          </a:p>
          <a:p>
            <a:pPr lvl="1"/>
            <a:r>
              <a:rPr lang="en-US" dirty="0"/>
              <a:t>Use the tests (USDSM &amp; FNAL &amp; SB) to document the </a:t>
            </a:r>
            <a:r>
              <a:rPr lang="en-US" dirty="0" err="1"/>
              <a:t>cryo</a:t>
            </a:r>
            <a:r>
              <a:rPr lang="en-US" dirty="0"/>
              <a:t> performance of </a:t>
            </a:r>
            <a:r>
              <a:rPr lang="en-US" dirty="0" err="1"/>
              <a:t>PoF</a:t>
            </a:r>
            <a:endParaRPr lang="en-US" dirty="0"/>
          </a:p>
          <a:p>
            <a:pPr lvl="2"/>
            <a:r>
              <a:rPr lang="en-US" dirty="0"/>
              <a:t>IEEE and Optics Journals</a:t>
            </a:r>
          </a:p>
          <a:p>
            <a:pPr lvl="1"/>
            <a:r>
              <a:rPr lang="en-US" dirty="0"/>
              <a:t>Roadmap path to higher power and efficient </a:t>
            </a:r>
            <a:r>
              <a:rPr lang="en-US" dirty="0" err="1"/>
              <a:t>PoF</a:t>
            </a:r>
            <a:r>
              <a:rPr lang="en-US" dirty="0"/>
              <a:t> units</a:t>
            </a:r>
          </a:p>
          <a:p>
            <a:pPr lvl="2"/>
            <a:r>
              <a:rPr lang="en-US" dirty="0"/>
              <a:t>UIUC partnership</a:t>
            </a:r>
          </a:p>
          <a:p>
            <a:pPr lvl="2"/>
            <a:r>
              <a:rPr lang="en-US" dirty="0"/>
              <a:t>Broadcom partnership</a:t>
            </a:r>
          </a:p>
          <a:p>
            <a:pPr lvl="1"/>
            <a:r>
              <a:rPr lang="en-US" dirty="0"/>
              <a:t>Testing of Si cladded </a:t>
            </a:r>
            <a:r>
              <a:rPr lang="en-US" dirty="0" err="1"/>
              <a:t>PoF</a:t>
            </a:r>
            <a:r>
              <a:rPr lang="en-US" dirty="0"/>
              <a:t> Fibers</a:t>
            </a:r>
          </a:p>
          <a:p>
            <a:r>
              <a:rPr lang="en-US" dirty="0"/>
              <a:t>Commissioning of FNAL </a:t>
            </a:r>
            <a:r>
              <a:rPr lang="en-US" dirty="0" err="1"/>
              <a:t>cryo</a:t>
            </a:r>
            <a:r>
              <a:rPr lang="en-US" dirty="0"/>
              <a:t> test stand</a:t>
            </a:r>
          </a:p>
          <a:p>
            <a:r>
              <a:rPr lang="en-US" dirty="0"/>
              <a:t>Initial investigation of 1480 nm fiber </a:t>
            </a:r>
            <a:r>
              <a:rPr lang="en-US" dirty="0" err="1"/>
              <a:t>PoF</a:t>
            </a:r>
            <a:r>
              <a:rPr lang="en-US" dirty="0"/>
              <a:t> capabilities at FNAL</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D472834F-5C9F-748C-493F-67A799832ABE}"/>
              </a:ext>
            </a:extLst>
          </p:cNvPr>
          <p:cNvSpPr>
            <a:spLocks noGrp="1"/>
          </p:cNvSpPr>
          <p:nvPr>
            <p:ph type="dt" sz="half" idx="10"/>
          </p:nvPr>
        </p:nvSpPr>
        <p:spPr/>
        <p:txBody>
          <a:bodyPr/>
          <a:lstStyle/>
          <a:p>
            <a:fld id="{7809B375-F53B-41D5-B4BE-E9E2B2626F4A}" type="datetime1">
              <a:rPr lang="en-US" smtClean="0"/>
              <a:t>6/26/2023</a:t>
            </a:fld>
            <a:endParaRPr lang="en-US"/>
          </a:p>
        </p:txBody>
      </p:sp>
      <p:sp>
        <p:nvSpPr>
          <p:cNvPr id="5" name="Footer Placeholder 4">
            <a:extLst>
              <a:ext uri="{FF2B5EF4-FFF2-40B4-BE49-F238E27FC236}">
                <a16:creationId xmlns:a16="http://schemas.microsoft.com/office/drawing/2014/main" id="{56F10F9C-857E-4FD5-0265-7BC87B783A8A}"/>
              </a:ext>
            </a:extLst>
          </p:cNvPr>
          <p:cNvSpPr>
            <a:spLocks noGrp="1"/>
          </p:cNvSpPr>
          <p:nvPr>
            <p:ph type="ftr" sz="quarter" idx="11"/>
          </p:nvPr>
        </p:nvSpPr>
        <p:spPr>
          <a:xfrm>
            <a:off x="3086100" y="6424612"/>
            <a:ext cx="6553200" cy="228600"/>
          </a:xfrm>
        </p:spPr>
        <p:txBody>
          <a:bodyPr/>
          <a:lstStyle/>
          <a:p>
            <a:r>
              <a:rPr lang="en-US" dirty="0"/>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00FFDDA0-69DA-391A-67A0-09678E477401}"/>
              </a:ext>
            </a:extLst>
          </p:cNvPr>
          <p:cNvSpPr>
            <a:spLocks noGrp="1"/>
          </p:cNvSpPr>
          <p:nvPr>
            <p:ph type="sldNum" sz="quarter" idx="12"/>
          </p:nvPr>
        </p:nvSpPr>
        <p:spPr/>
        <p:txBody>
          <a:bodyPr/>
          <a:lstStyle/>
          <a:p>
            <a:fld id="{9C386AB5-AAFD-4A40-A446-3528A3FCD94D}" type="slidenum">
              <a:rPr lang="en-US" smtClean="0"/>
              <a:t>16</a:t>
            </a:fld>
            <a:endParaRPr lang="en-US"/>
          </a:p>
        </p:txBody>
      </p:sp>
    </p:spTree>
    <p:extLst>
      <p:ext uri="{BB962C8B-B14F-4D97-AF65-F5344CB8AC3E}">
        <p14:creationId xmlns:p14="http://schemas.microsoft.com/office/powerpoint/2010/main" val="508409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3313-388F-2C86-3A64-28B6B4A2C985}"/>
              </a:ext>
            </a:extLst>
          </p:cNvPr>
          <p:cNvSpPr>
            <a:spLocks noGrp="1"/>
          </p:cNvSpPr>
          <p:nvPr>
            <p:ph type="title"/>
          </p:nvPr>
        </p:nvSpPr>
        <p:spPr/>
        <p:txBody>
          <a:bodyPr/>
          <a:lstStyle/>
          <a:p>
            <a:r>
              <a:rPr lang="en-US" dirty="0" err="1"/>
              <a:t>PoF</a:t>
            </a:r>
            <a:r>
              <a:rPr lang="en-US" dirty="0"/>
              <a:t> Stretch R&amp;D</a:t>
            </a:r>
          </a:p>
        </p:txBody>
      </p:sp>
      <p:sp>
        <p:nvSpPr>
          <p:cNvPr id="3" name="Content Placeholder 2">
            <a:extLst>
              <a:ext uri="{FF2B5EF4-FFF2-40B4-BE49-F238E27FC236}">
                <a16:creationId xmlns:a16="http://schemas.microsoft.com/office/drawing/2014/main" id="{0E88F3D4-C018-8EC9-DBD4-C966BBC5AA9C}"/>
              </a:ext>
            </a:extLst>
          </p:cNvPr>
          <p:cNvSpPr>
            <a:spLocks noGrp="1"/>
          </p:cNvSpPr>
          <p:nvPr>
            <p:ph idx="1"/>
          </p:nvPr>
        </p:nvSpPr>
        <p:spPr>
          <a:xfrm>
            <a:off x="838199" y="1825625"/>
            <a:ext cx="10829925" cy="4351338"/>
          </a:xfrm>
        </p:spPr>
        <p:txBody>
          <a:bodyPr/>
          <a:lstStyle/>
          <a:p>
            <a:pPr marL="0" indent="0">
              <a:buNone/>
            </a:pPr>
            <a:r>
              <a:rPr lang="en-US" dirty="0"/>
              <a:t>There are several paths that could be investigated that offer benefits:</a:t>
            </a:r>
          </a:p>
          <a:p>
            <a:pPr marL="514350" indent="-514350">
              <a:buFont typeface="+mj-lt"/>
              <a:buAutoNum type="arabicPeriod"/>
            </a:pPr>
            <a:r>
              <a:rPr lang="en-US" dirty="0"/>
              <a:t>A stable &amp; tunable </a:t>
            </a:r>
            <a:r>
              <a:rPr lang="en-US" dirty="0" err="1"/>
              <a:t>PoF</a:t>
            </a:r>
            <a:r>
              <a:rPr lang="en-US" dirty="0"/>
              <a:t> system that would allow for </a:t>
            </a:r>
            <a:r>
              <a:rPr lang="en-US" dirty="0" err="1"/>
              <a:t>SiPM</a:t>
            </a:r>
            <a:r>
              <a:rPr lang="en-US" dirty="0"/>
              <a:t> voltage adjustments.</a:t>
            </a:r>
          </a:p>
          <a:p>
            <a:pPr lvl="1"/>
            <a:r>
              <a:rPr lang="en-US" dirty="0"/>
              <a:t>This would require a system power stability of a few percent to meet the </a:t>
            </a:r>
            <a:r>
              <a:rPr lang="en-US" dirty="0" err="1"/>
              <a:t>SiPM</a:t>
            </a:r>
            <a:r>
              <a:rPr lang="en-US" dirty="0"/>
              <a:t> voltage stability needs of &lt; .25%.</a:t>
            </a:r>
          </a:p>
          <a:p>
            <a:pPr lvl="1"/>
            <a:r>
              <a:rPr lang="en-US" dirty="0"/>
              <a:t>No need for LDO chip in </a:t>
            </a:r>
            <a:r>
              <a:rPr lang="en-US" dirty="0" err="1"/>
              <a:t>cryo</a:t>
            </a:r>
            <a:r>
              <a:rPr lang="en-US" dirty="0"/>
              <a:t> for </a:t>
            </a:r>
            <a:r>
              <a:rPr lang="en-US" dirty="0" err="1"/>
              <a:t>SiPM</a:t>
            </a:r>
            <a:r>
              <a:rPr lang="en-US" dirty="0"/>
              <a:t> operations</a:t>
            </a:r>
          </a:p>
          <a:p>
            <a:pPr marL="514350" indent="-514350">
              <a:buFont typeface="+mj-lt"/>
              <a:buAutoNum type="arabicPeriod"/>
            </a:pPr>
            <a:r>
              <a:rPr lang="en-US" dirty="0"/>
              <a:t>Running multiple fibers cores in a single jacket.</a:t>
            </a:r>
          </a:p>
          <a:p>
            <a:pPr lvl="1"/>
            <a:r>
              <a:rPr lang="en-US" dirty="0"/>
              <a:t>Fewer fibers and feedthroughs</a:t>
            </a:r>
          </a:p>
          <a:p>
            <a:pPr marL="514350" indent="-514350">
              <a:buFont typeface="+mj-lt"/>
              <a:buAutoNum type="arabicPeriod"/>
            </a:pPr>
            <a:r>
              <a:rPr lang="en-US" dirty="0"/>
              <a:t>A </a:t>
            </a:r>
            <a:r>
              <a:rPr lang="en-US" dirty="0" err="1"/>
              <a:t>PoF</a:t>
            </a:r>
            <a:r>
              <a:rPr lang="en-US" dirty="0"/>
              <a:t> powered RF communication </a:t>
            </a:r>
            <a:r>
              <a:rPr lang="en-US" dirty="0" err="1"/>
              <a:t>cryo</a:t>
            </a:r>
            <a:r>
              <a:rPr lang="en-US" dirty="0"/>
              <a:t> data pipeline </a:t>
            </a:r>
          </a:p>
        </p:txBody>
      </p:sp>
      <p:sp>
        <p:nvSpPr>
          <p:cNvPr id="4" name="Date Placeholder 3">
            <a:extLst>
              <a:ext uri="{FF2B5EF4-FFF2-40B4-BE49-F238E27FC236}">
                <a16:creationId xmlns:a16="http://schemas.microsoft.com/office/drawing/2014/main" id="{33BF4E02-8E67-7B87-E0B8-A9F2CA7967F6}"/>
              </a:ext>
            </a:extLst>
          </p:cNvPr>
          <p:cNvSpPr>
            <a:spLocks noGrp="1"/>
          </p:cNvSpPr>
          <p:nvPr>
            <p:ph type="dt" sz="half" idx="10"/>
          </p:nvPr>
        </p:nvSpPr>
        <p:spPr/>
        <p:txBody>
          <a:bodyPr/>
          <a:lstStyle/>
          <a:p>
            <a:fld id="{D11FC02C-AE4A-4955-8C2D-09BD4088951E}" type="datetime1">
              <a:rPr lang="en-US" smtClean="0"/>
              <a:t>6/26/2023</a:t>
            </a:fld>
            <a:endParaRPr lang="en-US"/>
          </a:p>
        </p:txBody>
      </p:sp>
      <p:sp>
        <p:nvSpPr>
          <p:cNvPr id="5" name="Footer Placeholder 4">
            <a:extLst>
              <a:ext uri="{FF2B5EF4-FFF2-40B4-BE49-F238E27FC236}">
                <a16:creationId xmlns:a16="http://schemas.microsoft.com/office/drawing/2014/main" id="{86A877B7-0287-0048-628C-2D8E6595F1B8}"/>
              </a:ext>
            </a:extLst>
          </p:cNvPr>
          <p:cNvSpPr>
            <a:spLocks noGrp="1"/>
          </p:cNvSpPr>
          <p:nvPr>
            <p:ph type="ftr" sz="quarter" idx="11"/>
          </p:nvPr>
        </p:nvSpPr>
        <p:spPr>
          <a:xfrm>
            <a:off x="3067050" y="6356350"/>
            <a:ext cx="6534150" cy="365125"/>
          </a:xfrm>
        </p:spPr>
        <p:txBody>
          <a:bodyPr/>
          <a:lstStyle/>
          <a:p>
            <a:r>
              <a:rPr lang="en-US" dirty="0"/>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A050D405-C8FF-A227-A6DC-C381D67CC97A}"/>
              </a:ext>
            </a:extLst>
          </p:cNvPr>
          <p:cNvSpPr>
            <a:spLocks noGrp="1"/>
          </p:cNvSpPr>
          <p:nvPr>
            <p:ph type="sldNum" sz="quarter" idx="12"/>
          </p:nvPr>
        </p:nvSpPr>
        <p:spPr/>
        <p:txBody>
          <a:bodyPr/>
          <a:lstStyle/>
          <a:p>
            <a:fld id="{9C386AB5-AAFD-4A40-A446-3528A3FCD94D}" type="slidenum">
              <a:rPr lang="en-US" smtClean="0"/>
              <a:t>17</a:t>
            </a:fld>
            <a:endParaRPr lang="en-US"/>
          </a:p>
        </p:txBody>
      </p:sp>
    </p:spTree>
    <p:extLst>
      <p:ext uri="{BB962C8B-B14F-4D97-AF65-F5344CB8AC3E}">
        <p14:creationId xmlns:p14="http://schemas.microsoft.com/office/powerpoint/2010/main" val="199756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2CC5-9E07-927F-84C9-079A720AD705}"/>
              </a:ext>
            </a:extLst>
          </p:cNvPr>
          <p:cNvSpPr>
            <a:spLocks noGrp="1"/>
          </p:cNvSpPr>
          <p:nvPr>
            <p:ph type="title"/>
          </p:nvPr>
        </p:nvSpPr>
        <p:spPr>
          <a:xfrm>
            <a:off x="838200" y="156368"/>
            <a:ext cx="10515600" cy="749323"/>
          </a:xfrm>
        </p:spPr>
        <p:txBody>
          <a:bodyPr/>
          <a:lstStyle/>
          <a:p>
            <a:pPr algn="ctr"/>
            <a:r>
              <a:rPr lang="en-US" dirty="0" err="1"/>
              <a:t>PoF</a:t>
            </a:r>
            <a:r>
              <a:rPr lang="en-US" dirty="0"/>
              <a:t> </a:t>
            </a:r>
          </a:p>
        </p:txBody>
      </p:sp>
      <p:sp>
        <p:nvSpPr>
          <p:cNvPr id="3" name="Content Placeholder 2">
            <a:extLst>
              <a:ext uri="{FF2B5EF4-FFF2-40B4-BE49-F238E27FC236}">
                <a16:creationId xmlns:a16="http://schemas.microsoft.com/office/drawing/2014/main" id="{AAB4A279-8975-0F08-0338-1189D138638E}"/>
              </a:ext>
            </a:extLst>
          </p:cNvPr>
          <p:cNvSpPr>
            <a:spLocks noGrp="1"/>
          </p:cNvSpPr>
          <p:nvPr>
            <p:ph idx="1"/>
          </p:nvPr>
        </p:nvSpPr>
        <p:spPr>
          <a:xfrm>
            <a:off x="535459" y="905692"/>
            <a:ext cx="11377867" cy="5503818"/>
          </a:xfrm>
        </p:spPr>
        <p:txBody>
          <a:bodyPr>
            <a:normAutofit fontScale="92500" lnSpcReduction="20000"/>
          </a:bodyPr>
          <a:lstStyle/>
          <a:p>
            <a:r>
              <a:rPr lang="en-US" dirty="0"/>
              <a:t>Heard about successful use of </a:t>
            </a:r>
            <a:r>
              <a:rPr lang="en-US" dirty="0" err="1"/>
              <a:t>PoF</a:t>
            </a:r>
            <a:r>
              <a:rPr lang="en-US" dirty="0"/>
              <a:t> (Cold Box, FNAL, University Partners)</a:t>
            </a:r>
          </a:p>
          <a:p>
            <a:pPr lvl="1"/>
            <a:r>
              <a:rPr lang="en-US" dirty="0"/>
              <a:t>Low Noise</a:t>
            </a:r>
          </a:p>
          <a:p>
            <a:pPr lvl="1"/>
            <a:r>
              <a:rPr lang="en-US" dirty="0"/>
              <a:t>Isolation</a:t>
            </a:r>
          </a:p>
          <a:p>
            <a:pPr lvl="1"/>
            <a:r>
              <a:rPr lang="en-US" dirty="0"/>
              <a:t>Most components had no failures after install completed – operated trouble free</a:t>
            </a:r>
          </a:p>
          <a:p>
            <a:pPr lvl="2"/>
            <a:r>
              <a:rPr lang="en-US" dirty="0"/>
              <a:t>Had damaged </a:t>
            </a:r>
            <a:r>
              <a:rPr lang="en-US" dirty="0" err="1"/>
              <a:t>Pof</a:t>
            </a:r>
            <a:r>
              <a:rPr lang="en-US" dirty="0"/>
              <a:t> fibers due to handling process – nothing indicative of </a:t>
            </a:r>
            <a:r>
              <a:rPr lang="en-US" dirty="0" err="1"/>
              <a:t>PoF</a:t>
            </a:r>
            <a:r>
              <a:rPr lang="en-US" dirty="0"/>
              <a:t> fiber issue</a:t>
            </a:r>
          </a:p>
          <a:p>
            <a:pPr lvl="1"/>
            <a:r>
              <a:rPr lang="en-US" dirty="0"/>
              <a:t>No heating – bubbles</a:t>
            </a:r>
          </a:p>
          <a:p>
            <a:pPr lvl="1"/>
            <a:r>
              <a:rPr lang="en-US" dirty="0"/>
              <a:t>Significant performance improvements achieved over the past 3+ years</a:t>
            </a:r>
          </a:p>
          <a:p>
            <a:r>
              <a:rPr lang="en-US" dirty="0"/>
              <a:t>University Partners</a:t>
            </a:r>
          </a:p>
          <a:p>
            <a:pPr lvl="1"/>
            <a:r>
              <a:rPr lang="en-US" dirty="0"/>
              <a:t>Development of a </a:t>
            </a:r>
            <a:r>
              <a:rPr lang="en-US" dirty="0" err="1"/>
              <a:t>cryo</a:t>
            </a:r>
            <a:r>
              <a:rPr lang="en-US" dirty="0"/>
              <a:t> rated GaAs photo voltaic </a:t>
            </a:r>
          </a:p>
          <a:p>
            <a:pPr lvl="1"/>
            <a:r>
              <a:rPr lang="en-US" dirty="0"/>
              <a:t>A potential new product that can play a role in HEP and other cold science</a:t>
            </a:r>
          </a:p>
          <a:p>
            <a:pPr lvl="1"/>
            <a:r>
              <a:rPr lang="en-US" dirty="0"/>
              <a:t>Extensive testing of </a:t>
            </a:r>
            <a:r>
              <a:rPr lang="en-US" dirty="0" err="1"/>
              <a:t>PoF</a:t>
            </a:r>
            <a:r>
              <a:rPr lang="en-US" dirty="0"/>
              <a:t> system to ensure viability and suitability</a:t>
            </a:r>
          </a:p>
          <a:p>
            <a:r>
              <a:rPr lang="en-US" dirty="0"/>
              <a:t>Completion of present </a:t>
            </a:r>
            <a:r>
              <a:rPr lang="en-US" dirty="0" err="1"/>
              <a:t>PoF</a:t>
            </a:r>
            <a:r>
              <a:rPr lang="en-US" dirty="0"/>
              <a:t> designs for VD2 detector</a:t>
            </a:r>
          </a:p>
          <a:p>
            <a:pPr lvl="1"/>
            <a:r>
              <a:rPr lang="en-US" dirty="0"/>
              <a:t>Certification of higher efficiency GaAs units at required power</a:t>
            </a:r>
          </a:p>
          <a:p>
            <a:pPr lvl="1"/>
            <a:r>
              <a:rPr lang="en-US" dirty="0"/>
              <a:t>No insulating jacket needed</a:t>
            </a:r>
          </a:p>
          <a:p>
            <a:pPr lvl="1"/>
            <a:r>
              <a:rPr lang="en-US" dirty="0"/>
              <a:t>Fanout and redundancy options</a:t>
            </a:r>
          </a:p>
          <a:p>
            <a:r>
              <a:rPr lang="en-US" b="1" dirty="0"/>
              <a:t>Now about VD3 roadmap based upon present knowledge/plans</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0F73689F-C677-9A5F-58F7-49479D2FB19B}"/>
              </a:ext>
            </a:extLst>
          </p:cNvPr>
          <p:cNvSpPr>
            <a:spLocks noGrp="1"/>
          </p:cNvSpPr>
          <p:nvPr>
            <p:ph type="dt" sz="half" idx="10"/>
          </p:nvPr>
        </p:nvSpPr>
        <p:spPr/>
        <p:txBody>
          <a:bodyPr/>
          <a:lstStyle/>
          <a:p>
            <a:fld id="{DA9F10C9-6101-4435-9784-602B54367118}" type="datetime1">
              <a:rPr lang="en-US" smtClean="0"/>
              <a:t>6/26/2023</a:t>
            </a:fld>
            <a:endParaRPr lang="en-US"/>
          </a:p>
        </p:txBody>
      </p:sp>
      <p:sp>
        <p:nvSpPr>
          <p:cNvPr id="5" name="Footer Placeholder 4">
            <a:extLst>
              <a:ext uri="{FF2B5EF4-FFF2-40B4-BE49-F238E27FC236}">
                <a16:creationId xmlns:a16="http://schemas.microsoft.com/office/drawing/2014/main" id="{F46F9699-A3BF-401B-B626-C84F90ADE3B4}"/>
              </a:ext>
            </a:extLst>
          </p:cNvPr>
          <p:cNvSpPr>
            <a:spLocks noGrp="1"/>
          </p:cNvSpPr>
          <p:nvPr>
            <p:ph type="ftr" sz="quarter" idx="11"/>
          </p:nvPr>
        </p:nvSpPr>
        <p:spPr/>
        <p:txBody>
          <a:bodyPr/>
          <a:lstStyle/>
          <a:p>
            <a:r>
              <a:rPr lang="en-US"/>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66BC2A92-D7D7-FDA4-3CBF-8ED43E6936C5}"/>
              </a:ext>
            </a:extLst>
          </p:cNvPr>
          <p:cNvSpPr>
            <a:spLocks noGrp="1"/>
          </p:cNvSpPr>
          <p:nvPr>
            <p:ph type="sldNum" sz="quarter" idx="12"/>
          </p:nvPr>
        </p:nvSpPr>
        <p:spPr/>
        <p:txBody>
          <a:bodyPr/>
          <a:lstStyle/>
          <a:p>
            <a:fld id="{9C386AB5-AAFD-4A40-A446-3528A3FCD94D}" type="slidenum">
              <a:rPr lang="en-US" smtClean="0"/>
              <a:t>2</a:t>
            </a:fld>
            <a:endParaRPr lang="en-US"/>
          </a:p>
        </p:txBody>
      </p:sp>
    </p:spTree>
    <p:extLst>
      <p:ext uri="{BB962C8B-B14F-4D97-AF65-F5344CB8AC3E}">
        <p14:creationId xmlns:p14="http://schemas.microsoft.com/office/powerpoint/2010/main" val="2230735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0483DF-6860-40E8-8272-642911989356}"/>
              </a:ext>
            </a:extLst>
          </p:cNvPr>
          <p:cNvGraphicFramePr>
            <a:graphicFrameLocks noGrp="1"/>
          </p:cNvGraphicFramePr>
          <p:nvPr>
            <p:ph idx="1"/>
            <p:extLst>
              <p:ext uri="{D42A27DB-BD31-4B8C-83A1-F6EECF244321}">
                <p14:modId xmlns:p14="http://schemas.microsoft.com/office/powerpoint/2010/main" val="4222442631"/>
              </p:ext>
            </p:extLst>
          </p:nvPr>
        </p:nvGraphicFramePr>
        <p:xfrm>
          <a:off x="1110853" y="107513"/>
          <a:ext cx="10590610" cy="6387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61632B36-619F-4041-A7C9-55FFAD15CFA4}"/>
              </a:ext>
            </a:extLst>
          </p:cNvPr>
          <p:cNvSpPr>
            <a:spLocks noGrp="1"/>
          </p:cNvSpPr>
          <p:nvPr>
            <p:ph type="title"/>
          </p:nvPr>
        </p:nvSpPr>
        <p:spPr/>
        <p:txBody>
          <a:bodyPr/>
          <a:lstStyle/>
          <a:p>
            <a:pPr algn="ctr"/>
            <a:r>
              <a:rPr lang="en-US" dirty="0" err="1"/>
              <a:t>PoF</a:t>
            </a:r>
            <a:r>
              <a:rPr lang="en-US" dirty="0"/>
              <a:t> R&amp;D Status &amp; Roadmap for VD2</a:t>
            </a:r>
          </a:p>
        </p:txBody>
      </p:sp>
      <p:sp>
        <p:nvSpPr>
          <p:cNvPr id="4" name="Date Placeholder 3">
            <a:extLst>
              <a:ext uri="{FF2B5EF4-FFF2-40B4-BE49-F238E27FC236}">
                <a16:creationId xmlns:a16="http://schemas.microsoft.com/office/drawing/2014/main" id="{9F2A02A3-F932-4C72-A2DE-9DB422A97522}"/>
              </a:ext>
            </a:extLst>
          </p:cNvPr>
          <p:cNvSpPr>
            <a:spLocks noGrp="1"/>
          </p:cNvSpPr>
          <p:nvPr>
            <p:ph type="dt" sz="half" idx="2"/>
          </p:nvPr>
        </p:nvSpPr>
        <p:spPr/>
        <p:txBody>
          <a:bodyPr/>
          <a:lstStyle/>
          <a:p>
            <a:pPr>
              <a:defRPr/>
            </a:pPr>
            <a:fld id="{3F1AA915-09F5-4F82-A8CB-07618F701C7F}" type="datetime1">
              <a:rPr lang="en-US" smtClean="0"/>
              <a:t>6/26/2023</a:t>
            </a:fld>
            <a:endParaRPr lang="en-US" dirty="0"/>
          </a:p>
        </p:txBody>
      </p:sp>
      <p:sp>
        <p:nvSpPr>
          <p:cNvPr id="5" name="Footer Placeholder 4">
            <a:extLst>
              <a:ext uri="{FF2B5EF4-FFF2-40B4-BE49-F238E27FC236}">
                <a16:creationId xmlns:a16="http://schemas.microsoft.com/office/drawing/2014/main" id="{92850269-7F90-43B8-9B77-A36C99F0B50A}"/>
              </a:ext>
            </a:extLst>
          </p:cNvPr>
          <p:cNvSpPr>
            <a:spLocks noGrp="1"/>
          </p:cNvSpPr>
          <p:nvPr>
            <p:ph type="ftr" sz="quarter" idx="3"/>
          </p:nvPr>
        </p:nvSpPr>
        <p:spPr>
          <a:xfrm>
            <a:off x="3054602" y="6507614"/>
            <a:ext cx="6965697" cy="298606"/>
          </a:xfrm>
        </p:spPr>
        <p:txBody>
          <a:bodyPr/>
          <a:lstStyle/>
          <a:p>
            <a:pPr>
              <a:defRPr/>
            </a:pPr>
            <a:r>
              <a:rPr lang="en-US" dirty="0"/>
              <a:t>W. Pellico | DUNE FD3 Mini-Workshop Toward a Combined Photon Detection and Field Cage System</a:t>
            </a:r>
            <a:endParaRPr lang="en-US" b="1" dirty="0"/>
          </a:p>
        </p:txBody>
      </p:sp>
      <p:sp>
        <p:nvSpPr>
          <p:cNvPr id="6" name="Slide Number Placeholder 5">
            <a:extLst>
              <a:ext uri="{FF2B5EF4-FFF2-40B4-BE49-F238E27FC236}">
                <a16:creationId xmlns:a16="http://schemas.microsoft.com/office/drawing/2014/main" id="{84622E75-B9E0-4728-8B9D-A86014AA3897}"/>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1" name="Oval 10">
            <a:extLst>
              <a:ext uri="{FF2B5EF4-FFF2-40B4-BE49-F238E27FC236}">
                <a16:creationId xmlns:a16="http://schemas.microsoft.com/office/drawing/2014/main" id="{2A4A3DE2-64D5-F502-8EC8-742E97B128AE}"/>
              </a:ext>
            </a:extLst>
          </p:cNvPr>
          <p:cNvSpPr/>
          <p:nvPr/>
        </p:nvSpPr>
        <p:spPr>
          <a:xfrm>
            <a:off x="8983362" y="1317622"/>
            <a:ext cx="1421606" cy="485060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87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E7C-CC2B-C40F-63A2-10F93B106F17}"/>
              </a:ext>
            </a:extLst>
          </p:cNvPr>
          <p:cNvSpPr>
            <a:spLocks noGrp="1"/>
          </p:cNvSpPr>
          <p:nvPr>
            <p:ph type="title"/>
          </p:nvPr>
        </p:nvSpPr>
        <p:spPr>
          <a:xfrm>
            <a:off x="463731" y="0"/>
            <a:ext cx="10515600" cy="635726"/>
          </a:xfrm>
        </p:spPr>
        <p:txBody>
          <a:bodyPr>
            <a:normAutofit fontScale="90000"/>
          </a:bodyPr>
          <a:lstStyle/>
          <a:p>
            <a:pPr algn="ctr"/>
            <a:r>
              <a:rPr lang="en-US" dirty="0" err="1"/>
              <a:t>PoF</a:t>
            </a:r>
            <a:r>
              <a:rPr lang="en-US" dirty="0"/>
              <a:t> – Present and VD3 – Building Upon Success</a:t>
            </a:r>
          </a:p>
        </p:txBody>
      </p:sp>
      <p:sp>
        <p:nvSpPr>
          <p:cNvPr id="3" name="Content Placeholder 2">
            <a:extLst>
              <a:ext uri="{FF2B5EF4-FFF2-40B4-BE49-F238E27FC236}">
                <a16:creationId xmlns:a16="http://schemas.microsoft.com/office/drawing/2014/main" id="{5068340F-2C10-F944-817F-1373E2278C9E}"/>
              </a:ext>
            </a:extLst>
          </p:cNvPr>
          <p:cNvSpPr>
            <a:spLocks noGrp="1"/>
          </p:cNvSpPr>
          <p:nvPr>
            <p:ph idx="1"/>
          </p:nvPr>
        </p:nvSpPr>
        <p:spPr>
          <a:xfrm>
            <a:off x="0" y="523740"/>
            <a:ext cx="12290854" cy="6222274"/>
          </a:xfrm>
        </p:spPr>
        <p:txBody>
          <a:bodyPr>
            <a:normAutofit fontScale="92500" lnSpcReduction="10000"/>
          </a:bodyPr>
          <a:lstStyle/>
          <a:p>
            <a:r>
              <a:rPr lang="en-US" dirty="0"/>
              <a:t>Designing for the baseline plan but looking for flexibility and optimization</a:t>
            </a:r>
          </a:p>
          <a:p>
            <a:pPr marL="457200" lvl="1" indent="0">
              <a:buNone/>
            </a:pPr>
            <a:r>
              <a:rPr lang="en-US" b="1" dirty="0">
                <a:solidFill>
                  <a:srgbClr val="FF0000"/>
                </a:solidFill>
              </a:rPr>
              <a:t>Fibers</a:t>
            </a:r>
          </a:p>
          <a:p>
            <a:pPr lvl="1"/>
            <a:r>
              <a:rPr lang="en-US" b="1" dirty="0">
                <a:solidFill>
                  <a:srgbClr val="00B050"/>
                </a:solidFill>
              </a:rPr>
              <a:t>Improved performance of cryogenic fiber distribution system</a:t>
            </a:r>
          </a:p>
          <a:p>
            <a:pPr marL="457200" lvl="1" indent="0">
              <a:buNone/>
            </a:pPr>
            <a:r>
              <a:rPr lang="en-US" b="1" dirty="0">
                <a:solidFill>
                  <a:srgbClr val="FF0000"/>
                </a:solidFill>
              </a:rPr>
              <a:t>Lasers</a:t>
            </a:r>
          </a:p>
          <a:p>
            <a:pPr lvl="1"/>
            <a:r>
              <a:rPr lang="en-US" dirty="0"/>
              <a:t>Complete a design that is simple and meets the long-term operations</a:t>
            </a:r>
          </a:p>
          <a:p>
            <a:pPr lvl="1"/>
            <a:r>
              <a:rPr lang="en-US" dirty="0">
                <a:solidFill>
                  <a:srgbClr val="00B050"/>
                </a:solidFill>
              </a:rPr>
              <a:t>We have tested 977nm, 808nm and could use 1480nm to significantly reduce photon noise risk</a:t>
            </a:r>
          </a:p>
          <a:p>
            <a:pPr marL="457200" lvl="1" indent="0">
              <a:buNone/>
            </a:pPr>
            <a:r>
              <a:rPr lang="en-US" b="1" dirty="0">
                <a:solidFill>
                  <a:srgbClr val="FF0000"/>
                </a:solidFill>
              </a:rPr>
              <a:t>Photovoltaic</a:t>
            </a:r>
          </a:p>
          <a:p>
            <a:pPr lvl="1"/>
            <a:r>
              <a:rPr lang="en-US" b="1" dirty="0">
                <a:solidFill>
                  <a:srgbClr val="00B050"/>
                </a:solidFill>
              </a:rPr>
              <a:t>Now at 56 % with Goal of &gt;60 %  </a:t>
            </a:r>
            <a:r>
              <a:rPr lang="en-US" dirty="0"/>
              <a:t>- Theoretical 75% in GaAs Units may be realized</a:t>
            </a:r>
          </a:p>
          <a:p>
            <a:pPr lvl="1"/>
            <a:r>
              <a:rPr lang="en-US" dirty="0"/>
              <a:t>Goal of power total loss less than .5 W/unit at 1+ W input achieved – but will be improved in VD3</a:t>
            </a:r>
          </a:p>
          <a:p>
            <a:pPr lvl="2"/>
            <a:r>
              <a:rPr lang="en-US" dirty="0"/>
              <a:t>High power use is not required – but should have similar efficiencies to low powers (several Watts)</a:t>
            </a:r>
          </a:p>
          <a:p>
            <a:pPr lvl="1"/>
            <a:r>
              <a:rPr lang="en-US" dirty="0"/>
              <a:t>Redundancy – 100% is very feasible but probably not necessary  </a:t>
            </a:r>
          </a:p>
          <a:p>
            <a:pPr lvl="2"/>
            <a:r>
              <a:rPr lang="en-US" dirty="0"/>
              <a:t>Usable lifetime is &gt;20 years for PC and lasers</a:t>
            </a:r>
          </a:p>
          <a:p>
            <a:pPr lvl="2"/>
            <a:r>
              <a:rPr lang="en-US" dirty="0">
                <a:solidFill>
                  <a:srgbClr val="00B050"/>
                </a:solidFill>
              </a:rPr>
              <a:t>We will have time to demonstrate longevity testing – runs of 1 year possible and at higher power</a:t>
            </a:r>
          </a:p>
          <a:p>
            <a:pPr lvl="2"/>
            <a:r>
              <a:rPr lang="en-US" dirty="0"/>
              <a:t>Built in overhead will allow </a:t>
            </a:r>
            <a:r>
              <a:rPr lang="en-US" dirty="0" err="1"/>
              <a:t>PoF</a:t>
            </a:r>
            <a:r>
              <a:rPr lang="en-US" dirty="0"/>
              <a:t> to meet power needs</a:t>
            </a:r>
          </a:p>
          <a:p>
            <a:pPr lvl="1"/>
            <a:r>
              <a:rPr lang="en-US" dirty="0">
                <a:solidFill>
                  <a:srgbClr val="00B050"/>
                </a:solidFill>
              </a:rPr>
              <a:t>Expansion of </a:t>
            </a:r>
            <a:r>
              <a:rPr lang="en-US" dirty="0" err="1">
                <a:solidFill>
                  <a:srgbClr val="00B050"/>
                </a:solidFill>
              </a:rPr>
              <a:t>PoF</a:t>
            </a:r>
            <a:r>
              <a:rPr lang="en-US" dirty="0">
                <a:solidFill>
                  <a:srgbClr val="00B050"/>
                </a:solidFill>
              </a:rPr>
              <a:t> feasibility as a power source for other electrical systems</a:t>
            </a:r>
          </a:p>
          <a:p>
            <a:pPr lvl="1"/>
            <a:r>
              <a:rPr lang="en-US" dirty="0">
                <a:solidFill>
                  <a:srgbClr val="00B050"/>
                </a:solidFill>
              </a:rPr>
              <a:t>Build a relationship with FNAL/Universities/Vendor to expand knowledge and performance</a:t>
            </a:r>
          </a:p>
          <a:p>
            <a:pPr lvl="2"/>
            <a:r>
              <a:rPr lang="en-US" dirty="0"/>
              <a:t>Known materials such as epoxies used</a:t>
            </a:r>
          </a:p>
          <a:p>
            <a:pPr lvl="2"/>
            <a:r>
              <a:rPr lang="en-US" dirty="0"/>
              <a:t>Known semiconductor model that matches performance</a:t>
            </a:r>
          </a:p>
          <a:p>
            <a:pPr lvl="2"/>
            <a:r>
              <a:rPr lang="en-US" dirty="0"/>
              <a:t>Known/approved manufacturing process – packaging </a:t>
            </a:r>
          </a:p>
          <a:p>
            <a:pPr marL="914400" lvl="2" indent="0">
              <a:buNone/>
            </a:pPr>
            <a:endParaRPr lang="en-US" dirty="0"/>
          </a:p>
          <a:p>
            <a:pPr lvl="1"/>
            <a:endParaRPr lang="en-US" dirty="0"/>
          </a:p>
        </p:txBody>
      </p:sp>
      <p:sp>
        <p:nvSpPr>
          <p:cNvPr id="4" name="Date Placeholder 3">
            <a:extLst>
              <a:ext uri="{FF2B5EF4-FFF2-40B4-BE49-F238E27FC236}">
                <a16:creationId xmlns:a16="http://schemas.microsoft.com/office/drawing/2014/main" id="{A5487224-8B3F-D444-7516-9C0E647274B2}"/>
              </a:ext>
            </a:extLst>
          </p:cNvPr>
          <p:cNvSpPr>
            <a:spLocks noGrp="1"/>
          </p:cNvSpPr>
          <p:nvPr>
            <p:ph type="dt" sz="half" idx="10"/>
          </p:nvPr>
        </p:nvSpPr>
        <p:spPr>
          <a:xfrm>
            <a:off x="190500" y="6489700"/>
            <a:ext cx="2743200" cy="365125"/>
          </a:xfrm>
        </p:spPr>
        <p:txBody>
          <a:bodyPr/>
          <a:lstStyle/>
          <a:p>
            <a:fld id="{375725E3-D779-4FF6-9822-8761E191FBFE}" type="datetime1">
              <a:rPr lang="en-US" smtClean="0"/>
              <a:t>6/26/2023</a:t>
            </a:fld>
            <a:endParaRPr lang="en-US" dirty="0"/>
          </a:p>
        </p:txBody>
      </p:sp>
      <p:sp>
        <p:nvSpPr>
          <p:cNvPr id="5" name="Footer Placeholder 4">
            <a:extLst>
              <a:ext uri="{FF2B5EF4-FFF2-40B4-BE49-F238E27FC236}">
                <a16:creationId xmlns:a16="http://schemas.microsoft.com/office/drawing/2014/main" id="{E20C945E-F1E0-9943-8A1E-A463F6E50CAE}"/>
              </a:ext>
            </a:extLst>
          </p:cNvPr>
          <p:cNvSpPr>
            <a:spLocks noGrp="1"/>
          </p:cNvSpPr>
          <p:nvPr>
            <p:ph type="ftr" sz="quarter" idx="11"/>
          </p:nvPr>
        </p:nvSpPr>
        <p:spPr>
          <a:xfrm>
            <a:off x="3200400" y="6673420"/>
            <a:ext cx="7219950" cy="120650"/>
          </a:xfrm>
        </p:spPr>
        <p:txBody>
          <a:bodyPr/>
          <a:lstStyle/>
          <a:p>
            <a:r>
              <a:rPr lang="en-US" dirty="0"/>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5F5B7C56-D13D-79ED-CC35-C0DC253AC6AE}"/>
              </a:ext>
            </a:extLst>
          </p:cNvPr>
          <p:cNvSpPr>
            <a:spLocks noGrp="1"/>
          </p:cNvSpPr>
          <p:nvPr>
            <p:ph type="sldNum" sz="quarter" idx="12"/>
          </p:nvPr>
        </p:nvSpPr>
        <p:spPr/>
        <p:txBody>
          <a:bodyPr/>
          <a:lstStyle/>
          <a:p>
            <a:fld id="{9C386AB5-AAFD-4A40-A446-3528A3FCD94D}" type="slidenum">
              <a:rPr lang="en-US" smtClean="0"/>
              <a:t>4</a:t>
            </a:fld>
            <a:endParaRPr lang="en-US"/>
          </a:p>
        </p:txBody>
      </p:sp>
    </p:spTree>
    <p:extLst>
      <p:ext uri="{BB962C8B-B14F-4D97-AF65-F5344CB8AC3E}">
        <p14:creationId xmlns:p14="http://schemas.microsoft.com/office/powerpoint/2010/main" val="3288381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99B8-709C-5EE7-7C34-9698F8487B69}"/>
              </a:ext>
            </a:extLst>
          </p:cNvPr>
          <p:cNvSpPr>
            <a:spLocks noGrp="1"/>
          </p:cNvSpPr>
          <p:nvPr>
            <p:ph type="title"/>
          </p:nvPr>
        </p:nvSpPr>
        <p:spPr>
          <a:xfrm>
            <a:off x="609600" y="171450"/>
            <a:ext cx="10515600" cy="739775"/>
          </a:xfrm>
        </p:spPr>
        <p:txBody>
          <a:bodyPr/>
          <a:lstStyle/>
          <a:p>
            <a:pPr algn="ctr"/>
            <a:r>
              <a:rPr lang="en-US" dirty="0"/>
              <a:t>VD3 Fiber</a:t>
            </a:r>
          </a:p>
        </p:txBody>
      </p:sp>
      <p:sp>
        <p:nvSpPr>
          <p:cNvPr id="3" name="Content Placeholder 2">
            <a:extLst>
              <a:ext uri="{FF2B5EF4-FFF2-40B4-BE49-F238E27FC236}">
                <a16:creationId xmlns:a16="http://schemas.microsoft.com/office/drawing/2014/main" id="{CA1132D4-FCA8-351E-B37F-7F6820D4FE03}"/>
              </a:ext>
            </a:extLst>
          </p:cNvPr>
          <p:cNvSpPr>
            <a:spLocks noGrp="1"/>
          </p:cNvSpPr>
          <p:nvPr>
            <p:ph idx="1"/>
          </p:nvPr>
        </p:nvSpPr>
        <p:spPr>
          <a:xfrm>
            <a:off x="247650" y="1130300"/>
            <a:ext cx="11696700" cy="5556250"/>
          </a:xfrm>
        </p:spPr>
        <p:txBody>
          <a:bodyPr>
            <a:normAutofit fontScale="92500"/>
          </a:bodyPr>
          <a:lstStyle/>
          <a:p>
            <a:r>
              <a:rPr lang="en-US" dirty="0"/>
              <a:t>The fiber for VD2 has been chosen.</a:t>
            </a:r>
          </a:p>
          <a:p>
            <a:pPr lvl="1"/>
            <a:r>
              <a:rPr lang="en-US" dirty="0"/>
              <a:t>Has met the VD2 engineering and physis requirements</a:t>
            </a:r>
          </a:p>
          <a:p>
            <a:pPr lvl="1"/>
            <a:r>
              <a:rPr lang="en-US" dirty="0"/>
              <a:t>Preparations for bulk orders, testing and installation plan </a:t>
            </a:r>
          </a:p>
          <a:p>
            <a:r>
              <a:rPr lang="en-US" dirty="0"/>
              <a:t>Fiber for VD3 will look to build upon success and knowledge</a:t>
            </a:r>
          </a:p>
          <a:p>
            <a:pPr marL="457200" lvl="1" indent="0">
              <a:buNone/>
            </a:pPr>
            <a:r>
              <a:rPr lang="en-US" dirty="0"/>
              <a:t>(The fiber chosen delivers low light loss and power handling capabilities but……)</a:t>
            </a:r>
          </a:p>
          <a:p>
            <a:pPr lvl="1"/>
            <a:r>
              <a:rPr lang="en-US" dirty="0"/>
              <a:t>The fiber jacket is rugged but uses so called ‘everlasting’ materials and now a concern by many over their environmental impact.</a:t>
            </a:r>
          </a:p>
          <a:p>
            <a:pPr lvl="1"/>
            <a:r>
              <a:rPr lang="en-US" dirty="0"/>
              <a:t>The fiber jacket has a </a:t>
            </a:r>
            <a:r>
              <a:rPr lang="en-US" b="1" i="0" dirty="0">
                <a:solidFill>
                  <a:srgbClr val="0D66D0"/>
                </a:solidFill>
                <a:effectLst/>
                <a:latin typeface="Helvetica" panose="020B0604020202020204" pitchFamily="34" charset="0"/>
                <a:hlinkClick r:id="rId2"/>
              </a:rPr>
              <a:t>Coefficient of thermal expansion</a:t>
            </a:r>
            <a:r>
              <a:rPr lang="en-US" dirty="0">
                <a:solidFill>
                  <a:srgbClr val="464443"/>
                </a:solidFill>
                <a:latin typeface="Helvetica" panose="020B0604020202020204" pitchFamily="34" charset="0"/>
              </a:rPr>
              <a:t> that results in compression loss</a:t>
            </a:r>
          </a:p>
          <a:p>
            <a:r>
              <a:rPr lang="en-US" dirty="0">
                <a:solidFill>
                  <a:srgbClr val="464443"/>
                </a:solidFill>
                <a:latin typeface="Helvetica" panose="020B0604020202020204" pitchFamily="34" charset="0"/>
              </a:rPr>
              <a:t>VD3 Fiber will look to remove the PFAS material</a:t>
            </a:r>
          </a:p>
          <a:p>
            <a:r>
              <a:rPr lang="en-US" dirty="0">
                <a:solidFill>
                  <a:srgbClr val="464443"/>
                </a:solidFill>
                <a:latin typeface="Helvetica" panose="020B0604020202020204" pitchFamily="34" charset="0"/>
              </a:rPr>
              <a:t>VD3 Fiber will look to remove the compression power loss</a:t>
            </a:r>
          </a:p>
          <a:p>
            <a:pPr marL="0" indent="0">
              <a:buNone/>
            </a:pPr>
            <a:r>
              <a:rPr lang="en-US" dirty="0">
                <a:solidFill>
                  <a:srgbClr val="464443"/>
                </a:solidFill>
                <a:latin typeface="Helvetica" panose="020B0604020202020204" pitchFamily="34" charset="0"/>
              </a:rPr>
              <a:t>Working with our fiber vendors – we will explore several options</a:t>
            </a:r>
          </a:p>
          <a:p>
            <a:pPr marL="0" indent="0">
              <a:buNone/>
            </a:pPr>
            <a:r>
              <a:rPr lang="en-US" dirty="0">
                <a:solidFill>
                  <a:srgbClr val="00B050"/>
                </a:solidFill>
                <a:latin typeface="Helvetica" panose="020B0604020202020204" pitchFamily="34" charset="0"/>
              </a:rPr>
              <a:t>Si jacketing looks to be the most promising – deliver higher performance</a:t>
            </a:r>
          </a:p>
          <a:p>
            <a:pPr marL="0" indent="0">
              <a:buNone/>
            </a:pPr>
            <a:r>
              <a:rPr lang="en-US" dirty="0">
                <a:solidFill>
                  <a:srgbClr val="00B050"/>
                </a:solidFill>
                <a:latin typeface="Helvetica" panose="020B0604020202020204" pitchFamily="34" charset="0"/>
              </a:rPr>
              <a:t>Just ordered our first Si jacketed fibers</a:t>
            </a:r>
            <a:endParaRPr lang="en-US" dirty="0">
              <a:solidFill>
                <a:srgbClr val="00B050"/>
              </a:solidFill>
            </a:endParaRPr>
          </a:p>
          <a:p>
            <a:pPr lvl="1"/>
            <a:endParaRPr lang="en-US" dirty="0"/>
          </a:p>
        </p:txBody>
      </p:sp>
      <p:sp>
        <p:nvSpPr>
          <p:cNvPr id="4" name="Date Placeholder 3">
            <a:extLst>
              <a:ext uri="{FF2B5EF4-FFF2-40B4-BE49-F238E27FC236}">
                <a16:creationId xmlns:a16="http://schemas.microsoft.com/office/drawing/2014/main" id="{446BF919-707E-9523-98A0-3FC31C0C1292}"/>
              </a:ext>
            </a:extLst>
          </p:cNvPr>
          <p:cNvSpPr>
            <a:spLocks noGrp="1"/>
          </p:cNvSpPr>
          <p:nvPr>
            <p:ph type="dt" sz="half" idx="10"/>
          </p:nvPr>
        </p:nvSpPr>
        <p:spPr>
          <a:xfrm>
            <a:off x="142875" y="6492875"/>
            <a:ext cx="2743200" cy="365125"/>
          </a:xfrm>
        </p:spPr>
        <p:txBody>
          <a:bodyPr/>
          <a:lstStyle/>
          <a:p>
            <a:fld id="{91C41A1C-7ADC-4EC9-8562-475BBB4559E2}" type="datetime1">
              <a:rPr lang="en-US" smtClean="0"/>
              <a:t>6/26/2023</a:t>
            </a:fld>
            <a:endParaRPr lang="en-US" dirty="0"/>
          </a:p>
        </p:txBody>
      </p:sp>
      <p:sp>
        <p:nvSpPr>
          <p:cNvPr id="5" name="Footer Placeholder 4">
            <a:extLst>
              <a:ext uri="{FF2B5EF4-FFF2-40B4-BE49-F238E27FC236}">
                <a16:creationId xmlns:a16="http://schemas.microsoft.com/office/drawing/2014/main" id="{DD0D29F9-1ED9-8BF9-CE31-4669624D448B}"/>
              </a:ext>
            </a:extLst>
          </p:cNvPr>
          <p:cNvSpPr>
            <a:spLocks noGrp="1"/>
          </p:cNvSpPr>
          <p:nvPr>
            <p:ph type="ftr" sz="quarter" idx="11"/>
          </p:nvPr>
        </p:nvSpPr>
        <p:spPr>
          <a:xfrm>
            <a:off x="3228975" y="6527800"/>
            <a:ext cx="7239000" cy="330200"/>
          </a:xfrm>
        </p:spPr>
        <p:txBody>
          <a:bodyPr/>
          <a:lstStyle/>
          <a:p>
            <a:r>
              <a:rPr lang="en-US" dirty="0"/>
              <a:t>W. Pellico | DUNE FD3 Mini-Workshop Toward a Combined Photon Detection and Field Cage System</a:t>
            </a:r>
          </a:p>
        </p:txBody>
      </p:sp>
      <p:sp>
        <p:nvSpPr>
          <p:cNvPr id="6" name="Slide Number Placeholder 5">
            <a:extLst>
              <a:ext uri="{FF2B5EF4-FFF2-40B4-BE49-F238E27FC236}">
                <a16:creationId xmlns:a16="http://schemas.microsoft.com/office/drawing/2014/main" id="{A1320784-61A9-D10D-EF59-75FD2D63D894}"/>
              </a:ext>
            </a:extLst>
          </p:cNvPr>
          <p:cNvSpPr>
            <a:spLocks noGrp="1"/>
          </p:cNvSpPr>
          <p:nvPr>
            <p:ph type="sldNum" sz="quarter" idx="12"/>
          </p:nvPr>
        </p:nvSpPr>
        <p:spPr/>
        <p:txBody>
          <a:bodyPr/>
          <a:lstStyle/>
          <a:p>
            <a:fld id="{9C386AB5-AAFD-4A40-A446-3528A3FCD94D}" type="slidenum">
              <a:rPr lang="en-US" smtClean="0"/>
              <a:t>5</a:t>
            </a:fld>
            <a:endParaRPr lang="en-US"/>
          </a:p>
        </p:txBody>
      </p:sp>
    </p:spTree>
    <p:extLst>
      <p:ext uri="{BB962C8B-B14F-4D97-AF65-F5344CB8AC3E}">
        <p14:creationId xmlns:p14="http://schemas.microsoft.com/office/powerpoint/2010/main" val="355039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94BBA-B4F5-8FFF-F0A3-6DAC16BE285F}"/>
              </a:ext>
            </a:extLst>
          </p:cNvPr>
          <p:cNvSpPr>
            <a:spLocks noGrp="1"/>
          </p:cNvSpPr>
          <p:nvPr>
            <p:ph type="title"/>
          </p:nvPr>
        </p:nvSpPr>
        <p:spPr>
          <a:xfrm>
            <a:off x="361122" y="90216"/>
            <a:ext cx="7704172" cy="792479"/>
          </a:xfrm>
        </p:spPr>
        <p:txBody>
          <a:bodyPr/>
          <a:lstStyle/>
          <a:p>
            <a:r>
              <a:rPr lang="en-US" dirty="0"/>
              <a:t>Fibers – Chosen after Testing</a:t>
            </a:r>
          </a:p>
        </p:txBody>
      </p:sp>
      <p:sp>
        <p:nvSpPr>
          <p:cNvPr id="3" name="TextBox 2">
            <a:extLst>
              <a:ext uri="{FF2B5EF4-FFF2-40B4-BE49-F238E27FC236}">
                <a16:creationId xmlns:a16="http://schemas.microsoft.com/office/drawing/2014/main" id="{8EE6FDAD-1C44-6224-F0CC-8638EF63F275}"/>
              </a:ext>
            </a:extLst>
          </p:cNvPr>
          <p:cNvSpPr txBox="1"/>
          <p:nvPr/>
        </p:nvSpPr>
        <p:spPr>
          <a:xfrm>
            <a:off x="272143" y="973183"/>
            <a:ext cx="6763646" cy="3539430"/>
          </a:xfrm>
          <a:prstGeom prst="rect">
            <a:avLst/>
          </a:prstGeom>
          <a:noFill/>
        </p:spPr>
        <p:txBody>
          <a:bodyPr wrap="none" rtlCol="0">
            <a:spAutoFit/>
          </a:bodyPr>
          <a:lstStyle/>
          <a:p>
            <a:r>
              <a:rPr lang="en-US" sz="2800" dirty="0"/>
              <a:t>Nearly a dozen fibers have been investigated</a:t>
            </a:r>
          </a:p>
          <a:p>
            <a:pPr marL="457200" indent="-457200">
              <a:buFont typeface="Arial" panose="020B0604020202020204" pitchFamily="34" charset="0"/>
              <a:buChar char="•"/>
            </a:pPr>
            <a:r>
              <a:rPr lang="en-US" sz="2800" dirty="0"/>
              <a:t>Light Leak</a:t>
            </a:r>
          </a:p>
          <a:p>
            <a:pPr marL="457200" indent="-457200">
              <a:buFont typeface="Arial" panose="020B0604020202020204" pitchFamily="34" charset="0"/>
              <a:buChar char="•"/>
            </a:pPr>
            <a:r>
              <a:rPr lang="en-US" sz="2800" dirty="0"/>
              <a:t>Bending Radius</a:t>
            </a:r>
          </a:p>
          <a:p>
            <a:pPr marL="457200" indent="-457200">
              <a:buFont typeface="Arial" panose="020B0604020202020204" pitchFamily="34" charset="0"/>
              <a:buChar char="•"/>
            </a:pPr>
            <a:r>
              <a:rPr lang="en-US" sz="2800" dirty="0"/>
              <a:t>Thermal parameters</a:t>
            </a:r>
          </a:p>
          <a:p>
            <a:pPr marL="457200" indent="-457200">
              <a:buFont typeface="Arial" panose="020B0604020202020204" pitchFamily="34" charset="0"/>
              <a:buChar char="•"/>
            </a:pPr>
            <a:r>
              <a:rPr lang="en-US" sz="2800" dirty="0"/>
              <a:t>Cost</a:t>
            </a:r>
          </a:p>
          <a:p>
            <a:pPr marL="457200" indent="-457200">
              <a:buFont typeface="Arial" panose="020B0604020202020204" pitchFamily="34" charset="0"/>
              <a:buChar char="•"/>
            </a:pPr>
            <a:r>
              <a:rPr lang="en-US" sz="2800" dirty="0"/>
              <a:t>Long term data in cold </a:t>
            </a:r>
          </a:p>
          <a:p>
            <a:pPr marL="457200" indent="-457200">
              <a:buFont typeface="Arial" panose="020B0604020202020204" pitchFamily="34" charset="0"/>
              <a:buChar char="•"/>
            </a:pPr>
            <a:r>
              <a:rPr lang="en-US" sz="2800" dirty="0"/>
              <a:t>Long term data with 1+ W power use</a:t>
            </a:r>
          </a:p>
          <a:p>
            <a:pPr marL="457200" indent="-457200">
              <a:buFont typeface="Arial" panose="020B0604020202020204" pitchFamily="34" charset="0"/>
              <a:buChar char="•"/>
            </a:pPr>
            <a:endParaRPr lang="en-US" sz="2800" dirty="0"/>
          </a:p>
        </p:txBody>
      </p:sp>
      <p:sp>
        <p:nvSpPr>
          <p:cNvPr id="4" name="TextBox 3">
            <a:extLst>
              <a:ext uri="{FF2B5EF4-FFF2-40B4-BE49-F238E27FC236}">
                <a16:creationId xmlns:a16="http://schemas.microsoft.com/office/drawing/2014/main" id="{CDAF5B4B-D97A-D457-8E2F-644220225E4A}"/>
              </a:ext>
            </a:extLst>
          </p:cNvPr>
          <p:cNvSpPr txBox="1"/>
          <p:nvPr/>
        </p:nvSpPr>
        <p:spPr>
          <a:xfrm>
            <a:off x="8248720" y="151179"/>
            <a:ext cx="3774914" cy="6555641"/>
          </a:xfrm>
          <a:prstGeom prst="rect">
            <a:avLst/>
          </a:prstGeom>
          <a:noFill/>
        </p:spPr>
        <p:txBody>
          <a:bodyPr wrap="square" rtlCol="0">
            <a:spAutoFit/>
          </a:bodyPr>
          <a:lstStyle/>
          <a:p>
            <a:r>
              <a:rPr lang="en-US" sz="2800" dirty="0"/>
              <a:t>Bulk orders (key aspects) </a:t>
            </a:r>
          </a:p>
          <a:p>
            <a:pPr marL="457200" indent="-457200">
              <a:buFont typeface="Arial" panose="020B0604020202020204" pitchFamily="34" charset="0"/>
              <a:buChar char="•"/>
            </a:pPr>
            <a:r>
              <a:rPr lang="en-US" sz="2800" dirty="0"/>
              <a:t>Jacket choice</a:t>
            </a:r>
          </a:p>
          <a:p>
            <a:pPr marL="914400" lvl="1" indent="-457200">
              <a:buFont typeface="Arial" panose="020B0604020202020204" pitchFamily="34" charset="0"/>
              <a:buChar char="•"/>
            </a:pPr>
            <a:r>
              <a:rPr lang="en-US" sz="2800" dirty="0"/>
              <a:t>Black PFA</a:t>
            </a:r>
          </a:p>
          <a:p>
            <a:pPr marL="914400" lvl="1" indent="-457200">
              <a:buFont typeface="Arial" panose="020B0604020202020204" pitchFamily="34" charset="0"/>
              <a:buChar char="•"/>
            </a:pPr>
            <a:r>
              <a:rPr lang="en-US" sz="2800" b="1" dirty="0"/>
              <a:t>Black PVDF</a:t>
            </a:r>
          </a:p>
          <a:p>
            <a:pPr marL="914400" lvl="1" indent="-457200">
              <a:buFont typeface="Arial" panose="020B0604020202020204" pitchFamily="34" charset="0"/>
              <a:buChar char="•"/>
            </a:pPr>
            <a:r>
              <a:rPr lang="en-US" sz="2800" dirty="0"/>
              <a:t>Black PTFE</a:t>
            </a:r>
          </a:p>
          <a:p>
            <a:pPr marL="914400" lvl="1" indent="-457200">
              <a:buFont typeface="Arial" panose="020B0604020202020204" pitchFamily="34" charset="0"/>
              <a:buChar char="•"/>
            </a:pPr>
            <a:r>
              <a:rPr lang="en-US" sz="2800" dirty="0"/>
              <a:t>Black ETFE </a:t>
            </a:r>
          </a:p>
          <a:p>
            <a:pPr marL="1371600" lvl="2" indent="-457200">
              <a:buFont typeface="Arial" panose="020B0604020202020204" pitchFamily="34" charset="0"/>
              <a:buChar char="•"/>
            </a:pPr>
            <a:r>
              <a:rPr lang="en-US" sz="2800" dirty="0"/>
              <a:t>Acrylate </a:t>
            </a:r>
          </a:p>
          <a:p>
            <a:pPr marL="1371600" lvl="2" indent="-457200">
              <a:buFont typeface="Arial" panose="020B0604020202020204" pitchFamily="34" charset="0"/>
              <a:buChar char="•"/>
            </a:pPr>
            <a:r>
              <a:rPr lang="en-US" sz="2800" dirty="0"/>
              <a:t>Polyimide</a:t>
            </a:r>
          </a:p>
          <a:p>
            <a:pPr marL="914400" lvl="1" indent="-457200">
              <a:buFont typeface="Arial" panose="020B0604020202020204" pitchFamily="34" charset="0"/>
              <a:buChar char="•"/>
            </a:pPr>
            <a:r>
              <a:rPr lang="en-US" sz="2800" dirty="0">
                <a:solidFill>
                  <a:srgbClr val="00B050"/>
                </a:solidFill>
              </a:rPr>
              <a:t>Silicon</a:t>
            </a:r>
          </a:p>
          <a:p>
            <a:pPr marL="457200" indent="-457200">
              <a:buFont typeface="Arial" panose="020B0604020202020204" pitchFamily="34" charset="0"/>
              <a:buChar char="•"/>
            </a:pPr>
            <a:r>
              <a:rPr lang="en-US" sz="2800" b="1" dirty="0"/>
              <a:t>62.5 nm/.27 NA</a:t>
            </a:r>
          </a:p>
          <a:p>
            <a:pPr marL="457200" indent="-457200">
              <a:buFont typeface="Arial" panose="020B0604020202020204" pitchFamily="34" charset="0"/>
              <a:buChar char="•"/>
            </a:pPr>
            <a:r>
              <a:rPr lang="en-US" sz="2800" dirty="0">
                <a:solidFill>
                  <a:srgbClr val="00B050"/>
                </a:solidFill>
              </a:rPr>
              <a:t>105 nm/.22NA</a:t>
            </a:r>
          </a:p>
          <a:p>
            <a:pPr marL="457200" indent="-457200">
              <a:buFont typeface="Arial" panose="020B0604020202020204" pitchFamily="34" charset="0"/>
              <a:buChar char="•"/>
            </a:pPr>
            <a:r>
              <a:rPr lang="en-US" sz="2800" dirty="0"/>
              <a:t>Low-OH core</a:t>
            </a:r>
          </a:p>
          <a:p>
            <a:pPr marL="457200" indent="-457200">
              <a:buFont typeface="Arial" panose="020B0604020202020204" pitchFamily="34" charset="0"/>
              <a:buChar char="•"/>
            </a:pPr>
            <a:r>
              <a:rPr lang="en-US" sz="2800" dirty="0"/>
              <a:t>Doped Silica Clad</a:t>
            </a:r>
          </a:p>
          <a:p>
            <a:pPr marL="457200" indent="-457200">
              <a:buFont typeface="Arial" panose="020B0604020202020204" pitchFamily="34" charset="0"/>
              <a:buChar char="•"/>
            </a:pPr>
            <a:r>
              <a:rPr lang="en-US" sz="2800" b="1" dirty="0"/>
              <a:t>Acrylate coating</a:t>
            </a:r>
          </a:p>
          <a:p>
            <a:pPr marL="457200" indent="-457200">
              <a:buFont typeface="Arial" panose="020B0604020202020204" pitchFamily="34" charset="0"/>
              <a:buChar char="•"/>
            </a:pPr>
            <a:r>
              <a:rPr lang="en-US" sz="2800" dirty="0"/>
              <a:t>Polyimide coating</a:t>
            </a:r>
          </a:p>
        </p:txBody>
      </p:sp>
      <p:graphicFrame>
        <p:nvGraphicFramePr>
          <p:cNvPr id="5" name="Table 5">
            <a:extLst>
              <a:ext uri="{FF2B5EF4-FFF2-40B4-BE49-F238E27FC236}">
                <a16:creationId xmlns:a16="http://schemas.microsoft.com/office/drawing/2014/main" id="{132D5A39-9AE3-CCF1-D159-BA18E6F0A61A}"/>
              </a:ext>
            </a:extLst>
          </p:cNvPr>
          <p:cNvGraphicFramePr>
            <a:graphicFrameLocks noGrp="1"/>
          </p:cNvGraphicFramePr>
          <p:nvPr>
            <p:extLst>
              <p:ext uri="{D42A27DB-BD31-4B8C-83A1-F6EECF244321}">
                <p14:modId xmlns:p14="http://schemas.microsoft.com/office/powerpoint/2010/main" val="3417101312"/>
              </p:ext>
            </p:extLst>
          </p:nvPr>
        </p:nvGraphicFramePr>
        <p:xfrm>
          <a:off x="168366" y="4328160"/>
          <a:ext cx="7896928" cy="1844040"/>
        </p:xfrm>
        <a:graphic>
          <a:graphicData uri="http://schemas.openxmlformats.org/drawingml/2006/table">
            <a:tbl>
              <a:tblPr firstRow="1" bandRow="1">
                <a:tableStyleId>{5C22544A-7EE6-4342-B048-85BDC9FD1C3A}</a:tableStyleId>
              </a:tblPr>
              <a:tblGrid>
                <a:gridCol w="696028">
                  <a:extLst>
                    <a:ext uri="{9D8B030D-6E8A-4147-A177-3AD203B41FA5}">
                      <a16:colId xmlns:a16="http://schemas.microsoft.com/office/drawing/2014/main" val="1190858653"/>
                    </a:ext>
                  </a:extLst>
                </a:gridCol>
                <a:gridCol w="1178719">
                  <a:extLst>
                    <a:ext uri="{9D8B030D-6E8A-4147-A177-3AD203B41FA5}">
                      <a16:colId xmlns:a16="http://schemas.microsoft.com/office/drawing/2014/main" val="526785277"/>
                    </a:ext>
                  </a:extLst>
                </a:gridCol>
                <a:gridCol w="992981">
                  <a:extLst>
                    <a:ext uri="{9D8B030D-6E8A-4147-A177-3AD203B41FA5}">
                      <a16:colId xmlns:a16="http://schemas.microsoft.com/office/drawing/2014/main" val="1069859847"/>
                    </a:ext>
                  </a:extLst>
                </a:gridCol>
                <a:gridCol w="2193648">
                  <a:extLst>
                    <a:ext uri="{9D8B030D-6E8A-4147-A177-3AD203B41FA5}">
                      <a16:colId xmlns:a16="http://schemas.microsoft.com/office/drawing/2014/main" val="1500784895"/>
                    </a:ext>
                  </a:extLst>
                </a:gridCol>
                <a:gridCol w="2835552">
                  <a:extLst>
                    <a:ext uri="{9D8B030D-6E8A-4147-A177-3AD203B41FA5}">
                      <a16:colId xmlns:a16="http://schemas.microsoft.com/office/drawing/2014/main" val="2760796762"/>
                    </a:ext>
                  </a:extLst>
                </a:gridCol>
              </a:tblGrid>
              <a:tr h="370840">
                <a:tc>
                  <a:txBody>
                    <a:bodyPr/>
                    <a:lstStyle/>
                    <a:p>
                      <a:r>
                        <a:rPr lang="en-US" dirty="0"/>
                        <a:t>Fiber</a:t>
                      </a:r>
                    </a:p>
                  </a:txBody>
                  <a:tcPr/>
                </a:tc>
                <a:tc>
                  <a:txBody>
                    <a:bodyPr/>
                    <a:lstStyle/>
                    <a:p>
                      <a:r>
                        <a:rPr lang="en-US" dirty="0"/>
                        <a:t>Length M</a:t>
                      </a:r>
                    </a:p>
                  </a:txBody>
                  <a:tcPr/>
                </a:tc>
                <a:tc>
                  <a:txBody>
                    <a:bodyPr/>
                    <a:lstStyle/>
                    <a:p>
                      <a:r>
                        <a:rPr lang="en-US" dirty="0"/>
                        <a:t>Delivery </a:t>
                      </a:r>
                    </a:p>
                  </a:txBody>
                  <a:tcPr/>
                </a:tc>
                <a:tc>
                  <a:txBody>
                    <a:bodyPr/>
                    <a:lstStyle/>
                    <a:p>
                      <a:r>
                        <a:rPr lang="en-US" dirty="0"/>
                        <a:t>Certification</a:t>
                      </a:r>
                    </a:p>
                  </a:txBody>
                  <a:tcPr/>
                </a:tc>
                <a:tc>
                  <a:txBody>
                    <a:bodyPr/>
                    <a:lstStyle/>
                    <a:p>
                      <a:endParaRPr lang="en-US" dirty="0"/>
                    </a:p>
                  </a:txBody>
                  <a:tcPr/>
                </a:tc>
                <a:extLst>
                  <a:ext uri="{0D108BD9-81ED-4DB2-BD59-A6C34878D82A}">
                    <a16:rowId xmlns:a16="http://schemas.microsoft.com/office/drawing/2014/main" val="1429706007"/>
                  </a:ext>
                </a:extLst>
              </a:tr>
              <a:tr h="370840">
                <a:tc>
                  <a:txBody>
                    <a:bodyPr/>
                    <a:lstStyle/>
                    <a:p>
                      <a:r>
                        <a:rPr lang="en-US" dirty="0"/>
                        <a:t>62.5</a:t>
                      </a:r>
                    </a:p>
                  </a:txBody>
                  <a:tcPr/>
                </a:tc>
                <a:tc>
                  <a:txBody>
                    <a:bodyPr/>
                    <a:lstStyle/>
                    <a:p>
                      <a:r>
                        <a:rPr lang="en-US" dirty="0"/>
                        <a:t>400 </a:t>
                      </a:r>
                    </a:p>
                  </a:txBody>
                  <a:tcPr/>
                </a:tc>
                <a:tc>
                  <a:txBody>
                    <a:bodyPr/>
                    <a:lstStyle/>
                    <a:p>
                      <a:r>
                        <a:rPr lang="en-US" dirty="0"/>
                        <a:t>16 W</a:t>
                      </a:r>
                    </a:p>
                  </a:txBody>
                  <a:tcPr/>
                </a:tc>
                <a:tc>
                  <a:txBody>
                    <a:bodyPr/>
                    <a:lstStyle/>
                    <a:p>
                      <a:r>
                        <a:rPr lang="en-US" dirty="0"/>
                        <a:t>Complete</a:t>
                      </a:r>
                    </a:p>
                  </a:txBody>
                  <a:tcPr/>
                </a:tc>
                <a:tc>
                  <a:txBody>
                    <a:bodyPr/>
                    <a:lstStyle/>
                    <a:p>
                      <a:r>
                        <a:rPr lang="en-US" dirty="0"/>
                        <a:t>PVDF</a:t>
                      </a:r>
                    </a:p>
                  </a:txBody>
                  <a:tcPr/>
                </a:tc>
                <a:extLst>
                  <a:ext uri="{0D108BD9-81ED-4DB2-BD59-A6C34878D82A}">
                    <a16:rowId xmlns:a16="http://schemas.microsoft.com/office/drawing/2014/main" val="3282508118"/>
                  </a:ext>
                </a:extLst>
              </a:tr>
              <a:tr h="370840">
                <a:tc>
                  <a:txBody>
                    <a:bodyPr/>
                    <a:lstStyle/>
                    <a:p>
                      <a:r>
                        <a:rPr lang="en-US" dirty="0"/>
                        <a:t>105</a:t>
                      </a:r>
                    </a:p>
                  </a:txBody>
                  <a:tcPr/>
                </a:tc>
                <a:tc>
                  <a:txBody>
                    <a:bodyPr/>
                    <a:lstStyle/>
                    <a:p>
                      <a:r>
                        <a:rPr lang="en-US" dirty="0"/>
                        <a:t>200</a:t>
                      </a:r>
                    </a:p>
                  </a:txBody>
                  <a:tcPr/>
                </a:tc>
                <a:tc>
                  <a:txBody>
                    <a:bodyPr/>
                    <a:lstStyle/>
                    <a:p>
                      <a:r>
                        <a:rPr lang="en-US" dirty="0"/>
                        <a:t>18 W</a:t>
                      </a:r>
                    </a:p>
                  </a:txBody>
                  <a:tcPr/>
                </a:tc>
                <a:tc>
                  <a:txBody>
                    <a:bodyPr/>
                    <a:lstStyle/>
                    <a:p>
                      <a:r>
                        <a:rPr lang="en-US" dirty="0"/>
                        <a:t>Partial</a:t>
                      </a:r>
                    </a:p>
                  </a:txBody>
                  <a:tcPr/>
                </a:tc>
                <a:tc>
                  <a:txBody>
                    <a:bodyPr/>
                    <a:lstStyle/>
                    <a:p>
                      <a:r>
                        <a:rPr lang="en-US" dirty="0"/>
                        <a:t>ETFE/Polyimide</a:t>
                      </a:r>
                    </a:p>
                  </a:txBody>
                  <a:tcPr/>
                </a:tc>
                <a:extLst>
                  <a:ext uri="{0D108BD9-81ED-4DB2-BD59-A6C34878D82A}">
                    <a16:rowId xmlns:a16="http://schemas.microsoft.com/office/drawing/2014/main" val="1035947955"/>
                  </a:ext>
                </a:extLst>
              </a:tr>
              <a:tr h="261317">
                <a:tc>
                  <a:txBody>
                    <a:bodyPr/>
                    <a:lstStyle/>
                    <a:p>
                      <a:r>
                        <a:rPr lang="en-US" dirty="0"/>
                        <a:t>105</a:t>
                      </a:r>
                    </a:p>
                  </a:txBody>
                  <a:tcPr/>
                </a:tc>
                <a:tc>
                  <a:txBody>
                    <a:bodyPr/>
                    <a:lstStyle/>
                    <a:p>
                      <a:r>
                        <a:rPr lang="en-US" dirty="0"/>
                        <a:t>200</a:t>
                      </a:r>
                    </a:p>
                  </a:txBody>
                  <a:tcPr/>
                </a:tc>
                <a:tc>
                  <a:txBody>
                    <a:bodyPr/>
                    <a:lstStyle/>
                    <a:p>
                      <a:r>
                        <a:rPr lang="en-US" dirty="0"/>
                        <a:t>18 W</a:t>
                      </a:r>
                    </a:p>
                  </a:txBody>
                  <a:tcPr/>
                </a:tc>
                <a:tc>
                  <a:txBody>
                    <a:bodyPr/>
                    <a:lstStyle/>
                    <a:p>
                      <a:r>
                        <a:rPr lang="en-US" dirty="0"/>
                        <a:t>Lab Test Only</a:t>
                      </a:r>
                    </a:p>
                  </a:txBody>
                  <a:tcPr/>
                </a:tc>
                <a:tc>
                  <a:txBody>
                    <a:bodyPr/>
                    <a:lstStyle/>
                    <a:p>
                      <a:r>
                        <a:rPr lang="en-US" dirty="0"/>
                        <a:t>PFA/Acrylate </a:t>
                      </a:r>
                    </a:p>
                  </a:txBody>
                  <a:tcPr/>
                </a:tc>
                <a:extLst>
                  <a:ext uri="{0D108BD9-81ED-4DB2-BD59-A6C34878D82A}">
                    <a16:rowId xmlns:a16="http://schemas.microsoft.com/office/drawing/2014/main" val="4085765224"/>
                  </a:ext>
                </a:extLst>
              </a:tr>
              <a:tr h="261317">
                <a:tc>
                  <a:txBody>
                    <a:bodyPr/>
                    <a:lstStyle/>
                    <a:p>
                      <a:r>
                        <a:rPr lang="en-US" dirty="0"/>
                        <a:t>105 </a:t>
                      </a:r>
                    </a:p>
                  </a:txBody>
                  <a:tcPr/>
                </a:tc>
                <a:tc>
                  <a:txBody>
                    <a:bodyPr/>
                    <a:lstStyle/>
                    <a:p>
                      <a:r>
                        <a:rPr lang="en-US" dirty="0"/>
                        <a:t>100</a:t>
                      </a:r>
                    </a:p>
                  </a:txBody>
                  <a:tcPr/>
                </a:tc>
                <a:tc>
                  <a:txBody>
                    <a:bodyPr/>
                    <a:lstStyle/>
                    <a:p>
                      <a:r>
                        <a:rPr lang="en-US" dirty="0"/>
                        <a:t>18 W</a:t>
                      </a:r>
                    </a:p>
                  </a:txBody>
                  <a:tcPr/>
                </a:tc>
                <a:tc>
                  <a:txBody>
                    <a:bodyPr/>
                    <a:lstStyle/>
                    <a:p>
                      <a:r>
                        <a:rPr lang="en-US" dirty="0"/>
                        <a:t>Lab Test Only</a:t>
                      </a:r>
                    </a:p>
                  </a:txBody>
                  <a:tcPr/>
                </a:tc>
                <a:tc>
                  <a:txBody>
                    <a:bodyPr/>
                    <a:lstStyle/>
                    <a:p>
                      <a:r>
                        <a:rPr lang="en-US" dirty="0"/>
                        <a:t>PFA/Polyimide</a:t>
                      </a:r>
                    </a:p>
                  </a:txBody>
                  <a:tcPr/>
                </a:tc>
                <a:extLst>
                  <a:ext uri="{0D108BD9-81ED-4DB2-BD59-A6C34878D82A}">
                    <a16:rowId xmlns:a16="http://schemas.microsoft.com/office/drawing/2014/main" val="1861251213"/>
                  </a:ext>
                </a:extLst>
              </a:tr>
            </a:tbl>
          </a:graphicData>
        </a:graphic>
      </p:graphicFrame>
      <p:sp>
        <p:nvSpPr>
          <p:cNvPr id="6" name="Date Placeholder 5">
            <a:extLst>
              <a:ext uri="{FF2B5EF4-FFF2-40B4-BE49-F238E27FC236}">
                <a16:creationId xmlns:a16="http://schemas.microsoft.com/office/drawing/2014/main" id="{78318C2C-B907-1164-8DCC-88BCDBFD8D8F}"/>
              </a:ext>
            </a:extLst>
          </p:cNvPr>
          <p:cNvSpPr>
            <a:spLocks noGrp="1"/>
          </p:cNvSpPr>
          <p:nvPr>
            <p:ph type="dt" sz="half" idx="10"/>
          </p:nvPr>
        </p:nvSpPr>
        <p:spPr>
          <a:xfrm>
            <a:off x="0" y="6415359"/>
            <a:ext cx="2743200" cy="365125"/>
          </a:xfrm>
        </p:spPr>
        <p:txBody>
          <a:bodyPr/>
          <a:lstStyle/>
          <a:p>
            <a:fld id="{11CCF4C6-8799-47B7-BC09-DC17DCE0CBA3}" type="datetime1">
              <a:rPr lang="en-US" smtClean="0"/>
              <a:t>6/26/2023</a:t>
            </a:fld>
            <a:endParaRPr lang="en-US" dirty="0"/>
          </a:p>
        </p:txBody>
      </p:sp>
      <p:sp>
        <p:nvSpPr>
          <p:cNvPr id="7" name="Footer Placeholder 6">
            <a:extLst>
              <a:ext uri="{FF2B5EF4-FFF2-40B4-BE49-F238E27FC236}">
                <a16:creationId xmlns:a16="http://schemas.microsoft.com/office/drawing/2014/main" id="{7F3609BE-D44D-2223-377B-FA058D9863FA}"/>
              </a:ext>
            </a:extLst>
          </p:cNvPr>
          <p:cNvSpPr>
            <a:spLocks noGrp="1"/>
          </p:cNvSpPr>
          <p:nvPr>
            <p:ph type="ftr" sz="quarter" idx="11"/>
          </p:nvPr>
        </p:nvSpPr>
        <p:spPr>
          <a:xfrm>
            <a:off x="3033748" y="6507530"/>
            <a:ext cx="6448425" cy="350470"/>
          </a:xfrm>
        </p:spPr>
        <p:txBody>
          <a:bodyPr/>
          <a:lstStyle/>
          <a:p>
            <a:r>
              <a:rPr lang="en-US" dirty="0"/>
              <a:t>W. Pellico | DUNE FD3 Mini-Workshop Toward a Combined Photon Detection and Field Cage System</a:t>
            </a:r>
          </a:p>
        </p:txBody>
      </p:sp>
      <p:sp>
        <p:nvSpPr>
          <p:cNvPr id="8" name="Slide Number Placeholder 7">
            <a:extLst>
              <a:ext uri="{FF2B5EF4-FFF2-40B4-BE49-F238E27FC236}">
                <a16:creationId xmlns:a16="http://schemas.microsoft.com/office/drawing/2014/main" id="{05BB51FB-2D68-4983-9BC9-64D4579ECE4F}"/>
              </a:ext>
            </a:extLst>
          </p:cNvPr>
          <p:cNvSpPr>
            <a:spLocks noGrp="1"/>
          </p:cNvSpPr>
          <p:nvPr>
            <p:ph type="sldNum" sz="quarter" idx="12"/>
          </p:nvPr>
        </p:nvSpPr>
        <p:spPr/>
        <p:txBody>
          <a:bodyPr/>
          <a:lstStyle/>
          <a:p>
            <a:fld id="{9C386AB5-AAFD-4A40-A446-3528A3FCD94D}" type="slidenum">
              <a:rPr lang="en-US" smtClean="0"/>
              <a:t>6</a:t>
            </a:fld>
            <a:endParaRPr lang="en-US"/>
          </a:p>
        </p:txBody>
      </p:sp>
    </p:spTree>
    <p:extLst>
      <p:ext uri="{BB962C8B-B14F-4D97-AF65-F5344CB8AC3E}">
        <p14:creationId xmlns:p14="http://schemas.microsoft.com/office/powerpoint/2010/main" val="156086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EC827A-25D9-99A1-5CA6-B7D6B338CC31}"/>
              </a:ext>
            </a:extLst>
          </p:cNvPr>
          <p:cNvSpPr>
            <a:spLocks noGrp="1"/>
          </p:cNvSpPr>
          <p:nvPr>
            <p:ph type="title"/>
          </p:nvPr>
        </p:nvSpPr>
        <p:spPr>
          <a:xfrm>
            <a:off x="638881" y="1"/>
            <a:ext cx="10909640" cy="1643634"/>
          </a:xfrm>
        </p:spPr>
        <p:txBody>
          <a:bodyPr vert="horz" lIns="91440" tIns="45720" rIns="91440" bIns="45720" rtlCol="0" anchor="b">
            <a:normAutofit fontScale="90000"/>
          </a:bodyPr>
          <a:lstStyle/>
          <a:p>
            <a:pPr algn="ctr"/>
            <a:r>
              <a:rPr lang="en-US" sz="6600" kern="1200" dirty="0">
                <a:solidFill>
                  <a:schemeClr val="tx1"/>
                </a:solidFill>
                <a:latin typeface="+mj-lt"/>
                <a:ea typeface="+mj-ea"/>
                <a:cs typeface="+mj-cs"/>
              </a:rPr>
              <a:t>VD3 Fiber</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Limited R&amp;D Needed </a:t>
            </a:r>
          </a:p>
        </p:txBody>
      </p:sp>
      <p:sp>
        <p:nvSpPr>
          <p:cNvPr id="23"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4B6C22B-F987-C379-A4CF-ECDA15F28316}"/>
              </a:ext>
            </a:extLst>
          </p:cNvPr>
          <p:cNvPicPr>
            <a:picLocks noGrp="1" noChangeAspect="1"/>
          </p:cNvPicPr>
          <p:nvPr>
            <p:ph idx="1"/>
          </p:nvPr>
        </p:nvPicPr>
        <p:blipFill>
          <a:blip r:embed="rId2"/>
          <a:stretch>
            <a:fillRect/>
          </a:stretch>
        </p:blipFill>
        <p:spPr>
          <a:xfrm>
            <a:off x="319265" y="2362200"/>
            <a:ext cx="11548872" cy="1039398"/>
          </a:xfrm>
          <a:prstGeom prst="rect">
            <a:avLst/>
          </a:prstGeom>
        </p:spPr>
      </p:pic>
      <p:pic>
        <p:nvPicPr>
          <p:cNvPr id="7" name="Picture 6">
            <a:extLst>
              <a:ext uri="{FF2B5EF4-FFF2-40B4-BE49-F238E27FC236}">
                <a16:creationId xmlns:a16="http://schemas.microsoft.com/office/drawing/2014/main" id="{6FFAB402-CC3F-CBBA-3BF7-DF6B0568B33E}"/>
              </a:ext>
            </a:extLst>
          </p:cNvPr>
          <p:cNvPicPr>
            <a:picLocks noChangeAspect="1"/>
          </p:cNvPicPr>
          <p:nvPr/>
        </p:nvPicPr>
        <p:blipFill>
          <a:blip r:embed="rId3"/>
          <a:stretch>
            <a:fillRect/>
          </a:stretch>
        </p:blipFill>
        <p:spPr>
          <a:xfrm>
            <a:off x="37561" y="3456403"/>
            <a:ext cx="6096000" cy="3197626"/>
          </a:xfrm>
          <a:prstGeom prst="rect">
            <a:avLst/>
          </a:prstGeom>
        </p:spPr>
      </p:pic>
      <p:pic>
        <p:nvPicPr>
          <p:cNvPr id="11" name="Picture 10">
            <a:extLst>
              <a:ext uri="{FF2B5EF4-FFF2-40B4-BE49-F238E27FC236}">
                <a16:creationId xmlns:a16="http://schemas.microsoft.com/office/drawing/2014/main" id="{F200626D-DC2F-C3B1-9223-A3B19B17F080}"/>
              </a:ext>
            </a:extLst>
          </p:cNvPr>
          <p:cNvPicPr>
            <a:picLocks noChangeAspect="1"/>
          </p:cNvPicPr>
          <p:nvPr/>
        </p:nvPicPr>
        <p:blipFill>
          <a:blip r:embed="rId4"/>
          <a:stretch>
            <a:fillRect/>
          </a:stretch>
        </p:blipFill>
        <p:spPr>
          <a:xfrm>
            <a:off x="6327871" y="3410521"/>
            <a:ext cx="5646959" cy="1454833"/>
          </a:xfrm>
          <a:prstGeom prst="rect">
            <a:avLst/>
          </a:prstGeom>
        </p:spPr>
      </p:pic>
      <p:pic>
        <p:nvPicPr>
          <p:cNvPr id="22" name="Picture 21">
            <a:extLst>
              <a:ext uri="{FF2B5EF4-FFF2-40B4-BE49-F238E27FC236}">
                <a16:creationId xmlns:a16="http://schemas.microsoft.com/office/drawing/2014/main" id="{7120A889-A206-C02C-1067-2078E9D315FB}"/>
              </a:ext>
            </a:extLst>
          </p:cNvPr>
          <p:cNvPicPr>
            <a:picLocks noChangeAspect="1"/>
          </p:cNvPicPr>
          <p:nvPr/>
        </p:nvPicPr>
        <p:blipFill>
          <a:blip r:embed="rId5"/>
          <a:stretch>
            <a:fillRect/>
          </a:stretch>
        </p:blipFill>
        <p:spPr>
          <a:xfrm>
            <a:off x="6339301" y="5188322"/>
            <a:ext cx="5646959" cy="1473120"/>
          </a:xfrm>
          <a:prstGeom prst="rect">
            <a:avLst/>
          </a:prstGeom>
        </p:spPr>
      </p:pic>
      <p:sp>
        <p:nvSpPr>
          <p:cNvPr id="24" name="TextBox 23">
            <a:extLst>
              <a:ext uri="{FF2B5EF4-FFF2-40B4-BE49-F238E27FC236}">
                <a16:creationId xmlns:a16="http://schemas.microsoft.com/office/drawing/2014/main" id="{8773F65A-BD5D-D0E9-40DB-865DE0858954}"/>
              </a:ext>
            </a:extLst>
          </p:cNvPr>
          <p:cNvSpPr txBox="1"/>
          <p:nvPr/>
        </p:nvSpPr>
        <p:spPr>
          <a:xfrm>
            <a:off x="2375304" y="5992514"/>
            <a:ext cx="2816898" cy="615553"/>
          </a:xfrm>
          <a:prstGeom prst="rect">
            <a:avLst/>
          </a:prstGeom>
          <a:noFill/>
        </p:spPr>
        <p:txBody>
          <a:bodyPr wrap="square" rtlCol="0">
            <a:spAutoFit/>
          </a:bodyPr>
          <a:lstStyle/>
          <a:p>
            <a:r>
              <a:rPr lang="en-US" sz="1700" dirty="0">
                <a:solidFill>
                  <a:srgbClr val="FFFF00"/>
                </a:solidFill>
              </a:rPr>
              <a:t>This is suspected to be critical for </a:t>
            </a:r>
            <a:r>
              <a:rPr lang="en-US" sz="1700" dirty="0" err="1">
                <a:solidFill>
                  <a:srgbClr val="FFFF00"/>
                </a:solidFill>
              </a:rPr>
              <a:t>cryo</a:t>
            </a:r>
            <a:r>
              <a:rPr lang="en-US" sz="1700" dirty="0">
                <a:solidFill>
                  <a:srgbClr val="FFFF00"/>
                </a:solidFill>
              </a:rPr>
              <a:t> </a:t>
            </a:r>
            <a:r>
              <a:rPr lang="en-US" sz="1700" dirty="0" err="1">
                <a:solidFill>
                  <a:srgbClr val="FFFF00"/>
                </a:solidFill>
              </a:rPr>
              <a:t>PoF</a:t>
            </a:r>
            <a:r>
              <a:rPr lang="en-US" sz="1700" dirty="0">
                <a:solidFill>
                  <a:srgbClr val="FFFF00"/>
                </a:solidFill>
              </a:rPr>
              <a:t> fiber power loss </a:t>
            </a:r>
          </a:p>
        </p:txBody>
      </p:sp>
      <p:sp>
        <p:nvSpPr>
          <p:cNvPr id="25" name="TextBox 24">
            <a:extLst>
              <a:ext uri="{FF2B5EF4-FFF2-40B4-BE49-F238E27FC236}">
                <a16:creationId xmlns:a16="http://schemas.microsoft.com/office/drawing/2014/main" id="{77E8F5E4-522A-E00B-9207-90DD2A5E05FB}"/>
              </a:ext>
            </a:extLst>
          </p:cNvPr>
          <p:cNvSpPr txBox="1"/>
          <p:nvPr/>
        </p:nvSpPr>
        <p:spPr>
          <a:xfrm>
            <a:off x="341906" y="1789043"/>
            <a:ext cx="8183843" cy="369332"/>
          </a:xfrm>
          <a:prstGeom prst="rect">
            <a:avLst/>
          </a:prstGeom>
          <a:noFill/>
        </p:spPr>
        <p:txBody>
          <a:bodyPr wrap="none" rtlCol="0">
            <a:spAutoFit/>
          </a:bodyPr>
          <a:lstStyle/>
          <a:p>
            <a:r>
              <a:rPr lang="en-US" dirty="0"/>
              <a:t>The investigation into jacket material (Si option, and 105 um core will be fully vetted).</a:t>
            </a:r>
          </a:p>
        </p:txBody>
      </p:sp>
      <p:sp>
        <p:nvSpPr>
          <p:cNvPr id="26" name="Date Placeholder 25">
            <a:extLst>
              <a:ext uri="{FF2B5EF4-FFF2-40B4-BE49-F238E27FC236}">
                <a16:creationId xmlns:a16="http://schemas.microsoft.com/office/drawing/2014/main" id="{490BF438-1A70-F82E-00E6-DDB4CE0631FE}"/>
              </a:ext>
            </a:extLst>
          </p:cNvPr>
          <p:cNvSpPr>
            <a:spLocks noGrp="1"/>
          </p:cNvSpPr>
          <p:nvPr>
            <p:ph type="dt" sz="half" idx="10"/>
          </p:nvPr>
        </p:nvSpPr>
        <p:spPr>
          <a:xfrm>
            <a:off x="37561" y="6573452"/>
            <a:ext cx="2743200" cy="365125"/>
          </a:xfrm>
        </p:spPr>
        <p:txBody>
          <a:bodyPr/>
          <a:lstStyle/>
          <a:p>
            <a:fld id="{F39F9916-4D95-4A2D-BD24-E8A56C3026D0}" type="datetime1">
              <a:rPr lang="en-US" smtClean="0"/>
              <a:t>6/26/2023</a:t>
            </a:fld>
            <a:endParaRPr lang="en-US" dirty="0"/>
          </a:p>
        </p:txBody>
      </p:sp>
      <p:sp>
        <p:nvSpPr>
          <p:cNvPr id="27" name="Footer Placeholder 26">
            <a:extLst>
              <a:ext uri="{FF2B5EF4-FFF2-40B4-BE49-F238E27FC236}">
                <a16:creationId xmlns:a16="http://schemas.microsoft.com/office/drawing/2014/main" id="{FB647568-0E29-1090-07D1-FEA802149757}"/>
              </a:ext>
            </a:extLst>
          </p:cNvPr>
          <p:cNvSpPr>
            <a:spLocks noGrp="1"/>
          </p:cNvSpPr>
          <p:nvPr>
            <p:ph type="ftr" sz="quarter" idx="11"/>
          </p:nvPr>
        </p:nvSpPr>
        <p:spPr>
          <a:xfrm>
            <a:off x="3352799" y="6684956"/>
            <a:ext cx="7038975" cy="113408"/>
          </a:xfrm>
        </p:spPr>
        <p:txBody>
          <a:bodyPr/>
          <a:lstStyle/>
          <a:p>
            <a:r>
              <a:rPr lang="en-US" dirty="0"/>
              <a:t>W. Pellico | DUNE FD3 Mini-Workshop Toward a Combined Photon Detection and Field Cage System</a:t>
            </a:r>
          </a:p>
        </p:txBody>
      </p:sp>
      <p:sp>
        <p:nvSpPr>
          <p:cNvPr id="28" name="Slide Number Placeholder 27">
            <a:extLst>
              <a:ext uri="{FF2B5EF4-FFF2-40B4-BE49-F238E27FC236}">
                <a16:creationId xmlns:a16="http://schemas.microsoft.com/office/drawing/2014/main" id="{565A8F6D-92F8-3168-7404-E84EE8CB3C62}"/>
              </a:ext>
            </a:extLst>
          </p:cNvPr>
          <p:cNvSpPr>
            <a:spLocks noGrp="1"/>
          </p:cNvSpPr>
          <p:nvPr>
            <p:ph type="sldNum" sz="quarter" idx="12"/>
          </p:nvPr>
        </p:nvSpPr>
        <p:spPr/>
        <p:txBody>
          <a:bodyPr/>
          <a:lstStyle/>
          <a:p>
            <a:fld id="{9C386AB5-AAFD-4A40-A446-3528A3FCD94D}" type="slidenum">
              <a:rPr lang="en-US" smtClean="0"/>
              <a:t>7</a:t>
            </a:fld>
            <a:endParaRPr lang="en-US"/>
          </a:p>
        </p:txBody>
      </p:sp>
    </p:spTree>
    <p:extLst>
      <p:ext uri="{BB962C8B-B14F-4D97-AF65-F5344CB8AC3E}">
        <p14:creationId xmlns:p14="http://schemas.microsoft.com/office/powerpoint/2010/main" val="102052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D6B6-AD30-DD88-0343-C346CC14C910}"/>
              </a:ext>
            </a:extLst>
          </p:cNvPr>
          <p:cNvSpPr>
            <a:spLocks noGrp="1"/>
          </p:cNvSpPr>
          <p:nvPr>
            <p:ph type="title"/>
          </p:nvPr>
        </p:nvSpPr>
        <p:spPr>
          <a:xfrm>
            <a:off x="121927" y="29839"/>
            <a:ext cx="10515600" cy="1014283"/>
          </a:xfrm>
        </p:spPr>
        <p:txBody>
          <a:bodyPr/>
          <a:lstStyle/>
          <a:p>
            <a:r>
              <a:rPr lang="en-US" dirty="0"/>
              <a:t>Laser Modules (808nm)  3 units tested</a:t>
            </a:r>
          </a:p>
        </p:txBody>
      </p:sp>
      <p:pic>
        <p:nvPicPr>
          <p:cNvPr id="3" name="Picture 2">
            <a:extLst>
              <a:ext uri="{FF2B5EF4-FFF2-40B4-BE49-F238E27FC236}">
                <a16:creationId xmlns:a16="http://schemas.microsoft.com/office/drawing/2014/main" id="{CB7F7521-C557-ACBC-E1A1-D3AEBC6D8D88}"/>
              </a:ext>
            </a:extLst>
          </p:cNvPr>
          <p:cNvPicPr>
            <a:picLocks noChangeAspect="1"/>
          </p:cNvPicPr>
          <p:nvPr/>
        </p:nvPicPr>
        <p:blipFill rotWithShape="1">
          <a:blip r:embed="rId2"/>
          <a:srcRect b="5790"/>
          <a:stretch/>
        </p:blipFill>
        <p:spPr>
          <a:xfrm>
            <a:off x="110649" y="801605"/>
            <a:ext cx="3145809" cy="395155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EEF14652-17DA-F00D-D4EE-3E425ECD4763}"/>
              </a:ext>
            </a:extLst>
          </p:cNvPr>
          <p:cNvPicPr>
            <a:picLocks noChangeAspect="1"/>
          </p:cNvPicPr>
          <p:nvPr/>
        </p:nvPicPr>
        <p:blipFill rotWithShape="1">
          <a:blip r:embed="rId3">
            <a:extLst>
              <a:ext uri="{28A0092B-C50C-407E-A947-70E740481C1C}">
                <a14:useLocalDpi xmlns:a14="http://schemas.microsoft.com/office/drawing/2010/main" val="0"/>
              </a:ext>
            </a:extLst>
          </a:blip>
          <a:srcRect t="3416" b="44194"/>
          <a:stretch/>
        </p:blipFill>
        <p:spPr>
          <a:xfrm>
            <a:off x="94138" y="4753155"/>
            <a:ext cx="3173107" cy="1246777"/>
          </a:xfrm>
          <a:prstGeom prst="rect">
            <a:avLst/>
          </a:prstGeom>
        </p:spPr>
      </p:pic>
      <p:pic>
        <p:nvPicPr>
          <p:cNvPr id="7" name="Picture 6">
            <a:extLst>
              <a:ext uri="{FF2B5EF4-FFF2-40B4-BE49-F238E27FC236}">
                <a16:creationId xmlns:a16="http://schemas.microsoft.com/office/drawing/2014/main" id="{D77F9AE8-E704-823E-3E77-CC8D77B34B8F}"/>
              </a:ext>
            </a:extLst>
          </p:cNvPr>
          <p:cNvPicPr>
            <a:picLocks noChangeAspect="1"/>
          </p:cNvPicPr>
          <p:nvPr/>
        </p:nvPicPr>
        <p:blipFill>
          <a:blip r:embed="rId4"/>
          <a:stretch>
            <a:fillRect/>
          </a:stretch>
        </p:blipFill>
        <p:spPr>
          <a:xfrm>
            <a:off x="4156619" y="756752"/>
            <a:ext cx="3100904" cy="2303028"/>
          </a:xfrm>
          <a:prstGeom prst="rect">
            <a:avLst/>
          </a:prstGeom>
        </p:spPr>
      </p:pic>
      <p:pic>
        <p:nvPicPr>
          <p:cNvPr id="8" name="Picture 7">
            <a:extLst>
              <a:ext uri="{FF2B5EF4-FFF2-40B4-BE49-F238E27FC236}">
                <a16:creationId xmlns:a16="http://schemas.microsoft.com/office/drawing/2014/main" id="{8E01B1EA-2E5C-C723-31A6-380F53D2C90D}"/>
              </a:ext>
            </a:extLst>
          </p:cNvPr>
          <p:cNvPicPr>
            <a:picLocks noChangeAspect="1"/>
          </p:cNvPicPr>
          <p:nvPr/>
        </p:nvPicPr>
        <p:blipFill>
          <a:blip r:embed="rId5"/>
          <a:stretch>
            <a:fillRect/>
          </a:stretch>
        </p:blipFill>
        <p:spPr>
          <a:xfrm>
            <a:off x="4520016" y="3108069"/>
            <a:ext cx="2412274" cy="1809205"/>
          </a:xfrm>
          <a:prstGeom prst="rect">
            <a:avLst/>
          </a:prstGeom>
        </p:spPr>
      </p:pic>
      <p:sp>
        <p:nvSpPr>
          <p:cNvPr id="9" name="Right Brace 8">
            <a:extLst>
              <a:ext uri="{FF2B5EF4-FFF2-40B4-BE49-F238E27FC236}">
                <a16:creationId xmlns:a16="http://schemas.microsoft.com/office/drawing/2014/main" id="{64FED931-3B6A-0CD1-2B7C-63567B4D971F}"/>
              </a:ext>
            </a:extLst>
          </p:cNvPr>
          <p:cNvSpPr/>
          <p:nvPr/>
        </p:nvSpPr>
        <p:spPr>
          <a:xfrm>
            <a:off x="3658983" y="1173154"/>
            <a:ext cx="703333" cy="431905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ight Brace 9">
            <a:extLst>
              <a:ext uri="{FF2B5EF4-FFF2-40B4-BE49-F238E27FC236}">
                <a16:creationId xmlns:a16="http://schemas.microsoft.com/office/drawing/2014/main" id="{9BBD5274-BD09-0874-AC55-231A6789EA59}"/>
              </a:ext>
            </a:extLst>
          </p:cNvPr>
          <p:cNvSpPr/>
          <p:nvPr/>
        </p:nvSpPr>
        <p:spPr>
          <a:xfrm>
            <a:off x="7985757" y="1853146"/>
            <a:ext cx="703333" cy="431905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A47261-B19C-A303-9F8E-F77F427DB0EA}"/>
              </a:ext>
            </a:extLst>
          </p:cNvPr>
          <p:cNvPicPr>
            <a:picLocks noChangeAspect="1"/>
          </p:cNvPicPr>
          <p:nvPr/>
        </p:nvPicPr>
        <p:blipFill>
          <a:blip r:embed="rId6"/>
          <a:stretch>
            <a:fillRect/>
          </a:stretch>
        </p:blipFill>
        <p:spPr>
          <a:xfrm>
            <a:off x="9462550" y="2094267"/>
            <a:ext cx="2607523" cy="4733894"/>
          </a:xfrm>
          <a:prstGeom prst="rect">
            <a:avLst/>
          </a:prstGeom>
        </p:spPr>
      </p:pic>
      <p:sp>
        <p:nvSpPr>
          <p:cNvPr id="12" name="TextBox 11">
            <a:extLst>
              <a:ext uri="{FF2B5EF4-FFF2-40B4-BE49-F238E27FC236}">
                <a16:creationId xmlns:a16="http://schemas.microsoft.com/office/drawing/2014/main" id="{1D54E180-02C1-11C2-6F9C-E15271D6824B}"/>
              </a:ext>
            </a:extLst>
          </p:cNvPr>
          <p:cNvSpPr txBox="1"/>
          <p:nvPr/>
        </p:nvSpPr>
        <p:spPr>
          <a:xfrm>
            <a:off x="8512768" y="801605"/>
            <a:ext cx="3428567" cy="1754326"/>
          </a:xfrm>
          <a:prstGeom prst="rect">
            <a:avLst/>
          </a:prstGeom>
          <a:noFill/>
        </p:spPr>
        <p:txBody>
          <a:bodyPr wrap="none" rtlCol="0">
            <a:spAutoFit/>
          </a:bodyPr>
          <a:lstStyle/>
          <a:p>
            <a:r>
              <a:rPr lang="en-US" b="1" dirty="0"/>
              <a:t>Converging on final laser package</a:t>
            </a:r>
            <a:r>
              <a:rPr lang="en-US" dirty="0"/>
              <a:t>:</a:t>
            </a:r>
          </a:p>
          <a:p>
            <a:r>
              <a:rPr lang="en-US" dirty="0"/>
              <a:t>Fit in rack(s) at DUNE</a:t>
            </a:r>
          </a:p>
          <a:p>
            <a:r>
              <a:rPr lang="en-US" dirty="0"/>
              <a:t>Meet Safety</a:t>
            </a:r>
          </a:p>
          <a:p>
            <a:r>
              <a:rPr lang="en-US" dirty="0"/>
              <a:t>Controls and Monitoring</a:t>
            </a:r>
          </a:p>
          <a:p>
            <a:r>
              <a:rPr lang="en-US" dirty="0"/>
              <a:t>Accessible/Repairable</a:t>
            </a:r>
          </a:p>
          <a:p>
            <a:r>
              <a:rPr lang="en-US" dirty="0"/>
              <a:t>Laser light fidelity</a:t>
            </a:r>
          </a:p>
        </p:txBody>
      </p:sp>
      <p:pic>
        <p:nvPicPr>
          <p:cNvPr id="4" name="Picture 3">
            <a:extLst>
              <a:ext uri="{FF2B5EF4-FFF2-40B4-BE49-F238E27FC236}">
                <a16:creationId xmlns:a16="http://schemas.microsoft.com/office/drawing/2014/main" id="{B26C9423-CB38-D954-D850-3570A5FD1315}"/>
              </a:ext>
            </a:extLst>
          </p:cNvPr>
          <p:cNvPicPr>
            <a:picLocks noChangeAspect="1"/>
          </p:cNvPicPr>
          <p:nvPr/>
        </p:nvPicPr>
        <p:blipFill rotWithShape="1">
          <a:blip r:embed="rId7"/>
          <a:srcRect l="12373" t="16720" b="23915"/>
          <a:stretch/>
        </p:blipFill>
        <p:spPr>
          <a:xfrm>
            <a:off x="4309899" y="4928718"/>
            <a:ext cx="3357079" cy="1706109"/>
          </a:xfrm>
          <a:prstGeom prst="rect">
            <a:avLst/>
          </a:prstGeom>
        </p:spPr>
      </p:pic>
      <p:sp>
        <p:nvSpPr>
          <p:cNvPr id="6" name="TextBox 5">
            <a:extLst>
              <a:ext uri="{FF2B5EF4-FFF2-40B4-BE49-F238E27FC236}">
                <a16:creationId xmlns:a16="http://schemas.microsoft.com/office/drawing/2014/main" id="{2EB4C6E3-A1B0-EEE5-CF39-58B728B1B362}"/>
              </a:ext>
            </a:extLst>
          </p:cNvPr>
          <p:cNvSpPr txBox="1"/>
          <p:nvPr/>
        </p:nvSpPr>
        <p:spPr>
          <a:xfrm>
            <a:off x="1431036" y="5758440"/>
            <a:ext cx="2812603" cy="646331"/>
          </a:xfrm>
          <a:prstGeom prst="rect">
            <a:avLst/>
          </a:prstGeom>
          <a:solidFill>
            <a:schemeClr val="tx2">
              <a:lumMod val="20000"/>
              <a:lumOff val="80000"/>
            </a:schemeClr>
          </a:solidFill>
          <a:ln>
            <a:solidFill>
              <a:srgbClr val="FF0000"/>
            </a:solidFill>
          </a:ln>
        </p:spPr>
        <p:txBody>
          <a:bodyPr wrap="square" rtlCol="0">
            <a:spAutoFit/>
          </a:bodyPr>
          <a:lstStyle/>
          <a:p>
            <a:r>
              <a:rPr lang="en-US" dirty="0"/>
              <a:t>Compact laser housing </a:t>
            </a:r>
          </a:p>
          <a:p>
            <a:r>
              <a:rPr lang="en-US" dirty="0"/>
              <a:t>Containing 8 lasers for VD2</a:t>
            </a:r>
          </a:p>
        </p:txBody>
      </p:sp>
      <p:sp>
        <p:nvSpPr>
          <p:cNvPr id="13" name="Rectangle 12">
            <a:extLst>
              <a:ext uri="{FF2B5EF4-FFF2-40B4-BE49-F238E27FC236}">
                <a16:creationId xmlns:a16="http://schemas.microsoft.com/office/drawing/2014/main" id="{CFD441D9-A8EB-0487-7C57-7B1AB5A27F03}"/>
              </a:ext>
            </a:extLst>
          </p:cNvPr>
          <p:cNvSpPr/>
          <p:nvPr/>
        </p:nvSpPr>
        <p:spPr>
          <a:xfrm>
            <a:off x="9618626" y="4182325"/>
            <a:ext cx="2322709" cy="21168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1EA5D4-0424-F3C7-6FE4-50240FF7EF9A}"/>
              </a:ext>
            </a:extLst>
          </p:cNvPr>
          <p:cNvSpPr/>
          <p:nvPr/>
        </p:nvSpPr>
        <p:spPr>
          <a:xfrm>
            <a:off x="9618626" y="3848593"/>
            <a:ext cx="2322709" cy="45347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Laser Safety Unit</a:t>
            </a:r>
          </a:p>
        </p:txBody>
      </p:sp>
      <p:sp>
        <p:nvSpPr>
          <p:cNvPr id="15" name="Rectangle 14">
            <a:extLst>
              <a:ext uri="{FF2B5EF4-FFF2-40B4-BE49-F238E27FC236}">
                <a16:creationId xmlns:a16="http://schemas.microsoft.com/office/drawing/2014/main" id="{173F8C32-75AA-4340-BCB7-9CE25A10C5E6}"/>
              </a:ext>
            </a:extLst>
          </p:cNvPr>
          <p:cNvSpPr/>
          <p:nvPr/>
        </p:nvSpPr>
        <p:spPr>
          <a:xfrm>
            <a:off x="9462550" y="4354286"/>
            <a:ext cx="2607523" cy="1755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6" name="Oval 15">
            <a:extLst>
              <a:ext uri="{FF2B5EF4-FFF2-40B4-BE49-F238E27FC236}">
                <a16:creationId xmlns:a16="http://schemas.microsoft.com/office/drawing/2014/main" id="{B3DF0F4D-A9A2-AA20-04EE-8459C7DE7B39}"/>
              </a:ext>
            </a:extLst>
          </p:cNvPr>
          <p:cNvSpPr/>
          <p:nvPr/>
        </p:nvSpPr>
        <p:spPr>
          <a:xfrm>
            <a:off x="9908846" y="3173490"/>
            <a:ext cx="94150" cy="73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CE2FD0-3E24-2B56-9F47-531DDD3B0CF9}"/>
              </a:ext>
            </a:extLst>
          </p:cNvPr>
          <p:cNvSpPr/>
          <p:nvPr/>
        </p:nvSpPr>
        <p:spPr>
          <a:xfrm>
            <a:off x="9918574" y="3570698"/>
            <a:ext cx="94150" cy="73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AE39F1F8-9354-8A5C-7F1F-30617B343AF1}"/>
              </a:ext>
            </a:extLst>
          </p:cNvPr>
          <p:cNvSpPr>
            <a:spLocks noGrp="1"/>
          </p:cNvSpPr>
          <p:nvPr>
            <p:ph type="dt" sz="half" idx="10"/>
          </p:nvPr>
        </p:nvSpPr>
        <p:spPr>
          <a:xfrm>
            <a:off x="94138" y="6554768"/>
            <a:ext cx="2743200" cy="365125"/>
          </a:xfrm>
        </p:spPr>
        <p:txBody>
          <a:bodyPr/>
          <a:lstStyle/>
          <a:p>
            <a:fld id="{AEF84B1A-93D6-4A2B-BEAD-387B4DA02DCF}" type="datetime1">
              <a:rPr lang="en-US" smtClean="0"/>
              <a:t>6/26/2023</a:t>
            </a:fld>
            <a:endParaRPr lang="en-US" dirty="0"/>
          </a:p>
        </p:txBody>
      </p:sp>
      <p:sp>
        <p:nvSpPr>
          <p:cNvPr id="19" name="Footer Placeholder 18">
            <a:extLst>
              <a:ext uri="{FF2B5EF4-FFF2-40B4-BE49-F238E27FC236}">
                <a16:creationId xmlns:a16="http://schemas.microsoft.com/office/drawing/2014/main" id="{17030C03-C9AB-68A4-8D0B-524870BEC838}"/>
              </a:ext>
            </a:extLst>
          </p:cNvPr>
          <p:cNvSpPr>
            <a:spLocks noGrp="1"/>
          </p:cNvSpPr>
          <p:nvPr>
            <p:ph type="ftr" sz="quarter" idx="11"/>
          </p:nvPr>
        </p:nvSpPr>
        <p:spPr>
          <a:xfrm>
            <a:off x="1126201" y="6589332"/>
            <a:ext cx="8336349" cy="252593"/>
          </a:xfrm>
        </p:spPr>
        <p:txBody>
          <a:bodyPr/>
          <a:lstStyle/>
          <a:p>
            <a:r>
              <a:rPr lang="en-US" dirty="0"/>
              <a:t>W. Pellico | DUNE FD3 Mini-Workshop Toward a Combined Photon Detection and Field Cage System</a:t>
            </a:r>
          </a:p>
        </p:txBody>
      </p:sp>
    </p:spTree>
    <p:extLst>
      <p:ext uri="{BB962C8B-B14F-4D97-AF65-F5344CB8AC3E}">
        <p14:creationId xmlns:p14="http://schemas.microsoft.com/office/powerpoint/2010/main" val="211378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259A-A7CE-0718-DEB8-3807094B1FC2}"/>
              </a:ext>
            </a:extLst>
          </p:cNvPr>
          <p:cNvSpPr>
            <a:spLocks noGrp="1"/>
          </p:cNvSpPr>
          <p:nvPr>
            <p:ph type="title"/>
          </p:nvPr>
        </p:nvSpPr>
        <p:spPr>
          <a:xfrm>
            <a:off x="838200" y="182246"/>
            <a:ext cx="10515600" cy="907084"/>
          </a:xfrm>
        </p:spPr>
        <p:txBody>
          <a:bodyPr/>
          <a:lstStyle/>
          <a:p>
            <a:r>
              <a:rPr lang="en-US" dirty="0"/>
              <a:t>OPC Batch Testing – 70 units (Q&amp;A)</a:t>
            </a:r>
          </a:p>
        </p:txBody>
      </p:sp>
      <p:pic>
        <p:nvPicPr>
          <p:cNvPr id="4" name="Picture 3">
            <a:extLst>
              <a:ext uri="{FF2B5EF4-FFF2-40B4-BE49-F238E27FC236}">
                <a16:creationId xmlns:a16="http://schemas.microsoft.com/office/drawing/2014/main" id="{2110128C-7614-DF02-20E8-B3036B959483}"/>
              </a:ext>
            </a:extLst>
          </p:cNvPr>
          <p:cNvPicPr>
            <a:picLocks noChangeAspect="1"/>
          </p:cNvPicPr>
          <p:nvPr/>
        </p:nvPicPr>
        <p:blipFill>
          <a:blip r:embed="rId2"/>
          <a:stretch>
            <a:fillRect/>
          </a:stretch>
        </p:blipFill>
        <p:spPr>
          <a:xfrm>
            <a:off x="0" y="1142302"/>
            <a:ext cx="4118319" cy="5275690"/>
          </a:xfrm>
          <a:prstGeom prst="rect">
            <a:avLst/>
          </a:prstGeom>
        </p:spPr>
      </p:pic>
      <p:pic>
        <p:nvPicPr>
          <p:cNvPr id="5" name="Picture 4">
            <a:extLst>
              <a:ext uri="{FF2B5EF4-FFF2-40B4-BE49-F238E27FC236}">
                <a16:creationId xmlns:a16="http://schemas.microsoft.com/office/drawing/2014/main" id="{14684370-A051-B64D-C81A-247C7D111578}"/>
              </a:ext>
            </a:extLst>
          </p:cNvPr>
          <p:cNvPicPr>
            <a:picLocks noChangeAspect="1"/>
          </p:cNvPicPr>
          <p:nvPr/>
        </p:nvPicPr>
        <p:blipFill>
          <a:blip r:embed="rId3"/>
          <a:stretch>
            <a:fillRect/>
          </a:stretch>
        </p:blipFill>
        <p:spPr>
          <a:xfrm>
            <a:off x="3985669" y="1300967"/>
            <a:ext cx="3614198" cy="5447039"/>
          </a:xfrm>
          <a:prstGeom prst="rect">
            <a:avLst/>
          </a:prstGeom>
        </p:spPr>
      </p:pic>
      <p:pic>
        <p:nvPicPr>
          <p:cNvPr id="6" name="Picture 5">
            <a:extLst>
              <a:ext uri="{FF2B5EF4-FFF2-40B4-BE49-F238E27FC236}">
                <a16:creationId xmlns:a16="http://schemas.microsoft.com/office/drawing/2014/main" id="{C8A01AD6-1550-2C63-6246-C48F33C44517}"/>
              </a:ext>
            </a:extLst>
          </p:cNvPr>
          <p:cNvPicPr>
            <a:picLocks noChangeAspect="1"/>
          </p:cNvPicPr>
          <p:nvPr/>
        </p:nvPicPr>
        <p:blipFill>
          <a:blip r:embed="rId4"/>
          <a:stretch>
            <a:fillRect/>
          </a:stretch>
        </p:blipFill>
        <p:spPr>
          <a:xfrm>
            <a:off x="7520039" y="2638771"/>
            <a:ext cx="4438095" cy="2771429"/>
          </a:xfrm>
          <a:prstGeom prst="rect">
            <a:avLst/>
          </a:prstGeom>
        </p:spPr>
      </p:pic>
      <p:sp>
        <p:nvSpPr>
          <p:cNvPr id="9" name="Date Placeholder 8">
            <a:extLst>
              <a:ext uri="{FF2B5EF4-FFF2-40B4-BE49-F238E27FC236}">
                <a16:creationId xmlns:a16="http://schemas.microsoft.com/office/drawing/2014/main" id="{8E8111C6-A2A3-32B6-3F8C-66774933BA25}"/>
              </a:ext>
            </a:extLst>
          </p:cNvPr>
          <p:cNvSpPr>
            <a:spLocks noGrp="1"/>
          </p:cNvSpPr>
          <p:nvPr>
            <p:ph type="dt" sz="half" idx="10"/>
          </p:nvPr>
        </p:nvSpPr>
        <p:spPr>
          <a:xfrm>
            <a:off x="78310" y="6440531"/>
            <a:ext cx="2743200" cy="365125"/>
          </a:xfrm>
        </p:spPr>
        <p:txBody>
          <a:bodyPr/>
          <a:lstStyle/>
          <a:p>
            <a:fld id="{2DC0A11E-8547-4523-90A8-5FA95AB1094B}" type="datetime1">
              <a:rPr lang="en-US" smtClean="0"/>
              <a:t>6/26/2023</a:t>
            </a:fld>
            <a:endParaRPr lang="en-US"/>
          </a:p>
        </p:txBody>
      </p:sp>
      <p:sp>
        <p:nvSpPr>
          <p:cNvPr id="10" name="Footer Placeholder 9">
            <a:extLst>
              <a:ext uri="{FF2B5EF4-FFF2-40B4-BE49-F238E27FC236}">
                <a16:creationId xmlns:a16="http://schemas.microsoft.com/office/drawing/2014/main" id="{41DDB29D-0832-BC7B-67A1-640A2EF3FD01}"/>
              </a:ext>
            </a:extLst>
          </p:cNvPr>
          <p:cNvSpPr>
            <a:spLocks noGrp="1"/>
          </p:cNvSpPr>
          <p:nvPr>
            <p:ph type="ftr" sz="quarter" idx="11"/>
          </p:nvPr>
        </p:nvSpPr>
        <p:spPr>
          <a:xfrm>
            <a:off x="2423886" y="6474557"/>
            <a:ext cx="7315200" cy="449306"/>
          </a:xfrm>
        </p:spPr>
        <p:txBody>
          <a:bodyPr/>
          <a:lstStyle/>
          <a:p>
            <a:r>
              <a:rPr lang="en-US" dirty="0"/>
              <a:t>W. Pellico | DUNE FD3 Mini-Workshop Toward a Combined Photon Detection and Field Cage System</a:t>
            </a:r>
          </a:p>
        </p:txBody>
      </p:sp>
      <p:sp>
        <p:nvSpPr>
          <p:cNvPr id="11" name="Slide Number Placeholder 10">
            <a:extLst>
              <a:ext uri="{FF2B5EF4-FFF2-40B4-BE49-F238E27FC236}">
                <a16:creationId xmlns:a16="http://schemas.microsoft.com/office/drawing/2014/main" id="{A808B774-93C8-63E3-80B5-3E054DC54C4E}"/>
              </a:ext>
            </a:extLst>
          </p:cNvPr>
          <p:cNvSpPr>
            <a:spLocks noGrp="1"/>
          </p:cNvSpPr>
          <p:nvPr>
            <p:ph type="sldNum" sz="quarter" idx="12"/>
          </p:nvPr>
        </p:nvSpPr>
        <p:spPr/>
        <p:txBody>
          <a:bodyPr/>
          <a:lstStyle/>
          <a:p>
            <a:fld id="{9C386AB5-AAFD-4A40-A446-3528A3FCD94D}" type="slidenum">
              <a:rPr lang="en-US" smtClean="0"/>
              <a:t>9</a:t>
            </a:fld>
            <a:endParaRPr lang="en-US"/>
          </a:p>
        </p:txBody>
      </p:sp>
    </p:spTree>
    <p:extLst>
      <p:ext uri="{BB962C8B-B14F-4D97-AF65-F5344CB8AC3E}">
        <p14:creationId xmlns:p14="http://schemas.microsoft.com/office/powerpoint/2010/main" val="3416466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1982</TotalTime>
  <Words>2072</Words>
  <Application>Microsoft Office PowerPoint</Application>
  <PresentationFormat>Widescreen</PresentationFormat>
  <Paragraphs>259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Helvetica</vt:lpstr>
      <vt:lpstr>Office Theme</vt:lpstr>
      <vt:lpstr>PowerPoint Presentation</vt:lpstr>
      <vt:lpstr>PoF </vt:lpstr>
      <vt:lpstr>PoF R&amp;D Status &amp; Roadmap for VD2</vt:lpstr>
      <vt:lpstr>PoF – Present and VD3 – Building Upon Success</vt:lpstr>
      <vt:lpstr>VD3 Fiber</vt:lpstr>
      <vt:lpstr>Fibers – Chosen after Testing</vt:lpstr>
      <vt:lpstr>VD3 Fiber Limited R&amp;D Needed </vt:lpstr>
      <vt:lpstr>Laser Modules (808nm)  3 units tested</vt:lpstr>
      <vt:lpstr>OPC Batch Testing – 70 units (Q&amp;A)</vt:lpstr>
      <vt:lpstr>InGaAs Option </vt:lpstr>
      <vt:lpstr>PoF Photovoltaic (OPC) VD2 present </vt:lpstr>
      <vt:lpstr>VD2 Effort – Looking for Small Upgrade Path</vt:lpstr>
      <vt:lpstr>Xtra – Fiber coating</vt:lpstr>
      <vt:lpstr>Xtra – OPC Notes</vt:lpstr>
      <vt:lpstr>PoF V3</vt:lpstr>
      <vt:lpstr>PoF: VD2 to VD3 (FY23-FY24) Until R&amp;D Funds are available – Essential Work</vt:lpstr>
      <vt:lpstr>PoF Stretch R&amp;D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A Pellico</dc:creator>
  <cp:lastModifiedBy>William A Pellico</cp:lastModifiedBy>
  <cp:revision>7</cp:revision>
  <dcterms:created xsi:type="dcterms:W3CDTF">2022-05-18T02:13:28Z</dcterms:created>
  <dcterms:modified xsi:type="dcterms:W3CDTF">2023-06-27T04:00:32Z</dcterms:modified>
</cp:coreProperties>
</file>