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4" r:id="rId2"/>
  </p:sldMasterIdLst>
  <p:notesMasterIdLst>
    <p:notesMasterId r:id="rId23"/>
  </p:notesMasterIdLst>
  <p:sldIdLst>
    <p:sldId id="256" r:id="rId3"/>
    <p:sldId id="288" r:id="rId4"/>
    <p:sldId id="289" r:id="rId5"/>
    <p:sldId id="312" r:id="rId6"/>
    <p:sldId id="314" r:id="rId7"/>
    <p:sldId id="315" r:id="rId8"/>
    <p:sldId id="316" r:id="rId9"/>
    <p:sldId id="317" r:id="rId10"/>
    <p:sldId id="325" r:id="rId11"/>
    <p:sldId id="292" r:id="rId12"/>
    <p:sldId id="310" r:id="rId13"/>
    <p:sldId id="318" r:id="rId14"/>
    <p:sldId id="309" r:id="rId15"/>
    <p:sldId id="300" r:id="rId16"/>
    <p:sldId id="301" r:id="rId17"/>
    <p:sldId id="302" r:id="rId18"/>
    <p:sldId id="303" r:id="rId19"/>
    <p:sldId id="321" r:id="rId20"/>
    <p:sldId id="322" r:id="rId21"/>
    <p:sldId id="304" r:id="rId22"/>
  </p:sldIdLst>
  <p:sldSz cx="12192000" cy="6858000"/>
  <p:notesSz cx="9388475" cy="7102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ol, Ryan Daniel" initials="HRD" lastIdx="6" clrIdx="0">
    <p:extLst>
      <p:ext uri="{19B8F6BF-5375-455C-9EA6-DF929625EA0E}">
        <p15:presenceInfo xmlns:p15="http://schemas.microsoft.com/office/powerpoint/2012/main" userId="Hool, Ryan Dani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0DF61"/>
    <a:srgbClr val="DBCCEA"/>
    <a:srgbClr val="F3EAFA"/>
    <a:srgbClr val="B3A2C7"/>
    <a:srgbClr val="00FA00"/>
    <a:srgbClr val="FF9300"/>
    <a:srgbClr val="D2C36B"/>
    <a:srgbClr val="000000"/>
    <a:srgbClr val="FFFD78"/>
    <a:srgbClr val="8E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55" autoAdjust="0"/>
    <p:restoredTop sz="85635" autoAdjust="0"/>
  </p:normalViewPr>
  <p:slideViewPr>
    <p:cSldViewPr snapToGrid="0">
      <p:cViewPr>
        <p:scale>
          <a:sx n="91" d="100"/>
          <a:sy n="91" d="100"/>
        </p:scale>
        <p:origin x="8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574822784831359"/>
          <c:y val="9.2359300819597895E-2"/>
          <c:w val="0.62739686974370679"/>
          <c:h val="0.815281398360804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𝛴Rbulk</c:v>
                </c:pt>
              </c:strCache>
            </c:strRef>
          </c:tx>
          <c:spPr>
            <a:solidFill>
              <a:srgbClr val="50DF6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83K</c:v>
                </c:pt>
                <c:pt idx="1">
                  <c:v>298K</c:v>
                </c:pt>
              </c:strCache>
            </c:strRef>
          </c:cat>
          <c:val>
            <c:numRef>
              <c:f>Sheet1!$B$2:$B$3</c:f>
              <c:numCache>
                <c:formatCode>0.00E+00</c:formatCode>
                <c:ptCount val="2"/>
                <c:pt idx="0">
                  <c:v>5.7799999999999995E-4</c:v>
                </c:pt>
                <c:pt idx="1">
                  <c:v>6.9800000000000005E-4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A9-FB44-AAF8-6F0519E6D1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RC</c:v>
                </c:pt>
              </c:strCache>
            </c:strRef>
          </c:tx>
          <c:spPr>
            <a:solidFill>
              <a:srgbClr val="D883FF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83K</c:v>
                </c:pt>
                <c:pt idx="1">
                  <c:v>298K</c:v>
                </c:pt>
              </c:strCache>
            </c:strRef>
          </c:cat>
          <c:val>
            <c:numRef>
              <c:f>Sheet1!$C$2:$C$3</c:f>
              <c:numCache>
                <c:formatCode>0.00E+00</c:formatCode>
                <c:ptCount val="2"/>
                <c:pt idx="0">
                  <c:v>1.06E-4</c:v>
                </c:pt>
                <c:pt idx="1">
                  <c:v>8.9400000000000005E-5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A9-FB44-AAF8-6F0519E6D14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Rint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83K</c:v>
                </c:pt>
                <c:pt idx="1">
                  <c:v>298K</c:v>
                </c:pt>
              </c:strCache>
            </c:strRef>
          </c:cat>
          <c:val>
            <c:numRef>
              <c:f>Sheet1!$D$2:$D$3</c:f>
              <c:numCache>
                <c:formatCode>0.00E+00</c:formatCode>
                <c:ptCount val="2"/>
                <c:pt idx="0">
                  <c:v>0.11600000000000001</c:v>
                </c:pt>
                <c:pt idx="1">
                  <c:v>2.8000000000000001E-2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A9-FB44-AAF8-6F0519E6D1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10920671"/>
        <c:axId val="1711059487"/>
      </c:barChart>
      <c:catAx>
        <c:axId val="171092067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11059487"/>
        <c:crosses val="autoZero"/>
        <c:auto val="1"/>
        <c:lblAlgn val="ctr"/>
        <c:lblOffset val="100"/>
        <c:noMultiLvlLbl val="0"/>
      </c:catAx>
      <c:valAx>
        <c:axId val="1711059487"/>
        <c:scaling>
          <c:logBase val="10"/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</a:t>
                </a:r>
                <a:r>
                  <a:rPr lang="en-US" baseline="0" dirty="0"/>
                  <a:t> (𝛺∙cm</a:t>
                </a:r>
                <a:r>
                  <a:rPr lang="en-US" baseline="30000" dirty="0"/>
                  <a:t>2</a:t>
                </a:r>
                <a:r>
                  <a:rPr lang="en-US" baseline="0" dirty="0"/>
                  <a:t>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12760962187465835"/>
              <c:y val="0.274328210825155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E+00" sourceLinked="0"/>
        <c:majorTickMark val="out"/>
        <c:minorTickMark val="none"/>
        <c:tickLblPos val="nextTo"/>
        <c:crossAx val="1710920671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5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574822784831359"/>
          <c:y val="9.2359300819597895E-2"/>
          <c:w val="0.62739686974370679"/>
          <c:h val="0.815281398360804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𝛴Rbulk</c:v>
                </c:pt>
              </c:strCache>
            </c:strRef>
          </c:tx>
          <c:spPr>
            <a:solidFill>
              <a:srgbClr val="50DF6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83K</c:v>
                </c:pt>
                <c:pt idx="1">
                  <c:v>298K</c:v>
                </c:pt>
              </c:strCache>
            </c:strRef>
          </c:cat>
          <c:val>
            <c:numRef>
              <c:f>Sheet1!$B$2:$B$3</c:f>
              <c:numCache>
                <c:formatCode>0.00E+00</c:formatCode>
                <c:ptCount val="2"/>
                <c:pt idx="0">
                  <c:v>5.7799999999999995E-4</c:v>
                </c:pt>
                <c:pt idx="1">
                  <c:v>6.9800000000000005E-4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C9-9744-9548-5E9AB58E2A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RC</c:v>
                </c:pt>
              </c:strCache>
            </c:strRef>
          </c:tx>
          <c:spPr>
            <a:solidFill>
              <a:srgbClr val="D883FF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83K</c:v>
                </c:pt>
                <c:pt idx="1">
                  <c:v>298K</c:v>
                </c:pt>
              </c:strCache>
            </c:strRef>
          </c:cat>
          <c:val>
            <c:numRef>
              <c:f>Sheet1!$C$2:$C$3</c:f>
              <c:numCache>
                <c:formatCode>0.00E+00</c:formatCode>
                <c:ptCount val="2"/>
                <c:pt idx="0">
                  <c:v>1.06E-4</c:v>
                </c:pt>
                <c:pt idx="1">
                  <c:v>8.9400000000000005E-5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C9-9744-9548-5E9AB58E2AB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Rint</c:v>
                </c:pt>
              </c:strCache>
            </c:strRef>
          </c:tx>
          <c:spPr>
            <a:solidFill>
              <a:srgbClr val="0096FF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83K</c:v>
                </c:pt>
                <c:pt idx="1">
                  <c:v>298K</c:v>
                </c:pt>
              </c:strCache>
            </c:strRef>
          </c:cat>
          <c:val>
            <c:numRef>
              <c:f>Sheet1!$D$2:$D$3</c:f>
              <c:numCache>
                <c:formatCode>0.00E+00</c:formatCode>
                <c:ptCount val="2"/>
                <c:pt idx="0">
                  <c:v>0.11600000000000001</c:v>
                </c:pt>
                <c:pt idx="1">
                  <c:v>2.8000000000000001E-2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C9-9744-9548-5E9AB58E2A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10920671"/>
        <c:axId val="1711059487"/>
      </c:barChart>
      <c:catAx>
        <c:axId val="171092067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11059487"/>
        <c:crosses val="autoZero"/>
        <c:auto val="1"/>
        <c:lblAlgn val="ctr"/>
        <c:lblOffset val="100"/>
        <c:noMultiLvlLbl val="0"/>
      </c:catAx>
      <c:valAx>
        <c:axId val="1711059487"/>
        <c:scaling>
          <c:logBase val="10"/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</a:t>
                </a:r>
                <a:r>
                  <a:rPr lang="en-US" baseline="0" dirty="0"/>
                  <a:t> (𝛺∙cm</a:t>
                </a:r>
                <a:r>
                  <a:rPr lang="en-US" baseline="30000" dirty="0"/>
                  <a:t>2</a:t>
                </a:r>
                <a:r>
                  <a:rPr lang="en-US" baseline="0" dirty="0"/>
                  <a:t>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12760962187465835"/>
              <c:y val="0.274328210825155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E+00" sourceLinked="0"/>
        <c:majorTickMark val="out"/>
        <c:minorTickMark val="none"/>
        <c:tickLblPos val="nextTo"/>
        <c:crossAx val="1710920671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5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7964" y="0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C94824F2-DBAC-4A2C-97E8-DE5EFF72A9A0}" type="datetimeFigureOut">
              <a:rPr lang="en-US" smtClean="0"/>
              <a:t>6/23/23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7964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D210754-BD11-403B-BA3D-3F9693EF0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0754-BD11-403B-BA3D-3F9693EF07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18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0754-BD11-403B-BA3D-3F9693EF07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78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0754-BD11-403B-BA3D-3F9693EF07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32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0754-BD11-403B-BA3D-3F9693EF07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0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0754-BD11-403B-BA3D-3F9693EF07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94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0754-BD11-403B-BA3D-3F9693EF07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24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0754-BD11-403B-BA3D-3F9693EF07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83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0754-BD11-403B-BA3D-3F9693EF07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611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0754-BD11-403B-BA3D-3F9693EF07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80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0754-BD11-403B-BA3D-3F9693EF07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07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0754-BD11-403B-BA3D-3F9693EF07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1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0754-BD11-403B-BA3D-3F9693EF07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077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0754-BD11-403B-BA3D-3F9693EF07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85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0754-BD11-403B-BA3D-3F9693EF07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38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0754-BD11-403B-BA3D-3F9693EF07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87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0754-BD11-403B-BA3D-3F9693EF07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40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0754-BD11-403B-BA3D-3F9693EF07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68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0754-BD11-403B-BA3D-3F9693EF07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23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0754-BD11-403B-BA3D-3F9693EF07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22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0754-BD11-403B-BA3D-3F9693EF07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87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40" y="1984376"/>
            <a:ext cx="10789920" cy="39417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1040" y="304801"/>
            <a:ext cx="10789920" cy="762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Edit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55E7-4A19-49BF-A0C2-DF2ABEDBA89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-3" y="6323013"/>
            <a:ext cx="10241280" cy="54451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386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1FABB-E335-8895-89F9-DF11661FD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FD3842-3574-3D4A-49EE-EB7B2DE5E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D704-F8EE-8249-9C65-1A3C2BB23B35}" type="datetimeFigureOut">
              <a:rPr lang="en-US" smtClean="0"/>
              <a:t>6/23/23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05E01-6436-B49E-775F-2ABBD5A14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4BC53-9058-60D1-B5BF-8F218585D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9B0D-FE85-0E42-8775-913845E25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8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9C5BE7-26CF-C077-7BA0-25D9747D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D704-F8EE-8249-9C65-1A3C2BB23B35}" type="datetimeFigureOut">
              <a:rPr lang="en-US" smtClean="0"/>
              <a:t>6/23/23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B27AE-B538-3426-45E8-D373444AD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99115-E1E8-6A4F-9927-A43D01940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9B0D-FE85-0E42-8775-913845E25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66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91583-4AAA-E33B-9154-646B1ED84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45546-CCA6-DB2B-B9C9-BCEAFE9C9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4DE7E9-A703-1523-6FEA-D78544F04E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A62E0-BA16-775D-3E4C-F83E2DE22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D704-F8EE-8249-9C65-1A3C2BB23B35}" type="datetimeFigureOut">
              <a:rPr lang="en-US" smtClean="0"/>
              <a:t>6/23/23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AE250-F7B7-B27F-077F-749406D41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8A10B-2EC5-AEDD-79B0-DD2A0E2B8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9B0D-FE85-0E42-8775-913845E25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02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0C635-635E-E081-529E-6725634D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80B049-7E55-FA2E-38EB-F7BDDF516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3C111-37CF-74CD-35E7-2E5344F97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0C725-7342-0DC2-180D-F9B36F043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D704-F8EE-8249-9C65-1A3C2BB23B35}" type="datetimeFigureOut">
              <a:rPr lang="en-US" smtClean="0"/>
              <a:t>6/23/23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5BA05C-DAC6-7740-878E-20420DD90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FCD0C-B28F-6503-30A6-7B87E7368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9B0D-FE85-0E42-8775-913845E25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13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1F41-42B0-08EC-13F1-492448857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A1BD04-AEA0-2E11-CBF0-99F1A82CB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16DE0-E4B3-CE63-3D39-67DF97216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D704-F8EE-8249-9C65-1A3C2BB23B35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3C11C-2BF7-0D2C-C714-BCD78748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A3986-57AC-3EDE-3190-947E91F61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9B0D-FE85-0E42-8775-913845E25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21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88DE4F-85F4-2624-177A-891438FC0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48DDCC-9AEE-0E84-DF91-469C581BD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CA899-C6A2-2847-3BF8-AA8181871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D704-F8EE-8249-9C65-1A3C2BB23B35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AC34A-D6FF-982C-AFD2-8398E313D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0EE66-775F-9490-3C46-08A68DF0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9B0D-FE85-0E42-8775-913845E25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8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Textbox &amp;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40" y="1733856"/>
            <a:ext cx="5394960" cy="39417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Edit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55E7-4A19-49BF-A0C2-DF2ABEDBA89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0" y="1733856"/>
            <a:ext cx="5394960" cy="39417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-3" y="6323013"/>
            <a:ext cx="10241280" cy="54451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4351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55E7-4A19-49BF-A0C2-DF2ABEDBA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52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1769" y="-78659"/>
            <a:ext cx="12414865" cy="7059561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79883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483AB-38ED-94AA-D1FC-8854ACC6A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9F28E-23A2-A738-A712-693EA4252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2914F-A6E9-F976-F420-261EE80E6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D704-F8EE-8249-9C65-1A3C2BB23B35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CA842-A8FC-1AF4-D855-38BE40E18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D2894-97D8-0081-D55B-4E6CBD4F6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9B0D-FE85-0E42-8775-913845E25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57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53259-A9DD-9E37-316F-0A02F8EEA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904A9-70CB-2CF8-EB19-4B9339D57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AFAD3-1BB0-A2FD-50A4-C873BB348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D704-F8EE-8249-9C65-1A3C2BB23B35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84AB4-B3AC-6CEB-7E75-4F5742320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68443-8238-FEC5-1778-3BBF566FC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9B0D-FE85-0E42-8775-913845E25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34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3D8EC-7675-AB57-EF2C-0546C089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3E022-3654-300A-8804-52E9A6C3C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3C7F9-D2DE-DC6C-1BF5-7133FF5E8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D704-F8EE-8249-9C65-1A3C2BB23B35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BE871-AFE6-19F6-F157-6EF48731E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15DE8-92C8-ACBA-F240-DFAE4175C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9B0D-FE85-0E42-8775-913845E25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98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3ACA-7AC3-55EF-9367-B854331AD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A0AF8-F97C-FB68-0A7D-5DAE27148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BC76C-7B13-45D6-953D-914A0D1F4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B9CAF-6A45-4B51-AE15-0E7638CB1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D704-F8EE-8249-9C65-1A3C2BB23B35}" type="datetimeFigureOut">
              <a:rPr lang="en-US" smtClean="0"/>
              <a:t>6/23/23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93D1B-5EBB-7E75-763A-ADA81061C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DEEC33-9DEC-EEA8-18FD-3CD2C1ACC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9B0D-FE85-0E42-8775-913845E25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5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DA918-6DAD-4EDD-91B8-4880701D7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72496-60D8-D9DE-C6F0-6CE36F0B1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FEA9F-1672-CC32-1BA7-B9BA5D031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7797A-77B2-232F-B68C-A737DAB6D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5189BE-FC9B-AF4E-B6DB-ACA2F02E5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9CE2F3-D9B1-E3BE-99FE-377353192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D704-F8EE-8249-9C65-1A3C2BB23B35}" type="datetimeFigureOut">
              <a:rPr lang="en-US" smtClean="0"/>
              <a:t>6/23/23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9F813-92EF-B168-A7BF-AE4BA240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8B305E-B40C-C436-408E-CC6C0DBDF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9B0D-FE85-0E42-8775-913845E25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74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 descr="MNTL_foot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2" b="12746"/>
          <a:stretch>
            <a:fillRect/>
          </a:stretch>
        </p:blipFill>
        <p:spPr bwMode="auto">
          <a:xfrm>
            <a:off x="0" y="6323013"/>
            <a:ext cx="121920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MNTL_footer.jpg">
            <a:extLst>
              <a:ext uri="{FF2B5EF4-FFF2-40B4-BE49-F238E27FC236}">
                <a16:creationId xmlns:a16="http://schemas.microsoft.com/office/drawing/2014/main" id="{A765307B-432E-4640-AED1-EA4AFD2F76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27196" r="44394" b="12746"/>
          <a:stretch>
            <a:fillRect/>
          </a:stretch>
        </p:blipFill>
        <p:spPr bwMode="auto">
          <a:xfrm>
            <a:off x="0" y="6323011"/>
            <a:ext cx="10430933" cy="54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-1" y="6323012"/>
            <a:ext cx="12192001" cy="544515"/>
            <a:chOff x="-1" y="6323011"/>
            <a:chExt cx="9144001" cy="544515"/>
          </a:xfrm>
        </p:grpSpPr>
        <p:pic>
          <p:nvPicPr>
            <p:cNvPr id="8" name="Picture 1" descr="MNTL_footer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32" b="12746"/>
            <a:stretch>
              <a:fillRect/>
            </a:stretch>
          </p:blipFill>
          <p:spPr bwMode="auto">
            <a:xfrm>
              <a:off x="0" y="6323013"/>
              <a:ext cx="9144000" cy="54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" descr="MNTL_footer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09" t="27196" r="44394" b="12746"/>
            <a:stretch>
              <a:fillRect/>
            </a:stretch>
          </p:blipFill>
          <p:spPr bwMode="auto">
            <a:xfrm>
              <a:off x="-1" y="6323011"/>
              <a:ext cx="6388873" cy="544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" descr="MNTL_footer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6" t="31177" r="94203" b="28901"/>
            <a:stretch/>
          </p:blipFill>
          <p:spPr bwMode="auto">
            <a:xfrm>
              <a:off x="5895785" y="6366161"/>
              <a:ext cx="385057" cy="491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1040" y="304801"/>
            <a:ext cx="10789920" cy="76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040" y="1984376"/>
            <a:ext cx="10789920" cy="3941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7385" y="6323013"/>
            <a:ext cx="1294615" cy="544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4A4455E7-4A19-49BF-A0C2-DF2ABEDBA899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" descr="MNTL_foot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2" b="12746"/>
          <a:stretch>
            <a:fillRect/>
          </a:stretch>
        </p:blipFill>
        <p:spPr bwMode="auto">
          <a:xfrm>
            <a:off x="0" y="6323013"/>
            <a:ext cx="121920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 descr="MNTL_foot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27196" r="44394" b="12746"/>
          <a:stretch>
            <a:fillRect/>
          </a:stretch>
        </p:blipFill>
        <p:spPr bwMode="auto">
          <a:xfrm>
            <a:off x="-2" y="6323012"/>
            <a:ext cx="10803427" cy="54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MNTL_footer.jpg">
            <a:extLst>
              <a:ext uri="{FF2B5EF4-FFF2-40B4-BE49-F238E27FC236}">
                <a16:creationId xmlns:a16="http://schemas.microsoft.com/office/drawing/2014/main" id="{1BE97426-8EB3-4736-B47E-F1FF59C7FA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6" t="13432" r="27124" b="12746"/>
          <a:stretch/>
        </p:blipFill>
        <p:spPr bwMode="auto">
          <a:xfrm>
            <a:off x="10664457" y="6323013"/>
            <a:ext cx="431575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MNTL_footer.jpg">
            <a:extLst>
              <a:ext uri="{FF2B5EF4-FFF2-40B4-BE49-F238E27FC236}">
                <a16:creationId xmlns:a16="http://schemas.microsoft.com/office/drawing/2014/main" id="{26FCB8CA-6B9A-4FCB-B7E9-726914869E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27196" r="44394" b="12746"/>
          <a:stretch>
            <a:fillRect/>
          </a:stretch>
        </p:blipFill>
        <p:spPr bwMode="auto">
          <a:xfrm>
            <a:off x="0" y="6323011"/>
            <a:ext cx="10430933" cy="54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MNTL_footer.jpg">
            <a:extLst>
              <a:ext uri="{FF2B5EF4-FFF2-40B4-BE49-F238E27FC236}">
                <a16:creationId xmlns:a16="http://schemas.microsoft.com/office/drawing/2014/main" id="{BF9B2C2B-8F73-4DEC-94C1-BF2CCF9F0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27196" r="44394" b="12746"/>
          <a:stretch>
            <a:fillRect/>
          </a:stretch>
        </p:blipFill>
        <p:spPr bwMode="auto">
          <a:xfrm>
            <a:off x="0" y="6323011"/>
            <a:ext cx="10430933" cy="54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701" y="6373502"/>
            <a:ext cx="310896" cy="445207"/>
          </a:xfrm>
          <a:prstGeom prst="rect">
            <a:avLst/>
          </a:prstGeom>
        </p:spPr>
      </p:pic>
      <p:pic>
        <p:nvPicPr>
          <p:cNvPr id="23" name="Picture 1" descr="MNTL_footer.jpg">
            <a:extLst>
              <a:ext uri="{FF2B5EF4-FFF2-40B4-BE49-F238E27FC236}">
                <a16:creationId xmlns:a16="http://schemas.microsoft.com/office/drawing/2014/main" id="{EC163BBE-66F4-480C-9723-FD84DB7FA1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27196" r="44394" b="12746"/>
          <a:stretch>
            <a:fillRect/>
          </a:stretch>
        </p:blipFill>
        <p:spPr bwMode="auto">
          <a:xfrm>
            <a:off x="0" y="6323011"/>
            <a:ext cx="10081848" cy="54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16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2" r:id="rId3"/>
    <p:sldLayoutId id="2147483693" r:id="rId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4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4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1D9613-5CED-216B-3735-EE3DAC693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2C3C5-8D30-314A-34A0-2835C3CDF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D05E9-E9CA-9D90-1791-0935C63E2A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1D704-F8EE-8249-9C65-1A3C2BB23B35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64987-8E02-57E1-A1B3-2C1C87C17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90C8C-1A49-49C6-A51D-CDC0EBF72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19B0D-FE85-0E42-8775-913845E25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2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33.jp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F43BE05-249D-EE05-2635-15E15FC7ABD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04BA61-3B61-3008-4D51-176474DF1450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4099C6B-C703-4CD7-F6BF-259F91BC0D49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4" name="Picture 5" descr="MNTL_coverslide2B-01.eps">
                  <a:extLst>
                    <a:ext uri="{FF2B5EF4-FFF2-40B4-BE49-F238E27FC236}">
                      <a16:creationId xmlns:a16="http://schemas.microsoft.com/office/drawing/2014/main" id="{135F3A03-D8BD-61D5-3CBE-0E2E51B395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2192000" cy="685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1114173-A3FC-88AD-61FE-D3FF3BD9BCE3}"/>
                    </a:ext>
                  </a:extLst>
                </p:cNvPr>
                <p:cNvSpPr/>
                <p:nvPr/>
              </p:nvSpPr>
              <p:spPr>
                <a:xfrm>
                  <a:off x="470647" y="363071"/>
                  <a:ext cx="3200400" cy="416858"/>
                </a:xfrm>
                <a:prstGeom prst="rect">
                  <a:avLst/>
                </a:prstGeom>
                <a:solidFill>
                  <a:srgbClr val="C76F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BFE686-3B17-F6AF-A29A-355742EAFE33}"/>
                  </a:ext>
                </a:extLst>
              </p:cNvPr>
              <p:cNvSpPr/>
              <p:nvPr/>
            </p:nvSpPr>
            <p:spPr>
              <a:xfrm>
                <a:off x="9188823" y="5732929"/>
                <a:ext cx="2510118" cy="829236"/>
              </a:xfrm>
              <a:prstGeom prst="rect">
                <a:avLst/>
              </a:prstGeom>
              <a:solidFill>
                <a:srgbClr val="4D5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Picture 13" descr="A close up of a sign&#10;&#10;Description automatically generated with low confidence">
              <a:extLst>
                <a:ext uri="{FF2B5EF4-FFF2-40B4-BE49-F238E27FC236}">
                  <a16:creationId xmlns:a16="http://schemas.microsoft.com/office/drawing/2014/main" id="{9801FE2E-B238-E7BA-0D81-ACA02DAC0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84" y="244801"/>
              <a:ext cx="2811765" cy="448686"/>
            </a:xfrm>
            <a:prstGeom prst="rect">
              <a:avLst/>
            </a:prstGeom>
          </p:spPr>
        </p:pic>
      </p:grp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D87B8731-7787-156D-3E2E-839DC7CDC821}"/>
              </a:ext>
            </a:extLst>
          </p:cNvPr>
          <p:cNvSpPr txBox="1">
            <a:spLocks/>
          </p:cNvSpPr>
          <p:nvPr/>
        </p:nvSpPr>
        <p:spPr bwMode="auto">
          <a:xfrm>
            <a:off x="1596406" y="1151939"/>
            <a:ext cx="8999188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defRPr sz="2300">
                <a:solidFill>
                  <a:srgbClr val="A2A2A2"/>
                </a:solidFill>
                <a:latin typeface="Bebas Neue" charset="0"/>
                <a:ea typeface="ＭＳ Ｐゴシック" panose="020B0600070205080204" pitchFamily="34" charset="-128"/>
                <a:cs typeface="Bebas Neue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 b="1">
                <a:solidFill>
                  <a:schemeClr val="tx2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mbria" panose="02040503050406030204" pitchFamily="18" charset="0"/>
                <a:ea typeface="Bebas Neue Book" charset="0"/>
                <a:cs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mbria" panose="02040503050406030204" pitchFamily="18" charset="0"/>
                <a:ea typeface="Bebas Neue Book" charset="0"/>
                <a:cs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mbria" panose="02040503050406030204" pitchFamily="18" charset="0"/>
                <a:ea typeface="Bebas Neue Book" charset="0"/>
                <a:cs typeface="Cambria" panose="020405030504060302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mbria" panose="02040503050406030204" pitchFamily="18" charset="0"/>
                <a:ea typeface="Bebas Neue Book" charset="0"/>
                <a:cs typeface="Cambria" panose="020405030504060302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mbria" panose="02040503050406030204" pitchFamily="18" charset="0"/>
                <a:ea typeface="Bebas Neue Book" charset="0"/>
                <a:cs typeface="Cambria" panose="020405030504060302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mbria" panose="02040503050406030204" pitchFamily="18" charset="0"/>
                <a:ea typeface="Bebas Neue Book" charset="0"/>
                <a:cs typeface="Cambria" panose="020405030504060302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mbria" panose="02040503050406030204" pitchFamily="18" charset="0"/>
                <a:ea typeface="Bebas Neue Book" charset="0"/>
                <a:cs typeface="Cambria" panose="020405030504060302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800" b="1" dirty="0">
                <a:solidFill>
                  <a:prstClr val="white"/>
                </a:solidFill>
                <a:latin typeface="Arial" panose="020B0604020202020204" pitchFamily="34" charset="0"/>
              </a:rPr>
              <a:t>Cryogenic operation of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800" b="1" dirty="0">
                <a:solidFill>
                  <a:prstClr val="white"/>
                </a:solidFill>
                <a:latin typeface="Arial" panose="020B0604020202020204" pitchFamily="34" charset="0"/>
              </a:rPr>
              <a:t>GaAs laser power converters</a:t>
            </a:r>
            <a:endParaRPr lang="en-US" altLang="en-US" sz="4800" dirty="0">
              <a:solidFill>
                <a:prstClr val="white"/>
              </a:solidFill>
              <a:latin typeface="Bebas Neue Regular" charset="0"/>
              <a:cs typeface="Bebas Neue Regular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74063AB-E538-30F7-B23A-2C22725D3DA0}"/>
              </a:ext>
            </a:extLst>
          </p:cNvPr>
          <p:cNvSpPr txBox="1">
            <a:spLocks/>
          </p:cNvSpPr>
          <p:nvPr/>
        </p:nvSpPr>
        <p:spPr bwMode="auto">
          <a:xfrm>
            <a:off x="569720" y="3225925"/>
            <a:ext cx="11052561" cy="195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defRPr sz="2300">
                <a:solidFill>
                  <a:srgbClr val="A2A2A2"/>
                </a:solidFill>
                <a:latin typeface="Bebas Neue" charset="0"/>
                <a:ea typeface="ＭＳ Ｐゴシック" panose="020B0600070205080204" pitchFamily="34" charset="-128"/>
                <a:cs typeface="Bebas Neue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 b="1">
                <a:solidFill>
                  <a:schemeClr val="tx2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mbria" panose="02040503050406030204" pitchFamily="18" charset="0"/>
                <a:ea typeface="Bebas Neue Book" charset="0"/>
                <a:cs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mbria" panose="02040503050406030204" pitchFamily="18" charset="0"/>
                <a:ea typeface="Bebas Neue Book" charset="0"/>
                <a:cs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mbria" panose="02040503050406030204" pitchFamily="18" charset="0"/>
                <a:ea typeface="Bebas Neue Book" charset="0"/>
                <a:cs typeface="Cambria" panose="020405030504060302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mbria" panose="02040503050406030204" pitchFamily="18" charset="0"/>
                <a:ea typeface="Bebas Neue Book" charset="0"/>
                <a:cs typeface="Cambria" panose="020405030504060302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mbria" panose="02040503050406030204" pitchFamily="18" charset="0"/>
                <a:ea typeface="Bebas Neue Book" charset="0"/>
                <a:cs typeface="Cambria" panose="020405030504060302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mbria" panose="02040503050406030204" pitchFamily="18" charset="0"/>
                <a:ea typeface="Bebas Neue Book" charset="0"/>
                <a:cs typeface="Cambria" panose="020405030504060302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mbria" panose="02040503050406030204" pitchFamily="18" charset="0"/>
                <a:ea typeface="Bebas Neue Book" charset="0"/>
                <a:cs typeface="Cambria" panose="02040503050406030204" pitchFamily="18" charset="0"/>
              </a:defRPr>
            </a:lvl9pPr>
          </a:lstStyle>
          <a:p>
            <a:pPr marL="0" indent="0" algn="ctr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en-US" sz="2400" b="1" u="sng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Bora Kim</a:t>
            </a:r>
            <a:r>
              <a:rPr lang="en-US" altLang="en-US" sz="2400" b="1" baseline="30000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1,2</a:t>
            </a:r>
            <a:r>
              <a:rPr lang="en-US" altLang="en-US" sz="2400" b="1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Mijung</a:t>
            </a:r>
            <a:r>
              <a:rPr lang="en-US" altLang="en-US" sz="2400" b="1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 Kim</a:t>
            </a:r>
            <a:r>
              <a:rPr lang="en-US" altLang="en-US" sz="2400" b="1" baseline="30000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1,2</a:t>
            </a:r>
            <a:r>
              <a:rPr lang="en-US" altLang="en-US" sz="2400" b="1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, Brian Li</a:t>
            </a:r>
            <a:r>
              <a:rPr lang="en-US" altLang="en-US" sz="2400" b="1" baseline="30000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1,2</a:t>
            </a:r>
            <a:r>
              <a:rPr lang="en-US" altLang="en-US" sz="2400" b="1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, Ryan Hool</a:t>
            </a:r>
            <a:r>
              <a:rPr lang="en-US" altLang="en-US" sz="2400" b="1" baseline="30000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2,3</a:t>
            </a:r>
            <a:r>
              <a:rPr lang="en-US" altLang="en-US" sz="2400" b="1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, and </a:t>
            </a:r>
            <a:r>
              <a:rPr lang="en-US" altLang="en-US" sz="2400" b="1" dirty="0" err="1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Minjoo</a:t>
            </a:r>
            <a:r>
              <a:rPr lang="en-US" altLang="en-US" sz="2400" b="1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 Larry Lee</a:t>
            </a:r>
            <a:r>
              <a:rPr lang="en-US" altLang="en-US" sz="2400" b="1" baseline="30000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1,2 </a:t>
            </a:r>
          </a:p>
          <a:p>
            <a:pPr marL="0" indent="0" algn="ctr" fontAlgn="base">
              <a:spcBef>
                <a:spcPts val="0"/>
              </a:spcBef>
              <a:spcAft>
                <a:spcPct val="0"/>
              </a:spcAft>
              <a:defRPr/>
            </a:pPr>
            <a:endParaRPr lang="en-US" altLang="en-US" sz="2000" dirty="0">
              <a:solidFill>
                <a:prstClr val="white"/>
              </a:solidFill>
              <a:latin typeface="Arial"/>
              <a:cs typeface="Calibri" panose="020F0502020204030204" pitchFamily="34" charset="0"/>
            </a:endParaRPr>
          </a:p>
          <a:p>
            <a:pPr marL="0" indent="0" algn="ctr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en-US" sz="2000" i="1" baseline="30000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1</a:t>
            </a:r>
            <a:r>
              <a:rPr lang="en-US" altLang="ko-KR" sz="2000" i="1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Electrical and Computer Engineering, U</a:t>
            </a:r>
            <a:r>
              <a:rPr lang="en-US" altLang="en-US" sz="2000" i="1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niversity of Illinois Urbana-Champaign</a:t>
            </a:r>
          </a:p>
          <a:p>
            <a:pPr marL="0" indent="0" algn="ctr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en-US" sz="2000" i="1" baseline="30000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2</a:t>
            </a:r>
            <a:r>
              <a:rPr lang="en-US" altLang="en-US" sz="2000" i="1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Nick </a:t>
            </a:r>
            <a:r>
              <a:rPr lang="en-US" altLang="en-US" sz="2000" i="1" dirty="0" err="1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Holonyak</a:t>
            </a:r>
            <a:r>
              <a:rPr lang="en-US" altLang="en-US" sz="2000" i="1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 Micro and Nanotechnology Laboratory, University of Illinois Urbana-Champaign</a:t>
            </a:r>
          </a:p>
          <a:p>
            <a:pPr marL="0" indent="0" algn="ctr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en-US" sz="2000" i="1" baseline="30000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3</a:t>
            </a:r>
            <a:r>
              <a:rPr lang="en-US" altLang="en-US" sz="2000" i="1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Materials Science and Engineering, University of Illinois Urbana-Champaign</a:t>
            </a:r>
            <a:endParaRPr lang="en-US" altLang="en-US" sz="2000" i="1" baseline="30000" dirty="0">
              <a:solidFill>
                <a:prstClr val="white"/>
              </a:solidFill>
              <a:latin typeface="Arial"/>
              <a:cs typeface="Calibri" panose="020F0502020204030204" pitchFamily="34" charset="0"/>
            </a:endParaRP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E1551678-811B-CF3F-6C9B-6F1052D89680}"/>
              </a:ext>
            </a:extLst>
          </p:cNvPr>
          <p:cNvSpPr txBox="1">
            <a:spLocks/>
          </p:cNvSpPr>
          <p:nvPr/>
        </p:nvSpPr>
        <p:spPr>
          <a:xfrm>
            <a:off x="10897385" y="6323013"/>
            <a:ext cx="1294615" cy="544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4455E7-4A19-49BF-A0C2-DF2ABEDBA899}" type="slidenum">
              <a:rPr lang="en-US" smtClean="0">
                <a:solidFill>
                  <a:prstClr val="white"/>
                </a:solidFill>
                <a:latin typeface="Arial" panose="020B0604020202020204"/>
              </a:rPr>
              <a:pPr/>
              <a:t>1</a:t>
            </a:fld>
            <a:endParaRPr lang="en-US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3C3C74-89D7-EA52-93E2-3C46939611F4}"/>
              </a:ext>
            </a:extLst>
          </p:cNvPr>
          <p:cNvSpPr/>
          <p:nvPr/>
        </p:nvSpPr>
        <p:spPr>
          <a:xfrm>
            <a:off x="8464644" y="5592033"/>
            <a:ext cx="28671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  <a:endParaRPr lang="en-US" sz="16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06D518-E5A6-35BD-C6DD-F2E591D0AEC8}"/>
              </a:ext>
            </a:extLst>
          </p:cNvPr>
          <p:cNvGrpSpPr/>
          <p:nvPr/>
        </p:nvGrpSpPr>
        <p:grpSpPr>
          <a:xfrm>
            <a:off x="7799154" y="5902512"/>
            <a:ext cx="3639821" cy="779525"/>
            <a:chOff x="7768157" y="5852801"/>
            <a:chExt cx="3639821" cy="779525"/>
          </a:xfrm>
        </p:grpSpPr>
        <p:pic>
          <p:nvPicPr>
            <p:cNvPr id="3" name="Picture 2" descr="DOE Logo">
              <a:extLst>
                <a:ext uri="{FF2B5EF4-FFF2-40B4-BE49-F238E27FC236}">
                  <a16:creationId xmlns:a16="http://schemas.microsoft.com/office/drawing/2014/main" id="{FF808F91-D8B3-DF0A-4E5C-F9664B5E5C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247" y="5852801"/>
              <a:ext cx="787731" cy="779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logo thumbnail">
              <a:extLst>
                <a:ext uri="{FF2B5EF4-FFF2-40B4-BE49-F238E27FC236}">
                  <a16:creationId xmlns:a16="http://schemas.microsoft.com/office/drawing/2014/main" id="{DA21EF0F-D389-0A96-2F3A-3FD6B73227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8157" y="5935350"/>
              <a:ext cx="2510118" cy="631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6137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7EDB9-74BB-2C12-53E1-2CD7763DD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55E7-4A19-49BF-A0C2-DF2ABEDBA899}" type="slidenum">
              <a:rPr lang="en-US" smtClean="0"/>
              <a:t>10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5BDDE8-4A45-F559-D361-50A20F98E6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[1]  S. Lu et al., Nanoscale Res. Lett. 6, 576 (2011).   [2] S. T. Hwang et al., Sol. Energy Mater. Sol. Cells, 155, 264-272 (2016).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5BDDF87-311B-ADE8-B445-60428632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304801"/>
            <a:ext cx="9990406" cy="762000"/>
          </a:xfrm>
        </p:spPr>
        <p:txBody>
          <a:bodyPr>
            <a:normAutofit/>
          </a:bodyPr>
          <a:lstStyle/>
          <a:p>
            <a:r>
              <a:rPr lang="en-US" sz="4000" dirty="0"/>
              <a:t>LPCs growth and characterization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F854156-E409-7360-28E9-A88EAB2BF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1708801"/>
            <a:ext cx="4152720" cy="239691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Solid-source MBE growth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Sources: Al, Ga, In, As, P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Dopants: Si, Be</a:t>
            </a:r>
          </a:p>
          <a:p>
            <a:pPr lvl="1">
              <a:lnSpc>
                <a:spcPct val="90000"/>
              </a:lnSpc>
            </a:pPr>
            <a:r>
              <a:rPr lang="en-US" dirty="0" err="1"/>
              <a:t>T</a:t>
            </a:r>
            <a:r>
              <a:rPr lang="en-US" baseline="-25000" dirty="0" err="1"/>
              <a:t>Sub</a:t>
            </a:r>
            <a:r>
              <a:rPr lang="en-US" dirty="0"/>
              <a:t>: 460˚C-610˚C</a:t>
            </a:r>
          </a:p>
          <a:p>
            <a:pPr marL="228600" lvl="1">
              <a:lnSpc>
                <a:spcPct val="90000"/>
              </a:lnSpc>
            </a:pPr>
            <a:r>
              <a:rPr lang="en-US" sz="2400" dirty="0"/>
              <a:t>DLARC only on structure C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EE80D1-B1CC-6747-D96D-FA8D7ECB84FD}"/>
              </a:ext>
            </a:extLst>
          </p:cNvPr>
          <p:cNvGrpSpPr/>
          <p:nvPr/>
        </p:nvGrpSpPr>
        <p:grpSpPr>
          <a:xfrm>
            <a:off x="4991528" y="1646840"/>
            <a:ext cx="2204391" cy="2114582"/>
            <a:chOff x="5111362" y="1627587"/>
            <a:chExt cx="2204391" cy="211458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E2D6173-57A7-6392-0522-C6D9C0245C70}"/>
                </a:ext>
              </a:extLst>
            </p:cNvPr>
            <p:cNvGrpSpPr/>
            <p:nvPr/>
          </p:nvGrpSpPr>
          <p:grpSpPr>
            <a:xfrm>
              <a:off x="5205422" y="2225060"/>
              <a:ext cx="2022397" cy="1517109"/>
              <a:chOff x="5205422" y="2225060"/>
              <a:chExt cx="2022397" cy="1517109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480DA26-C5C8-8E19-0E85-75EBBEBBDDDF}"/>
                  </a:ext>
                </a:extLst>
              </p:cNvPr>
              <p:cNvSpPr/>
              <p:nvPr/>
            </p:nvSpPr>
            <p:spPr>
              <a:xfrm>
                <a:off x="5205422" y="3559289"/>
                <a:ext cx="2020824" cy="182880"/>
              </a:xfrm>
              <a:prstGeom prst="rect">
                <a:avLst/>
              </a:prstGeom>
              <a:solidFill>
                <a:srgbClr val="F3EAFA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algn="ctr" defTabSz="509411">
                  <a:defRPr/>
                </a:pPr>
                <a:r>
                  <a:rPr lang="en-US" sz="1060" dirty="0">
                    <a:latin typeface="Arial" panose="020B0604020202020204" pitchFamily="34" charset="0"/>
                    <a:cs typeface="Arial" panose="020B0604020202020204" pitchFamily="34" charset="0"/>
                  </a:rPr>
                  <a:t>p-GaAs Substrate</a:t>
                </a:r>
                <a:endParaRPr lang="en-US" sz="106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FA9872-9E07-FB81-E9D5-2EBD4DCC2754}"/>
                  </a:ext>
                </a:extLst>
              </p:cNvPr>
              <p:cNvSpPr/>
              <p:nvPr/>
            </p:nvSpPr>
            <p:spPr>
              <a:xfrm>
                <a:off x="5205422" y="3413642"/>
                <a:ext cx="2020824" cy="146304"/>
              </a:xfrm>
              <a:prstGeom prst="rect">
                <a:avLst/>
              </a:prstGeom>
              <a:solidFill>
                <a:srgbClr val="DBCCEA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Buffer     (7e18)  p-GaAs  200 nm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A57491D-C7C3-56AD-EFC8-F4D1093A189F}"/>
                  </a:ext>
                </a:extLst>
              </p:cNvPr>
              <p:cNvSpPr/>
              <p:nvPr/>
            </p:nvSpPr>
            <p:spPr>
              <a:xfrm>
                <a:off x="5206215" y="3267338"/>
                <a:ext cx="2020824" cy="146304"/>
              </a:xfrm>
              <a:prstGeom prst="rect">
                <a:avLst/>
              </a:prstGeom>
              <a:solidFill>
                <a:srgbClr val="00FF00">
                  <a:alpha val="50196"/>
                </a:srgbClr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BSF       (1e18)  p-</a:t>
                </a:r>
                <a:r>
                  <a:rPr lang="en-US" sz="1060" kern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InGaP</a:t>
                </a: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   50 nm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D610C1C-D40F-6572-D98E-8CF6893643A6}"/>
                  </a:ext>
                </a:extLst>
              </p:cNvPr>
              <p:cNvSpPr/>
              <p:nvPr/>
            </p:nvSpPr>
            <p:spPr>
              <a:xfrm>
                <a:off x="5206995" y="2660975"/>
                <a:ext cx="2020824" cy="457200"/>
              </a:xfrm>
              <a:prstGeom prst="rect">
                <a:avLst/>
              </a:prstGeom>
              <a:solidFill>
                <a:srgbClr val="DBCCEA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Base      (1e17)  p-GaAs      2 um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81B2991-9753-6D6C-48FC-E552D750895E}"/>
                  </a:ext>
                </a:extLst>
              </p:cNvPr>
              <p:cNvSpPr/>
              <p:nvPr/>
            </p:nvSpPr>
            <p:spPr>
              <a:xfrm>
                <a:off x="5206995" y="2513472"/>
                <a:ext cx="2020824" cy="146304"/>
              </a:xfrm>
              <a:prstGeom prst="rect">
                <a:avLst/>
              </a:prstGeom>
              <a:solidFill>
                <a:srgbClr val="ADA1D5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Emitter   (1e18)  n-GaAs    50 nm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D03B819-CEE2-66FF-389D-7F744C29B73D}"/>
                  </a:ext>
                </a:extLst>
              </p:cNvPr>
              <p:cNvSpPr/>
              <p:nvPr/>
            </p:nvSpPr>
            <p:spPr>
              <a:xfrm>
                <a:off x="5206995" y="2368950"/>
                <a:ext cx="2020824" cy="146304"/>
              </a:xfrm>
              <a:prstGeom prst="rect">
                <a:avLst/>
              </a:prstGeom>
              <a:solidFill>
                <a:srgbClr val="FFDC7F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Window  (1e18)  n-</a:t>
                </a:r>
                <a:r>
                  <a:rPr lang="en-US" sz="1060" kern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AlInP</a:t>
                </a: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    20 nm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A29E1A4-FD5A-4B88-71BF-A93490FE3E2E}"/>
                  </a:ext>
                </a:extLst>
              </p:cNvPr>
              <p:cNvSpPr/>
              <p:nvPr/>
            </p:nvSpPr>
            <p:spPr>
              <a:xfrm>
                <a:off x="5206995" y="3118541"/>
                <a:ext cx="2020824" cy="146304"/>
              </a:xfrm>
              <a:prstGeom prst="rect">
                <a:avLst/>
              </a:prstGeom>
              <a:solidFill>
                <a:srgbClr val="DBCCEA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Base      (2e18)  p-GaAs    50 nm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D1B639C-1664-96EB-6FC3-0FD4D9B7DD08}"/>
                  </a:ext>
                </a:extLst>
              </p:cNvPr>
              <p:cNvSpPr/>
              <p:nvPr/>
            </p:nvSpPr>
            <p:spPr>
              <a:xfrm>
                <a:off x="5205422" y="2225060"/>
                <a:ext cx="2020824" cy="146304"/>
              </a:xfrm>
              <a:prstGeom prst="rect">
                <a:avLst/>
              </a:prstGeom>
              <a:solidFill>
                <a:srgbClr val="ADA1D5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Contact  (6e18)  n-GaAs  250 nm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30BA91-F5A2-1768-48A6-4C8ACEBE0731}"/>
                </a:ext>
              </a:extLst>
            </p:cNvPr>
            <p:cNvSpPr txBox="1"/>
            <p:nvPr/>
          </p:nvSpPr>
          <p:spPr>
            <a:xfrm>
              <a:off x="5111362" y="1627587"/>
              <a:ext cx="2204391" cy="5309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defRPr/>
              </a:pPr>
              <a:r>
                <a:rPr lang="en-US" sz="1150" b="1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Structure A</a:t>
              </a:r>
            </a:p>
            <a:p>
              <a:pPr marL="171450" indent="-171450" defTabSz="914400">
                <a:buFont typeface="Arial" panose="020B0604020202020204" pitchFamily="34" charset="0"/>
                <a:buChar char="•"/>
                <a:defRPr/>
              </a:pPr>
              <a:r>
                <a:rPr lang="en-US" sz="115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Typical solar cell design</a:t>
              </a:r>
              <a:r>
                <a:rPr lang="en-US" sz="1150" i="1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[1-2]</a:t>
              </a:r>
            </a:p>
            <a:p>
              <a:pPr marL="171450" indent="-171450" defTabSz="914400">
                <a:buFont typeface="Arial" panose="020B0604020202020204" pitchFamily="34" charset="0"/>
                <a:buChar char="•"/>
                <a:defRPr/>
              </a:pPr>
              <a:r>
                <a:rPr lang="en-US" sz="115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p-</a:t>
              </a:r>
              <a:r>
                <a:rPr lang="en-US" sz="115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InGaP</a:t>
              </a:r>
              <a:r>
                <a:rPr lang="en-US" sz="115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98% Be deactivation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DC862A1-03AB-1CC0-40C6-669CD7BCA7BC}"/>
              </a:ext>
            </a:extLst>
          </p:cNvPr>
          <p:cNvGrpSpPr/>
          <p:nvPr/>
        </p:nvGrpSpPr>
        <p:grpSpPr>
          <a:xfrm>
            <a:off x="7305978" y="1646841"/>
            <a:ext cx="2020824" cy="2117821"/>
            <a:chOff x="7496309" y="1618994"/>
            <a:chExt cx="2020824" cy="211782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5A0BFBE-EC84-DCAB-351A-301C9D4A0D61}"/>
                </a:ext>
              </a:extLst>
            </p:cNvPr>
            <p:cNvGrpSpPr/>
            <p:nvPr/>
          </p:nvGrpSpPr>
          <p:grpSpPr>
            <a:xfrm>
              <a:off x="7496309" y="2220108"/>
              <a:ext cx="2020824" cy="1516707"/>
              <a:chOff x="7496309" y="2220108"/>
              <a:chExt cx="2020824" cy="1516707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01E9112-0F77-FF54-AD11-688359058233}"/>
                  </a:ext>
                </a:extLst>
              </p:cNvPr>
              <p:cNvSpPr/>
              <p:nvPr/>
            </p:nvSpPr>
            <p:spPr>
              <a:xfrm>
                <a:off x="7496309" y="3553935"/>
                <a:ext cx="2020824" cy="182880"/>
              </a:xfrm>
              <a:prstGeom prst="rect">
                <a:avLst/>
              </a:prstGeom>
              <a:solidFill>
                <a:srgbClr val="F3EAFA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algn="ctr" defTabSz="509411">
                  <a:defRPr/>
                </a:pPr>
                <a:r>
                  <a:rPr lang="en-US" sz="1060" dirty="0">
                    <a:latin typeface="Arial" panose="020B0604020202020204" pitchFamily="34" charset="0"/>
                    <a:cs typeface="Arial" panose="020B0604020202020204" pitchFamily="34" charset="0"/>
                  </a:rPr>
                  <a:t>p-GaAs Substrate</a:t>
                </a:r>
                <a:endParaRPr lang="en-US" sz="106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52C1E51-8468-A17A-DECD-7932BB04A6F3}"/>
                  </a:ext>
                </a:extLst>
              </p:cNvPr>
              <p:cNvSpPr/>
              <p:nvPr/>
            </p:nvSpPr>
            <p:spPr>
              <a:xfrm>
                <a:off x="7496309" y="3407150"/>
                <a:ext cx="2020824" cy="146304"/>
              </a:xfrm>
              <a:prstGeom prst="rect">
                <a:avLst/>
              </a:prstGeom>
              <a:solidFill>
                <a:srgbClr val="DBCCEA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Buffer    (3e18)    p-GaAs 400 nm 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954F55C-AE76-BF66-B018-266DD36AA901}"/>
                  </a:ext>
                </a:extLst>
              </p:cNvPr>
              <p:cNvSpPr/>
              <p:nvPr/>
            </p:nvSpPr>
            <p:spPr>
              <a:xfrm>
                <a:off x="7496309" y="3114947"/>
                <a:ext cx="2020824" cy="292608"/>
              </a:xfrm>
              <a:prstGeom prst="rect">
                <a:avLst/>
              </a:prstGeom>
              <a:solidFill>
                <a:srgbClr val="DBCCEA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BSF (0.1~3e18)  p-GaAs 100 nm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5201E4D-30FB-5801-E4B7-25BB817A28C0}"/>
                  </a:ext>
                </a:extLst>
              </p:cNvPr>
              <p:cNvSpPr/>
              <p:nvPr/>
            </p:nvSpPr>
            <p:spPr>
              <a:xfrm>
                <a:off x="7496309" y="2658181"/>
                <a:ext cx="2020824" cy="457200"/>
              </a:xfrm>
              <a:prstGeom prst="rect">
                <a:avLst/>
              </a:prstGeom>
              <a:solidFill>
                <a:srgbClr val="DBCCEA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Base      (1e17)</a:t>
                </a:r>
                <a:r>
                  <a:rPr lang="en-US" altLang="ko-KR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p-GaAs     1 um 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BED46B7-2598-1BFC-9116-2A23006C407B}"/>
                  </a:ext>
                </a:extLst>
              </p:cNvPr>
              <p:cNvSpPr/>
              <p:nvPr/>
            </p:nvSpPr>
            <p:spPr>
              <a:xfrm>
                <a:off x="7496309" y="2365820"/>
                <a:ext cx="2020824" cy="292608"/>
              </a:xfrm>
              <a:prstGeom prst="rect">
                <a:avLst/>
              </a:prstGeom>
              <a:solidFill>
                <a:srgbClr val="ADA1D5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Emitter   (3e18)   n-GaAs   80 nm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B84C892-1DB1-B7D9-80C5-9853996165C6}"/>
                  </a:ext>
                </a:extLst>
              </p:cNvPr>
              <p:cNvSpPr/>
              <p:nvPr/>
            </p:nvSpPr>
            <p:spPr>
              <a:xfrm>
                <a:off x="7496309" y="2220108"/>
                <a:ext cx="2020824" cy="146304"/>
              </a:xfrm>
              <a:prstGeom prst="rect">
                <a:avLst/>
              </a:prstGeom>
              <a:solidFill>
                <a:srgbClr val="ADA1D5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Contact  (6e18)   n-GaAs   20 nm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5660D31-2044-D75B-CDC5-2DF0619EEC79}"/>
                </a:ext>
              </a:extLst>
            </p:cNvPr>
            <p:cNvSpPr txBox="1"/>
            <p:nvPr/>
          </p:nvSpPr>
          <p:spPr>
            <a:xfrm>
              <a:off x="7527192" y="1618994"/>
              <a:ext cx="1959058" cy="5309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defRPr/>
              </a:pPr>
              <a:r>
                <a:rPr lang="en-US" sz="1150" b="1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Structure B</a:t>
              </a:r>
            </a:p>
            <a:p>
              <a:pPr marL="171450" indent="-171450" defTabSz="914400">
                <a:buFont typeface="Arial" panose="020B0604020202020204" pitchFamily="34" charset="0"/>
                <a:buChar char="•"/>
                <a:defRPr/>
              </a:pPr>
              <a:r>
                <a:rPr lang="en-US" sz="115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 cell</a:t>
              </a:r>
              <a:endParaRPr lang="en-US" sz="1150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defTabSz="914400">
                <a:buFont typeface="Arial" panose="020B0604020202020204" pitchFamily="34" charset="0"/>
                <a:buChar char="•"/>
                <a:defRPr/>
              </a:pPr>
              <a:r>
                <a:rPr lang="en-US" sz="115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heterointerface blocking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3FBA89-E615-4580-7D24-D9FFD748E966}"/>
              </a:ext>
            </a:extLst>
          </p:cNvPr>
          <p:cNvGrpSpPr/>
          <p:nvPr/>
        </p:nvGrpSpPr>
        <p:grpSpPr>
          <a:xfrm>
            <a:off x="9524795" y="1641040"/>
            <a:ext cx="2020824" cy="2120382"/>
            <a:chOff x="9593988" y="1616433"/>
            <a:chExt cx="2020824" cy="212038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F9BD280-2C72-4C56-F0EB-330901C9508D}"/>
                </a:ext>
              </a:extLst>
            </p:cNvPr>
            <p:cNvGrpSpPr/>
            <p:nvPr/>
          </p:nvGrpSpPr>
          <p:grpSpPr>
            <a:xfrm>
              <a:off x="9593988" y="2218304"/>
              <a:ext cx="2020824" cy="1518511"/>
              <a:chOff x="9593988" y="2218304"/>
              <a:chExt cx="2020824" cy="1518511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AD9E92-F492-33A0-D961-2F9296216E78}"/>
                  </a:ext>
                </a:extLst>
              </p:cNvPr>
              <p:cNvSpPr/>
              <p:nvPr/>
            </p:nvSpPr>
            <p:spPr>
              <a:xfrm>
                <a:off x="9593988" y="2515037"/>
                <a:ext cx="2020824" cy="146304"/>
              </a:xfrm>
              <a:prstGeom prst="rect">
                <a:avLst/>
              </a:prstGeom>
              <a:solidFill>
                <a:srgbClr val="ADA1D5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18288" rIns="9145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Emitter   (1e18)  n-GaAs    80 nm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C8F738F-25BE-C450-60A3-F77641BE2BF4}"/>
                  </a:ext>
                </a:extLst>
              </p:cNvPr>
              <p:cNvSpPr/>
              <p:nvPr/>
            </p:nvSpPr>
            <p:spPr>
              <a:xfrm>
                <a:off x="9593988" y="3553935"/>
                <a:ext cx="2020824" cy="182880"/>
              </a:xfrm>
              <a:prstGeom prst="rect">
                <a:avLst/>
              </a:prstGeom>
              <a:solidFill>
                <a:srgbClr val="F3EAFA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18288" rIns="9145" rtlCol="0" anchor="ctr"/>
              <a:lstStyle/>
              <a:p>
                <a:pPr algn="ctr" defTabSz="509411">
                  <a:defRPr/>
                </a:pPr>
                <a:r>
                  <a:rPr lang="en-US" sz="1060" dirty="0">
                    <a:latin typeface="Arial" panose="020B0604020202020204" pitchFamily="34" charset="0"/>
                    <a:cs typeface="Arial" panose="020B0604020202020204" pitchFamily="34" charset="0"/>
                  </a:rPr>
                  <a:t>p-GaAs Substrate</a:t>
                </a:r>
                <a:endParaRPr lang="en-US" sz="106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F3C3CFB-0DAF-8706-60A9-47B2BFB92605}"/>
                  </a:ext>
                </a:extLst>
              </p:cNvPr>
              <p:cNvSpPr/>
              <p:nvPr/>
            </p:nvSpPr>
            <p:spPr>
              <a:xfrm>
                <a:off x="9593988" y="3407028"/>
                <a:ext cx="2020824" cy="143642"/>
              </a:xfrm>
              <a:prstGeom prst="rect">
                <a:avLst/>
              </a:prstGeom>
              <a:solidFill>
                <a:srgbClr val="DBCCEA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18288" rIns="9145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Buffer    (7e18)   p-GaAs 400 nm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2CA7874-C78B-03F8-E8F3-FFE96AEA24BC}"/>
                  </a:ext>
                </a:extLst>
              </p:cNvPr>
              <p:cNvSpPr/>
              <p:nvPr/>
            </p:nvSpPr>
            <p:spPr>
              <a:xfrm>
                <a:off x="9593988" y="2661341"/>
                <a:ext cx="2020824" cy="457200"/>
              </a:xfrm>
              <a:prstGeom prst="rect">
                <a:avLst/>
              </a:prstGeom>
              <a:solidFill>
                <a:srgbClr val="DBCCEA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18288" rIns="9145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Base      (1e17)   p-GaAs     2 um 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F72EAD2-CC90-C6C4-305B-70124902A512}"/>
                  </a:ext>
                </a:extLst>
              </p:cNvPr>
              <p:cNvSpPr/>
              <p:nvPr/>
            </p:nvSpPr>
            <p:spPr>
              <a:xfrm>
                <a:off x="9593988" y="2366521"/>
                <a:ext cx="2020824" cy="146304"/>
              </a:xfrm>
              <a:prstGeom prst="rect">
                <a:avLst/>
              </a:prstGeom>
              <a:solidFill>
                <a:srgbClr val="00FF00">
                  <a:alpha val="50196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Window  (8e18) n-</a:t>
                </a:r>
                <a:r>
                  <a:rPr lang="en-US" sz="1060" kern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InGaP</a:t>
                </a: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 500 nm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900D569-DA36-76E9-3553-34C044ED1D68}"/>
                  </a:ext>
                </a:extLst>
              </p:cNvPr>
              <p:cNvSpPr/>
              <p:nvPr/>
            </p:nvSpPr>
            <p:spPr>
              <a:xfrm>
                <a:off x="9593988" y="3114148"/>
                <a:ext cx="2020824" cy="146304"/>
              </a:xfrm>
              <a:prstGeom prst="rect">
                <a:avLst/>
              </a:prstGeom>
              <a:solidFill>
                <a:srgbClr val="DBCCEA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18288" rIns="9145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BSF (0.1~7e18)  p-GaAs 100 nm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A90B395-962C-ACA3-A327-CA5F12D9AF45}"/>
                  </a:ext>
                </a:extLst>
              </p:cNvPr>
              <p:cNvSpPr/>
              <p:nvPr/>
            </p:nvSpPr>
            <p:spPr>
              <a:xfrm>
                <a:off x="9593988" y="3260452"/>
                <a:ext cx="2020824" cy="146304"/>
              </a:xfrm>
              <a:prstGeom prst="rect">
                <a:avLst/>
              </a:prstGeom>
              <a:solidFill>
                <a:srgbClr val="00AAFF">
                  <a:alpha val="50196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BSF      (6e18) p-</a:t>
                </a:r>
                <a:r>
                  <a:rPr lang="en-US" sz="1060" kern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AlGaAs</a:t>
                </a: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 100 nm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0354078-1F09-A974-F51C-809F4EACE47B}"/>
                  </a:ext>
                </a:extLst>
              </p:cNvPr>
              <p:cNvSpPr/>
              <p:nvPr/>
            </p:nvSpPr>
            <p:spPr>
              <a:xfrm>
                <a:off x="9593988" y="2218304"/>
                <a:ext cx="2020824" cy="146304"/>
              </a:xfrm>
              <a:prstGeom prst="rect">
                <a:avLst/>
              </a:prstGeom>
              <a:solidFill>
                <a:srgbClr val="ADA1D5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Contact  (6e18)  n-GaAs  250 nm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DBCD145-5759-D693-C9DF-BAACF9305C0D}"/>
                </a:ext>
              </a:extLst>
            </p:cNvPr>
            <p:cNvSpPr txBox="1"/>
            <p:nvPr/>
          </p:nvSpPr>
          <p:spPr>
            <a:xfrm>
              <a:off x="9623539" y="1616433"/>
              <a:ext cx="1961722" cy="5309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defRPr/>
              </a:pPr>
              <a:r>
                <a:rPr lang="en-US" sz="1150" b="1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Structure C</a:t>
              </a:r>
            </a:p>
            <a:p>
              <a:pPr marL="171450" indent="-171450" defTabSz="914400">
                <a:buFont typeface="Arial" panose="020B0604020202020204" pitchFamily="34" charset="0"/>
                <a:buChar char="•"/>
                <a:defRPr/>
              </a:pPr>
              <a:r>
                <a:rPr lang="en-US" sz="115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R</a:t>
              </a:r>
              <a:r>
                <a:rPr lang="en-US" sz="1150" i="1" baseline="-25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115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targeted at 83K</a:t>
              </a:r>
              <a:endParaRPr lang="en-US" sz="1150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defTabSz="914400">
                <a:buFont typeface="Arial" panose="020B0604020202020204" pitchFamily="34" charset="0"/>
                <a:buChar char="•"/>
                <a:defRPr/>
              </a:pPr>
              <a:r>
                <a:rPr lang="en-US" sz="115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p-Al</a:t>
              </a:r>
              <a:r>
                <a:rPr lang="en-US" sz="1150" i="1" baseline="-25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0.1</a:t>
              </a:r>
              <a:r>
                <a:rPr lang="en-US" sz="115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GaAs; minimal </a:t>
              </a:r>
              <a:r>
                <a:rPr lang="en-US" sz="115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deact</a:t>
              </a:r>
              <a:r>
                <a:rPr lang="en-US" sz="115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2B990B7-EBCC-9C8B-4DC4-7887CD38820B}"/>
              </a:ext>
            </a:extLst>
          </p:cNvPr>
          <p:cNvGrpSpPr/>
          <p:nvPr/>
        </p:nvGrpSpPr>
        <p:grpSpPr>
          <a:xfrm>
            <a:off x="5115084" y="4122448"/>
            <a:ext cx="3273516" cy="1902882"/>
            <a:chOff x="5854503" y="4179486"/>
            <a:chExt cx="3273516" cy="1902882"/>
          </a:xfrm>
        </p:grpSpPr>
        <p:pic>
          <p:nvPicPr>
            <p:cNvPr id="80" name="Picture 79" descr="A picture containing indoor, electronics&#10;&#10;Description automatically generated">
              <a:extLst>
                <a:ext uri="{FF2B5EF4-FFF2-40B4-BE49-F238E27FC236}">
                  <a16:creationId xmlns:a16="http://schemas.microsoft.com/office/drawing/2014/main" id="{F9325AB2-577D-A4BF-E0F8-8CB7DC100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9154" y="4179486"/>
              <a:ext cx="2818865" cy="1902882"/>
            </a:xfrm>
            <a:prstGeom prst="rect">
              <a:avLst/>
            </a:prstGeom>
          </p:spPr>
        </p:pic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7DE9C35-62CF-3E78-23D9-CA1495D91C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40395" y="4521897"/>
              <a:ext cx="346139" cy="631561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7721F4B-D396-94A2-55AE-5782FAB8CF8C}"/>
                </a:ext>
              </a:extLst>
            </p:cNvPr>
            <p:cNvSpPr txBox="1"/>
            <p:nvPr/>
          </p:nvSpPr>
          <p:spPr>
            <a:xfrm>
              <a:off x="7395859" y="4309510"/>
              <a:ext cx="1233325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Sliver sample stage</a:t>
              </a:r>
              <a:endParaRPr kumimoji="0" lang="en-US" sz="105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DE6DA40E-378A-4941-58BD-684F3054FEC5}"/>
                </a:ext>
              </a:extLst>
            </p:cNvPr>
            <p:cNvCxnSpPr>
              <a:cxnSpLocks/>
            </p:cNvCxnSpPr>
            <p:nvPr/>
          </p:nvCxnSpPr>
          <p:spPr>
            <a:xfrm>
              <a:off x="7930709" y="5528201"/>
              <a:ext cx="27825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E9B3411-A0FB-6FFB-6949-6A8C3540C77A}"/>
                </a:ext>
              </a:extLst>
            </p:cNvPr>
            <p:cNvCxnSpPr>
              <a:cxnSpLocks/>
            </p:cNvCxnSpPr>
            <p:nvPr/>
          </p:nvCxnSpPr>
          <p:spPr>
            <a:xfrm>
              <a:off x="8208968" y="5514063"/>
              <a:ext cx="0" cy="3080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DE3FD11-063E-F8C7-75FF-3E0CB5E23885}"/>
                </a:ext>
              </a:extLst>
            </p:cNvPr>
            <p:cNvSpPr txBox="1"/>
            <p:nvPr/>
          </p:nvSpPr>
          <p:spPr>
            <a:xfrm>
              <a:off x="7997137" y="5880789"/>
              <a:ext cx="973964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Electrical tester</a:t>
              </a:r>
              <a:endParaRPr kumimoji="0" lang="en-US" sz="105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6C8B1A70-224E-7F5F-2B03-80BCACDDBCB7}"/>
                </a:ext>
              </a:extLst>
            </p:cNvPr>
            <p:cNvSpPr/>
            <p:nvPr/>
          </p:nvSpPr>
          <p:spPr>
            <a:xfrm>
              <a:off x="8154738" y="5771063"/>
              <a:ext cx="108460" cy="108460"/>
            </a:xfrm>
            <a:prstGeom prst="ellipse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9B0AC10-6DD0-3C2B-EA89-C096A210F127}"/>
                </a:ext>
              </a:extLst>
            </p:cNvPr>
            <p:cNvSpPr/>
            <p:nvPr/>
          </p:nvSpPr>
          <p:spPr>
            <a:xfrm>
              <a:off x="7888677" y="5479091"/>
              <a:ext cx="108460" cy="108460"/>
            </a:xfrm>
            <a:prstGeom prst="ellipse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DD9B24C2-221B-8A0C-495A-1CCAB3F0949D}"/>
                </a:ext>
              </a:extLst>
            </p:cNvPr>
            <p:cNvSpPr txBox="1"/>
            <p:nvPr/>
          </p:nvSpPr>
          <p:spPr>
            <a:xfrm>
              <a:off x="5854503" y="5371053"/>
              <a:ext cx="253129" cy="1769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50" kern="1200" dirty="0">
                  <a:solidFill>
                    <a:srgbClr val="FF40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LN</a:t>
              </a:r>
              <a:r>
                <a:rPr lang="en-US" sz="1150" kern="1200" baseline="-25000" dirty="0">
                  <a:solidFill>
                    <a:srgbClr val="FF40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1150" b="0" i="0" u="sng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5FF556E7-E8E7-280F-E2B9-418661A7ED2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134157" y="4969781"/>
              <a:ext cx="365760" cy="0"/>
            </a:xfrm>
            <a:prstGeom prst="straightConnector1">
              <a:avLst/>
            </a:prstGeom>
            <a:ln w="28575">
              <a:solidFill>
                <a:srgbClr val="FF40FF"/>
              </a:solidFill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2E7BF313-4604-06D1-AC71-B81165E7E7FD}"/>
                </a:ext>
              </a:extLst>
            </p:cNvPr>
            <p:cNvSpPr txBox="1"/>
            <p:nvPr/>
          </p:nvSpPr>
          <p:spPr>
            <a:xfrm>
              <a:off x="5914450" y="4887216"/>
              <a:ext cx="395950" cy="1769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50" kern="1200" dirty="0">
                  <a:solidFill>
                    <a:srgbClr val="FF40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  <a:r>
                <a:rPr lang="en-US" sz="1150" kern="1200" baseline="-25000" dirty="0">
                  <a:solidFill>
                    <a:srgbClr val="FF40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1150" b="0" i="0" u="sng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A346F532-30CD-BCCB-F99E-1DB649B13DB0}"/>
                </a:ext>
              </a:extLst>
            </p:cNvPr>
            <p:cNvCxnSpPr/>
            <p:nvPr/>
          </p:nvCxnSpPr>
          <p:spPr>
            <a:xfrm>
              <a:off x="6134157" y="5441090"/>
              <a:ext cx="365760" cy="0"/>
            </a:xfrm>
            <a:prstGeom prst="straightConnector1">
              <a:avLst/>
            </a:prstGeom>
            <a:ln w="28575">
              <a:solidFill>
                <a:srgbClr val="FF40FF"/>
              </a:solidFill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0132B57-BA38-02FC-C99B-F5165B89DFCF}"/>
              </a:ext>
            </a:extLst>
          </p:cNvPr>
          <p:cNvGrpSpPr/>
          <p:nvPr/>
        </p:nvGrpSpPr>
        <p:grpSpPr>
          <a:xfrm>
            <a:off x="8836739" y="4122448"/>
            <a:ext cx="2589513" cy="1902882"/>
            <a:chOff x="8958183" y="4122448"/>
            <a:chExt cx="2589513" cy="1902882"/>
          </a:xfrm>
        </p:grpSpPr>
        <p:pic>
          <p:nvPicPr>
            <p:cNvPr id="81" name="Picture 80" descr="A picture containing indoor, floor, office, equipment&#10;&#10;Description automatically generated">
              <a:extLst>
                <a:ext uri="{FF2B5EF4-FFF2-40B4-BE49-F238E27FC236}">
                  <a16:creationId xmlns:a16="http://schemas.microsoft.com/office/drawing/2014/main" id="{6089E269-B94B-23FD-CF27-C9D1970975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21" t="1811" r="21998" b="4583"/>
            <a:stretch/>
          </p:blipFill>
          <p:spPr>
            <a:xfrm>
              <a:off x="9526872" y="4128194"/>
              <a:ext cx="2020824" cy="1897136"/>
            </a:xfrm>
            <a:prstGeom prst="rect">
              <a:avLst/>
            </a:prstGeom>
          </p:spPr>
        </p:pic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5D3F4C19-A5F4-98FE-5951-A6149C80CB03}"/>
                </a:ext>
              </a:extLst>
            </p:cNvPr>
            <p:cNvSpPr txBox="1"/>
            <p:nvPr/>
          </p:nvSpPr>
          <p:spPr>
            <a:xfrm>
              <a:off x="9931569" y="5588075"/>
              <a:ext cx="253129" cy="1769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50" kern="1200" dirty="0">
                  <a:solidFill>
                    <a:srgbClr val="FF40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LN</a:t>
              </a:r>
              <a:r>
                <a:rPr lang="en-US" sz="1150" kern="1200" baseline="-25000" dirty="0">
                  <a:solidFill>
                    <a:srgbClr val="FF40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1150" b="0" i="0" u="sng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F9253A06-4990-8126-85DE-A5934009BD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97765" y="4472563"/>
              <a:ext cx="89947" cy="46538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D07647BE-8A6D-7405-D591-D42482D51446}"/>
                </a:ext>
              </a:extLst>
            </p:cNvPr>
            <p:cNvSpPr txBox="1"/>
            <p:nvPr/>
          </p:nvSpPr>
          <p:spPr>
            <a:xfrm>
              <a:off x="10029997" y="4183090"/>
              <a:ext cx="532067" cy="2908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sample stage</a:t>
              </a:r>
              <a:endParaRPr kumimoji="0" lang="en-US" sz="105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25AA5CD5-1721-7079-B105-42EB654E2D90}"/>
                </a:ext>
              </a:extLst>
            </p:cNvPr>
            <p:cNvSpPr txBox="1"/>
            <p:nvPr/>
          </p:nvSpPr>
          <p:spPr>
            <a:xfrm>
              <a:off x="10785557" y="5733551"/>
              <a:ext cx="733368" cy="2908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Vacuum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&lt;1e-5 Torr</a:t>
              </a:r>
              <a:endParaRPr kumimoji="0" lang="en-US" sz="105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54A939FF-4CCC-EC41-02D2-D032EE6AE355}"/>
                </a:ext>
              </a:extLst>
            </p:cNvPr>
            <p:cNvSpPr txBox="1"/>
            <p:nvPr/>
          </p:nvSpPr>
          <p:spPr>
            <a:xfrm>
              <a:off x="8958183" y="4780342"/>
              <a:ext cx="568353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Electrical tester</a:t>
              </a:r>
              <a:endParaRPr kumimoji="0" lang="en-US" sz="105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AD0AFE3E-FE64-DD5E-24E5-9970E2F58828}"/>
                </a:ext>
              </a:extLst>
            </p:cNvPr>
            <p:cNvCxnSpPr>
              <a:cxnSpLocks/>
            </p:cNvCxnSpPr>
            <p:nvPr/>
          </p:nvCxnSpPr>
          <p:spPr>
            <a:xfrm>
              <a:off x="9254850" y="4135236"/>
              <a:ext cx="334228" cy="0"/>
            </a:xfrm>
            <a:prstGeom prst="line">
              <a:avLst/>
            </a:prstGeom>
            <a:ln w="28575">
              <a:solidFill>
                <a:srgbClr val="EFC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C0BDF89-5E4D-ACD0-128C-AC3692723DF7}"/>
                </a:ext>
              </a:extLst>
            </p:cNvPr>
            <p:cNvCxnSpPr>
              <a:cxnSpLocks/>
            </p:cNvCxnSpPr>
            <p:nvPr/>
          </p:nvCxnSpPr>
          <p:spPr>
            <a:xfrm>
              <a:off x="9246340" y="4122448"/>
              <a:ext cx="0" cy="596337"/>
            </a:xfrm>
            <a:prstGeom prst="line">
              <a:avLst/>
            </a:prstGeom>
            <a:ln w="28575">
              <a:solidFill>
                <a:srgbClr val="EFC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2030A768-D5C9-C886-2F51-887B1CBBAB78}"/>
                </a:ext>
              </a:extLst>
            </p:cNvPr>
            <p:cNvSpPr/>
            <p:nvPr/>
          </p:nvSpPr>
          <p:spPr>
            <a:xfrm>
              <a:off x="9200620" y="4639369"/>
              <a:ext cx="108460" cy="108460"/>
            </a:xfrm>
            <a:prstGeom prst="ellipse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0" name="Content Placeholder 1">
            <a:extLst>
              <a:ext uri="{FF2B5EF4-FFF2-40B4-BE49-F238E27FC236}">
                <a16:creationId xmlns:a16="http://schemas.microsoft.com/office/drawing/2014/main" id="{B7400ED5-2FE2-B89A-B93B-678EEBE72419}"/>
              </a:ext>
            </a:extLst>
          </p:cNvPr>
          <p:cNvSpPr txBox="1">
            <a:spLocks/>
          </p:cNvSpPr>
          <p:nvPr/>
        </p:nvSpPr>
        <p:spPr>
          <a:xfrm>
            <a:off x="701039" y="3941679"/>
            <a:ext cx="4056311" cy="2067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/>
              <a:t>T-dependent characterizations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EQE, DIV, 808nm-IV, TLM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with two types of cryostats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 range=83K-298K</a:t>
            </a:r>
          </a:p>
        </p:txBody>
      </p:sp>
    </p:spTree>
    <p:extLst>
      <p:ext uri="{BB962C8B-B14F-4D97-AF65-F5344CB8AC3E}">
        <p14:creationId xmlns:p14="http://schemas.microsoft.com/office/powerpoint/2010/main" val="148089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CECE35-265E-E144-08B8-4D091BDAF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304800"/>
            <a:ext cx="10490958" cy="1566069"/>
          </a:xfrm>
        </p:spPr>
        <p:txBody>
          <a:bodyPr>
            <a:normAutofit/>
          </a:bodyPr>
          <a:lstStyle/>
          <a:p>
            <a:r>
              <a:rPr lang="en-US" sz="4000" dirty="0"/>
              <a:t>Structure A</a:t>
            </a:r>
            <a:br>
              <a:rPr lang="en-US" sz="4000" dirty="0"/>
            </a:br>
            <a:r>
              <a:rPr lang="en-US" sz="4000" dirty="0"/>
              <a:t>: T-dependent R</a:t>
            </a:r>
            <a:r>
              <a:rPr lang="en-US" sz="4000" baseline="-25000" dirty="0"/>
              <a:t>S</a:t>
            </a:r>
            <a:r>
              <a:rPr lang="en-US" sz="4000" dirty="0"/>
              <a:t>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AC2FA-1006-E532-C218-B076E239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55E7-4A19-49BF-A0C2-DF2ABEDBA899}" type="slidenum">
              <a:rPr lang="en-US" smtClean="0"/>
              <a:t>11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E4DB33-98F9-2226-29C4-6D766457CB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AD40F7-4B3C-A3E1-F777-33D2A17B67E0}"/>
              </a:ext>
            </a:extLst>
          </p:cNvPr>
          <p:cNvSpPr txBox="1"/>
          <p:nvPr/>
        </p:nvSpPr>
        <p:spPr>
          <a:xfrm>
            <a:off x="5646584" y="1655580"/>
            <a:ext cx="108143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defRPr/>
            </a:pPr>
            <a:r>
              <a:rPr lang="en-US" sz="12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diode Structure A</a:t>
            </a:r>
          </a:p>
        </p:txBody>
      </p:sp>
      <p:sp>
        <p:nvSpPr>
          <p:cNvPr id="126" name="Content Placeholder 1">
            <a:extLst>
              <a:ext uri="{FF2B5EF4-FFF2-40B4-BE49-F238E27FC236}">
                <a16:creationId xmlns:a16="http://schemas.microsoft.com/office/drawing/2014/main" id="{47ADF06D-95E7-682B-C1E2-CCF23BB68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1733857"/>
            <a:ext cx="4569572" cy="9803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Structure A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Increasing R</a:t>
            </a:r>
            <a:r>
              <a:rPr lang="en-US" baseline="-25000" dirty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with decreasing T</a:t>
            </a:r>
          </a:p>
        </p:txBody>
      </p:sp>
      <p:sp>
        <p:nvSpPr>
          <p:cNvPr id="127" name="Content Placeholder 1">
            <a:extLst>
              <a:ext uri="{FF2B5EF4-FFF2-40B4-BE49-F238E27FC236}">
                <a16:creationId xmlns:a16="http://schemas.microsoft.com/office/drawing/2014/main" id="{3A4F8E5A-3843-07C2-760F-560D3EE45B7D}"/>
              </a:ext>
            </a:extLst>
          </p:cNvPr>
          <p:cNvSpPr txBox="1">
            <a:spLocks/>
          </p:cNvSpPr>
          <p:nvPr/>
        </p:nvSpPr>
        <p:spPr>
          <a:xfrm>
            <a:off x="1155869" y="2636427"/>
            <a:ext cx="3985110" cy="1794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change in ∑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bulk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R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Thus,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main cause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38484752-089A-BAA4-0BD1-B71FCA647BD8}"/>
              </a:ext>
            </a:extLst>
          </p:cNvPr>
          <p:cNvGrpSpPr/>
          <p:nvPr/>
        </p:nvGrpSpPr>
        <p:grpSpPr>
          <a:xfrm>
            <a:off x="11014272" y="1505451"/>
            <a:ext cx="643395" cy="184666"/>
            <a:chOff x="10761426" y="1538667"/>
            <a:chExt cx="766351" cy="222004"/>
          </a:xfrm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A50A29B-BC45-4F63-8790-2A1BD93CAE65}"/>
                </a:ext>
              </a:extLst>
            </p:cNvPr>
            <p:cNvSpPr/>
            <p:nvPr/>
          </p:nvSpPr>
          <p:spPr>
            <a:xfrm>
              <a:off x="10761426" y="1592974"/>
              <a:ext cx="118872" cy="118872"/>
            </a:xfrm>
            <a:prstGeom prst="rect">
              <a:avLst/>
            </a:prstGeom>
            <a:solidFill>
              <a:srgbClr val="009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CA650949-2347-1A53-0459-DF082640B8F8}"/>
                </a:ext>
              </a:extLst>
            </p:cNvPr>
            <p:cNvSpPr txBox="1"/>
            <p:nvPr/>
          </p:nvSpPr>
          <p:spPr>
            <a:xfrm>
              <a:off x="10973122" y="1538667"/>
              <a:ext cx="554655" cy="2220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</a:t>
              </a:r>
              <a:r>
                <a:rPr kumimoji="0" lang="en-US" sz="1200" b="0" i="0" strike="noStrike" kern="1200" cap="none" spc="0" normalizeH="0" baseline="-2500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</a:t>
              </a:r>
              <a:endParaRPr kumimoji="0" lang="en-US" sz="1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D0440D97-BA25-D084-1183-2264374E65BA}"/>
              </a:ext>
            </a:extLst>
          </p:cNvPr>
          <p:cNvGrpSpPr/>
          <p:nvPr/>
        </p:nvGrpSpPr>
        <p:grpSpPr>
          <a:xfrm>
            <a:off x="11014267" y="1735026"/>
            <a:ext cx="643395" cy="400692"/>
            <a:chOff x="11014267" y="1735026"/>
            <a:chExt cx="643395" cy="400692"/>
          </a:xfrm>
        </p:grpSpPr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2A9C6471-9D2C-0373-4D84-892ED04B2114}"/>
                </a:ext>
              </a:extLst>
            </p:cNvPr>
            <p:cNvSpPr/>
            <p:nvPr/>
          </p:nvSpPr>
          <p:spPr>
            <a:xfrm>
              <a:off x="11014267" y="1776261"/>
              <a:ext cx="99800" cy="98879"/>
            </a:xfrm>
            <a:prstGeom prst="rect">
              <a:avLst/>
            </a:prstGeom>
            <a:solidFill>
              <a:srgbClr val="D88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7B2D257F-7142-CA17-BD1C-9DD05D512B9C}"/>
                </a:ext>
              </a:extLst>
            </p:cNvPr>
            <p:cNvSpPr/>
            <p:nvPr/>
          </p:nvSpPr>
          <p:spPr>
            <a:xfrm>
              <a:off x="11014267" y="1986436"/>
              <a:ext cx="99800" cy="98879"/>
            </a:xfrm>
            <a:prstGeom prst="rect">
              <a:avLst/>
            </a:prstGeom>
            <a:solidFill>
              <a:srgbClr val="50D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977A458C-175E-002F-4AB9-C9EE3A0E088A}"/>
                </a:ext>
              </a:extLst>
            </p:cNvPr>
            <p:cNvSpPr txBox="1"/>
            <p:nvPr/>
          </p:nvSpPr>
          <p:spPr>
            <a:xfrm>
              <a:off x="11191998" y="1735026"/>
              <a:ext cx="4656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</a:t>
              </a:r>
              <a:r>
                <a: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kumimoji="0" lang="en-US" sz="1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035D1A34-D16C-900C-90AC-9B575F4BC8A1}"/>
                </a:ext>
              </a:extLst>
            </p:cNvPr>
            <p:cNvSpPr txBox="1"/>
            <p:nvPr/>
          </p:nvSpPr>
          <p:spPr>
            <a:xfrm>
              <a:off x="11191998" y="1951052"/>
              <a:ext cx="4656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𝛴</a:t>
              </a:r>
              <a:r>
                <a:rPr kumimoji="0" lang="en-US" sz="1200" b="0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</a:t>
              </a:r>
              <a:r>
                <a:rPr kumimoji="0" lang="en-US" sz="1200" b="0" i="0" strike="noStrike" kern="1200" cap="none" spc="0" normalizeH="0" baseline="-2500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Bulk</a:t>
              </a:r>
              <a:endParaRPr kumimoji="0" lang="en-US" sz="1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FE12E56-A581-45E8-A0A1-B707517BC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50976"/>
              </p:ext>
            </p:extLst>
          </p:nvPr>
        </p:nvGraphicFramePr>
        <p:xfrm>
          <a:off x="9828864" y="4052571"/>
          <a:ext cx="1828800" cy="153779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414094466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54455001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947248348"/>
                    </a:ext>
                  </a:extLst>
                </a:gridCol>
              </a:tblGrid>
              <a:tr h="278803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83K</a:t>
                      </a: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298K</a:t>
                      </a: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282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200" b="0" baseline="-25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1.17e-1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2.88e-2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282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𝛴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200" b="0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Bulk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074" marB="4307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5.78e-4</a:t>
                      </a:r>
                    </a:p>
                  </a:txBody>
                  <a:tcPr marL="0" marR="0" marT="43074" marB="4307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6.98e-4</a:t>
                      </a:r>
                    </a:p>
                  </a:txBody>
                  <a:tcPr marL="0" marR="0" marT="43074" marB="4307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740735"/>
                  </a:ext>
                </a:extLst>
              </a:tr>
              <a:tr h="167282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074" marB="4307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1.06e-4</a:t>
                      </a:r>
                    </a:p>
                  </a:txBody>
                  <a:tcPr marL="0" marR="0" marT="43074" marB="4307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8.94e-5</a:t>
                      </a:r>
                    </a:p>
                  </a:txBody>
                  <a:tcPr marL="0" marR="0" marT="43074" marB="4307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426839"/>
                  </a:ext>
                </a:extLst>
              </a:tr>
              <a:tr h="167282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200" b="0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</a:t>
                      </a:r>
                      <a:endParaRPr lang="en-US" sz="1200" b="0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(estimated)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074" marB="4307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1.16e-1</a:t>
                      </a:r>
                    </a:p>
                  </a:txBody>
                  <a:tcPr marL="0" marR="0" marT="43074" marB="43074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2.80e-2</a:t>
                      </a:r>
                    </a:p>
                  </a:txBody>
                  <a:tcPr marL="0" marR="0" marT="43074" marB="43074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730814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20A6DF15-19C0-658E-6C2B-5730CA1D4415}"/>
              </a:ext>
            </a:extLst>
          </p:cNvPr>
          <p:cNvGrpSpPr/>
          <p:nvPr/>
        </p:nvGrpSpPr>
        <p:grpSpPr>
          <a:xfrm>
            <a:off x="5407465" y="2515604"/>
            <a:ext cx="1560891" cy="2844739"/>
            <a:chOff x="5205422" y="2225060"/>
            <a:chExt cx="2022398" cy="151710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C54644E-B3A9-EBC9-7F4F-90AF745DF451}"/>
                </a:ext>
              </a:extLst>
            </p:cNvPr>
            <p:cNvSpPr/>
            <p:nvPr/>
          </p:nvSpPr>
          <p:spPr>
            <a:xfrm>
              <a:off x="5205427" y="3559288"/>
              <a:ext cx="2020822" cy="182880"/>
            </a:xfrm>
            <a:prstGeom prst="rect">
              <a:avLst/>
            </a:prstGeom>
            <a:solidFill>
              <a:srgbClr val="F3EAFA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45720" rIns="45720" rtlCol="0" anchor="ctr"/>
            <a:lstStyle/>
            <a:p>
              <a:pPr defTabSz="509411">
                <a:defRPr/>
              </a:pP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Substrate    p+-GaAs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E6DF97-9915-FCB7-D6D2-7F6E8A3F842A}"/>
                </a:ext>
              </a:extLst>
            </p:cNvPr>
            <p:cNvSpPr/>
            <p:nvPr/>
          </p:nvSpPr>
          <p:spPr>
            <a:xfrm>
              <a:off x="5205428" y="3413641"/>
              <a:ext cx="2020821" cy="146304"/>
            </a:xfrm>
            <a:prstGeom prst="rect">
              <a:avLst/>
            </a:prstGeom>
            <a:solidFill>
              <a:srgbClr val="DBCCEA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45720" rIns="45720" rtlCol="0" anchor="ctr"/>
            <a:lstStyle/>
            <a:p>
              <a:pPr defTabSz="914400">
                <a:defRPr/>
              </a:pP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Buffer     </a:t>
              </a:r>
              <a:r>
                <a:rPr lang="ko-KR" alt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altLang="ko-KR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-GaAs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C21B25-3CBF-D6E0-6E45-737782252904}"/>
                </a:ext>
              </a:extLst>
            </p:cNvPr>
            <p:cNvSpPr/>
            <p:nvPr/>
          </p:nvSpPr>
          <p:spPr>
            <a:xfrm>
              <a:off x="5206220" y="3262430"/>
              <a:ext cx="2020822" cy="151211"/>
            </a:xfrm>
            <a:prstGeom prst="rect">
              <a:avLst/>
            </a:prstGeom>
            <a:solidFill>
              <a:srgbClr val="00FF00">
                <a:alpha val="50196"/>
              </a:srgbClr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45720" rIns="45720" rtlCol="0" anchor="ctr"/>
            <a:lstStyle/>
            <a:p>
              <a:pPr defTabSz="914400">
                <a:defRPr/>
              </a:pP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BSF       </a:t>
              </a:r>
              <a:r>
                <a:rPr lang="ko-KR" alt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p-</a:t>
              </a:r>
              <a:r>
                <a:rPr lang="en-US" sz="12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InGaP</a:t>
              </a:r>
              <a:endParaRPr lang="en-US" sz="12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7F558DC-281A-88CA-DC65-185D8715FC2E}"/>
                </a:ext>
              </a:extLst>
            </p:cNvPr>
            <p:cNvSpPr/>
            <p:nvPr/>
          </p:nvSpPr>
          <p:spPr>
            <a:xfrm>
              <a:off x="5205422" y="2658780"/>
              <a:ext cx="2020820" cy="461902"/>
            </a:xfrm>
            <a:prstGeom prst="rect">
              <a:avLst/>
            </a:prstGeom>
            <a:solidFill>
              <a:srgbClr val="DBCCEA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45720" rIns="45720" rtlCol="0" anchor="ctr"/>
            <a:lstStyle/>
            <a:p>
              <a:pPr defTabSz="914400">
                <a:defRPr/>
              </a:pP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Base     </a:t>
              </a:r>
              <a:r>
                <a:rPr lang="ko-KR" alt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         </a:t>
              </a: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p-GaAs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279C22B-6579-34C3-669E-23219401F27C}"/>
                </a:ext>
              </a:extLst>
            </p:cNvPr>
            <p:cNvSpPr/>
            <p:nvPr/>
          </p:nvSpPr>
          <p:spPr>
            <a:xfrm>
              <a:off x="5206995" y="2513472"/>
              <a:ext cx="2020824" cy="146304"/>
            </a:xfrm>
            <a:prstGeom prst="rect">
              <a:avLst/>
            </a:prstGeom>
            <a:solidFill>
              <a:srgbClr val="ADA1D5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45720" rIns="45720" rtlCol="0" anchor="ctr"/>
            <a:lstStyle/>
            <a:p>
              <a:pPr defTabSz="914400">
                <a:defRPr/>
              </a:pP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Emitter  </a:t>
              </a:r>
              <a:r>
                <a:rPr lang="ko-KR" alt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n-GaAs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6F92604-AE5D-DA59-AD2F-C3A2A19B3E99}"/>
                </a:ext>
              </a:extLst>
            </p:cNvPr>
            <p:cNvSpPr/>
            <p:nvPr/>
          </p:nvSpPr>
          <p:spPr>
            <a:xfrm>
              <a:off x="5206995" y="2368950"/>
              <a:ext cx="2020824" cy="146304"/>
            </a:xfrm>
            <a:prstGeom prst="rect">
              <a:avLst/>
            </a:prstGeom>
            <a:solidFill>
              <a:srgbClr val="FFDC7F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45720" rIns="45720" rtlCol="0" anchor="ctr"/>
            <a:lstStyle/>
            <a:p>
              <a:pPr defTabSz="914400">
                <a:defRPr/>
              </a:pP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Window </a:t>
              </a:r>
              <a:r>
                <a:rPr lang="ko-KR" alt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         </a:t>
              </a: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n-</a:t>
              </a:r>
              <a:r>
                <a:rPr lang="en-US" sz="12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AlInP</a:t>
              </a:r>
              <a:endParaRPr lang="en-US" sz="12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4FFD63D-D472-3D29-43AA-C2F4DF599945}"/>
                </a:ext>
              </a:extLst>
            </p:cNvPr>
            <p:cNvSpPr/>
            <p:nvPr/>
          </p:nvSpPr>
          <p:spPr>
            <a:xfrm>
              <a:off x="5207000" y="3118540"/>
              <a:ext cx="2020820" cy="145667"/>
            </a:xfrm>
            <a:prstGeom prst="rect">
              <a:avLst/>
            </a:prstGeom>
            <a:solidFill>
              <a:srgbClr val="DBCCEA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45720" rIns="45720" rtlCol="0" anchor="ctr"/>
            <a:lstStyle/>
            <a:p>
              <a:pPr defTabSz="914400">
                <a:defRPr/>
              </a:pP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Base     </a:t>
              </a:r>
              <a:r>
                <a:rPr lang="ko-KR" alt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         </a:t>
              </a: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p-GaAs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D7CABA0-03DC-2746-4BA6-DDDCD6C44CC0}"/>
                </a:ext>
              </a:extLst>
            </p:cNvPr>
            <p:cNvSpPr/>
            <p:nvPr/>
          </p:nvSpPr>
          <p:spPr>
            <a:xfrm>
              <a:off x="5205422" y="2225060"/>
              <a:ext cx="2020824" cy="146304"/>
            </a:xfrm>
            <a:prstGeom prst="rect">
              <a:avLst/>
            </a:prstGeom>
            <a:solidFill>
              <a:srgbClr val="ADA1D5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45720" rIns="45720" rtlCol="0" anchor="ctr"/>
            <a:lstStyle/>
            <a:p>
              <a:pPr defTabSz="914400">
                <a:defRPr/>
              </a:pP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Contact </a:t>
              </a:r>
              <a:r>
                <a:rPr lang="ko-KR" alt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altLang="ko-KR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-GaAs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F90B5EA-168B-637D-B591-4BC1BF754BC4}"/>
              </a:ext>
            </a:extLst>
          </p:cNvPr>
          <p:cNvSpPr/>
          <p:nvPr/>
        </p:nvSpPr>
        <p:spPr>
          <a:xfrm>
            <a:off x="5407464" y="2243985"/>
            <a:ext cx="1559676" cy="274335"/>
          </a:xfrm>
          <a:prstGeom prst="rect">
            <a:avLst/>
          </a:prstGeom>
          <a:solidFill>
            <a:srgbClr val="D2C36B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lIns="45720" rIns="45720" rtlCol="0" anchor="ctr"/>
          <a:lstStyle/>
          <a:p>
            <a:pPr defTabSz="914400">
              <a:defRPr/>
            </a:pPr>
            <a:r>
              <a:rPr lang="en-US" sz="1200" kern="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/Au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014296-F2B2-0259-13C7-90398231730A}"/>
              </a:ext>
            </a:extLst>
          </p:cNvPr>
          <p:cNvSpPr/>
          <p:nvPr/>
        </p:nvSpPr>
        <p:spPr>
          <a:xfrm>
            <a:off x="5407464" y="5359111"/>
            <a:ext cx="1559676" cy="274335"/>
          </a:xfrm>
          <a:prstGeom prst="rect">
            <a:avLst/>
          </a:prstGeom>
          <a:solidFill>
            <a:srgbClr val="D2C36B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lIns="45720" rIns="45720" rtlCol="0" anchor="ctr"/>
          <a:lstStyle/>
          <a:p>
            <a:pPr defTabSz="914400">
              <a:defRPr/>
            </a:pPr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Cr/Au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B98575E0-3EC8-192B-6662-1815B3BF64D6}"/>
              </a:ext>
            </a:extLst>
          </p:cNvPr>
          <p:cNvGrpSpPr/>
          <p:nvPr/>
        </p:nvGrpSpPr>
        <p:grpSpPr>
          <a:xfrm>
            <a:off x="7225388" y="2078927"/>
            <a:ext cx="2148840" cy="1853181"/>
            <a:chOff x="7203616" y="2078927"/>
            <a:chExt cx="2148840" cy="1853181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A52A5AD-1BB6-B569-6943-A2E1AB947B6F}"/>
                </a:ext>
              </a:extLst>
            </p:cNvPr>
            <p:cNvGrpSpPr/>
            <p:nvPr/>
          </p:nvGrpSpPr>
          <p:grpSpPr>
            <a:xfrm>
              <a:off x="7203616" y="2078927"/>
              <a:ext cx="2148840" cy="1853181"/>
              <a:chOff x="7203616" y="2189393"/>
              <a:chExt cx="2148840" cy="1853181"/>
            </a:xfrm>
          </p:grpSpPr>
          <p:pic>
            <p:nvPicPr>
              <p:cNvPr id="44" name="Picture 43" descr="A diagram of a voltage&#10;&#10;Description automatically generated with low confidence">
                <a:extLst>
                  <a:ext uri="{FF2B5EF4-FFF2-40B4-BE49-F238E27FC236}">
                    <a16:creationId xmlns:a16="http://schemas.microsoft.com/office/drawing/2014/main" id="{8D9FD162-0A18-7558-C24C-9908B8E3E0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03616" y="2189393"/>
                <a:ext cx="2148840" cy="1853181"/>
              </a:xfrm>
              <a:prstGeom prst="rect">
                <a:avLst/>
              </a:prstGeom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CA471AD-F82A-D63A-C9FD-0C965B331EA4}"/>
                  </a:ext>
                </a:extLst>
              </p:cNvPr>
              <p:cNvSpPr txBox="1"/>
              <p:nvPr/>
            </p:nvSpPr>
            <p:spPr>
              <a:xfrm>
                <a:off x="8676800" y="2666117"/>
                <a:ext cx="388105" cy="285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50" b="0" i="0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</a:t>
                </a:r>
                <a:r>
                  <a:rPr kumimoji="0" lang="en-US" sz="1150" b="0" i="0" strike="noStrike" kern="1200" cap="none" spc="0" normalizeH="0" baseline="-2500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</a:t>
                </a:r>
                <a:endParaRPr kumimoji="0" lang="en-US" sz="1150" b="0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13B59EB4-26FE-0533-9420-197234A1F7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70853" y="2456819"/>
                <a:ext cx="73382" cy="20116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79153750-00DD-26C4-46B3-8B192203C776}"/>
                  </a:ext>
                </a:extLst>
              </p:cNvPr>
              <p:cNvCxnSpPr>
                <a:cxnSpLocks/>
              </p:cNvCxnSpPr>
              <p:nvPr/>
            </p:nvCxnSpPr>
            <p:spPr>
              <a:xfrm rot="2400000" flipV="1">
                <a:off x="9018212" y="2576314"/>
                <a:ext cx="73382" cy="20116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9181511-8B16-70D5-FF1F-AA1126C3CD54}"/>
                </a:ext>
              </a:extLst>
            </p:cNvPr>
            <p:cNvSpPr txBox="1"/>
            <p:nvPr/>
          </p:nvSpPr>
          <p:spPr>
            <a:xfrm>
              <a:off x="8652228" y="3172374"/>
              <a:ext cx="3254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83K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CA63F7C-DECB-D838-B6D3-68797C796BEB}"/>
                </a:ext>
              </a:extLst>
            </p:cNvPr>
            <p:cNvSpPr txBox="1"/>
            <p:nvPr/>
          </p:nvSpPr>
          <p:spPr>
            <a:xfrm>
              <a:off x="7803728" y="3168401"/>
              <a:ext cx="4217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298K</a:t>
              </a: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F631D8CB-EAD4-96A6-38AB-4A55CDFA0B00}"/>
                </a:ext>
              </a:extLst>
            </p:cNvPr>
            <p:cNvCxnSpPr>
              <a:cxnSpLocks/>
            </p:cNvCxnSpPr>
            <p:nvPr/>
          </p:nvCxnSpPr>
          <p:spPr>
            <a:xfrm>
              <a:off x="8279387" y="3260734"/>
              <a:ext cx="32006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4" name="Picture 93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0D9642F3-388B-3726-EF4E-4DFB0603DE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441" y="2225263"/>
            <a:ext cx="1664208" cy="3469233"/>
          </a:xfrm>
          <a:prstGeom prst="rect">
            <a:avLst/>
          </a:prstGeom>
        </p:spPr>
      </p:pic>
      <p:grpSp>
        <p:nvGrpSpPr>
          <p:cNvPr id="202" name="Group 201">
            <a:extLst>
              <a:ext uri="{FF2B5EF4-FFF2-40B4-BE49-F238E27FC236}">
                <a16:creationId xmlns:a16="http://schemas.microsoft.com/office/drawing/2014/main" id="{8AFA0E82-8E94-374C-6EEE-FECEE9C61515}"/>
              </a:ext>
            </a:extLst>
          </p:cNvPr>
          <p:cNvGrpSpPr/>
          <p:nvPr/>
        </p:nvGrpSpPr>
        <p:grpSpPr>
          <a:xfrm>
            <a:off x="7242916" y="4000306"/>
            <a:ext cx="2071399" cy="1724769"/>
            <a:chOff x="7242916" y="4000306"/>
            <a:chExt cx="2071399" cy="1724769"/>
          </a:xfrm>
        </p:grpSpPr>
        <p:pic>
          <p:nvPicPr>
            <p:cNvPr id="87" name="Picture 86" descr="A picture containing text, screenshot, line, diagram&#10;&#10;Description automatically generated">
              <a:extLst>
                <a:ext uri="{FF2B5EF4-FFF2-40B4-BE49-F238E27FC236}">
                  <a16:creationId xmlns:a16="http://schemas.microsoft.com/office/drawing/2014/main" id="{364861F4-9B9A-AF71-5962-3952C4936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62"/>
            <a:stretch/>
          </p:blipFill>
          <p:spPr>
            <a:xfrm>
              <a:off x="7440767" y="4000306"/>
              <a:ext cx="1855925" cy="1724769"/>
            </a:xfrm>
            <a:prstGeom prst="rect">
              <a:avLst/>
            </a:prstGeom>
          </p:spPr>
        </p:pic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EC40EE8-1133-8CFF-3E6C-E99016936F4F}"/>
                </a:ext>
              </a:extLst>
            </p:cNvPr>
            <p:cNvSpPr/>
            <p:nvPr/>
          </p:nvSpPr>
          <p:spPr>
            <a:xfrm rot="1274096">
              <a:off x="7665032" y="4366070"/>
              <a:ext cx="1649283" cy="324370"/>
            </a:xfrm>
            <a:prstGeom prst="ellipse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0"/>
            </a:p>
          </p:txBody>
        </p:sp>
        <p:pic>
          <p:nvPicPr>
            <p:cNvPr id="90" name="Picture 89" descr="A picture containing text, screenshot, line, diagram&#10;&#10;Description automatically generated">
              <a:extLst>
                <a:ext uri="{FF2B5EF4-FFF2-40B4-BE49-F238E27FC236}">
                  <a16:creationId xmlns:a16="http://schemas.microsoft.com/office/drawing/2014/main" id="{7290FC1B-903D-AAC2-43EE-C54274CC7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77" t="65083" r="77492" b="20027"/>
            <a:stretch/>
          </p:blipFill>
          <p:spPr>
            <a:xfrm>
              <a:off x="7398277" y="4144408"/>
              <a:ext cx="240319" cy="256811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E18E9DD3-A3C0-911A-A158-479428B0BFE4}"/>
                </a:ext>
              </a:extLst>
            </p:cNvPr>
            <p:cNvSpPr txBox="1"/>
            <p:nvPr/>
          </p:nvSpPr>
          <p:spPr>
            <a:xfrm>
              <a:off x="7637435" y="4165674"/>
              <a:ext cx="10103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50" b="0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95" name="Picture 94" descr="A picture containing text, screenshot, line, diagram&#10;&#10;Description automatically generated">
              <a:extLst>
                <a:ext uri="{FF2B5EF4-FFF2-40B4-BE49-F238E27FC236}">
                  <a16:creationId xmlns:a16="http://schemas.microsoft.com/office/drawing/2014/main" id="{C748CCD3-7E07-FFD7-4BE4-8A56B64729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04" r="88769" b="40608"/>
            <a:stretch/>
          </p:blipFill>
          <p:spPr>
            <a:xfrm>
              <a:off x="7242916" y="4349750"/>
              <a:ext cx="240319" cy="703512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E415F82-A505-5118-BADD-53B743A792F0}"/>
              </a:ext>
            </a:extLst>
          </p:cNvPr>
          <p:cNvGrpSpPr/>
          <p:nvPr/>
        </p:nvGrpSpPr>
        <p:grpSpPr>
          <a:xfrm>
            <a:off x="5994822" y="2226296"/>
            <a:ext cx="388202" cy="402063"/>
            <a:chOff x="7093275" y="1519308"/>
            <a:chExt cx="335523" cy="534000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7F8D121A-8438-F1AF-7EA0-873A5BA9C5BA}"/>
                </a:ext>
              </a:extLst>
            </p:cNvPr>
            <p:cNvGrpSpPr/>
            <p:nvPr/>
          </p:nvGrpSpPr>
          <p:grpSpPr>
            <a:xfrm>
              <a:off x="7093275" y="1757288"/>
              <a:ext cx="135258" cy="296020"/>
              <a:chOff x="1069022" y="3257978"/>
              <a:chExt cx="135258" cy="296020"/>
            </a:xfrm>
          </p:grpSpPr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AB95F78-C0BF-D236-FC4C-D0ED5CC42FE7}"/>
                  </a:ext>
                </a:extLst>
              </p:cNvPr>
              <p:cNvCxnSpPr/>
              <p:nvPr/>
            </p:nvCxnSpPr>
            <p:spPr>
              <a:xfrm>
                <a:off x="1134927" y="3257978"/>
                <a:ext cx="0" cy="9144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1F98FDCC-D829-D7DF-5725-500585E5E1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1521" y="3339623"/>
                <a:ext cx="72759" cy="1959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29BD1771-0501-3CFA-D85F-2F73074251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9022" y="3355657"/>
                <a:ext cx="135257" cy="46434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D59AF005-3506-8878-838B-B085CE2D9E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9022" y="3401942"/>
                <a:ext cx="135257" cy="46434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690D34CB-DF8F-25F1-2D65-0EA8BFE961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31521" y="3445233"/>
                <a:ext cx="72759" cy="1959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306226C5-38D4-809C-D4A9-5710014F0232}"/>
                  </a:ext>
                </a:extLst>
              </p:cNvPr>
              <p:cNvCxnSpPr/>
              <p:nvPr/>
            </p:nvCxnSpPr>
            <p:spPr>
              <a:xfrm>
                <a:off x="1137986" y="3462558"/>
                <a:ext cx="0" cy="9144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Text Placeholder 1">
              <a:extLst>
                <a:ext uri="{FF2B5EF4-FFF2-40B4-BE49-F238E27FC236}">
                  <a16:creationId xmlns:a16="http://schemas.microsoft.com/office/drawing/2014/main" id="{1D104555-5999-70CD-94F2-CDB82002408B}"/>
                </a:ext>
              </a:extLst>
            </p:cNvPr>
            <p:cNvSpPr txBox="1">
              <a:spLocks/>
            </p:cNvSpPr>
            <p:nvPr/>
          </p:nvSpPr>
          <p:spPr>
            <a:xfrm>
              <a:off x="7115420" y="1519308"/>
              <a:ext cx="313378" cy="387549"/>
            </a:xfrm>
            <a:prstGeom prst="rect">
              <a:avLst/>
            </a:prstGeom>
          </p:spPr>
          <p:txBody>
            <a:bodyPr vert="horz"/>
            <a:lstStyle>
              <a:lvl1pPr marL="524790" indent="-524790" algn="l" defTabSz="69972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4944" b="0" i="0" kern="1200">
                  <a:solidFill>
                    <a:srgbClr val="00206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1pPr>
              <a:lvl2pPr marL="1137047" indent="-437327" algn="l" defTabSz="699720" rtl="0" eaLnBrk="1" latinLnBrk="0" hangingPunct="1">
                <a:spcBef>
                  <a:spcPct val="20000"/>
                </a:spcBef>
                <a:buFont typeface="Arial"/>
                <a:buChar char="–"/>
                <a:defRPr sz="4257" b="0" i="0" kern="1200">
                  <a:solidFill>
                    <a:srgbClr val="00206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749304" indent="-349861" algn="l" defTabSz="699720" rtl="0" eaLnBrk="1" latinLnBrk="0" hangingPunct="1">
                <a:spcBef>
                  <a:spcPct val="20000"/>
                </a:spcBef>
                <a:buFont typeface="Arial"/>
                <a:buChar char="•"/>
                <a:defRPr sz="3709" b="0" i="0" kern="1200">
                  <a:solidFill>
                    <a:srgbClr val="00206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2449024" indent="-349861" algn="l" defTabSz="699720" rtl="0" eaLnBrk="1" latinLnBrk="0" hangingPunct="1">
                <a:spcBef>
                  <a:spcPct val="20000"/>
                </a:spcBef>
                <a:buFont typeface="Arial"/>
                <a:buChar char="–"/>
                <a:defRPr sz="3022" b="0" i="0" kern="1200">
                  <a:solidFill>
                    <a:srgbClr val="00206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3148744" indent="-349861" algn="l" defTabSz="699720" rtl="0" eaLnBrk="1" latinLnBrk="0" hangingPunct="1">
                <a:spcBef>
                  <a:spcPct val="20000"/>
                </a:spcBef>
                <a:buFont typeface="Arial"/>
                <a:buChar char="»"/>
                <a:defRPr sz="3022" b="0" i="0" kern="1200">
                  <a:solidFill>
                    <a:srgbClr val="00206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3848465" indent="-349861" algn="l" defTabSz="699720" rtl="0" eaLnBrk="1" latinLnBrk="0" hangingPunct="1">
                <a:spcBef>
                  <a:spcPct val="20000"/>
                </a:spcBef>
                <a:buFont typeface="Arial"/>
                <a:buChar char="•"/>
                <a:defRPr sz="302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548187" indent="-349861" algn="l" defTabSz="699720" rtl="0" eaLnBrk="1" latinLnBrk="0" hangingPunct="1">
                <a:spcBef>
                  <a:spcPct val="20000"/>
                </a:spcBef>
                <a:buFont typeface="Arial"/>
                <a:buChar char="•"/>
                <a:defRPr sz="302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247908" indent="-349861" algn="l" defTabSz="699720" rtl="0" eaLnBrk="1" latinLnBrk="0" hangingPunct="1">
                <a:spcBef>
                  <a:spcPct val="20000"/>
                </a:spcBef>
                <a:buFont typeface="Arial"/>
                <a:buChar char="•"/>
                <a:defRPr sz="302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947628" indent="-349861" algn="l" defTabSz="699720" rtl="0" eaLnBrk="1" latinLnBrk="0" hangingPunct="1">
                <a:spcBef>
                  <a:spcPct val="20000"/>
                </a:spcBef>
                <a:buFont typeface="Arial"/>
                <a:buChar char="•"/>
                <a:defRPr sz="302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50" b="1" dirty="0">
                  <a:solidFill>
                    <a:srgbClr val="00B050"/>
                  </a:solidFill>
                </a:rPr>
                <a:t>R</a:t>
              </a:r>
              <a:r>
                <a:rPr lang="en-US" sz="1150" b="1" baseline="-25000" dirty="0">
                  <a:solidFill>
                    <a:srgbClr val="00B050"/>
                  </a:solidFill>
                </a:rPr>
                <a:t>C</a:t>
              </a:r>
              <a:endParaRPr lang="en-US" sz="115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A48175E-B1D5-076E-F5DA-DEE5616FF237}"/>
              </a:ext>
            </a:extLst>
          </p:cNvPr>
          <p:cNvGrpSpPr/>
          <p:nvPr/>
        </p:nvGrpSpPr>
        <p:grpSpPr>
          <a:xfrm>
            <a:off x="5994843" y="3321454"/>
            <a:ext cx="571244" cy="491525"/>
            <a:chOff x="7094610" y="2680239"/>
            <a:chExt cx="493725" cy="652818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474AB6C6-0899-5EB3-D6CE-53440089C6E3}"/>
                </a:ext>
              </a:extLst>
            </p:cNvPr>
            <p:cNvGrpSpPr/>
            <p:nvPr/>
          </p:nvGrpSpPr>
          <p:grpSpPr>
            <a:xfrm>
              <a:off x="7094610" y="2861318"/>
              <a:ext cx="135258" cy="471739"/>
              <a:chOff x="1071092" y="3209497"/>
              <a:chExt cx="135258" cy="471739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C2C09F7E-689A-AB63-238B-60FD822442E2}"/>
                  </a:ext>
                </a:extLst>
              </p:cNvPr>
              <p:cNvCxnSpPr/>
              <p:nvPr/>
            </p:nvCxnSpPr>
            <p:spPr>
              <a:xfrm>
                <a:off x="1133591" y="3209497"/>
                <a:ext cx="0" cy="17978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37EE88AA-06F4-7449-82E4-D28E1F7527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3591" y="3376971"/>
                <a:ext cx="72759" cy="1959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1B97AEA-A418-DF37-6574-CA8D6A3609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1092" y="3396757"/>
                <a:ext cx="135257" cy="46434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D3B13125-1AFD-7D90-F6F3-7938761D28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1092" y="3439290"/>
                <a:ext cx="135257" cy="46434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4A91F129-EBB6-8360-F2B8-A7951E2157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33591" y="3478768"/>
                <a:ext cx="72759" cy="1959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F529D719-C7BC-B766-87E9-6D599296F0A9}"/>
                  </a:ext>
                </a:extLst>
              </p:cNvPr>
              <p:cNvCxnSpPr/>
              <p:nvPr/>
            </p:nvCxnSpPr>
            <p:spPr>
              <a:xfrm>
                <a:off x="1140057" y="3501455"/>
                <a:ext cx="0" cy="17978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Text Placeholder 1">
              <a:extLst>
                <a:ext uri="{FF2B5EF4-FFF2-40B4-BE49-F238E27FC236}">
                  <a16:creationId xmlns:a16="http://schemas.microsoft.com/office/drawing/2014/main" id="{1019ACA8-A2E0-C45B-6FF6-16BB6B0274C8}"/>
                </a:ext>
              </a:extLst>
            </p:cNvPr>
            <p:cNvSpPr txBox="1">
              <a:spLocks/>
            </p:cNvSpPr>
            <p:nvPr/>
          </p:nvSpPr>
          <p:spPr>
            <a:xfrm>
              <a:off x="7120045" y="2680239"/>
              <a:ext cx="468290" cy="399192"/>
            </a:xfrm>
            <a:prstGeom prst="rect">
              <a:avLst/>
            </a:prstGeom>
          </p:spPr>
          <p:txBody>
            <a:bodyPr vert="horz"/>
            <a:lstStyle>
              <a:lvl1pPr marL="524790" indent="-524790" algn="l" defTabSz="69972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4944" b="0" i="0" kern="1200">
                  <a:solidFill>
                    <a:srgbClr val="00206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1pPr>
              <a:lvl2pPr marL="1137047" indent="-437327" algn="l" defTabSz="699720" rtl="0" eaLnBrk="1" latinLnBrk="0" hangingPunct="1">
                <a:spcBef>
                  <a:spcPct val="20000"/>
                </a:spcBef>
                <a:buFont typeface="Arial"/>
                <a:buChar char="–"/>
                <a:defRPr sz="4257" b="0" i="0" kern="1200">
                  <a:solidFill>
                    <a:srgbClr val="00206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749304" indent="-349861" algn="l" defTabSz="699720" rtl="0" eaLnBrk="1" latinLnBrk="0" hangingPunct="1">
                <a:spcBef>
                  <a:spcPct val="20000"/>
                </a:spcBef>
                <a:buFont typeface="Arial"/>
                <a:buChar char="•"/>
                <a:defRPr sz="3709" b="0" i="0" kern="1200">
                  <a:solidFill>
                    <a:srgbClr val="00206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2449024" indent="-349861" algn="l" defTabSz="699720" rtl="0" eaLnBrk="1" latinLnBrk="0" hangingPunct="1">
                <a:spcBef>
                  <a:spcPct val="20000"/>
                </a:spcBef>
                <a:buFont typeface="Arial"/>
                <a:buChar char="–"/>
                <a:defRPr sz="3022" b="0" i="0" kern="1200">
                  <a:solidFill>
                    <a:srgbClr val="00206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3148744" indent="-349861" algn="l" defTabSz="699720" rtl="0" eaLnBrk="1" latinLnBrk="0" hangingPunct="1">
                <a:spcBef>
                  <a:spcPct val="20000"/>
                </a:spcBef>
                <a:buFont typeface="Arial"/>
                <a:buChar char="»"/>
                <a:defRPr sz="3022" b="0" i="0" kern="1200">
                  <a:solidFill>
                    <a:srgbClr val="00206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3848465" indent="-349861" algn="l" defTabSz="699720" rtl="0" eaLnBrk="1" latinLnBrk="0" hangingPunct="1">
                <a:spcBef>
                  <a:spcPct val="20000"/>
                </a:spcBef>
                <a:buFont typeface="Arial"/>
                <a:buChar char="•"/>
                <a:defRPr sz="302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548187" indent="-349861" algn="l" defTabSz="699720" rtl="0" eaLnBrk="1" latinLnBrk="0" hangingPunct="1">
                <a:spcBef>
                  <a:spcPct val="20000"/>
                </a:spcBef>
                <a:buFont typeface="Arial"/>
                <a:buChar char="•"/>
                <a:defRPr sz="302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247908" indent="-349861" algn="l" defTabSz="699720" rtl="0" eaLnBrk="1" latinLnBrk="0" hangingPunct="1">
                <a:spcBef>
                  <a:spcPct val="20000"/>
                </a:spcBef>
                <a:buFont typeface="Arial"/>
                <a:buChar char="•"/>
                <a:defRPr sz="302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947628" indent="-349861" algn="l" defTabSz="699720" rtl="0" eaLnBrk="1" latinLnBrk="0" hangingPunct="1">
                <a:spcBef>
                  <a:spcPct val="20000"/>
                </a:spcBef>
                <a:buFont typeface="Arial"/>
                <a:buChar char="•"/>
                <a:defRPr sz="302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50" b="1" dirty="0" err="1">
                  <a:solidFill>
                    <a:srgbClr val="00B050"/>
                  </a:solidFill>
                </a:rPr>
                <a:t>R</a:t>
              </a:r>
              <a:r>
                <a:rPr lang="en-US" sz="1150" b="1" baseline="-25000" dirty="0" err="1">
                  <a:solidFill>
                    <a:srgbClr val="00B050"/>
                  </a:solidFill>
                </a:rPr>
                <a:t>Bulk</a:t>
              </a:r>
              <a:endParaRPr lang="en-US" sz="115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6A9FF3D0-79E1-0397-159A-AD38A60371AA}"/>
              </a:ext>
            </a:extLst>
          </p:cNvPr>
          <p:cNvGrpSpPr/>
          <p:nvPr/>
        </p:nvGrpSpPr>
        <p:grpSpPr>
          <a:xfrm>
            <a:off x="5994860" y="4154930"/>
            <a:ext cx="435638" cy="415346"/>
            <a:chOff x="7094609" y="3538651"/>
            <a:chExt cx="376520" cy="551639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E3C76219-3B95-1E8E-3347-CB215AA84AE2}"/>
                </a:ext>
              </a:extLst>
            </p:cNvPr>
            <p:cNvGrpSpPr/>
            <p:nvPr/>
          </p:nvGrpSpPr>
          <p:grpSpPr>
            <a:xfrm>
              <a:off x="7094609" y="3794270"/>
              <a:ext cx="135258" cy="296020"/>
              <a:chOff x="1069022" y="3257978"/>
              <a:chExt cx="135258" cy="296020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2EF98BC-1DAF-9F86-D8BE-AE65747FBCAD}"/>
                  </a:ext>
                </a:extLst>
              </p:cNvPr>
              <p:cNvCxnSpPr/>
              <p:nvPr/>
            </p:nvCxnSpPr>
            <p:spPr>
              <a:xfrm>
                <a:off x="1134927" y="3257978"/>
                <a:ext cx="0" cy="9144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F854DBCE-9F9E-2BD0-8AF8-34F974EAF6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1521" y="3339623"/>
                <a:ext cx="72759" cy="1959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7976FD77-079B-BCAF-F38F-D881E8E800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9022" y="3355657"/>
                <a:ext cx="135257" cy="46434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9DB1DD1-B3DE-2B36-8218-33E1050EFF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9022" y="3401942"/>
                <a:ext cx="135257" cy="46434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7A6EB617-E5BF-DE2B-CB27-59FB3045B9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31521" y="3445233"/>
                <a:ext cx="72759" cy="1959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438700A8-38DF-5EA7-BCA9-F7B7D1CC7375}"/>
                  </a:ext>
                </a:extLst>
              </p:cNvPr>
              <p:cNvCxnSpPr/>
              <p:nvPr/>
            </p:nvCxnSpPr>
            <p:spPr>
              <a:xfrm>
                <a:off x="1137986" y="3462558"/>
                <a:ext cx="0" cy="9144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" name="Text Placeholder 1">
              <a:extLst>
                <a:ext uri="{FF2B5EF4-FFF2-40B4-BE49-F238E27FC236}">
                  <a16:creationId xmlns:a16="http://schemas.microsoft.com/office/drawing/2014/main" id="{0804289D-7258-DA7F-CF3E-F8A577D9FA55}"/>
                </a:ext>
              </a:extLst>
            </p:cNvPr>
            <p:cNvSpPr txBox="1">
              <a:spLocks/>
            </p:cNvSpPr>
            <p:nvPr/>
          </p:nvSpPr>
          <p:spPr>
            <a:xfrm>
              <a:off x="7119207" y="3538651"/>
              <a:ext cx="351922" cy="372314"/>
            </a:xfrm>
            <a:prstGeom prst="rect">
              <a:avLst/>
            </a:prstGeom>
          </p:spPr>
          <p:txBody>
            <a:bodyPr vert="horz"/>
            <a:lstStyle>
              <a:lvl1pPr marL="524790" indent="-524790" algn="l" defTabSz="69972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4944" b="0" i="0" kern="1200">
                  <a:solidFill>
                    <a:srgbClr val="00206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1pPr>
              <a:lvl2pPr marL="1137047" indent="-437327" algn="l" defTabSz="699720" rtl="0" eaLnBrk="1" latinLnBrk="0" hangingPunct="1">
                <a:spcBef>
                  <a:spcPct val="20000"/>
                </a:spcBef>
                <a:buFont typeface="Arial"/>
                <a:buChar char="–"/>
                <a:defRPr sz="4257" b="0" i="0" kern="1200">
                  <a:solidFill>
                    <a:srgbClr val="00206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749304" indent="-349861" algn="l" defTabSz="699720" rtl="0" eaLnBrk="1" latinLnBrk="0" hangingPunct="1">
                <a:spcBef>
                  <a:spcPct val="20000"/>
                </a:spcBef>
                <a:buFont typeface="Arial"/>
                <a:buChar char="•"/>
                <a:defRPr sz="3709" b="0" i="0" kern="1200">
                  <a:solidFill>
                    <a:srgbClr val="00206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2449024" indent="-349861" algn="l" defTabSz="699720" rtl="0" eaLnBrk="1" latinLnBrk="0" hangingPunct="1">
                <a:spcBef>
                  <a:spcPct val="20000"/>
                </a:spcBef>
                <a:buFont typeface="Arial"/>
                <a:buChar char="–"/>
                <a:defRPr sz="3022" b="0" i="0" kern="1200">
                  <a:solidFill>
                    <a:srgbClr val="00206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3148744" indent="-349861" algn="l" defTabSz="699720" rtl="0" eaLnBrk="1" latinLnBrk="0" hangingPunct="1">
                <a:spcBef>
                  <a:spcPct val="20000"/>
                </a:spcBef>
                <a:buFont typeface="Arial"/>
                <a:buChar char="»"/>
                <a:defRPr sz="3022" b="0" i="0" kern="1200">
                  <a:solidFill>
                    <a:srgbClr val="00206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3848465" indent="-349861" algn="l" defTabSz="699720" rtl="0" eaLnBrk="1" latinLnBrk="0" hangingPunct="1">
                <a:spcBef>
                  <a:spcPct val="20000"/>
                </a:spcBef>
                <a:buFont typeface="Arial"/>
                <a:buChar char="•"/>
                <a:defRPr sz="302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548187" indent="-349861" algn="l" defTabSz="699720" rtl="0" eaLnBrk="1" latinLnBrk="0" hangingPunct="1">
                <a:spcBef>
                  <a:spcPct val="20000"/>
                </a:spcBef>
                <a:buFont typeface="Arial"/>
                <a:buChar char="•"/>
                <a:defRPr sz="302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247908" indent="-349861" algn="l" defTabSz="699720" rtl="0" eaLnBrk="1" latinLnBrk="0" hangingPunct="1">
                <a:spcBef>
                  <a:spcPct val="20000"/>
                </a:spcBef>
                <a:buFont typeface="Arial"/>
                <a:buChar char="•"/>
                <a:defRPr sz="302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947628" indent="-349861" algn="l" defTabSz="699720" rtl="0" eaLnBrk="1" latinLnBrk="0" hangingPunct="1">
                <a:spcBef>
                  <a:spcPct val="20000"/>
                </a:spcBef>
                <a:buFont typeface="Arial"/>
                <a:buChar char="•"/>
                <a:defRPr sz="302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50" b="1" dirty="0" err="1">
                  <a:solidFill>
                    <a:srgbClr val="00B050"/>
                  </a:solidFill>
                </a:rPr>
                <a:t>R</a:t>
              </a:r>
              <a:r>
                <a:rPr lang="en-US" sz="1150" b="1" baseline="-25000" dirty="0" err="1">
                  <a:solidFill>
                    <a:srgbClr val="00B050"/>
                  </a:solidFill>
                </a:rPr>
                <a:t>Int</a:t>
              </a:r>
              <a:endParaRPr lang="en-US" sz="115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A95A1DF1-740E-03ED-5AFC-B4DE9DA48531}"/>
              </a:ext>
            </a:extLst>
          </p:cNvPr>
          <p:cNvGrpSpPr/>
          <p:nvPr/>
        </p:nvGrpSpPr>
        <p:grpSpPr>
          <a:xfrm>
            <a:off x="9256827" y="2095065"/>
            <a:ext cx="2506206" cy="1620300"/>
            <a:chOff x="9256827" y="2095065"/>
            <a:chExt cx="2506206" cy="1620300"/>
          </a:xfrm>
        </p:grpSpPr>
        <p:graphicFrame>
          <p:nvGraphicFramePr>
            <p:cNvPr id="244" name="Chart 243">
              <a:extLst>
                <a:ext uri="{FF2B5EF4-FFF2-40B4-BE49-F238E27FC236}">
                  <a16:creationId xmlns:a16="http://schemas.microsoft.com/office/drawing/2014/main" id="{77F8CC50-E467-9D35-A5EF-0020CFAF865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19281039"/>
                </p:ext>
              </p:extLst>
            </p:nvPr>
          </p:nvGraphicFramePr>
          <p:xfrm>
            <a:off x="9256827" y="2095065"/>
            <a:ext cx="2506206" cy="1620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5B316D78-2CF4-0564-D2A4-0A83EB66ACDF}"/>
                </a:ext>
              </a:extLst>
            </p:cNvPr>
            <p:cNvGrpSpPr/>
            <p:nvPr/>
          </p:nvGrpSpPr>
          <p:grpSpPr>
            <a:xfrm>
              <a:off x="9704956" y="2105948"/>
              <a:ext cx="1758578" cy="1569823"/>
              <a:chOff x="9704956" y="2105948"/>
              <a:chExt cx="1758578" cy="1569823"/>
            </a:xfrm>
          </p:grpSpPr>
          <p:sp>
            <p:nvSpPr>
              <p:cNvPr id="254" name="Right Brace 237">
                <a:extLst>
                  <a:ext uri="{FF2B5EF4-FFF2-40B4-BE49-F238E27FC236}">
                    <a16:creationId xmlns:a16="http://schemas.microsoft.com/office/drawing/2014/main" id="{89EFC849-296B-67C8-0388-655BD62739C8}"/>
                  </a:ext>
                </a:extLst>
              </p:cNvPr>
              <p:cNvSpPr/>
              <p:nvPr/>
            </p:nvSpPr>
            <p:spPr>
              <a:xfrm>
                <a:off x="10632243" y="2566489"/>
                <a:ext cx="132347" cy="999116"/>
              </a:xfrm>
              <a:custGeom>
                <a:avLst/>
                <a:gdLst>
                  <a:gd name="connsiteX0" fmla="*/ 0 w 172870"/>
                  <a:gd name="connsiteY0" fmla="*/ 0 h 932688"/>
                  <a:gd name="connsiteX1" fmla="*/ 86435 w 172870"/>
                  <a:gd name="connsiteY1" fmla="*/ 14405 h 932688"/>
                  <a:gd name="connsiteX2" fmla="*/ 86435 w 172870"/>
                  <a:gd name="connsiteY2" fmla="*/ 457078 h 932688"/>
                  <a:gd name="connsiteX3" fmla="*/ 172870 w 172870"/>
                  <a:gd name="connsiteY3" fmla="*/ 471483 h 932688"/>
                  <a:gd name="connsiteX4" fmla="*/ 86435 w 172870"/>
                  <a:gd name="connsiteY4" fmla="*/ 485888 h 932688"/>
                  <a:gd name="connsiteX5" fmla="*/ 86435 w 172870"/>
                  <a:gd name="connsiteY5" fmla="*/ 918283 h 932688"/>
                  <a:gd name="connsiteX6" fmla="*/ 0 w 172870"/>
                  <a:gd name="connsiteY6" fmla="*/ 932688 h 932688"/>
                  <a:gd name="connsiteX7" fmla="*/ 0 w 172870"/>
                  <a:gd name="connsiteY7" fmla="*/ 0 h 932688"/>
                  <a:gd name="connsiteX0" fmla="*/ 0 w 172870"/>
                  <a:gd name="connsiteY0" fmla="*/ 0 h 932688"/>
                  <a:gd name="connsiteX1" fmla="*/ 86435 w 172870"/>
                  <a:gd name="connsiteY1" fmla="*/ 14405 h 932688"/>
                  <a:gd name="connsiteX2" fmla="*/ 86435 w 172870"/>
                  <a:gd name="connsiteY2" fmla="*/ 457078 h 932688"/>
                  <a:gd name="connsiteX3" fmla="*/ 172870 w 172870"/>
                  <a:gd name="connsiteY3" fmla="*/ 471483 h 932688"/>
                  <a:gd name="connsiteX4" fmla="*/ 86435 w 172870"/>
                  <a:gd name="connsiteY4" fmla="*/ 485888 h 932688"/>
                  <a:gd name="connsiteX5" fmla="*/ 86435 w 172870"/>
                  <a:gd name="connsiteY5" fmla="*/ 918283 h 932688"/>
                  <a:gd name="connsiteX6" fmla="*/ 0 w 172870"/>
                  <a:gd name="connsiteY6" fmla="*/ 932688 h 932688"/>
                  <a:gd name="connsiteX0" fmla="*/ 0 w 172872"/>
                  <a:gd name="connsiteY0" fmla="*/ 0 h 932688"/>
                  <a:gd name="connsiteX1" fmla="*/ 86435 w 172872"/>
                  <a:gd name="connsiteY1" fmla="*/ 14405 h 932688"/>
                  <a:gd name="connsiteX2" fmla="*/ 86435 w 172872"/>
                  <a:gd name="connsiteY2" fmla="*/ 457078 h 932688"/>
                  <a:gd name="connsiteX3" fmla="*/ 172870 w 172872"/>
                  <a:gd name="connsiteY3" fmla="*/ 471483 h 932688"/>
                  <a:gd name="connsiteX4" fmla="*/ 86435 w 172872"/>
                  <a:gd name="connsiteY4" fmla="*/ 485888 h 932688"/>
                  <a:gd name="connsiteX5" fmla="*/ 86435 w 172872"/>
                  <a:gd name="connsiteY5" fmla="*/ 918283 h 932688"/>
                  <a:gd name="connsiteX6" fmla="*/ 0 w 172872"/>
                  <a:gd name="connsiteY6" fmla="*/ 932688 h 932688"/>
                  <a:gd name="connsiteX7" fmla="*/ 0 w 172872"/>
                  <a:gd name="connsiteY7" fmla="*/ 0 h 932688"/>
                  <a:gd name="connsiteX0" fmla="*/ 0 w 172872"/>
                  <a:gd name="connsiteY0" fmla="*/ 0 h 932688"/>
                  <a:gd name="connsiteX1" fmla="*/ 86435 w 172872"/>
                  <a:gd name="connsiteY1" fmla="*/ 14405 h 932688"/>
                  <a:gd name="connsiteX2" fmla="*/ 83260 w 172872"/>
                  <a:gd name="connsiteY2" fmla="*/ 444378 h 932688"/>
                  <a:gd name="connsiteX3" fmla="*/ 172870 w 172872"/>
                  <a:gd name="connsiteY3" fmla="*/ 471483 h 932688"/>
                  <a:gd name="connsiteX4" fmla="*/ 86435 w 172872"/>
                  <a:gd name="connsiteY4" fmla="*/ 485888 h 932688"/>
                  <a:gd name="connsiteX5" fmla="*/ 86435 w 172872"/>
                  <a:gd name="connsiteY5" fmla="*/ 918283 h 932688"/>
                  <a:gd name="connsiteX6" fmla="*/ 0 w 172872"/>
                  <a:gd name="connsiteY6" fmla="*/ 932688 h 932688"/>
                  <a:gd name="connsiteX0" fmla="*/ 0 w 172872"/>
                  <a:gd name="connsiteY0" fmla="*/ 0 h 932688"/>
                  <a:gd name="connsiteX1" fmla="*/ 86435 w 172872"/>
                  <a:gd name="connsiteY1" fmla="*/ 14405 h 932688"/>
                  <a:gd name="connsiteX2" fmla="*/ 86435 w 172872"/>
                  <a:gd name="connsiteY2" fmla="*/ 457078 h 932688"/>
                  <a:gd name="connsiteX3" fmla="*/ 172870 w 172872"/>
                  <a:gd name="connsiteY3" fmla="*/ 471483 h 932688"/>
                  <a:gd name="connsiteX4" fmla="*/ 86435 w 172872"/>
                  <a:gd name="connsiteY4" fmla="*/ 485888 h 932688"/>
                  <a:gd name="connsiteX5" fmla="*/ 86435 w 172872"/>
                  <a:gd name="connsiteY5" fmla="*/ 918283 h 932688"/>
                  <a:gd name="connsiteX6" fmla="*/ 0 w 172872"/>
                  <a:gd name="connsiteY6" fmla="*/ 932688 h 932688"/>
                  <a:gd name="connsiteX7" fmla="*/ 0 w 172872"/>
                  <a:gd name="connsiteY7" fmla="*/ 0 h 932688"/>
                  <a:gd name="connsiteX0" fmla="*/ 0 w 172872"/>
                  <a:gd name="connsiteY0" fmla="*/ 0 h 932688"/>
                  <a:gd name="connsiteX1" fmla="*/ 86435 w 172872"/>
                  <a:gd name="connsiteY1" fmla="*/ 14405 h 932688"/>
                  <a:gd name="connsiteX2" fmla="*/ 83260 w 172872"/>
                  <a:gd name="connsiteY2" fmla="*/ 444378 h 932688"/>
                  <a:gd name="connsiteX3" fmla="*/ 172870 w 172872"/>
                  <a:gd name="connsiteY3" fmla="*/ 471483 h 932688"/>
                  <a:gd name="connsiteX4" fmla="*/ 86435 w 172872"/>
                  <a:gd name="connsiteY4" fmla="*/ 508113 h 932688"/>
                  <a:gd name="connsiteX5" fmla="*/ 86435 w 172872"/>
                  <a:gd name="connsiteY5" fmla="*/ 918283 h 932688"/>
                  <a:gd name="connsiteX6" fmla="*/ 0 w 172872"/>
                  <a:gd name="connsiteY6" fmla="*/ 932688 h 93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872" h="932688" stroke="0" extrusionOk="0">
                    <a:moveTo>
                      <a:pt x="0" y="0"/>
                    </a:moveTo>
                    <a:cubicBezTo>
                      <a:pt x="47737" y="0"/>
                      <a:pt x="86435" y="6449"/>
                      <a:pt x="86435" y="14405"/>
                    </a:cubicBezTo>
                    <a:lnTo>
                      <a:pt x="86435" y="457078"/>
                    </a:lnTo>
                    <a:cubicBezTo>
                      <a:pt x="86435" y="465034"/>
                      <a:pt x="125133" y="471483"/>
                      <a:pt x="172870" y="471483"/>
                    </a:cubicBezTo>
                    <a:cubicBezTo>
                      <a:pt x="125133" y="471483"/>
                      <a:pt x="86435" y="477932"/>
                      <a:pt x="86435" y="485888"/>
                    </a:cubicBezTo>
                    <a:lnTo>
                      <a:pt x="86435" y="918283"/>
                    </a:lnTo>
                    <a:cubicBezTo>
                      <a:pt x="86435" y="926239"/>
                      <a:pt x="47737" y="932688"/>
                      <a:pt x="0" y="932688"/>
                    </a:cubicBezTo>
                    <a:lnTo>
                      <a:pt x="0" y="0"/>
                    </a:lnTo>
                    <a:close/>
                  </a:path>
                  <a:path w="172872" h="932688" fill="none">
                    <a:moveTo>
                      <a:pt x="0" y="0"/>
                    </a:moveTo>
                    <a:cubicBezTo>
                      <a:pt x="47737" y="0"/>
                      <a:pt x="86435" y="6449"/>
                      <a:pt x="86435" y="14405"/>
                    </a:cubicBezTo>
                    <a:cubicBezTo>
                      <a:pt x="86435" y="161963"/>
                      <a:pt x="83260" y="296820"/>
                      <a:pt x="83260" y="444378"/>
                    </a:cubicBezTo>
                    <a:cubicBezTo>
                      <a:pt x="83260" y="452334"/>
                      <a:pt x="172341" y="460861"/>
                      <a:pt x="172870" y="471483"/>
                    </a:cubicBezTo>
                    <a:cubicBezTo>
                      <a:pt x="173399" y="482105"/>
                      <a:pt x="86435" y="500157"/>
                      <a:pt x="86435" y="508113"/>
                    </a:cubicBezTo>
                    <a:lnTo>
                      <a:pt x="86435" y="918283"/>
                    </a:lnTo>
                    <a:cubicBezTo>
                      <a:pt x="86435" y="926239"/>
                      <a:pt x="47737" y="932688"/>
                      <a:pt x="0" y="932688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55" name="Right Brace 238">
                <a:extLst>
                  <a:ext uri="{FF2B5EF4-FFF2-40B4-BE49-F238E27FC236}">
                    <a16:creationId xmlns:a16="http://schemas.microsoft.com/office/drawing/2014/main" id="{09C05DC0-494C-962D-34EC-54A8EF8D57F7}"/>
                  </a:ext>
                </a:extLst>
              </p:cNvPr>
              <p:cNvSpPr/>
              <p:nvPr/>
            </p:nvSpPr>
            <p:spPr>
              <a:xfrm flipH="1">
                <a:off x="10958391" y="2758558"/>
                <a:ext cx="132345" cy="790487"/>
              </a:xfrm>
              <a:custGeom>
                <a:avLst/>
                <a:gdLst>
                  <a:gd name="connsiteX0" fmla="*/ 0 w 172870"/>
                  <a:gd name="connsiteY0" fmla="*/ 0 h 737930"/>
                  <a:gd name="connsiteX1" fmla="*/ 86435 w 172870"/>
                  <a:gd name="connsiteY1" fmla="*/ 14405 h 737930"/>
                  <a:gd name="connsiteX2" fmla="*/ 86435 w 172870"/>
                  <a:gd name="connsiteY2" fmla="*/ 363570 h 737930"/>
                  <a:gd name="connsiteX3" fmla="*/ 172870 w 172870"/>
                  <a:gd name="connsiteY3" fmla="*/ 377975 h 737930"/>
                  <a:gd name="connsiteX4" fmla="*/ 86435 w 172870"/>
                  <a:gd name="connsiteY4" fmla="*/ 392380 h 737930"/>
                  <a:gd name="connsiteX5" fmla="*/ 86435 w 172870"/>
                  <a:gd name="connsiteY5" fmla="*/ 723525 h 737930"/>
                  <a:gd name="connsiteX6" fmla="*/ 0 w 172870"/>
                  <a:gd name="connsiteY6" fmla="*/ 737930 h 737930"/>
                  <a:gd name="connsiteX7" fmla="*/ 0 w 172870"/>
                  <a:gd name="connsiteY7" fmla="*/ 0 h 737930"/>
                  <a:gd name="connsiteX0" fmla="*/ 0 w 172870"/>
                  <a:gd name="connsiteY0" fmla="*/ 0 h 737930"/>
                  <a:gd name="connsiteX1" fmla="*/ 86435 w 172870"/>
                  <a:gd name="connsiteY1" fmla="*/ 14405 h 737930"/>
                  <a:gd name="connsiteX2" fmla="*/ 86435 w 172870"/>
                  <a:gd name="connsiteY2" fmla="*/ 363570 h 737930"/>
                  <a:gd name="connsiteX3" fmla="*/ 172870 w 172870"/>
                  <a:gd name="connsiteY3" fmla="*/ 377975 h 737930"/>
                  <a:gd name="connsiteX4" fmla="*/ 86435 w 172870"/>
                  <a:gd name="connsiteY4" fmla="*/ 392380 h 737930"/>
                  <a:gd name="connsiteX5" fmla="*/ 86435 w 172870"/>
                  <a:gd name="connsiteY5" fmla="*/ 723525 h 737930"/>
                  <a:gd name="connsiteX6" fmla="*/ 0 w 172870"/>
                  <a:gd name="connsiteY6" fmla="*/ 737930 h 737930"/>
                  <a:gd name="connsiteX0" fmla="*/ 0 w 172872"/>
                  <a:gd name="connsiteY0" fmla="*/ 0 h 737930"/>
                  <a:gd name="connsiteX1" fmla="*/ 86435 w 172872"/>
                  <a:gd name="connsiteY1" fmla="*/ 14405 h 737930"/>
                  <a:gd name="connsiteX2" fmla="*/ 86435 w 172872"/>
                  <a:gd name="connsiteY2" fmla="*/ 363570 h 737930"/>
                  <a:gd name="connsiteX3" fmla="*/ 172870 w 172872"/>
                  <a:gd name="connsiteY3" fmla="*/ 377975 h 737930"/>
                  <a:gd name="connsiteX4" fmla="*/ 86435 w 172872"/>
                  <a:gd name="connsiteY4" fmla="*/ 392380 h 737930"/>
                  <a:gd name="connsiteX5" fmla="*/ 86435 w 172872"/>
                  <a:gd name="connsiteY5" fmla="*/ 723525 h 737930"/>
                  <a:gd name="connsiteX6" fmla="*/ 0 w 172872"/>
                  <a:gd name="connsiteY6" fmla="*/ 737930 h 737930"/>
                  <a:gd name="connsiteX7" fmla="*/ 0 w 172872"/>
                  <a:gd name="connsiteY7" fmla="*/ 0 h 737930"/>
                  <a:gd name="connsiteX0" fmla="*/ 0 w 172872"/>
                  <a:gd name="connsiteY0" fmla="*/ 0 h 737930"/>
                  <a:gd name="connsiteX1" fmla="*/ 86435 w 172872"/>
                  <a:gd name="connsiteY1" fmla="*/ 14405 h 737930"/>
                  <a:gd name="connsiteX2" fmla="*/ 89610 w 172872"/>
                  <a:gd name="connsiteY2" fmla="*/ 350870 h 737930"/>
                  <a:gd name="connsiteX3" fmla="*/ 172870 w 172872"/>
                  <a:gd name="connsiteY3" fmla="*/ 377975 h 737930"/>
                  <a:gd name="connsiteX4" fmla="*/ 86435 w 172872"/>
                  <a:gd name="connsiteY4" fmla="*/ 392380 h 737930"/>
                  <a:gd name="connsiteX5" fmla="*/ 86435 w 172872"/>
                  <a:gd name="connsiteY5" fmla="*/ 723525 h 737930"/>
                  <a:gd name="connsiteX6" fmla="*/ 0 w 172872"/>
                  <a:gd name="connsiteY6" fmla="*/ 737930 h 737930"/>
                  <a:gd name="connsiteX0" fmla="*/ 0 w 172870"/>
                  <a:gd name="connsiteY0" fmla="*/ 0 h 737930"/>
                  <a:gd name="connsiteX1" fmla="*/ 86435 w 172870"/>
                  <a:gd name="connsiteY1" fmla="*/ 14405 h 737930"/>
                  <a:gd name="connsiteX2" fmla="*/ 86435 w 172870"/>
                  <a:gd name="connsiteY2" fmla="*/ 363570 h 737930"/>
                  <a:gd name="connsiteX3" fmla="*/ 172870 w 172870"/>
                  <a:gd name="connsiteY3" fmla="*/ 377975 h 737930"/>
                  <a:gd name="connsiteX4" fmla="*/ 86435 w 172870"/>
                  <a:gd name="connsiteY4" fmla="*/ 392380 h 737930"/>
                  <a:gd name="connsiteX5" fmla="*/ 86435 w 172870"/>
                  <a:gd name="connsiteY5" fmla="*/ 723525 h 737930"/>
                  <a:gd name="connsiteX6" fmla="*/ 0 w 172870"/>
                  <a:gd name="connsiteY6" fmla="*/ 737930 h 737930"/>
                  <a:gd name="connsiteX7" fmla="*/ 0 w 172870"/>
                  <a:gd name="connsiteY7" fmla="*/ 0 h 737930"/>
                  <a:gd name="connsiteX0" fmla="*/ 0 w 172870"/>
                  <a:gd name="connsiteY0" fmla="*/ 0 h 737930"/>
                  <a:gd name="connsiteX1" fmla="*/ 86435 w 172870"/>
                  <a:gd name="connsiteY1" fmla="*/ 14405 h 737930"/>
                  <a:gd name="connsiteX2" fmla="*/ 89610 w 172870"/>
                  <a:gd name="connsiteY2" fmla="*/ 350870 h 737930"/>
                  <a:gd name="connsiteX3" fmla="*/ 172870 w 172870"/>
                  <a:gd name="connsiteY3" fmla="*/ 377975 h 737930"/>
                  <a:gd name="connsiteX4" fmla="*/ 89610 w 172870"/>
                  <a:gd name="connsiteY4" fmla="*/ 411430 h 737930"/>
                  <a:gd name="connsiteX5" fmla="*/ 86435 w 172870"/>
                  <a:gd name="connsiteY5" fmla="*/ 723525 h 737930"/>
                  <a:gd name="connsiteX6" fmla="*/ 0 w 172870"/>
                  <a:gd name="connsiteY6" fmla="*/ 737930 h 73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870" h="737930" stroke="0" extrusionOk="0">
                    <a:moveTo>
                      <a:pt x="0" y="0"/>
                    </a:moveTo>
                    <a:cubicBezTo>
                      <a:pt x="47737" y="0"/>
                      <a:pt x="86435" y="6449"/>
                      <a:pt x="86435" y="14405"/>
                    </a:cubicBezTo>
                    <a:lnTo>
                      <a:pt x="86435" y="363570"/>
                    </a:lnTo>
                    <a:cubicBezTo>
                      <a:pt x="86435" y="371526"/>
                      <a:pt x="125133" y="377975"/>
                      <a:pt x="172870" y="377975"/>
                    </a:cubicBezTo>
                    <a:cubicBezTo>
                      <a:pt x="125133" y="377975"/>
                      <a:pt x="86435" y="384424"/>
                      <a:pt x="86435" y="392380"/>
                    </a:cubicBezTo>
                    <a:lnTo>
                      <a:pt x="86435" y="723525"/>
                    </a:lnTo>
                    <a:cubicBezTo>
                      <a:pt x="86435" y="731481"/>
                      <a:pt x="47737" y="737930"/>
                      <a:pt x="0" y="737930"/>
                    </a:cubicBezTo>
                    <a:lnTo>
                      <a:pt x="0" y="0"/>
                    </a:lnTo>
                    <a:close/>
                  </a:path>
                  <a:path w="172870" h="737930" fill="none">
                    <a:moveTo>
                      <a:pt x="0" y="0"/>
                    </a:moveTo>
                    <a:cubicBezTo>
                      <a:pt x="47737" y="0"/>
                      <a:pt x="86435" y="6449"/>
                      <a:pt x="86435" y="14405"/>
                    </a:cubicBezTo>
                    <a:cubicBezTo>
                      <a:pt x="86435" y="130793"/>
                      <a:pt x="89610" y="234482"/>
                      <a:pt x="89610" y="350870"/>
                    </a:cubicBezTo>
                    <a:cubicBezTo>
                      <a:pt x="89610" y="358826"/>
                      <a:pt x="172870" y="367882"/>
                      <a:pt x="172870" y="377975"/>
                    </a:cubicBezTo>
                    <a:cubicBezTo>
                      <a:pt x="172870" y="388068"/>
                      <a:pt x="89610" y="403474"/>
                      <a:pt x="89610" y="411430"/>
                    </a:cubicBezTo>
                    <a:cubicBezTo>
                      <a:pt x="88552" y="515462"/>
                      <a:pt x="87493" y="619493"/>
                      <a:pt x="86435" y="723525"/>
                    </a:cubicBezTo>
                    <a:cubicBezTo>
                      <a:pt x="86435" y="731481"/>
                      <a:pt x="47737" y="737930"/>
                      <a:pt x="0" y="737930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7138DD82-B3EB-CA08-5D44-9C486E5D23AB}"/>
                  </a:ext>
                </a:extLst>
              </p:cNvPr>
              <p:cNvSpPr txBox="1"/>
              <p:nvPr/>
            </p:nvSpPr>
            <p:spPr>
              <a:xfrm>
                <a:off x="9733077" y="2105948"/>
                <a:ext cx="4122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10</a:t>
                </a:r>
                <a:r>
                  <a:rPr lang="en-US" sz="1200" baseline="30000" dirty="0"/>
                  <a:t>0</a:t>
                </a:r>
                <a:endParaRPr lang="en-US" sz="1200" dirty="0"/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595DDD20-42B1-B151-A690-3FB3B8C7529F}"/>
                  </a:ext>
                </a:extLst>
              </p:cNvPr>
              <p:cNvSpPr txBox="1"/>
              <p:nvPr/>
            </p:nvSpPr>
            <p:spPr>
              <a:xfrm>
                <a:off x="9709895" y="2433102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10</a:t>
                </a:r>
                <a:r>
                  <a:rPr lang="en-US" sz="1200" baseline="30000" dirty="0"/>
                  <a:t>-1</a:t>
                </a:r>
                <a:endParaRPr lang="en-US" sz="1200" dirty="0"/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212F7F49-9A92-DD0C-5BA3-2B275A73FE72}"/>
                  </a:ext>
                </a:extLst>
              </p:cNvPr>
              <p:cNvSpPr txBox="1"/>
              <p:nvPr/>
            </p:nvSpPr>
            <p:spPr>
              <a:xfrm>
                <a:off x="9708131" y="2754091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10</a:t>
                </a:r>
                <a:r>
                  <a:rPr lang="en-US" sz="1200" baseline="30000" dirty="0"/>
                  <a:t>-2</a:t>
                </a:r>
                <a:endParaRPr lang="en-US" sz="1200" dirty="0"/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B6385FAC-50F7-3CC5-4BB2-4B6A1C9DDF31}"/>
                  </a:ext>
                </a:extLst>
              </p:cNvPr>
              <p:cNvSpPr txBox="1"/>
              <p:nvPr/>
            </p:nvSpPr>
            <p:spPr>
              <a:xfrm>
                <a:off x="9707781" y="3088045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10</a:t>
                </a:r>
                <a:r>
                  <a:rPr lang="en-US" sz="1200" baseline="30000" dirty="0"/>
                  <a:t>-3</a:t>
                </a:r>
                <a:endParaRPr lang="en-US" sz="1200" dirty="0"/>
              </a:p>
            </p:txBody>
          </p: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A8DEFA6A-1E74-A7C7-BCED-41A0D9184416}"/>
                  </a:ext>
                </a:extLst>
              </p:cNvPr>
              <p:cNvSpPr txBox="1"/>
              <p:nvPr/>
            </p:nvSpPr>
            <p:spPr>
              <a:xfrm>
                <a:off x="9704956" y="3398772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10</a:t>
                </a:r>
                <a:r>
                  <a:rPr lang="en-US" sz="1200" baseline="30000" dirty="0"/>
                  <a:t>-4</a:t>
                </a:r>
                <a:endParaRPr lang="en-US" sz="1200" dirty="0"/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A6C21A90-FBF6-4ACA-D5C2-A6AB2E1457B8}"/>
                  </a:ext>
                </a:extLst>
              </p:cNvPr>
              <p:cNvSpPr txBox="1"/>
              <p:nvPr/>
            </p:nvSpPr>
            <p:spPr>
              <a:xfrm>
                <a:off x="10259735" y="2306252"/>
                <a:ext cx="424631" cy="1895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83K</a:t>
                </a: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06537009-8DDD-8466-4624-74537DF68FF3}"/>
                  </a:ext>
                </a:extLst>
              </p:cNvPr>
              <p:cNvSpPr txBox="1"/>
              <p:nvPr/>
            </p:nvSpPr>
            <p:spPr>
              <a:xfrm>
                <a:off x="11038903" y="2301969"/>
                <a:ext cx="424631" cy="1895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298</a:t>
                </a:r>
                <a:r>
                  <a:rPr kumimoji="0" lang="en-US" sz="1200" b="0" i="0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</a:t>
                </a:r>
              </a:p>
            </p:txBody>
          </p:sp>
          <p:sp>
            <p:nvSpPr>
              <p:cNvPr id="164" name="Right Brace 237">
                <a:extLst>
                  <a:ext uri="{FF2B5EF4-FFF2-40B4-BE49-F238E27FC236}">
                    <a16:creationId xmlns:a16="http://schemas.microsoft.com/office/drawing/2014/main" id="{626668C6-26FA-4B01-6DA0-1A3F66E2BA45}"/>
                  </a:ext>
                </a:extLst>
              </p:cNvPr>
              <p:cNvSpPr/>
              <p:nvPr/>
            </p:nvSpPr>
            <p:spPr>
              <a:xfrm>
                <a:off x="10632242" y="2567335"/>
                <a:ext cx="132347" cy="999116"/>
              </a:xfrm>
              <a:custGeom>
                <a:avLst/>
                <a:gdLst>
                  <a:gd name="connsiteX0" fmla="*/ 0 w 172870"/>
                  <a:gd name="connsiteY0" fmla="*/ 0 h 932688"/>
                  <a:gd name="connsiteX1" fmla="*/ 86435 w 172870"/>
                  <a:gd name="connsiteY1" fmla="*/ 14405 h 932688"/>
                  <a:gd name="connsiteX2" fmla="*/ 86435 w 172870"/>
                  <a:gd name="connsiteY2" fmla="*/ 457078 h 932688"/>
                  <a:gd name="connsiteX3" fmla="*/ 172870 w 172870"/>
                  <a:gd name="connsiteY3" fmla="*/ 471483 h 932688"/>
                  <a:gd name="connsiteX4" fmla="*/ 86435 w 172870"/>
                  <a:gd name="connsiteY4" fmla="*/ 485888 h 932688"/>
                  <a:gd name="connsiteX5" fmla="*/ 86435 w 172870"/>
                  <a:gd name="connsiteY5" fmla="*/ 918283 h 932688"/>
                  <a:gd name="connsiteX6" fmla="*/ 0 w 172870"/>
                  <a:gd name="connsiteY6" fmla="*/ 932688 h 932688"/>
                  <a:gd name="connsiteX7" fmla="*/ 0 w 172870"/>
                  <a:gd name="connsiteY7" fmla="*/ 0 h 932688"/>
                  <a:gd name="connsiteX0" fmla="*/ 0 w 172870"/>
                  <a:gd name="connsiteY0" fmla="*/ 0 h 932688"/>
                  <a:gd name="connsiteX1" fmla="*/ 86435 w 172870"/>
                  <a:gd name="connsiteY1" fmla="*/ 14405 h 932688"/>
                  <a:gd name="connsiteX2" fmla="*/ 86435 w 172870"/>
                  <a:gd name="connsiteY2" fmla="*/ 457078 h 932688"/>
                  <a:gd name="connsiteX3" fmla="*/ 172870 w 172870"/>
                  <a:gd name="connsiteY3" fmla="*/ 471483 h 932688"/>
                  <a:gd name="connsiteX4" fmla="*/ 86435 w 172870"/>
                  <a:gd name="connsiteY4" fmla="*/ 485888 h 932688"/>
                  <a:gd name="connsiteX5" fmla="*/ 86435 w 172870"/>
                  <a:gd name="connsiteY5" fmla="*/ 918283 h 932688"/>
                  <a:gd name="connsiteX6" fmla="*/ 0 w 172870"/>
                  <a:gd name="connsiteY6" fmla="*/ 932688 h 932688"/>
                  <a:gd name="connsiteX0" fmla="*/ 0 w 172872"/>
                  <a:gd name="connsiteY0" fmla="*/ 0 h 932688"/>
                  <a:gd name="connsiteX1" fmla="*/ 86435 w 172872"/>
                  <a:gd name="connsiteY1" fmla="*/ 14405 h 932688"/>
                  <a:gd name="connsiteX2" fmla="*/ 86435 w 172872"/>
                  <a:gd name="connsiteY2" fmla="*/ 457078 h 932688"/>
                  <a:gd name="connsiteX3" fmla="*/ 172870 w 172872"/>
                  <a:gd name="connsiteY3" fmla="*/ 471483 h 932688"/>
                  <a:gd name="connsiteX4" fmla="*/ 86435 w 172872"/>
                  <a:gd name="connsiteY4" fmla="*/ 485888 h 932688"/>
                  <a:gd name="connsiteX5" fmla="*/ 86435 w 172872"/>
                  <a:gd name="connsiteY5" fmla="*/ 918283 h 932688"/>
                  <a:gd name="connsiteX6" fmla="*/ 0 w 172872"/>
                  <a:gd name="connsiteY6" fmla="*/ 932688 h 932688"/>
                  <a:gd name="connsiteX7" fmla="*/ 0 w 172872"/>
                  <a:gd name="connsiteY7" fmla="*/ 0 h 932688"/>
                  <a:gd name="connsiteX0" fmla="*/ 0 w 172872"/>
                  <a:gd name="connsiteY0" fmla="*/ 0 h 932688"/>
                  <a:gd name="connsiteX1" fmla="*/ 86435 w 172872"/>
                  <a:gd name="connsiteY1" fmla="*/ 14405 h 932688"/>
                  <a:gd name="connsiteX2" fmla="*/ 83260 w 172872"/>
                  <a:gd name="connsiteY2" fmla="*/ 444378 h 932688"/>
                  <a:gd name="connsiteX3" fmla="*/ 172870 w 172872"/>
                  <a:gd name="connsiteY3" fmla="*/ 471483 h 932688"/>
                  <a:gd name="connsiteX4" fmla="*/ 86435 w 172872"/>
                  <a:gd name="connsiteY4" fmla="*/ 485888 h 932688"/>
                  <a:gd name="connsiteX5" fmla="*/ 86435 w 172872"/>
                  <a:gd name="connsiteY5" fmla="*/ 918283 h 932688"/>
                  <a:gd name="connsiteX6" fmla="*/ 0 w 172872"/>
                  <a:gd name="connsiteY6" fmla="*/ 932688 h 932688"/>
                  <a:gd name="connsiteX0" fmla="*/ 0 w 172872"/>
                  <a:gd name="connsiteY0" fmla="*/ 0 h 932688"/>
                  <a:gd name="connsiteX1" fmla="*/ 86435 w 172872"/>
                  <a:gd name="connsiteY1" fmla="*/ 14405 h 932688"/>
                  <a:gd name="connsiteX2" fmla="*/ 86435 w 172872"/>
                  <a:gd name="connsiteY2" fmla="*/ 457078 h 932688"/>
                  <a:gd name="connsiteX3" fmla="*/ 172870 w 172872"/>
                  <a:gd name="connsiteY3" fmla="*/ 471483 h 932688"/>
                  <a:gd name="connsiteX4" fmla="*/ 86435 w 172872"/>
                  <a:gd name="connsiteY4" fmla="*/ 485888 h 932688"/>
                  <a:gd name="connsiteX5" fmla="*/ 86435 w 172872"/>
                  <a:gd name="connsiteY5" fmla="*/ 918283 h 932688"/>
                  <a:gd name="connsiteX6" fmla="*/ 0 w 172872"/>
                  <a:gd name="connsiteY6" fmla="*/ 932688 h 932688"/>
                  <a:gd name="connsiteX7" fmla="*/ 0 w 172872"/>
                  <a:gd name="connsiteY7" fmla="*/ 0 h 932688"/>
                  <a:gd name="connsiteX0" fmla="*/ 0 w 172872"/>
                  <a:gd name="connsiteY0" fmla="*/ 0 h 932688"/>
                  <a:gd name="connsiteX1" fmla="*/ 86435 w 172872"/>
                  <a:gd name="connsiteY1" fmla="*/ 14405 h 932688"/>
                  <a:gd name="connsiteX2" fmla="*/ 83260 w 172872"/>
                  <a:gd name="connsiteY2" fmla="*/ 444378 h 932688"/>
                  <a:gd name="connsiteX3" fmla="*/ 172870 w 172872"/>
                  <a:gd name="connsiteY3" fmla="*/ 471483 h 932688"/>
                  <a:gd name="connsiteX4" fmla="*/ 86435 w 172872"/>
                  <a:gd name="connsiteY4" fmla="*/ 508113 h 932688"/>
                  <a:gd name="connsiteX5" fmla="*/ 86435 w 172872"/>
                  <a:gd name="connsiteY5" fmla="*/ 918283 h 932688"/>
                  <a:gd name="connsiteX6" fmla="*/ 0 w 172872"/>
                  <a:gd name="connsiteY6" fmla="*/ 932688 h 93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872" h="932688" stroke="0" extrusionOk="0">
                    <a:moveTo>
                      <a:pt x="0" y="0"/>
                    </a:moveTo>
                    <a:cubicBezTo>
                      <a:pt x="47737" y="0"/>
                      <a:pt x="86435" y="6449"/>
                      <a:pt x="86435" y="14405"/>
                    </a:cubicBezTo>
                    <a:lnTo>
                      <a:pt x="86435" y="457078"/>
                    </a:lnTo>
                    <a:cubicBezTo>
                      <a:pt x="86435" y="465034"/>
                      <a:pt x="125133" y="471483"/>
                      <a:pt x="172870" y="471483"/>
                    </a:cubicBezTo>
                    <a:cubicBezTo>
                      <a:pt x="125133" y="471483"/>
                      <a:pt x="86435" y="477932"/>
                      <a:pt x="86435" y="485888"/>
                    </a:cubicBezTo>
                    <a:lnTo>
                      <a:pt x="86435" y="918283"/>
                    </a:lnTo>
                    <a:cubicBezTo>
                      <a:pt x="86435" y="926239"/>
                      <a:pt x="47737" y="932688"/>
                      <a:pt x="0" y="932688"/>
                    </a:cubicBezTo>
                    <a:lnTo>
                      <a:pt x="0" y="0"/>
                    </a:lnTo>
                    <a:close/>
                  </a:path>
                  <a:path w="172872" h="932688" fill="none">
                    <a:moveTo>
                      <a:pt x="0" y="0"/>
                    </a:moveTo>
                    <a:cubicBezTo>
                      <a:pt x="47737" y="0"/>
                      <a:pt x="86435" y="6449"/>
                      <a:pt x="86435" y="14405"/>
                    </a:cubicBezTo>
                    <a:cubicBezTo>
                      <a:pt x="86435" y="161963"/>
                      <a:pt x="83260" y="296820"/>
                      <a:pt x="83260" y="444378"/>
                    </a:cubicBezTo>
                    <a:cubicBezTo>
                      <a:pt x="83260" y="452334"/>
                      <a:pt x="172341" y="460861"/>
                      <a:pt x="172870" y="471483"/>
                    </a:cubicBezTo>
                    <a:cubicBezTo>
                      <a:pt x="173399" y="482105"/>
                      <a:pt x="86435" y="500157"/>
                      <a:pt x="86435" y="508113"/>
                    </a:cubicBezTo>
                    <a:lnTo>
                      <a:pt x="86435" y="918283"/>
                    </a:lnTo>
                    <a:cubicBezTo>
                      <a:pt x="86435" y="926239"/>
                      <a:pt x="47737" y="932688"/>
                      <a:pt x="0" y="932688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65" name="Right Brace 238">
                <a:extLst>
                  <a:ext uri="{FF2B5EF4-FFF2-40B4-BE49-F238E27FC236}">
                    <a16:creationId xmlns:a16="http://schemas.microsoft.com/office/drawing/2014/main" id="{AF128C0F-A7CC-79F2-4279-1E1FECE1871C}"/>
                  </a:ext>
                </a:extLst>
              </p:cNvPr>
              <p:cNvSpPr/>
              <p:nvPr/>
            </p:nvSpPr>
            <p:spPr>
              <a:xfrm flipH="1">
                <a:off x="10958390" y="2759404"/>
                <a:ext cx="132345" cy="790487"/>
              </a:xfrm>
              <a:custGeom>
                <a:avLst/>
                <a:gdLst>
                  <a:gd name="connsiteX0" fmla="*/ 0 w 172870"/>
                  <a:gd name="connsiteY0" fmla="*/ 0 h 737930"/>
                  <a:gd name="connsiteX1" fmla="*/ 86435 w 172870"/>
                  <a:gd name="connsiteY1" fmla="*/ 14405 h 737930"/>
                  <a:gd name="connsiteX2" fmla="*/ 86435 w 172870"/>
                  <a:gd name="connsiteY2" fmla="*/ 363570 h 737930"/>
                  <a:gd name="connsiteX3" fmla="*/ 172870 w 172870"/>
                  <a:gd name="connsiteY3" fmla="*/ 377975 h 737930"/>
                  <a:gd name="connsiteX4" fmla="*/ 86435 w 172870"/>
                  <a:gd name="connsiteY4" fmla="*/ 392380 h 737930"/>
                  <a:gd name="connsiteX5" fmla="*/ 86435 w 172870"/>
                  <a:gd name="connsiteY5" fmla="*/ 723525 h 737930"/>
                  <a:gd name="connsiteX6" fmla="*/ 0 w 172870"/>
                  <a:gd name="connsiteY6" fmla="*/ 737930 h 737930"/>
                  <a:gd name="connsiteX7" fmla="*/ 0 w 172870"/>
                  <a:gd name="connsiteY7" fmla="*/ 0 h 737930"/>
                  <a:gd name="connsiteX0" fmla="*/ 0 w 172870"/>
                  <a:gd name="connsiteY0" fmla="*/ 0 h 737930"/>
                  <a:gd name="connsiteX1" fmla="*/ 86435 w 172870"/>
                  <a:gd name="connsiteY1" fmla="*/ 14405 h 737930"/>
                  <a:gd name="connsiteX2" fmla="*/ 86435 w 172870"/>
                  <a:gd name="connsiteY2" fmla="*/ 363570 h 737930"/>
                  <a:gd name="connsiteX3" fmla="*/ 172870 w 172870"/>
                  <a:gd name="connsiteY3" fmla="*/ 377975 h 737930"/>
                  <a:gd name="connsiteX4" fmla="*/ 86435 w 172870"/>
                  <a:gd name="connsiteY4" fmla="*/ 392380 h 737930"/>
                  <a:gd name="connsiteX5" fmla="*/ 86435 w 172870"/>
                  <a:gd name="connsiteY5" fmla="*/ 723525 h 737930"/>
                  <a:gd name="connsiteX6" fmla="*/ 0 w 172870"/>
                  <a:gd name="connsiteY6" fmla="*/ 737930 h 737930"/>
                  <a:gd name="connsiteX0" fmla="*/ 0 w 172872"/>
                  <a:gd name="connsiteY0" fmla="*/ 0 h 737930"/>
                  <a:gd name="connsiteX1" fmla="*/ 86435 w 172872"/>
                  <a:gd name="connsiteY1" fmla="*/ 14405 h 737930"/>
                  <a:gd name="connsiteX2" fmla="*/ 86435 w 172872"/>
                  <a:gd name="connsiteY2" fmla="*/ 363570 h 737930"/>
                  <a:gd name="connsiteX3" fmla="*/ 172870 w 172872"/>
                  <a:gd name="connsiteY3" fmla="*/ 377975 h 737930"/>
                  <a:gd name="connsiteX4" fmla="*/ 86435 w 172872"/>
                  <a:gd name="connsiteY4" fmla="*/ 392380 h 737930"/>
                  <a:gd name="connsiteX5" fmla="*/ 86435 w 172872"/>
                  <a:gd name="connsiteY5" fmla="*/ 723525 h 737930"/>
                  <a:gd name="connsiteX6" fmla="*/ 0 w 172872"/>
                  <a:gd name="connsiteY6" fmla="*/ 737930 h 737930"/>
                  <a:gd name="connsiteX7" fmla="*/ 0 w 172872"/>
                  <a:gd name="connsiteY7" fmla="*/ 0 h 737930"/>
                  <a:gd name="connsiteX0" fmla="*/ 0 w 172872"/>
                  <a:gd name="connsiteY0" fmla="*/ 0 h 737930"/>
                  <a:gd name="connsiteX1" fmla="*/ 86435 w 172872"/>
                  <a:gd name="connsiteY1" fmla="*/ 14405 h 737930"/>
                  <a:gd name="connsiteX2" fmla="*/ 89610 w 172872"/>
                  <a:gd name="connsiteY2" fmla="*/ 350870 h 737930"/>
                  <a:gd name="connsiteX3" fmla="*/ 172870 w 172872"/>
                  <a:gd name="connsiteY3" fmla="*/ 377975 h 737930"/>
                  <a:gd name="connsiteX4" fmla="*/ 86435 w 172872"/>
                  <a:gd name="connsiteY4" fmla="*/ 392380 h 737930"/>
                  <a:gd name="connsiteX5" fmla="*/ 86435 w 172872"/>
                  <a:gd name="connsiteY5" fmla="*/ 723525 h 737930"/>
                  <a:gd name="connsiteX6" fmla="*/ 0 w 172872"/>
                  <a:gd name="connsiteY6" fmla="*/ 737930 h 737930"/>
                  <a:gd name="connsiteX0" fmla="*/ 0 w 172870"/>
                  <a:gd name="connsiteY0" fmla="*/ 0 h 737930"/>
                  <a:gd name="connsiteX1" fmla="*/ 86435 w 172870"/>
                  <a:gd name="connsiteY1" fmla="*/ 14405 h 737930"/>
                  <a:gd name="connsiteX2" fmla="*/ 86435 w 172870"/>
                  <a:gd name="connsiteY2" fmla="*/ 363570 h 737930"/>
                  <a:gd name="connsiteX3" fmla="*/ 172870 w 172870"/>
                  <a:gd name="connsiteY3" fmla="*/ 377975 h 737930"/>
                  <a:gd name="connsiteX4" fmla="*/ 86435 w 172870"/>
                  <a:gd name="connsiteY4" fmla="*/ 392380 h 737930"/>
                  <a:gd name="connsiteX5" fmla="*/ 86435 w 172870"/>
                  <a:gd name="connsiteY5" fmla="*/ 723525 h 737930"/>
                  <a:gd name="connsiteX6" fmla="*/ 0 w 172870"/>
                  <a:gd name="connsiteY6" fmla="*/ 737930 h 737930"/>
                  <a:gd name="connsiteX7" fmla="*/ 0 w 172870"/>
                  <a:gd name="connsiteY7" fmla="*/ 0 h 737930"/>
                  <a:gd name="connsiteX0" fmla="*/ 0 w 172870"/>
                  <a:gd name="connsiteY0" fmla="*/ 0 h 737930"/>
                  <a:gd name="connsiteX1" fmla="*/ 86435 w 172870"/>
                  <a:gd name="connsiteY1" fmla="*/ 14405 h 737930"/>
                  <a:gd name="connsiteX2" fmla="*/ 89610 w 172870"/>
                  <a:gd name="connsiteY2" fmla="*/ 350870 h 737930"/>
                  <a:gd name="connsiteX3" fmla="*/ 172870 w 172870"/>
                  <a:gd name="connsiteY3" fmla="*/ 377975 h 737930"/>
                  <a:gd name="connsiteX4" fmla="*/ 89610 w 172870"/>
                  <a:gd name="connsiteY4" fmla="*/ 411430 h 737930"/>
                  <a:gd name="connsiteX5" fmla="*/ 86435 w 172870"/>
                  <a:gd name="connsiteY5" fmla="*/ 723525 h 737930"/>
                  <a:gd name="connsiteX6" fmla="*/ 0 w 172870"/>
                  <a:gd name="connsiteY6" fmla="*/ 737930 h 73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870" h="737930" stroke="0" extrusionOk="0">
                    <a:moveTo>
                      <a:pt x="0" y="0"/>
                    </a:moveTo>
                    <a:cubicBezTo>
                      <a:pt x="47737" y="0"/>
                      <a:pt x="86435" y="6449"/>
                      <a:pt x="86435" y="14405"/>
                    </a:cubicBezTo>
                    <a:lnTo>
                      <a:pt x="86435" y="363570"/>
                    </a:lnTo>
                    <a:cubicBezTo>
                      <a:pt x="86435" y="371526"/>
                      <a:pt x="125133" y="377975"/>
                      <a:pt x="172870" y="377975"/>
                    </a:cubicBezTo>
                    <a:cubicBezTo>
                      <a:pt x="125133" y="377975"/>
                      <a:pt x="86435" y="384424"/>
                      <a:pt x="86435" y="392380"/>
                    </a:cubicBezTo>
                    <a:lnTo>
                      <a:pt x="86435" y="723525"/>
                    </a:lnTo>
                    <a:cubicBezTo>
                      <a:pt x="86435" y="731481"/>
                      <a:pt x="47737" y="737930"/>
                      <a:pt x="0" y="737930"/>
                    </a:cubicBezTo>
                    <a:lnTo>
                      <a:pt x="0" y="0"/>
                    </a:lnTo>
                    <a:close/>
                  </a:path>
                  <a:path w="172870" h="737930" fill="none">
                    <a:moveTo>
                      <a:pt x="0" y="0"/>
                    </a:moveTo>
                    <a:cubicBezTo>
                      <a:pt x="47737" y="0"/>
                      <a:pt x="86435" y="6449"/>
                      <a:pt x="86435" y="14405"/>
                    </a:cubicBezTo>
                    <a:cubicBezTo>
                      <a:pt x="86435" y="130793"/>
                      <a:pt x="89610" y="234482"/>
                      <a:pt x="89610" y="350870"/>
                    </a:cubicBezTo>
                    <a:cubicBezTo>
                      <a:pt x="89610" y="358826"/>
                      <a:pt x="172870" y="367882"/>
                      <a:pt x="172870" y="377975"/>
                    </a:cubicBezTo>
                    <a:cubicBezTo>
                      <a:pt x="172870" y="388068"/>
                      <a:pt x="89610" y="403474"/>
                      <a:pt x="89610" y="411430"/>
                    </a:cubicBezTo>
                    <a:cubicBezTo>
                      <a:pt x="88552" y="515462"/>
                      <a:pt x="87493" y="619493"/>
                      <a:pt x="86435" y="723525"/>
                    </a:cubicBezTo>
                    <a:cubicBezTo>
                      <a:pt x="86435" y="731481"/>
                      <a:pt x="47737" y="737930"/>
                      <a:pt x="0" y="737930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247CD4A5-FD27-40FC-BDA6-123EEAC45A2B}"/>
                  </a:ext>
                </a:extLst>
              </p:cNvPr>
              <p:cNvSpPr txBox="1"/>
              <p:nvPr/>
            </p:nvSpPr>
            <p:spPr>
              <a:xfrm>
                <a:off x="10666104" y="2952077"/>
                <a:ext cx="424631" cy="1895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12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endParaRPr kumimoji="0" lang="en-US" sz="1200" b="0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840B084B-9257-021C-54EB-FEF9F0E38F96}"/>
              </a:ext>
            </a:extLst>
          </p:cNvPr>
          <p:cNvGrpSpPr/>
          <p:nvPr/>
        </p:nvGrpSpPr>
        <p:grpSpPr>
          <a:xfrm>
            <a:off x="9256827" y="2093176"/>
            <a:ext cx="2506206" cy="1620300"/>
            <a:chOff x="9256827" y="2092375"/>
            <a:chExt cx="2506206" cy="1620300"/>
          </a:xfrm>
        </p:grpSpPr>
        <p:graphicFrame>
          <p:nvGraphicFramePr>
            <p:cNvPr id="156" name="Chart 155">
              <a:extLst>
                <a:ext uri="{FF2B5EF4-FFF2-40B4-BE49-F238E27FC236}">
                  <a16:creationId xmlns:a16="http://schemas.microsoft.com/office/drawing/2014/main" id="{9AEFE8C2-0F10-4D7B-7137-2EFC6CBA9B1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35573223"/>
                </p:ext>
              </p:extLst>
            </p:nvPr>
          </p:nvGraphicFramePr>
          <p:xfrm>
            <a:off x="9256827" y="2092375"/>
            <a:ext cx="2506206" cy="1620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A76B8046-44C6-E8BD-6E0C-2CE6D5D29A94}"/>
                </a:ext>
              </a:extLst>
            </p:cNvPr>
            <p:cNvGrpSpPr/>
            <p:nvPr/>
          </p:nvGrpSpPr>
          <p:grpSpPr>
            <a:xfrm>
              <a:off x="9704956" y="2107354"/>
              <a:ext cx="1758578" cy="1569823"/>
              <a:chOff x="9704956" y="2105948"/>
              <a:chExt cx="1758578" cy="1569823"/>
            </a:xfrm>
          </p:grpSpPr>
          <p:sp>
            <p:nvSpPr>
              <p:cNvPr id="188" name="Right Brace 237">
                <a:extLst>
                  <a:ext uri="{FF2B5EF4-FFF2-40B4-BE49-F238E27FC236}">
                    <a16:creationId xmlns:a16="http://schemas.microsoft.com/office/drawing/2014/main" id="{37EA465E-7E10-D4E9-0EC9-C7880848B380}"/>
                  </a:ext>
                </a:extLst>
              </p:cNvPr>
              <p:cNvSpPr/>
              <p:nvPr/>
            </p:nvSpPr>
            <p:spPr>
              <a:xfrm>
                <a:off x="10632243" y="2566489"/>
                <a:ext cx="132347" cy="999116"/>
              </a:xfrm>
              <a:custGeom>
                <a:avLst/>
                <a:gdLst>
                  <a:gd name="connsiteX0" fmla="*/ 0 w 172870"/>
                  <a:gd name="connsiteY0" fmla="*/ 0 h 932688"/>
                  <a:gd name="connsiteX1" fmla="*/ 86435 w 172870"/>
                  <a:gd name="connsiteY1" fmla="*/ 14405 h 932688"/>
                  <a:gd name="connsiteX2" fmla="*/ 86435 w 172870"/>
                  <a:gd name="connsiteY2" fmla="*/ 457078 h 932688"/>
                  <a:gd name="connsiteX3" fmla="*/ 172870 w 172870"/>
                  <a:gd name="connsiteY3" fmla="*/ 471483 h 932688"/>
                  <a:gd name="connsiteX4" fmla="*/ 86435 w 172870"/>
                  <a:gd name="connsiteY4" fmla="*/ 485888 h 932688"/>
                  <a:gd name="connsiteX5" fmla="*/ 86435 w 172870"/>
                  <a:gd name="connsiteY5" fmla="*/ 918283 h 932688"/>
                  <a:gd name="connsiteX6" fmla="*/ 0 w 172870"/>
                  <a:gd name="connsiteY6" fmla="*/ 932688 h 932688"/>
                  <a:gd name="connsiteX7" fmla="*/ 0 w 172870"/>
                  <a:gd name="connsiteY7" fmla="*/ 0 h 932688"/>
                  <a:gd name="connsiteX0" fmla="*/ 0 w 172870"/>
                  <a:gd name="connsiteY0" fmla="*/ 0 h 932688"/>
                  <a:gd name="connsiteX1" fmla="*/ 86435 w 172870"/>
                  <a:gd name="connsiteY1" fmla="*/ 14405 h 932688"/>
                  <a:gd name="connsiteX2" fmla="*/ 86435 w 172870"/>
                  <a:gd name="connsiteY2" fmla="*/ 457078 h 932688"/>
                  <a:gd name="connsiteX3" fmla="*/ 172870 w 172870"/>
                  <a:gd name="connsiteY3" fmla="*/ 471483 h 932688"/>
                  <a:gd name="connsiteX4" fmla="*/ 86435 w 172870"/>
                  <a:gd name="connsiteY4" fmla="*/ 485888 h 932688"/>
                  <a:gd name="connsiteX5" fmla="*/ 86435 w 172870"/>
                  <a:gd name="connsiteY5" fmla="*/ 918283 h 932688"/>
                  <a:gd name="connsiteX6" fmla="*/ 0 w 172870"/>
                  <a:gd name="connsiteY6" fmla="*/ 932688 h 932688"/>
                  <a:gd name="connsiteX0" fmla="*/ 0 w 172872"/>
                  <a:gd name="connsiteY0" fmla="*/ 0 h 932688"/>
                  <a:gd name="connsiteX1" fmla="*/ 86435 w 172872"/>
                  <a:gd name="connsiteY1" fmla="*/ 14405 h 932688"/>
                  <a:gd name="connsiteX2" fmla="*/ 86435 w 172872"/>
                  <a:gd name="connsiteY2" fmla="*/ 457078 h 932688"/>
                  <a:gd name="connsiteX3" fmla="*/ 172870 w 172872"/>
                  <a:gd name="connsiteY3" fmla="*/ 471483 h 932688"/>
                  <a:gd name="connsiteX4" fmla="*/ 86435 w 172872"/>
                  <a:gd name="connsiteY4" fmla="*/ 485888 h 932688"/>
                  <a:gd name="connsiteX5" fmla="*/ 86435 w 172872"/>
                  <a:gd name="connsiteY5" fmla="*/ 918283 h 932688"/>
                  <a:gd name="connsiteX6" fmla="*/ 0 w 172872"/>
                  <a:gd name="connsiteY6" fmla="*/ 932688 h 932688"/>
                  <a:gd name="connsiteX7" fmla="*/ 0 w 172872"/>
                  <a:gd name="connsiteY7" fmla="*/ 0 h 932688"/>
                  <a:gd name="connsiteX0" fmla="*/ 0 w 172872"/>
                  <a:gd name="connsiteY0" fmla="*/ 0 h 932688"/>
                  <a:gd name="connsiteX1" fmla="*/ 86435 w 172872"/>
                  <a:gd name="connsiteY1" fmla="*/ 14405 h 932688"/>
                  <a:gd name="connsiteX2" fmla="*/ 83260 w 172872"/>
                  <a:gd name="connsiteY2" fmla="*/ 444378 h 932688"/>
                  <a:gd name="connsiteX3" fmla="*/ 172870 w 172872"/>
                  <a:gd name="connsiteY3" fmla="*/ 471483 h 932688"/>
                  <a:gd name="connsiteX4" fmla="*/ 86435 w 172872"/>
                  <a:gd name="connsiteY4" fmla="*/ 485888 h 932688"/>
                  <a:gd name="connsiteX5" fmla="*/ 86435 w 172872"/>
                  <a:gd name="connsiteY5" fmla="*/ 918283 h 932688"/>
                  <a:gd name="connsiteX6" fmla="*/ 0 w 172872"/>
                  <a:gd name="connsiteY6" fmla="*/ 932688 h 932688"/>
                  <a:gd name="connsiteX0" fmla="*/ 0 w 172872"/>
                  <a:gd name="connsiteY0" fmla="*/ 0 h 932688"/>
                  <a:gd name="connsiteX1" fmla="*/ 86435 w 172872"/>
                  <a:gd name="connsiteY1" fmla="*/ 14405 h 932688"/>
                  <a:gd name="connsiteX2" fmla="*/ 86435 w 172872"/>
                  <a:gd name="connsiteY2" fmla="*/ 457078 h 932688"/>
                  <a:gd name="connsiteX3" fmla="*/ 172870 w 172872"/>
                  <a:gd name="connsiteY3" fmla="*/ 471483 h 932688"/>
                  <a:gd name="connsiteX4" fmla="*/ 86435 w 172872"/>
                  <a:gd name="connsiteY4" fmla="*/ 485888 h 932688"/>
                  <a:gd name="connsiteX5" fmla="*/ 86435 w 172872"/>
                  <a:gd name="connsiteY5" fmla="*/ 918283 h 932688"/>
                  <a:gd name="connsiteX6" fmla="*/ 0 w 172872"/>
                  <a:gd name="connsiteY6" fmla="*/ 932688 h 932688"/>
                  <a:gd name="connsiteX7" fmla="*/ 0 w 172872"/>
                  <a:gd name="connsiteY7" fmla="*/ 0 h 932688"/>
                  <a:gd name="connsiteX0" fmla="*/ 0 w 172872"/>
                  <a:gd name="connsiteY0" fmla="*/ 0 h 932688"/>
                  <a:gd name="connsiteX1" fmla="*/ 86435 w 172872"/>
                  <a:gd name="connsiteY1" fmla="*/ 14405 h 932688"/>
                  <a:gd name="connsiteX2" fmla="*/ 83260 w 172872"/>
                  <a:gd name="connsiteY2" fmla="*/ 444378 h 932688"/>
                  <a:gd name="connsiteX3" fmla="*/ 172870 w 172872"/>
                  <a:gd name="connsiteY3" fmla="*/ 471483 h 932688"/>
                  <a:gd name="connsiteX4" fmla="*/ 86435 w 172872"/>
                  <a:gd name="connsiteY4" fmla="*/ 508113 h 932688"/>
                  <a:gd name="connsiteX5" fmla="*/ 86435 w 172872"/>
                  <a:gd name="connsiteY5" fmla="*/ 918283 h 932688"/>
                  <a:gd name="connsiteX6" fmla="*/ 0 w 172872"/>
                  <a:gd name="connsiteY6" fmla="*/ 932688 h 93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872" h="932688" stroke="0" extrusionOk="0">
                    <a:moveTo>
                      <a:pt x="0" y="0"/>
                    </a:moveTo>
                    <a:cubicBezTo>
                      <a:pt x="47737" y="0"/>
                      <a:pt x="86435" y="6449"/>
                      <a:pt x="86435" y="14405"/>
                    </a:cubicBezTo>
                    <a:lnTo>
                      <a:pt x="86435" y="457078"/>
                    </a:lnTo>
                    <a:cubicBezTo>
                      <a:pt x="86435" y="465034"/>
                      <a:pt x="125133" y="471483"/>
                      <a:pt x="172870" y="471483"/>
                    </a:cubicBezTo>
                    <a:cubicBezTo>
                      <a:pt x="125133" y="471483"/>
                      <a:pt x="86435" y="477932"/>
                      <a:pt x="86435" y="485888"/>
                    </a:cubicBezTo>
                    <a:lnTo>
                      <a:pt x="86435" y="918283"/>
                    </a:lnTo>
                    <a:cubicBezTo>
                      <a:pt x="86435" y="926239"/>
                      <a:pt x="47737" y="932688"/>
                      <a:pt x="0" y="932688"/>
                    </a:cubicBezTo>
                    <a:lnTo>
                      <a:pt x="0" y="0"/>
                    </a:lnTo>
                    <a:close/>
                  </a:path>
                  <a:path w="172872" h="932688" fill="none">
                    <a:moveTo>
                      <a:pt x="0" y="0"/>
                    </a:moveTo>
                    <a:cubicBezTo>
                      <a:pt x="47737" y="0"/>
                      <a:pt x="86435" y="6449"/>
                      <a:pt x="86435" y="14405"/>
                    </a:cubicBezTo>
                    <a:cubicBezTo>
                      <a:pt x="86435" y="161963"/>
                      <a:pt x="83260" y="296820"/>
                      <a:pt x="83260" y="444378"/>
                    </a:cubicBezTo>
                    <a:cubicBezTo>
                      <a:pt x="83260" y="452334"/>
                      <a:pt x="172341" y="460861"/>
                      <a:pt x="172870" y="471483"/>
                    </a:cubicBezTo>
                    <a:cubicBezTo>
                      <a:pt x="173399" y="482105"/>
                      <a:pt x="86435" y="500157"/>
                      <a:pt x="86435" y="508113"/>
                    </a:cubicBezTo>
                    <a:lnTo>
                      <a:pt x="86435" y="918283"/>
                    </a:lnTo>
                    <a:cubicBezTo>
                      <a:pt x="86435" y="926239"/>
                      <a:pt x="47737" y="932688"/>
                      <a:pt x="0" y="932688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89" name="Right Brace 238">
                <a:extLst>
                  <a:ext uri="{FF2B5EF4-FFF2-40B4-BE49-F238E27FC236}">
                    <a16:creationId xmlns:a16="http://schemas.microsoft.com/office/drawing/2014/main" id="{059AB6E1-ADB0-E099-0779-E15E2C444B30}"/>
                  </a:ext>
                </a:extLst>
              </p:cNvPr>
              <p:cNvSpPr/>
              <p:nvPr/>
            </p:nvSpPr>
            <p:spPr>
              <a:xfrm flipH="1">
                <a:off x="10958391" y="2758558"/>
                <a:ext cx="132345" cy="790487"/>
              </a:xfrm>
              <a:custGeom>
                <a:avLst/>
                <a:gdLst>
                  <a:gd name="connsiteX0" fmla="*/ 0 w 172870"/>
                  <a:gd name="connsiteY0" fmla="*/ 0 h 737930"/>
                  <a:gd name="connsiteX1" fmla="*/ 86435 w 172870"/>
                  <a:gd name="connsiteY1" fmla="*/ 14405 h 737930"/>
                  <a:gd name="connsiteX2" fmla="*/ 86435 w 172870"/>
                  <a:gd name="connsiteY2" fmla="*/ 363570 h 737930"/>
                  <a:gd name="connsiteX3" fmla="*/ 172870 w 172870"/>
                  <a:gd name="connsiteY3" fmla="*/ 377975 h 737930"/>
                  <a:gd name="connsiteX4" fmla="*/ 86435 w 172870"/>
                  <a:gd name="connsiteY4" fmla="*/ 392380 h 737930"/>
                  <a:gd name="connsiteX5" fmla="*/ 86435 w 172870"/>
                  <a:gd name="connsiteY5" fmla="*/ 723525 h 737930"/>
                  <a:gd name="connsiteX6" fmla="*/ 0 w 172870"/>
                  <a:gd name="connsiteY6" fmla="*/ 737930 h 737930"/>
                  <a:gd name="connsiteX7" fmla="*/ 0 w 172870"/>
                  <a:gd name="connsiteY7" fmla="*/ 0 h 737930"/>
                  <a:gd name="connsiteX0" fmla="*/ 0 w 172870"/>
                  <a:gd name="connsiteY0" fmla="*/ 0 h 737930"/>
                  <a:gd name="connsiteX1" fmla="*/ 86435 w 172870"/>
                  <a:gd name="connsiteY1" fmla="*/ 14405 h 737930"/>
                  <a:gd name="connsiteX2" fmla="*/ 86435 w 172870"/>
                  <a:gd name="connsiteY2" fmla="*/ 363570 h 737930"/>
                  <a:gd name="connsiteX3" fmla="*/ 172870 w 172870"/>
                  <a:gd name="connsiteY3" fmla="*/ 377975 h 737930"/>
                  <a:gd name="connsiteX4" fmla="*/ 86435 w 172870"/>
                  <a:gd name="connsiteY4" fmla="*/ 392380 h 737930"/>
                  <a:gd name="connsiteX5" fmla="*/ 86435 w 172870"/>
                  <a:gd name="connsiteY5" fmla="*/ 723525 h 737930"/>
                  <a:gd name="connsiteX6" fmla="*/ 0 w 172870"/>
                  <a:gd name="connsiteY6" fmla="*/ 737930 h 737930"/>
                  <a:gd name="connsiteX0" fmla="*/ 0 w 172872"/>
                  <a:gd name="connsiteY0" fmla="*/ 0 h 737930"/>
                  <a:gd name="connsiteX1" fmla="*/ 86435 w 172872"/>
                  <a:gd name="connsiteY1" fmla="*/ 14405 h 737930"/>
                  <a:gd name="connsiteX2" fmla="*/ 86435 w 172872"/>
                  <a:gd name="connsiteY2" fmla="*/ 363570 h 737930"/>
                  <a:gd name="connsiteX3" fmla="*/ 172870 w 172872"/>
                  <a:gd name="connsiteY3" fmla="*/ 377975 h 737930"/>
                  <a:gd name="connsiteX4" fmla="*/ 86435 w 172872"/>
                  <a:gd name="connsiteY4" fmla="*/ 392380 h 737930"/>
                  <a:gd name="connsiteX5" fmla="*/ 86435 w 172872"/>
                  <a:gd name="connsiteY5" fmla="*/ 723525 h 737930"/>
                  <a:gd name="connsiteX6" fmla="*/ 0 w 172872"/>
                  <a:gd name="connsiteY6" fmla="*/ 737930 h 737930"/>
                  <a:gd name="connsiteX7" fmla="*/ 0 w 172872"/>
                  <a:gd name="connsiteY7" fmla="*/ 0 h 737930"/>
                  <a:gd name="connsiteX0" fmla="*/ 0 w 172872"/>
                  <a:gd name="connsiteY0" fmla="*/ 0 h 737930"/>
                  <a:gd name="connsiteX1" fmla="*/ 86435 w 172872"/>
                  <a:gd name="connsiteY1" fmla="*/ 14405 h 737930"/>
                  <a:gd name="connsiteX2" fmla="*/ 89610 w 172872"/>
                  <a:gd name="connsiteY2" fmla="*/ 350870 h 737930"/>
                  <a:gd name="connsiteX3" fmla="*/ 172870 w 172872"/>
                  <a:gd name="connsiteY3" fmla="*/ 377975 h 737930"/>
                  <a:gd name="connsiteX4" fmla="*/ 86435 w 172872"/>
                  <a:gd name="connsiteY4" fmla="*/ 392380 h 737930"/>
                  <a:gd name="connsiteX5" fmla="*/ 86435 w 172872"/>
                  <a:gd name="connsiteY5" fmla="*/ 723525 h 737930"/>
                  <a:gd name="connsiteX6" fmla="*/ 0 w 172872"/>
                  <a:gd name="connsiteY6" fmla="*/ 737930 h 737930"/>
                  <a:gd name="connsiteX0" fmla="*/ 0 w 172870"/>
                  <a:gd name="connsiteY0" fmla="*/ 0 h 737930"/>
                  <a:gd name="connsiteX1" fmla="*/ 86435 w 172870"/>
                  <a:gd name="connsiteY1" fmla="*/ 14405 h 737930"/>
                  <a:gd name="connsiteX2" fmla="*/ 86435 w 172870"/>
                  <a:gd name="connsiteY2" fmla="*/ 363570 h 737930"/>
                  <a:gd name="connsiteX3" fmla="*/ 172870 w 172870"/>
                  <a:gd name="connsiteY3" fmla="*/ 377975 h 737930"/>
                  <a:gd name="connsiteX4" fmla="*/ 86435 w 172870"/>
                  <a:gd name="connsiteY4" fmla="*/ 392380 h 737930"/>
                  <a:gd name="connsiteX5" fmla="*/ 86435 w 172870"/>
                  <a:gd name="connsiteY5" fmla="*/ 723525 h 737930"/>
                  <a:gd name="connsiteX6" fmla="*/ 0 w 172870"/>
                  <a:gd name="connsiteY6" fmla="*/ 737930 h 737930"/>
                  <a:gd name="connsiteX7" fmla="*/ 0 w 172870"/>
                  <a:gd name="connsiteY7" fmla="*/ 0 h 737930"/>
                  <a:gd name="connsiteX0" fmla="*/ 0 w 172870"/>
                  <a:gd name="connsiteY0" fmla="*/ 0 h 737930"/>
                  <a:gd name="connsiteX1" fmla="*/ 86435 w 172870"/>
                  <a:gd name="connsiteY1" fmla="*/ 14405 h 737930"/>
                  <a:gd name="connsiteX2" fmla="*/ 89610 w 172870"/>
                  <a:gd name="connsiteY2" fmla="*/ 350870 h 737930"/>
                  <a:gd name="connsiteX3" fmla="*/ 172870 w 172870"/>
                  <a:gd name="connsiteY3" fmla="*/ 377975 h 737930"/>
                  <a:gd name="connsiteX4" fmla="*/ 89610 w 172870"/>
                  <a:gd name="connsiteY4" fmla="*/ 411430 h 737930"/>
                  <a:gd name="connsiteX5" fmla="*/ 86435 w 172870"/>
                  <a:gd name="connsiteY5" fmla="*/ 723525 h 737930"/>
                  <a:gd name="connsiteX6" fmla="*/ 0 w 172870"/>
                  <a:gd name="connsiteY6" fmla="*/ 737930 h 73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870" h="737930" stroke="0" extrusionOk="0">
                    <a:moveTo>
                      <a:pt x="0" y="0"/>
                    </a:moveTo>
                    <a:cubicBezTo>
                      <a:pt x="47737" y="0"/>
                      <a:pt x="86435" y="6449"/>
                      <a:pt x="86435" y="14405"/>
                    </a:cubicBezTo>
                    <a:lnTo>
                      <a:pt x="86435" y="363570"/>
                    </a:lnTo>
                    <a:cubicBezTo>
                      <a:pt x="86435" y="371526"/>
                      <a:pt x="125133" y="377975"/>
                      <a:pt x="172870" y="377975"/>
                    </a:cubicBezTo>
                    <a:cubicBezTo>
                      <a:pt x="125133" y="377975"/>
                      <a:pt x="86435" y="384424"/>
                      <a:pt x="86435" y="392380"/>
                    </a:cubicBezTo>
                    <a:lnTo>
                      <a:pt x="86435" y="723525"/>
                    </a:lnTo>
                    <a:cubicBezTo>
                      <a:pt x="86435" y="731481"/>
                      <a:pt x="47737" y="737930"/>
                      <a:pt x="0" y="737930"/>
                    </a:cubicBezTo>
                    <a:lnTo>
                      <a:pt x="0" y="0"/>
                    </a:lnTo>
                    <a:close/>
                  </a:path>
                  <a:path w="172870" h="737930" fill="none">
                    <a:moveTo>
                      <a:pt x="0" y="0"/>
                    </a:moveTo>
                    <a:cubicBezTo>
                      <a:pt x="47737" y="0"/>
                      <a:pt x="86435" y="6449"/>
                      <a:pt x="86435" y="14405"/>
                    </a:cubicBezTo>
                    <a:cubicBezTo>
                      <a:pt x="86435" y="130793"/>
                      <a:pt x="89610" y="234482"/>
                      <a:pt x="89610" y="350870"/>
                    </a:cubicBezTo>
                    <a:cubicBezTo>
                      <a:pt x="89610" y="358826"/>
                      <a:pt x="172870" y="367882"/>
                      <a:pt x="172870" y="377975"/>
                    </a:cubicBezTo>
                    <a:cubicBezTo>
                      <a:pt x="172870" y="388068"/>
                      <a:pt x="89610" y="403474"/>
                      <a:pt x="89610" y="411430"/>
                    </a:cubicBezTo>
                    <a:cubicBezTo>
                      <a:pt x="88552" y="515462"/>
                      <a:pt x="87493" y="619493"/>
                      <a:pt x="86435" y="723525"/>
                    </a:cubicBezTo>
                    <a:cubicBezTo>
                      <a:pt x="86435" y="731481"/>
                      <a:pt x="47737" y="737930"/>
                      <a:pt x="0" y="737930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82007625-B983-A943-2356-DB29D8AA2A5F}"/>
                  </a:ext>
                </a:extLst>
              </p:cNvPr>
              <p:cNvSpPr txBox="1"/>
              <p:nvPr/>
            </p:nvSpPr>
            <p:spPr>
              <a:xfrm>
                <a:off x="9733077" y="2105948"/>
                <a:ext cx="4122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10</a:t>
                </a:r>
                <a:r>
                  <a:rPr lang="en-US" sz="1200" baseline="30000" dirty="0"/>
                  <a:t>0</a:t>
                </a:r>
                <a:endParaRPr lang="en-US" sz="1200" dirty="0"/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59D09EE0-00D8-F0CC-9286-4E74A5D7CFD8}"/>
                  </a:ext>
                </a:extLst>
              </p:cNvPr>
              <p:cNvSpPr txBox="1"/>
              <p:nvPr/>
            </p:nvSpPr>
            <p:spPr>
              <a:xfrm>
                <a:off x="9709895" y="2433102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10</a:t>
                </a:r>
                <a:r>
                  <a:rPr lang="en-US" sz="1200" baseline="30000" dirty="0"/>
                  <a:t>-1</a:t>
                </a:r>
                <a:endParaRPr lang="en-US" sz="1200" dirty="0"/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453C7019-58E2-99FE-08BC-49151C42F8AD}"/>
                  </a:ext>
                </a:extLst>
              </p:cNvPr>
              <p:cNvSpPr txBox="1"/>
              <p:nvPr/>
            </p:nvSpPr>
            <p:spPr>
              <a:xfrm>
                <a:off x="9708131" y="2754091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10</a:t>
                </a:r>
                <a:r>
                  <a:rPr lang="en-US" sz="1200" baseline="30000" dirty="0"/>
                  <a:t>-2</a:t>
                </a:r>
                <a:endParaRPr lang="en-US" sz="1200" dirty="0"/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D74EEDAC-6F9B-ED5A-1DA6-CB139A25BC1B}"/>
                  </a:ext>
                </a:extLst>
              </p:cNvPr>
              <p:cNvSpPr txBox="1"/>
              <p:nvPr/>
            </p:nvSpPr>
            <p:spPr>
              <a:xfrm>
                <a:off x="9707781" y="3088045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10</a:t>
                </a:r>
                <a:r>
                  <a:rPr lang="en-US" sz="1200" baseline="30000" dirty="0"/>
                  <a:t>-3</a:t>
                </a:r>
                <a:endParaRPr lang="en-US" sz="1200" dirty="0"/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58043360-23F1-23FB-0F5E-2C18E59E8311}"/>
                  </a:ext>
                </a:extLst>
              </p:cNvPr>
              <p:cNvSpPr txBox="1"/>
              <p:nvPr/>
            </p:nvSpPr>
            <p:spPr>
              <a:xfrm>
                <a:off x="9704956" y="3398772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10</a:t>
                </a:r>
                <a:r>
                  <a:rPr lang="en-US" sz="1200" baseline="30000" dirty="0"/>
                  <a:t>-4</a:t>
                </a:r>
                <a:endParaRPr lang="en-US" sz="1200" dirty="0"/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A35866B6-4883-CF4C-DF19-94C78758FBB0}"/>
                  </a:ext>
                </a:extLst>
              </p:cNvPr>
              <p:cNvSpPr txBox="1"/>
              <p:nvPr/>
            </p:nvSpPr>
            <p:spPr>
              <a:xfrm>
                <a:off x="10259735" y="2306252"/>
                <a:ext cx="424631" cy="1895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83K</a:t>
                </a:r>
              </a:p>
            </p:txBody>
          </p: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92ACE029-E627-B578-D63D-B2B63F0AB240}"/>
                  </a:ext>
                </a:extLst>
              </p:cNvPr>
              <p:cNvSpPr txBox="1"/>
              <p:nvPr/>
            </p:nvSpPr>
            <p:spPr>
              <a:xfrm>
                <a:off x="11038903" y="2301969"/>
                <a:ext cx="424631" cy="1895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298</a:t>
                </a:r>
                <a:r>
                  <a:rPr kumimoji="0" lang="en-US" sz="1200" b="0" i="0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</a:t>
                </a:r>
              </a:p>
            </p:txBody>
          </p:sp>
          <p:sp>
            <p:nvSpPr>
              <p:cNvPr id="197" name="Right Brace 237">
                <a:extLst>
                  <a:ext uri="{FF2B5EF4-FFF2-40B4-BE49-F238E27FC236}">
                    <a16:creationId xmlns:a16="http://schemas.microsoft.com/office/drawing/2014/main" id="{EBE490E0-50B5-E385-8192-57ADB33D3755}"/>
                  </a:ext>
                </a:extLst>
              </p:cNvPr>
              <p:cNvSpPr/>
              <p:nvPr/>
            </p:nvSpPr>
            <p:spPr>
              <a:xfrm>
                <a:off x="10632242" y="2567335"/>
                <a:ext cx="132347" cy="999116"/>
              </a:xfrm>
              <a:custGeom>
                <a:avLst/>
                <a:gdLst>
                  <a:gd name="connsiteX0" fmla="*/ 0 w 172870"/>
                  <a:gd name="connsiteY0" fmla="*/ 0 h 932688"/>
                  <a:gd name="connsiteX1" fmla="*/ 86435 w 172870"/>
                  <a:gd name="connsiteY1" fmla="*/ 14405 h 932688"/>
                  <a:gd name="connsiteX2" fmla="*/ 86435 w 172870"/>
                  <a:gd name="connsiteY2" fmla="*/ 457078 h 932688"/>
                  <a:gd name="connsiteX3" fmla="*/ 172870 w 172870"/>
                  <a:gd name="connsiteY3" fmla="*/ 471483 h 932688"/>
                  <a:gd name="connsiteX4" fmla="*/ 86435 w 172870"/>
                  <a:gd name="connsiteY4" fmla="*/ 485888 h 932688"/>
                  <a:gd name="connsiteX5" fmla="*/ 86435 w 172870"/>
                  <a:gd name="connsiteY5" fmla="*/ 918283 h 932688"/>
                  <a:gd name="connsiteX6" fmla="*/ 0 w 172870"/>
                  <a:gd name="connsiteY6" fmla="*/ 932688 h 932688"/>
                  <a:gd name="connsiteX7" fmla="*/ 0 w 172870"/>
                  <a:gd name="connsiteY7" fmla="*/ 0 h 932688"/>
                  <a:gd name="connsiteX0" fmla="*/ 0 w 172870"/>
                  <a:gd name="connsiteY0" fmla="*/ 0 h 932688"/>
                  <a:gd name="connsiteX1" fmla="*/ 86435 w 172870"/>
                  <a:gd name="connsiteY1" fmla="*/ 14405 h 932688"/>
                  <a:gd name="connsiteX2" fmla="*/ 86435 w 172870"/>
                  <a:gd name="connsiteY2" fmla="*/ 457078 h 932688"/>
                  <a:gd name="connsiteX3" fmla="*/ 172870 w 172870"/>
                  <a:gd name="connsiteY3" fmla="*/ 471483 h 932688"/>
                  <a:gd name="connsiteX4" fmla="*/ 86435 w 172870"/>
                  <a:gd name="connsiteY4" fmla="*/ 485888 h 932688"/>
                  <a:gd name="connsiteX5" fmla="*/ 86435 w 172870"/>
                  <a:gd name="connsiteY5" fmla="*/ 918283 h 932688"/>
                  <a:gd name="connsiteX6" fmla="*/ 0 w 172870"/>
                  <a:gd name="connsiteY6" fmla="*/ 932688 h 932688"/>
                  <a:gd name="connsiteX0" fmla="*/ 0 w 172872"/>
                  <a:gd name="connsiteY0" fmla="*/ 0 h 932688"/>
                  <a:gd name="connsiteX1" fmla="*/ 86435 w 172872"/>
                  <a:gd name="connsiteY1" fmla="*/ 14405 h 932688"/>
                  <a:gd name="connsiteX2" fmla="*/ 86435 w 172872"/>
                  <a:gd name="connsiteY2" fmla="*/ 457078 h 932688"/>
                  <a:gd name="connsiteX3" fmla="*/ 172870 w 172872"/>
                  <a:gd name="connsiteY3" fmla="*/ 471483 h 932688"/>
                  <a:gd name="connsiteX4" fmla="*/ 86435 w 172872"/>
                  <a:gd name="connsiteY4" fmla="*/ 485888 h 932688"/>
                  <a:gd name="connsiteX5" fmla="*/ 86435 w 172872"/>
                  <a:gd name="connsiteY5" fmla="*/ 918283 h 932688"/>
                  <a:gd name="connsiteX6" fmla="*/ 0 w 172872"/>
                  <a:gd name="connsiteY6" fmla="*/ 932688 h 932688"/>
                  <a:gd name="connsiteX7" fmla="*/ 0 w 172872"/>
                  <a:gd name="connsiteY7" fmla="*/ 0 h 932688"/>
                  <a:gd name="connsiteX0" fmla="*/ 0 w 172872"/>
                  <a:gd name="connsiteY0" fmla="*/ 0 h 932688"/>
                  <a:gd name="connsiteX1" fmla="*/ 86435 w 172872"/>
                  <a:gd name="connsiteY1" fmla="*/ 14405 h 932688"/>
                  <a:gd name="connsiteX2" fmla="*/ 83260 w 172872"/>
                  <a:gd name="connsiteY2" fmla="*/ 444378 h 932688"/>
                  <a:gd name="connsiteX3" fmla="*/ 172870 w 172872"/>
                  <a:gd name="connsiteY3" fmla="*/ 471483 h 932688"/>
                  <a:gd name="connsiteX4" fmla="*/ 86435 w 172872"/>
                  <a:gd name="connsiteY4" fmla="*/ 485888 h 932688"/>
                  <a:gd name="connsiteX5" fmla="*/ 86435 w 172872"/>
                  <a:gd name="connsiteY5" fmla="*/ 918283 h 932688"/>
                  <a:gd name="connsiteX6" fmla="*/ 0 w 172872"/>
                  <a:gd name="connsiteY6" fmla="*/ 932688 h 932688"/>
                  <a:gd name="connsiteX0" fmla="*/ 0 w 172872"/>
                  <a:gd name="connsiteY0" fmla="*/ 0 h 932688"/>
                  <a:gd name="connsiteX1" fmla="*/ 86435 w 172872"/>
                  <a:gd name="connsiteY1" fmla="*/ 14405 h 932688"/>
                  <a:gd name="connsiteX2" fmla="*/ 86435 w 172872"/>
                  <a:gd name="connsiteY2" fmla="*/ 457078 h 932688"/>
                  <a:gd name="connsiteX3" fmla="*/ 172870 w 172872"/>
                  <a:gd name="connsiteY3" fmla="*/ 471483 h 932688"/>
                  <a:gd name="connsiteX4" fmla="*/ 86435 w 172872"/>
                  <a:gd name="connsiteY4" fmla="*/ 485888 h 932688"/>
                  <a:gd name="connsiteX5" fmla="*/ 86435 w 172872"/>
                  <a:gd name="connsiteY5" fmla="*/ 918283 h 932688"/>
                  <a:gd name="connsiteX6" fmla="*/ 0 w 172872"/>
                  <a:gd name="connsiteY6" fmla="*/ 932688 h 932688"/>
                  <a:gd name="connsiteX7" fmla="*/ 0 w 172872"/>
                  <a:gd name="connsiteY7" fmla="*/ 0 h 932688"/>
                  <a:gd name="connsiteX0" fmla="*/ 0 w 172872"/>
                  <a:gd name="connsiteY0" fmla="*/ 0 h 932688"/>
                  <a:gd name="connsiteX1" fmla="*/ 86435 w 172872"/>
                  <a:gd name="connsiteY1" fmla="*/ 14405 h 932688"/>
                  <a:gd name="connsiteX2" fmla="*/ 83260 w 172872"/>
                  <a:gd name="connsiteY2" fmla="*/ 444378 h 932688"/>
                  <a:gd name="connsiteX3" fmla="*/ 172870 w 172872"/>
                  <a:gd name="connsiteY3" fmla="*/ 471483 h 932688"/>
                  <a:gd name="connsiteX4" fmla="*/ 86435 w 172872"/>
                  <a:gd name="connsiteY4" fmla="*/ 508113 h 932688"/>
                  <a:gd name="connsiteX5" fmla="*/ 86435 w 172872"/>
                  <a:gd name="connsiteY5" fmla="*/ 918283 h 932688"/>
                  <a:gd name="connsiteX6" fmla="*/ 0 w 172872"/>
                  <a:gd name="connsiteY6" fmla="*/ 932688 h 93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872" h="932688" stroke="0" extrusionOk="0">
                    <a:moveTo>
                      <a:pt x="0" y="0"/>
                    </a:moveTo>
                    <a:cubicBezTo>
                      <a:pt x="47737" y="0"/>
                      <a:pt x="86435" y="6449"/>
                      <a:pt x="86435" y="14405"/>
                    </a:cubicBezTo>
                    <a:lnTo>
                      <a:pt x="86435" y="457078"/>
                    </a:lnTo>
                    <a:cubicBezTo>
                      <a:pt x="86435" y="465034"/>
                      <a:pt x="125133" y="471483"/>
                      <a:pt x="172870" y="471483"/>
                    </a:cubicBezTo>
                    <a:cubicBezTo>
                      <a:pt x="125133" y="471483"/>
                      <a:pt x="86435" y="477932"/>
                      <a:pt x="86435" y="485888"/>
                    </a:cubicBezTo>
                    <a:lnTo>
                      <a:pt x="86435" y="918283"/>
                    </a:lnTo>
                    <a:cubicBezTo>
                      <a:pt x="86435" y="926239"/>
                      <a:pt x="47737" y="932688"/>
                      <a:pt x="0" y="932688"/>
                    </a:cubicBezTo>
                    <a:lnTo>
                      <a:pt x="0" y="0"/>
                    </a:lnTo>
                    <a:close/>
                  </a:path>
                  <a:path w="172872" h="932688" fill="none">
                    <a:moveTo>
                      <a:pt x="0" y="0"/>
                    </a:moveTo>
                    <a:cubicBezTo>
                      <a:pt x="47737" y="0"/>
                      <a:pt x="86435" y="6449"/>
                      <a:pt x="86435" y="14405"/>
                    </a:cubicBezTo>
                    <a:cubicBezTo>
                      <a:pt x="86435" y="161963"/>
                      <a:pt x="83260" y="296820"/>
                      <a:pt x="83260" y="444378"/>
                    </a:cubicBezTo>
                    <a:cubicBezTo>
                      <a:pt x="83260" y="452334"/>
                      <a:pt x="172341" y="460861"/>
                      <a:pt x="172870" y="471483"/>
                    </a:cubicBezTo>
                    <a:cubicBezTo>
                      <a:pt x="173399" y="482105"/>
                      <a:pt x="86435" y="500157"/>
                      <a:pt x="86435" y="508113"/>
                    </a:cubicBezTo>
                    <a:lnTo>
                      <a:pt x="86435" y="918283"/>
                    </a:lnTo>
                    <a:cubicBezTo>
                      <a:pt x="86435" y="926239"/>
                      <a:pt x="47737" y="932688"/>
                      <a:pt x="0" y="932688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98" name="Right Brace 238">
                <a:extLst>
                  <a:ext uri="{FF2B5EF4-FFF2-40B4-BE49-F238E27FC236}">
                    <a16:creationId xmlns:a16="http://schemas.microsoft.com/office/drawing/2014/main" id="{39535363-5900-5B67-F684-A5423FA69B07}"/>
                  </a:ext>
                </a:extLst>
              </p:cNvPr>
              <p:cNvSpPr/>
              <p:nvPr/>
            </p:nvSpPr>
            <p:spPr>
              <a:xfrm flipH="1">
                <a:off x="10958390" y="2759404"/>
                <a:ext cx="132345" cy="790487"/>
              </a:xfrm>
              <a:custGeom>
                <a:avLst/>
                <a:gdLst>
                  <a:gd name="connsiteX0" fmla="*/ 0 w 172870"/>
                  <a:gd name="connsiteY0" fmla="*/ 0 h 737930"/>
                  <a:gd name="connsiteX1" fmla="*/ 86435 w 172870"/>
                  <a:gd name="connsiteY1" fmla="*/ 14405 h 737930"/>
                  <a:gd name="connsiteX2" fmla="*/ 86435 w 172870"/>
                  <a:gd name="connsiteY2" fmla="*/ 363570 h 737930"/>
                  <a:gd name="connsiteX3" fmla="*/ 172870 w 172870"/>
                  <a:gd name="connsiteY3" fmla="*/ 377975 h 737930"/>
                  <a:gd name="connsiteX4" fmla="*/ 86435 w 172870"/>
                  <a:gd name="connsiteY4" fmla="*/ 392380 h 737930"/>
                  <a:gd name="connsiteX5" fmla="*/ 86435 w 172870"/>
                  <a:gd name="connsiteY5" fmla="*/ 723525 h 737930"/>
                  <a:gd name="connsiteX6" fmla="*/ 0 w 172870"/>
                  <a:gd name="connsiteY6" fmla="*/ 737930 h 737930"/>
                  <a:gd name="connsiteX7" fmla="*/ 0 w 172870"/>
                  <a:gd name="connsiteY7" fmla="*/ 0 h 737930"/>
                  <a:gd name="connsiteX0" fmla="*/ 0 w 172870"/>
                  <a:gd name="connsiteY0" fmla="*/ 0 h 737930"/>
                  <a:gd name="connsiteX1" fmla="*/ 86435 w 172870"/>
                  <a:gd name="connsiteY1" fmla="*/ 14405 h 737930"/>
                  <a:gd name="connsiteX2" fmla="*/ 86435 w 172870"/>
                  <a:gd name="connsiteY2" fmla="*/ 363570 h 737930"/>
                  <a:gd name="connsiteX3" fmla="*/ 172870 w 172870"/>
                  <a:gd name="connsiteY3" fmla="*/ 377975 h 737930"/>
                  <a:gd name="connsiteX4" fmla="*/ 86435 w 172870"/>
                  <a:gd name="connsiteY4" fmla="*/ 392380 h 737930"/>
                  <a:gd name="connsiteX5" fmla="*/ 86435 w 172870"/>
                  <a:gd name="connsiteY5" fmla="*/ 723525 h 737930"/>
                  <a:gd name="connsiteX6" fmla="*/ 0 w 172870"/>
                  <a:gd name="connsiteY6" fmla="*/ 737930 h 737930"/>
                  <a:gd name="connsiteX0" fmla="*/ 0 w 172872"/>
                  <a:gd name="connsiteY0" fmla="*/ 0 h 737930"/>
                  <a:gd name="connsiteX1" fmla="*/ 86435 w 172872"/>
                  <a:gd name="connsiteY1" fmla="*/ 14405 h 737930"/>
                  <a:gd name="connsiteX2" fmla="*/ 86435 w 172872"/>
                  <a:gd name="connsiteY2" fmla="*/ 363570 h 737930"/>
                  <a:gd name="connsiteX3" fmla="*/ 172870 w 172872"/>
                  <a:gd name="connsiteY3" fmla="*/ 377975 h 737930"/>
                  <a:gd name="connsiteX4" fmla="*/ 86435 w 172872"/>
                  <a:gd name="connsiteY4" fmla="*/ 392380 h 737930"/>
                  <a:gd name="connsiteX5" fmla="*/ 86435 w 172872"/>
                  <a:gd name="connsiteY5" fmla="*/ 723525 h 737930"/>
                  <a:gd name="connsiteX6" fmla="*/ 0 w 172872"/>
                  <a:gd name="connsiteY6" fmla="*/ 737930 h 737930"/>
                  <a:gd name="connsiteX7" fmla="*/ 0 w 172872"/>
                  <a:gd name="connsiteY7" fmla="*/ 0 h 737930"/>
                  <a:gd name="connsiteX0" fmla="*/ 0 w 172872"/>
                  <a:gd name="connsiteY0" fmla="*/ 0 h 737930"/>
                  <a:gd name="connsiteX1" fmla="*/ 86435 w 172872"/>
                  <a:gd name="connsiteY1" fmla="*/ 14405 h 737930"/>
                  <a:gd name="connsiteX2" fmla="*/ 89610 w 172872"/>
                  <a:gd name="connsiteY2" fmla="*/ 350870 h 737930"/>
                  <a:gd name="connsiteX3" fmla="*/ 172870 w 172872"/>
                  <a:gd name="connsiteY3" fmla="*/ 377975 h 737930"/>
                  <a:gd name="connsiteX4" fmla="*/ 86435 w 172872"/>
                  <a:gd name="connsiteY4" fmla="*/ 392380 h 737930"/>
                  <a:gd name="connsiteX5" fmla="*/ 86435 w 172872"/>
                  <a:gd name="connsiteY5" fmla="*/ 723525 h 737930"/>
                  <a:gd name="connsiteX6" fmla="*/ 0 w 172872"/>
                  <a:gd name="connsiteY6" fmla="*/ 737930 h 737930"/>
                  <a:gd name="connsiteX0" fmla="*/ 0 w 172870"/>
                  <a:gd name="connsiteY0" fmla="*/ 0 h 737930"/>
                  <a:gd name="connsiteX1" fmla="*/ 86435 w 172870"/>
                  <a:gd name="connsiteY1" fmla="*/ 14405 h 737930"/>
                  <a:gd name="connsiteX2" fmla="*/ 86435 w 172870"/>
                  <a:gd name="connsiteY2" fmla="*/ 363570 h 737930"/>
                  <a:gd name="connsiteX3" fmla="*/ 172870 w 172870"/>
                  <a:gd name="connsiteY3" fmla="*/ 377975 h 737930"/>
                  <a:gd name="connsiteX4" fmla="*/ 86435 w 172870"/>
                  <a:gd name="connsiteY4" fmla="*/ 392380 h 737930"/>
                  <a:gd name="connsiteX5" fmla="*/ 86435 w 172870"/>
                  <a:gd name="connsiteY5" fmla="*/ 723525 h 737930"/>
                  <a:gd name="connsiteX6" fmla="*/ 0 w 172870"/>
                  <a:gd name="connsiteY6" fmla="*/ 737930 h 737930"/>
                  <a:gd name="connsiteX7" fmla="*/ 0 w 172870"/>
                  <a:gd name="connsiteY7" fmla="*/ 0 h 737930"/>
                  <a:gd name="connsiteX0" fmla="*/ 0 w 172870"/>
                  <a:gd name="connsiteY0" fmla="*/ 0 h 737930"/>
                  <a:gd name="connsiteX1" fmla="*/ 86435 w 172870"/>
                  <a:gd name="connsiteY1" fmla="*/ 14405 h 737930"/>
                  <a:gd name="connsiteX2" fmla="*/ 89610 w 172870"/>
                  <a:gd name="connsiteY2" fmla="*/ 350870 h 737930"/>
                  <a:gd name="connsiteX3" fmla="*/ 172870 w 172870"/>
                  <a:gd name="connsiteY3" fmla="*/ 377975 h 737930"/>
                  <a:gd name="connsiteX4" fmla="*/ 89610 w 172870"/>
                  <a:gd name="connsiteY4" fmla="*/ 411430 h 737930"/>
                  <a:gd name="connsiteX5" fmla="*/ 86435 w 172870"/>
                  <a:gd name="connsiteY5" fmla="*/ 723525 h 737930"/>
                  <a:gd name="connsiteX6" fmla="*/ 0 w 172870"/>
                  <a:gd name="connsiteY6" fmla="*/ 737930 h 73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870" h="737930" stroke="0" extrusionOk="0">
                    <a:moveTo>
                      <a:pt x="0" y="0"/>
                    </a:moveTo>
                    <a:cubicBezTo>
                      <a:pt x="47737" y="0"/>
                      <a:pt x="86435" y="6449"/>
                      <a:pt x="86435" y="14405"/>
                    </a:cubicBezTo>
                    <a:lnTo>
                      <a:pt x="86435" y="363570"/>
                    </a:lnTo>
                    <a:cubicBezTo>
                      <a:pt x="86435" y="371526"/>
                      <a:pt x="125133" y="377975"/>
                      <a:pt x="172870" y="377975"/>
                    </a:cubicBezTo>
                    <a:cubicBezTo>
                      <a:pt x="125133" y="377975"/>
                      <a:pt x="86435" y="384424"/>
                      <a:pt x="86435" y="392380"/>
                    </a:cubicBezTo>
                    <a:lnTo>
                      <a:pt x="86435" y="723525"/>
                    </a:lnTo>
                    <a:cubicBezTo>
                      <a:pt x="86435" y="731481"/>
                      <a:pt x="47737" y="737930"/>
                      <a:pt x="0" y="737930"/>
                    </a:cubicBezTo>
                    <a:lnTo>
                      <a:pt x="0" y="0"/>
                    </a:lnTo>
                    <a:close/>
                  </a:path>
                  <a:path w="172870" h="737930" fill="none">
                    <a:moveTo>
                      <a:pt x="0" y="0"/>
                    </a:moveTo>
                    <a:cubicBezTo>
                      <a:pt x="47737" y="0"/>
                      <a:pt x="86435" y="6449"/>
                      <a:pt x="86435" y="14405"/>
                    </a:cubicBezTo>
                    <a:cubicBezTo>
                      <a:pt x="86435" y="130793"/>
                      <a:pt x="89610" y="234482"/>
                      <a:pt x="89610" y="350870"/>
                    </a:cubicBezTo>
                    <a:cubicBezTo>
                      <a:pt x="89610" y="358826"/>
                      <a:pt x="172870" y="367882"/>
                      <a:pt x="172870" y="377975"/>
                    </a:cubicBezTo>
                    <a:cubicBezTo>
                      <a:pt x="172870" y="388068"/>
                      <a:pt x="89610" y="403474"/>
                      <a:pt x="89610" y="411430"/>
                    </a:cubicBezTo>
                    <a:cubicBezTo>
                      <a:pt x="88552" y="515462"/>
                      <a:pt x="87493" y="619493"/>
                      <a:pt x="86435" y="723525"/>
                    </a:cubicBezTo>
                    <a:cubicBezTo>
                      <a:pt x="86435" y="731481"/>
                      <a:pt x="47737" y="737930"/>
                      <a:pt x="0" y="737930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865F701A-B66E-F07E-C5D0-7742082477AE}"/>
                  </a:ext>
                </a:extLst>
              </p:cNvPr>
              <p:cNvSpPr txBox="1"/>
              <p:nvPr/>
            </p:nvSpPr>
            <p:spPr>
              <a:xfrm>
                <a:off x="10666104" y="2952077"/>
                <a:ext cx="424631" cy="1895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12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endParaRPr kumimoji="0" lang="en-US" sz="1200" b="0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204" name="Table 203">
            <a:extLst>
              <a:ext uri="{FF2B5EF4-FFF2-40B4-BE49-F238E27FC236}">
                <a16:creationId xmlns:a16="http://schemas.microsoft.com/office/drawing/2014/main" id="{A8CF063F-0859-10ED-D5B8-2218F475DC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013614"/>
              </p:ext>
            </p:extLst>
          </p:nvPr>
        </p:nvGraphicFramePr>
        <p:xfrm>
          <a:off x="9827561" y="4056340"/>
          <a:ext cx="1828800" cy="108588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414094466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54455001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947248348"/>
                    </a:ext>
                  </a:extLst>
                </a:gridCol>
              </a:tblGrid>
              <a:tr h="278803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83K</a:t>
                      </a: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298K</a:t>
                      </a: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282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200" b="0" baseline="-25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1.17e-1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2.88e-2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282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𝛴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200" b="0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Bulk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074" marB="4307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5.78e-4</a:t>
                      </a:r>
                    </a:p>
                  </a:txBody>
                  <a:tcPr marL="0" marR="0" marT="43074" marB="4307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6.98e-4</a:t>
                      </a:r>
                    </a:p>
                  </a:txBody>
                  <a:tcPr marL="0" marR="0" marT="43074" marB="4307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740735"/>
                  </a:ext>
                </a:extLst>
              </a:tr>
              <a:tr h="167282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074" marB="4307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1.06e-4</a:t>
                      </a:r>
                    </a:p>
                  </a:txBody>
                  <a:tcPr marL="0" marR="0" marT="43074" marB="4307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8.94e-5</a:t>
                      </a:r>
                    </a:p>
                  </a:txBody>
                  <a:tcPr marL="0" marR="0" marT="43074" marB="4307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426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966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7EDB9-74BB-2C12-53E1-2CD7763DD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55E7-4A19-49BF-A0C2-DF2ABEDBA899}" type="slidenum">
              <a:rPr lang="en-US" smtClean="0"/>
              <a:t>12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5BDDE8-4A45-F559-D361-50A20F98E6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5BDDF87-311B-ADE8-B445-60428632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39" y="304801"/>
            <a:ext cx="8336203" cy="128111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Structure A</a:t>
            </a:r>
            <a:br>
              <a:rPr lang="en-US" sz="4000" dirty="0"/>
            </a:br>
            <a:r>
              <a:rPr lang="en-US" sz="4000" dirty="0"/>
              <a:t>: T-dependent band diagram analysis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F854156-E409-7360-28E9-A88EAB2BF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1708803"/>
            <a:ext cx="4629717" cy="40586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Severe carrier deactivation in p-type</a:t>
            </a:r>
          </a:p>
          <a:p>
            <a:pPr marL="685800">
              <a:lnSpc>
                <a:spcPct val="90000"/>
              </a:lnSpc>
            </a:pPr>
            <a:r>
              <a:rPr lang="en-US" sz="2000" dirty="0"/>
              <a:t>Moderately doped p-</a:t>
            </a:r>
            <a:r>
              <a:rPr lang="en-US" sz="2000" dirty="0" err="1"/>
              <a:t>InGaP</a:t>
            </a:r>
            <a:r>
              <a:rPr lang="en-US" sz="2000" dirty="0"/>
              <a:t> shows 98% carrier deactivation</a:t>
            </a:r>
          </a:p>
          <a:p>
            <a:pPr>
              <a:lnSpc>
                <a:spcPct val="90000"/>
              </a:lnSpc>
            </a:pPr>
            <a:r>
              <a:rPr lang="en-US" dirty="0"/>
              <a:t>Structure A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</a:rPr>
              <a:t>High</a:t>
            </a:r>
            <a:r>
              <a:rPr lang="en-US" dirty="0">
                <a:solidFill>
                  <a:srgbClr val="FF0000"/>
                </a:solidFill>
              </a:rPr>
              <a:t> majority carrier blocking </a:t>
            </a:r>
            <a:r>
              <a:rPr lang="en-US" dirty="0"/>
              <a:t>at p-GaAs/p-</a:t>
            </a:r>
            <a:r>
              <a:rPr lang="en-US" dirty="0" err="1"/>
              <a:t>InGaP</a:t>
            </a:r>
            <a:r>
              <a:rPr lang="en-US" dirty="0"/>
              <a:t> heterointerface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Due to partial carrier freeze-out in p-</a:t>
            </a:r>
            <a:r>
              <a:rPr lang="en-US" dirty="0" err="1"/>
              <a:t>InGaP</a:t>
            </a:r>
            <a:r>
              <a:rPr lang="en-US" dirty="0"/>
              <a:t> BSF layer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1C48D6-2336-2BB6-79E7-AE20789E1146}"/>
              </a:ext>
            </a:extLst>
          </p:cNvPr>
          <p:cNvGrpSpPr/>
          <p:nvPr/>
        </p:nvGrpSpPr>
        <p:grpSpPr>
          <a:xfrm>
            <a:off x="5337246" y="1942482"/>
            <a:ext cx="3700825" cy="3732449"/>
            <a:chOff x="7197388" y="1934537"/>
            <a:chExt cx="3700825" cy="373244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00C318FD-5CE6-2D72-F253-3C4199199573}"/>
                </a:ext>
              </a:extLst>
            </p:cNvPr>
            <p:cNvGrpSpPr/>
            <p:nvPr/>
          </p:nvGrpSpPr>
          <p:grpSpPr>
            <a:xfrm>
              <a:off x="7198216" y="3580314"/>
              <a:ext cx="3699997" cy="2086672"/>
              <a:chOff x="7611052" y="3474459"/>
              <a:chExt cx="3699997" cy="2086672"/>
            </a:xfrm>
          </p:grpSpPr>
          <p:pic>
            <p:nvPicPr>
              <p:cNvPr id="33" name="Picture 32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382E8BA9-4E5E-5635-0F65-8C7FEA8FB6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99" b="-1"/>
              <a:stretch/>
            </p:blipFill>
            <p:spPr>
              <a:xfrm>
                <a:off x="7611052" y="3474459"/>
                <a:ext cx="3699997" cy="2086672"/>
              </a:xfrm>
              <a:prstGeom prst="rect">
                <a:avLst/>
              </a:prstGeom>
            </p:spPr>
          </p:pic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A1AF5C2B-B3FB-3A85-90B7-F3AC268998B5}"/>
                  </a:ext>
                </a:extLst>
              </p:cNvPr>
              <p:cNvCxnSpPr/>
              <p:nvPr/>
            </p:nvCxnSpPr>
            <p:spPr>
              <a:xfrm>
                <a:off x="10104270" y="4407132"/>
                <a:ext cx="0" cy="56060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stealth" w="med" len="sm"/>
              </a:ln>
              <a:effectLst/>
            </p:spPr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DA2D522B-E2CE-11ED-E231-7115AACF9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87321" y="3854274"/>
                <a:ext cx="0" cy="439710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stealth" w="med" len="sm"/>
              </a:ln>
              <a:effectLst/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E879E110-3ADF-3F0F-9D96-3C29E9978E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3552" y="4041031"/>
                <a:ext cx="0" cy="10724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stealth" w="med" len="sm"/>
              </a:ln>
              <a:effectLst/>
            </p:spPr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1586CEEE-B3E0-94D9-F1C0-91BD1A52FE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4276" y="4590337"/>
                <a:ext cx="0" cy="117971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stealth" w="med" len="sm"/>
              </a:ln>
              <a:effectLst/>
            </p:spPr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74AB88A0-70F8-68B9-2830-8C219BD2F05B}"/>
                </a:ext>
              </a:extLst>
            </p:cNvPr>
            <p:cNvGrpSpPr/>
            <p:nvPr/>
          </p:nvGrpSpPr>
          <p:grpSpPr>
            <a:xfrm>
              <a:off x="7197388" y="1934537"/>
              <a:ext cx="3699997" cy="1655371"/>
              <a:chOff x="7610224" y="1828682"/>
              <a:chExt cx="3699997" cy="1655371"/>
            </a:xfrm>
          </p:grpSpPr>
          <p:pic>
            <p:nvPicPr>
              <p:cNvPr id="32" name="Picture 31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3F119E43-CEEC-A0EA-1D31-A5E6E1E239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20827"/>
              <a:stretch/>
            </p:blipFill>
            <p:spPr>
              <a:xfrm>
                <a:off x="7610224" y="1828682"/>
                <a:ext cx="3699997" cy="1655371"/>
              </a:xfrm>
              <a:prstGeom prst="rect">
                <a:avLst/>
              </a:prstGeom>
            </p:spPr>
          </p:pic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24BC5DB6-8B43-9A83-D15D-200EBD30BBFA}"/>
                  </a:ext>
                </a:extLst>
              </p:cNvPr>
              <p:cNvGrpSpPr/>
              <p:nvPr/>
            </p:nvGrpSpPr>
            <p:grpSpPr>
              <a:xfrm>
                <a:off x="8376087" y="2958147"/>
                <a:ext cx="587176" cy="409617"/>
                <a:chOff x="11326020" y="2994188"/>
                <a:chExt cx="587176" cy="409617"/>
              </a:xfrm>
            </p:grpSpPr>
            <p:sp>
              <p:nvSpPr>
                <p:cNvPr id="59" name="Rounded Rectangle 58">
                  <a:extLst>
                    <a:ext uri="{FF2B5EF4-FFF2-40B4-BE49-F238E27FC236}">
                      <a16:creationId xmlns:a16="http://schemas.microsoft.com/office/drawing/2014/main" id="{6407F0BE-6E7A-7725-3006-6C5B4B792C32}"/>
                    </a:ext>
                  </a:extLst>
                </p:cNvPr>
                <p:cNvSpPr/>
                <p:nvPr/>
              </p:nvSpPr>
              <p:spPr>
                <a:xfrm>
                  <a:off x="11326020" y="2994188"/>
                  <a:ext cx="587176" cy="409617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21EB63D-77A0-CE50-5102-37C85D7CF6F2}"/>
                    </a:ext>
                  </a:extLst>
                </p:cNvPr>
                <p:cNvSpPr txBox="1"/>
                <p:nvPr/>
              </p:nvSpPr>
              <p:spPr>
                <a:xfrm>
                  <a:off x="11495865" y="3027270"/>
                  <a:ext cx="374509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298K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7CF28006-F256-3A08-E47A-39C888F6402E}"/>
                    </a:ext>
                  </a:extLst>
                </p:cNvPr>
                <p:cNvSpPr txBox="1"/>
                <p:nvPr/>
              </p:nvSpPr>
              <p:spPr>
                <a:xfrm>
                  <a:off x="11463480" y="3205529"/>
                  <a:ext cx="354531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77K</a:t>
                  </a: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B1C25A5B-E4F2-3723-7D33-0EB49F85119E}"/>
                    </a:ext>
                  </a:extLst>
                </p:cNvPr>
                <p:cNvSpPr/>
                <p:nvPr/>
              </p:nvSpPr>
              <p:spPr>
                <a:xfrm>
                  <a:off x="11381435" y="3067450"/>
                  <a:ext cx="89877" cy="89877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D1242B1B-26A2-943D-F06A-D638FC56F31E}"/>
                    </a:ext>
                  </a:extLst>
                </p:cNvPr>
                <p:cNvSpPr/>
                <p:nvPr/>
              </p:nvSpPr>
              <p:spPr>
                <a:xfrm>
                  <a:off x="11387040" y="3262696"/>
                  <a:ext cx="75988" cy="75988"/>
                </a:xfrm>
                <a:prstGeom prst="ellipse">
                  <a:avLst/>
                </a:prstGeom>
                <a:solidFill>
                  <a:srgbClr val="0000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33B52E6-A29E-C6D2-0B13-3B949275D88A}"/>
                </a:ext>
              </a:extLst>
            </p:cNvPr>
            <p:cNvGrpSpPr/>
            <p:nvPr/>
          </p:nvGrpSpPr>
          <p:grpSpPr>
            <a:xfrm>
              <a:off x="8625370" y="3059883"/>
              <a:ext cx="587176" cy="409617"/>
              <a:chOff x="10104270" y="2992519"/>
              <a:chExt cx="587176" cy="409617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97AD0403-AE0C-F5A7-4997-F0474A9F45A4}"/>
                  </a:ext>
                </a:extLst>
              </p:cNvPr>
              <p:cNvSpPr/>
              <p:nvPr/>
            </p:nvSpPr>
            <p:spPr>
              <a:xfrm>
                <a:off x="10104270" y="2992519"/>
                <a:ext cx="587176" cy="409617"/>
              </a:xfrm>
              <a:prstGeom prst="round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E7CB25D-782C-A5A2-FEE4-7D3F4E001726}"/>
                  </a:ext>
                </a:extLst>
              </p:cNvPr>
              <p:cNvSpPr txBox="1"/>
              <p:nvPr/>
            </p:nvSpPr>
            <p:spPr>
              <a:xfrm>
                <a:off x="10274115" y="3025601"/>
                <a:ext cx="374509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298K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D21A45C-C355-1FEF-9B95-0A7405877E0E}"/>
                  </a:ext>
                </a:extLst>
              </p:cNvPr>
              <p:cNvSpPr txBox="1"/>
              <p:nvPr/>
            </p:nvSpPr>
            <p:spPr>
              <a:xfrm>
                <a:off x="10262333" y="3207979"/>
                <a:ext cx="31849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77K</a:t>
                </a:r>
              </a:p>
            </p:txBody>
          </p:sp>
          <p:sp>
            <p:nvSpPr>
              <p:cNvPr id="84" name="Triangle 83">
                <a:extLst>
                  <a:ext uri="{FF2B5EF4-FFF2-40B4-BE49-F238E27FC236}">
                    <a16:creationId xmlns:a16="http://schemas.microsoft.com/office/drawing/2014/main" id="{9B30E6E6-252C-E339-7E4A-5FF3E75FD90F}"/>
                  </a:ext>
                </a:extLst>
              </p:cNvPr>
              <p:cNvSpPr/>
              <p:nvPr/>
            </p:nvSpPr>
            <p:spPr>
              <a:xfrm rot="5400000" flipH="1" flipV="1">
                <a:off x="10159760" y="3258031"/>
                <a:ext cx="87556" cy="75479"/>
              </a:xfrm>
              <a:prstGeom prst="triangle">
                <a:avLst/>
              </a:prstGeom>
              <a:solidFill>
                <a:srgbClr val="0000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Triangle 84">
                <a:extLst>
                  <a:ext uri="{FF2B5EF4-FFF2-40B4-BE49-F238E27FC236}">
                    <a16:creationId xmlns:a16="http://schemas.microsoft.com/office/drawing/2014/main" id="{CFDD7AEB-C827-2B1D-BCD3-54D3D2DE32F3}"/>
                  </a:ext>
                </a:extLst>
              </p:cNvPr>
              <p:cNvSpPr/>
              <p:nvPr/>
            </p:nvSpPr>
            <p:spPr>
              <a:xfrm rot="5400000" flipH="1" flipV="1">
                <a:off x="10149264" y="3069367"/>
                <a:ext cx="100521" cy="86656"/>
              </a:xfrm>
              <a:prstGeom prst="triangl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162822-2DB8-E07B-7718-8149119AD87D}"/>
                </a:ext>
              </a:extLst>
            </p:cNvPr>
            <p:cNvSpPr/>
            <p:nvPr/>
          </p:nvSpPr>
          <p:spPr>
            <a:xfrm>
              <a:off x="9472246" y="5275385"/>
              <a:ext cx="445477" cy="230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E10CAAA-7DD9-1D25-9E5F-6138FD7C2C5B}"/>
                </a:ext>
              </a:extLst>
            </p:cNvPr>
            <p:cNvSpPr txBox="1"/>
            <p:nvPr/>
          </p:nvSpPr>
          <p:spPr>
            <a:xfrm>
              <a:off x="9401662" y="5235685"/>
              <a:ext cx="13971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" dirty="0" err="1">
                  <a:latin typeface="Arial" panose="020B0604020202020204" pitchFamily="34" charset="0"/>
                  <a:cs typeface="Arial" panose="020B0604020202020204" pitchFamily="34" charset="0"/>
                </a:rPr>
                <a:t>InGaP</a:t>
              </a:r>
              <a:endParaRPr lang="en-US" sz="11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E253FD30-C03A-6016-93C8-BC803C25215D}"/>
              </a:ext>
            </a:extLst>
          </p:cNvPr>
          <p:cNvGrpSpPr/>
          <p:nvPr/>
        </p:nvGrpSpPr>
        <p:grpSpPr>
          <a:xfrm>
            <a:off x="9338035" y="2758503"/>
            <a:ext cx="2092916" cy="1439534"/>
            <a:chOff x="9352726" y="2148204"/>
            <a:chExt cx="2092916" cy="1439534"/>
          </a:xfrm>
        </p:grpSpPr>
        <p:pic>
          <p:nvPicPr>
            <p:cNvPr id="17" name="Picture 16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ACEEA2E1-0420-97E1-03EF-0216BEB2C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52726" y="2148204"/>
              <a:ext cx="1874520" cy="1439534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3EE2AF-4221-6EC5-B0CA-A9CD248493D4}"/>
                </a:ext>
              </a:extLst>
            </p:cNvPr>
            <p:cNvGrpSpPr/>
            <p:nvPr/>
          </p:nvGrpSpPr>
          <p:grpSpPr>
            <a:xfrm>
              <a:off x="9620240" y="2191078"/>
              <a:ext cx="1507346" cy="1011848"/>
              <a:chOff x="1127126" y="1808560"/>
              <a:chExt cx="1363281" cy="91587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77D6AA5-0D04-282C-96B1-0803D770FC0C}"/>
                  </a:ext>
                </a:extLst>
              </p:cNvPr>
              <p:cNvSpPr/>
              <p:nvPr/>
            </p:nvSpPr>
            <p:spPr>
              <a:xfrm>
                <a:off x="2153233" y="1815295"/>
                <a:ext cx="337174" cy="909142"/>
              </a:xfrm>
              <a:prstGeom prst="rect">
                <a:avLst/>
              </a:prstGeom>
              <a:solidFill>
                <a:srgbClr val="00FF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05FC17F-4436-8015-FC2F-53B024AA5B59}"/>
                  </a:ext>
                </a:extLst>
              </p:cNvPr>
              <p:cNvSpPr/>
              <p:nvPr/>
            </p:nvSpPr>
            <p:spPr>
              <a:xfrm>
                <a:off x="1127126" y="1808560"/>
                <a:ext cx="1026107" cy="909142"/>
              </a:xfrm>
              <a:prstGeom prst="rect">
                <a:avLst/>
              </a:prstGeom>
              <a:solidFill>
                <a:srgbClr val="C5B2EF">
                  <a:alpha val="784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83C5CF-19F6-7D53-E1DF-A57605762C38}"/>
                </a:ext>
              </a:extLst>
            </p:cNvPr>
            <p:cNvSpPr txBox="1"/>
            <p:nvPr/>
          </p:nvSpPr>
          <p:spPr>
            <a:xfrm>
              <a:off x="9630085" y="2203839"/>
              <a:ext cx="40436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298K</a:t>
              </a:r>
              <a:endPara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9710E79-AE3A-5076-5C97-9FB099008A44}"/>
                </a:ext>
              </a:extLst>
            </p:cNvPr>
            <p:cNvSpPr txBox="1"/>
            <p:nvPr/>
          </p:nvSpPr>
          <p:spPr>
            <a:xfrm>
              <a:off x="9747809" y="2555003"/>
              <a:ext cx="86426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p-GaAs Base</a:t>
              </a:r>
              <a:endPara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26C8CA0-9BA0-0A7B-2E47-4482C2965E86}"/>
                </a:ext>
              </a:extLst>
            </p:cNvPr>
            <p:cNvSpPr txBox="1"/>
            <p:nvPr/>
          </p:nvSpPr>
          <p:spPr>
            <a:xfrm rot="16200000">
              <a:off x="10507712" y="2505096"/>
              <a:ext cx="863569" cy="3694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p-</a:t>
              </a:r>
              <a:r>
                <a:rPr lang="en-US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InGaP</a:t>
              </a:r>
              <a:endPara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BSF</a:t>
              </a:r>
              <a:endPara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8061589-46B3-2C49-0653-3D361749EC8D}"/>
                </a:ext>
              </a:extLst>
            </p:cNvPr>
            <p:cNvCxnSpPr>
              <a:cxnSpLocks/>
            </p:cNvCxnSpPr>
            <p:nvPr/>
          </p:nvCxnSpPr>
          <p:spPr>
            <a:xfrm>
              <a:off x="10714095" y="3075211"/>
              <a:ext cx="153770" cy="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903661D-1456-631C-795A-F6625403C198}"/>
                </a:ext>
              </a:extLst>
            </p:cNvPr>
            <p:cNvSpPr/>
            <p:nvPr/>
          </p:nvSpPr>
          <p:spPr>
            <a:xfrm>
              <a:off x="10601308" y="3024700"/>
              <a:ext cx="101103" cy="10102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64B81C-8FEC-0CDF-C980-D4C64BB06CB0}"/>
                </a:ext>
              </a:extLst>
            </p:cNvPr>
            <p:cNvSpPr txBox="1"/>
            <p:nvPr/>
          </p:nvSpPr>
          <p:spPr>
            <a:xfrm>
              <a:off x="10610816" y="2933509"/>
              <a:ext cx="8285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0254F1E-4B80-EDC8-CD87-E6C03890C1B4}"/>
                </a:ext>
              </a:extLst>
            </p:cNvPr>
            <p:cNvSpPr txBox="1"/>
            <p:nvPr/>
          </p:nvSpPr>
          <p:spPr>
            <a:xfrm>
              <a:off x="11071704" y="2842880"/>
              <a:ext cx="3739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4899E5-63BF-D3DC-8DE7-5D1F06EC6010}"/>
                </a:ext>
              </a:extLst>
            </p:cNvPr>
            <p:cNvSpPr txBox="1"/>
            <p:nvPr/>
          </p:nvSpPr>
          <p:spPr>
            <a:xfrm>
              <a:off x="11071704" y="2213292"/>
              <a:ext cx="3739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BDAAAC-DA02-5B76-1ACD-456A6CA32F71}"/>
                </a:ext>
              </a:extLst>
            </p:cNvPr>
            <p:cNvSpPr txBox="1"/>
            <p:nvPr/>
          </p:nvSpPr>
          <p:spPr>
            <a:xfrm>
              <a:off x="11071704" y="2973808"/>
              <a:ext cx="3739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F7A6EF2-5C20-718B-2F20-A76B73D607E8}"/>
                </a:ext>
              </a:extLst>
            </p:cNvPr>
            <p:cNvCxnSpPr>
              <a:cxnSpLocks/>
            </p:cNvCxnSpPr>
            <p:nvPr/>
          </p:nvCxnSpPr>
          <p:spPr>
            <a:xfrm>
              <a:off x="9625540" y="2998710"/>
              <a:ext cx="1502046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ECFB27F5-C777-AC47-E2DA-D2CAC2A4CCDB}"/>
              </a:ext>
            </a:extLst>
          </p:cNvPr>
          <p:cNvGrpSpPr/>
          <p:nvPr/>
        </p:nvGrpSpPr>
        <p:grpSpPr>
          <a:xfrm>
            <a:off x="9561772" y="692046"/>
            <a:ext cx="1600200" cy="1833951"/>
            <a:chOff x="5205422" y="1908218"/>
            <a:chExt cx="2022397" cy="1833951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EDA9DD9-A9FD-8D38-AA7B-DF6E50C7B52D}"/>
                </a:ext>
              </a:extLst>
            </p:cNvPr>
            <p:cNvGrpSpPr/>
            <p:nvPr/>
          </p:nvGrpSpPr>
          <p:grpSpPr>
            <a:xfrm>
              <a:off x="5205422" y="2225060"/>
              <a:ext cx="2022397" cy="1517109"/>
              <a:chOff x="5205422" y="2225060"/>
              <a:chExt cx="2022397" cy="1517109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76353F69-85A0-D6F0-C02E-70AD6555F49E}"/>
                  </a:ext>
                </a:extLst>
              </p:cNvPr>
              <p:cNvSpPr/>
              <p:nvPr/>
            </p:nvSpPr>
            <p:spPr>
              <a:xfrm>
                <a:off x="5205422" y="3559289"/>
                <a:ext cx="2020824" cy="182880"/>
              </a:xfrm>
              <a:prstGeom prst="rect">
                <a:avLst/>
              </a:prstGeom>
              <a:solidFill>
                <a:srgbClr val="F3EAFA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algn="ctr" defTabSz="509411">
                  <a:defRPr/>
                </a:pPr>
                <a:r>
                  <a:rPr lang="en-US" sz="1060" dirty="0">
                    <a:latin typeface="Arial" panose="020B0604020202020204" pitchFamily="34" charset="0"/>
                    <a:cs typeface="Arial" panose="020B0604020202020204" pitchFamily="34" charset="0"/>
                  </a:rPr>
                  <a:t>p-GaAs Substrate</a:t>
                </a:r>
                <a:endParaRPr lang="en-US" sz="106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769B6779-1EB5-C407-8908-52888D8E44FA}"/>
                  </a:ext>
                </a:extLst>
              </p:cNvPr>
              <p:cNvSpPr/>
              <p:nvPr/>
            </p:nvSpPr>
            <p:spPr>
              <a:xfrm>
                <a:off x="5205422" y="3413642"/>
                <a:ext cx="2020824" cy="146304"/>
              </a:xfrm>
              <a:prstGeom prst="rect">
                <a:avLst/>
              </a:prstGeom>
              <a:solidFill>
                <a:srgbClr val="DBCCEA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Buffer      (7e18)   p-GaAs</a:t>
                </a:r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69585C83-627C-F47B-C949-9B95CA5D674C}"/>
                  </a:ext>
                </a:extLst>
              </p:cNvPr>
              <p:cNvSpPr/>
              <p:nvPr/>
            </p:nvSpPr>
            <p:spPr>
              <a:xfrm>
                <a:off x="5206215" y="3267338"/>
                <a:ext cx="2020824" cy="146304"/>
              </a:xfrm>
              <a:prstGeom prst="rect">
                <a:avLst/>
              </a:prstGeom>
              <a:solidFill>
                <a:srgbClr val="00FF00">
                  <a:alpha val="50196"/>
                </a:srgbClr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BSF        (1e18)   p-</a:t>
                </a:r>
                <a:r>
                  <a:rPr lang="en-US" sz="1060" kern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InGaP</a:t>
                </a:r>
                <a:endParaRPr lang="en-US" sz="106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EC72FF7B-7487-1345-8EFE-58C69A972D88}"/>
                  </a:ext>
                </a:extLst>
              </p:cNvPr>
              <p:cNvSpPr/>
              <p:nvPr/>
            </p:nvSpPr>
            <p:spPr>
              <a:xfrm>
                <a:off x="5206995" y="2660975"/>
                <a:ext cx="2020824" cy="457200"/>
              </a:xfrm>
              <a:prstGeom prst="rect">
                <a:avLst/>
              </a:prstGeom>
              <a:solidFill>
                <a:srgbClr val="DBCCEA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Base       (1e17)    p-GaAs</a:t>
                </a:r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FE9D090D-943E-317A-1BCF-E9772F35FEC4}"/>
                  </a:ext>
                </a:extLst>
              </p:cNvPr>
              <p:cNvSpPr/>
              <p:nvPr/>
            </p:nvSpPr>
            <p:spPr>
              <a:xfrm>
                <a:off x="5206995" y="2513472"/>
                <a:ext cx="2020824" cy="146304"/>
              </a:xfrm>
              <a:prstGeom prst="rect">
                <a:avLst/>
              </a:prstGeom>
              <a:solidFill>
                <a:srgbClr val="ADA1D5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Emitter    (1e18)    n-GaAs</a:t>
                </a:r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7849F248-0719-6708-7543-9E8D4F80E559}"/>
                  </a:ext>
                </a:extLst>
              </p:cNvPr>
              <p:cNvSpPr/>
              <p:nvPr/>
            </p:nvSpPr>
            <p:spPr>
              <a:xfrm>
                <a:off x="5206995" y="2368950"/>
                <a:ext cx="2020824" cy="146304"/>
              </a:xfrm>
              <a:prstGeom prst="rect">
                <a:avLst/>
              </a:prstGeom>
              <a:solidFill>
                <a:srgbClr val="FFDC7F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Window   (1e18)    n-</a:t>
                </a:r>
                <a:r>
                  <a:rPr lang="en-US" sz="1060" kern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AlInP</a:t>
                </a:r>
                <a:endParaRPr lang="en-US" sz="106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5F2A72C8-505E-19F1-75AD-7B5707B7BD78}"/>
                  </a:ext>
                </a:extLst>
              </p:cNvPr>
              <p:cNvSpPr/>
              <p:nvPr/>
            </p:nvSpPr>
            <p:spPr>
              <a:xfrm>
                <a:off x="5206995" y="3118541"/>
                <a:ext cx="2020824" cy="146304"/>
              </a:xfrm>
              <a:prstGeom prst="rect">
                <a:avLst/>
              </a:prstGeom>
              <a:solidFill>
                <a:srgbClr val="DBCCEA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Base       (2e18)    p-GaAs</a:t>
                </a:r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8F51D34B-941F-F32E-0B0D-0797B418D040}"/>
                  </a:ext>
                </a:extLst>
              </p:cNvPr>
              <p:cNvSpPr/>
              <p:nvPr/>
            </p:nvSpPr>
            <p:spPr>
              <a:xfrm>
                <a:off x="5205422" y="2225060"/>
                <a:ext cx="2020824" cy="146304"/>
              </a:xfrm>
              <a:prstGeom prst="rect">
                <a:avLst/>
              </a:prstGeom>
              <a:solidFill>
                <a:srgbClr val="ADA1D5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Contact   (6e18)    n-GaAs</a:t>
                </a:r>
              </a:p>
            </p:txBody>
          </p:sp>
        </p:grp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BA74B83A-3EFF-1C4D-6B99-0419E2BC4E99}"/>
                </a:ext>
              </a:extLst>
            </p:cNvPr>
            <p:cNvSpPr txBox="1"/>
            <p:nvPr/>
          </p:nvSpPr>
          <p:spPr>
            <a:xfrm>
              <a:off x="5568526" y="1908218"/>
              <a:ext cx="1294615" cy="1769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defRPr/>
              </a:pPr>
              <a:r>
                <a:rPr lang="en-US" sz="1150" b="1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Structure A</a:t>
              </a:r>
            </a:p>
          </p:txBody>
        </p:sp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E656A26C-FD91-48ED-C58E-06308A399DB2}"/>
              </a:ext>
            </a:extLst>
          </p:cNvPr>
          <p:cNvGrpSpPr/>
          <p:nvPr/>
        </p:nvGrpSpPr>
        <p:grpSpPr>
          <a:xfrm>
            <a:off x="9342609" y="4264780"/>
            <a:ext cx="2103033" cy="1436441"/>
            <a:chOff x="9342609" y="3955288"/>
            <a:chExt cx="2103033" cy="1436441"/>
          </a:xfrm>
        </p:grpSpPr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E32108AD-482C-8820-A1EE-B9E35D0ED31B}"/>
                </a:ext>
              </a:extLst>
            </p:cNvPr>
            <p:cNvGrpSpPr/>
            <p:nvPr/>
          </p:nvGrpSpPr>
          <p:grpSpPr>
            <a:xfrm>
              <a:off x="9342609" y="3955288"/>
              <a:ext cx="2103033" cy="1436441"/>
              <a:chOff x="9342609" y="3955288"/>
              <a:chExt cx="2103033" cy="1436441"/>
            </a:xfrm>
          </p:grpSpPr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8C7B8568-68BD-1511-0760-D0DB0CC992B2}"/>
                  </a:ext>
                </a:extLst>
              </p:cNvPr>
              <p:cNvGrpSpPr/>
              <p:nvPr/>
            </p:nvGrpSpPr>
            <p:grpSpPr>
              <a:xfrm>
                <a:off x="9342609" y="3955288"/>
                <a:ext cx="2103033" cy="1436441"/>
                <a:chOff x="5491571" y="3476607"/>
                <a:chExt cx="2103033" cy="1436441"/>
              </a:xfrm>
            </p:grpSpPr>
            <p:pic>
              <p:nvPicPr>
                <p:cNvPr id="246" name="Picture 245" descr="Chart, box and whisker chart&#10;&#10;Description automatically generated">
                  <a:extLst>
                    <a:ext uri="{FF2B5EF4-FFF2-40B4-BE49-F238E27FC236}">
                      <a16:creationId xmlns:a16="http://schemas.microsoft.com/office/drawing/2014/main" id="{92523DA1-CE14-D4E7-09FD-AE3671C546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-243"/>
                <a:stretch/>
              </p:blipFill>
              <p:spPr>
                <a:xfrm>
                  <a:off x="5491571" y="3476607"/>
                  <a:ext cx="1874520" cy="1436441"/>
                </a:xfrm>
                <a:prstGeom prst="rect">
                  <a:avLst/>
                </a:prstGeom>
              </p:spPr>
            </p:pic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123BC1BB-02FB-AE3A-9C46-FB80786B762F}"/>
                    </a:ext>
                  </a:extLst>
                </p:cNvPr>
                <p:cNvSpPr txBox="1"/>
                <p:nvPr/>
              </p:nvSpPr>
              <p:spPr>
                <a:xfrm>
                  <a:off x="5756773" y="3531574"/>
                  <a:ext cx="350851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200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83K</a:t>
                  </a:r>
                  <a:endParaRPr kumimoji="0" lang="en-US" sz="12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48" name="Group 247">
                  <a:extLst>
                    <a:ext uri="{FF2B5EF4-FFF2-40B4-BE49-F238E27FC236}">
                      <a16:creationId xmlns:a16="http://schemas.microsoft.com/office/drawing/2014/main" id="{AD2B3786-0BCF-6E11-56C6-2EE000ECC46B}"/>
                    </a:ext>
                  </a:extLst>
                </p:cNvPr>
                <p:cNvGrpSpPr/>
                <p:nvPr/>
              </p:nvGrpSpPr>
              <p:grpSpPr>
                <a:xfrm>
                  <a:off x="5775780" y="3519483"/>
                  <a:ext cx="1495058" cy="1010767"/>
                  <a:chOff x="1130086" y="1808560"/>
                  <a:chExt cx="1352537" cy="914898"/>
                </a:xfrm>
              </p:grpSpPr>
              <p:sp>
                <p:nvSpPr>
                  <p:cNvPr id="253" name="Rectangle 252">
                    <a:extLst>
                      <a:ext uri="{FF2B5EF4-FFF2-40B4-BE49-F238E27FC236}">
                        <a16:creationId xmlns:a16="http://schemas.microsoft.com/office/drawing/2014/main" id="{B16AA094-B277-4BEB-4922-8ED44E7E88A2}"/>
                      </a:ext>
                    </a:extLst>
                  </p:cNvPr>
                  <p:cNvSpPr/>
                  <p:nvPr/>
                </p:nvSpPr>
                <p:spPr>
                  <a:xfrm>
                    <a:off x="2144423" y="1821057"/>
                    <a:ext cx="338200" cy="902401"/>
                  </a:xfrm>
                  <a:prstGeom prst="rect">
                    <a:avLst/>
                  </a:prstGeom>
                  <a:solidFill>
                    <a:srgbClr val="00FF00">
                      <a:alpha val="2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54" name="Rectangle 253">
                    <a:extLst>
                      <a:ext uri="{FF2B5EF4-FFF2-40B4-BE49-F238E27FC236}">
                        <a16:creationId xmlns:a16="http://schemas.microsoft.com/office/drawing/2014/main" id="{01E82927-6078-4536-5548-0216F60444D3}"/>
                      </a:ext>
                    </a:extLst>
                  </p:cNvPr>
                  <p:cNvSpPr/>
                  <p:nvPr/>
                </p:nvSpPr>
                <p:spPr>
                  <a:xfrm>
                    <a:off x="1130086" y="1808560"/>
                    <a:ext cx="1011241" cy="902400"/>
                  </a:xfrm>
                  <a:prstGeom prst="rect">
                    <a:avLst/>
                  </a:prstGeom>
                  <a:solidFill>
                    <a:srgbClr val="C5B2EF">
                      <a:alpha val="7843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cxnSp>
              <p:nvCxnSpPr>
                <p:cNvPr id="249" name="Straight Connector 248">
                  <a:extLst>
                    <a:ext uri="{FF2B5EF4-FFF2-40B4-BE49-F238E27FC236}">
                      <a16:creationId xmlns:a16="http://schemas.microsoft.com/office/drawing/2014/main" id="{2514FB12-44F5-AF34-9764-A5D585D37D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816" y="4322555"/>
                  <a:ext cx="149702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4B4C7088-C7A2-BB30-BA1A-5EFFC53A82C8}"/>
                    </a:ext>
                  </a:extLst>
                </p:cNvPr>
                <p:cNvSpPr txBox="1"/>
                <p:nvPr/>
              </p:nvSpPr>
              <p:spPr>
                <a:xfrm>
                  <a:off x="7220768" y="3513763"/>
                  <a:ext cx="37383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en-US" sz="12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1" name="TextBox 250">
                  <a:extLst>
                    <a:ext uri="{FF2B5EF4-FFF2-40B4-BE49-F238E27FC236}">
                      <a16:creationId xmlns:a16="http://schemas.microsoft.com/office/drawing/2014/main" id="{CAB89524-B35F-DDDB-697C-0CB5E9C946D4}"/>
                    </a:ext>
                  </a:extLst>
                </p:cNvPr>
                <p:cNvSpPr txBox="1"/>
                <p:nvPr/>
              </p:nvSpPr>
              <p:spPr>
                <a:xfrm>
                  <a:off x="7220768" y="4160068"/>
                  <a:ext cx="37383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en-US" sz="12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</a:t>
                  </a:r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2" name="TextBox 251">
                  <a:extLst>
                    <a:ext uri="{FF2B5EF4-FFF2-40B4-BE49-F238E27FC236}">
                      <a16:creationId xmlns:a16="http://schemas.microsoft.com/office/drawing/2014/main" id="{3BF5AC52-4DE8-B90A-38BC-86D261863879}"/>
                    </a:ext>
                  </a:extLst>
                </p:cNvPr>
                <p:cNvSpPr txBox="1"/>
                <p:nvPr/>
              </p:nvSpPr>
              <p:spPr>
                <a:xfrm>
                  <a:off x="7220666" y="4309166"/>
                  <a:ext cx="37383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en-US" sz="12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F5B7878D-DA58-FF4A-01E1-CA0A633E1922}"/>
                  </a:ext>
                </a:extLst>
              </p:cNvPr>
              <p:cNvGrpSpPr/>
              <p:nvPr/>
            </p:nvGrpSpPr>
            <p:grpSpPr>
              <a:xfrm>
                <a:off x="10601307" y="4730741"/>
                <a:ext cx="101103" cy="276999"/>
                <a:chOff x="10753708" y="3085909"/>
                <a:chExt cx="101103" cy="276999"/>
              </a:xfrm>
            </p:grpSpPr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0BCDB2D1-8BE6-93B7-B457-0F4310E87AEF}"/>
                    </a:ext>
                  </a:extLst>
                </p:cNvPr>
                <p:cNvSpPr/>
                <p:nvPr/>
              </p:nvSpPr>
              <p:spPr>
                <a:xfrm>
                  <a:off x="10753708" y="3177100"/>
                  <a:ext cx="101103" cy="101022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8ED74714-F218-8ACE-5AAE-1D08031D08E9}"/>
                    </a:ext>
                  </a:extLst>
                </p:cNvPr>
                <p:cNvSpPr txBox="1"/>
                <p:nvPr/>
              </p:nvSpPr>
              <p:spPr>
                <a:xfrm>
                  <a:off x="10763216" y="3085909"/>
                  <a:ext cx="82855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+</a:t>
                  </a:r>
                </a:p>
              </p:txBody>
            </p:sp>
          </p:grpSp>
        </p:grpSp>
        <p:sp>
          <p:nvSpPr>
            <p:cNvPr id="255" name="Freeform 254">
              <a:extLst>
                <a:ext uri="{FF2B5EF4-FFF2-40B4-BE49-F238E27FC236}">
                  <a16:creationId xmlns:a16="http://schemas.microsoft.com/office/drawing/2014/main" id="{A856FFC8-33A2-0547-A28B-71D900BEA330}"/>
                </a:ext>
              </a:extLst>
            </p:cNvPr>
            <p:cNvSpPr/>
            <p:nvPr/>
          </p:nvSpPr>
          <p:spPr>
            <a:xfrm rot="9153046" flipH="1" flipV="1">
              <a:off x="10460104" y="4859628"/>
              <a:ext cx="111757" cy="99330"/>
            </a:xfrm>
            <a:custGeom>
              <a:avLst/>
              <a:gdLst>
                <a:gd name="connsiteX0" fmla="*/ 342163 w 436679"/>
                <a:gd name="connsiteY0" fmla="*/ 96318 h 96318"/>
                <a:gd name="connsiteX1" fmla="*/ 436552 w 436679"/>
                <a:gd name="connsiteY1" fmla="*/ 37324 h 96318"/>
                <a:gd name="connsiteX2" fmla="*/ 324465 w 436679"/>
                <a:gd name="connsiteY2" fmla="*/ 1928 h 96318"/>
                <a:gd name="connsiteX3" fmla="*/ 0 w 436679"/>
                <a:gd name="connsiteY3" fmla="*/ 7827 h 96318"/>
                <a:gd name="connsiteX0" fmla="*/ 389459 w 440612"/>
                <a:gd name="connsiteY0" fmla="*/ 149157 h 149157"/>
                <a:gd name="connsiteX1" fmla="*/ 436552 w 440612"/>
                <a:gd name="connsiteY1" fmla="*/ 37324 h 149157"/>
                <a:gd name="connsiteX2" fmla="*/ 324465 w 440612"/>
                <a:gd name="connsiteY2" fmla="*/ 1928 h 149157"/>
                <a:gd name="connsiteX3" fmla="*/ 0 w 440612"/>
                <a:gd name="connsiteY3" fmla="*/ 7827 h 149157"/>
                <a:gd name="connsiteX0" fmla="*/ 389459 w 442273"/>
                <a:gd name="connsiteY0" fmla="*/ 185361 h 185361"/>
                <a:gd name="connsiteX1" fmla="*/ 436552 w 442273"/>
                <a:gd name="connsiteY1" fmla="*/ 73528 h 185361"/>
                <a:gd name="connsiteX2" fmla="*/ 300816 w 442273"/>
                <a:gd name="connsiteY2" fmla="*/ 389 h 185361"/>
                <a:gd name="connsiteX3" fmla="*/ 0 w 442273"/>
                <a:gd name="connsiteY3" fmla="*/ 44031 h 185361"/>
                <a:gd name="connsiteX0" fmla="*/ 389459 w 442273"/>
                <a:gd name="connsiteY0" fmla="*/ 186900 h 186900"/>
                <a:gd name="connsiteX1" fmla="*/ 436552 w 442273"/>
                <a:gd name="connsiteY1" fmla="*/ 75067 h 186900"/>
                <a:gd name="connsiteX2" fmla="*/ 300816 w 442273"/>
                <a:gd name="connsiteY2" fmla="*/ 1928 h 186900"/>
                <a:gd name="connsiteX3" fmla="*/ 0 w 442273"/>
                <a:gd name="connsiteY3" fmla="*/ 7828 h 186900"/>
                <a:gd name="connsiteX0" fmla="*/ 373694 w 426508"/>
                <a:gd name="connsiteY0" fmla="*/ 195762 h 195762"/>
                <a:gd name="connsiteX1" fmla="*/ 420787 w 426508"/>
                <a:gd name="connsiteY1" fmla="*/ 83929 h 195762"/>
                <a:gd name="connsiteX2" fmla="*/ 285051 w 426508"/>
                <a:gd name="connsiteY2" fmla="*/ 10790 h 195762"/>
                <a:gd name="connsiteX3" fmla="*/ 0 w 426508"/>
                <a:gd name="connsiteY3" fmla="*/ 1593 h 195762"/>
                <a:gd name="connsiteX0" fmla="*/ 420990 w 473804"/>
                <a:gd name="connsiteY0" fmla="*/ 195762 h 195762"/>
                <a:gd name="connsiteX1" fmla="*/ 468083 w 473804"/>
                <a:gd name="connsiteY1" fmla="*/ 83929 h 195762"/>
                <a:gd name="connsiteX2" fmla="*/ 332347 w 473804"/>
                <a:gd name="connsiteY2" fmla="*/ 10790 h 195762"/>
                <a:gd name="connsiteX3" fmla="*/ 0 w 473804"/>
                <a:gd name="connsiteY3" fmla="*/ 1593 h 195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804" h="195762">
                  <a:moveTo>
                    <a:pt x="420990" y="195762"/>
                  </a:moveTo>
                  <a:cubicBezTo>
                    <a:pt x="469659" y="174131"/>
                    <a:pt x="482857" y="114758"/>
                    <a:pt x="468083" y="83929"/>
                  </a:cubicBezTo>
                  <a:cubicBezTo>
                    <a:pt x="453309" y="53100"/>
                    <a:pt x="405106" y="15706"/>
                    <a:pt x="332347" y="10790"/>
                  </a:cubicBezTo>
                  <a:cubicBezTo>
                    <a:pt x="259588" y="5874"/>
                    <a:pt x="125853" y="-3815"/>
                    <a:pt x="0" y="1593"/>
                  </a:cubicBezTo>
                </a:path>
              </a:pathLst>
            </a:custGeom>
            <a:noFill/>
            <a:ln w="12700">
              <a:solidFill>
                <a:srgbClr val="C00000"/>
              </a:solidFill>
              <a:tailEnd type="triangle" w="med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C764C9AD-FF80-685C-DE1B-C33588337018}"/>
              </a:ext>
            </a:extLst>
          </p:cNvPr>
          <p:cNvGrpSpPr/>
          <p:nvPr/>
        </p:nvGrpSpPr>
        <p:grpSpPr>
          <a:xfrm>
            <a:off x="10688576" y="5247966"/>
            <a:ext cx="1458075" cy="665835"/>
            <a:chOff x="10688576" y="4938474"/>
            <a:chExt cx="1458075" cy="665835"/>
          </a:xfrm>
        </p:grpSpPr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C22F40FF-EB23-F1B1-82FF-A87CEB30FB37}"/>
                </a:ext>
              </a:extLst>
            </p:cNvPr>
            <p:cNvSpPr txBox="1"/>
            <p:nvPr/>
          </p:nvSpPr>
          <p:spPr>
            <a:xfrm>
              <a:off x="10852037" y="5179577"/>
              <a:ext cx="1294614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FF4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Thicker tunneling barrier</a:t>
              </a:r>
            </a:p>
          </p:txBody>
        </p:sp>
        <p:sp>
          <p:nvSpPr>
            <p:cNvPr id="259" name="Freeform 258">
              <a:extLst>
                <a:ext uri="{FF2B5EF4-FFF2-40B4-BE49-F238E27FC236}">
                  <a16:creationId xmlns:a16="http://schemas.microsoft.com/office/drawing/2014/main" id="{5D5D0BFD-4858-3991-701F-1B021EAFC52E}"/>
                </a:ext>
              </a:extLst>
            </p:cNvPr>
            <p:cNvSpPr/>
            <p:nvPr/>
          </p:nvSpPr>
          <p:spPr>
            <a:xfrm>
              <a:off x="10688576" y="4938474"/>
              <a:ext cx="204425" cy="305141"/>
            </a:xfrm>
            <a:custGeom>
              <a:avLst/>
              <a:gdLst>
                <a:gd name="connsiteX0" fmla="*/ 0 w 155510"/>
                <a:gd name="connsiteY0" fmla="*/ 0 h 192833"/>
                <a:gd name="connsiteX1" fmla="*/ 31102 w 155510"/>
                <a:gd name="connsiteY1" fmla="*/ 136849 h 192833"/>
                <a:gd name="connsiteX2" fmla="*/ 155510 w 155510"/>
                <a:gd name="connsiteY2" fmla="*/ 192833 h 192833"/>
                <a:gd name="connsiteX0" fmla="*/ 0 w 155510"/>
                <a:gd name="connsiteY0" fmla="*/ 0 h 192833"/>
                <a:gd name="connsiteX1" fmla="*/ 43543 w 155510"/>
                <a:gd name="connsiteY1" fmla="*/ 130629 h 192833"/>
                <a:gd name="connsiteX2" fmla="*/ 155510 w 155510"/>
                <a:gd name="connsiteY2" fmla="*/ 192833 h 19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10" h="192833">
                  <a:moveTo>
                    <a:pt x="0" y="0"/>
                  </a:moveTo>
                  <a:cubicBezTo>
                    <a:pt x="2592" y="52355"/>
                    <a:pt x="17625" y="98490"/>
                    <a:pt x="43543" y="130629"/>
                  </a:cubicBezTo>
                  <a:cubicBezTo>
                    <a:pt x="69461" y="162768"/>
                    <a:pt x="106265" y="180910"/>
                    <a:pt x="155510" y="192833"/>
                  </a:cubicBezTo>
                </a:path>
              </a:pathLst>
            </a:custGeom>
            <a:noFill/>
            <a:ln>
              <a:solidFill>
                <a:srgbClr val="FF4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CBEBFFF8-FAF1-2239-C5DA-8A5B32A1C6BE}"/>
              </a:ext>
            </a:extLst>
          </p:cNvPr>
          <p:cNvGrpSpPr/>
          <p:nvPr/>
        </p:nvGrpSpPr>
        <p:grpSpPr>
          <a:xfrm>
            <a:off x="10752641" y="3723767"/>
            <a:ext cx="1026595" cy="628266"/>
            <a:chOff x="6832726" y="2937431"/>
            <a:chExt cx="1026595" cy="628266"/>
          </a:xfrm>
        </p:grpSpPr>
        <p:sp>
          <p:nvSpPr>
            <p:cNvPr id="261" name="Freeform 260">
              <a:extLst>
                <a:ext uri="{FF2B5EF4-FFF2-40B4-BE49-F238E27FC236}">
                  <a16:creationId xmlns:a16="http://schemas.microsoft.com/office/drawing/2014/main" id="{543E782B-6CD1-B0D2-4B78-66F0C8276814}"/>
                </a:ext>
              </a:extLst>
            </p:cNvPr>
            <p:cNvSpPr/>
            <p:nvPr/>
          </p:nvSpPr>
          <p:spPr>
            <a:xfrm>
              <a:off x="6832726" y="2937431"/>
              <a:ext cx="169411" cy="349785"/>
            </a:xfrm>
            <a:custGeom>
              <a:avLst/>
              <a:gdLst>
                <a:gd name="connsiteX0" fmla="*/ 0 w 352800"/>
                <a:gd name="connsiteY0" fmla="*/ 0 h 432000"/>
                <a:gd name="connsiteX1" fmla="*/ 129600 w 352800"/>
                <a:gd name="connsiteY1" fmla="*/ 345600 h 432000"/>
                <a:gd name="connsiteX2" fmla="*/ 352800 w 352800"/>
                <a:gd name="connsiteY2" fmla="*/ 432000 h 432000"/>
                <a:gd name="connsiteX0" fmla="*/ 0 w 352800"/>
                <a:gd name="connsiteY0" fmla="*/ 0 h 432000"/>
                <a:gd name="connsiteX1" fmla="*/ 115200 w 352800"/>
                <a:gd name="connsiteY1" fmla="*/ 295200 h 432000"/>
                <a:gd name="connsiteX2" fmla="*/ 352800 w 352800"/>
                <a:gd name="connsiteY2" fmla="*/ 432000 h 432000"/>
                <a:gd name="connsiteX0" fmla="*/ 0 w 352800"/>
                <a:gd name="connsiteY0" fmla="*/ 0 h 381600"/>
                <a:gd name="connsiteX1" fmla="*/ 115200 w 352800"/>
                <a:gd name="connsiteY1" fmla="*/ 295200 h 381600"/>
                <a:gd name="connsiteX2" fmla="*/ 352800 w 352800"/>
                <a:gd name="connsiteY2" fmla="*/ 381600 h 381600"/>
                <a:gd name="connsiteX0" fmla="*/ 0 w 352800"/>
                <a:gd name="connsiteY0" fmla="*/ 0 h 381600"/>
                <a:gd name="connsiteX1" fmla="*/ 108000 w 352800"/>
                <a:gd name="connsiteY1" fmla="*/ 266400 h 381600"/>
                <a:gd name="connsiteX2" fmla="*/ 352800 w 352800"/>
                <a:gd name="connsiteY2" fmla="*/ 381600 h 381600"/>
                <a:gd name="connsiteX0" fmla="*/ 0 w 108000"/>
                <a:gd name="connsiteY0" fmla="*/ 0 h 266400"/>
                <a:gd name="connsiteX1" fmla="*/ 108000 w 108000"/>
                <a:gd name="connsiteY1" fmla="*/ 266400 h 266400"/>
                <a:gd name="connsiteX0" fmla="*/ 0 w 158400"/>
                <a:gd name="connsiteY0" fmla="*/ 0 h 338400"/>
                <a:gd name="connsiteX1" fmla="*/ 158400 w 158400"/>
                <a:gd name="connsiteY1" fmla="*/ 338400 h 3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400" h="338400">
                  <a:moveTo>
                    <a:pt x="0" y="0"/>
                  </a:moveTo>
                  <a:cubicBezTo>
                    <a:pt x="35400" y="136800"/>
                    <a:pt x="99600" y="266400"/>
                    <a:pt x="158400" y="338400"/>
                  </a:cubicBezTo>
                </a:path>
              </a:pathLst>
            </a:custGeom>
            <a:noFill/>
            <a:ln>
              <a:solidFill>
                <a:srgbClr val="FF4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FF40FF"/>
                </a:solidFill>
              </a:endParaRPr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8A7DF346-4602-8A46-2C10-41A02AC985BF}"/>
                </a:ext>
              </a:extLst>
            </p:cNvPr>
            <p:cNvSpPr txBox="1"/>
            <p:nvPr/>
          </p:nvSpPr>
          <p:spPr>
            <a:xfrm>
              <a:off x="6925959" y="3140965"/>
              <a:ext cx="933362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FF4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Tunneling-dominated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93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7EDB9-74BB-2C12-53E1-2CD7763DD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55E7-4A19-49BF-A0C2-DF2ABEDBA899}" type="slidenum">
              <a:rPr lang="en-US" smtClean="0"/>
              <a:t>13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5BDDE8-4A45-F559-D361-50A20F98E6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5BDDF87-311B-ADE8-B445-60428632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1" y="304800"/>
            <a:ext cx="4954172" cy="1906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Structure B &amp; C</a:t>
            </a:r>
            <a:br>
              <a:rPr lang="en-US" sz="4000" dirty="0"/>
            </a:br>
            <a:r>
              <a:rPr lang="en-US" sz="4000" dirty="0"/>
              <a:t>: T-dependent band diagram analysis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F854156-E409-7360-28E9-A88EAB2BF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1" y="2341848"/>
            <a:ext cx="4527844" cy="22944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Structure B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No</a:t>
            </a:r>
            <a:r>
              <a:rPr lang="en-US" dirty="0"/>
              <a:t> majority/minority blocking</a:t>
            </a:r>
          </a:p>
          <a:p>
            <a:pPr>
              <a:lnSpc>
                <a:spcPct val="90000"/>
              </a:lnSpc>
            </a:pPr>
            <a:r>
              <a:rPr lang="en-US" dirty="0"/>
              <a:t>Structure C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rgbClr val="50DF61"/>
                </a:solidFill>
              </a:rPr>
              <a:t>No</a:t>
            </a:r>
            <a:r>
              <a:rPr lang="en-US" dirty="0">
                <a:solidFill>
                  <a:srgbClr val="50DF61"/>
                </a:solidFill>
              </a:rPr>
              <a:t> majority blocking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rgbClr val="50DF61"/>
                </a:solidFill>
              </a:rPr>
              <a:t>Sufficient</a:t>
            </a:r>
            <a:r>
              <a:rPr lang="en-US" dirty="0">
                <a:solidFill>
                  <a:srgbClr val="50DF61"/>
                </a:solidFill>
              </a:rPr>
              <a:t> minority blocking</a:t>
            </a:r>
          </a:p>
        </p:txBody>
      </p:sp>
      <p:grpSp>
        <p:nvGrpSpPr>
          <p:cNvPr id="425" name="Group 424">
            <a:extLst>
              <a:ext uri="{FF2B5EF4-FFF2-40B4-BE49-F238E27FC236}">
                <a16:creationId xmlns:a16="http://schemas.microsoft.com/office/drawing/2014/main" id="{95F77A94-98E3-F7EC-0F82-8D95FAD6F01C}"/>
              </a:ext>
            </a:extLst>
          </p:cNvPr>
          <p:cNvGrpSpPr/>
          <p:nvPr/>
        </p:nvGrpSpPr>
        <p:grpSpPr>
          <a:xfrm>
            <a:off x="6253214" y="3065348"/>
            <a:ext cx="2057932" cy="1425879"/>
            <a:chOff x="7708855" y="1751661"/>
            <a:chExt cx="2057932" cy="1425879"/>
          </a:xfrm>
        </p:grpSpPr>
        <p:grpSp>
          <p:nvGrpSpPr>
            <p:cNvPr id="413" name="Group 412">
              <a:extLst>
                <a:ext uri="{FF2B5EF4-FFF2-40B4-BE49-F238E27FC236}">
                  <a16:creationId xmlns:a16="http://schemas.microsoft.com/office/drawing/2014/main" id="{94639F77-98DA-B90A-C9B9-C1D7C02D5C32}"/>
                </a:ext>
              </a:extLst>
            </p:cNvPr>
            <p:cNvGrpSpPr/>
            <p:nvPr/>
          </p:nvGrpSpPr>
          <p:grpSpPr>
            <a:xfrm>
              <a:off x="7708855" y="1751661"/>
              <a:ext cx="1856232" cy="1425879"/>
              <a:chOff x="7708855" y="1751661"/>
              <a:chExt cx="1856232" cy="1425879"/>
            </a:xfrm>
          </p:grpSpPr>
          <p:pic>
            <p:nvPicPr>
              <p:cNvPr id="290" name="Picture 289" descr="Chart&#10;&#10;Description automatically generated">
                <a:extLst>
                  <a:ext uri="{FF2B5EF4-FFF2-40B4-BE49-F238E27FC236}">
                    <a16:creationId xmlns:a16="http://schemas.microsoft.com/office/drawing/2014/main" id="{F14AF59F-6C5E-F0FC-EB29-4821081E0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08855" y="1751661"/>
                <a:ext cx="1856232" cy="1425879"/>
              </a:xfrm>
              <a:prstGeom prst="rect">
                <a:avLst/>
              </a:prstGeom>
            </p:spPr>
          </p:pic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A29B5341-CAC2-345C-C8CB-ED2E62129C62}"/>
                  </a:ext>
                </a:extLst>
              </p:cNvPr>
              <p:cNvSpPr/>
              <p:nvPr/>
            </p:nvSpPr>
            <p:spPr>
              <a:xfrm>
                <a:off x="7975306" y="1803593"/>
                <a:ext cx="748699" cy="983379"/>
              </a:xfrm>
              <a:prstGeom prst="rect">
                <a:avLst/>
              </a:prstGeom>
              <a:solidFill>
                <a:srgbClr val="C5B2EF">
                  <a:alpha val="784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14BB0EE0-130C-353C-1C0D-2544DC2B8F24}"/>
                  </a:ext>
                </a:extLst>
              </p:cNvPr>
              <p:cNvSpPr/>
              <p:nvPr/>
            </p:nvSpPr>
            <p:spPr>
              <a:xfrm>
                <a:off x="8724006" y="1806486"/>
                <a:ext cx="743383" cy="988637"/>
              </a:xfrm>
              <a:prstGeom prst="rect">
                <a:avLst/>
              </a:prstGeom>
              <a:solidFill>
                <a:srgbClr val="8000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93" name="TextBox 292">
                <a:extLst>
                  <a:ext uri="{FF2B5EF4-FFF2-40B4-BE49-F238E27FC236}">
                    <a16:creationId xmlns:a16="http://schemas.microsoft.com/office/drawing/2014/main" id="{6A354F0F-4ED1-A962-CE68-51DB3F8D5DD7}"/>
                  </a:ext>
                </a:extLst>
              </p:cNvPr>
              <p:cNvSpPr txBox="1"/>
              <p:nvPr/>
            </p:nvSpPr>
            <p:spPr>
              <a:xfrm>
                <a:off x="8034894" y="2158663"/>
                <a:ext cx="5932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p-GaAs Base</a:t>
                </a:r>
                <a:endPara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A045752A-8678-9588-6FB1-DCCFDBFF4611}"/>
                  </a:ext>
                </a:extLst>
              </p:cNvPr>
              <p:cNvSpPr txBox="1"/>
              <p:nvPr/>
            </p:nvSpPr>
            <p:spPr>
              <a:xfrm>
                <a:off x="8753254" y="2158661"/>
                <a:ext cx="5932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p+GaAs</a:t>
                </a:r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BSF</a:t>
                </a:r>
                <a:endPara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298" name="Straight Arrow Connector 297">
                <a:extLst>
                  <a:ext uri="{FF2B5EF4-FFF2-40B4-BE49-F238E27FC236}">
                    <a16:creationId xmlns:a16="http://schemas.microsoft.com/office/drawing/2014/main" id="{614AF0BD-7147-C3FE-9E0A-7E0847C15E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254" y="2697582"/>
                <a:ext cx="153728" cy="0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w="med" len="sm"/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5F04AEAF-4CEE-A72F-3B44-FD535DBDF9AC}"/>
                  </a:ext>
                </a:extLst>
              </p:cNvPr>
              <p:cNvSpPr/>
              <p:nvPr/>
            </p:nvSpPr>
            <p:spPr>
              <a:xfrm>
                <a:off x="8601866" y="2645513"/>
                <a:ext cx="101075" cy="10102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AAC396C0-5B25-C9E9-AAA0-8E7A69CD96EC}"/>
                  </a:ext>
                </a:extLst>
              </p:cNvPr>
              <p:cNvSpPr txBox="1"/>
              <p:nvPr/>
            </p:nvSpPr>
            <p:spPr>
              <a:xfrm>
                <a:off x="8609419" y="2558246"/>
                <a:ext cx="8283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7FB70DDC-B49B-4F7E-BAEC-7BF6554FCE5A}"/>
                  </a:ext>
                </a:extLst>
              </p:cNvPr>
              <p:cNvSpPr txBox="1"/>
              <p:nvPr/>
            </p:nvSpPr>
            <p:spPr>
              <a:xfrm>
                <a:off x="7978953" y="1811172"/>
                <a:ext cx="4042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298K</a:t>
                </a:r>
                <a:endPara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90081C3A-58E0-7AEC-23BF-46BE2FCDFD1B}"/>
                </a:ext>
              </a:extLst>
            </p:cNvPr>
            <p:cNvCxnSpPr>
              <a:cxnSpLocks/>
            </p:cNvCxnSpPr>
            <p:nvPr/>
          </p:nvCxnSpPr>
          <p:spPr>
            <a:xfrm>
              <a:off x="7980603" y="2593036"/>
              <a:ext cx="1486786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6" name="TextBox 415">
              <a:extLst>
                <a:ext uri="{FF2B5EF4-FFF2-40B4-BE49-F238E27FC236}">
                  <a16:creationId xmlns:a16="http://schemas.microsoft.com/office/drawing/2014/main" id="{365D1312-8781-D41A-015E-5268198AB228}"/>
                </a:ext>
              </a:extLst>
            </p:cNvPr>
            <p:cNvSpPr txBox="1"/>
            <p:nvPr/>
          </p:nvSpPr>
          <p:spPr>
            <a:xfrm>
              <a:off x="9203039" y="2354775"/>
              <a:ext cx="3738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TextBox 416">
              <a:extLst>
                <a:ext uri="{FF2B5EF4-FFF2-40B4-BE49-F238E27FC236}">
                  <a16:creationId xmlns:a16="http://schemas.microsoft.com/office/drawing/2014/main" id="{7E29B721-2366-50A5-C545-409F9F5C6269}"/>
                </a:ext>
              </a:extLst>
            </p:cNvPr>
            <p:cNvSpPr txBox="1"/>
            <p:nvPr/>
          </p:nvSpPr>
          <p:spPr>
            <a:xfrm>
              <a:off x="9392951" y="1912055"/>
              <a:ext cx="3738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TextBox 417">
              <a:extLst>
                <a:ext uri="{FF2B5EF4-FFF2-40B4-BE49-F238E27FC236}">
                  <a16:creationId xmlns:a16="http://schemas.microsoft.com/office/drawing/2014/main" id="{AAB4181A-BB5B-3655-D9F7-6FD0BFDE77C7}"/>
                </a:ext>
              </a:extLst>
            </p:cNvPr>
            <p:cNvSpPr txBox="1"/>
            <p:nvPr/>
          </p:nvSpPr>
          <p:spPr>
            <a:xfrm>
              <a:off x="9390948" y="2497948"/>
              <a:ext cx="3738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93B021D9-AB17-0A58-75A4-1BBCDC082A82}"/>
              </a:ext>
            </a:extLst>
          </p:cNvPr>
          <p:cNvGrpSpPr/>
          <p:nvPr/>
        </p:nvGrpSpPr>
        <p:grpSpPr>
          <a:xfrm>
            <a:off x="6253214" y="4532641"/>
            <a:ext cx="2056257" cy="1422354"/>
            <a:chOff x="7708855" y="3218954"/>
            <a:chExt cx="2056257" cy="1422354"/>
          </a:xfrm>
        </p:grpSpPr>
        <p:pic>
          <p:nvPicPr>
            <p:cNvPr id="301" name="Picture 300" descr="Chart&#10;&#10;Description automatically generated">
              <a:extLst>
                <a:ext uri="{FF2B5EF4-FFF2-40B4-BE49-F238E27FC236}">
                  <a16:creationId xmlns:a16="http://schemas.microsoft.com/office/drawing/2014/main" id="{42B98BFF-92F1-BDA7-A8D4-8D71C4443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247"/>
            <a:stretch/>
          </p:blipFill>
          <p:spPr>
            <a:xfrm>
              <a:off x="7708855" y="3218954"/>
              <a:ext cx="1856232" cy="1422354"/>
            </a:xfrm>
            <a:prstGeom prst="rect">
              <a:avLst/>
            </a:prstGeom>
          </p:spPr>
        </p:pic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FDA29B91-79CD-27FF-6BF3-3021B68AB437}"/>
                </a:ext>
              </a:extLst>
            </p:cNvPr>
            <p:cNvSpPr/>
            <p:nvPr/>
          </p:nvSpPr>
          <p:spPr>
            <a:xfrm>
              <a:off x="7986483" y="3261011"/>
              <a:ext cx="737334" cy="986973"/>
            </a:xfrm>
            <a:prstGeom prst="rect">
              <a:avLst/>
            </a:prstGeom>
            <a:solidFill>
              <a:srgbClr val="C5B2EF">
                <a:alpha val="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92F05E39-6708-3E1F-282F-7C71F3AE3B58}"/>
                </a:ext>
              </a:extLst>
            </p:cNvPr>
            <p:cNvSpPr/>
            <p:nvPr/>
          </p:nvSpPr>
          <p:spPr>
            <a:xfrm>
              <a:off x="8730055" y="3271012"/>
              <a:ext cx="737334" cy="986976"/>
            </a:xfrm>
            <a:prstGeom prst="rect">
              <a:avLst/>
            </a:prstGeom>
            <a:solidFill>
              <a:srgbClr val="8000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304" name="Straight Arrow Connector 303">
              <a:extLst>
                <a:ext uri="{FF2B5EF4-FFF2-40B4-BE49-F238E27FC236}">
                  <a16:creationId xmlns:a16="http://schemas.microsoft.com/office/drawing/2014/main" id="{28757D58-F85D-367D-341F-9FF7ED6A431A}"/>
                </a:ext>
              </a:extLst>
            </p:cNvPr>
            <p:cNvCxnSpPr>
              <a:cxnSpLocks/>
            </p:cNvCxnSpPr>
            <p:nvPr/>
          </p:nvCxnSpPr>
          <p:spPr>
            <a:xfrm>
              <a:off x="8676390" y="4128698"/>
              <a:ext cx="153728" cy="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DB9AC696-5994-B4AD-2712-55CF94403E8B}"/>
                </a:ext>
              </a:extLst>
            </p:cNvPr>
            <p:cNvSpPr/>
            <p:nvPr/>
          </p:nvSpPr>
          <p:spPr>
            <a:xfrm>
              <a:off x="8558661" y="4075055"/>
              <a:ext cx="101075" cy="10102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06" name="TextBox 305">
              <a:extLst>
                <a:ext uri="{FF2B5EF4-FFF2-40B4-BE49-F238E27FC236}">
                  <a16:creationId xmlns:a16="http://schemas.microsoft.com/office/drawing/2014/main" id="{4B3464F2-C72D-9F21-59EA-72C2C2365455}"/>
                </a:ext>
              </a:extLst>
            </p:cNvPr>
            <p:cNvSpPr txBox="1"/>
            <p:nvPr/>
          </p:nvSpPr>
          <p:spPr>
            <a:xfrm>
              <a:off x="8568003" y="3989141"/>
              <a:ext cx="8283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A68CF3F3-31FC-33BC-402D-58737AE7A51D}"/>
                </a:ext>
              </a:extLst>
            </p:cNvPr>
            <p:cNvSpPr txBox="1"/>
            <p:nvPr/>
          </p:nvSpPr>
          <p:spPr>
            <a:xfrm>
              <a:off x="7985172" y="3276059"/>
              <a:ext cx="35085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83K</a:t>
              </a:r>
              <a:endPara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E1494F78-A6B2-6ACA-682C-148CFBB62872}"/>
                </a:ext>
              </a:extLst>
            </p:cNvPr>
            <p:cNvSpPr txBox="1"/>
            <p:nvPr/>
          </p:nvSpPr>
          <p:spPr>
            <a:xfrm>
              <a:off x="9197805" y="3816572"/>
              <a:ext cx="3738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TextBox 324">
              <a:extLst>
                <a:ext uri="{FF2B5EF4-FFF2-40B4-BE49-F238E27FC236}">
                  <a16:creationId xmlns:a16="http://schemas.microsoft.com/office/drawing/2014/main" id="{6D52514E-CED0-1EE9-69A4-EB0515A7AADC}"/>
                </a:ext>
              </a:extLst>
            </p:cNvPr>
            <p:cNvSpPr txBox="1"/>
            <p:nvPr/>
          </p:nvSpPr>
          <p:spPr>
            <a:xfrm>
              <a:off x="9389984" y="3322593"/>
              <a:ext cx="3738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8C80C728-7C07-C46D-A508-5BDEB3B0B465}"/>
                </a:ext>
              </a:extLst>
            </p:cNvPr>
            <p:cNvSpPr txBox="1"/>
            <p:nvPr/>
          </p:nvSpPr>
          <p:spPr>
            <a:xfrm>
              <a:off x="9391276" y="3921869"/>
              <a:ext cx="3738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236A45F8-B2AB-E1AE-58B7-217FE04AF7CD}"/>
                </a:ext>
              </a:extLst>
            </p:cNvPr>
            <p:cNvCxnSpPr>
              <a:cxnSpLocks/>
              <a:endCxn id="326" idx="1"/>
            </p:cNvCxnSpPr>
            <p:nvPr/>
          </p:nvCxnSpPr>
          <p:spPr>
            <a:xfrm>
              <a:off x="7980475" y="4056669"/>
              <a:ext cx="1410801" cy="37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1" name="Group 450">
            <a:extLst>
              <a:ext uri="{FF2B5EF4-FFF2-40B4-BE49-F238E27FC236}">
                <a16:creationId xmlns:a16="http://schemas.microsoft.com/office/drawing/2014/main" id="{F67B9D12-7319-DA75-25F5-2EBCCED1A136}"/>
              </a:ext>
            </a:extLst>
          </p:cNvPr>
          <p:cNvGrpSpPr/>
          <p:nvPr/>
        </p:nvGrpSpPr>
        <p:grpSpPr>
          <a:xfrm>
            <a:off x="8724132" y="3066477"/>
            <a:ext cx="1856232" cy="1425879"/>
            <a:chOff x="8724132" y="3066477"/>
            <a:chExt cx="1856232" cy="1425879"/>
          </a:xfrm>
        </p:grpSpPr>
        <p:pic>
          <p:nvPicPr>
            <p:cNvPr id="311" name="Picture 310" descr="Chart&#10;&#10;Description automatically generated">
              <a:extLst>
                <a:ext uri="{FF2B5EF4-FFF2-40B4-BE49-F238E27FC236}">
                  <a16:creationId xmlns:a16="http://schemas.microsoft.com/office/drawing/2014/main" id="{2D2AE8F8-FAEF-BB63-FAD7-4E2B1DD47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24132" y="3066477"/>
              <a:ext cx="1856232" cy="1425879"/>
            </a:xfrm>
            <a:prstGeom prst="rect">
              <a:avLst/>
            </a:prstGeom>
          </p:spPr>
        </p:pic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7E7CF48D-D98B-CA12-2C59-C7B1B24CE02F}"/>
                </a:ext>
              </a:extLst>
            </p:cNvPr>
            <p:cNvGrpSpPr/>
            <p:nvPr/>
          </p:nvGrpSpPr>
          <p:grpSpPr>
            <a:xfrm>
              <a:off x="8995697" y="3116638"/>
              <a:ext cx="1492005" cy="998598"/>
              <a:chOff x="10038106" y="1712878"/>
              <a:chExt cx="1492005" cy="998598"/>
            </a:xfrm>
          </p:grpSpPr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2A17C0D2-4871-DC45-9C21-0D64F422BA87}"/>
                  </a:ext>
                </a:extLst>
              </p:cNvPr>
              <p:cNvSpPr/>
              <p:nvPr/>
            </p:nvSpPr>
            <p:spPr>
              <a:xfrm>
                <a:off x="11156654" y="1720699"/>
                <a:ext cx="365760" cy="977896"/>
              </a:xfrm>
              <a:prstGeom prst="rect">
                <a:avLst/>
              </a:prstGeom>
              <a:solidFill>
                <a:srgbClr val="00AA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50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43CB971C-92FE-8002-AF65-69992F7AF30E}"/>
                  </a:ext>
                </a:extLst>
              </p:cNvPr>
              <p:cNvSpPr/>
              <p:nvPr/>
            </p:nvSpPr>
            <p:spPr>
              <a:xfrm>
                <a:off x="10044617" y="1712878"/>
                <a:ext cx="365720" cy="985717"/>
              </a:xfrm>
              <a:prstGeom prst="rect">
                <a:avLst/>
              </a:prstGeom>
              <a:solidFill>
                <a:srgbClr val="C5B2EF">
                  <a:alpha val="784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50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706E17D8-F320-B097-3060-D10015B0B7EB}"/>
                  </a:ext>
                </a:extLst>
              </p:cNvPr>
              <p:cNvSpPr/>
              <p:nvPr/>
            </p:nvSpPr>
            <p:spPr>
              <a:xfrm>
                <a:off x="10413863" y="1713295"/>
                <a:ext cx="740664" cy="985300"/>
              </a:xfrm>
              <a:prstGeom prst="rect">
                <a:avLst/>
              </a:prstGeom>
              <a:solidFill>
                <a:srgbClr val="8000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50"/>
              </a:p>
            </p:txBody>
          </p:sp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CECDC9DB-9BAC-38CE-F888-91AF24C6404E}"/>
                  </a:ext>
                </a:extLst>
              </p:cNvPr>
              <p:cNvSpPr txBox="1"/>
              <p:nvPr/>
            </p:nvSpPr>
            <p:spPr>
              <a:xfrm>
                <a:off x="10484748" y="2064522"/>
                <a:ext cx="5932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p+GaAs</a:t>
                </a:r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BSF</a:t>
                </a:r>
                <a:endPara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7" name="TextBox 316">
                <a:extLst>
                  <a:ext uri="{FF2B5EF4-FFF2-40B4-BE49-F238E27FC236}">
                    <a16:creationId xmlns:a16="http://schemas.microsoft.com/office/drawing/2014/main" id="{2BB80704-EEB9-F2A1-71D2-42123F62C3DC}"/>
                  </a:ext>
                </a:extLst>
              </p:cNvPr>
              <p:cNvSpPr txBox="1"/>
              <p:nvPr/>
            </p:nvSpPr>
            <p:spPr>
              <a:xfrm rot="16200000">
                <a:off x="11002793" y="2045074"/>
                <a:ext cx="673482" cy="3231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p+AlGaAs</a:t>
                </a:r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BSF</a:t>
                </a:r>
                <a:endParaRPr kumimoji="0" lang="en-US" sz="105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9" name="TextBox 318">
                <a:extLst>
                  <a:ext uri="{FF2B5EF4-FFF2-40B4-BE49-F238E27FC236}">
                    <a16:creationId xmlns:a16="http://schemas.microsoft.com/office/drawing/2014/main" id="{E61B79D6-C5E8-17B2-3C9A-B5EC607AEEA5}"/>
                  </a:ext>
                </a:extLst>
              </p:cNvPr>
              <p:cNvSpPr txBox="1"/>
              <p:nvPr/>
            </p:nvSpPr>
            <p:spPr>
              <a:xfrm>
                <a:off x="10038698" y="1718109"/>
                <a:ext cx="404256" cy="176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5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298K</a:t>
                </a:r>
                <a:endParaRPr kumimoji="0" lang="en-US" sz="1150" b="0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320" name="Straight Arrow Connector 319">
                <a:extLst>
                  <a:ext uri="{FF2B5EF4-FFF2-40B4-BE49-F238E27FC236}">
                    <a16:creationId xmlns:a16="http://schemas.microsoft.com/office/drawing/2014/main" id="{2B0F5F57-9D7A-5817-DC19-D9A3BC5DF9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84786" y="2578519"/>
                <a:ext cx="153728" cy="0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w="med" len="sm"/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E04BD86A-6C85-E027-1F06-82BF8791D437}"/>
                  </a:ext>
                </a:extLst>
              </p:cNvPr>
              <p:cNvSpPr/>
              <p:nvPr/>
            </p:nvSpPr>
            <p:spPr>
              <a:xfrm>
                <a:off x="10974793" y="2524954"/>
                <a:ext cx="101075" cy="10102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2" name="TextBox 321">
                <a:extLst>
                  <a:ext uri="{FF2B5EF4-FFF2-40B4-BE49-F238E27FC236}">
                    <a16:creationId xmlns:a16="http://schemas.microsoft.com/office/drawing/2014/main" id="{E2CBAEDD-4ADA-0481-03D8-3622370C0D6A}"/>
                  </a:ext>
                </a:extLst>
              </p:cNvPr>
              <p:cNvSpPr txBox="1"/>
              <p:nvPr/>
            </p:nvSpPr>
            <p:spPr>
              <a:xfrm>
                <a:off x="10987116" y="2439454"/>
                <a:ext cx="82832" cy="2720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3AA77738-B590-B998-7A23-E329594BFB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38106" y="2504659"/>
                <a:ext cx="1492005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3" name="TextBox 422">
                <a:extLst>
                  <a:ext uri="{FF2B5EF4-FFF2-40B4-BE49-F238E27FC236}">
                    <a16:creationId xmlns:a16="http://schemas.microsoft.com/office/drawing/2014/main" id="{A29CE9A7-1C04-BE92-CC9A-85EA122EB5DE}"/>
                  </a:ext>
                </a:extLst>
              </p:cNvPr>
              <p:cNvSpPr txBox="1"/>
              <p:nvPr/>
            </p:nvSpPr>
            <p:spPr>
              <a:xfrm rot="16200000">
                <a:off x="9937803" y="2096324"/>
                <a:ext cx="59297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p-GaAs Base</a:t>
                </a:r>
                <a:endPara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9" name="Graphic 48" descr="Checkmark with solid fill">
            <a:extLst>
              <a:ext uri="{FF2B5EF4-FFF2-40B4-BE49-F238E27FC236}">
                <a16:creationId xmlns:a16="http://schemas.microsoft.com/office/drawing/2014/main" id="{A1511B27-214C-F19B-A25B-9FD72A04E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20573" y="3690733"/>
            <a:ext cx="390012" cy="390012"/>
          </a:xfrm>
          <a:prstGeom prst="rect">
            <a:avLst/>
          </a:prstGeom>
        </p:spPr>
      </p:pic>
      <p:grpSp>
        <p:nvGrpSpPr>
          <p:cNvPr id="450" name="Group 449">
            <a:extLst>
              <a:ext uri="{FF2B5EF4-FFF2-40B4-BE49-F238E27FC236}">
                <a16:creationId xmlns:a16="http://schemas.microsoft.com/office/drawing/2014/main" id="{D5585C24-476D-CE49-403C-C1544B056E16}"/>
              </a:ext>
            </a:extLst>
          </p:cNvPr>
          <p:cNvGrpSpPr/>
          <p:nvPr/>
        </p:nvGrpSpPr>
        <p:grpSpPr>
          <a:xfrm>
            <a:off x="8724132" y="4535143"/>
            <a:ext cx="2057592" cy="1420741"/>
            <a:chOff x="8724132" y="4535143"/>
            <a:chExt cx="2057592" cy="1420741"/>
          </a:xfrm>
        </p:grpSpPr>
        <p:pic>
          <p:nvPicPr>
            <p:cNvPr id="273" name="Picture 272" descr="Chart&#10;&#10;Description automatically generated">
              <a:extLst>
                <a:ext uri="{FF2B5EF4-FFF2-40B4-BE49-F238E27FC236}">
                  <a16:creationId xmlns:a16="http://schemas.microsoft.com/office/drawing/2014/main" id="{09607363-87D7-8343-4497-595F6E3CD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361"/>
            <a:stretch/>
          </p:blipFill>
          <p:spPr>
            <a:xfrm>
              <a:off x="8724132" y="4535143"/>
              <a:ext cx="1856232" cy="1420741"/>
            </a:xfrm>
            <a:prstGeom prst="rect">
              <a:avLst/>
            </a:prstGeom>
          </p:spPr>
        </p:pic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522C1FB4-FC47-B2F5-2225-64E67CF2AC08}"/>
                </a:ext>
              </a:extLst>
            </p:cNvPr>
            <p:cNvSpPr/>
            <p:nvPr/>
          </p:nvSpPr>
          <p:spPr>
            <a:xfrm>
              <a:off x="10112117" y="4588309"/>
              <a:ext cx="367643" cy="975057"/>
            </a:xfrm>
            <a:prstGeom prst="rect">
              <a:avLst/>
            </a:prstGeom>
            <a:solidFill>
              <a:srgbClr val="00AA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0" dirty="0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F3DFB18C-DABF-CDA4-F2B9-40A4B62BA5F3}"/>
                </a:ext>
              </a:extLst>
            </p:cNvPr>
            <p:cNvSpPr/>
            <p:nvPr/>
          </p:nvSpPr>
          <p:spPr>
            <a:xfrm>
              <a:off x="8998464" y="4581564"/>
              <a:ext cx="377492" cy="981802"/>
            </a:xfrm>
            <a:prstGeom prst="rect">
              <a:avLst/>
            </a:prstGeom>
            <a:solidFill>
              <a:srgbClr val="C5B2EF">
                <a:alpha val="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0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FB6F5C2A-AE3C-E3DE-219E-AD1B7103E7B9}"/>
                </a:ext>
              </a:extLst>
            </p:cNvPr>
            <p:cNvSpPr/>
            <p:nvPr/>
          </p:nvSpPr>
          <p:spPr>
            <a:xfrm>
              <a:off x="9376548" y="4592379"/>
              <a:ext cx="734977" cy="970987"/>
            </a:xfrm>
            <a:prstGeom prst="rect">
              <a:avLst/>
            </a:prstGeom>
            <a:solidFill>
              <a:srgbClr val="8000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0"/>
            </a:p>
          </p:txBody>
        </p:sp>
        <p:cxnSp>
          <p:nvCxnSpPr>
            <p:cNvPr id="330" name="Straight Arrow Connector 329">
              <a:extLst>
                <a:ext uri="{FF2B5EF4-FFF2-40B4-BE49-F238E27FC236}">
                  <a16:creationId xmlns:a16="http://schemas.microsoft.com/office/drawing/2014/main" id="{EA43BCAE-A41D-C5D8-9AD8-3340FEA2CA34}"/>
                </a:ext>
              </a:extLst>
            </p:cNvPr>
            <p:cNvCxnSpPr>
              <a:cxnSpLocks/>
            </p:cNvCxnSpPr>
            <p:nvPr/>
          </p:nvCxnSpPr>
          <p:spPr>
            <a:xfrm>
              <a:off x="10048727" y="5427355"/>
              <a:ext cx="153728" cy="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DA22BA02-35E6-E04A-A46D-06BF0EA1DAEF}"/>
                </a:ext>
              </a:extLst>
            </p:cNvPr>
            <p:cNvSpPr/>
            <p:nvPr/>
          </p:nvSpPr>
          <p:spPr>
            <a:xfrm>
              <a:off x="9932384" y="5378778"/>
              <a:ext cx="101075" cy="10102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0" dirty="0">
                <a:solidFill>
                  <a:schemeClr val="tx1"/>
                </a:solidFill>
              </a:endParaRP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9E4A8DFD-98DE-5B6F-30F9-3C4201B56B1A}"/>
                </a:ext>
              </a:extLst>
            </p:cNvPr>
            <p:cNvSpPr txBox="1"/>
            <p:nvPr/>
          </p:nvSpPr>
          <p:spPr>
            <a:xfrm>
              <a:off x="9943897" y="5291344"/>
              <a:ext cx="82832" cy="2720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0B1F74AD-A530-C4F7-4069-F94F29A37375}"/>
                </a:ext>
              </a:extLst>
            </p:cNvPr>
            <p:cNvSpPr txBox="1"/>
            <p:nvPr/>
          </p:nvSpPr>
          <p:spPr>
            <a:xfrm>
              <a:off x="10214830" y="5134291"/>
              <a:ext cx="373836" cy="272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15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endParaRPr lang="en-US" sz="11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6EECA9F1-A8BC-C1C4-DABC-75D9B3093589}"/>
                </a:ext>
              </a:extLst>
            </p:cNvPr>
            <p:cNvSpPr txBox="1"/>
            <p:nvPr/>
          </p:nvSpPr>
          <p:spPr>
            <a:xfrm>
              <a:off x="10407888" y="4591353"/>
              <a:ext cx="373836" cy="272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15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11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47C48AEC-B894-3441-1CD3-7BC2503E0B89}"/>
                </a:ext>
              </a:extLst>
            </p:cNvPr>
            <p:cNvSpPr txBox="1"/>
            <p:nvPr/>
          </p:nvSpPr>
          <p:spPr>
            <a:xfrm>
              <a:off x="10401748" y="5254427"/>
              <a:ext cx="373836" cy="272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15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endParaRPr lang="en-US" sz="11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A34073B-ABBF-9807-549B-3067581AA732}"/>
                </a:ext>
              </a:extLst>
            </p:cNvPr>
            <p:cNvSpPr txBox="1"/>
            <p:nvPr/>
          </p:nvSpPr>
          <p:spPr>
            <a:xfrm>
              <a:off x="8995697" y="4598870"/>
              <a:ext cx="350851" cy="1769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5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83K</a:t>
              </a:r>
              <a:endParaRPr kumimoji="0" lang="en-US" sz="115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C183436-06C4-D73A-321A-BF80839A0516}"/>
                </a:ext>
              </a:extLst>
            </p:cNvPr>
            <p:cNvCxnSpPr>
              <a:cxnSpLocks/>
            </p:cNvCxnSpPr>
            <p:nvPr/>
          </p:nvCxnSpPr>
          <p:spPr>
            <a:xfrm>
              <a:off x="8995697" y="5372052"/>
              <a:ext cx="149200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BFF6F67-F9F0-959F-25E0-C4A58D04548C}"/>
              </a:ext>
            </a:extLst>
          </p:cNvPr>
          <p:cNvGrpSpPr/>
          <p:nvPr/>
        </p:nvGrpSpPr>
        <p:grpSpPr>
          <a:xfrm>
            <a:off x="6241220" y="547567"/>
            <a:ext cx="1959058" cy="2184758"/>
            <a:chOff x="6241220" y="547567"/>
            <a:chExt cx="1959058" cy="218475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B625D22-F955-FBF0-6F88-126EE387DBF8}"/>
                </a:ext>
              </a:extLst>
            </p:cNvPr>
            <p:cNvGrpSpPr/>
            <p:nvPr/>
          </p:nvGrpSpPr>
          <p:grpSpPr>
            <a:xfrm>
              <a:off x="6426505" y="1215618"/>
              <a:ext cx="1600200" cy="1516707"/>
              <a:chOff x="7496309" y="2220108"/>
              <a:chExt cx="2020824" cy="1516707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1913D5-E280-3953-731D-BB5F5E17C93E}"/>
                  </a:ext>
                </a:extLst>
              </p:cNvPr>
              <p:cNvSpPr/>
              <p:nvPr/>
            </p:nvSpPr>
            <p:spPr>
              <a:xfrm>
                <a:off x="7496309" y="3553935"/>
                <a:ext cx="2020824" cy="182880"/>
              </a:xfrm>
              <a:prstGeom prst="rect">
                <a:avLst/>
              </a:prstGeom>
              <a:solidFill>
                <a:srgbClr val="F3EAFA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algn="ctr" defTabSz="509411">
                  <a:defRPr/>
                </a:pPr>
                <a:r>
                  <a:rPr lang="en-US" sz="1060" dirty="0">
                    <a:latin typeface="Arial" panose="020B0604020202020204" pitchFamily="34" charset="0"/>
                    <a:cs typeface="Arial" panose="020B0604020202020204" pitchFamily="34" charset="0"/>
                  </a:rPr>
                  <a:t>p-GaAs Substrate</a:t>
                </a:r>
                <a:endParaRPr lang="en-US" sz="106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51B2AF-20AC-8896-340B-6E4AE7430E57}"/>
                  </a:ext>
                </a:extLst>
              </p:cNvPr>
              <p:cNvSpPr/>
              <p:nvPr/>
            </p:nvSpPr>
            <p:spPr>
              <a:xfrm>
                <a:off x="7496309" y="3407150"/>
                <a:ext cx="2020824" cy="146304"/>
              </a:xfrm>
              <a:prstGeom prst="rect">
                <a:avLst/>
              </a:prstGeom>
              <a:solidFill>
                <a:srgbClr val="DBCCEA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Buffer      (3e18)   p-GaAs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607D2A0-C668-3571-2E59-84A596FEBB33}"/>
                  </a:ext>
                </a:extLst>
              </p:cNvPr>
              <p:cNvSpPr/>
              <p:nvPr/>
            </p:nvSpPr>
            <p:spPr>
              <a:xfrm>
                <a:off x="7496309" y="3114947"/>
                <a:ext cx="2020824" cy="292608"/>
              </a:xfrm>
              <a:prstGeom prst="rect">
                <a:avLst/>
              </a:prstGeom>
              <a:solidFill>
                <a:srgbClr val="DBCCEA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BSF   (0.1~3e18)  p-GaAs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481289A-3382-24F2-4BB4-C1F487256F75}"/>
                  </a:ext>
                </a:extLst>
              </p:cNvPr>
              <p:cNvSpPr/>
              <p:nvPr/>
            </p:nvSpPr>
            <p:spPr>
              <a:xfrm>
                <a:off x="7496309" y="2658181"/>
                <a:ext cx="2020824" cy="457200"/>
              </a:xfrm>
              <a:prstGeom prst="rect">
                <a:avLst/>
              </a:prstGeom>
              <a:solidFill>
                <a:srgbClr val="DBCCEA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Base       (1e17)</a:t>
                </a:r>
                <a:r>
                  <a:rPr lang="en-US" altLang="ko-KR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p-GaAs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79619C9-BF66-1E79-5272-A1DC330EB771}"/>
                  </a:ext>
                </a:extLst>
              </p:cNvPr>
              <p:cNvSpPr/>
              <p:nvPr/>
            </p:nvSpPr>
            <p:spPr>
              <a:xfrm>
                <a:off x="7496309" y="2365820"/>
                <a:ext cx="2020824" cy="292608"/>
              </a:xfrm>
              <a:prstGeom prst="rect">
                <a:avLst/>
              </a:prstGeom>
              <a:solidFill>
                <a:srgbClr val="ADA1D5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Emitter    (3e18)    n-GaAs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B941369-A425-2B3A-7A1F-E6F9838DCD47}"/>
                  </a:ext>
                </a:extLst>
              </p:cNvPr>
              <p:cNvSpPr/>
              <p:nvPr/>
            </p:nvSpPr>
            <p:spPr>
              <a:xfrm>
                <a:off x="7496309" y="2220108"/>
                <a:ext cx="2020824" cy="146304"/>
              </a:xfrm>
              <a:prstGeom prst="rect">
                <a:avLst/>
              </a:prstGeom>
              <a:solidFill>
                <a:srgbClr val="ADA1D5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Contact   (6e18)    n-GaAs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F69FE37-8FA7-9670-6FEB-0E8285F01E73}"/>
                </a:ext>
              </a:extLst>
            </p:cNvPr>
            <p:cNvSpPr txBox="1"/>
            <p:nvPr/>
          </p:nvSpPr>
          <p:spPr>
            <a:xfrm>
              <a:off x="6241220" y="547567"/>
              <a:ext cx="1959058" cy="5309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defRPr/>
              </a:pPr>
              <a:r>
                <a:rPr lang="en-US" sz="1150" b="1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Structure B</a:t>
              </a:r>
            </a:p>
            <a:p>
              <a:pPr marL="171450" indent="-171450" defTabSz="914400">
                <a:buFont typeface="Arial" panose="020B0604020202020204" pitchFamily="34" charset="0"/>
                <a:buChar char="•"/>
                <a:defRPr/>
              </a:pPr>
              <a:r>
                <a:rPr lang="en-US" sz="115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 cell</a:t>
              </a:r>
              <a:endParaRPr lang="en-US" sz="1150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defTabSz="914400">
                <a:buFont typeface="Arial" panose="020B0604020202020204" pitchFamily="34" charset="0"/>
                <a:buChar char="•"/>
                <a:defRPr/>
              </a:pPr>
              <a:r>
                <a:rPr lang="en-US" sz="115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heterointerface blocking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DCA6FE1-B572-1DD7-B9BF-6F8E6616FEE8}"/>
              </a:ext>
            </a:extLst>
          </p:cNvPr>
          <p:cNvGrpSpPr/>
          <p:nvPr/>
        </p:nvGrpSpPr>
        <p:grpSpPr>
          <a:xfrm>
            <a:off x="8699388" y="543303"/>
            <a:ext cx="1961722" cy="2186968"/>
            <a:chOff x="8699388" y="543303"/>
            <a:chExt cx="1961722" cy="218696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0E7A663-A51F-F26A-809C-26FA226BB423}"/>
                </a:ext>
              </a:extLst>
            </p:cNvPr>
            <p:cNvGrpSpPr/>
            <p:nvPr/>
          </p:nvGrpSpPr>
          <p:grpSpPr>
            <a:xfrm>
              <a:off x="8880738" y="1211760"/>
              <a:ext cx="1599023" cy="1518511"/>
              <a:chOff x="9593988" y="2218304"/>
              <a:chExt cx="2020824" cy="1518511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0CC61C4-BBA3-0867-D4DD-E2F483CAA3BA}"/>
                  </a:ext>
                </a:extLst>
              </p:cNvPr>
              <p:cNvSpPr/>
              <p:nvPr/>
            </p:nvSpPr>
            <p:spPr>
              <a:xfrm>
                <a:off x="9593988" y="2515037"/>
                <a:ext cx="2020824" cy="146304"/>
              </a:xfrm>
              <a:prstGeom prst="rect">
                <a:avLst/>
              </a:prstGeom>
              <a:solidFill>
                <a:srgbClr val="ADA1D5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18288" rIns="9145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Emitter    (1e18)   n-GaAs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6E0116E-86CE-9FE3-DD9E-097AB84D7465}"/>
                  </a:ext>
                </a:extLst>
              </p:cNvPr>
              <p:cNvSpPr/>
              <p:nvPr/>
            </p:nvSpPr>
            <p:spPr>
              <a:xfrm>
                <a:off x="9593988" y="3553935"/>
                <a:ext cx="2020824" cy="182880"/>
              </a:xfrm>
              <a:prstGeom prst="rect">
                <a:avLst/>
              </a:prstGeom>
              <a:solidFill>
                <a:srgbClr val="F3EAFA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18288" rIns="9145" rtlCol="0" anchor="ctr"/>
              <a:lstStyle/>
              <a:p>
                <a:pPr algn="ctr" defTabSz="509411">
                  <a:defRPr/>
                </a:pPr>
                <a:r>
                  <a:rPr lang="en-US" sz="1060" dirty="0">
                    <a:latin typeface="Arial" panose="020B0604020202020204" pitchFamily="34" charset="0"/>
                    <a:cs typeface="Arial" panose="020B0604020202020204" pitchFamily="34" charset="0"/>
                  </a:rPr>
                  <a:t>p-GaAs Substrate</a:t>
                </a:r>
                <a:endParaRPr lang="en-US" sz="106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76A0C3E-1ADC-A629-564F-FECAAD59DE37}"/>
                  </a:ext>
                </a:extLst>
              </p:cNvPr>
              <p:cNvSpPr/>
              <p:nvPr/>
            </p:nvSpPr>
            <p:spPr>
              <a:xfrm>
                <a:off x="9593988" y="3407028"/>
                <a:ext cx="2020824" cy="143642"/>
              </a:xfrm>
              <a:prstGeom prst="rect">
                <a:avLst/>
              </a:prstGeom>
              <a:solidFill>
                <a:srgbClr val="DBCCEA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18288" rIns="9145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Buffer      (7e18)   p-GaAs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1EDAC84-B0B2-3213-06ED-667C63D21F76}"/>
                  </a:ext>
                </a:extLst>
              </p:cNvPr>
              <p:cNvSpPr/>
              <p:nvPr/>
            </p:nvSpPr>
            <p:spPr>
              <a:xfrm>
                <a:off x="9593988" y="2661341"/>
                <a:ext cx="2020824" cy="457200"/>
              </a:xfrm>
              <a:prstGeom prst="rect">
                <a:avLst/>
              </a:prstGeom>
              <a:solidFill>
                <a:srgbClr val="DBCCEA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18288" rIns="9145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Base       (1e17)    p-GaAs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3F27E48-BDD6-E744-7F28-72A791F0FE51}"/>
                  </a:ext>
                </a:extLst>
              </p:cNvPr>
              <p:cNvSpPr/>
              <p:nvPr/>
            </p:nvSpPr>
            <p:spPr>
              <a:xfrm>
                <a:off x="9593988" y="2366521"/>
                <a:ext cx="2020824" cy="146304"/>
              </a:xfrm>
              <a:prstGeom prst="rect">
                <a:avLst/>
              </a:prstGeom>
              <a:solidFill>
                <a:srgbClr val="00FF00">
                  <a:alpha val="50196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Window   (8e18)  n-</a:t>
                </a:r>
                <a:r>
                  <a:rPr lang="en-US" sz="1060" kern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InGaP</a:t>
                </a:r>
                <a:endParaRPr lang="en-US" sz="106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896474-A47B-2DF4-D5B7-6838B9B3DE65}"/>
                  </a:ext>
                </a:extLst>
              </p:cNvPr>
              <p:cNvSpPr/>
              <p:nvPr/>
            </p:nvSpPr>
            <p:spPr>
              <a:xfrm>
                <a:off x="9593988" y="3114148"/>
                <a:ext cx="2020824" cy="146304"/>
              </a:xfrm>
              <a:prstGeom prst="rect">
                <a:avLst/>
              </a:prstGeom>
              <a:solidFill>
                <a:srgbClr val="DBCCEA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18288" rIns="9145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BSF  (0.1~7e18)   p-GaAs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F73B8F5-D50A-55E2-494F-ECD462165226}"/>
                  </a:ext>
                </a:extLst>
              </p:cNvPr>
              <p:cNvSpPr/>
              <p:nvPr/>
            </p:nvSpPr>
            <p:spPr>
              <a:xfrm>
                <a:off x="9593988" y="3260452"/>
                <a:ext cx="2020824" cy="146304"/>
              </a:xfrm>
              <a:prstGeom prst="rect">
                <a:avLst/>
              </a:prstGeom>
              <a:solidFill>
                <a:srgbClr val="00AAFF">
                  <a:alpha val="50196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BSF        (6e18) p-</a:t>
                </a:r>
                <a:r>
                  <a:rPr lang="en-US" sz="1060" kern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AlGaAs</a:t>
                </a:r>
                <a:endParaRPr lang="en-US" sz="106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02FA61F-ECEA-2853-C38F-BDB6D834C26B}"/>
                  </a:ext>
                </a:extLst>
              </p:cNvPr>
              <p:cNvSpPr/>
              <p:nvPr/>
            </p:nvSpPr>
            <p:spPr>
              <a:xfrm>
                <a:off x="9593988" y="2218304"/>
                <a:ext cx="2020824" cy="146304"/>
              </a:xfrm>
              <a:prstGeom prst="rect">
                <a:avLst/>
              </a:prstGeom>
              <a:solidFill>
                <a:srgbClr val="ADA1D5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18288" rIns="0" rtlCol="0" anchor="ctr"/>
              <a:lstStyle/>
              <a:p>
                <a:pPr defTabSz="914400">
                  <a:defRPr/>
                </a:pPr>
                <a:r>
                  <a:rPr lang="en-US" sz="106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Contact   (6e18)    n-GaAs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5CD233F-EE3F-9300-236D-DD9D7076D8E7}"/>
                </a:ext>
              </a:extLst>
            </p:cNvPr>
            <p:cNvSpPr txBox="1"/>
            <p:nvPr/>
          </p:nvSpPr>
          <p:spPr>
            <a:xfrm>
              <a:off x="8699388" y="543303"/>
              <a:ext cx="1961722" cy="5309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defRPr/>
              </a:pPr>
              <a:r>
                <a:rPr lang="en-US" sz="1150" b="1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Structure C</a:t>
              </a:r>
            </a:p>
            <a:p>
              <a:pPr marL="171450" indent="-171450" defTabSz="914400">
                <a:buFont typeface="Arial" panose="020B0604020202020204" pitchFamily="34" charset="0"/>
                <a:buChar char="•"/>
                <a:defRPr/>
              </a:pPr>
              <a:r>
                <a:rPr lang="en-US" sz="115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R</a:t>
              </a:r>
              <a:r>
                <a:rPr lang="en-US" sz="1150" i="1" baseline="-25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115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targeted at 83K</a:t>
              </a:r>
              <a:endParaRPr lang="en-US" sz="1150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defTabSz="914400">
                <a:buFont typeface="Arial" panose="020B0604020202020204" pitchFamily="34" charset="0"/>
                <a:buChar char="•"/>
                <a:defRPr/>
              </a:pPr>
              <a:r>
                <a:rPr lang="en-US" sz="115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p-Al</a:t>
              </a:r>
              <a:r>
                <a:rPr lang="en-US" sz="1150" i="1" baseline="-25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0.1</a:t>
              </a:r>
              <a:r>
                <a:rPr lang="en-US" sz="115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GaAs; minimal </a:t>
              </a:r>
              <a:r>
                <a:rPr lang="en-US" sz="115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deact</a:t>
              </a:r>
              <a:r>
                <a:rPr lang="en-US" sz="115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452" name="Graphic 451" descr="Checkmark with solid fill">
            <a:extLst>
              <a:ext uri="{FF2B5EF4-FFF2-40B4-BE49-F238E27FC236}">
                <a16:creationId xmlns:a16="http://schemas.microsoft.com/office/drawing/2014/main" id="{76565D99-AFB4-DC2F-1619-CD45CA1B22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82533" y="4094617"/>
            <a:ext cx="390012" cy="39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2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CECE35-265E-E144-08B8-4D091BDAF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T-dependent R</a:t>
            </a:r>
            <a:r>
              <a:rPr lang="en-US" sz="4000" baseline="-25000" dirty="0"/>
              <a:t>S</a:t>
            </a:r>
            <a:r>
              <a:rPr lang="en-US" sz="4000" dirty="0"/>
              <a:t>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AC2FA-1006-E532-C218-B076E239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55E7-4A19-49BF-A0C2-DF2ABEDBA899}" type="slidenum">
              <a:rPr lang="en-US" smtClean="0"/>
              <a:t>14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E4DB33-98F9-2226-29C4-6D766457CB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20C0558D-22CD-1B9F-FC57-F7F83CD76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500093"/>
            <a:ext cx="2404872" cy="28067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7FFADE-0A9C-EAFC-067A-A88574BA684C}"/>
              </a:ext>
            </a:extLst>
          </p:cNvPr>
          <p:cNvSpPr txBox="1"/>
          <p:nvPr/>
        </p:nvSpPr>
        <p:spPr>
          <a:xfrm>
            <a:off x="6679204" y="4211729"/>
            <a:ext cx="37488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298K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8EF6AB-885C-CD47-1413-CCCC6250F956}"/>
              </a:ext>
            </a:extLst>
          </p:cNvPr>
          <p:cNvSpPr txBox="1"/>
          <p:nvPr/>
        </p:nvSpPr>
        <p:spPr>
          <a:xfrm>
            <a:off x="7640465" y="4214086"/>
            <a:ext cx="32386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83K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F1236-EBAE-5CBC-5883-F0E432367834}"/>
              </a:ext>
            </a:extLst>
          </p:cNvPr>
          <p:cNvSpPr txBox="1"/>
          <p:nvPr/>
        </p:nvSpPr>
        <p:spPr>
          <a:xfrm>
            <a:off x="7753043" y="2996836"/>
            <a:ext cx="49559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en-US" sz="1200" b="0" i="0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sz="12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121752-75F0-6483-A661-30317A98F47A}"/>
              </a:ext>
            </a:extLst>
          </p:cNvPr>
          <p:cNvCxnSpPr>
            <a:cxnSpLocks/>
          </p:cNvCxnSpPr>
          <p:nvPr/>
        </p:nvCxnSpPr>
        <p:spPr>
          <a:xfrm flipV="1">
            <a:off x="7927819" y="2784630"/>
            <a:ext cx="73021" cy="18624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E3BF97A-6081-959B-7242-E82DAF487681}"/>
              </a:ext>
            </a:extLst>
          </p:cNvPr>
          <p:cNvCxnSpPr>
            <a:cxnSpLocks/>
          </p:cNvCxnSpPr>
          <p:nvPr/>
        </p:nvCxnSpPr>
        <p:spPr>
          <a:xfrm rot="2400000" flipV="1">
            <a:off x="8216935" y="3031395"/>
            <a:ext cx="73021" cy="18624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582FDF-D05C-9E02-4A48-067787E55299}"/>
              </a:ext>
            </a:extLst>
          </p:cNvPr>
          <p:cNvCxnSpPr>
            <a:cxnSpLocks/>
          </p:cNvCxnSpPr>
          <p:nvPr/>
        </p:nvCxnSpPr>
        <p:spPr>
          <a:xfrm>
            <a:off x="7238004" y="4546986"/>
            <a:ext cx="56784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F44C40-0643-83B0-AC95-C048D358123E}"/>
              </a:ext>
            </a:extLst>
          </p:cNvPr>
          <p:cNvGrpSpPr/>
          <p:nvPr/>
        </p:nvGrpSpPr>
        <p:grpSpPr>
          <a:xfrm>
            <a:off x="6682351" y="1942702"/>
            <a:ext cx="962394" cy="531432"/>
            <a:chOff x="1391507" y="1925061"/>
            <a:chExt cx="835910" cy="46158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9D8D898-6841-11ED-A45B-FD3289CF83CF}"/>
                </a:ext>
              </a:extLst>
            </p:cNvPr>
            <p:cNvCxnSpPr>
              <a:cxnSpLocks/>
            </p:cNvCxnSpPr>
            <p:nvPr/>
          </p:nvCxnSpPr>
          <p:spPr>
            <a:xfrm>
              <a:off x="1391507" y="2003235"/>
              <a:ext cx="99999" cy="0"/>
            </a:xfrm>
            <a:prstGeom prst="line">
              <a:avLst/>
            </a:prstGeom>
            <a:ln w="165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351AEE-0802-0271-CAD6-7DED42EB94A9}"/>
                </a:ext>
              </a:extLst>
            </p:cNvPr>
            <p:cNvSpPr txBox="1"/>
            <p:nvPr/>
          </p:nvSpPr>
          <p:spPr>
            <a:xfrm>
              <a:off x="1543794" y="1925061"/>
              <a:ext cx="683620" cy="1603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Structure A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1065EA0-53D3-48AA-1C7B-FEE62C9D1F05}"/>
                </a:ext>
              </a:extLst>
            </p:cNvPr>
            <p:cNvCxnSpPr>
              <a:cxnSpLocks/>
            </p:cNvCxnSpPr>
            <p:nvPr/>
          </p:nvCxnSpPr>
          <p:spPr>
            <a:xfrm>
              <a:off x="1391507" y="2155321"/>
              <a:ext cx="99999" cy="0"/>
            </a:xfrm>
            <a:prstGeom prst="line">
              <a:avLst/>
            </a:prstGeom>
            <a:ln w="1651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20A631A-72F3-ECDA-0D10-2C8D5665965F}"/>
                </a:ext>
              </a:extLst>
            </p:cNvPr>
            <p:cNvSpPr txBox="1"/>
            <p:nvPr/>
          </p:nvSpPr>
          <p:spPr>
            <a:xfrm>
              <a:off x="1543796" y="2076637"/>
              <a:ext cx="683620" cy="1603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Structure B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F563AE0-77AC-6D50-2542-8753B6CC147A}"/>
                </a:ext>
              </a:extLst>
            </p:cNvPr>
            <p:cNvCxnSpPr>
              <a:cxnSpLocks/>
            </p:cNvCxnSpPr>
            <p:nvPr/>
          </p:nvCxnSpPr>
          <p:spPr>
            <a:xfrm>
              <a:off x="1391507" y="2306553"/>
              <a:ext cx="99999" cy="0"/>
            </a:xfrm>
            <a:prstGeom prst="line">
              <a:avLst/>
            </a:prstGeom>
            <a:ln w="1651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DD9EAD-BCEF-F3B9-3607-1DC18CC2F187}"/>
                </a:ext>
              </a:extLst>
            </p:cNvPr>
            <p:cNvSpPr txBox="1"/>
            <p:nvPr/>
          </p:nvSpPr>
          <p:spPr>
            <a:xfrm>
              <a:off x="1543797" y="2226252"/>
              <a:ext cx="683620" cy="1603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Structure C </a:t>
              </a:r>
            </a:p>
          </p:txBody>
        </p:sp>
      </p:grpSp>
      <p:pic>
        <p:nvPicPr>
          <p:cNvPr id="35" name="Picture 34" descr="Chart, scatter chart&#10;&#10;Description automatically generated">
            <a:extLst>
              <a:ext uri="{FF2B5EF4-FFF2-40B4-BE49-F238E27FC236}">
                <a16:creationId xmlns:a16="http://schemas.microsoft.com/office/drawing/2014/main" id="{3B468672-F5B7-FBD3-4803-D1DA25594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858" y="2577101"/>
            <a:ext cx="2310628" cy="2724912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10CB4E6E-B2DD-11B8-1419-AB2993E673A7}"/>
              </a:ext>
            </a:extLst>
          </p:cNvPr>
          <p:cNvSpPr/>
          <p:nvPr/>
        </p:nvSpPr>
        <p:spPr>
          <a:xfrm rot="2041794">
            <a:off x="9147155" y="3337869"/>
            <a:ext cx="2086904" cy="416565"/>
          </a:xfrm>
          <a:prstGeom prst="ellipse">
            <a:avLst/>
          </a:prstGeom>
          <a:solidFill>
            <a:schemeClr val="bg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900892-583A-DCB0-E1AA-17FD16DB0E2A}"/>
              </a:ext>
            </a:extLst>
          </p:cNvPr>
          <p:cNvGrpSpPr/>
          <p:nvPr/>
        </p:nvGrpSpPr>
        <p:grpSpPr>
          <a:xfrm>
            <a:off x="9408047" y="1937847"/>
            <a:ext cx="940263" cy="531432"/>
            <a:chOff x="1410728" y="1925061"/>
            <a:chExt cx="816686" cy="46158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7E23356-5E6B-0742-2329-E2E5D64E5BF9}"/>
                </a:ext>
              </a:extLst>
            </p:cNvPr>
            <p:cNvSpPr txBox="1"/>
            <p:nvPr/>
          </p:nvSpPr>
          <p:spPr>
            <a:xfrm>
              <a:off x="1543794" y="1925061"/>
              <a:ext cx="683620" cy="1603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Structure A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8D47323-3536-8AA2-C536-40B3ED89A8CC}"/>
                </a:ext>
              </a:extLst>
            </p:cNvPr>
            <p:cNvSpPr txBox="1"/>
            <p:nvPr/>
          </p:nvSpPr>
          <p:spPr>
            <a:xfrm>
              <a:off x="1543794" y="2076637"/>
              <a:ext cx="683620" cy="1603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Structure 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ADF488F-8BD2-9AD8-FE9E-C95CF45B20E3}"/>
                </a:ext>
              </a:extLst>
            </p:cNvPr>
            <p:cNvSpPr txBox="1"/>
            <p:nvPr/>
          </p:nvSpPr>
          <p:spPr>
            <a:xfrm>
              <a:off x="1543794" y="2226252"/>
              <a:ext cx="683620" cy="1603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Structure C 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15555F7-F130-D25D-FE5E-2CAEA779A387}"/>
                </a:ext>
              </a:extLst>
            </p:cNvPr>
            <p:cNvSpPr/>
            <p:nvPr/>
          </p:nvSpPr>
          <p:spPr>
            <a:xfrm>
              <a:off x="1415631" y="1971227"/>
              <a:ext cx="61556" cy="615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5BB41B9-3526-0568-50E7-4D5C420484DA}"/>
                </a:ext>
              </a:extLst>
            </p:cNvPr>
            <p:cNvSpPr/>
            <p:nvPr/>
          </p:nvSpPr>
          <p:spPr>
            <a:xfrm>
              <a:off x="1410728" y="2122803"/>
              <a:ext cx="61556" cy="6155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DCB720A-3703-4E26-228F-58BD70C8A5CC}"/>
                </a:ext>
              </a:extLst>
            </p:cNvPr>
            <p:cNvSpPr/>
            <p:nvPr/>
          </p:nvSpPr>
          <p:spPr>
            <a:xfrm>
              <a:off x="1414908" y="2274379"/>
              <a:ext cx="61556" cy="615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59" name="Content Placeholder 1">
            <a:extLst>
              <a:ext uri="{FF2B5EF4-FFF2-40B4-BE49-F238E27FC236}">
                <a16:creationId xmlns:a16="http://schemas.microsoft.com/office/drawing/2014/main" id="{AE817FD8-8690-C349-9695-76A761CFA35D}"/>
              </a:ext>
            </a:extLst>
          </p:cNvPr>
          <p:cNvSpPr txBox="1">
            <a:spLocks/>
          </p:cNvSpPr>
          <p:nvPr/>
        </p:nvSpPr>
        <p:spPr>
          <a:xfrm>
            <a:off x="701040" y="3639618"/>
            <a:ext cx="4991126" cy="1785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lnSpc>
                <a:spcPct val="90000"/>
              </a:lnSpc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B and C</a:t>
            </a:r>
          </a:p>
          <a:p>
            <a:pPr marL="685800" lvl="2">
              <a:lnSpc>
                <a:spcPct val="90000"/>
              </a:lnSpc>
            </a:pPr>
            <a:r>
              <a:rPr lang="en-US" dirty="0">
                <a:solidFill>
                  <a:srgbClr val="50D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T-invariant R</a:t>
            </a:r>
            <a:r>
              <a:rPr lang="en-US" baseline="-25000" dirty="0">
                <a:solidFill>
                  <a:srgbClr val="50D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marL="1143000" lvl="3">
              <a:lnSpc>
                <a:spcPct val="90000"/>
              </a:lnSpc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83K, 10-14x smaller than that of structure A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FBFE855-3035-F1D4-99AF-F9ACC950A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1733857"/>
            <a:ext cx="4569572" cy="9803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Structure A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Increasing R</a:t>
            </a:r>
            <a:r>
              <a:rPr lang="en-US" baseline="-25000" dirty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with decreasing T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D267390C-F6A7-978A-8575-9928AED3CB73}"/>
              </a:ext>
            </a:extLst>
          </p:cNvPr>
          <p:cNvSpPr txBox="1">
            <a:spLocks/>
          </p:cNvSpPr>
          <p:nvPr/>
        </p:nvSpPr>
        <p:spPr>
          <a:xfrm>
            <a:off x="1155869" y="2636427"/>
            <a:ext cx="3985110" cy="976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change in ∑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bulk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R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Thus,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main cause</a:t>
            </a:r>
          </a:p>
        </p:txBody>
      </p:sp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7058F9EE-9027-9065-2C1F-018628871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48424" y="4095591"/>
            <a:ext cx="390012" cy="39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59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CECE35-265E-E144-08B8-4D091BDAF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304801"/>
            <a:ext cx="4465320" cy="762000"/>
          </a:xfrm>
        </p:spPr>
        <p:txBody>
          <a:bodyPr>
            <a:normAutofit/>
          </a:bodyPr>
          <a:lstStyle/>
          <a:p>
            <a:r>
              <a:rPr lang="en-US" sz="4000" dirty="0"/>
              <a:t>QE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AC2FA-1006-E532-C218-B076E239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55E7-4A19-49BF-A0C2-DF2ABEDBA899}" type="slidenum">
              <a:rPr lang="en-US" smtClean="0"/>
              <a:t>15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E4DB33-98F9-2226-29C4-6D766457CB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84D63-8CE9-FAE2-2468-74F61A44E6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21673" y="1590981"/>
            <a:ext cx="3499500" cy="2336560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9AAD61E0-481D-F8B2-885C-BEC4AE5C1F16}"/>
              </a:ext>
            </a:extLst>
          </p:cNvPr>
          <p:cNvGrpSpPr/>
          <p:nvPr/>
        </p:nvGrpSpPr>
        <p:grpSpPr>
          <a:xfrm>
            <a:off x="8094723" y="1356109"/>
            <a:ext cx="3132352" cy="2146165"/>
            <a:chOff x="8094723" y="1498985"/>
            <a:chExt cx="3132352" cy="21461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81417D-ABFC-69F0-B1FB-EDBFB69A5E84}"/>
                </a:ext>
              </a:extLst>
            </p:cNvPr>
            <p:cNvSpPr txBox="1"/>
            <p:nvPr/>
          </p:nvSpPr>
          <p:spPr>
            <a:xfrm>
              <a:off x="10577242" y="1498985"/>
              <a:ext cx="64983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298K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C9E9805-BFD2-8C7E-583E-364CE3B9E57F}"/>
                </a:ext>
              </a:extLst>
            </p:cNvPr>
            <p:cNvCxnSpPr/>
            <p:nvPr/>
          </p:nvCxnSpPr>
          <p:spPr>
            <a:xfrm>
              <a:off x="8241012" y="3064111"/>
              <a:ext cx="144840" cy="0"/>
            </a:xfrm>
            <a:prstGeom prst="line">
              <a:avLst/>
            </a:prstGeom>
            <a:ln w="165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B4446F0-13D4-D8FE-5400-D46FB1729D97}"/>
                </a:ext>
              </a:extLst>
            </p:cNvPr>
            <p:cNvSpPr txBox="1"/>
            <p:nvPr/>
          </p:nvSpPr>
          <p:spPr>
            <a:xfrm>
              <a:off x="8443462" y="2975364"/>
              <a:ext cx="990165" cy="1835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Structure A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58CE4BB-A7C5-6F7B-F681-5BABD604E9F2}"/>
                </a:ext>
              </a:extLst>
            </p:cNvPr>
            <p:cNvCxnSpPr/>
            <p:nvPr/>
          </p:nvCxnSpPr>
          <p:spPr>
            <a:xfrm>
              <a:off x="8241012" y="3251092"/>
              <a:ext cx="144840" cy="0"/>
            </a:xfrm>
            <a:prstGeom prst="line">
              <a:avLst/>
            </a:prstGeom>
            <a:ln w="1651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37AC825-4245-10BF-EA27-04BBE68AD2B2}"/>
                </a:ext>
              </a:extLst>
            </p:cNvPr>
            <p:cNvSpPr txBox="1"/>
            <p:nvPr/>
          </p:nvSpPr>
          <p:spPr>
            <a:xfrm>
              <a:off x="8448962" y="3160227"/>
              <a:ext cx="990165" cy="1835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Structure B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3CF8665-D202-4CED-816D-0A63DAB603DE}"/>
                </a:ext>
              </a:extLst>
            </p:cNvPr>
            <p:cNvCxnSpPr/>
            <p:nvPr/>
          </p:nvCxnSpPr>
          <p:spPr>
            <a:xfrm>
              <a:off x="8241012" y="3433932"/>
              <a:ext cx="144840" cy="0"/>
            </a:xfrm>
            <a:prstGeom prst="line">
              <a:avLst/>
            </a:prstGeom>
            <a:ln w="1651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D1944C3-60A0-9033-571E-FFCC9F314909}"/>
                </a:ext>
              </a:extLst>
            </p:cNvPr>
            <p:cNvSpPr txBox="1"/>
            <p:nvPr/>
          </p:nvSpPr>
          <p:spPr>
            <a:xfrm>
              <a:off x="8443462" y="3346482"/>
              <a:ext cx="990165" cy="1835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Structure </a:t>
              </a:r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kumimoji="0" lang="en-US" sz="12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23E5976-4D65-E9D2-75D8-0235D6E5E661}"/>
                </a:ext>
              </a:extLst>
            </p:cNvPr>
            <p:cNvGrpSpPr/>
            <p:nvPr/>
          </p:nvGrpSpPr>
          <p:grpSpPr>
            <a:xfrm>
              <a:off x="9694647" y="1791122"/>
              <a:ext cx="649827" cy="1854028"/>
              <a:chOff x="2715557" y="1874520"/>
              <a:chExt cx="544837" cy="1554480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D831B4C-97C0-6E6A-CB0A-BD9AC28C7988}"/>
                  </a:ext>
                </a:extLst>
              </p:cNvPr>
              <p:cNvCxnSpPr/>
              <p:nvPr/>
            </p:nvCxnSpPr>
            <p:spPr>
              <a:xfrm>
                <a:off x="2720453" y="1874520"/>
                <a:ext cx="0" cy="155448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1B6F6FA-BCCB-1E21-A860-A2999B4CFFCB}"/>
                  </a:ext>
                </a:extLst>
              </p:cNvPr>
              <p:cNvSpPr txBox="1"/>
              <p:nvPr/>
            </p:nvSpPr>
            <p:spPr>
              <a:xfrm>
                <a:off x="2715557" y="3191609"/>
                <a:ext cx="544837" cy="232245"/>
              </a:xfrm>
              <a:prstGeom prst="rect">
                <a:avLst/>
              </a:prstGeom>
              <a:noFill/>
            </p:spPr>
            <p:txBody>
              <a:bodyPr wrap="square" lIns="45720" rIns="45720">
                <a:spAutoFit/>
              </a:bodyPr>
              <a:lstStyle/>
              <a:p>
                <a:pPr algn="ctr" fontAlgn="b"/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808 nm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7756A35-E116-8A7A-CB20-45CE0261D670}"/>
                </a:ext>
              </a:extLst>
            </p:cNvPr>
            <p:cNvGrpSpPr/>
            <p:nvPr/>
          </p:nvGrpSpPr>
          <p:grpSpPr>
            <a:xfrm>
              <a:off x="8094723" y="1830807"/>
              <a:ext cx="3011739" cy="535415"/>
              <a:chOff x="7717351" y="1712425"/>
              <a:chExt cx="3011739" cy="535415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06CD6DC1-839E-091D-E7FD-FDF5BCB606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2210" y="1807344"/>
                <a:ext cx="140688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headEnd w="sm" len="sm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C0749C1D-2E70-F615-8515-10BBB2CAFF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17351" y="1828464"/>
                <a:ext cx="1599924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w="sm" len="sm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8DD00191-9345-EE65-6128-3ED00E830F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17855" y="2156495"/>
                <a:ext cx="1406880" cy="0"/>
              </a:xfrm>
              <a:prstGeom prst="straightConnector1">
                <a:avLst/>
              </a:prstGeom>
              <a:ln w="19050">
                <a:solidFill>
                  <a:srgbClr val="0000FF"/>
                </a:solidFill>
                <a:prstDash val="sysDot"/>
                <a:headEnd w="sm" len="sm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6A12888-D510-0745-C19E-232DCE6B5526}"/>
                  </a:ext>
                </a:extLst>
              </p:cNvPr>
              <p:cNvSpPr txBox="1"/>
              <p:nvPr/>
            </p:nvSpPr>
            <p:spPr>
              <a:xfrm>
                <a:off x="10112156" y="1712425"/>
                <a:ext cx="469300" cy="1836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algn="ctr" fontAlgn="b"/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92.6%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2BD7E2B-46A2-5B2C-ABA5-4C134B618F6E}"/>
                  </a:ext>
                </a:extLst>
              </p:cNvPr>
              <p:cNvSpPr txBox="1"/>
              <p:nvPr/>
            </p:nvSpPr>
            <p:spPr>
              <a:xfrm>
                <a:off x="10118573" y="2064144"/>
                <a:ext cx="469300" cy="1836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algn="ctr" fontAlgn="b"/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74.0%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BC0C72D-9B60-981F-CDBF-51133E952F86}"/>
                  </a:ext>
                </a:extLst>
              </p:cNvPr>
              <p:cNvSpPr txBox="1"/>
              <p:nvPr/>
            </p:nvSpPr>
            <p:spPr>
              <a:xfrm>
                <a:off x="7888111" y="1780676"/>
                <a:ext cx="469300" cy="1836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algn="ctr" fontAlgn="b"/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91.3%</a:t>
                </a:r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14A2256-F3EB-A2E4-CF80-C9E845C5A9EB}"/>
              </a:ext>
            </a:extLst>
          </p:cNvPr>
          <p:cNvGrpSpPr/>
          <p:nvPr/>
        </p:nvGrpSpPr>
        <p:grpSpPr>
          <a:xfrm>
            <a:off x="7621107" y="3594625"/>
            <a:ext cx="3601581" cy="2336560"/>
            <a:chOff x="7621107" y="3737501"/>
            <a:chExt cx="3601581" cy="2336560"/>
          </a:xfrm>
        </p:grpSpPr>
        <p:pic>
          <p:nvPicPr>
            <p:cNvPr id="68" name="Picture 67" descr="Chart, line chart&#10;&#10;Description automatically generated">
              <a:extLst>
                <a:ext uri="{FF2B5EF4-FFF2-40B4-BE49-F238E27FC236}">
                  <a16:creationId xmlns:a16="http://schemas.microsoft.com/office/drawing/2014/main" id="{C6A92700-86DC-F78D-6F79-A86EFB4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1107" y="3737501"/>
              <a:ext cx="3500840" cy="233656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8D68834-D816-1C59-9C07-0B5CF5A7034E}"/>
                </a:ext>
              </a:extLst>
            </p:cNvPr>
            <p:cNvSpPr txBox="1"/>
            <p:nvPr/>
          </p:nvSpPr>
          <p:spPr>
            <a:xfrm>
              <a:off x="10180401" y="3784047"/>
              <a:ext cx="64983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"/>
              <a:r>
                <a:rPr lang="en-US" altLang="ko-KR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</a:t>
              </a: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FA5C4CDA-21E7-583D-04AC-3CD0DBF358F2}"/>
                </a:ext>
              </a:extLst>
            </p:cNvPr>
            <p:cNvSpPr txBox="1">
              <a:spLocks/>
            </p:cNvSpPr>
            <p:nvPr/>
          </p:nvSpPr>
          <p:spPr>
            <a:xfrm>
              <a:off x="10636821" y="3788445"/>
              <a:ext cx="585867" cy="2938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chemeClr val="tx1">
                      <a:alpha val="30293"/>
                    </a:schemeClr>
                  </a:solidFill>
                  <a:latin typeface="Arial"/>
                  <a:cs typeface="Arial"/>
                </a:rPr>
                <a:t>298K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8664B98-6573-26E2-1EBF-4125E7CC72D7}"/>
                </a:ext>
              </a:extLst>
            </p:cNvPr>
            <p:cNvSpPr txBox="1"/>
            <p:nvPr/>
          </p:nvSpPr>
          <p:spPr>
            <a:xfrm>
              <a:off x="8160052" y="3814231"/>
              <a:ext cx="1409677" cy="1835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Structure </a:t>
              </a:r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C+DLARC</a:t>
              </a:r>
              <a:endParaRPr kumimoji="0" lang="en-US" sz="12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2694137-729F-904B-6F86-7B9331A18122}"/>
                </a:ext>
              </a:extLst>
            </p:cNvPr>
            <p:cNvSpPr txBox="1"/>
            <p:nvPr/>
          </p:nvSpPr>
          <p:spPr>
            <a:xfrm>
              <a:off x="8157623" y="4207051"/>
              <a:ext cx="849152" cy="1835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Structure A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D52B60F-3774-41DD-D567-B0B02405F0C4}"/>
                </a:ext>
              </a:extLst>
            </p:cNvPr>
            <p:cNvSpPr txBox="1"/>
            <p:nvPr/>
          </p:nvSpPr>
          <p:spPr>
            <a:xfrm>
              <a:off x="8155935" y="4710699"/>
              <a:ext cx="849152" cy="1835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Structure B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8F52088-E7D3-2A10-846B-87A4EA49757C}"/>
                </a:ext>
              </a:extLst>
            </p:cNvPr>
            <p:cNvGrpSpPr/>
            <p:nvPr/>
          </p:nvGrpSpPr>
          <p:grpSpPr>
            <a:xfrm>
              <a:off x="9044644" y="3796338"/>
              <a:ext cx="656587" cy="1854028"/>
              <a:chOff x="2169948" y="1874520"/>
              <a:chExt cx="550505" cy="1554480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2E7A441D-FCFC-FF8B-BC8E-47CC24B0CC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0453" y="1874520"/>
                <a:ext cx="0" cy="155448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E73F34E-7412-8DE8-C31D-A97F3A4C292A}"/>
                  </a:ext>
                </a:extLst>
              </p:cNvPr>
              <p:cNvSpPr txBox="1"/>
              <p:nvPr/>
            </p:nvSpPr>
            <p:spPr>
              <a:xfrm>
                <a:off x="2169948" y="3178834"/>
                <a:ext cx="544837" cy="232245"/>
              </a:xfrm>
              <a:prstGeom prst="rect">
                <a:avLst/>
              </a:prstGeom>
              <a:noFill/>
            </p:spPr>
            <p:txBody>
              <a:bodyPr wrap="square" lIns="45720" rIns="45720">
                <a:spAutoFit/>
              </a:bodyPr>
              <a:lstStyle/>
              <a:p>
                <a:pPr algn="ctr" fontAlgn="b"/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808 nm</a:t>
                </a:r>
              </a:p>
            </p:txBody>
          </p:sp>
        </p:grp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74327AF9-7930-A9FE-AEC2-6706AFAF2C62}"/>
                </a:ext>
              </a:extLst>
            </p:cNvPr>
            <p:cNvCxnSpPr>
              <a:cxnSpLocks/>
            </p:cNvCxnSpPr>
            <p:nvPr/>
          </p:nvCxnSpPr>
          <p:spPr>
            <a:xfrm>
              <a:off x="9694471" y="4535149"/>
              <a:ext cx="140688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headEnd w="sm" len="sm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7FB19423-B0ED-02FC-B0D6-3CAA1512D10E}"/>
                </a:ext>
              </a:extLst>
            </p:cNvPr>
            <p:cNvCxnSpPr>
              <a:cxnSpLocks/>
            </p:cNvCxnSpPr>
            <p:nvPr/>
          </p:nvCxnSpPr>
          <p:spPr>
            <a:xfrm>
              <a:off x="9694471" y="4851227"/>
              <a:ext cx="1406880" cy="0"/>
            </a:xfrm>
            <a:prstGeom prst="straightConnector1">
              <a:avLst/>
            </a:prstGeom>
            <a:ln w="19050">
              <a:solidFill>
                <a:srgbClr val="0000FF"/>
              </a:solidFill>
              <a:prstDash val="sysDot"/>
              <a:headEnd w="sm" len="sm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7709EFC0-59BF-5CB8-E3C7-C0007A3292A0}"/>
                </a:ext>
              </a:extLst>
            </p:cNvPr>
            <p:cNvCxnSpPr>
              <a:cxnSpLocks/>
            </p:cNvCxnSpPr>
            <p:nvPr/>
          </p:nvCxnSpPr>
          <p:spPr>
            <a:xfrm>
              <a:off x="9694471" y="4228539"/>
              <a:ext cx="140688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w="sm" len="sm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1173D0A9-CF81-EE16-E958-8439533C9530}"/>
                </a:ext>
              </a:extLst>
            </p:cNvPr>
            <p:cNvGrpSpPr/>
            <p:nvPr/>
          </p:nvGrpSpPr>
          <p:grpSpPr>
            <a:xfrm>
              <a:off x="10490129" y="4126017"/>
              <a:ext cx="477092" cy="810050"/>
              <a:chOff x="3382011" y="4553211"/>
              <a:chExt cx="400010" cy="679174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DA95A7F4-B413-ED54-C56C-2E6316AD28D5}"/>
                  </a:ext>
                </a:extLst>
              </p:cNvPr>
              <p:cNvSpPr txBox="1"/>
              <p:nvPr/>
            </p:nvSpPr>
            <p:spPr>
              <a:xfrm>
                <a:off x="3382011" y="4553211"/>
                <a:ext cx="393477" cy="1540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algn="ctr" fontAlgn="b"/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76.6%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684782C9-BBF3-F558-0150-F0AE169F13D8}"/>
                  </a:ext>
                </a:extLst>
              </p:cNvPr>
              <p:cNvSpPr txBox="1"/>
              <p:nvPr/>
            </p:nvSpPr>
            <p:spPr>
              <a:xfrm>
                <a:off x="3388544" y="4811214"/>
                <a:ext cx="393477" cy="1540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algn="ctr" fontAlgn="b"/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62.2%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67831F0-7C4E-C836-BB64-B5C8D37746FF}"/>
                  </a:ext>
                </a:extLst>
              </p:cNvPr>
              <p:cNvSpPr txBox="1"/>
              <p:nvPr/>
            </p:nvSpPr>
            <p:spPr>
              <a:xfrm>
                <a:off x="3386639" y="5078368"/>
                <a:ext cx="393477" cy="1540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algn="ctr" fontAlgn="b"/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43.3%</a:t>
                </a:r>
              </a:p>
            </p:txBody>
          </p:sp>
        </p:grpSp>
      </p:grpSp>
      <p:sp>
        <p:nvSpPr>
          <p:cNvPr id="96" name="Content Placeholder 1">
            <a:extLst>
              <a:ext uri="{FF2B5EF4-FFF2-40B4-BE49-F238E27FC236}">
                <a16:creationId xmlns:a16="http://schemas.microsoft.com/office/drawing/2014/main" id="{47CD0863-0EEB-3558-6712-F6D02ECB975A}"/>
              </a:ext>
            </a:extLst>
          </p:cNvPr>
          <p:cNvSpPr txBox="1">
            <a:spLocks/>
          </p:cNvSpPr>
          <p:nvPr/>
        </p:nvSpPr>
        <p:spPr>
          <a:xfrm>
            <a:off x="693882" y="1731544"/>
            <a:ext cx="6611737" cy="872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At 298K, IQE</a:t>
            </a:r>
            <a:r>
              <a:rPr lang="en-US" baseline="-25000" dirty="0"/>
              <a:t>808 nm</a:t>
            </a:r>
            <a:r>
              <a:rPr lang="en-US" dirty="0"/>
              <a:t> of structure A ≈ structure C &gt;&gt; structure B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Content Placeholder 1">
            <a:extLst>
              <a:ext uri="{FF2B5EF4-FFF2-40B4-BE49-F238E27FC236}">
                <a16:creationId xmlns:a16="http://schemas.microsoft.com/office/drawing/2014/main" id="{8AE6BE40-C70D-FBC2-C99E-360818AFA99B}"/>
              </a:ext>
            </a:extLst>
          </p:cNvPr>
          <p:cNvSpPr txBox="1">
            <a:spLocks/>
          </p:cNvSpPr>
          <p:nvPr/>
        </p:nvSpPr>
        <p:spPr>
          <a:xfrm>
            <a:off x="693882" y="3135690"/>
            <a:ext cx="6328865" cy="2656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83K,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decrease in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EQE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808 nm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due to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in </a:t>
            </a: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minority carrier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 length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in absorption coefficient at 808nm</a:t>
            </a:r>
          </a:p>
          <a:p>
            <a:pPr marL="228600" lvl="1">
              <a:lnSpc>
                <a:spcPct val="100000"/>
              </a:lnSpc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EQE</a:t>
            </a:r>
            <a:r>
              <a:rPr lang="en-US" sz="2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808 nm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~76.6% in structure C+DLARC</a:t>
            </a:r>
          </a:p>
        </p:txBody>
      </p:sp>
    </p:spTree>
    <p:extLst>
      <p:ext uri="{BB962C8B-B14F-4D97-AF65-F5344CB8AC3E}">
        <p14:creationId xmlns:p14="http://schemas.microsoft.com/office/powerpoint/2010/main" val="393159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CECE35-265E-E144-08B8-4D091BDAF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39" y="304801"/>
            <a:ext cx="8033743" cy="762000"/>
          </a:xfrm>
        </p:spPr>
        <p:txBody>
          <a:bodyPr>
            <a:normAutofit/>
          </a:bodyPr>
          <a:lstStyle/>
          <a:p>
            <a:r>
              <a:rPr lang="en-US" sz="4000" dirty="0"/>
              <a:t>808-IV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AC2FA-1006-E532-C218-B076E239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55E7-4A19-49BF-A0C2-DF2ABEDBA899}" type="slidenum">
              <a:rPr lang="en-US" smtClean="0"/>
              <a:t>16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E4DB33-98F9-2226-29C4-6D766457CB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6" name="Content Placeholder 1">
            <a:extLst>
              <a:ext uri="{FF2B5EF4-FFF2-40B4-BE49-F238E27FC236}">
                <a16:creationId xmlns:a16="http://schemas.microsoft.com/office/drawing/2014/main" id="{47CD0863-0EEB-3558-6712-F6D02ECB975A}"/>
              </a:ext>
            </a:extLst>
          </p:cNvPr>
          <p:cNvSpPr txBox="1">
            <a:spLocks/>
          </p:cNvSpPr>
          <p:nvPr/>
        </p:nvSpPr>
        <p:spPr>
          <a:xfrm>
            <a:off x="693882" y="1731543"/>
            <a:ext cx="6328865" cy="1037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 decreases in structure A with increasing power density due to high R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2198B92A-08F8-8FBE-7492-A46E66801127}"/>
              </a:ext>
            </a:extLst>
          </p:cNvPr>
          <p:cNvSpPr txBox="1">
            <a:spLocks/>
          </p:cNvSpPr>
          <p:nvPr/>
        </p:nvSpPr>
        <p:spPr>
          <a:xfrm>
            <a:off x="687234" y="2620024"/>
            <a:ext cx="6944209" cy="54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lnSpc>
                <a:spcPct val="100000"/>
              </a:lnSpc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 in structure C &gt; FF in structure B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94FB50-DE16-CC11-9A26-6EE817B90BE0}"/>
              </a:ext>
            </a:extLst>
          </p:cNvPr>
          <p:cNvGrpSpPr/>
          <p:nvPr/>
        </p:nvGrpSpPr>
        <p:grpSpPr>
          <a:xfrm>
            <a:off x="7256023" y="1393352"/>
            <a:ext cx="3814748" cy="4293822"/>
            <a:chOff x="7256024" y="1570234"/>
            <a:chExt cx="3657692" cy="411693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476F104-1D4F-AB19-7010-44CA1132C19B}"/>
                </a:ext>
              </a:extLst>
            </p:cNvPr>
            <p:cNvGrpSpPr/>
            <p:nvPr/>
          </p:nvGrpSpPr>
          <p:grpSpPr>
            <a:xfrm>
              <a:off x="7281545" y="1570234"/>
              <a:ext cx="3632171" cy="2541669"/>
              <a:chOff x="7281545" y="1369514"/>
              <a:chExt cx="3632171" cy="2541669"/>
            </a:xfrm>
          </p:grpSpPr>
          <p:pic>
            <p:nvPicPr>
              <p:cNvPr id="2" name="Picture 1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3EDE555C-08E0-24FA-4ED4-76B9C8517D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-1219"/>
              <a:stretch/>
            </p:blipFill>
            <p:spPr>
              <a:xfrm>
                <a:off x="7281545" y="1760065"/>
                <a:ext cx="3533957" cy="2151118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056A56-602E-69E1-E75F-6DCAE081F52B}"/>
                  </a:ext>
                </a:extLst>
              </p:cNvPr>
              <p:cNvSpPr txBox="1"/>
              <p:nvPr/>
            </p:nvSpPr>
            <p:spPr>
              <a:xfrm>
                <a:off x="7817547" y="2646712"/>
                <a:ext cx="820651" cy="1836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Structure A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3ABBB9-808A-AD07-3B05-59F5C09D527C}"/>
                  </a:ext>
                </a:extLst>
              </p:cNvPr>
              <p:cNvSpPr txBox="1"/>
              <p:nvPr/>
            </p:nvSpPr>
            <p:spPr>
              <a:xfrm>
                <a:off x="7817547" y="2213357"/>
                <a:ext cx="820651" cy="1836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Structure B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47D4B9-AA9E-CBFC-46AA-84ACBA266653}"/>
                  </a:ext>
                </a:extLst>
              </p:cNvPr>
              <p:cNvSpPr txBox="1"/>
              <p:nvPr/>
            </p:nvSpPr>
            <p:spPr>
              <a:xfrm>
                <a:off x="9233800" y="1813394"/>
                <a:ext cx="1679916" cy="1836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Structure </a:t>
                </a:r>
                <a:r>
                  <a:rPr lang="en-US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 + DLARC</a:t>
                </a:r>
                <a:endParaRPr kumimoji="0" lang="en-US" sz="1200" b="0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D4DA4E-5094-7122-F268-6D77C4EEDB17}"/>
                  </a:ext>
                </a:extLst>
              </p:cNvPr>
              <p:cNvSpPr txBox="1"/>
              <p:nvPr/>
            </p:nvSpPr>
            <p:spPr>
              <a:xfrm>
                <a:off x="7631443" y="1369514"/>
                <a:ext cx="757590" cy="281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en-US" sz="1200" b="1" u="sng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T=83K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9B0B238-1638-9299-C3A8-2855B80425F0}"/>
                </a:ext>
              </a:extLst>
            </p:cNvPr>
            <p:cNvGrpSpPr/>
            <p:nvPr/>
          </p:nvGrpSpPr>
          <p:grpSpPr>
            <a:xfrm>
              <a:off x="7256024" y="3606321"/>
              <a:ext cx="3657692" cy="2080852"/>
              <a:chOff x="7256024" y="3405601"/>
              <a:chExt cx="3657692" cy="2080852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FEA1BCD-BC22-23D0-6055-71A71FC77746}"/>
                  </a:ext>
                </a:extLst>
              </p:cNvPr>
              <p:cNvGrpSpPr/>
              <p:nvPr/>
            </p:nvGrpSpPr>
            <p:grpSpPr>
              <a:xfrm>
                <a:off x="7256024" y="3405601"/>
                <a:ext cx="3561719" cy="2080852"/>
                <a:chOff x="7256024" y="3405601"/>
                <a:chExt cx="3561719" cy="2080852"/>
              </a:xfrm>
            </p:grpSpPr>
            <p:pic>
              <p:nvPicPr>
                <p:cNvPr id="14" name="Picture 13" descr="Chart, scatter chart&#10;&#10;Description automatically generated">
                  <a:extLst>
                    <a:ext uri="{FF2B5EF4-FFF2-40B4-BE49-F238E27FC236}">
                      <a16:creationId xmlns:a16="http://schemas.microsoft.com/office/drawing/2014/main" id="{A33FD8F1-A96A-CC7C-1999-CFBD283897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-595" t="30070" r="95851" b="51245"/>
                <a:stretch/>
              </p:blipFill>
              <p:spPr>
                <a:xfrm>
                  <a:off x="7256024" y="4029854"/>
                  <a:ext cx="163861" cy="389938"/>
                </a:xfrm>
                <a:prstGeom prst="rect">
                  <a:avLst/>
                </a:prstGeom>
              </p:spPr>
            </p:pic>
            <p:pic>
              <p:nvPicPr>
                <p:cNvPr id="20" name="Picture 19" descr="Chart, scatter chart&#10;&#10;Description automatically generated">
                  <a:extLst>
                    <a:ext uri="{FF2B5EF4-FFF2-40B4-BE49-F238E27FC236}">
                      <a16:creationId xmlns:a16="http://schemas.microsoft.com/office/drawing/2014/main" id="{769B3CC5-57BC-8818-14F9-42EFE6EB92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4044" t="290" b="-1"/>
                <a:stretch/>
              </p:blipFill>
              <p:spPr>
                <a:xfrm>
                  <a:off x="7503409" y="3405601"/>
                  <a:ext cx="3314334" cy="2080852"/>
                </a:xfrm>
                <a:prstGeom prst="rect">
                  <a:avLst/>
                </a:prstGeom>
              </p:spPr>
            </p:pic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261FD09-6F38-F278-80F4-F4ADECF06552}"/>
                  </a:ext>
                </a:extLst>
              </p:cNvPr>
              <p:cNvSpPr txBox="1"/>
              <p:nvPr/>
            </p:nvSpPr>
            <p:spPr>
              <a:xfrm>
                <a:off x="7817547" y="4155637"/>
                <a:ext cx="820651" cy="1836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Structure A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D58D34D-B3E7-17F6-79C4-58F2893EEF36}"/>
                  </a:ext>
                </a:extLst>
              </p:cNvPr>
              <p:cNvSpPr txBox="1"/>
              <p:nvPr/>
            </p:nvSpPr>
            <p:spPr>
              <a:xfrm>
                <a:off x="7817547" y="4691251"/>
                <a:ext cx="820651" cy="1836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Structure B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78C66B8-76A0-0EE8-4C5C-5A4CC06752FC}"/>
                  </a:ext>
                </a:extLst>
              </p:cNvPr>
              <p:cNvSpPr txBox="1"/>
              <p:nvPr/>
            </p:nvSpPr>
            <p:spPr>
              <a:xfrm>
                <a:off x="9233800" y="3694149"/>
                <a:ext cx="1679916" cy="1836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Structure </a:t>
                </a:r>
                <a:r>
                  <a:rPr lang="en-US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 + DLARC</a:t>
                </a:r>
                <a:endParaRPr kumimoji="0" lang="en-US" sz="1200" b="0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29678964-44B2-1FC2-B228-F49D7D995125}"/>
              </a:ext>
            </a:extLst>
          </p:cNvPr>
          <p:cNvSpPr txBox="1">
            <a:spLocks/>
          </p:cNvSpPr>
          <p:nvPr/>
        </p:nvSpPr>
        <p:spPr>
          <a:xfrm>
            <a:off x="687234" y="3164536"/>
            <a:ext cx="6328865" cy="1099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2">
              <a:lnSpc>
                <a:spcPct val="100000"/>
              </a:lnSpc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𝜂 of 62.1% in structure C under power density of 0.7W/cm</a:t>
            </a:r>
            <a:r>
              <a:rPr lang="en-US" sz="2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15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CECE35-265E-E144-08B8-4D091BDAF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39" y="304801"/>
            <a:ext cx="8033743" cy="762000"/>
          </a:xfrm>
        </p:spPr>
        <p:txBody>
          <a:bodyPr>
            <a:normAutofit/>
          </a:bodyPr>
          <a:lstStyle/>
          <a:p>
            <a:r>
              <a:rPr lang="en-US" sz="4000" dirty="0"/>
              <a:t>Roadmap to 70% LT efficiency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AC2FA-1006-E532-C218-B076E239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55E7-4A19-49BF-A0C2-DF2ABEDBA899}" type="slidenum">
              <a:rPr lang="en-US" smtClean="0"/>
              <a:t>17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E4DB33-98F9-2226-29C4-6D766457CB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6" name="Content Placeholder 1">
            <a:extLst>
              <a:ext uri="{FF2B5EF4-FFF2-40B4-BE49-F238E27FC236}">
                <a16:creationId xmlns:a16="http://schemas.microsoft.com/office/drawing/2014/main" id="{47CD0863-0EEB-3558-6712-F6D02ECB975A}"/>
              </a:ext>
            </a:extLst>
          </p:cNvPr>
          <p:cNvSpPr txBox="1">
            <a:spLocks/>
          </p:cNvSpPr>
          <p:nvPr/>
        </p:nvSpPr>
        <p:spPr>
          <a:xfrm>
            <a:off x="693882" y="1731543"/>
            <a:ext cx="4196442" cy="58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FF0000"/>
                </a:solidFill>
              </a:rPr>
              <a:t>Need to improve EQE (J</a:t>
            </a:r>
            <a:r>
              <a:rPr lang="en-US" baseline="-25000" dirty="0">
                <a:solidFill>
                  <a:srgbClr val="FF0000"/>
                </a:solidFill>
              </a:rPr>
              <a:t>SC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2" name="Table 6">
                <a:extLst>
                  <a:ext uri="{FF2B5EF4-FFF2-40B4-BE49-F238E27FC236}">
                    <a16:creationId xmlns:a16="http://schemas.microsoft.com/office/drawing/2014/main" id="{B2B056D4-34CE-DCF4-9F79-901327A0DB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40957179"/>
                  </p:ext>
                </p:extLst>
              </p:nvPr>
            </p:nvGraphicFramePr>
            <p:xfrm>
              <a:off x="5739828" y="2020453"/>
              <a:ext cx="5677091" cy="141732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216468">
                      <a:extLst>
                        <a:ext uri="{9D8B030D-6E8A-4147-A177-3AD203B41FA5}">
                          <a16:colId xmlns:a16="http://schemas.microsoft.com/office/drawing/2014/main" val="3756834241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2060735534"/>
                        </a:ext>
                      </a:extLst>
                    </a:gridCol>
                    <a:gridCol w="589280">
                      <a:extLst>
                        <a:ext uri="{9D8B030D-6E8A-4147-A177-3AD203B41FA5}">
                          <a16:colId xmlns:a16="http://schemas.microsoft.com/office/drawing/2014/main" val="62728347"/>
                        </a:ext>
                      </a:extLst>
                    </a:gridCol>
                    <a:gridCol w="589280">
                      <a:extLst>
                        <a:ext uri="{9D8B030D-6E8A-4147-A177-3AD203B41FA5}">
                          <a16:colId xmlns:a16="http://schemas.microsoft.com/office/drawing/2014/main" val="3329945940"/>
                        </a:ext>
                      </a:extLst>
                    </a:gridCol>
                    <a:gridCol w="1429258">
                      <a:extLst>
                        <a:ext uri="{9D8B030D-6E8A-4147-A177-3AD203B41FA5}">
                          <a16:colId xmlns:a16="http://schemas.microsoft.com/office/drawing/2014/main" val="3585582970"/>
                        </a:ext>
                      </a:extLst>
                    </a:gridCol>
                  </a:tblGrid>
                  <a:tr h="418210"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T=83K</a:t>
                          </a:r>
                        </a:p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Absorber thickness=2.08 um</a:t>
                          </a:r>
                        </a:p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density=0.7 W/cm</a:t>
                          </a:r>
                          <a:r>
                            <a:rPr lang="en-US" sz="115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en-US" sz="115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EQE</a:t>
                          </a:r>
                          <a:r>
                            <a:rPr lang="en-US" sz="115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808 nm</a:t>
                          </a:r>
                        </a:p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(%)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</a:t>
                          </a:r>
                          <a:r>
                            <a:rPr lang="en-US" sz="115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OC</a:t>
                          </a:r>
                          <a:endParaRPr lang="en-US" sz="1150" baseline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r>
                            <a:rPr lang="en-US" sz="115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(V)</a:t>
                          </a:r>
                          <a:endParaRPr lang="en-US" sz="115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𝜂</a:t>
                          </a:r>
                          <a14:m>
                            <m:oMath xmlns:m="http://schemas.openxmlformats.org/officeDocument/2006/math">
                              <m:r>
                                <a:rPr lang="en-US" sz="115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Wingdings" panose="05000000000000000000" pitchFamily="2" charset="2"/>
                                </a:rPr>
                                <m:t>(=</m:t>
                              </m:r>
                              <m:f>
                                <m:fPr>
                                  <m:ctrlPr>
                                    <a:rPr lang="en-US" sz="11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Wingdings" panose="05000000000000000000" pitchFamily="2" charset="2"/>
                                    </a:rPr>
                                  </m:ctrlPr>
                                </m:fPr>
                                <m:num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Wingdings" panose="05000000000000000000" pitchFamily="2" charset="2"/>
                                    </a:rPr>
                                    <m:t>𝐸𝑄𝐸</m:t>
                                  </m:r>
                                  <m:d>
                                    <m:dPr>
                                      <m:ctrlPr>
                                        <a:rPr lang="en-US" sz="11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1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  <a:sym typeface="Wingdings" panose="05000000000000000000" pitchFamily="2" charset="2"/>
                                        </a:rPr>
                                        <m:t>𝜆</m:t>
                                      </m:r>
                                    </m:e>
                                  </m:d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Wingdings" panose="05000000000000000000" pitchFamily="2" charset="2"/>
                                    </a:rPr>
                                    <m:t>×</m:t>
                                  </m:r>
                                  <m:sSub>
                                    <m:sSubPr>
                                      <m:ctrlPr>
                                        <a:rPr lang="en-US" sz="11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  <a:sym typeface="Wingdings" panose="05000000000000000000" pitchFamily="2" charset="2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11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  <a:sym typeface="Wingdings" panose="05000000000000000000" pitchFamily="2" charset="2"/>
                                        </a:rPr>
                                        <m:t>𝑂𝐶</m:t>
                                      </m:r>
                                    </m:sub>
                                  </m:sSub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Wingdings" panose="05000000000000000000" pitchFamily="2" charset="2"/>
                                    </a:rPr>
                                    <m:t>×</m:t>
                                  </m:r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Wingdings" panose="05000000000000000000" pitchFamily="2" charset="2"/>
                                    </a:rPr>
                                    <m:t>𝐹𝐹</m:t>
                                  </m:r>
                                </m:num>
                                <m:den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Wingdings" panose="05000000000000000000" pitchFamily="2" charset="2"/>
                                    </a:rPr>
                                    <m:t>1240</m:t>
                                  </m:r>
                                  <m:r>
                                    <a:rPr lang="en-US" sz="115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Wingdings" panose="05000000000000000000" pitchFamily="2" charset="2"/>
                                    </a:rPr>
                                    <m:t>/</m:t>
                                  </m:r>
                                  <m:r>
                                    <a:rPr lang="en-US" sz="115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Wingdings" panose="05000000000000000000" pitchFamily="2" charset="2"/>
                                    </a:rPr>
                                    <m:t>𝝀</m:t>
                                  </m:r>
                                </m:den>
                              </m:f>
                              <m:r>
                                <a:rPr lang="en-US" sz="115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Wingdings" panose="05000000000000000000" pitchFamily="2" charset="2"/>
                                </a:rPr>
                                <m:t>)</m:t>
                              </m:r>
                            </m:oMath>
                          </a14:m>
                          <a:endParaRPr lang="en-US" sz="115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(%)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1694643"/>
                      </a:ext>
                    </a:extLst>
                  </a:tr>
                  <a:tr h="229241"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Radiative limit</a:t>
                          </a:r>
                        </a:p>
                      </a:txBody>
                      <a:tcPr>
                        <a:lnB w="12700" cmpd="sng"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88.3</a:t>
                          </a:r>
                        </a:p>
                      </a:txBody>
                      <a:tcPr>
                        <a:lnB w="12700" cmpd="sng"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1.45</a:t>
                          </a:r>
                        </a:p>
                      </a:txBody>
                      <a:tcPr>
                        <a:lnB w="12700" cmpd="sng"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0.969</a:t>
                          </a:r>
                        </a:p>
                      </a:txBody>
                      <a:tcPr>
                        <a:lnB w="12700" cmpd="sng"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80.8</a:t>
                          </a:r>
                        </a:p>
                      </a:txBody>
                      <a:tcPr>
                        <a:lnB w="12700" cmpd="sng"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5438953"/>
                      </a:ext>
                    </a:extLst>
                  </a:tr>
                  <a:tr h="229241"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Structure C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noFill/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76.6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noFill/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1.40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noFill/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0.933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noFill/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62.1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noFill/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3193828"/>
                      </a:ext>
                    </a:extLst>
                  </a:tr>
                  <a:tr h="229241"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Fraction of radiative limit</a:t>
                          </a:r>
                        </a:p>
                      </a:txBody>
                      <a:tcPr>
                        <a:lnT w="190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0.867</a:t>
                          </a:r>
                        </a:p>
                      </a:txBody>
                      <a:tcPr>
                        <a:lnT w="190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0.966</a:t>
                          </a:r>
                        </a:p>
                      </a:txBody>
                      <a:tcPr>
                        <a:lnT w="190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0.963</a:t>
                          </a:r>
                        </a:p>
                      </a:txBody>
                      <a:tcPr>
                        <a:lnT w="190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0.769</a:t>
                          </a:r>
                        </a:p>
                      </a:txBody>
                      <a:tcPr>
                        <a:lnT w="190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769858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2" name="Table 6">
                <a:extLst>
                  <a:ext uri="{FF2B5EF4-FFF2-40B4-BE49-F238E27FC236}">
                    <a16:creationId xmlns:a16="http://schemas.microsoft.com/office/drawing/2014/main" id="{B2B056D4-34CE-DCF4-9F79-901327A0DB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40957179"/>
                  </p:ext>
                </p:extLst>
              </p:nvPr>
            </p:nvGraphicFramePr>
            <p:xfrm>
              <a:off x="5739828" y="2020453"/>
              <a:ext cx="5677091" cy="141732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216468">
                      <a:extLst>
                        <a:ext uri="{9D8B030D-6E8A-4147-A177-3AD203B41FA5}">
                          <a16:colId xmlns:a16="http://schemas.microsoft.com/office/drawing/2014/main" val="3756834241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2060735534"/>
                        </a:ext>
                      </a:extLst>
                    </a:gridCol>
                    <a:gridCol w="589280">
                      <a:extLst>
                        <a:ext uri="{9D8B030D-6E8A-4147-A177-3AD203B41FA5}">
                          <a16:colId xmlns:a16="http://schemas.microsoft.com/office/drawing/2014/main" val="62728347"/>
                        </a:ext>
                      </a:extLst>
                    </a:gridCol>
                    <a:gridCol w="589280">
                      <a:extLst>
                        <a:ext uri="{9D8B030D-6E8A-4147-A177-3AD203B41FA5}">
                          <a16:colId xmlns:a16="http://schemas.microsoft.com/office/drawing/2014/main" val="3329945940"/>
                        </a:ext>
                      </a:extLst>
                    </a:gridCol>
                    <a:gridCol w="1429258">
                      <a:extLst>
                        <a:ext uri="{9D8B030D-6E8A-4147-A177-3AD203B41FA5}">
                          <a16:colId xmlns:a16="http://schemas.microsoft.com/office/drawing/2014/main" val="3585582970"/>
                        </a:ext>
                      </a:extLst>
                    </a:gridCol>
                  </a:tblGrid>
                  <a:tr h="617220"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T=83K</a:t>
                          </a:r>
                        </a:p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Absorber thickness=2.08 um</a:t>
                          </a:r>
                        </a:p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density=0.7 W/cm</a:t>
                          </a:r>
                          <a:r>
                            <a:rPr lang="en-US" sz="115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en-US" sz="115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EQE</a:t>
                          </a:r>
                          <a:r>
                            <a:rPr lang="en-US" sz="115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808 nm</a:t>
                          </a:r>
                        </a:p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(%)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</a:t>
                          </a:r>
                          <a:r>
                            <a:rPr lang="en-US" sz="115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OC</a:t>
                          </a:r>
                          <a:endParaRPr lang="en-US" sz="1150" baseline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r>
                            <a:rPr lang="en-US" sz="115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(V)</a:t>
                          </a:r>
                          <a:endParaRPr lang="en-US" sz="115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96460" t="-2041" r="-2655" b="-1367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1694643"/>
                      </a:ext>
                    </a:extLst>
                  </a:tr>
                  <a:tr h="266700"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Radiative limit</a:t>
                          </a:r>
                        </a:p>
                      </a:txBody>
                      <a:tcPr>
                        <a:lnB w="12700" cmpd="sng"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88.3</a:t>
                          </a:r>
                        </a:p>
                      </a:txBody>
                      <a:tcPr>
                        <a:lnB w="12700" cmpd="sng"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1.45</a:t>
                          </a:r>
                        </a:p>
                      </a:txBody>
                      <a:tcPr>
                        <a:lnB w="12700" cmpd="sng"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0.969</a:t>
                          </a:r>
                        </a:p>
                      </a:txBody>
                      <a:tcPr>
                        <a:lnB w="12700" cmpd="sng"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80.8</a:t>
                          </a:r>
                        </a:p>
                      </a:txBody>
                      <a:tcPr>
                        <a:lnB w="12700" cmpd="sng"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5438953"/>
                      </a:ext>
                    </a:extLst>
                  </a:tr>
                  <a:tr h="266700"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Structure C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noFill/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76.6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noFill/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1.40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noFill/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0.933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noFill/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62.1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noFill/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3193828"/>
                      </a:ext>
                    </a:extLst>
                  </a:tr>
                  <a:tr h="266700"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Fraction of radiative limit</a:t>
                          </a:r>
                        </a:p>
                      </a:txBody>
                      <a:tcPr>
                        <a:lnT w="190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0.867</a:t>
                          </a:r>
                        </a:p>
                      </a:txBody>
                      <a:tcPr>
                        <a:lnT w="190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0.966</a:t>
                          </a:r>
                        </a:p>
                      </a:txBody>
                      <a:tcPr>
                        <a:lnT w="190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0.963</a:t>
                          </a:r>
                        </a:p>
                      </a:txBody>
                      <a:tcPr>
                        <a:lnT w="190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0.769</a:t>
                          </a:r>
                        </a:p>
                      </a:txBody>
                      <a:tcPr>
                        <a:lnT w="19050" cap="flat" cmpd="sng" algn="ctr">
                          <a:solidFill>
                            <a:schemeClr val="tx1"/>
                          </a:solidFill>
                          <a:prstDash val="lgDash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76985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5" name="Content Placeholder 1">
            <a:extLst>
              <a:ext uri="{FF2B5EF4-FFF2-40B4-BE49-F238E27FC236}">
                <a16:creationId xmlns:a16="http://schemas.microsoft.com/office/drawing/2014/main" id="{17979209-BB20-B593-2BCD-7EDDA5537ED4}"/>
              </a:ext>
            </a:extLst>
          </p:cNvPr>
          <p:cNvSpPr txBox="1">
            <a:spLocks/>
          </p:cNvSpPr>
          <p:nvPr/>
        </p:nvSpPr>
        <p:spPr>
          <a:xfrm>
            <a:off x="692767" y="2250543"/>
            <a:ext cx="4196442" cy="132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Strategy: increase absorption of photons</a:t>
            </a:r>
          </a:p>
          <a:p>
            <a:pPr lvl="2">
              <a:lnSpc>
                <a:spcPct val="100000"/>
              </a:lnSpc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DBR, back surface mirror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DE77EC-58AE-D46C-0F12-7AD5D7C3D84F}"/>
              </a:ext>
            </a:extLst>
          </p:cNvPr>
          <p:cNvSpPr/>
          <p:nvPr/>
        </p:nvSpPr>
        <p:spPr>
          <a:xfrm>
            <a:off x="5739829" y="4451864"/>
            <a:ext cx="2651760" cy="548640"/>
          </a:xfrm>
          <a:prstGeom prst="rect">
            <a:avLst/>
          </a:prstGeom>
          <a:solidFill>
            <a:srgbClr val="DBCCEA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lIns="18288" rIns="0" rtlCol="0" anchor="ctr"/>
          <a:lstStyle/>
          <a:p>
            <a:pPr defTabSz="914400">
              <a:defRPr/>
            </a:pPr>
            <a:endParaRPr lang="en-US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7634B8C-B59B-45EB-FE1E-B819AF5ECFA9}"/>
              </a:ext>
            </a:extLst>
          </p:cNvPr>
          <p:cNvCxnSpPr>
            <a:cxnSpLocks/>
          </p:cNvCxnSpPr>
          <p:nvPr/>
        </p:nvCxnSpPr>
        <p:spPr>
          <a:xfrm>
            <a:off x="7335410" y="4312192"/>
            <a:ext cx="0" cy="274320"/>
          </a:xfrm>
          <a:prstGeom prst="straightConnector1">
            <a:avLst/>
          </a:prstGeom>
          <a:ln w="19050">
            <a:solidFill>
              <a:srgbClr val="FF93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223FE7-877F-6A2C-D808-604077BE38E4}"/>
              </a:ext>
            </a:extLst>
          </p:cNvPr>
          <p:cNvGrpSpPr/>
          <p:nvPr/>
        </p:nvGrpSpPr>
        <p:grpSpPr>
          <a:xfrm>
            <a:off x="7118252" y="4571688"/>
            <a:ext cx="201168" cy="276999"/>
            <a:chOff x="1695556" y="3653164"/>
            <a:chExt cx="277775" cy="38141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7AA8AEF-B8C8-39F7-92F3-0EFEC1A523FE}"/>
                </a:ext>
              </a:extLst>
            </p:cNvPr>
            <p:cNvSpPr/>
            <p:nvPr/>
          </p:nvSpPr>
          <p:spPr>
            <a:xfrm>
              <a:off x="1806144" y="3767770"/>
              <a:ext cx="151514" cy="15109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9A64F6-35A0-163E-BFEC-8CB778EB4669}"/>
                </a:ext>
              </a:extLst>
            </p:cNvPr>
            <p:cNvSpPr txBox="1"/>
            <p:nvPr/>
          </p:nvSpPr>
          <p:spPr>
            <a:xfrm>
              <a:off x="1695556" y="3653164"/>
              <a:ext cx="277775" cy="3814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+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AE13B3-EBA3-1D34-EC69-8E4D8137EFB7}"/>
              </a:ext>
            </a:extLst>
          </p:cNvPr>
          <p:cNvGrpSpPr/>
          <p:nvPr/>
        </p:nvGrpSpPr>
        <p:grpSpPr>
          <a:xfrm>
            <a:off x="7335173" y="4555543"/>
            <a:ext cx="148281" cy="276999"/>
            <a:chOff x="2080011" y="3607224"/>
            <a:chExt cx="148281" cy="27699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B9D0D1E-1F3E-627B-D8AF-5E3A813C3F4E}"/>
                </a:ext>
              </a:extLst>
            </p:cNvPr>
            <p:cNvSpPr/>
            <p:nvPr/>
          </p:nvSpPr>
          <p:spPr>
            <a:xfrm>
              <a:off x="2118564" y="3704157"/>
              <a:ext cx="109728" cy="10972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F9C897-B2CB-C7D9-9718-B4E65E87DD2B}"/>
                </a:ext>
              </a:extLst>
            </p:cNvPr>
            <p:cNvSpPr txBox="1"/>
            <p:nvPr/>
          </p:nvSpPr>
          <p:spPr>
            <a:xfrm>
              <a:off x="2080011" y="3607224"/>
              <a:ext cx="14047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-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498A1A7-E982-5E7B-5D6E-5FA2B2BBBCD2}"/>
              </a:ext>
            </a:extLst>
          </p:cNvPr>
          <p:cNvSpPr/>
          <p:nvPr/>
        </p:nvSpPr>
        <p:spPr>
          <a:xfrm>
            <a:off x="5739828" y="4998892"/>
            <a:ext cx="2651760" cy="548640"/>
          </a:xfrm>
          <a:prstGeom prst="rect">
            <a:avLst/>
          </a:prstGeom>
          <a:solidFill>
            <a:srgbClr val="F3EAFA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lIns="18288" rIns="0" rtlCol="0" anchor="ctr"/>
          <a:lstStyle/>
          <a:p>
            <a:pPr algn="ctr" defTabSz="509411">
              <a:defRPr/>
            </a:pPr>
            <a:endParaRPr lang="en-US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A1027AAF-8A11-0867-914C-69CF49A9FFFB}"/>
              </a:ext>
            </a:extLst>
          </p:cNvPr>
          <p:cNvGrpSpPr/>
          <p:nvPr/>
        </p:nvGrpSpPr>
        <p:grpSpPr>
          <a:xfrm>
            <a:off x="5666265" y="5168503"/>
            <a:ext cx="141762" cy="194142"/>
            <a:chOff x="5666676" y="5259673"/>
            <a:chExt cx="141762" cy="194142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9C0E4570-A5BD-EDA6-5706-D2B06BCE7767}"/>
                </a:ext>
              </a:extLst>
            </p:cNvPr>
            <p:cNvCxnSpPr/>
            <p:nvPr/>
          </p:nvCxnSpPr>
          <p:spPr>
            <a:xfrm flipH="1">
              <a:off x="5666676" y="5259673"/>
              <a:ext cx="128016" cy="128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DFF32BC-715E-FEF3-9BB3-A882468C8AC6}"/>
                </a:ext>
              </a:extLst>
            </p:cNvPr>
            <p:cNvCxnSpPr/>
            <p:nvPr/>
          </p:nvCxnSpPr>
          <p:spPr>
            <a:xfrm flipH="1">
              <a:off x="5680422" y="5325799"/>
              <a:ext cx="128016" cy="128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5FC0A7E-37B3-E38F-9EC9-BC4C1A9A1FAD}"/>
              </a:ext>
            </a:extLst>
          </p:cNvPr>
          <p:cNvGrpSpPr/>
          <p:nvPr/>
        </p:nvGrpSpPr>
        <p:grpSpPr>
          <a:xfrm>
            <a:off x="8316528" y="5166847"/>
            <a:ext cx="141762" cy="194142"/>
            <a:chOff x="5666676" y="5259673"/>
            <a:chExt cx="141762" cy="194142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76EF7DD-2A38-B5B6-9C69-EA202E2C4FDC}"/>
                </a:ext>
              </a:extLst>
            </p:cNvPr>
            <p:cNvCxnSpPr/>
            <p:nvPr/>
          </p:nvCxnSpPr>
          <p:spPr>
            <a:xfrm flipH="1">
              <a:off x="5666676" y="5259673"/>
              <a:ext cx="128016" cy="128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D1546138-242A-940A-F6DE-7CA44B429060}"/>
                </a:ext>
              </a:extLst>
            </p:cNvPr>
            <p:cNvCxnSpPr/>
            <p:nvPr/>
          </p:nvCxnSpPr>
          <p:spPr>
            <a:xfrm flipH="1">
              <a:off x="5680422" y="5325799"/>
              <a:ext cx="128016" cy="128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8E18634-F909-3BBC-6E92-4C938461818C}"/>
              </a:ext>
            </a:extLst>
          </p:cNvPr>
          <p:cNvGrpSpPr/>
          <p:nvPr/>
        </p:nvGrpSpPr>
        <p:grpSpPr>
          <a:xfrm>
            <a:off x="6905478" y="4860668"/>
            <a:ext cx="935598" cy="665988"/>
            <a:chOff x="1485836" y="4239635"/>
            <a:chExt cx="935598" cy="665988"/>
          </a:xfrm>
        </p:grpSpPr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72380676-71E2-0143-01F1-2DC09E5C6298}"/>
                </a:ext>
              </a:extLst>
            </p:cNvPr>
            <p:cNvCxnSpPr>
              <a:cxnSpLocks/>
            </p:cNvCxnSpPr>
            <p:nvPr/>
          </p:nvCxnSpPr>
          <p:spPr>
            <a:xfrm>
              <a:off x="1910606" y="4239635"/>
              <a:ext cx="0" cy="274320"/>
            </a:xfrm>
            <a:prstGeom prst="straightConnector1">
              <a:avLst/>
            </a:prstGeom>
            <a:ln w="19050">
              <a:solidFill>
                <a:srgbClr val="FF93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9B9843C7-96ED-D707-9044-713968A0F072}"/>
                </a:ext>
              </a:extLst>
            </p:cNvPr>
            <p:cNvSpPr txBox="1"/>
            <p:nvPr/>
          </p:nvSpPr>
          <p:spPr>
            <a:xfrm>
              <a:off x="1485836" y="4443958"/>
              <a:ext cx="93559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Incomplete absorption</a:t>
              </a:r>
            </a:p>
          </p:txBody>
        </p:sp>
      </p:grp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FBB3CD8A-9F2F-2D5B-040C-84EF4928F171}"/>
              </a:ext>
            </a:extLst>
          </p:cNvPr>
          <p:cNvCxnSpPr>
            <a:cxnSpLocks/>
          </p:cNvCxnSpPr>
          <p:nvPr/>
        </p:nvCxnSpPr>
        <p:spPr>
          <a:xfrm>
            <a:off x="7521091" y="4312192"/>
            <a:ext cx="0" cy="274320"/>
          </a:xfrm>
          <a:prstGeom prst="straightConnector1">
            <a:avLst/>
          </a:prstGeom>
          <a:ln w="19050">
            <a:solidFill>
              <a:srgbClr val="FF93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4F3E1527-764B-307E-9C18-54FF0E71B8D8}"/>
              </a:ext>
            </a:extLst>
          </p:cNvPr>
          <p:cNvCxnSpPr>
            <a:cxnSpLocks/>
          </p:cNvCxnSpPr>
          <p:nvPr/>
        </p:nvCxnSpPr>
        <p:spPr>
          <a:xfrm>
            <a:off x="7147926" y="4312192"/>
            <a:ext cx="0" cy="274320"/>
          </a:xfrm>
          <a:prstGeom prst="straightConnector1">
            <a:avLst/>
          </a:prstGeom>
          <a:ln w="19050">
            <a:solidFill>
              <a:srgbClr val="FF93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AD816BE5-0465-56E7-6420-E0EA61A02FB7}"/>
              </a:ext>
            </a:extLst>
          </p:cNvPr>
          <p:cNvSpPr txBox="1"/>
          <p:nvPr/>
        </p:nvSpPr>
        <p:spPr>
          <a:xfrm>
            <a:off x="7144065" y="4034423"/>
            <a:ext cx="377026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Light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F1172DD8-37E5-A3F4-BFD8-58F358FC8A32}"/>
              </a:ext>
            </a:extLst>
          </p:cNvPr>
          <p:cNvSpPr txBox="1"/>
          <p:nvPr/>
        </p:nvSpPr>
        <p:spPr>
          <a:xfrm>
            <a:off x="7536970" y="4571079"/>
            <a:ext cx="779999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Absorption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61ED6ADC-C0FE-CAA1-1329-90E083F128AA}"/>
              </a:ext>
            </a:extLst>
          </p:cNvPr>
          <p:cNvSpPr txBox="1"/>
          <p:nvPr/>
        </p:nvSpPr>
        <p:spPr>
          <a:xfrm>
            <a:off x="5768545" y="4595464"/>
            <a:ext cx="1116554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GaAs absorber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27B0F826-8A27-C8D0-9B00-DC0E8DA68DF7}"/>
              </a:ext>
            </a:extLst>
          </p:cNvPr>
          <p:cNvSpPr txBox="1"/>
          <p:nvPr/>
        </p:nvSpPr>
        <p:spPr>
          <a:xfrm>
            <a:off x="5798527" y="5106673"/>
            <a:ext cx="1076899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GaAs substrate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BED0F70A-CB9E-9DAB-984C-EFD04BA11CE7}"/>
              </a:ext>
            </a:extLst>
          </p:cNvPr>
          <p:cNvSpPr/>
          <p:nvPr/>
        </p:nvSpPr>
        <p:spPr>
          <a:xfrm>
            <a:off x="8742031" y="4450252"/>
            <a:ext cx="2651760" cy="548640"/>
          </a:xfrm>
          <a:prstGeom prst="rect">
            <a:avLst/>
          </a:prstGeom>
          <a:solidFill>
            <a:srgbClr val="DBCCEA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lIns="18288" rIns="0" rtlCol="0" anchor="ctr"/>
          <a:lstStyle/>
          <a:p>
            <a:pPr defTabSz="914400">
              <a:defRPr/>
            </a:pPr>
            <a:endParaRPr lang="en-US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6CED3DC3-DB21-9EE1-6C65-8712024C67E1}"/>
              </a:ext>
            </a:extLst>
          </p:cNvPr>
          <p:cNvGrpSpPr/>
          <p:nvPr/>
        </p:nvGrpSpPr>
        <p:grpSpPr>
          <a:xfrm>
            <a:off x="9992863" y="4570076"/>
            <a:ext cx="201168" cy="276999"/>
            <a:chOff x="1695556" y="3653164"/>
            <a:chExt cx="277775" cy="381415"/>
          </a:xfrm>
        </p:grpSpPr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E1E66132-E271-51D6-181E-B124CF68B8AC}"/>
                </a:ext>
              </a:extLst>
            </p:cNvPr>
            <p:cNvSpPr/>
            <p:nvPr/>
          </p:nvSpPr>
          <p:spPr>
            <a:xfrm>
              <a:off x="1806144" y="3767770"/>
              <a:ext cx="151514" cy="15109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EF729FC9-E272-65FD-2A26-49A9CCF086CD}"/>
                </a:ext>
              </a:extLst>
            </p:cNvPr>
            <p:cNvSpPr txBox="1"/>
            <p:nvPr/>
          </p:nvSpPr>
          <p:spPr>
            <a:xfrm>
              <a:off x="1695556" y="3653164"/>
              <a:ext cx="277775" cy="3814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+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2440B7FA-87C8-6335-C8CD-70D5F19DCB27}"/>
              </a:ext>
            </a:extLst>
          </p:cNvPr>
          <p:cNvGrpSpPr/>
          <p:nvPr/>
        </p:nvGrpSpPr>
        <p:grpSpPr>
          <a:xfrm>
            <a:off x="10209784" y="4553931"/>
            <a:ext cx="148281" cy="276999"/>
            <a:chOff x="2080011" y="3607224"/>
            <a:chExt cx="148281" cy="276999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9BBD16E-269E-3262-BB0E-0817BC94A00E}"/>
                </a:ext>
              </a:extLst>
            </p:cNvPr>
            <p:cNvSpPr/>
            <p:nvPr/>
          </p:nvSpPr>
          <p:spPr>
            <a:xfrm>
              <a:off x="2118564" y="3704157"/>
              <a:ext cx="109728" cy="10972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DC004EDD-1269-0949-D3E7-AF86897E27B6}"/>
                </a:ext>
              </a:extLst>
            </p:cNvPr>
            <p:cNvSpPr txBox="1"/>
            <p:nvPr/>
          </p:nvSpPr>
          <p:spPr>
            <a:xfrm>
              <a:off x="2080011" y="3607224"/>
              <a:ext cx="14047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-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1" name="Rectangle 210">
            <a:extLst>
              <a:ext uri="{FF2B5EF4-FFF2-40B4-BE49-F238E27FC236}">
                <a16:creationId xmlns:a16="http://schemas.microsoft.com/office/drawing/2014/main" id="{3EEBFC42-1E84-3AC5-5793-22672127A00F}"/>
              </a:ext>
            </a:extLst>
          </p:cNvPr>
          <p:cNvSpPr/>
          <p:nvPr/>
        </p:nvSpPr>
        <p:spPr>
          <a:xfrm>
            <a:off x="8742030" y="4997280"/>
            <a:ext cx="2651760" cy="548640"/>
          </a:xfrm>
          <a:prstGeom prst="rect">
            <a:avLst/>
          </a:prstGeom>
          <a:solidFill>
            <a:srgbClr val="F3EAFA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lIns="18288" rIns="0" rtlCol="0" anchor="ctr"/>
          <a:lstStyle/>
          <a:p>
            <a:pPr algn="ctr" defTabSz="509411">
              <a:defRPr/>
            </a:pPr>
            <a:endParaRPr lang="en-US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9D9AC7C-E8F9-D575-59CF-D879B3E6202C}"/>
              </a:ext>
            </a:extLst>
          </p:cNvPr>
          <p:cNvGrpSpPr/>
          <p:nvPr/>
        </p:nvGrpSpPr>
        <p:grpSpPr>
          <a:xfrm>
            <a:off x="8668467" y="5166891"/>
            <a:ext cx="141762" cy="194142"/>
            <a:chOff x="5666676" y="5259673"/>
            <a:chExt cx="141762" cy="194142"/>
          </a:xfrm>
        </p:grpSpPr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86438828-7EA8-2048-FBC5-460A7C172606}"/>
                </a:ext>
              </a:extLst>
            </p:cNvPr>
            <p:cNvCxnSpPr/>
            <p:nvPr/>
          </p:nvCxnSpPr>
          <p:spPr>
            <a:xfrm flipH="1">
              <a:off x="5666676" y="5259673"/>
              <a:ext cx="128016" cy="128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489AFE5C-3E27-554D-110B-3A961345DFFE}"/>
                </a:ext>
              </a:extLst>
            </p:cNvPr>
            <p:cNvCxnSpPr/>
            <p:nvPr/>
          </p:nvCxnSpPr>
          <p:spPr>
            <a:xfrm flipH="1">
              <a:off x="5680422" y="5325799"/>
              <a:ext cx="128016" cy="128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B54CA23A-CEC6-4DB8-7899-B04C570E9256}"/>
              </a:ext>
            </a:extLst>
          </p:cNvPr>
          <p:cNvGrpSpPr/>
          <p:nvPr/>
        </p:nvGrpSpPr>
        <p:grpSpPr>
          <a:xfrm>
            <a:off x="11318730" y="5165235"/>
            <a:ext cx="141762" cy="194142"/>
            <a:chOff x="5666676" y="5259673"/>
            <a:chExt cx="141762" cy="194142"/>
          </a:xfrm>
        </p:grpSpPr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C8CE5B97-264D-56E8-9F63-7FD68CA9A1D4}"/>
                </a:ext>
              </a:extLst>
            </p:cNvPr>
            <p:cNvCxnSpPr/>
            <p:nvPr/>
          </p:nvCxnSpPr>
          <p:spPr>
            <a:xfrm flipH="1">
              <a:off x="5666676" y="5259673"/>
              <a:ext cx="128016" cy="128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766AB246-34BE-8D16-B254-61E91FE7EB47}"/>
                </a:ext>
              </a:extLst>
            </p:cNvPr>
            <p:cNvCxnSpPr/>
            <p:nvPr/>
          </p:nvCxnSpPr>
          <p:spPr>
            <a:xfrm flipH="1">
              <a:off x="5680422" y="5325799"/>
              <a:ext cx="128016" cy="128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6773410A-06B2-E170-F913-27BFA05005C4}"/>
              </a:ext>
            </a:extLst>
          </p:cNvPr>
          <p:cNvSpPr txBox="1"/>
          <p:nvPr/>
        </p:nvSpPr>
        <p:spPr>
          <a:xfrm>
            <a:off x="10380977" y="4749625"/>
            <a:ext cx="981551" cy="461665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Radiative recombination</a:t>
            </a:r>
          </a:p>
        </p:txBody>
      </p: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0B2AFB6C-BEBE-5AAD-E57B-95CBFB1A1C14}"/>
              </a:ext>
            </a:extLst>
          </p:cNvPr>
          <p:cNvGrpSpPr/>
          <p:nvPr/>
        </p:nvGrpSpPr>
        <p:grpSpPr>
          <a:xfrm>
            <a:off x="10608405" y="4406526"/>
            <a:ext cx="521161" cy="367641"/>
            <a:chOff x="7196935" y="4426311"/>
            <a:chExt cx="521161" cy="367641"/>
          </a:xfrm>
        </p:grpSpPr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A3A1E9CE-D08F-2EA5-4368-3F7725960641}"/>
                </a:ext>
              </a:extLst>
            </p:cNvPr>
            <p:cNvSpPr/>
            <p:nvPr/>
          </p:nvSpPr>
          <p:spPr>
            <a:xfrm>
              <a:off x="7389270" y="4684224"/>
              <a:ext cx="109728" cy="10972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CD88F12F-FA65-C270-801B-9688FABA9CBA}"/>
                </a:ext>
              </a:extLst>
            </p:cNvPr>
            <p:cNvSpPr txBox="1"/>
            <p:nvPr/>
          </p:nvSpPr>
          <p:spPr>
            <a:xfrm>
              <a:off x="7196935" y="4426311"/>
              <a:ext cx="521161" cy="27699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photon</a:t>
              </a:r>
            </a:p>
          </p:txBody>
        </p:sp>
      </p:grpSp>
      <p:sp>
        <p:nvSpPr>
          <p:cNvPr id="228" name="Oval 227">
            <a:extLst>
              <a:ext uri="{FF2B5EF4-FFF2-40B4-BE49-F238E27FC236}">
                <a16:creationId xmlns:a16="http://schemas.microsoft.com/office/drawing/2014/main" id="{FC3D2705-21BA-DAA7-73F2-442670453AEC}"/>
              </a:ext>
            </a:extLst>
          </p:cNvPr>
          <p:cNvSpPr/>
          <p:nvPr/>
        </p:nvSpPr>
        <p:spPr>
          <a:xfrm>
            <a:off x="9945991" y="4601948"/>
            <a:ext cx="521743" cy="223211"/>
          </a:xfrm>
          <a:prstGeom prst="ellipse">
            <a:avLst/>
          </a:prstGeom>
          <a:solidFill>
            <a:srgbClr val="FFFD78">
              <a:alpha val="20000"/>
            </a:srgbClr>
          </a:solidFill>
          <a:ln>
            <a:solidFill>
              <a:srgbClr val="FFFD7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25B57566-4398-D261-D3E1-EDBF06C8E19C}"/>
              </a:ext>
            </a:extLst>
          </p:cNvPr>
          <p:cNvCxnSpPr>
            <a:cxnSpLocks/>
          </p:cNvCxnSpPr>
          <p:nvPr/>
        </p:nvCxnSpPr>
        <p:spPr>
          <a:xfrm>
            <a:off x="10467734" y="4711780"/>
            <a:ext cx="207354" cy="0"/>
          </a:xfrm>
          <a:prstGeom prst="straightConnector1">
            <a:avLst/>
          </a:prstGeom>
          <a:ln w="19050">
            <a:solidFill>
              <a:srgbClr val="FFC000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TextBox 229">
            <a:extLst>
              <a:ext uri="{FF2B5EF4-FFF2-40B4-BE49-F238E27FC236}">
                <a16:creationId xmlns:a16="http://schemas.microsoft.com/office/drawing/2014/main" id="{B08052AB-6EC7-1C2D-4D38-CBC65B70A368}"/>
              </a:ext>
            </a:extLst>
          </p:cNvPr>
          <p:cNvSpPr txBox="1"/>
          <p:nvPr/>
        </p:nvSpPr>
        <p:spPr>
          <a:xfrm>
            <a:off x="8770747" y="4593852"/>
            <a:ext cx="1116554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GaAs absorber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CA24340D-4940-07A5-3E2E-1923F030BC88}"/>
              </a:ext>
            </a:extLst>
          </p:cNvPr>
          <p:cNvSpPr txBox="1"/>
          <p:nvPr/>
        </p:nvSpPr>
        <p:spPr>
          <a:xfrm>
            <a:off x="8800729" y="5105061"/>
            <a:ext cx="1076899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GaAs substrate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709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234" descr="A picture containing text, line, font, plot&#10;&#10;Description automatically generated">
            <a:extLst>
              <a:ext uri="{FF2B5EF4-FFF2-40B4-BE49-F238E27FC236}">
                <a16:creationId xmlns:a16="http://schemas.microsoft.com/office/drawing/2014/main" id="{27472EC8-721A-3A90-8977-9CF66A46E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57" y="1750934"/>
            <a:ext cx="2286000" cy="17489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0CECE35-265E-E144-08B8-4D091BDAF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39" y="304801"/>
            <a:ext cx="11318508" cy="762000"/>
          </a:xfrm>
        </p:spPr>
        <p:txBody>
          <a:bodyPr>
            <a:normAutofit/>
          </a:bodyPr>
          <a:lstStyle/>
          <a:p>
            <a:r>
              <a:rPr lang="en-US" sz="4000" dirty="0"/>
              <a:t>Roadmap to 70% LT efficiency – (1) DBR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AC2FA-1006-E532-C218-B076E239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55E7-4A19-49BF-A0C2-DF2ABEDBA899}" type="slidenum">
              <a:rPr lang="en-US" smtClean="0"/>
              <a:t>18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E4DB33-98F9-2226-29C4-6D766457CB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6" name="Content Placeholder 1">
            <a:extLst>
              <a:ext uri="{FF2B5EF4-FFF2-40B4-BE49-F238E27FC236}">
                <a16:creationId xmlns:a16="http://schemas.microsoft.com/office/drawing/2014/main" id="{47CD0863-0EEB-3558-6712-F6D02ECB975A}"/>
              </a:ext>
            </a:extLst>
          </p:cNvPr>
          <p:cNvSpPr txBox="1">
            <a:spLocks/>
          </p:cNvSpPr>
          <p:nvPr/>
        </p:nvSpPr>
        <p:spPr>
          <a:xfrm>
            <a:off x="693882" y="1731543"/>
            <a:ext cx="4196442" cy="58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FF0000"/>
                </a:solidFill>
              </a:rPr>
              <a:t>Need to improve EQE (J</a:t>
            </a:r>
            <a:r>
              <a:rPr lang="en-US" baseline="-25000" dirty="0">
                <a:solidFill>
                  <a:srgbClr val="FF0000"/>
                </a:solidFill>
              </a:rPr>
              <a:t>SC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1EAC5A37-C2C4-9B59-32F2-D302061CB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30625" y="3499901"/>
            <a:ext cx="390012" cy="390012"/>
          </a:xfrm>
          <a:prstGeom prst="rect">
            <a:avLst/>
          </a:prstGeom>
        </p:spPr>
      </p:pic>
      <p:sp>
        <p:nvSpPr>
          <p:cNvPr id="134" name="Content Placeholder 1">
            <a:extLst>
              <a:ext uri="{FF2B5EF4-FFF2-40B4-BE49-F238E27FC236}">
                <a16:creationId xmlns:a16="http://schemas.microsoft.com/office/drawing/2014/main" id="{D47B9A6C-39F1-50D9-4F80-D12301CD8062}"/>
              </a:ext>
            </a:extLst>
          </p:cNvPr>
          <p:cNvSpPr txBox="1">
            <a:spLocks/>
          </p:cNvSpPr>
          <p:nvPr/>
        </p:nvSpPr>
        <p:spPr>
          <a:xfrm>
            <a:off x="692767" y="3465564"/>
            <a:ext cx="4196442" cy="1022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50D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86.0% EQE</a:t>
            </a:r>
            <a:r>
              <a:rPr lang="en-US" baseline="-25000" dirty="0">
                <a:solidFill>
                  <a:srgbClr val="50D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808 nm</a:t>
            </a:r>
            <a:r>
              <a:rPr lang="en-US" dirty="0">
                <a:solidFill>
                  <a:srgbClr val="50D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DBR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73.2% 𝜂 expected</a:t>
            </a:r>
          </a:p>
        </p:txBody>
      </p:sp>
      <p:sp>
        <p:nvSpPr>
          <p:cNvPr id="135" name="Content Placeholder 1">
            <a:extLst>
              <a:ext uri="{FF2B5EF4-FFF2-40B4-BE49-F238E27FC236}">
                <a16:creationId xmlns:a16="http://schemas.microsoft.com/office/drawing/2014/main" id="{17979209-BB20-B593-2BCD-7EDDA5537ED4}"/>
              </a:ext>
            </a:extLst>
          </p:cNvPr>
          <p:cNvSpPr txBox="1">
            <a:spLocks/>
          </p:cNvSpPr>
          <p:nvPr/>
        </p:nvSpPr>
        <p:spPr>
          <a:xfrm>
            <a:off x="692767" y="2250543"/>
            <a:ext cx="4196442" cy="132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Strategy: increase absorption of photons</a:t>
            </a:r>
          </a:p>
          <a:p>
            <a:pPr lvl="2">
              <a:lnSpc>
                <a:spcPct val="100000"/>
              </a:lnSpc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DBR, back surface mirror</a:t>
            </a:r>
            <a:endParaRPr lang="en-US" dirty="0"/>
          </a:p>
        </p:txBody>
      </p:sp>
      <p:sp>
        <p:nvSpPr>
          <p:cNvPr id="138" name="Content Placeholder 1">
            <a:extLst>
              <a:ext uri="{FF2B5EF4-FFF2-40B4-BE49-F238E27FC236}">
                <a16:creationId xmlns:a16="http://schemas.microsoft.com/office/drawing/2014/main" id="{6192CCB9-DE08-325A-9474-1D3C28EC2F4B}"/>
              </a:ext>
            </a:extLst>
          </p:cNvPr>
          <p:cNvSpPr txBox="1">
            <a:spLocks/>
          </p:cNvSpPr>
          <p:nvPr/>
        </p:nvSpPr>
        <p:spPr>
          <a:xfrm>
            <a:off x="695951" y="4449603"/>
            <a:ext cx="4196442" cy="1696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US" dirty="0"/>
              <a:t>However, </a:t>
            </a:r>
            <a:r>
              <a:rPr lang="en-US" dirty="0">
                <a:solidFill>
                  <a:srgbClr val="FF0000"/>
                </a:solidFill>
              </a:rPr>
              <a:t>high R</a:t>
            </a:r>
            <a:r>
              <a:rPr lang="en-US" baseline="-25000" dirty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and low FF </a:t>
            </a:r>
            <a:r>
              <a:rPr lang="en-US" dirty="0"/>
              <a:t>due to carrier deactivation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Other DBR structures under investigation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DE77EC-58AE-D46C-0F12-7AD5D7C3D84F}"/>
              </a:ext>
            </a:extLst>
          </p:cNvPr>
          <p:cNvSpPr/>
          <p:nvPr/>
        </p:nvSpPr>
        <p:spPr>
          <a:xfrm>
            <a:off x="6244201" y="1830301"/>
            <a:ext cx="2249424" cy="548640"/>
          </a:xfrm>
          <a:prstGeom prst="rect">
            <a:avLst/>
          </a:prstGeom>
          <a:solidFill>
            <a:srgbClr val="DBCCEA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lIns="18288" rIns="0" rtlCol="0" anchor="ctr"/>
          <a:lstStyle/>
          <a:p>
            <a:pPr defTabSz="914400">
              <a:defRPr/>
            </a:pPr>
            <a:endParaRPr lang="en-US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7634B8C-B59B-45EB-FE1E-B819AF5ECFA9}"/>
              </a:ext>
            </a:extLst>
          </p:cNvPr>
          <p:cNvCxnSpPr>
            <a:cxnSpLocks/>
          </p:cNvCxnSpPr>
          <p:nvPr/>
        </p:nvCxnSpPr>
        <p:spPr>
          <a:xfrm>
            <a:off x="7698467" y="1738756"/>
            <a:ext cx="0" cy="210312"/>
          </a:xfrm>
          <a:prstGeom prst="straightConnector1">
            <a:avLst/>
          </a:prstGeom>
          <a:ln w="19050">
            <a:solidFill>
              <a:srgbClr val="FF93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498A1A7-E982-5E7B-5D6E-5FA2B2BBBCD2}"/>
              </a:ext>
            </a:extLst>
          </p:cNvPr>
          <p:cNvSpPr/>
          <p:nvPr/>
        </p:nvSpPr>
        <p:spPr>
          <a:xfrm>
            <a:off x="6244145" y="2652609"/>
            <a:ext cx="2249424" cy="548640"/>
          </a:xfrm>
          <a:prstGeom prst="rect">
            <a:avLst/>
          </a:prstGeom>
          <a:solidFill>
            <a:srgbClr val="F3EAFA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lIns="18288" rIns="0" rtlCol="0" anchor="ctr"/>
          <a:lstStyle/>
          <a:p>
            <a:pPr algn="ctr" defTabSz="509411">
              <a:defRPr/>
            </a:pPr>
            <a:endParaRPr lang="en-US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A1027AAF-8A11-0867-914C-69CF49A9FFFB}"/>
              </a:ext>
            </a:extLst>
          </p:cNvPr>
          <p:cNvGrpSpPr/>
          <p:nvPr/>
        </p:nvGrpSpPr>
        <p:grpSpPr>
          <a:xfrm>
            <a:off x="6166797" y="2819695"/>
            <a:ext cx="141762" cy="194142"/>
            <a:chOff x="5666676" y="5259673"/>
            <a:chExt cx="141762" cy="194142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9C0E4570-A5BD-EDA6-5706-D2B06BCE7767}"/>
                </a:ext>
              </a:extLst>
            </p:cNvPr>
            <p:cNvCxnSpPr/>
            <p:nvPr/>
          </p:nvCxnSpPr>
          <p:spPr>
            <a:xfrm flipH="1">
              <a:off x="5666676" y="5259673"/>
              <a:ext cx="128016" cy="128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DFF32BC-715E-FEF3-9BB3-A882468C8AC6}"/>
                </a:ext>
              </a:extLst>
            </p:cNvPr>
            <p:cNvCxnSpPr/>
            <p:nvPr/>
          </p:nvCxnSpPr>
          <p:spPr>
            <a:xfrm flipH="1">
              <a:off x="5680422" y="5325799"/>
              <a:ext cx="128016" cy="128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5FC0A7E-37B3-E38F-9EC9-BC4C1A9A1FAD}"/>
              </a:ext>
            </a:extLst>
          </p:cNvPr>
          <p:cNvGrpSpPr/>
          <p:nvPr/>
        </p:nvGrpSpPr>
        <p:grpSpPr>
          <a:xfrm>
            <a:off x="8411834" y="2821615"/>
            <a:ext cx="141762" cy="194142"/>
            <a:chOff x="5666676" y="5259673"/>
            <a:chExt cx="141762" cy="194142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76EF7DD-2A38-B5B6-9C69-EA202E2C4FDC}"/>
                </a:ext>
              </a:extLst>
            </p:cNvPr>
            <p:cNvCxnSpPr/>
            <p:nvPr/>
          </p:nvCxnSpPr>
          <p:spPr>
            <a:xfrm flipH="1">
              <a:off x="5666676" y="5259673"/>
              <a:ext cx="128016" cy="128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D1546138-242A-940A-F6DE-7CA44B429060}"/>
                </a:ext>
              </a:extLst>
            </p:cNvPr>
            <p:cNvCxnSpPr/>
            <p:nvPr/>
          </p:nvCxnSpPr>
          <p:spPr>
            <a:xfrm flipH="1">
              <a:off x="5680422" y="5325799"/>
              <a:ext cx="128016" cy="128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FBB3CD8A-9F2F-2D5B-040C-84EF4928F171}"/>
              </a:ext>
            </a:extLst>
          </p:cNvPr>
          <p:cNvCxnSpPr>
            <a:cxnSpLocks/>
          </p:cNvCxnSpPr>
          <p:nvPr/>
        </p:nvCxnSpPr>
        <p:spPr>
          <a:xfrm>
            <a:off x="7884148" y="1738756"/>
            <a:ext cx="0" cy="210312"/>
          </a:xfrm>
          <a:prstGeom prst="straightConnector1">
            <a:avLst/>
          </a:prstGeom>
          <a:ln w="19050">
            <a:solidFill>
              <a:srgbClr val="FF93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4F3E1527-764B-307E-9C18-54FF0E71B8D8}"/>
              </a:ext>
            </a:extLst>
          </p:cNvPr>
          <p:cNvCxnSpPr>
            <a:cxnSpLocks/>
          </p:cNvCxnSpPr>
          <p:nvPr/>
        </p:nvCxnSpPr>
        <p:spPr>
          <a:xfrm>
            <a:off x="7510983" y="1738756"/>
            <a:ext cx="0" cy="210312"/>
          </a:xfrm>
          <a:prstGeom prst="straightConnector1">
            <a:avLst/>
          </a:prstGeom>
          <a:ln w="19050">
            <a:solidFill>
              <a:srgbClr val="FF93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61ED6ADC-C0FE-CAA1-1329-90E083F128AA}"/>
              </a:ext>
            </a:extLst>
          </p:cNvPr>
          <p:cNvSpPr txBox="1"/>
          <p:nvPr/>
        </p:nvSpPr>
        <p:spPr>
          <a:xfrm>
            <a:off x="6272918" y="1973901"/>
            <a:ext cx="1116554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GaAs absorber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27B0F826-8A27-C8D0-9B00-DC0E8DA68DF7}"/>
              </a:ext>
            </a:extLst>
          </p:cNvPr>
          <p:cNvSpPr txBox="1"/>
          <p:nvPr/>
        </p:nvSpPr>
        <p:spPr>
          <a:xfrm>
            <a:off x="6299059" y="2757865"/>
            <a:ext cx="1076899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GaAs substrate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77AE5B0-35B2-EA5F-5E6A-404568BB9B54}"/>
              </a:ext>
            </a:extLst>
          </p:cNvPr>
          <p:cNvSpPr/>
          <p:nvPr/>
        </p:nvSpPr>
        <p:spPr>
          <a:xfrm>
            <a:off x="6244094" y="2425793"/>
            <a:ext cx="2249424" cy="45720"/>
          </a:xfrm>
          <a:prstGeom prst="rect">
            <a:avLst/>
          </a:prstGeom>
          <a:solidFill>
            <a:srgbClr val="FFDC7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lIns="18288" rIns="0" rtlCol="0" anchor="ctr"/>
          <a:lstStyle/>
          <a:p>
            <a:pPr defTabSz="914400">
              <a:defRPr/>
            </a:pPr>
            <a:endParaRPr lang="en-US" sz="106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9A9730FC-78A0-E812-FBB9-EEF6163B49E2}"/>
              </a:ext>
            </a:extLst>
          </p:cNvPr>
          <p:cNvSpPr/>
          <p:nvPr/>
        </p:nvSpPr>
        <p:spPr>
          <a:xfrm>
            <a:off x="6244317" y="2380171"/>
            <a:ext cx="2249424" cy="45720"/>
          </a:xfrm>
          <a:prstGeom prst="rect">
            <a:avLst/>
          </a:prstGeom>
          <a:solidFill>
            <a:srgbClr val="00AAFF">
              <a:alpha val="50196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8288" rIns="0" rtlCol="0" anchor="ctr"/>
          <a:lstStyle/>
          <a:p>
            <a:pPr defTabSz="914400">
              <a:defRPr/>
            </a:pPr>
            <a:endParaRPr lang="en-US" sz="106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7A270F6-970E-D9B6-407C-812ED808CE1D}"/>
              </a:ext>
            </a:extLst>
          </p:cNvPr>
          <p:cNvSpPr/>
          <p:nvPr/>
        </p:nvSpPr>
        <p:spPr>
          <a:xfrm>
            <a:off x="6244094" y="2516212"/>
            <a:ext cx="2249424" cy="45720"/>
          </a:xfrm>
          <a:prstGeom prst="rect">
            <a:avLst/>
          </a:prstGeom>
          <a:solidFill>
            <a:srgbClr val="FFDC7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lIns="18288" rIns="0" rtlCol="0" anchor="ctr"/>
          <a:lstStyle/>
          <a:p>
            <a:pPr defTabSz="914400">
              <a:defRPr/>
            </a:pPr>
            <a:endParaRPr lang="en-US" sz="106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8DEC4CD1-8C7E-8741-E252-1944BF1A63A8}"/>
              </a:ext>
            </a:extLst>
          </p:cNvPr>
          <p:cNvSpPr/>
          <p:nvPr/>
        </p:nvSpPr>
        <p:spPr>
          <a:xfrm>
            <a:off x="6244317" y="2470590"/>
            <a:ext cx="2249424" cy="45720"/>
          </a:xfrm>
          <a:prstGeom prst="rect">
            <a:avLst/>
          </a:prstGeom>
          <a:solidFill>
            <a:srgbClr val="00AAFF">
              <a:alpha val="50196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8288" rIns="0" rtlCol="0" anchor="ctr"/>
          <a:lstStyle/>
          <a:p>
            <a:pPr defTabSz="914400">
              <a:defRPr/>
            </a:pPr>
            <a:endParaRPr lang="en-US" sz="106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959568D-6B8A-7C46-F63E-34C009ADF773}"/>
              </a:ext>
            </a:extLst>
          </p:cNvPr>
          <p:cNvSpPr/>
          <p:nvPr/>
        </p:nvSpPr>
        <p:spPr>
          <a:xfrm>
            <a:off x="6244033" y="2610286"/>
            <a:ext cx="2249424" cy="45720"/>
          </a:xfrm>
          <a:prstGeom prst="rect">
            <a:avLst/>
          </a:prstGeom>
          <a:solidFill>
            <a:srgbClr val="FFDC7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lIns="18288" rIns="0" rtlCol="0" anchor="ctr"/>
          <a:lstStyle/>
          <a:p>
            <a:pPr defTabSz="914400">
              <a:defRPr/>
            </a:pPr>
            <a:endParaRPr lang="en-US" sz="106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CE9347A-220C-93EF-0A14-867F6A9017E1}"/>
              </a:ext>
            </a:extLst>
          </p:cNvPr>
          <p:cNvSpPr/>
          <p:nvPr/>
        </p:nvSpPr>
        <p:spPr>
          <a:xfrm>
            <a:off x="6244256" y="2564664"/>
            <a:ext cx="2249424" cy="45720"/>
          </a:xfrm>
          <a:prstGeom prst="rect">
            <a:avLst/>
          </a:prstGeom>
          <a:solidFill>
            <a:srgbClr val="00AAFF">
              <a:alpha val="50196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8288" rIns="0" rtlCol="0" anchor="ctr"/>
          <a:lstStyle/>
          <a:p>
            <a:pPr defTabSz="914400">
              <a:defRPr/>
            </a:pPr>
            <a:endParaRPr lang="en-US" sz="106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027CE066-2991-E1E2-929F-A9D1B0E2CBF9}"/>
              </a:ext>
            </a:extLst>
          </p:cNvPr>
          <p:cNvSpPr txBox="1"/>
          <p:nvPr/>
        </p:nvSpPr>
        <p:spPr>
          <a:xfrm>
            <a:off x="7757920" y="2115228"/>
            <a:ext cx="779999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80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Reflection</a:t>
            </a:r>
            <a:endParaRPr kumimoji="0" lang="en-US" sz="118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1669C1E6-4C1F-EE48-D029-FDDF679A29E6}"/>
              </a:ext>
            </a:extLst>
          </p:cNvPr>
          <p:cNvSpPr txBox="1"/>
          <p:nvPr/>
        </p:nvSpPr>
        <p:spPr>
          <a:xfrm>
            <a:off x="6311018" y="2428989"/>
            <a:ext cx="368889" cy="1846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DBR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A4A995A3-BB9A-86F3-CF75-97104AF608DC}"/>
              </a:ext>
            </a:extLst>
          </p:cNvPr>
          <p:cNvGrpSpPr/>
          <p:nvPr/>
        </p:nvGrpSpPr>
        <p:grpSpPr>
          <a:xfrm>
            <a:off x="6228984" y="3620789"/>
            <a:ext cx="2342316" cy="1971965"/>
            <a:chOff x="7180220" y="3932086"/>
            <a:chExt cx="2341051" cy="1971965"/>
          </a:xfrm>
        </p:grpSpPr>
        <p:pic>
          <p:nvPicPr>
            <p:cNvPr id="159" name="Picture 158" descr="A picture containing text, line, diagram, screenshot&#10;&#10;Description automatically generated">
              <a:extLst>
                <a:ext uri="{FF2B5EF4-FFF2-40B4-BE49-F238E27FC236}">
                  <a16:creationId xmlns:a16="http://schemas.microsoft.com/office/drawing/2014/main" id="{F6FA230A-2889-73D6-5741-2081BA19F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220" y="4128438"/>
              <a:ext cx="2220792" cy="1775613"/>
            </a:xfrm>
            <a:prstGeom prst="rect">
              <a:avLst/>
            </a:prstGeom>
          </p:spPr>
        </p:pic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31BC87F6-ECA5-B05D-0CCF-BA5A5E3E9370}"/>
                </a:ext>
              </a:extLst>
            </p:cNvPr>
            <p:cNvCxnSpPr>
              <a:cxnSpLocks/>
            </p:cNvCxnSpPr>
            <p:nvPr/>
          </p:nvCxnSpPr>
          <p:spPr>
            <a:xfrm>
              <a:off x="8571484" y="4180765"/>
              <a:ext cx="0" cy="132174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16CC0436-492C-E7C4-A3C9-AD62847C5EDE}"/>
                </a:ext>
              </a:extLst>
            </p:cNvPr>
            <p:cNvSpPr txBox="1"/>
            <p:nvPr/>
          </p:nvSpPr>
          <p:spPr>
            <a:xfrm>
              <a:off x="8505063" y="3932086"/>
              <a:ext cx="64983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"/>
              <a:r>
                <a:rPr lang="en-US" altLang="ko-KR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</a:t>
              </a: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72B2C7A2-ACE9-C0F8-A3CB-60D6044986DE}"/>
                </a:ext>
              </a:extLst>
            </p:cNvPr>
            <p:cNvSpPr txBox="1">
              <a:spLocks/>
            </p:cNvSpPr>
            <p:nvPr/>
          </p:nvSpPr>
          <p:spPr>
            <a:xfrm>
              <a:off x="8935404" y="3932234"/>
              <a:ext cx="585867" cy="2938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chemeClr val="tx1">
                      <a:alpha val="30293"/>
                    </a:schemeClr>
                  </a:solidFill>
                  <a:latin typeface="Arial"/>
                  <a:cs typeface="Arial"/>
                </a:rPr>
                <a:t>298K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E80E097-CE01-8565-35AE-361826C0CD57}"/>
                </a:ext>
              </a:extLst>
            </p:cNvPr>
            <p:cNvSpPr txBox="1"/>
            <p:nvPr/>
          </p:nvSpPr>
          <p:spPr>
            <a:xfrm>
              <a:off x="7899129" y="5245753"/>
              <a:ext cx="78297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"/>
              <a:r>
                <a:rPr lang="en-US" altLang="ko-KR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808 nm</a:t>
              </a:r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F87A4DC9-2408-81B8-C818-5A9ECDEA50EE}"/>
                </a:ext>
              </a:extLst>
            </p:cNvPr>
            <p:cNvGrpSpPr/>
            <p:nvPr/>
          </p:nvGrpSpPr>
          <p:grpSpPr>
            <a:xfrm>
              <a:off x="7698834" y="4837344"/>
              <a:ext cx="884080" cy="444674"/>
              <a:chOff x="7701244" y="4984262"/>
              <a:chExt cx="884080" cy="444674"/>
            </a:xfrm>
          </p:grpSpPr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51B5767-4A61-44E5-CB0C-8CBCEF30E6B5}"/>
                  </a:ext>
                </a:extLst>
              </p:cNvPr>
              <p:cNvSpPr txBox="1"/>
              <p:nvPr/>
            </p:nvSpPr>
            <p:spPr>
              <a:xfrm>
                <a:off x="7795150" y="5151937"/>
                <a:ext cx="7901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w/o DBR</a:t>
                </a:r>
              </a:p>
            </p:txBody>
          </p: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34054634-1207-DD74-6A1D-7C22C8E368F0}"/>
                  </a:ext>
                </a:extLst>
              </p:cNvPr>
              <p:cNvSpPr txBox="1"/>
              <p:nvPr/>
            </p:nvSpPr>
            <p:spPr>
              <a:xfrm>
                <a:off x="7791966" y="4984262"/>
                <a:ext cx="67817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50DF6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 DBR</a:t>
                </a:r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D7FB1ED6-DE2A-2143-E71F-0DCAAEC6B672}"/>
                  </a:ext>
                </a:extLst>
              </p:cNvPr>
              <p:cNvCxnSpPr/>
              <p:nvPr/>
            </p:nvCxnSpPr>
            <p:spPr>
              <a:xfrm>
                <a:off x="7701244" y="5132372"/>
                <a:ext cx="127628" cy="0"/>
              </a:xfrm>
              <a:prstGeom prst="line">
                <a:avLst/>
              </a:prstGeom>
              <a:ln w="19050">
                <a:solidFill>
                  <a:srgbClr val="50DF6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4DF8D97D-152F-1474-7E08-412E2129771F}"/>
                  </a:ext>
                </a:extLst>
              </p:cNvPr>
              <p:cNvCxnSpPr/>
              <p:nvPr/>
            </p:nvCxnSpPr>
            <p:spPr>
              <a:xfrm>
                <a:off x="7701244" y="5302412"/>
                <a:ext cx="127628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EE985BF5-F762-3554-9852-03EF49827114}"/>
                </a:ext>
              </a:extLst>
            </p:cNvPr>
            <p:cNvCxnSpPr>
              <a:cxnSpLocks/>
            </p:cNvCxnSpPr>
            <p:nvPr/>
          </p:nvCxnSpPr>
          <p:spPr>
            <a:xfrm>
              <a:off x="8571484" y="4499063"/>
              <a:ext cx="829528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w="sm" len="sm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03E11110-0C1E-CF23-0C30-46B2617988D5}"/>
                </a:ext>
              </a:extLst>
            </p:cNvPr>
            <p:cNvSpPr txBox="1"/>
            <p:nvPr/>
          </p:nvSpPr>
          <p:spPr>
            <a:xfrm>
              <a:off x="8909125" y="4508745"/>
              <a:ext cx="469300" cy="18369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fontAlgn="b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76.6%</a:t>
              </a:r>
            </a:p>
          </p:txBody>
        </p: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DF019B07-220F-68D1-7B9B-5B48A7BCE590}"/>
                </a:ext>
              </a:extLst>
            </p:cNvPr>
            <p:cNvCxnSpPr>
              <a:cxnSpLocks/>
            </p:cNvCxnSpPr>
            <p:nvPr/>
          </p:nvCxnSpPr>
          <p:spPr>
            <a:xfrm>
              <a:off x="8574453" y="4378675"/>
              <a:ext cx="801177" cy="0"/>
            </a:xfrm>
            <a:prstGeom prst="straightConnector1">
              <a:avLst/>
            </a:prstGeom>
            <a:ln w="19050">
              <a:solidFill>
                <a:srgbClr val="50DF61"/>
              </a:solidFill>
              <a:prstDash val="sysDot"/>
              <a:headEnd w="sm" len="sm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CD148990-4845-767F-2B64-FB77FB541CDC}"/>
                </a:ext>
              </a:extLst>
            </p:cNvPr>
            <p:cNvSpPr txBox="1"/>
            <p:nvPr/>
          </p:nvSpPr>
          <p:spPr>
            <a:xfrm>
              <a:off x="8905778" y="4184427"/>
              <a:ext cx="469300" cy="18369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fontAlgn="b"/>
              <a:r>
                <a:rPr lang="en-US" altLang="ko-KR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</a:t>
              </a:r>
              <a:r>
                <a:rPr lang="en-US" altLang="ko-KR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E9C260B1-837D-5745-A747-8FB48D41270D}"/>
              </a:ext>
            </a:extLst>
          </p:cNvPr>
          <p:cNvGrpSpPr/>
          <p:nvPr/>
        </p:nvGrpSpPr>
        <p:grpSpPr>
          <a:xfrm>
            <a:off x="8900159" y="3861799"/>
            <a:ext cx="2303557" cy="1759858"/>
            <a:chOff x="8900159" y="3861799"/>
            <a:chExt cx="2303557" cy="1759858"/>
          </a:xfrm>
        </p:grpSpPr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0D7943CD-CEDC-4F5D-0992-E439FDD06456}"/>
                </a:ext>
              </a:extLst>
            </p:cNvPr>
            <p:cNvGrpSpPr/>
            <p:nvPr/>
          </p:nvGrpSpPr>
          <p:grpSpPr>
            <a:xfrm>
              <a:off x="9126548" y="3861799"/>
              <a:ext cx="2077168" cy="1349656"/>
              <a:chOff x="9712085" y="4170803"/>
              <a:chExt cx="2077168" cy="1349656"/>
            </a:xfrm>
          </p:grpSpPr>
          <p:pic>
            <p:nvPicPr>
              <p:cNvPr id="176" name="Picture 175" descr="A picture containing text, screenshot, font, line&#10;&#10;Description automatically generated">
                <a:extLst>
                  <a:ext uri="{FF2B5EF4-FFF2-40B4-BE49-F238E27FC236}">
                    <a16:creationId xmlns:a16="http://schemas.microsoft.com/office/drawing/2014/main" id="{6E733C54-3CE7-399B-FB16-69C8AD69A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02" b="25279"/>
              <a:stretch/>
            </p:blipFill>
            <p:spPr>
              <a:xfrm>
                <a:off x="9712085" y="4170803"/>
                <a:ext cx="2068977" cy="1349656"/>
              </a:xfrm>
              <a:prstGeom prst="rect">
                <a:avLst/>
              </a:prstGeom>
            </p:spPr>
          </p:pic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5CF83D11-6959-7891-942C-F6E1AC406DDC}"/>
                  </a:ext>
                </a:extLst>
              </p:cNvPr>
              <p:cNvSpPr txBox="1"/>
              <p:nvPr/>
            </p:nvSpPr>
            <p:spPr>
              <a:xfrm>
                <a:off x="10151187" y="4359146"/>
                <a:ext cx="951280" cy="269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50" dirty="0">
                    <a:solidFill>
                      <a:srgbClr val="50DF6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 DBR</a:t>
                </a:r>
              </a:p>
            </p:txBody>
          </p: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7F5C9025-C1FF-E67A-8F6B-FCFF953DDF5C}"/>
                  </a:ext>
                </a:extLst>
              </p:cNvPr>
              <p:cNvSpPr txBox="1"/>
              <p:nvPr/>
            </p:nvSpPr>
            <p:spPr>
              <a:xfrm>
                <a:off x="10998654" y="4334385"/>
                <a:ext cx="790599" cy="4117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5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w/o DBR</a:t>
                </a:r>
              </a:p>
            </p:txBody>
          </p:sp>
        </p:grpSp>
        <p:pic>
          <p:nvPicPr>
            <p:cNvPr id="193" name="Picture 192" descr="A picture containing text, screenshot, font, line&#10;&#10;Description automatically generated">
              <a:extLst>
                <a:ext uri="{FF2B5EF4-FFF2-40B4-BE49-F238E27FC236}">
                  <a16:creationId xmlns:a16="http://schemas.microsoft.com/office/drawing/2014/main" id="{9FEAC087-97F9-0F89-5322-27DB2734B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508" b="12705"/>
            <a:stretch/>
          </p:blipFill>
          <p:spPr>
            <a:xfrm>
              <a:off x="8979494" y="5211455"/>
              <a:ext cx="2212848" cy="194832"/>
            </a:xfrm>
            <a:prstGeom prst="rect">
              <a:avLst/>
            </a:prstGeom>
          </p:spPr>
        </p:pic>
        <p:pic>
          <p:nvPicPr>
            <p:cNvPr id="194" name="Picture 193" descr="A picture containing text, screenshot, font, line&#10;&#10;Description automatically generated">
              <a:extLst>
                <a:ext uri="{FF2B5EF4-FFF2-40B4-BE49-F238E27FC236}">
                  <a16:creationId xmlns:a16="http://schemas.microsoft.com/office/drawing/2014/main" id="{E9F99418-19E8-B09B-518C-8CA4013AC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747" b="-1452"/>
            <a:stretch/>
          </p:blipFill>
          <p:spPr>
            <a:xfrm>
              <a:off x="8983242" y="5392167"/>
              <a:ext cx="2212848" cy="229490"/>
            </a:xfrm>
            <a:prstGeom prst="rect">
              <a:avLst/>
            </a:prstGeom>
          </p:spPr>
        </p:pic>
        <p:pic>
          <p:nvPicPr>
            <p:cNvPr id="195" name="Picture 194" descr="A picture containing text, screenshot, font, line&#10;&#10;Description automatically generated">
              <a:extLst>
                <a:ext uri="{FF2B5EF4-FFF2-40B4-BE49-F238E27FC236}">
                  <a16:creationId xmlns:a16="http://schemas.microsoft.com/office/drawing/2014/main" id="{143CECE1-2C20-AA67-D48F-223782B9E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355" b="25279"/>
            <a:stretch/>
          </p:blipFill>
          <p:spPr>
            <a:xfrm>
              <a:off x="8900159" y="3861799"/>
              <a:ext cx="147055" cy="1349656"/>
            </a:xfrm>
            <a:prstGeom prst="rect">
              <a:avLst/>
            </a:prstGeom>
          </p:spPr>
        </p:pic>
      </p:grp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CD2BDE45-D3CB-150C-CC49-FD2BCD3E1175}"/>
              </a:ext>
            </a:extLst>
          </p:cNvPr>
          <p:cNvCxnSpPr>
            <a:cxnSpLocks/>
          </p:cNvCxnSpPr>
          <p:nvPr/>
        </p:nvCxnSpPr>
        <p:spPr>
          <a:xfrm>
            <a:off x="10319481" y="1797767"/>
            <a:ext cx="0" cy="132174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TextBox 237">
            <a:extLst>
              <a:ext uri="{FF2B5EF4-FFF2-40B4-BE49-F238E27FC236}">
                <a16:creationId xmlns:a16="http://schemas.microsoft.com/office/drawing/2014/main" id="{75183C84-D704-026D-0C43-69836FAFAAEA}"/>
              </a:ext>
            </a:extLst>
          </p:cNvPr>
          <p:cNvSpPr txBox="1"/>
          <p:nvPr/>
        </p:nvSpPr>
        <p:spPr>
          <a:xfrm>
            <a:off x="9917018" y="1572153"/>
            <a:ext cx="7833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altLang="ko-K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808 nm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Right Brace 238">
            <a:extLst>
              <a:ext uri="{FF2B5EF4-FFF2-40B4-BE49-F238E27FC236}">
                <a16:creationId xmlns:a16="http://schemas.microsoft.com/office/drawing/2014/main" id="{2A5E86E1-3759-546C-143A-8081523BDB7A}"/>
              </a:ext>
            </a:extLst>
          </p:cNvPr>
          <p:cNvSpPr/>
          <p:nvPr/>
        </p:nvSpPr>
        <p:spPr>
          <a:xfrm>
            <a:off x="8537830" y="2378359"/>
            <a:ext cx="66202" cy="284136"/>
          </a:xfrm>
          <a:custGeom>
            <a:avLst/>
            <a:gdLst>
              <a:gd name="connsiteX0" fmla="*/ 0 w 66202"/>
              <a:gd name="connsiteY0" fmla="*/ 0 h 284136"/>
              <a:gd name="connsiteX1" fmla="*/ 33101 w 66202"/>
              <a:gd name="connsiteY1" fmla="*/ 5517 h 284136"/>
              <a:gd name="connsiteX2" fmla="*/ 33101 w 66202"/>
              <a:gd name="connsiteY2" fmla="*/ 136551 h 284136"/>
              <a:gd name="connsiteX3" fmla="*/ 66202 w 66202"/>
              <a:gd name="connsiteY3" fmla="*/ 142068 h 284136"/>
              <a:gd name="connsiteX4" fmla="*/ 33101 w 66202"/>
              <a:gd name="connsiteY4" fmla="*/ 147585 h 284136"/>
              <a:gd name="connsiteX5" fmla="*/ 33101 w 66202"/>
              <a:gd name="connsiteY5" fmla="*/ 278619 h 284136"/>
              <a:gd name="connsiteX6" fmla="*/ 0 w 66202"/>
              <a:gd name="connsiteY6" fmla="*/ 284136 h 284136"/>
              <a:gd name="connsiteX7" fmla="*/ 0 w 66202"/>
              <a:gd name="connsiteY7" fmla="*/ 0 h 284136"/>
              <a:gd name="connsiteX0" fmla="*/ 0 w 66202"/>
              <a:gd name="connsiteY0" fmla="*/ 0 h 284136"/>
              <a:gd name="connsiteX1" fmla="*/ 33101 w 66202"/>
              <a:gd name="connsiteY1" fmla="*/ 5517 h 284136"/>
              <a:gd name="connsiteX2" fmla="*/ 33101 w 66202"/>
              <a:gd name="connsiteY2" fmla="*/ 136551 h 284136"/>
              <a:gd name="connsiteX3" fmla="*/ 66202 w 66202"/>
              <a:gd name="connsiteY3" fmla="*/ 142068 h 284136"/>
              <a:gd name="connsiteX4" fmla="*/ 33101 w 66202"/>
              <a:gd name="connsiteY4" fmla="*/ 147585 h 284136"/>
              <a:gd name="connsiteX5" fmla="*/ 33101 w 66202"/>
              <a:gd name="connsiteY5" fmla="*/ 278619 h 284136"/>
              <a:gd name="connsiteX6" fmla="*/ 0 w 66202"/>
              <a:gd name="connsiteY6" fmla="*/ 284136 h 284136"/>
              <a:gd name="connsiteX0" fmla="*/ 0 w 66202"/>
              <a:gd name="connsiteY0" fmla="*/ 0 h 284136"/>
              <a:gd name="connsiteX1" fmla="*/ 33101 w 66202"/>
              <a:gd name="connsiteY1" fmla="*/ 5517 h 284136"/>
              <a:gd name="connsiteX2" fmla="*/ 33101 w 66202"/>
              <a:gd name="connsiteY2" fmla="*/ 136551 h 284136"/>
              <a:gd name="connsiteX3" fmla="*/ 66202 w 66202"/>
              <a:gd name="connsiteY3" fmla="*/ 142068 h 284136"/>
              <a:gd name="connsiteX4" fmla="*/ 33101 w 66202"/>
              <a:gd name="connsiteY4" fmla="*/ 147585 h 284136"/>
              <a:gd name="connsiteX5" fmla="*/ 33101 w 66202"/>
              <a:gd name="connsiteY5" fmla="*/ 278619 h 284136"/>
              <a:gd name="connsiteX6" fmla="*/ 0 w 66202"/>
              <a:gd name="connsiteY6" fmla="*/ 284136 h 284136"/>
              <a:gd name="connsiteX7" fmla="*/ 0 w 66202"/>
              <a:gd name="connsiteY7" fmla="*/ 0 h 284136"/>
              <a:gd name="connsiteX0" fmla="*/ 0 w 66202"/>
              <a:gd name="connsiteY0" fmla="*/ 0 h 284136"/>
              <a:gd name="connsiteX1" fmla="*/ 33101 w 66202"/>
              <a:gd name="connsiteY1" fmla="*/ 5517 h 284136"/>
              <a:gd name="connsiteX2" fmla="*/ 33101 w 66202"/>
              <a:gd name="connsiteY2" fmla="*/ 136551 h 284136"/>
              <a:gd name="connsiteX3" fmla="*/ 66202 w 66202"/>
              <a:gd name="connsiteY3" fmla="*/ 142068 h 284136"/>
              <a:gd name="connsiteX4" fmla="*/ 33101 w 66202"/>
              <a:gd name="connsiteY4" fmla="*/ 169810 h 284136"/>
              <a:gd name="connsiteX5" fmla="*/ 33101 w 66202"/>
              <a:gd name="connsiteY5" fmla="*/ 278619 h 284136"/>
              <a:gd name="connsiteX6" fmla="*/ 0 w 66202"/>
              <a:gd name="connsiteY6" fmla="*/ 284136 h 284136"/>
              <a:gd name="connsiteX0" fmla="*/ 0 w 66202"/>
              <a:gd name="connsiteY0" fmla="*/ 0 h 284136"/>
              <a:gd name="connsiteX1" fmla="*/ 33101 w 66202"/>
              <a:gd name="connsiteY1" fmla="*/ 5517 h 284136"/>
              <a:gd name="connsiteX2" fmla="*/ 33101 w 66202"/>
              <a:gd name="connsiteY2" fmla="*/ 136551 h 284136"/>
              <a:gd name="connsiteX3" fmla="*/ 66202 w 66202"/>
              <a:gd name="connsiteY3" fmla="*/ 142068 h 284136"/>
              <a:gd name="connsiteX4" fmla="*/ 33101 w 66202"/>
              <a:gd name="connsiteY4" fmla="*/ 147585 h 284136"/>
              <a:gd name="connsiteX5" fmla="*/ 33101 w 66202"/>
              <a:gd name="connsiteY5" fmla="*/ 278619 h 284136"/>
              <a:gd name="connsiteX6" fmla="*/ 0 w 66202"/>
              <a:gd name="connsiteY6" fmla="*/ 284136 h 284136"/>
              <a:gd name="connsiteX7" fmla="*/ 0 w 66202"/>
              <a:gd name="connsiteY7" fmla="*/ 0 h 284136"/>
              <a:gd name="connsiteX0" fmla="*/ 0 w 66202"/>
              <a:gd name="connsiteY0" fmla="*/ 0 h 284136"/>
              <a:gd name="connsiteX1" fmla="*/ 33101 w 66202"/>
              <a:gd name="connsiteY1" fmla="*/ 5517 h 284136"/>
              <a:gd name="connsiteX2" fmla="*/ 33101 w 66202"/>
              <a:gd name="connsiteY2" fmla="*/ 114326 h 284136"/>
              <a:gd name="connsiteX3" fmla="*/ 66202 w 66202"/>
              <a:gd name="connsiteY3" fmla="*/ 142068 h 284136"/>
              <a:gd name="connsiteX4" fmla="*/ 33101 w 66202"/>
              <a:gd name="connsiteY4" fmla="*/ 169810 h 284136"/>
              <a:gd name="connsiteX5" fmla="*/ 33101 w 66202"/>
              <a:gd name="connsiteY5" fmla="*/ 278619 h 284136"/>
              <a:gd name="connsiteX6" fmla="*/ 0 w 66202"/>
              <a:gd name="connsiteY6" fmla="*/ 284136 h 28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202" h="284136" stroke="0" extrusionOk="0">
                <a:moveTo>
                  <a:pt x="0" y="0"/>
                </a:moveTo>
                <a:cubicBezTo>
                  <a:pt x="18281" y="0"/>
                  <a:pt x="33101" y="2470"/>
                  <a:pt x="33101" y="5517"/>
                </a:cubicBezTo>
                <a:lnTo>
                  <a:pt x="33101" y="136551"/>
                </a:lnTo>
                <a:cubicBezTo>
                  <a:pt x="33101" y="139598"/>
                  <a:pt x="47921" y="142068"/>
                  <a:pt x="66202" y="142068"/>
                </a:cubicBezTo>
                <a:cubicBezTo>
                  <a:pt x="47921" y="142068"/>
                  <a:pt x="33101" y="144538"/>
                  <a:pt x="33101" y="147585"/>
                </a:cubicBezTo>
                <a:lnTo>
                  <a:pt x="33101" y="278619"/>
                </a:lnTo>
                <a:cubicBezTo>
                  <a:pt x="33101" y="281666"/>
                  <a:pt x="18281" y="284136"/>
                  <a:pt x="0" y="284136"/>
                </a:cubicBezTo>
                <a:lnTo>
                  <a:pt x="0" y="0"/>
                </a:lnTo>
                <a:close/>
              </a:path>
              <a:path w="66202" h="284136" fill="none">
                <a:moveTo>
                  <a:pt x="0" y="0"/>
                </a:moveTo>
                <a:cubicBezTo>
                  <a:pt x="18281" y="0"/>
                  <a:pt x="33101" y="2470"/>
                  <a:pt x="33101" y="5517"/>
                </a:cubicBezTo>
                <a:lnTo>
                  <a:pt x="33101" y="114326"/>
                </a:lnTo>
                <a:cubicBezTo>
                  <a:pt x="33101" y="117373"/>
                  <a:pt x="66202" y="132821"/>
                  <a:pt x="66202" y="142068"/>
                </a:cubicBezTo>
                <a:cubicBezTo>
                  <a:pt x="66202" y="151315"/>
                  <a:pt x="33101" y="166763"/>
                  <a:pt x="33101" y="169810"/>
                </a:cubicBezTo>
                <a:lnTo>
                  <a:pt x="33101" y="278619"/>
                </a:lnTo>
                <a:cubicBezTo>
                  <a:pt x="33101" y="281666"/>
                  <a:pt x="18281" y="284136"/>
                  <a:pt x="0" y="284136"/>
                </a:cubicBezTo>
              </a:path>
            </a:pathLst>
          </a:cu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1" name="Straight Arrow Connector 240">
            <a:extLst>
              <a:ext uri="{FF2B5EF4-FFF2-40B4-BE49-F238E27FC236}">
                <a16:creationId xmlns:a16="http://schemas.microsoft.com/office/drawing/2014/main" id="{03B6A025-4894-3CF0-E95F-48F2C410AF9B}"/>
              </a:ext>
            </a:extLst>
          </p:cNvPr>
          <p:cNvCxnSpPr/>
          <p:nvPr/>
        </p:nvCxnSpPr>
        <p:spPr>
          <a:xfrm>
            <a:off x="8651344" y="2516212"/>
            <a:ext cx="179147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Rounded Rectangle 241">
            <a:extLst>
              <a:ext uri="{FF2B5EF4-FFF2-40B4-BE49-F238E27FC236}">
                <a16:creationId xmlns:a16="http://schemas.microsoft.com/office/drawing/2014/main" id="{B4B7FBC6-EFC2-F7E6-D0BA-C852CF7D27F7}"/>
              </a:ext>
            </a:extLst>
          </p:cNvPr>
          <p:cNvSpPr/>
          <p:nvPr/>
        </p:nvSpPr>
        <p:spPr>
          <a:xfrm>
            <a:off x="8850271" y="1883746"/>
            <a:ext cx="228091" cy="1161288"/>
          </a:xfrm>
          <a:prstGeom prst="roundRect">
            <a:avLst/>
          </a:prstGeom>
          <a:solidFill>
            <a:srgbClr val="FF93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3" name="Straight Arrow Connector 242">
            <a:extLst>
              <a:ext uri="{FF2B5EF4-FFF2-40B4-BE49-F238E27FC236}">
                <a16:creationId xmlns:a16="http://schemas.microsoft.com/office/drawing/2014/main" id="{8360DC8B-5118-45D7-8EC5-73BD1D2F694A}"/>
              </a:ext>
            </a:extLst>
          </p:cNvPr>
          <p:cNvCxnSpPr>
            <a:cxnSpLocks/>
          </p:cNvCxnSpPr>
          <p:nvPr/>
        </p:nvCxnSpPr>
        <p:spPr>
          <a:xfrm>
            <a:off x="10321002" y="1866657"/>
            <a:ext cx="850392" cy="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headEnd w="sm" len="sm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TextBox 243">
            <a:extLst>
              <a:ext uri="{FF2B5EF4-FFF2-40B4-BE49-F238E27FC236}">
                <a16:creationId xmlns:a16="http://schemas.microsoft.com/office/drawing/2014/main" id="{902E2CD0-8040-6451-91F6-B784A630A8FA}"/>
              </a:ext>
            </a:extLst>
          </p:cNvPr>
          <p:cNvSpPr txBox="1"/>
          <p:nvPr/>
        </p:nvSpPr>
        <p:spPr>
          <a:xfrm>
            <a:off x="10760593" y="1882495"/>
            <a:ext cx="392988" cy="1836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fontAlgn="b"/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</a:t>
            </a:r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FDC91999-40BD-6B81-B086-7CB6B0FBB224}"/>
              </a:ext>
            </a:extLst>
          </p:cNvPr>
          <p:cNvGrpSpPr/>
          <p:nvPr/>
        </p:nvGrpSpPr>
        <p:grpSpPr>
          <a:xfrm>
            <a:off x="7481309" y="1917110"/>
            <a:ext cx="201168" cy="276999"/>
            <a:chOff x="1695556" y="3653164"/>
            <a:chExt cx="277775" cy="381415"/>
          </a:xfrm>
        </p:grpSpPr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CEE23ADE-6CFA-06EA-3C53-CC5DB6AF196A}"/>
                </a:ext>
              </a:extLst>
            </p:cNvPr>
            <p:cNvSpPr/>
            <p:nvPr/>
          </p:nvSpPr>
          <p:spPr>
            <a:xfrm>
              <a:off x="1806144" y="3767770"/>
              <a:ext cx="151514" cy="15109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6599DF33-1036-8179-9FDD-48418A2F4FDA}"/>
                </a:ext>
              </a:extLst>
            </p:cNvPr>
            <p:cNvSpPr txBox="1"/>
            <p:nvPr/>
          </p:nvSpPr>
          <p:spPr>
            <a:xfrm>
              <a:off x="1695556" y="3653164"/>
              <a:ext cx="277775" cy="3814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+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05FB678D-8F77-E7FA-E3E0-50F6EFC2C2A5}"/>
              </a:ext>
            </a:extLst>
          </p:cNvPr>
          <p:cNvGrpSpPr/>
          <p:nvPr/>
        </p:nvGrpSpPr>
        <p:grpSpPr>
          <a:xfrm>
            <a:off x="7698230" y="1900965"/>
            <a:ext cx="148281" cy="276999"/>
            <a:chOff x="2080011" y="3607224"/>
            <a:chExt cx="148281" cy="276999"/>
          </a:xfrm>
        </p:grpSpPr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21FBD94E-1205-1DA6-2BD9-55F2394C1F62}"/>
                </a:ext>
              </a:extLst>
            </p:cNvPr>
            <p:cNvSpPr/>
            <p:nvPr/>
          </p:nvSpPr>
          <p:spPr>
            <a:xfrm>
              <a:off x="2118564" y="3704157"/>
              <a:ext cx="109728" cy="10972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37D77232-C117-390A-9C2F-DBB09C04C303}"/>
                </a:ext>
              </a:extLst>
            </p:cNvPr>
            <p:cNvSpPr txBox="1"/>
            <p:nvPr/>
          </p:nvSpPr>
          <p:spPr>
            <a:xfrm>
              <a:off x="2080011" y="3607224"/>
              <a:ext cx="14047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-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BD0E4895-3880-E8DB-E03B-AC5F135AFFB5}"/>
              </a:ext>
            </a:extLst>
          </p:cNvPr>
          <p:cNvCxnSpPr>
            <a:cxnSpLocks/>
          </p:cNvCxnSpPr>
          <p:nvPr/>
        </p:nvCxnSpPr>
        <p:spPr>
          <a:xfrm>
            <a:off x="7744546" y="2160758"/>
            <a:ext cx="0" cy="210312"/>
          </a:xfrm>
          <a:prstGeom prst="straightConnector1">
            <a:avLst/>
          </a:prstGeom>
          <a:ln w="19050">
            <a:solidFill>
              <a:srgbClr val="FF93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id="{1B10EF41-3232-6B77-A061-18D2E792B477}"/>
              </a:ext>
            </a:extLst>
          </p:cNvPr>
          <p:cNvCxnSpPr>
            <a:cxnSpLocks/>
          </p:cNvCxnSpPr>
          <p:nvPr/>
        </p:nvCxnSpPr>
        <p:spPr>
          <a:xfrm flipV="1">
            <a:off x="7662194" y="2160758"/>
            <a:ext cx="0" cy="210312"/>
          </a:xfrm>
          <a:prstGeom prst="straightConnector1">
            <a:avLst/>
          </a:prstGeom>
          <a:ln w="19050">
            <a:solidFill>
              <a:srgbClr val="FF93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07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CECE35-265E-E144-08B8-4D091BDAF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39" y="304801"/>
            <a:ext cx="11318508" cy="762000"/>
          </a:xfrm>
        </p:spPr>
        <p:txBody>
          <a:bodyPr>
            <a:normAutofit/>
          </a:bodyPr>
          <a:lstStyle/>
          <a:p>
            <a:r>
              <a:rPr lang="en-US" sz="4000" dirty="0"/>
              <a:t>Roadmap to 70% LT efficiency – (2) BSR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AC2FA-1006-E532-C218-B076E239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55E7-4A19-49BF-A0C2-DF2ABEDBA899}" type="slidenum">
              <a:rPr lang="en-US" smtClean="0"/>
              <a:t>19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E4DB33-98F9-2226-29C4-6D766457CB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6" name="Content Placeholder 1">
            <a:extLst>
              <a:ext uri="{FF2B5EF4-FFF2-40B4-BE49-F238E27FC236}">
                <a16:creationId xmlns:a16="http://schemas.microsoft.com/office/drawing/2014/main" id="{47CD0863-0EEB-3558-6712-F6D02ECB975A}"/>
              </a:ext>
            </a:extLst>
          </p:cNvPr>
          <p:cNvSpPr txBox="1">
            <a:spLocks/>
          </p:cNvSpPr>
          <p:nvPr/>
        </p:nvSpPr>
        <p:spPr>
          <a:xfrm>
            <a:off x="693882" y="1731543"/>
            <a:ext cx="4196442" cy="58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FF0000"/>
                </a:solidFill>
              </a:rPr>
              <a:t>Need to improve EQE (J</a:t>
            </a:r>
            <a:r>
              <a:rPr lang="en-US" baseline="-25000" dirty="0">
                <a:solidFill>
                  <a:srgbClr val="FF0000"/>
                </a:solidFill>
              </a:rPr>
              <a:t>SC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1EAC5A37-C2C4-9B59-32F2-D302061CB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73510" y="3484889"/>
            <a:ext cx="390012" cy="390012"/>
          </a:xfrm>
          <a:prstGeom prst="rect">
            <a:avLst/>
          </a:prstGeom>
        </p:spPr>
      </p:pic>
      <p:sp>
        <p:nvSpPr>
          <p:cNvPr id="134" name="Content Placeholder 1">
            <a:extLst>
              <a:ext uri="{FF2B5EF4-FFF2-40B4-BE49-F238E27FC236}">
                <a16:creationId xmlns:a16="http://schemas.microsoft.com/office/drawing/2014/main" id="{D47B9A6C-39F1-50D9-4F80-D12301CD8062}"/>
              </a:ext>
            </a:extLst>
          </p:cNvPr>
          <p:cNvSpPr txBox="1">
            <a:spLocks/>
          </p:cNvSpPr>
          <p:nvPr/>
        </p:nvSpPr>
        <p:spPr>
          <a:xfrm>
            <a:off x="692767" y="3465564"/>
            <a:ext cx="4196442" cy="1022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50D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advantage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Photon recycling</a:t>
            </a:r>
          </a:p>
        </p:txBody>
      </p:sp>
      <p:sp>
        <p:nvSpPr>
          <p:cNvPr id="135" name="Content Placeholder 1">
            <a:extLst>
              <a:ext uri="{FF2B5EF4-FFF2-40B4-BE49-F238E27FC236}">
                <a16:creationId xmlns:a16="http://schemas.microsoft.com/office/drawing/2014/main" id="{17979209-BB20-B593-2BCD-7EDDA5537ED4}"/>
              </a:ext>
            </a:extLst>
          </p:cNvPr>
          <p:cNvSpPr txBox="1">
            <a:spLocks/>
          </p:cNvSpPr>
          <p:nvPr/>
        </p:nvSpPr>
        <p:spPr>
          <a:xfrm>
            <a:off x="692767" y="2250543"/>
            <a:ext cx="4196442" cy="132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Strategy: increase absorption of photons</a:t>
            </a:r>
          </a:p>
          <a:p>
            <a:pPr lvl="2">
              <a:lnSpc>
                <a:spcPct val="100000"/>
              </a:lnSpc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DBR, back surface mirror</a:t>
            </a:r>
            <a:endParaRPr lang="en-US" dirty="0"/>
          </a:p>
        </p:txBody>
      </p:sp>
      <p:sp>
        <p:nvSpPr>
          <p:cNvPr id="138" name="Content Placeholder 1">
            <a:extLst>
              <a:ext uri="{FF2B5EF4-FFF2-40B4-BE49-F238E27FC236}">
                <a16:creationId xmlns:a16="http://schemas.microsoft.com/office/drawing/2014/main" id="{6192CCB9-DE08-325A-9474-1D3C28EC2F4B}"/>
              </a:ext>
            </a:extLst>
          </p:cNvPr>
          <p:cNvSpPr txBox="1">
            <a:spLocks/>
          </p:cNvSpPr>
          <p:nvPr/>
        </p:nvSpPr>
        <p:spPr>
          <a:xfrm>
            <a:off x="695951" y="4449603"/>
            <a:ext cx="4196442" cy="1425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US" dirty="0"/>
              <a:t>However, </a:t>
            </a:r>
            <a:r>
              <a:rPr lang="en-US" dirty="0">
                <a:solidFill>
                  <a:srgbClr val="FF0000"/>
                </a:solidFill>
              </a:rPr>
              <a:t>low yield and high R</a:t>
            </a:r>
            <a:r>
              <a:rPr lang="en-US" baseline="-25000" dirty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 due to non-optimized fabrication techniques</a:t>
            </a:r>
            <a:endParaRPr lang="en-US" dirty="0"/>
          </a:p>
          <a:p>
            <a:pPr lvl="1">
              <a:lnSpc>
                <a:spcPct val="100000"/>
              </a:lnSpc>
            </a:pP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FBAE8434-DAA5-F393-6760-F178A913122A}"/>
              </a:ext>
            </a:extLst>
          </p:cNvPr>
          <p:cNvGrpSpPr/>
          <p:nvPr/>
        </p:nvGrpSpPr>
        <p:grpSpPr>
          <a:xfrm>
            <a:off x="5945194" y="4347865"/>
            <a:ext cx="5539441" cy="1451580"/>
            <a:chOff x="6243085" y="1557549"/>
            <a:chExt cx="5539441" cy="145158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DE77EC-58AE-D46C-0F12-7AD5D7C3D84F}"/>
                </a:ext>
              </a:extLst>
            </p:cNvPr>
            <p:cNvSpPr/>
            <p:nvPr/>
          </p:nvSpPr>
          <p:spPr>
            <a:xfrm>
              <a:off x="6244199" y="2162811"/>
              <a:ext cx="5538327" cy="548640"/>
            </a:xfrm>
            <a:prstGeom prst="rect">
              <a:avLst/>
            </a:prstGeom>
            <a:solidFill>
              <a:srgbClr val="DBCCEA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8288" rIns="0" rtlCol="0" anchor="ctr"/>
            <a:lstStyle/>
            <a:p>
              <a:pPr defTabSz="914400">
                <a:defRPr/>
              </a:pPr>
              <a:endParaRPr lang="en-US" sz="12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7634B8C-B59B-45EB-FE1E-B819AF5ECFA9}"/>
                </a:ext>
              </a:extLst>
            </p:cNvPr>
            <p:cNvCxnSpPr>
              <a:cxnSpLocks/>
            </p:cNvCxnSpPr>
            <p:nvPr/>
          </p:nvCxnSpPr>
          <p:spPr>
            <a:xfrm>
              <a:off x="7698467" y="2071266"/>
              <a:ext cx="0" cy="210312"/>
            </a:xfrm>
            <a:prstGeom prst="straightConnector1">
              <a:avLst/>
            </a:prstGeom>
            <a:ln w="19050">
              <a:solidFill>
                <a:srgbClr val="FF93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4223FE7-877F-6A2C-D808-604077BE38E4}"/>
                </a:ext>
              </a:extLst>
            </p:cNvPr>
            <p:cNvGrpSpPr/>
            <p:nvPr/>
          </p:nvGrpSpPr>
          <p:grpSpPr>
            <a:xfrm>
              <a:off x="7481309" y="2249620"/>
              <a:ext cx="201168" cy="276999"/>
              <a:chOff x="1695556" y="3653164"/>
              <a:chExt cx="277775" cy="381415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7AA8AEF-B8C8-39F7-92F3-0EFEC1A523FE}"/>
                  </a:ext>
                </a:extLst>
              </p:cNvPr>
              <p:cNvSpPr/>
              <p:nvPr/>
            </p:nvSpPr>
            <p:spPr>
              <a:xfrm>
                <a:off x="1806144" y="3767770"/>
                <a:ext cx="151514" cy="151090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89A64F6-35A0-163E-BFEC-8CB778EB4669}"/>
                  </a:ext>
                </a:extLst>
              </p:cNvPr>
              <p:cNvSpPr txBox="1"/>
              <p:nvPr/>
            </p:nvSpPr>
            <p:spPr>
              <a:xfrm>
                <a:off x="1695556" y="3653164"/>
                <a:ext cx="277775" cy="3814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+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0AE13B3-EBA3-1D34-EC69-8E4D8137EFB7}"/>
                </a:ext>
              </a:extLst>
            </p:cNvPr>
            <p:cNvGrpSpPr/>
            <p:nvPr/>
          </p:nvGrpSpPr>
          <p:grpSpPr>
            <a:xfrm>
              <a:off x="7698230" y="2233475"/>
              <a:ext cx="148281" cy="276999"/>
              <a:chOff x="2080011" y="3607224"/>
              <a:chExt cx="148281" cy="276999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B9D0D1E-1F3E-627B-D8AF-5E3A813C3F4E}"/>
                  </a:ext>
                </a:extLst>
              </p:cNvPr>
              <p:cNvSpPr/>
              <p:nvPr/>
            </p:nvSpPr>
            <p:spPr>
              <a:xfrm>
                <a:off x="2118564" y="3704157"/>
                <a:ext cx="109728" cy="10972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8F9C897-B2CB-C7D9-9718-B4E65E87DD2B}"/>
                  </a:ext>
                </a:extLst>
              </p:cNvPr>
              <p:cNvSpPr txBox="1"/>
              <p:nvPr/>
            </p:nvSpPr>
            <p:spPr>
              <a:xfrm>
                <a:off x="2080011" y="3607224"/>
                <a:ext cx="14047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FBB3CD8A-9F2F-2D5B-040C-84EF4928F171}"/>
                </a:ext>
              </a:extLst>
            </p:cNvPr>
            <p:cNvCxnSpPr>
              <a:cxnSpLocks/>
            </p:cNvCxnSpPr>
            <p:nvPr/>
          </p:nvCxnSpPr>
          <p:spPr>
            <a:xfrm>
              <a:off x="7884148" y="2071266"/>
              <a:ext cx="0" cy="210312"/>
            </a:xfrm>
            <a:prstGeom prst="straightConnector1">
              <a:avLst/>
            </a:prstGeom>
            <a:ln w="19050">
              <a:solidFill>
                <a:srgbClr val="FF93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4F3E1527-764B-307E-9C18-54FF0E71B8D8}"/>
                </a:ext>
              </a:extLst>
            </p:cNvPr>
            <p:cNvCxnSpPr>
              <a:cxnSpLocks/>
            </p:cNvCxnSpPr>
            <p:nvPr/>
          </p:nvCxnSpPr>
          <p:spPr>
            <a:xfrm>
              <a:off x="7510983" y="2071266"/>
              <a:ext cx="0" cy="210312"/>
            </a:xfrm>
            <a:prstGeom prst="straightConnector1">
              <a:avLst/>
            </a:prstGeom>
            <a:ln w="19050">
              <a:solidFill>
                <a:srgbClr val="FF93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61ED6ADC-C0FE-CAA1-1329-90E083F128AA}"/>
                </a:ext>
              </a:extLst>
            </p:cNvPr>
            <p:cNvSpPr txBox="1"/>
            <p:nvPr/>
          </p:nvSpPr>
          <p:spPr>
            <a:xfrm>
              <a:off x="6272918" y="2306411"/>
              <a:ext cx="1116554" cy="27699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GaAs absorber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1927A47D-054C-BCE5-33FB-35ED6CD5051C}"/>
                </a:ext>
              </a:extLst>
            </p:cNvPr>
            <p:cNvSpPr/>
            <p:nvPr/>
          </p:nvSpPr>
          <p:spPr>
            <a:xfrm flipH="1">
              <a:off x="6243085" y="2709993"/>
              <a:ext cx="5538321" cy="299136"/>
            </a:xfrm>
            <a:prstGeom prst="rect">
              <a:avLst/>
            </a:prstGeom>
            <a:solidFill>
              <a:srgbClr val="D2C36B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7160" tIns="0" rIns="9144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E4C960DD-0526-915A-0A2D-C86DFF90E07A}"/>
                </a:ext>
              </a:extLst>
            </p:cNvPr>
            <p:cNvSpPr txBox="1"/>
            <p:nvPr/>
          </p:nvSpPr>
          <p:spPr>
            <a:xfrm>
              <a:off x="6301986" y="2713292"/>
              <a:ext cx="2452218" cy="27699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Back surface reflector/metal contact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FC451C50-B313-939B-DFCB-64D1691563A0}"/>
                </a:ext>
              </a:extLst>
            </p:cNvPr>
            <p:cNvCxnSpPr>
              <a:cxnSpLocks/>
            </p:cNvCxnSpPr>
            <p:nvPr/>
          </p:nvCxnSpPr>
          <p:spPr>
            <a:xfrm>
              <a:off x="7744546" y="2493268"/>
              <a:ext cx="0" cy="210312"/>
            </a:xfrm>
            <a:prstGeom prst="straightConnector1">
              <a:avLst/>
            </a:prstGeom>
            <a:ln w="19050">
              <a:solidFill>
                <a:srgbClr val="FF93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82D7C542-6416-18A5-7981-398E3FC1AF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62194" y="2493268"/>
              <a:ext cx="0" cy="210312"/>
            </a:xfrm>
            <a:prstGeom prst="straightConnector1">
              <a:avLst/>
            </a:prstGeom>
            <a:ln w="19050">
              <a:solidFill>
                <a:srgbClr val="FF93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29C1F8ED-8034-E999-FA60-42C9439F5638}"/>
                </a:ext>
              </a:extLst>
            </p:cNvPr>
            <p:cNvSpPr txBox="1"/>
            <p:nvPr/>
          </p:nvSpPr>
          <p:spPr>
            <a:xfrm>
              <a:off x="7790932" y="2447738"/>
              <a:ext cx="779999" cy="27699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Reflection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8217F3DE-F401-804A-FA0A-8D4266760E2D}"/>
                </a:ext>
              </a:extLst>
            </p:cNvPr>
            <p:cNvGrpSpPr/>
            <p:nvPr/>
          </p:nvGrpSpPr>
          <p:grpSpPr>
            <a:xfrm>
              <a:off x="9269000" y="1989113"/>
              <a:ext cx="691822" cy="683123"/>
              <a:chOff x="9477473" y="1745236"/>
              <a:chExt cx="691822" cy="731709"/>
            </a:xfrm>
          </p:grpSpPr>
          <p:sp>
            <p:nvSpPr>
              <p:cNvPr id="225" name="Pie 224">
                <a:extLst>
                  <a:ext uri="{FF2B5EF4-FFF2-40B4-BE49-F238E27FC236}">
                    <a16:creationId xmlns:a16="http://schemas.microsoft.com/office/drawing/2014/main" id="{73A61501-10AF-A123-7796-DF8CF0C833E1}"/>
                  </a:ext>
                </a:extLst>
              </p:cNvPr>
              <p:cNvSpPr/>
              <p:nvPr/>
            </p:nvSpPr>
            <p:spPr>
              <a:xfrm rot="14499931">
                <a:off x="9465992" y="1773643"/>
                <a:ext cx="714783" cy="691822"/>
              </a:xfrm>
              <a:prstGeom prst="pie">
                <a:avLst>
                  <a:gd name="adj1" fmla="val 627364"/>
                  <a:gd name="adj2" fmla="val 2731329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  <a:scene3d>
                <a:camera prst="orthographicFront"/>
                <a:lightRig rig="fla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C857FEB1-BF2B-9DB5-5003-11332FA8B30A}"/>
                  </a:ext>
                </a:extLst>
              </p:cNvPr>
              <p:cNvSpPr/>
              <p:nvPr/>
            </p:nvSpPr>
            <p:spPr>
              <a:xfrm>
                <a:off x="9717153" y="1745236"/>
                <a:ext cx="207455" cy="69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C279E9F1-D87B-11B1-8B23-46AFA787F7A1}"/>
                </a:ext>
              </a:extLst>
            </p:cNvPr>
            <p:cNvSpPr/>
            <p:nvPr/>
          </p:nvSpPr>
          <p:spPr>
            <a:xfrm>
              <a:off x="9557543" y="2381153"/>
              <a:ext cx="109728" cy="10972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DED34DDB-FD93-F6C2-A600-06E2207CA352}"/>
                </a:ext>
              </a:extLst>
            </p:cNvPr>
            <p:cNvGrpSpPr/>
            <p:nvPr/>
          </p:nvGrpSpPr>
          <p:grpSpPr>
            <a:xfrm>
              <a:off x="9222975" y="2167680"/>
              <a:ext cx="340567" cy="538871"/>
              <a:chOff x="9387004" y="1835170"/>
              <a:chExt cx="340567" cy="538871"/>
            </a:xfrm>
          </p:grpSpPr>
          <p:cxnSp>
            <p:nvCxnSpPr>
              <p:cNvPr id="219" name="Straight Arrow Connector 218">
                <a:extLst>
                  <a:ext uri="{FF2B5EF4-FFF2-40B4-BE49-F238E27FC236}">
                    <a16:creationId xmlns:a16="http://schemas.microsoft.com/office/drawing/2014/main" id="{C15EC5E9-C136-0B83-F7BE-39129F281FB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9559342" y="1961775"/>
                <a:ext cx="0" cy="283464"/>
              </a:xfrm>
              <a:prstGeom prst="straightConnector1">
                <a:avLst/>
              </a:prstGeom>
              <a:ln w="19050">
                <a:solidFill>
                  <a:srgbClr val="FF93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Arrow Connector 221">
                <a:extLst>
                  <a:ext uri="{FF2B5EF4-FFF2-40B4-BE49-F238E27FC236}">
                    <a16:creationId xmlns:a16="http://schemas.microsoft.com/office/drawing/2014/main" id="{85D217F4-B1B8-A82A-EC1D-159D0D7F01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526403" y="1835170"/>
                <a:ext cx="201168" cy="201168"/>
              </a:xfrm>
              <a:prstGeom prst="straightConnector1">
                <a:avLst/>
              </a:prstGeom>
              <a:ln w="19050">
                <a:solidFill>
                  <a:srgbClr val="FF93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A9F14395-2FAE-0712-2850-616C09C544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22645" y="2170677"/>
                <a:ext cx="201168" cy="201168"/>
              </a:xfrm>
              <a:prstGeom prst="straightConnector1">
                <a:avLst/>
              </a:prstGeom>
              <a:ln w="19050">
                <a:solidFill>
                  <a:srgbClr val="FF93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Arrow Connector 251">
                <a:extLst>
                  <a:ext uri="{FF2B5EF4-FFF2-40B4-BE49-F238E27FC236}">
                    <a16:creationId xmlns:a16="http://schemas.microsoft.com/office/drawing/2014/main" id="{31565984-7837-5CA7-D4A4-F2759D5682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87004" y="2236881"/>
                <a:ext cx="137160" cy="137160"/>
              </a:xfrm>
              <a:prstGeom prst="straightConnector1">
                <a:avLst/>
              </a:prstGeom>
              <a:ln w="19050">
                <a:solidFill>
                  <a:srgbClr val="FF93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E4051CDF-F6A0-FD27-D063-E665186B92A1}"/>
                </a:ext>
              </a:extLst>
            </p:cNvPr>
            <p:cNvCxnSpPr>
              <a:cxnSpLocks/>
            </p:cNvCxnSpPr>
            <p:nvPr/>
          </p:nvCxnSpPr>
          <p:spPr>
            <a:xfrm>
              <a:off x="9641971" y="2521542"/>
              <a:ext cx="0" cy="182880"/>
            </a:xfrm>
            <a:prstGeom prst="straightConnector1">
              <a:avLst/>
            </a:prstGeom>
            <a:ln w="19050">
              <a:solidFill>
                <a:srgbClr val="FF93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A6AE460F-3323-67C0-A49D-027AF27891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91645" y="2521542"/>
              <a:ext cx="0" cy="182880"/>
            </a:xfrm>
            <a:prstGeom prst="straightConnector1">
              <a:avLst/>
            </a:prstGeom>
            <a:ln w="19050">
              <a:solidFill>
                <a:srgbClr val="FF93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F0A544E2-5CD3-4C56-9D05-223950FA0F88}"/>
                </a:ext>
              </a:extLst>
            </p:cNvPr>
            <p:cNvGrpSpPr/>
            <p:nvPr/>
          </p:nvGrpSpPr>
          <p:grpSpPr>
            <a:xfrm flipH="1">
              <a:off x="9665491" y="2167680"/>
              <a:ext cx="340567" cy="538871"/>
              <a:chOff x="9387004" y="1835170"/>
              <a:chExt cx="340567" cy="538871"/>
            </a:xfrm>
          </p:grpSpPr>
          <p:cxnSp>
            <p:nvCxnSpPr>
              <p:cNvPr id="259" name="Straight Arrow Connector 258">
                <a:extLst>
                  <a:ext uri="{FF2B5EF4-FFF2-40B4-BE49-F238E27FC236}">
                    <a16:creationId xmlns:a16="http://schemas.microsoft.com/office/drawing/2014/main" id="{9454E369-A73D-5672-47EC-595D78C8DF2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9559342" y="1961775"/>
                <a:ext cx="0" cy="283464"/>
              </a:xfrm>
              <a:prstGeom prst="straightConnector1">
                <a:avLst/>
              </a:prstGeom>
              <a:ln w="19050">
                <a:solidFill>
                  <a:srgbClr val="FF93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Arrow Connector 259">
                <a:extLst>
                  <a:ext uri="{FF2B5EF4-FFF2-40B4-BE49-F238E27FC236}">
                    <a16:creationId xmlns:a16="http://schemas.microsoft.com/office/drawing/2014/main" id="{D972FD07-113D-E6BB-1094-BB09F164B5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526403" y="1835170"/>
                <a:ext cx="201168" cy="201168"/>
              </a:xfrm>
              <a:prstGeom prst="straightConnector1">
                <a:avLst/>
              </a:prstGeom>
              <a:ln w="19050">
                <a:solidFill>
                  <a:srgbClr val="FF93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Arrow Connector 260">
                <a:extLst>
                  <a:ext uri="{FF2B5EF4-FFF2-40B4-BE49-F238E27FC236}">
                    <a16:creationId xmlns:a16="http://schemas.microsoft.com/office/drawing/2014/main" id="{2A63D203-8526-7E93-402E-F4F1232235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22645" y="2170677"/>
                <a:ext cx="201168" cy="201168"/>
              </a:xfrm>
              <a:prstGeom prst="straightConnector1">
                <a:avLst/>
              </a:prstGeom>
              <a:ln w="19050">
                <a:solidFill>
                  <a:srgbClr val="FF93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Arrow Connector 261">
                <a:extLst>
                  <a:ext uri="{FF2B5EF4-FFF2-40B4-BE49-F238E27FC236}">
                    <a16:creationId xmlns:a16="http://schemas.microsoft.com/office/drawing/2014/main" id="{E05BE028-17EF-D334-E117-D3EB0F3FB9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87004" y="2236881"/>
                <a:ext cx="137160" cy="137160"/>
              </a:xfrm>
              <a:prstGeom prst="straightConnector1">
                <a:avLst/>
              </a:prstGeom>
              <a:ln w="19050">
                <a:solidFill>
                  <a:srgbClr val="FF93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3" name="Straight Arrow Connector 262">
              <a:extLst>
                <a:ext uri="{FF2B5EF4-FFF2-40B4-BE49-F238E27FC236}">
                  <a16:creationId xmlns:a16="http://schemas.microsoft.com/office/drawing/2014/main" id="{BFC0CA6D-F377-ED42-B55A-6CAB22CAD48D}"/>
                </a:ext>
              </a:extLst>
            </p:cNvPr>
            <p:cNvCxnSpPr>
              <a:cxnSpLocks/>
            </p:cNvCxnSpPr>
            <p:nvPr/>
          </p:nvCxnSpPr>
          <p:spPr>
            <a:xfrm>
              <a:off x="9846102" y="2173198"/>
              <a:ext cx="530352" cy="530352"/>
            </a:xfrm>
            <a:prstGeom prst="straightConnector1">
              <a:avLst/>
            </a:prstGeom>
            <a:ln w="19050">
              <a:solidFill>
                <a:srgbClr val="FF93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>
              <a:extLst>
                <a:ext uri="{FF2B5EF4-FFF2-40B4-BE49-F238E27FC236}">
                  <a16:creationId xmlns:a16="http://schemas.microsoft.com/office/drawing/2014/main" id="{4424168D-75A4-217D-CCA3-135F7CAEFE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730" y="2171120"/>
              <a:ext cx="137160" cy="137160"/>
            </a:xfrm>
            <a:prstGeom prst="straightConnector1">
              <a:avLst/>
            </a:prstGeom>
            <a:ln w="19050">
              <a:solidFill>
                <a:srgbClr val="FF93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CE638A19-90B0-737B-0A35-BF329C211B0D}"/>
                </a:ext>
              </a:extLst>
            </p:cNvPr>
            <p:cNvSpPr txBox="1"/>
            <p:nvPr/>
          </p:nvSpPr>
          <p:spPr>
            <a:xfrm>
              <a:off x="8695471" y="1557549"/>
              <a:ext cx="779999" cy="646331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Total internal reflection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8531BB6C-1484-5EDC-15D7-F8477D0706D5}"/>
                </a:ext>
              </a:extLst>
            </p:cNvPr>
            <p:cNvSpPr txBox="1"/>
            <p:nvPr/>
          </p:nvSpPr>
          <p:spPr>
            <a:xfrm>
              <a:off x="9516612" y="1715660"/>
              <a:ext cx="779999" cy="461665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Escape cone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45381884-8AAA-3790-66D3-BE9D573B37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0093" y="2563650"/>
              <a:ext cx="137160" cy="137160"/>
            </a:xfrm>
            <a:prstGeom prst="straightConnector1">
              <a:avLst/>
            </a:prstGeom>
            <a:ln w="19050">
              <a:solidFill>
                <a:srgbClr val="FF93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C7233B88-1057-CBE0-ECC5-0F3C42AF276A}"/>
                </a:ext>
              </a:extLst>
            </p:cNvPr>
            <p:cNvGrpSpPr/>
            <p:nvPr/>
          </p:nvGrpSpPr>
          <p:grpSpPr>
            <a:xfrm>
              <a:off x="10304271" y="2322199"/>
              <a:ext cx="201168" cy="276999"/>
              <a:chOff x="1695556" y="3653164"/>
              <a:chExt cx="277775" cy="381415"/>
            </a:xfrm>
          </p:grpSpPr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01F41F8D-7E98-FF7B-1291-76A40E6FEF4B}"/>
                  </a:ext>
                </a:extLst>
              </p:cNvPr>
              <p:cNvSpPr/>
              <p:nvPr/>
            </p:nvSpPr>
            <p:spPr>
              <a:xfrm>
                <a:off x="1806144" y="3767770"/>
                <a:ext cx="151514" cy="151090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70" name="TextBox 269">
                <a:extLst>
                  <a:ext uri="{FF2B5EF4-FFF2-40B4-BE49-F238E27FC236}">
                    <a16:creationId xmlns:a16="http://schemas.microsoft.com/office/drawing/2014/main" id="{EF7A0F89-6162-6E0F-46FD-0C92E1D9495D}"/>
                  </a:ext>
                </a:extLst>
              </p:cNvPr>
              <p:cNvSpPr txBox="1"/>
              <p:nvPr/>
            </p:nvSpPr>
            <p:spPr>
              <a:xfrm>
                <a:off x="1695556" y="3653164"/>
                <a:ext cx="277775" cy="3814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+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8798E02B-12CB-9E6F-DC04-37CF846EF993}"/>
                </a:ext>
              </a:extLst>
            </p:cNvPr>
            <p:cNvGrpSpPr/>
            <p:nvPr/>
          </p:nvGrpSpPr>
          <p:grpSpPr>
            <a:xfrm>
              <a:off x="10521192" y="2306054"/>
              <a:ext cx="148281" cy="276999"/>
              <a:chOff x="2080011" y="3607224"/>
              <a:chExt cx="148281" cy="276999"/>
            </a:xfrm>
          </p:grpSpPr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417184EF-B75A-1A3A-3FBF-44E04ADB0FEB}"/>
                  </a:ext>
                </a:extLst>
              </p:cNvPr>
              <p:cNvSpPr/>
              <p:nvPr/>
            </p:nvSpPr>
            <p:spPr>
              <a:xfrm>
                <a:off x="2118564" y="3704157"/>
                <a:ext cx="109728" cy="10972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73" name="TextBox 272">
                <a:extLst>
                  <a:ext uri="{FF2B5EF4-FFF2-40B4-BE49-F238E27FC236}">
                    <a16:creationId xmlns:a16="http://schemas.microsoft.com/office/drawing/2014/main" id="{971E6CD2-669D-EE25-E066-9A6E3D872E63}"/>
                  </a:ext>
                </a:extLst>
              </p:cNvPr>
              <p:cNvSpPr txBox="1"/>
              <p:nvPr/>
            </p:nvSpPr>
            <p:spPr>
              <a:xfrm>
                <a:off x="2080011" y="3607224"/>
                <a:ext cx="14047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FB1E7398-874B-039F-D206-24FED9C8AAC5}"/>
                </a:ext>
              </a:extLst>
            </p:cNvPr>
            <p:cNvSpPr txBox="1"/>
            <p:nvPr/>
          </p:nvSpPr>
          <p:spPr>
            <a:xfrm>
              <a:off x="10731970" y="2319351"/>
              <a:ext cx="943000" cy="27699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Reabsorption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6BA67782-F91F-CBA0-A340-03395D1AF5B9}"/>
              </a:ext>
            </a:extLst>
          </p:cNvPr>
          <p:cNvGrpSpPr/>
          <p:nvPr/>
        </p:nvGrpSpPr>
        <p:grpSpPr>
          <a:xfrm>
            <a:off x="5327172" y="1411851"/>
            <a:ext cx="6645359" cy="2624792"/>
            <a:chOff x="5663797" y="-4535878"/>
            <a:chExt cx="6645359" cy="3143123"/>
          </a:xfrm>
        </p:grpSpPr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BF4B0870-EDCE-54F7-64D8-684ADB820593}"/>
                </a:ext>
              </a:extLst>
            </p:cNvPr>
            <p:cNvGrpSpPr/>
            <p:nvPr/>
          </p:nvGrpSpPr>
          <p:grpSpPr>
            <a:xfrm>
              <a:off x="5809693" y="-2649078"/>
              <a:ext cx="1138588" cy="1243879"/>
              <a:chOff x="7299655" y="-3883700"/>
              <a:chExt cx="2129404" cy="2007154"/>
            </a:xfrm>
          </p:grpSpPr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6877D2A0-BEFB-EED2-F733-852CCF4A094B}"/>
                  </a:ext>
                </a:extLst>
              </p:cNvPr>
              <p:cNvSpPr/>
              <p:nvPr/>
            </p:nvSpPr>
            <p:spPr>
              <a:xfrm>
                <a:off x="7299655" y="-3883700"/>
                <a:ext cx="2129404" cy="395710"/>
              </a:xfrm>
              <a:prstGeom prst="rect">
                <a:avLst/>
              </a:prstGeom>
              <a:solidFill>
                <a:srgbClr val="DBCCEA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914400">
                  <a:defRPr/>
                </a:pPr>
                <a:r>
                  <a:rPr lang="en-US" sz="1100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Inverted epilayers</a:t>
                </a:r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4A136D5D-4E72-269E-975B-723C290CF6F4}"/>
                  </a:ext>
                </a:extLst>
              </p:cNvPr>
              <p:cNvSpPr/>
              <p:nvPr/>
            </p:nvSpPr>
            <p:spPr>
              <a:xfrm>
                <a:off x="7299655" y="-3487990"/>
                <a:ext cx="2129404" cy="1611444"/>
              </a:xfrm>
              <a:prstGeom prst="rect">
                <a:avLst/>
              </a:prstGeom>
              <a:solidFill>
                <a:srgbClr val="F3EAFA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914400">
                  <a:defRPr/>
                </a:pPr>
                <a:r>
                  <a:rPr lang="en-US" sz="1100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GaAs substrate</a:t>
                </a:r>
              </a:p>
            </p:txBody>
          </p:sp>
        </p:grp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F9AE3A15-23C8-E00B-1887-F8085A823199}"/>
                </a:ext>
              </a:extLst>
            </p:cNvPr>
            <p:cNvSpPr txBox="1"/>
            <p:nvPr/>
          </p:nvSpPr>
          <p:spPr>
            <a:xfrm>
              <a:off x="5663797" y="-3201266"/>
              <a:ext cx="13992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200" dirty="0">
                  <a:solidFill>
                    <a:prstClr val="black"/>
                  </a:solidFill>
                  <a:cs typeface="Arial" panose="020B0604020202020204" pitchFamily="34" charset="0"/>
                </a:rPr>
                <a:t>(a) MBE-grown inverted epilayers</a:t>
              </a: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96FC6F8B-BD67-B36E-AB47-709284EFFEFD}"/>
                </a:ext>
              </a:extLst>
            </p:cNvPr>
            <p:cNvSpPr/>
            <p:nvPr/>
          </p:nvSpPr>
          <p:spPr>
            <a:xfrm>
              <a:off x="7128592" y="-2857812"/>
              <a:ext cx="1143000" cy="218652"/>
            </a:xfrm>
            <a:prstGeom prst="rect">
              <a:avLst/>
            </a:prstGeom>
            <a:solidFill>
              <a:srgbClr val="FFF69B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sz="1100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rPr>
                <a:t>Back contact</a:t>
              </a: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5393C2E2-EAAF-8487-2C2C-E9C84162EF7F}"/>
                </a:ext>
              </a:extLst>
            </p:cNvPr>
            <p:cNvSpPr/>
            <p:nvPr/>
          </p:nvSpPr>
          <p:spPr>
            <a:xfrm>
              <a:off x="7128592" y="-2642232"/>
              <a:ext cx="1143000" cy="245231"/>
            </a:xfrm>
            <a:prstGeom prst="rect">
              <a:avLst/>
            </a:prstGeom>
            <a:solidFill>
              <a:srgbClr val="DBCCEA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sz="1100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rPr>
                <a:t>Inverted epilayers</a:t>
              </a:r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604E3AC1-F831-961F-3519-03CD4B288747}"/>
                </a:ext>
              </a:extLst>
            </p:cNvPr>
            <p:cNvSpPr/>
            <p:nvPr/>
          </p:nvSpPr>
          <p:spPr>
            <a:xfrm>
              <a:off x="7128592" y="-2397002"/>
              <a:ext cx="1143000" cy="998649"/>
            </a:xfrm>
            <a:prstGeom prst="rect">
              <a:avLst/>
            </a:prstGeom>
            <a:solidFill>
              <a:srgbClr val="F3EAFA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sz="1100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rPr>
                <a:t>GaAs substrate</a:t>
              </a:r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40BF4457-CDDF-CB39-4D29-35F3BD7908BC}"/>
                </a:ext>
              </a:extLst>
            </p:cNvPr>
            <p:cNvSpPr txBox="1"/>
            <p:nvPr/>
          </p:nvSpPr>
          <p:spPr>
            <a:xfrm>
              <a:off x="7026115" y="-3405090"/>
              <a:ext cx="12944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200" dirty="0">
                  <a:solidFill>
                    <a:prstClr val="black"/>
                  </a:solidFill>
                  <a:cs typeface="Arial" panose="020B0604020202020204" pitchFamily="34" charset="0"/>
                </a:rPr>
                <a:t>(b) Back contact metallization</a:t>
              </a:r>
            </a:p>
          </p:txBody>
        </p: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03CC0418-8465-3E39-B112-BAF80523E8E4}"/>
                </a:ext>
              </a:extLst>
            </p:cNvPr>
            <p:cNvGrpSpPr/>
            <p:nvPr/>
          </p:nvGrpSpPr>
          <p:grpSpPr>
            <a:xfrm>
              <a:off x="8460839" y="-3979578"/>
              <a:ext cx="1143000" cy="2585195"/>
              <a:chOff x="12208203" y="-4676483"/>
              <a:chExt cx="2129404" cy="4171534"/>
            </a:xfrm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D46C4A83-AFEE-2CE1-75E2-3E2E484C2368}"/>
                  </a:ext>
                </a:extLst>
              </p:cNvPr>
              <p:cNvSpPr/>
              <p:nvPr/>
            </p:nvSpPr>
            <p:spPr>
              <a:xfrm>
                <a:off x="12208203" y="-2869436"/>
                <a:ext cx="2129404" cy="352822"/>
              </a:xfrm>
              <a:prstGeom prst="rect">
                <a:avLst/>
              </a:prstGeom>
              <a:solidFill>
                <a:srgbClr val="FFF69B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914400">
                  <a:defRPr/>
                </a:pPr>
                <a:r>
                  <a:rPr lang="en-US" sz="1100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Back contact</a:t>
                </a:r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42CBBEA7-06EA-05DC-025E-C22127755DB8}"/>
                  </a:ext>
                </a:extLst>
              </p:cNvPr>
              <p:cNvSpPr/>
              <p:nvPr/>
            </p:nvSpPr>
            <p:spPr>
              <a:xfrm>
                <a:off x="12208203" y="-2512103"/>
                <a:ext cx="2129404" cy="395710"/>
              </a:xfrm>
              <a:prstGeom prst="rect">
                <a:avLst/>
              </a:prstGeom>
              <a:solidFill>
                <a:srgbClr val="DBCCEA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914400">
                  <a:defRPr/>
                </a:pPr>
                <a:r>
                  <a:rPr lang="en-US" sz="1100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Inverted epilayers</a:t>
                </a:r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EE306074-0FF6-7B34-279A-D231E495F5D7}"/>
                  </a:ext>
                </a:extLst>
              </p:cNvPr>
              <p:cNvSpPr/>
              <p:nvPr/>
            </p:nvSpPr>
            <p:spPr>
              <a:xfrm>
                <a:off x="12208203" y="-2116393"/>
                <a:ext cx="2129404" cy="1611444"/>
              </a:xfrm>
              <a:prstGeom prst="rect">
                <a:avLst/>
              </a:prstGeom>
              <a:solidFill>
                <a:srgbClr val="F3EAFA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914400">
                  <a:defRPr/>
                </a:pPr>
                <a:r>
                  <a:rPr lang="en-US" sz="1100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GaAs substrate</a:t>
                </a:r>
              </a:p>
            </p:txBody>
          </p:sp>
          <p:grpSp>
            <p:nvGrpSpPr>
              <p:cNvPr id="348" name="Group 347">
                <a:extLst>
                  <a:ext uri="{FF2B5EF4-FFF2-40B4-BE49-F238E27FC236}">
                    <a16:creationId xmlns:a16="http://schemas.microsoft.com/office/drawing/2014/main" id="{CBC44DF5-5DDA-0D2B-3874-19519FD5EEFB}"/>
                  </a:ext>
                </a:extLst>
              </p:cNvPr>
              <p:cNvGrpSpPr/>
              <p:nvPr/>
            </p:nvGrpSpPr>
            <p:grpSpPr>
              <a:xfrm>
                <a:off x="12208203" y="-4676483"/>
                <a:ext cx="2129404" cy="1804792"/>
                <a:chOff x="6358041" y="664697"/>
                <a:chExt cx="2129404" cy="1804792"/>
              </a:xfrm>
            </p:grpSpPr>
            <p:sp>
              <p:nvSpPr>
                <p:cNvPr id="349" name="Rectangle 348">
                  <a:extLst>
                    <a:ext uri="{FF2B5EF4-FFF2-40B4-BE49-F238E27FC236}">
                      <a16:creationId xmlns:a16="http://schemas.microsoft.com/office/drawing/2014/main" id="{5D8709D9-E328-4787-7BCC-BE3AB8DBE815}"/>
                    </a:ext>
                  </a:extLst>
                </p:cNvPr>
                <p:cNvSpPr/>
                <p:nvPr/>
              </p:nvSpPr>
              <p:spPr>
                <a:xfrm>
                  <a:off x="6358041" y="664697"/>
                  <a:ext cx="2129404" cy="1460711"/>
                </a:xfrm>
                <a:prstGeom prst="rect">
                  <a:avLst/>
                </a:prstGeom>
                <a:solidFill>
                  <a:srgbClr val="4472C4">
                    <a:lumMod val="20000"/>
                    <a:lumOff val="80000"/>
                  </a:srgbClr>
                </a:solidFill>
                <a:ln w="1905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 pitchFamily="34" charset="0"/>
                      <a:sym typeface="Arial"/>
                    </a:rPr>
                    <a:t>Handle wafer (Si)</a:t>
                  </a:r>
                </a:p>
              </p:txBody>
            </p:sp>
            <p:sp>
              <p:nvSpPr>
                <p:cNvPr id="350" name="Rectangle 349">
                  <a:extLst>
                    <a:ext uri="{FF2B5EF4-FFF2-40B4-BE49-F238E27FC236}">
                      <a16:creationId xmlns:a16="http://schemas.microsoft.com/office/drawing/2014/main" id="{46A86AED-608F-59D0-38A9-C6BAA0D1CDFB}"/>
                    </a:ext>
                  </a:extLst>
                </p:cNvPr>
                <p:cNvSpPr/>
                <p:nvPr/>
              </p:nvSpPr>
              <p:spPr>
                <a:xfrm>
                  <a:off x="6358041" y="2116667"/>
                  <a:ext cx="2129404" cy="352822"/>
                </a:xfrm>
                <a:prstGeom prst="rect">
                  <a:avLst/>
                </a:prstGeom>
                <a:solidFill>
                  <a:srgbClr val="FFF69B"/>
                </a:solidFill>
                <a:ln w="1905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100" kern="0" dirty="0">
                      <a:solidFill>
                        <a:srgbClr val="000000"/>
                      </a:solidFill>
                      <a:cs typeface="Arial" panose="020B0604020202020204" pitchFamily="34" charset="0"/>
                      <a:sym typeface="Arial"/>
                    </a:rPr>
                    <a:t>B</a:t>
                  </a: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 pitchFamily="34" charset="0"/>
                      <a:sym typeface="Arial"/>
                    </a:rPr>
                    <a:t>ack contact</a:t>
                  </a:r>
                </a:p>
              </p:txBody>
            </p:sp>
          </p:grpSp>
        </p:grp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B9338D04-CFAF-AAE1-4BB2-E47204DA0B06}"/>
                </a:ext>
              </a:extLst>
            </p:cNvPr>
            <p:cNvSpPr/>
            <p:nvPr/>
          </p:nvSpPr>
          <p:spPr>
            <a:xfrm>
              <a:off x="9782118" y="-1616441"/>
              <a:ext cx="1143000" cy="218652"/>
            </a:xfrm>
            <a:prstGeom prst="rect">
              <a:avLst/>
            </a:prstGeom>
            <a:solidFill>
              <a:srgbClr val="DBCCEA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rPr>
                <a:t>Inverted epilayers</a:t>
              </a: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5BB8CFD3-7FD2-F351-5CD2-877E32B06C3C}"/>
                </a:ext>
              </a:extLst>
            </p:cNvPr>
            <p:cNvSpPr/>
            <p:nvPr/>
          </p:nvSpPr>
          <p:spPr>
            <a:xfrm>
              <a:off x="9782118" y="-1835093"/>
              <a:ext cx="1143000" cy="218652"/>
            </a:xfrm>
            <a:prstGeom prst="rect">
              <a:avLst/>
            </a:prstGeom>
            <a:solidFill>
              <a:srgbClr val="FFF69B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rPr>
                <a:t>B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rPr>
                <a:t>ack contact</a:t>
              </a: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0D9898DF-9DBF-5714-FE4D-119AE75D736C}"/>
                </a:ext>
              </a:extLst>
            </p:cNvPr>
            <p:cNvSpPr/>
            <p:nvPr/>
          </p:nvSpPr>
          <p:spPr>
            <a:xfrm>
              <a:off x="9782118" y="-2051162"/>
              <a:ext cx="1143000" cy="218652"/>
            </a:xfrm>
            <a:prstGeom prst="rect">
              <a:avLst/>
            </a:prstGeom>
            <a:solidFill>
              <a:srgbClr val="FFF69B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rPr>
                <a:t>B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rPr>
                <a:t>ack contact</a:t>
              </a:r>
            </a:p>
          </p:txBody>
        </p:sp>
        <p:sp>
          <p:nvSpPr>
            <p:cNvPr id="355" name="TextBox 354">
              <a:extLst>
                <a:ext uri="{FF2B5EF4-FFF2-40B4-BE49-F238E27FC236}">
                  <a16:creationId xmlns:a16="http://schemas.microsoft.com/office/drawing/2014/main" id="{1FEFADAC-18F4-832B-37F5-59AF1E69E650}"/>
                </a:ext>
              </a:extLst>
            </p:cNvPr>
            <p:cNvSpPr txBox="1"/>
            <p:nvPr/>
          </p:nvSpPr>
          <p:spPr>
            <a:xfrm>
              <a:off x="9792570" y="-3502127"/>
              <a:ext cx="1143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(d) Etch GaAs substrate</a:t>
              </a:r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AC2F1571-18BB-F82C-CEB5-F003E14AD12F}"/>
                </a:ext>
              </a:extLst>
            </p:cNvPr>
            <p:cNvSpPr/>
            <p:nvPr/>
          </p:nvSpPr>
          <p:spPr>
            <a:xfrm>
              <a:off x="9782118" y="-2954682"/>
              <a:ext cx="1143000" cy="906679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rPr>
                <a:t>Handle wafer (Si)</a:t>
              </a:r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D13B9353-5A9C-74CE-AD07-8AD6246AC792}"/>
                </a:ext>
              </a:extLst>
            </p:cNvPr>
            <p:cNvSpPr/>
            <p:nvPr/>
          </p:nvSpPr>
          <p:spPr>
            <a:xfrm>
              <a:off x="11103397" y="-2940768"/>
              <a:ext cx="1005840" cy="218652"/>
            </a:xfrm>
            <a:prstGeom prst="rect">
              <a:avLst/>
            </a:prstGeom>
            <a:solidFill>
              <a:srgbClr val="DBCCEA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rPr>
                <a:t>Epilayers</a:t>
              </a: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AABAF449-B536-6CA3-C322-D6900FD8A338}"/>
                </a:ext>
              </a:extLst>
            </p:cNvPr>
            <p:cNvSpPr/>
            <p:nvPr/>
          </p:nvSpPr>
          <p:spPr>
            <a:xfrm>
              <a:off x="11103397" y="-2518086"/>
              <a:ext cx="1143000" cy="218652"/>
            </a:xfrm>
            <a:prstGeom prst="rect">
              <a:avLst/>
            </a:prstGeom>
            <a:solidFill>
              <a:srgbClr val="FFF69B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rPr>
                <a:t>Back contact</a:t>
              </a: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FE2EDB43-785B-2B88-BBDC-E6E6A6F8C26B}"/>
                </a:ext>
              </a:extLst>
            </p:cNvPr>
            <p:cNvSpPr/>
            <p:nvPr/>
          </p:nvSpPr>
          <p:spPr>
            <a:xfrm>
              <a:off x="11103397" y="-2299434"/>
              <a:ext cx="1143000" cy="906679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rPr>
                <a:t>Handle wafer (Si)</a:t>
              </a: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0BF72EEC-33EA-4C57-2812-419641AF9DD7}"/>
                </a:ext>
              </a:extLst>
            </p:cNvPr>
            <p:cNvSpPr/>
            <p:nvPr/>
          </p:nvSpPr>
          <p:spPr>
            <a:xfrm>
              <a:off x="11103397" y="-2734155"/>
              <a:ext cx="1143000" cy="218652"/>
            </a:xfrm>
            <a:prstGeom prst="rect">
              <a:avLst/>
            </a:prstGeom>
            <a:solidFill>
              <a:srgbClr val="FFF69B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rPr>
                <a:t>B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rPr>
                <a:t>ack contact</a:t>
              </a:r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7736332D-5CB4-B7C3-7DBB-C9F20A0D7968}"/>
                </a:ext>
              </a:extLst>
            </p:cNvPr>
            <p:cNvSpPr/>
            <p:nvPr/>
          </p:nvSpPr>
          <p:spPr>
            <a:xfrm>
              <a:off x="11103397" y="-3163240"/>
              <a:ext cx="137160" cy="221003"/>
            </a:xfrm>
            <a:prstGeom prst="rect">
              <a:avLst/>
            </a:prstGeom>
            <a:solidFill>
              <a:srgbClr val="FFF69B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41E2BF1B-7CF7-2686-2C18-92F47CDA1385}"/>
                </a:ext>
              </a:extLst>
            </p:cNvPr>
            <p:cNvSpPr/>
            <p:nvPr/>
          </p:nvSpPr>
          <p:spPr>
            <a:xfrm>
              <a:off x="11972077" y="-3163241"/>
              <a:ext cx="137160" cy="221003"/>
            </a:xfrm>
            <a:prstGeom prst="rect">
              <a:avLst/>
            </a:prstGeom>
            <a:solidFill>
              <a:srgbClr val="FFF69B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1B2EB6C5-DB4B-BA68-019E-4A0B5311DBFA}"/>
                </a:ext>
              </a:extLst>
            </p:cNvPr>
            <p:cNvSpPr txBox="1"/>
            <p:nvPr/>
          </p:nvSpPr>
          <p:spPr>
            <a:xfrm>
              <a:off x="10970826" y="-3782518"/>
              <a:ext cx="13383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(e) 2 step Photolithography</a:t>
              </a:r>
            </a:p>
          </p:txBody>
        </p:sp>
        <p:sp>
          <p:nvSpPr>
            <p:cNvPr id="367" name="TextBox 366">
              <a:extLst>
                <a:ext uri="{FF2B5EF4-FFF2-40B4-BE49-F238E27FC236}">
                  <a16:creationId xmlns:a16="http://schemas.microsoft.com/office/drawing/2014/main" id="{C94AAD36-E1A0-D24C-1DC9-BBB949DD0AFB}"/>
                </a:ext>
              </a:extLst>
            </p:cNvPr>
            <p:cNvSpPr txBox="1"/>
            <p:nvPr/>
          </p:nvSpPr>
          <p:spPr>
            <a:xfrm>
              <a:off x="8103055" y="-4535878"/>
              <a:ext cx="18969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200" dirty="0">
                  <a:solidFill>
                    <a:prstClr val="black"/>
                  </a:solidFill>
                  <a:cs typeface="Arial" panose="020B0604020202020204" pitchFamily="34" charset="0"/>
                </a:rPr>
                <a:t>(c) Metal-metal bonding by thermo-compression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74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6CE60DF-4E25-D7AD-EC30-7B3D884762F5}"/>
              </a:ext>
            </a:extLst>
          </p:cNvPr>
          <p:cNvGrpSpPr/>
          <p:nvPr/>
        </p:nvGrpSpPr>
        <p:grpSpPr>
          <a:xfrm>
            <a:off x="8332631" y="2066214"/>
            <a:ext cx="2805192" cy="2148840"/>
            <a:chOff x="8332631" y="2085669"/>
            <a:chExt cx="2805192" cy="2148840"/>
          </a:xfrm>
        </p:grpSpPr>
        <p:pic>
          <p:nvPicPr>
            <p:cNvPr id="8" name="Picture 7" descr="A diagram of a voltage&#10;&#10;Description automatically generated with low confidence">
              <a:extLst>
                <a:ext uri="{FF2B5EF4-FFF2-40B4-BE49-F238E27FC236}">
                  <a16:creationId xmlns:a16="http://schemas.microsoft.com/office/drawing/2014/main" id="{D835CEBE-4C94-CDE9-F788-DAA3BFCED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2631" y="2085669"/>
              <a:ext cx="2805192" cy="2148840"/>
            </a:xfrm>
            <a:prstGeom prst="rect">
              <a:avLst/>
            </a:prstGeom>
          </p:spPr>
        </p:pic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35651C69-D7D2-B315-9922-0E604986CB8E}"/>
                </a:ext>
              </a:extLst>
            </p:cNvPr>
            <p:cNvGrpSpPr/>
            <p:nvPr/>
          </p:nvGrpSpPr>
          <p:grpSpPr>
            <a:xfrm>
              <a:off x="8797955" y="3193069"/>
              <a:ext cx="1199106" cy="613493"/>
              <a:chOff x="8658866" y="3236611"/>
              <a:chExt cx="1199106" cy="613493"/>
            </a:xfrm>
          </p:grpSpPr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A526C852-CB25-9D52-8257-BDEDB5E5A208}"/>
                  </a:ext>
                </a:extLst>
              </p:cNvPr>
              <p:cNvSpPr txBox="1"/>
              <p:nvPr/>
            </p:nvSpPr>
            <p:spPr>
              <a:xfrm>
                <a:off x="8716527" y="3236611"/>
                <a:ext cx="1141445" cy="1592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50" dirty="0">
                    <a:latin typeface="Arial" panose="020B0604020202020204" pitchFamily="34" charset="0"/>
                    <a:cs typeface="Arial" panose="020B0604020202020204" pitchFamily="34" charset="0"/>
                  </a:rPr>
                  <a:t>w/ </a:t>
                </a:r>
                <a:r>
                  <a:rPr lang="en-US" sz="115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</a:t>
                </a:r>
                <a:r>
                  <a:rPr lang="en-US" sz="1150" dirty="0">
                    <a:latin typeface="Arial" panose="020B0604020202020204" pitchFamily="34" charset="0"/>
                    <a:cs typeface="Arial" panose="020B0604020202020204" pitchFamily="34" charset="0"/>
                  </a:rPr>
                  <a:t> barrier</a:t>
                </a:r>
                <a:endParaRPr kumimoji="0" lang="en-US" sz="1150" b="0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D34C184A-465E-0A6B-F951-D998D5FDBC54}"/>
                  </a:ext>
                </a:extLst>
              </p:cNvPr>
              <p:cNvSpPr txBox="1"/>
              <p:nvPr/>
            </p:nvSpPr>
            <p:spPr>
              <a:xfrm>
                <a:off x="8658866" y="3673132"/>
                <a:ext cx="570005" cy="176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50" dirty="0">
                    <a:latin typeface="Arial" panose="020B0604020202020204" pitchFamily="34" charset="0"/>
                    <a:cs typeface="Arial" panose="020B0604020202020204" pitchFamily="34" charset="0"/>
                  </a:rPr>
                  <a:t>T=83K</a:t>
                </a:r>
                <a:endParaRPr kumimoji="0" lang="en-US" sz="1150" b="0" i="0" u="sng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1E175E5-2EA9-E303-67EF-4FF6CABCE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304801"/>
            <a:ext cx="2393852" cy="762000"/>
          </a:xfrm>
        </p:spPr>
        <p:txBody>
          <a:bodyPr>
            <a:normAutofit/>
          </a:bodyPr>
          <a:lstStyle/>
          <a:p>
            <a:r>
              <a:rPr lang="en-US" sz="4000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EFEE1-84E1-5809-FABD-7CFA77CE9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55E7-4A19-49BF-A0C2-DF2ABEDBA899}" type="slidenum">
              <a:rPr lang="en-US" smtClean="0"/>
              <a:t>2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3DD2FD6-FDC5-4F87-7B4B-CAA6D3E13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1708804"/>
            <a:ext cx="4963741" cy="39417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Motivation and background</a:t>
            </a:r>
          </a:p>
          <a:p>
            <a:pPr>
              <a:lnSpc>
                <a:spcPct val="90000"/>
              </a:lnSpc>
            </a:pPr>
            <a:r>
              <a:rPr lang="en-US" dirty="0"/>
              <a:t>Cryogenic 1J-GaAs LPC results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Effect of carrier freeze-out on band diagrams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Strategies for T-invariant R</a:t>
            </a:r>
            <a:r>
              <a:rPr lang="en-US" baseline="-25000" dirty="0"/>
              <a:t>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Improved LPC performance at low-T</a:t>
            </a:r>
          </a:p>
          <a:p>
            <a:pPr marL="228600" lvl="1">
              <a:lnSpc>
                <a:spcPct val="90000"/>
              </a:lnSpc>
            </a:pPr>
            <a:r>
              <a:rPr lang="en-US" sz="2400" dirty="0"/>
              <a:t>Towards 70% low-T efficiency</a:t>
            </a:r>
          </a:p>
          <a:p>
            <a:pPr marL="228600" lvl="1">
              <a:lnSpc>
                <a:spcPct val="90000"/>
              </a:lnSpc>
            </a:pPr>
            <a:r>
              <a:rPr lang="en-US" sz="2400" dirty="0"/>
              <a:t>Conclusions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BB6A7938-3E2A-A790-72E6-5B02EA11D410}"/>
              </a:ext>
            </a:extLst>
          </p:cNvPr>
          <p:cNvGrpSpPr/>
          <p:nvPr/>
        </p:nvGrpSpPr>
        <p:grpSpPr>
          <a:xfrm>
            <a:off x="5791140" y="2066214"/>
            <a:ext cx="2429210" cy="1593015"/>
            <a:chOff x="5747480" y="2109756"/>
            <a:chExt cx="2429210" cy="1593015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6D6E977A-AB7A-9629-28CC-F69327E4D6BD}"/>
                </a:ext>
              </a:extLst>
            </p:cNvPr>
            <p:cNvGrpSpPr/>
            <p:nvPr/>
          </p:nvGrpSpPr>
          <p:grpSpPr>
            <a:xfrm>
              <a:off x="5984862" y="2320548"/>
              <a:ext cx="1920570" cy="1382223"/>
              <a:chOff x="5636991" y="2246811"/>
              <a:chExt cx="2144863" cy="1543646"/>
            </a:xfrm>
          </p:grpSpPr>
          <p:pic>
            <p:nvPicPr>
              <p:cNvPr id="50" name="Picture 49" descr="Chart, box and whisker chart&#10;&#10;Description automatically generated">
                <a:extLst>
                  <a:ext uri="{FF2B5EF4-FFF2-40B4-BE49-F238E27FC236}">
                    <a16:creationId xmlns:a16="http://schemas.microsoft.com/office/drawing/2014/main" id="{45EBF953-0070-A23C-87DC-10F3003BB0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127" r="-1"/>
              <a:stretch/>
            </p:blipFill>
            <p:spPr>
              <a:xfrm>
                <a:off x="5636991" y="2246811"/>
                <a:ext cx="2011031" cy="1543646"/>
              </a:xfrm>
              <a:prstGeom prst="rect">
                <a:avLst/>
              </a:prstGeom>
            </p:spPr>
          </p:pic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C4E0C56A-8C8E-F014-3CF5-139114EA3BCA}"/>
                  </a:ext>
                </a:extLst>
              </p:cNvPr>
              <p:cNvSpPr/>
              <p:nvPr/>
            </p:nvSpPr>
            <p:spPr>
              <a:xfrm>
                <a:off x="7145223" y="2295521"/>
                <a:ext cx="402491" cy="1067685"/>
              </a:xfrm>
              <a:prstGeom prst="rect">
                <a:avLst/>
              </a:prstGeom>
              <a:solidFill>
                <a:srgbClr val="00FF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50" dirty="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9C7A15A-F7F2-4216-EF2C-F7FC943B3CF6}"/>
                  </a:ext>
                </a:extLst>
              </p:cNvPr>
              <p:cNvSpPr/>
              <p:nvPr/>
            </p:nvSpPr>
            <p:spPr>
              <a:xfrm>
                <a:off x="5936497" y="2303510"/>
                <a:ext cx="1203493" cy="1073479"/>
              </a:xfrm>
              <a:prstGeom prst="rect">
                <a:avLst/>
              </a:prstGeom>
              <a:solidFill>
                <a:srgbClr val="C5B2EF">
                  <a:alpha val="784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5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C8081D94-A299-BD06-A33E-018C1E867253}"/>
                  </a:ext>
                </a:extLst>
              </p:cNvPr>
              <p:cNvSpPr/>
              <p:nvPr/>
            </p:nvSpPr>
            <p:spPr>
              <a:xfrm>
                <a:off x="6980864" y="3162731"/>
                <a:ext cx="114770" cy="11477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2541419-DF83-D92D-9871-71EBBDE86AF3}"/>
                  </a:ext>
                </a:extLst>
              </p:cNvPr>
              <p:cNvSpPr txBox="1"/>
              <p:nvPr/>
            </p:nvSpPr>
            <p:spPr>
              <a:xfrm>
                <a:off x="6993693" y="3120309"/>
                <a:ext cx="94054" cy="197640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11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57BD9A3D-DD0B-F65F-F742-AEFBFF6566E2}"/>
                  </a:ext>
                </a:extLst>
              </p:cNvPr>
              <p:cNvSpPr/>
              <p:nvPr/>
            </p:nvSpPr>
            <p:spPr>
              <a:xfrm rot="9153046" flipH="1" flipV="1">
                <a:off x="6824101" y="3204657"/>
                <a:ext cx="126899" cy="112849"/>
              </a:xfrm>
              <a:custGeom>
                <a:avLst/>
                <a:gdLst>
                  <a:gd name="connsiteX0" fmla="*/ 342163 w 436679"/>
                  <a:gd name="connsiteY0" fmla="*/ 96318 h 96318"/>
                  <a:gd name="connsiteX1" fmla="*/ 436552 w 436679"/>
                  <a:gd name="connsiteY1" fmla="*/ 37324 h 96318"/>
                  <a:gd name="connsiteX2" fmla="*/ 324465 w 436679"/>
                  <a:gd name="connsiteY2" fmla="*/ 1928 h 96318"/>
                  <a:gd name="connsiteX3" fmla="*/ 0 w 436679"/>
                  <a:gd name="connsiteY3" fmla="*/ 7827 h 96318"/>
                  <a:gd name="connsiteX0" fmla="*/ 389459 w 440612"/>
                  <a:gd name="connsiteY0" fmla="*/ 149157 h 149157"/>
                  <a:gd name="connsiteX1" fmla="*/ 436552 w 440612"/>
                  <a:gd name="connsiteY1" fmla="*/ 37324 h 149157"/>
                  <a:gd name="connsiteX2" fmla="*/ 324465 w 440612"/>
                  <a:gd name="connsiteY2" fmla="*/ 1928 h 149157"/>
                  <a:gd name="connsiteX3" fmla="*/ 0 w 440612"/>
                  <a:gd name="connsiteY3" fmla="*/ 7827 h 149157"/>
                  <a:gd name="connsiteX0" fmla="*/ 389459 w 442273"/>
                  <a:gd name="connsiteY0" fmla="*/ 185361 h 185361"/>
                  <a:gd name="connsiteX1" fmla="*/ 436552 w 442273"/>
                  <a:gd name="connsiteY1" fmla="*/ 73528 h 185361"/>
                  <a:gd name="connsiteX2" fmla="*/ 300816 w 442273"/>
                  <a:gd name="connsiteY2" fmla="*/ 389 h 185361"/>
                  <a:gd name="connsiteX3" fmla="*/ 0 w 442273"/>
                  <a:gd name="connsiteY3" fmla="*/ 44031 h 185361"/>
                  <a:gd name="connsiteX0" fmla="*/ 389459 w 442273"/>
                  <a:gd name="connsiteY0" fmla="*/ 186900 h 186900"/>
                  <a:gd name="connsiteX1" fmla="*/ 436552 w 442273"/>
                  <a:gd name="connsiteY1" fmla="*/ 75067 h 186900"/>
                  <a:gd name="connsiteX2" fmla="*/ 300816 w 442273"/>
                  <a:gd name="connsiteY2" fmla="*/ 1928 h 186900"/>
                  <a:gd name="connsiteX3" fmla="*/ 0 w 442273"/>
                  <a:gd name="connsiteY3" fmla="*/ 7828 h 186900"/>
                  <a:gd name="connsiteX0" fmla="*/ 373694 w 426508"/>
                  <a:gd name="connsiteY0" fmla="*/ 195762 h 195762"/>
                  <a:gd name="connsiteX1" fmla="*/ 420787 w 426508"/>
                  <a:gd name="connsiteY1" fmla="*/ 83929 h 195762"/>
                  <a:gd name="connsiteX2" fmla="*/ 285051 w 426508"/>
                  <a:gd name="connsiteY2" fmla="*/ 10790 h 195762"/>
                  <a:gd name="connsiteX3" fmla="*/ 0 w 426508"/>
                  <a:gd name="connsiteY3" fmla="*/ 1593 h 195762"/>
                  <a:gd name="connsiteX0" fmla="*/ 420990 w 473804"/>
                  <a:gd name="connsiteY0" fmla="*/ 195762 h 195762"/>
                  <a:gd name="connsiteX1" fmla="*/ 468083 w 473804"/>
                  <a:gd name="connsiteY1" fmla="*/ 83929 h 195762"/>
                  <a:gd name="connsiteX2" fmla="*/ 332347 w 473804"/>
                  <a:gd name="connsiteY2" fmla="*/ 10790 h 195762"/>
                  <a:gd name="connsiteX3" fmla="*/ 0 w 473804"/>
                  <a:gd name="connsiteY3" fmla="*/ 1593 h 195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3804" h="195762">
                    <a:moveTo>
                      <a:pt x="420990" y="195762"/>
                    </a:moveTo>
                    <a:cubicBezTo>
                      <a:pt x="469659" y="174131"/>
                      <a:pt x="482857" y="114758"/>
                      <a:pt x="468083" y="83929"/>
                    </a:cubicBezTo>
                    <a:cubicBezTo>
                      <a:pt x="453309" y="53100"/>
                      <a:pt x="405106" y="15706"/>
                      <a:pt x="332347" y="10790"/>
                    </a:cubicBezTo>
                    <a:cubicBezTo>
                      <a:pt x="259588" y="5874"/>
                      <a:pt x="125853" y="-3815"/>
                      <a:pt x="0" y="1593"/>
                    </a:cubicBezTo>
                  </a:path>
                </a:pathLst>
              </a:custGeom>
              <a:noFill/>
              <a:ln w="12700">
                <a:solidFill>
                  <a:srgbClr val="C00000"/>
                </a:solidFill>
                <a:tailEnd type="triangle" w="med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50">
                  <a:solidFill>
                    <a:srgbClr val="FF0000"/>
                  </a:solidFill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D1CCE5D-09B4-2BA0-A5DD-7B53D892897C}"/>
                  </a:ext>
                </a:extLst>
              </p:cNvPr>
              <p:cNvSpPr txBox="1"/>
              <p:nvPr/>
            </p:nvSpPr>
            <p:spPr>
              <a:xfrm>
                <a:off x="7556653" y="2346187"/>
                <a:ext cx="221250" cy="1976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50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11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endParaRPr lang="en-US" sz="11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EABA4E24-7AED-A1B1-8F4B-401F9239FB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27848" y="3158103"/>
                <a:ext cx="16009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794242B3-3A7C-8468-B8A5-DDA8FECB0A28}"/>
                  </a:ext>
                </a:extLst>
              </p:cNvPr>
              <p:cNvSpPr txBox="1"/>
              <p:nvPr/>
            </p:nvSpPr>
            <p:spPr>
              <a:xfrm>
                <a:off x="7560604" y="3047138"/>
                <a:ext cx="221250" cy="1976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50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11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endParaRPr lang="en-US" sz="11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3A06BC44-B86E-8030-47ED-4E088461809C}"/>
                  </a:ext>
                </a:extLst>
              </p:cNvPr>
              <p:cNvSpPr txBox="1"/>
              <p:nvPr/>
            </p:nvSpPr>
            <p:spPr>
              <a:xfrm>
                <a:off x="7555955" y="3215859"/>
                <a:ext cx="221250" cy="1976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50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11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endParaRPr lang="en-US" sz="11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498A5799-CF7D-F230-6D1E-5B03D96A535C}"/>
                  </a:ext>
                </a:extLst>
              </p:cNvPr>
              <p:cNvSpPr txBox="1"/>
              <p:nvPr/>
            </p:nvSpPr>
            <p:spPr>
              <a:xfrm>
                <a:off x="6267844" y="2676207"/>
                <a:ext cx="676390" cy="3557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50" dirty="0">
                    <a:latin typeface="Arial" panose="020B0604020202020204" pitchFamily="34" charset="0"/>
                    <a:cs typeface="Arial" panose="020B0604020202020204" pitchFamily="34" charset="0"/>
                  </a:rPr>
                  <a:t>p-GaAs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50" b="0" i="0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Base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A9C4C60-EDC1-4F2E-B4C5-DBD353EC3EA1}"/>
                  </a:ext>
                </a:extLst>
              </p:cNvPr>
              <p:cNvSpPr txBox="1"/>
              <p:nvPr/>
            </p:nvSpPr>
            <p:spPr>
              <a:xfrm rot="16200000">
                <a:off x="7010275" y="2630693"/>
                <a:ext cx="676390" cy="3557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50" dirty="0">
                    <a:latin typeface="Arial" panose="020B0604020202020204" pitchFamily="34" charset="0"/>
                    <a:cs typeface="Arial" panose="020B0604020202020204" pitchFamily="34" charset="0"/>
                  </a:rPr>
                  <a:t>p-</a:t>
                </a:r>
                <a:r>
                  <a:rPr lang="en-US" sz="11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InGaP</a:t>
                </a:r>
                <a:endParaRPr lang="en-US" sz="11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50" b="0" i="0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BSF</a:t>
                </a:r>
              </a:p>
            </p:txBody>
          </p:sp>
        </p:grp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6309F56B-4357-E0C8-C915-354ECEDC5FC5}"/>
                </a:ext>
              </a:extLst>
            </p:cNvPr>
            <p:cNvSpPr txBox="1"/>
            <p:nvPr/>
          </p:nvSpPr>
          <p:spPr>
            <a:xfrm>
              <a:off x="5747480" y="2109756"/>
              <a:ext cx="2429210" cy="1592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50" b="0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</a:t>
              </a:r>
              <a:r>
                <a:rPr kumimoji="0" lang="en-US" sz="1150" b="0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majority hole barrier, T=83K</a:t>
              </a: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EC215F7A-1D05-42D7-A2A2-AD8B27D8EC2B}"/>
              </a:ext>
            </a:extLst>
          </p:cNvPr>
          <p:cNvGrpSpPr/>
          <p:nvPr/>
        </p:nvGrpSpPr>
        <p:grpSpPr>
          <a:xfrm>
            <a:off x="5847231" y="3867968"/>
            <a:ext cx="2317029" cy="1614390"/>
            <a:chOff x="5803571" y="3911510"/>
            <a:chExt cx="2317029" cy="1614390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AE7E1F46-8996-833B-0317-26583E5AFA9D}"/>
                </a:ext>
              </a:extLst>
            </p:cNvPr>
            <p:cNvGrpSpPr/>
            <p:nvPr/>
          </p:nvGrpSpPr>
          <p:grpSpPr>
            <a:xfrm>
              <a:off x="5984862" y="4143676"/>
              <a:ext cx="1920584" cy="1382224"/>
              <a:chOff x="5635081" y="4101345"/>
              <a:chExt cx="1920584" cy="1382224"/>
            </a:xfrm>
          </p:grpSpPr>
          <p:pic>
            <p:nvPicPr>
              <p:cNvPr id="43" name="Picture 42" descr="Chart&#10;&#10;Description automatically generated">
                <a:extLst>
                  <a:ext uri="{FF2B5EF4-FFF2-40B4-BE49-F238E27FC236}">
                    <a16:creationId xmlns:a16="http://schemas.microsoft.com/office/drawing/2014/main" id="{7B0CE2A1-ED63-538C-4426-BAE618C421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-201" r="-1"/>
              <a:stretch/>
            </p:blipFill>
            <p:spPr>
              <a:xfrm>
                <a:off x="5635081" y="4101345"/>
                <a:ext cx="1802070" cy="1382224"/>
              </a:xfrm>
              <a:prstGeom prst="rect">
                <a:avLst/>
              </a:prstGeom>
            </p:spPr>
          </p:pic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05DE4D6B-C317-79EE-AAB8-51D1D47040ED}"/>
                  </a:ext>
                </a:extLst>
              </p:cNvPr>
              <p:cNvSpPr/>
              <p:nvPr/>
            </p:nvSpPr>
            <p:spPr>
              <a:xfrm>
                <a:off x="6981509" y="4150115"/>
                <a:ext cx="360847" cy="956035"/>
              </a:xfrm>
              <a:prstGeom prst="rect">
                <a:avLst/>
              </a:prstGeom>
              <a:solidFill>
                <a:srgbClr val="00AA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5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48D9BCD-D2C8-859E-39F1-067DE3B360C1}"/>
                  </a:ext>
                </a:extLst>
              </p:cNvPr>
              <p:cNvSpPr/>
              <p:nvPr/>
            </p:nvSpPr>
            <p:spPr>
              <a:xfrm>
                <a:off x="5903511" y="4151842"/>
                <a:ext cx="360402" cy="961223"/>
              </a:xfrm>
              <a:prstGeom prst="rect">
                <a:avLst/>
              </a:prstGeom>
              <a:solidFill>
                <a:srgbClr val="C5B2EF">
                  <a:alpha val="784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5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D890CD7B-B600-B5B1-B482-93E181B9155F}"/>
                  </a:ext>
                </a:extLst>
              </p:cNvPr>
              <p:cNvSpPr/>
              <p:nvPr/>
            </p:nvSpPr>
            <p:spPr>
              <a:xfrm>
                <a:off x="6263914" y="4150115"/>
                <a:ext cx="716994" cy="961223"/>
              </a:xfrm>
              <a:prstGeom prst="rect">
                <a:avLst/>
              </a:prstGeom>
              <a:solidFill>
                <a:srgbClr val="8000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50"/>
              </a:p>
            </p:txBody>
          </p: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63FDB210-CA55-8078-33BB-74DC9E51F1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5102" y="4977234"/>
                <a:ext cx="139192" cy="0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w="med" len="sm"/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98DAC71E-5013-8794-473C-4D07047E877E}"/>
                  </a:ext>
                </a:extLst>
              </p:cNvPr>
              <p:cNvSpPr/>
              <p:nvPr/>
            </p:nvSpPr>
            <p:spPr>
              <a:xfrm>
                <a:off x="6829008" y="4925107"/>
                <a:ext cx="102768" cy="10276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5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26E88486-CCD9-5050-5BA2-3B9A28D351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3511" y="4908705"/>
                <a:ext cx="1427889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4DB00C04-4B11-0705-8BF8-6A43C69784C4}"/>
                  </a:ext>
                </a:extLst>
              </p:cNvPr>
              <p:cNvSpPr txBox="1"/>
              <p:nvPr/>
            </p:nvSpPr>
            <p:spPr>
              <a:xfrm>
                <a:off x="6311062" y="4479668"/>
                <a:ext cx="605658" cy="3185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p+GaAs</a:t>
                </a:r>
                <a:endParaRPr lang="en-US" sz="11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50" b="0" i="0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Base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E3D334C-CF5D-C2C8-D760-7BE4EF373F7E}"/>
                  </a:ext>
                </a:extLst>
              </p:cNvPr>
              <p:cNvSpPr txBox="1"/>
              <p:nvPr/>
            </p:nvSpPr>
            <p:spPr>
              <a:xfrm>
                <a:off x="7355713" y="4201548"/>
                <a:ext cx="198113" cy="176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50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11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endParaRPr lang="en-US" sz="11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FAF11AC3-0FD4-9F89-4685-F451D605A30F}"/>
                  </a:ext>
                </a:extLst>
              </p:cNvPr>
              <p:cNvSpPr txBox="1"/>
              <p:nvPr/>
            </p:nvSpPr>
            <p:spPr>
              <a:xfrm>
                <a:off x="7163017" y="4908705"/>
                <a:ext cx="198113" cy="176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50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11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endParaRPr lang="en-US" sz="11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B0A13567-3A17-E21F-ABC4-84DB372D5BD3}"/>
                  </a:ext>
                </a:extLst>
              </p:cNvPr>
              <p:cNvSpPr txBox="1"/>
              <p:nvPr/>
            </p:nvSpPr>
            <p:spPr>
              <a:xfrm>
                <a:off x="7357552" y="4821892"/>
                <a:ext cx="198113" cy="176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50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11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endParaRPr lang="en-US" sz="11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1031857F-1CA5-0105-C23E-1EA0155AFDC0}"/>
                  </a:ext>
                </a:extLst>
              </p:cNvPr>
              <p:cNvSpPr txBox="1"/>
              <p:nvPr/>
            </p:nvSpPr>
            <p:spPr>
              <a:xfrm rot="16200000">
                <a:off x="6822387" y="4442592"/>
                <a:ext cx="692470" cy="3185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p+AlGaAs</a:t>
                </a:r>
                <a:endParaRPr lang="en-US" sz="11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50" b="0" i="0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BSF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B9F8DB52-93F8-0719-9A3A-2BB5ABD5271C}"/>
                  </a:ext>
                </a:extLst>
              </p:cNvPr>
              <p:cNvSpPr txBox="1"/>
              <p:nvPr/>
            </p:nvSpPr>
            <p:spPr>
              <a:xfrm>
                <a:off x="6843209" y="4889679"/>
                <a:ext cx="84219" cy="17697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11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1FA96243-BD83-6216-78CF-F5D6041160EA}"/>
                </a:ext>
              </a:extLst>
            </p:cNvPr>
            <p:cNvSpPr txBox="1"/>
            <p:nvPr/>
          </p:nvSpPr>
          <p:spPr>
            <a:xfrm>
              <a:off x="5803571" y="3911510"/>
              <a:ext cx="2317029" cy="1592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50" b="0" i="0" strike="noStrike" kern="1200" cap="none" spc="0" normalizeH="0" baseline="0" noProof="0" dirty="0">
                  <a:ln>
                    <a:noFill/>
                  </a:ln>
                  <a:solidFill>
                    <a:srgbClr val="00D73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</a:t>
              </a:r>
              <a:r>
                <a:rPr kumimoji="0" lang="en-US" sz="1150" b="0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majority hole barrier, T=83K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BE64DA-C096-A616-AD27-D39540C11CCF}"/>
              </a:ext>
            </a:extLst>
          </p:cNvPr>
          <p:cNvGrpSpPr/>
          <p:nvPr/>
        </p:nvGrpSpPr>
        <p:grpSpPr>
          <a:xfrm>
            <a:off x="8332630" y="2066214"/>
            <a:ext cx="2805193" cy="2148840"/>
            <a:chOff x="8372321" y="-82844"/>
            <a:chExt cx="2805193" cy="2148840"/>
          </a:xfrm>
        </p:grpSpPr>
        <p:pic>
          <p:nvPicPr>
            <p:cNvPr id="15" name="Picture 14" descr="A diagram of a voltage&#10;&#10;Description automatically generated with low confidence">
              <a:extLst>
                <a:ext uri="{FF2B5EF4-FFF2-40B4-BE49-F238E27FC236}">
                  <a16:creationId xmlns:a16="http://schemas.microsoft.com/office/drawing/2014/main" id="{27A1D92A-CF42-5A6B-58BC-7A6854A03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2321" y="-82844"/>
              <a:ext cx="2805193" cy="2148840"/>
            </a:xfrm>
            <a:prstGeom prst="rect">
              <a:avLst/>
            </a:prstGeom>
          </p:spPr>
        </p:pic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A2C2ABD9-5C30-3E3A-6805-242413FF8AFC}"/>
                </a:ext>
              </a:extLst>
            </p:cNvPr>
            <p:cNvGrpSpPr/>
            <p:nvPr/>
          </p:nvGrpSpPr>
          <p:grpSpPr>
            <a:xfrm>
              <a:off x="8833570" y="32560"/>
              <a:ext cx="2178287" cy="1613276"/>
              <a:chOff x="8621544" y="2430467"/>
              <a:chExt cx="2178287" cy="1613276"/>
            </a:xfrm>
          </p:grpSpPr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27BE7A87-F602-5C59-BB66-CDECB52D895D}"/>
                  </a:ext>
                </a:extLst>
              </p:cNvPr>
              <p:cNvSpPr txBox="1"/>
              <p:nvPr/>
            </p:nvSpPr>
            <p:spPr>
              <a:xfrm>
                <a:off x="8679205" y="3430250"/>
                <a:ext cx="1567968" cy="1592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50" dirty="0">
                    <a:latin typeface="Arial" panose="020B0604020202020204" pitchFamily="34" charset="0"/>
                    <a:cs typeface="Arial" panose="020B0604020202020204" pitchFamily="34" charset="0"/>
                  </a:rPr>
                  <a:t>w/ </a:t>
                </a:r>
                <a:r>
                  <a:rPr lang="en-US" sz="115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</a:t>
                </a:r>
                <a:r>
                  <a:rPr lang="en-US" sz="1150" dirty="0">
                    <a:latin typeface="Arial" panose="020B0604020202020204" pitchFamily="34" charset="0"/>
                    <a:cs typeface="Arial" panose="020B0604020202020204" pitchFamily="34" charset="0"/>
                  </a:rPr>
                  <a:t> barrier</a:t>
                </a:r>
                <a:endParaRPr kumimoji="0" lang="en-US" sz="1150" b="0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2AC7A383-F687-2358-CF1B-AB11F4ADE712}"/>
                  </a:ext>
                </a:extLst>
              </p:cNvPr>
              <p:cNvSpPr txBox="1"/>
              <p:nvPr/>
            </p:nvSpPr>
            <p:spPr>
              <a:xfrm>
                <a:off x="8679205" y="2430467"/>
                <a:ext cx="2120626" cy="1592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50" dirty="0">
                    <a:latin typeface="Arial" panose="020B0604020202020204" pitchFamily="34" charset="0"/>
                    <a:cs typeface="Arial" panose="020B0604020202020204" pitchFamily="34" charset="0"/>
                  </a:rPr>
                  <a:t>w/ </a:t>
                </a:r>
                <a:r>
                  <a:rPr lang="en-US" sz="1150" dirty="0">
                    <a:solidFill>
                      <a:srgbClr val="00D73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</a:t>
                </a:r>
                <a:r>
                  <a:rPr lang="en-US" sz="1150" dirty="0">
                    <a:solidFill>
                      <a:srgbClr val="FF4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1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barrier+DLARC</a:t>
                </a:r>
                <a:endParaRPr kumimoji="0" lang="en-US" sz="1150" b="0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41696C5D-ABE6-D687-7CF1-886A4B30EACA}"/>
                  </a:ext>
                </a:extLst>
              </p:cNvPr>
              <p:cNvSpPr txBox="1"/>
              <p:nvPr/>
            </p:nvSpPr>
            <p:spPr>
              <a:xfrm>
                <a:off x="8621544" y="3866771"/>
                <a:ext cx="570005" cy="176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50" dirty="0">
                    <a:latin typeface="Arial" panose="020B0604020202020204" pitchFamily="34" charset="0"/>
                    <a:cs typeface="Arial" panose="020B0604020202020204" pitchFamily="34" charset="0"/>
                  </a:rPr>
                  <a:t>T=83K</a:t>
                </a:r>
                <a:endParaRPr kumimoji="0" lang="en-US" sz="1150" b="0" i="0" u="sng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190" name="Table 189">
            <a:extLst>
              <a:ext uri="{FF2B5EF4-FFF2-40B4-BE49-F238E27FC236}">
                <a16:creationId xmlns:a16="http://schemas.microsoft.com/office/drawing/2014/main" id="{F65C2109-C6BE-C816-C3D2-31D88675B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929855"/>
              </p:ext>
            </p:extLst>
          </p:nvPr>
        </p:nvGraphicFramePr>
        <p:xfrm>
          <a:off x="8581277" y="4424091"/>
          <a:ext cx="2508249" cy="95948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03275">
                  <a:extLst>
                    <a:ext uri="{9D8B030D-6E8A-4147-A177-3AD203B41FA5}">
                      <a16:colId xmlns:a16="http://schemas.microsoft.com/office/drawing/2014/main" val="4140944668"/>
                    </a:ext>
                  </a:extLst>
                </a:gridCol>
                <a:gridCol w="582612">
                  <a:extLst>
                    <a:ext uri="{9D8B030D-6E8A-4147-A177-3AD203B41FA5}">
                      <a16:colId xmlns:a16="http://schemas.microsoft.com/office/drawing/2014/main" val="224154808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5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803"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</a:t>
                      </a: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150" b="0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</a:t>
                      </a:r>
                      <a:r>
                        <a:rPr lang="en-US" sz="1150" b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density</a:t>
                      </a:r>
                      <a:endParaRPr lang="en-US" sz="1150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15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(W/cm</a:t>
                      </a:r>
                      <a:r>
                        <a:rPr lang="en-US" sz="1150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5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1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</a:t>
                      </a:r>
                    </a:p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Efficiency</a:t>
                      </a:r>
                    </a:p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282"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barrier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74.4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39.1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282"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rgbClr val="00D7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barrier</a:t>
                      </a:r>
                    </a:p>
                  </a:txBody>
                  <a:tcPr marL="0" marR="0" marT="43074" marB="4307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</a:t>
                      </a:r>
                    </a:p>
                  </a:txBody>
                  <a:tcPr marL="0" marR="0" marT="43074" marB="4307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rgbClr val="00D7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93.3</a:t>
                      </a:r>
                    </a:p>
                  </a:txBody>
                  <a:tcPr marL="0" marR="0" marT="43074" marB="4307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62.1</a:t>
                      </a:r>
                    </a:p>
                  </a:txBody>
                  <a:tcPr marL="0" marR="0" marT="43074" marB="4307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97" name="Table 196">
            <a:extLst>
              <a:ext uri="{FF2B5EF4-FFF2-40B4-BE49-F238E27FC236}">
                <a16:creationId xmlns:a16="http://schemas.microsoft.com/office/drawing/2014/main" id="{0912CBCC-4668-D8E4-675C-C5A8723B31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675352"/>
              </p:ext>
            </p:extLst>
          </p:nvPr>
        </p:nvGraphicFramePr>
        <p:xfrm>
          <a:off x="8581277" y="4424091"/>
          <a:ext cx="2508249" cy="6980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03275">
                  <a:extLst>
                    <a:ext uri="{9D8B030D-6E8A-4147-A177-3AD203B41FA5}">
                      <a16:colId xmlns:a16="http://schemas.microsoft.com/office/drawing/2014/main" val="4140944668"/>
                    </a:ext>
                  </a:extLst>
                </a:gridCol>
                <a:gridCol w="582612">
                  <a:extLst>
                    <a:ext uri="{9D8B030D-6E8A-4147-A177-3AD203B41FA5}">
                      <a16:colId xmlns:a16="http://schemas.microsoft.com/office/drawing/2014/main" val="224154808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5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803"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</a:t>
                      </a: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150" b="0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</a:t>
                      </a:r>
                      <a:r>
                        <a:rPr lang="en-US" sz="1150" b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density</a:t>
                      </a:r>
                      <a:endParaRPr lang="en-US" sz="1150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15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(W/cm</a:t>
                      </a:r>
                      <a:r>
                        <a:rPr lang="en-US" sz="1150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5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1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</a:t>
                      </a:r>
                    </a:p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Efficiency</a:t>
                      </a:r>
                    </a:p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282"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barrier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74.4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39.1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436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CECE35-265E-E144-08B8-4D091BDAF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39" y="304801"/>
            <a:ext cx="8033743" cy="762000"/>
          </a:xfrm>
        </p:spPr>
        <p:txBody>
          <a:bodyPr>
            <a:normAutofit/>
          </a:bodyPr>
          <a:lstStyle/>
          <a:p>
            <a:r>
              <a:rPr lang="en-US" sz="4000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AC2FA-1006-E532-C218-B076E239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55E7-4A19-49BF-A0C2-DF2ABEDBA899}" type="slidenum">
              <a:rPr lang="en-US" smtClean="0"/>
              <a:t>20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E4DB33-98F9-2226-29C4-6D766457CB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6" name="Content Placeholder 1">
            <a:extLst>
              <a:ext uri="{FF2B5EF4-FFF2-40B4-BE49-F238E27FC236}">
                <a16:creationId xmlns:a16="http://schemas.microsoft.com/office/drawing/2014/main" id="{47CD0863-0EEB-3558-6712-F6D02ECB975A}"/>
              </a:ext>
            </a:extLst>
          </p:cNvPr>
          <p:cNvSpPr txBox="1">
            <a:spLocks/>
          </p:cNvSpPr>
          <p:nvPr/>
        </p:nvSpPr>
        <p:spPr>
          <a:xfrm>
            <a:off x="693882" y="1731543"/>
            <a:ext cx="6641309" cy="3307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Majority hole blocking acted as a strong performance-limiting factor in cryogenic LPCs</a:t>
            </a:r>
          </a:p>
          <a:p>
            <a:pPr>
              <a:lnSpc>
                <a:spcPct val="100000"/>
              </a:lnSpc>
            </a:pPr>
            <a:r>
              <a:rPr lang="en-US" dirty="0"/>
              <a:t>By selecting proper barrier material with high doping and minimal freezeout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FF&gt;90% and peak efficiency of 62.1% were measured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B505426-E234-829F-21EF-DF9FA8908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568620"/>
              </p:ext>
            </p:extLst>
          </p:nvPr>
        </p:nvGraphicFramePr>
        <p:xfrm>
          <a:off x="7876536" y="4574189"/>
          <a:ext cx="3449940" cy="122089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5859">
                  <a:extLst>
                    <a:ext uri="{9D8B030D-6E8A-4147-A177-3AD203B41FA5}">
                      <a16:colId xmlns:a16="http://schemas.microsoft.com/office/drawing/2014/main" val="4140944668"/>
                    </a:ext>
                  </a:extLst>
                </a:gridCol>
                <a:gridCol w="651117">
                  <a:extLst>
                    <a:ext uri="{9D8B030D-6E8A-4147-A177-3AD203B41FA5}">
                      <a16:colId xmlns:a16="http://schemas.microsoft.com/office/drawing/2014/main" val="1235889372"/>
                    </a:ext>
                  </a:extLst>
                </a:gridCol>
                <a:gridCol w="577372">
                  <a:extLst>
                    <a:ext uri="{9D8B030D-6E8A-4147-A177-3AD203B41FA5}">
                      <a16:colId xmlns:a16="http://schemas.microsoft.com/office/drawing/2014/main" val="2241548080"/>
                    </a:ext>
                  </a:extLst>
                </a:gridCol>
                <a:gridCol w="518015">
                  <a:extLst>
                    <a:ext uri="{9D8B030D-6E8A-4147-A177-3AD203B41FA5}">
                      <a16:colId xmlns:a16="http://schemas.microsoft.com/office/drawing/2014/main" val="1544550016"/>
                    </a:ext>
                  </a:extLst>
                </a:gridCol>
                <a:gridCol w="425859">
                  <a:extLst>
                    <a:ext uri="{9D8B030D-6E8A-4147-A177-3AD203B41FA5}">
                      <a16:colId xmlns:a16="http://schemas.microsoft.com/office/drawing/2014/main" val="947248348"/>
                    </a:ext>
                  </a:extLst>
                </a:gridCol>
                <a:gridCol w="425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58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803"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</a:t>
                      </a: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EQE</a:t>
                      </a:r>
                      <a:r>
                        <a:rPr lang="en-US" sz="1150" b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808 nm</a:t>
                      </a:r>
                    </a:p>
                    <a:p>
                      <a:pPr algn="ctr"/>
                      <a:r>
                        <a:rPr lang="en-US" sz="115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150" b="0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</a:t>
                      </a:r>
                      <a:r>
                        <a:rPr lang="en-US" sz="1150" b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density</a:t>
                      </a:r>
                      <a:endParaRPr lang="en-US" sz="1150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15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(W/cm</a:t>
                      </a:r>
                      <a:r>
                        <a:rPr lang="en-US" sz="1150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5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1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  <a:r>
                        <a:rPr lang="en-US" sz="1150" b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endParaRPr lang="en-US" sz="1150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(A/cm</a:t>
                      </a:r>
                      <a:r>
                        <a:rPr lang="en-US" sz="1150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5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1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1150" b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</a:t>
                      </a:r>
                      <a:r>
                        <a:rPr lang="en-US" sz="115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15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(V)</a:t>
                      </a:r>
                      <a:endParaRPr lang="en-US" sz="11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</a:t>
                      </a:r>
                    </a:p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η</a:t>
                      </a:r>
                      <a:r>
                        <a:rPr lang="en-US" sz="1150" b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</a:t>
                      </a:r>
                      <a:endParaRPr lang="en-US" sz="11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282"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62.2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0.102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1.385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74.4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39.1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282"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0" marR="0" marT="43074" marB="4307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43.3</a:t>
                      </a:r>
                    </a:p>
                  </a:txBody>
                  <a:tcPr marL="0" marR="0" marT="43074" marB="4307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ko-KR" sz="115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.05</a:t>
                      </a:r>
                      <a:endParaRPr lang="en-US" sz="1150" b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074" marB="4307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0.282</a:t>
                      </a:r>
                    </a:p>
                  </a:txBody>
                  <a:tcPr marL="0" marR="0" marT="43074" marB="4307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1.387</a:t>
                      </a:r>
                    </a:p>
                  </a:txBody>
                  <a:tcPr marL="0" marR="0" marT="43074" marB="4307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89.2</a:t>
                      </a:r>
                    </a:p>
                  </a:txBody>
                  <a:tcPr marL="0" marR="0" marT="43074" marB="4307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33.2</a:t>
                      </a:r>
                    </a:p>
                  </a:txBody>
                  <a:tcPr marL="0" marR="0" marT="43074" marB="4307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740735"/>
                  </a:ext>
                </a:extLst>
              </a:tr>
              <a:tr h="167282"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0" marR="0" marT="43074" marB="4307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76.6</a:t>
                      </a:r>
                    </a:p>
                  </a:txBody>
                  <a:tcPr marL="0" marR="0" marT="43074" marB="4307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</a:t>
                      </a:r>
                    </a:p>
                  </a:txBody>
                  <a:tcPr marL="0" marR="0" marT="43074" marB="4307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0.339</a:t>
                      </a:r>
                    </a:p>
                  </a:txBody>
                  <a:tcPr marL="0" marR="0" marT="43074" marB="4307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1.400</a:t>
                      </a:r>
                    </a:p>
                  </a:txBody>
                  <a:tcPr marL="0" marR="0" marT="43074" marB="4307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93.3</a:t>
                      </a:r>
                    </a:p>
                  </a:txBody>
                  <a:tcPr marL="0" marR="0" marT="43074" marB="4307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62.1</a:t>
                      </a:r>
                    </a:p>
                  </a:txBody>
                  <a:tcPr marL="0" marR="0" marT="43074" marB="4307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A36B32D1-0CDF-A487-D3B9-C0C573FE1D59}"/>
              </a:ext>
            </a:extLst>
          </p:cNvPr>
          <p:cNvGrpSpPr/>
          <p:nvPr/>
        </p:nvGrpSpPr>
        <p:grpSpPr>
          <a:xfrm>
            <a:off x="7542909" y="1594733"/>
            <a:ext cx="3616103" cy="2770466"/>
            <a:chOff x="8049871" y="1414748"/>
            <a:chExt cx="3035808" cy="2325875"/>
          </a:xfrm>
        </p:grpSpPr>
        <p:pic>
          <p:nvPicPr>
            <p:cNvPr id="5" name="Picture 4" descr="A diagram of a voltage&#10;&#10;Description automatically generated with low confidence">
              <a:extLst>
                <a:ext uri="{FF2B5EF4-FFF2-40B4-BE49-F238E27FC236}">
                  <a16:creationId xmlns:a16="http://schemas.microsoft.com/office/drawing/2014/main" id="{4BDC6955-64AE-B5BD-F256-42C4FD725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9871" y="1414748"/>
              <a:ext cx="3035808" cy="23258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74C411-12DB-4E73-C98C-EA2CE42EE84D}"/>
                </a:ext>
              </a:extLst>
            </p:cNvPr>
            <p:cNvSpPr txBox="1"/>
            <p:nvPr/>
          </p:nvSpPr>
          <p:spPr>
            <a:xfrm>
              <a:off x="8532214" y="2745016"/>
              <a:ext cx="7177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Structure 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311D7F-AF58-59D4-26DC-0E59CA75C04C}"/>
                </a:ext>
              </a:extLst>
            </p:cNvPr>
            <p:cNvSpPr txBox="1"/>
            <p:nvPr/>
          </p:nvSpPr>
          <p:spPr>
            <a:xfrm>
              <a:off x="8532214" y="1878501"/>
              <a:ext cx="7177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Structure B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994C0F-0DE2-16DC-14DE-34A5548DDB98}"/>
                </a:ext>
              </a:extLst>
            </p:cNvPr>
            <p:cNvSpPr txBox="1"/>
            <p:nvPr/>
          </p:nvSpPr>
          <p:spPr>
            <a:xfrm>
              <a:off x="8532214" y="1600764"/>
              <a:ext cx="127066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Structure </a:t>
              </a:r>
              <a:r>
                <a:rPr lang="en-US" sz="115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+ DLARC</a:t>
              </a:r>
              <a:endParaRPr kumimoji="0" lang="en-US" sz="115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6144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16E680-7F23-C430-83B1-38F9C8AE6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304801"/>
            <a:ext cx="9791700" cy="762000"/>
          </a:xfrm>
        </p:spPr>
        <p:txBody>
          <a:bodyPr>
            <a:noAutofit/>
          </a:bodyPr>
          <a:lstStyle/>
          <a:p>
            <a:r>
              <a:rPr lang="en-US" sz="4000" dirty="0"/>
              <a:t>Cryogenic power-over-fiber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49C58-CC5C-D7A1-6E93-B844D6E55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55E7-4A19-49BF-A0C2-DF2ABEDBA899}" type="slidenum">
              <a:rPr lang="en-US" smtClean="0"/>
              <a:t>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20C888-8AD1-0A66-5092-67437DEEB3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fontAlgn="auto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[1] B. Abi et al., JINST 15, T08008 (2020). </a:t>
            </a:r>
            <a:endParaRPr lang="en-US" dirty="0">
              <a:latin typeface="Arial" panose="020B0604020202020204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6D335EB-B7DA-A357-A73D-796CD46A1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1708804"/>
            <a:ext cx="4800207" cy="131861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Power-over-fiber (</a:t>
            </a:r>
            <a:r>
              <a:rPr lang="en-US" dirty="0" err="1"/>
              <a:t>PoF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Suitable in harsh environment due to spark-free operation</a:t>
            </a:r>
          </a:p>
        </p:txBody>
      </p:sp>
      <p:sp>
        <p:nvSpPr>
          <p:cNvPr id="435" name="Content Placeholder 1">
            <a:extLst>
              <a:ext uri="{FF2B5EF4-FFF2-40B4-BE49-F238E27FC236}">
                <a16:creationId xmlns:a16="http://schemas.microsoft.com/office/drawing/2014/main" id="{FEFE8628-D147-2D37-5861-7879BA4E58EF}"/>
              </a:ext>
            </a:extLst>
          </p:cNvPr>
          <p:cNvSpPr txBox="1">
            <a:spLocks/>
          </p:cNvSpPr>
          <p:nvPr/>
        </p:nvSpPr>
        <p:spPr>
          <a:xfrm>
            <a:off x="701035" y="3636270"/>
            <a:ext cx="4800207" cy="2003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 err="1"/>
              <a:t>PoF</a:t>
            </a:r>
            <a:r>
              <a:rPr lang="en-US" dirty="0"/>
              <a:t> in deep underground neutrino experiments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Convey power to electronics embedded in </a:t>
            </a:r>
            <a:r>
              <a:rPr lang="en-US" b="1" dirty="0"/>
              <a:t>high voltage (V=300kV)</a:t>
            </a:r>
            <a:r>
              <a:rPr lang="en-US" dirty="0"/>
              <a:t> and </a:t>
            </a:r>
            <a:r>
              <a:rPr lang="en-US" b="1" dirty="0" err="1"/>
              <a:t>LAr</a:t>
            </a:r>
            <a:r>
              <a:rPr lang="en-US" b="1" dirty="0"/>
              <a:t> (T=83-89K)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719AD9CE-BF17-2320-1CB7-BC4C57921E5E}"/>
              </a:ext>
            </a:extLst>
          </p:cNvPr>
          <p:cNvGrpSpPr/>
          <p:nvPr/>
        </p:nvGrpSpPr>
        <p:grpSpPr>
          <a:xfrm>
            <a:off x="6587268" y="3651210"/>
            <a:ext cx="4547596" cy="2236815"/>
            <a:chOff x="7187351" y="3858726"/>
            <a:chExt cx="4172207" cy="2052173"/>
          </a:xfrm>
        </p:grpSpPr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27ACE8AC-81F5-9BA7-687B-FAD0B008C990}"/>
                </a:ext>
              </a:extLst>
            </p:cNvPr>
            <p:cNvGrpSpPr/>
            <p:nvPr/>
          </p:nvGrpSpPr>
          <p:grpSpPr>
            <a:xfrm>
              <a:off x="7187351" y="3858726"/>
              <a:ext cx="4172207" cy="2052173"/>
              <a:chOff x="7187351" y="3858726"/>
              <a:chExt cx="4172207" cy="2052173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00D7A82A-C1CC-1BE5-6EAF-446843FA2ECD}"/>
                  </a:ext>
                </a:extLst>
              </p:cNvPr>
              <p:cNvGrpSpPr/>
              <p:nvPr/>
            </p:nvGrpSpPr>
            <p:grpSpPr>
              <a:xfrm>
                <a:off x="7225515" y="3933556"/>
                <a:ext cx="3503712" cy="1966951"/>
                <a:chOff x="-5413651" y="3344281"/>
                <a:chExt cx="4233839" cy="2376803"/>
              </a:xfrm>
            </p:grpSpPr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3809E60A-7E57-1C6A-448D-16AC6031AD3A}"/>
                    </a:ext>
                  </a:extLst>
                </p:cNvPr>
                <p:cNvGrpSpPr/>
                <p:nvPr/>
              </p:nvGrpSpPr>
              <p:grpSpPr>
                <a:xfrm>
                  <a:off x="-5413651" y="3344281"/>
                  <a:ext cx="4233839" cy="2376803"/>
                  <a:chOff x="-5413635" y="3344287"/>
                  <a:chExt cx="4233826" cy="2376807"/>
                </a:xfrm>
              </p:grpSpPr>
              <p:grpSp>
                <p:nvGrpSpPr>
                  <p:cNvPr id="131" name="Group 130">
                    <a:extLst>
                      <a:ext uri="{FF2B5EF4-FFF2-40B4-BE49-F238E27FC236}">
                        <a16:creationId xmlns:a16="http://schemas.microsoft.com/office/drawing/2014/main" id="{D49D958B-29FA-5427-71B3-BADE583D5450}"/>
                      </a:ext>
                    </a:extLst>
                  </p:cNvPr>
                  <p:cNvGrpSpPr/>
                  <p:nvPr/>
                </p:nvGrpSpPr>
                <p:grpSpPr>
                  <a:xfrm>
                    <a:off x="-5413635" y="3344287"/>
                    <a:ext cx="4233826" cy="2376807"/>
                    <a:chOff x="-5413635" y="3344320"/>
                    <a:chExt cx="4233826" cy="2376830"/>
                  </a:xfrm>
                </p:grpSpPr>
                <p:grpSp>
                  <p:nvGrpSpPr>
                    <p:cNvPr id="136" name="Group 135">
                      <a:extLst>
                        <a:ext uri="{FF2B5EF4-FFF2-40B4-BE49-F238E27FC236}">
                          <a16:creationId xmlns:a16="http://schemas.microsoft.com/office/drawing/2014/main" id="{1D123B17-C867-4812-87D9-30DF5CBCB5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5413635" y="3344320"/>
                      <a:ext cx="4233826" cy="2376830"/>
                      <a:chOff x="-5413635" y="3344320"/>
                      <a:chExt cx="4233826" cy="2376830"/>
                    </a:xfrm>
                  </p:grpSpPr>
                  <p:grpSp>
                    <p:nvGrpSpPr>
                      <p:cNvPr id="143" name="Group 142">
                        <a:extLst>
                          <a:ext uri="{FF2B5EF4-FFF2-40B4-BE49-F238E27FC236}">
                            <a16:creationId xmlns:a16="http://schemas.microsoft.com/office/drawing/2014/main" id="{143C774D-BA03-0B7A-89B1-AE7EE9194A3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5413635" y="3344320"/>
                        <a:ext cx="4233826" cy="2376830"/>
                        <a:chOff x="-5413635" y="3344320"/>
                        <a:chExt cx="4233826" cy="2376830"/>
                      </a:xfrm>
                    </p:grpSpPr>
                    <p:grpSp>
                      <p:nvGrpSpPr>
                        <p:cNvPr id="151" name="Group 150">
                          <a:extLst>
                            <a:ext uri="{FF2B5EF4-FFF2-40B4-BE49-F238E27FC236}">
                              <a16:creationId xmlns:a16="http://schemas.microsoft.com/office/drawing/2014/main" id="{B7B8C68C-BC7B-955F-9D68-48A6C455FBF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-5413635" y="3344320"/>
                          <a:ext cx="4233826" cy="2376830"/>
                          <a:chOff x="-5413635" y="3344320"/>
                          <a:chExt cx="4233826" cy="2376830"/>
                        </a:xfrm>
                      </p:grpSpPr>
                      <p:grpSp>
                        <p:nvGrpSpPr>
                          <p:cNvPr id="155" name="Group 154">
                            <a:extLst>
                              <a:ext uri="{FF2B5EF4-FFF2-40B4-BE49-F238E27FC236}">
                                <a16:creationId xmlns:a16="http://schemas.microsoft.com/office/drawing/2014/main" id="{0D49238E-DD7A-66BB-DECD-2BB250758A5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-5413635" y="3344320"/>
                            <a:ext cx="4233826" cy="2376830"/>
                            <a:chOff x="-5413635" y="3344320"/>
                            <a:chExt cx="4233826" cy="2376830"/>
                          </a:xfrm>
                        </p:grpSpPr>
                        <p:grpSp>
                          <p:nvGrpSpPr>
                            <p:cNvPr id="160" name="Group 159">
                              <a:extLst>
                                <a:ext uri="{FF2B5EF4-FFF2-40B4-BE49-F238E27FC236}">
                                  <a16:creationId xmlns:a16="http://schemas.microsoft.com/office/drawing/2014/main" id="{FCB97136-F041-6F9E-26AB-C83566E6626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-5296613" y="3344320"/>
                              <a:ext cx="3821687" cy="2376830"/>
                              <a:chOff x="-5296613" y="3344320"/>
                              <a:chExt cx="3821687" cy="2376830"/>
                            </a:xfrm>
                          </p:grpSpPr>
                          <p:grpSp>
                            <p:nvGrpSpPr>
                              <p:cNvPr id="175" name="Group 174">
                                <a:extLst>
                                  <a:ext uri="{FF2B5EF4-FFF2-40B4-BE49-F238E27FC236}">
                                    <a16:creationId xmlns:a16="http://schemas.microsoft.com/office/drawing/2014/main" id="{C564A3F5-F369-F3A6-61F9-EC6EDF67607B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-5296613" y="3344320"/>
                                <a:ext cx="3821687" cy="2376830"/>
                                <a:chOff x="-6036173" y="2933780"/>
                                <a:chExt cx="3821687" cy="2376830"/>
                              </a:xfrm>
                            </p:grpSpPr>
                            <p:pic>
                              <p:nvPicPr>
                                <p:cNvPr id="178" name="Picture 6" descr="page15image1440035184">
                                  <a:extLst>
                                    <a:ext uri="{FF2B5EF4-FFF2-40B4-BE49-F238E27FC236}">
                                      <a16:creationId xmlns:a16="http://schemas.microsoft.com/office/drawing/2014/main" id="{BDA3870D-7FBC-AF55-93A4-E153F0DBE1A9}"/>
                                    </a:ext>
                                  </a:extLst>
                                </p:cNvPr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 rotWithShape="1">
                                <a:blip r:embed="rId3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5490" r="6776"/>
                                <a:stretch/>
                              </p:blipFill>
                              <p:spPr bwMode="auto">
                                <a:xfrm>
                                  <a:off x="-6036173" y="2933780"/>
                                  <a:ext cx="3821687" cy="2376830"/>
                                </a:xfrm>
                                <a:prstGeom prst="rect">
                                  <a:avLst/>
                                </a:prstGeom>
                                <a:noFill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  <p:sp>
                              <p:nvSpPr>
                                <p:cNvPr id="179" name="Rectangle 178">
                                  <a:extLst>
                                    <a:ext uri="{FF2B5EF4-FFF2-40B4-BE49-F238E27FC236}">
                                      <a16:creationId xmlns:a16="http://schemas.microsoft.com/office/drawing/2014/main" id="{AF7D34FA-96F6-0554-F20D-7A73015EE32F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 rot="1141891">
                                  <a:off x="-5862467" y="4523953"/>
                                  <a:ext cx="92923" cy="163197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A5B6AD"/>
                                </a:solidFill>
                                <a:ln w="25400" cap="flat" cmpd="sng" algn="ctr">
                                  <a:noFill/>
                                  <a:prstDash val="solid"/>
                                </a:ln>
                                <a:effectLst/>
                              </p:spPr>
                              <p:txBody>
                                <a:bodyPr rtlCol="0" anchor="ctr"/>
                                <a:lstStyle/>
                                <a:p>
                                  <a:pPr marL="0" marR="0" lvl="0" indent="0" algn="ctr" defTabSz="914400" eaLnBrk="0" fontAlgn="base" latinLnBrk="0" hangingPunct="0">
                                    <a:lnSpc>
                                      <a:spcPct val="100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lang="en-US" sz="1200" b="0" i="0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24242"/>
                                    </a:solidFill>
                                    <a:effectLst/>
                                    <a:uLnTx/>
                                    <a:uFillTx/>
                                    <a:latin typeface="Times New Roman"/>
                                    <a:ea typeface="+mn-ea"/>
                                    <a:cs typeface="+mn-cs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80" name="Rectangle 179">
                                  <a:extLst>
                                    <a:ext uri="{FF2B5EF4-FFF2-40B4-BE49-F238E27FC236}">
                                      <a16:creationId xmlns:a16="http://schemas.microsoft.com/office/drawing/2014/main" id="{9AE46BC7-C8FC-ECBE-ACFC-BDB3B5ECBBA3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 rot="650657">
                                  <a:off x="-3980937" y="4884690"/>
                                  <a:ext cx="48270" cy="134243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A5B6AD"/>
                                </a:solidFill>
                                <a:ln w="25400" cap="flat" cmpd="sng" algn="ctr">
                                  <a:noFill/>
                                  <a:prstDash val="solid"/>
                                </a:ln>
                                <a:effectLst/>
                              </p:spPr>
                              <p:txBody>
                                <a:bodyPr rtlCol="0" anchor="ctr"/>
                                <a:lstStyle/>
                                <a:p>
                                  <a:pPr marL="0" marR="0" lvl="0" indent="0" algn="ctr" defTabSz="914400" eaLnBrk="0" fontAlgn="base" latinLnBrk="0" hangingPunct="0">
                                    <a:lnSpc>
                                      <a:spcPct val="100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lang="en-US" sz="1200" b="0" i="0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24242"/>
                                    </a:solidFill>
                                    <a:effectLst/>
                                    <a:uLnTx/>
                                    <a:uFillTx/>
                                    <a:latin typeface="Times New Roman"/>
                                    <a:ea typeface="+mn-ea"/>
                                    <a:cs typeface="+mn-cs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81" name="Rectangle 180">
                                  <a:extLst>
                                    <a:ext uri="{FF2B5EF4-FFF2-40B4-BE49-F238E27FC236}">
                                      <a16:creationId xmlns:a16="http://schemas.microsoft.com/office/drawing/2014/main" id="{51FB95F7-05A0-53EB-219D-37B895AD60BA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 rot="20638358">
                                  <a:off x="-5166682" y="4642757"/>
                                  <a:ext cx="45719" cy="265693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A5B6AD"/>
                                </a:solidFill>
                                <a:ln w="25400" cap="flat" cmpd="sng" algn="ctr">
                                  <a:noFill/>
                                  <a:prstDash val="solid"/>
                                </a:ln>
                                <a:effectLst/>
                              </p:spPr>
                              <p:txBody>
                                <a:bodyPr rtlCol="0" anchor="ctr"/>
                                <a:lstStyle/>
                                <a:p>
                                  <a:pPr marL="0" marR="0" lvl="0" indent="0" algn="ctr" defTabSz="914400" eaLnBrk="0" fontAlgn="base" latinLnBrk="0" hangingPunct="0">
                                    <a:lnSpc>
                                      <a:spcPct val="100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lang="en-US" sz="1200" b="0" i="0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24242"/>
                                    </a:solidFill>
                                    <a:effectLst/>
                                    <a:uLnTx/>
                                    <a:uFillTx/>
                                    <a:latin typeface="Times New Roman"/>
                                    <a:ea typeface="+mn-ea"/>
                                    <a:cs typeface="+mn-cs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82" name="Rectangle 181">
                                  <a:extLst>
                                    <a:ext uri="{FF2B5EF4-FFF2-40B4-BE49-F238E27FC236}">
                                      <a16:creationId xmlns:a16="http://schemas.microsoft.com/office/drawing/2014/main" id="{4D9AF30A-3DB6-A5A4-A217-7054C46591F5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 rot="601455">
                                  <a:off x="-5205472" y="4632464"/>
                                  <a:ext cx="73186" cy="18288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778580"/>
                                </a:solidFill>
                                <a:ln w="25400" cap="flat" cmpd="sng" algn="ctr">
                                  <a:noFill/>
                                  <a:prstDash val="solid"/>
                                </a:ln>
                                <a:effectLst/>
                              </p:spPr>
                              <p:txBody>
                                <a:bodyPr rtlCol="0" anchor="ctr"/>
                                <a:lstStyle/>
                                <a:p>
                                  <a:pPr marL="0" marR="0" lvl="0" indent="0" algn="ctr" defTabSz="914400" eaLnBrk="0" fontAlgn="base" latinLnBrk="0" hangingPunct="0">
                                    <a:lnSpc>
                                      <a:spcPct val="100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lang="en-US" sz="1200" b="0" i="0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24242"/>
                                    </a:solidFill>
                                    <a:effectLst/>
                                    <a:uLnTx/>
                                    <a:uFillTx/>
                                    <a:latin typeface="Times New Roman"/>
                                    <a:ea typeface="+mn-ea"/>
                                    <a:cs typeface="+mn-cs"/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176" name="Freeform 175">
                                <a:extLst>
                                  <a:ext uri="{FF2B5EF4-FFF2-40B4-BE49-F238E27FC236}">
                                    <a16:creationId xmlns:a16="http://schemas.microsoft.com/office/drawing/2014/main" id="{6B408DFF-287B-FF4C-652F-D1E0AEA3F83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-4407408" y="5303520"/>
                                <a:ext cx="280416" cy="73152"/>
                              </a:xfrm>
                              <a:custGeom>
                                <a:avLst/>
                                <a:gdLst>
                                  <a:gd name="connsiteX0" fmla="*/ 0 w 280416"/>
                                  <a:gd name="connsiteY0" fmla="*/ 12192 h 73152"/>
                                  <a:gd name="connsiteX1" fmla="*/ 280416 w 280416"/>
                                  <a:gd name="connsiteY1" fmla="*/ 73152 h 73152"/>
                                  <a:gd name="connsiteX2" fmla="*/ 195072 w 280416"/>
                                  <a:gd name="connsiteY2" fmla="*/ 0 h 73152"/>
                                  <a:gd name="connsiteX3" fmla="*/ 0 w 280416"/>
                                  <a:gd name="connsiteY3" fmla="*/ 12192 h 73152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</a:cxnLst>
                                <a:rect l="l" t="t" r="r" b="b"/>
                                <a:pathLst>
                                  <a:path w="280416" h="73152">
                                    <a:moveTo>
                                      <a:pt x="0" y="12192"/>
                                    </a:moveTo>
                                    <a:lnTo>
                                      <a:pt x="280416" y="73152"/>
                                    </a:lnTo>
                                    <a:lnTo>
                                      <a:pt x="195072" y="0"/>
                                    </a:lnTo>
                                    <a:lnTo>
                                      <a:pt x="0" y="12192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A5B6AD"/>
                              </a:solidFill>
                              <a:ln w="25400" cap="flat" cmpd="sng" algn="ctr">
                                <a:noFill/>
                                <a:prstDash val="solid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0" fontAlgn="base" latinLnBrk="0" hangingPunct="0">
                                  <a:lnSpc>
                                    <a:spcPct val="100000"/>
                                  </a:lnSpc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2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24242"/>
                                  </a:solidFill>
                                  <a:effectLst/>
                                  <a:uLnTx/>
                                  <a:uFillTx/>
                                  <a:latin typeface="Times New Roman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177" name="Freeform 176">
                                <a:extLst>
                                  <a:ext uri="{FF2B5EF4-FFF2-40B4-BE49-F238E27FC236}">
                                    <a16:creationId xmlns:a16="http://schemas.microsoft.com/office/drawing/2014/main" id="{D6658FA4-845B-FA40-D096-B4B1E0031B8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-4471123" y="5307945"/>
                                <a:ext cx="350227" cy="104591"/>
                              </a:xfrm>
                              <a:custGeom>
                                <a:avLst/>
                                <a:gdLst>
                                  <a:gd name="connsiteX0" fmla="*/ 12192 w 347472"/>
                                  <a:gd name="connsiteY0" fmla="*/ 0 h 91440"/>
                                  <a:gd name="connsiteX1" fmla="*/ 347472 w 347472"/>
                                  <a:gd name="connsiteY1" fmla="*/ 67056 h 91440"/>
                                  <a:gd name="connsiteX2" fmla="*/ 0 w 347472"/>
                                  <a:gd name="connsiteY2" fmla="*/ 91440 h 91440"/>
                                  <a:gd name="connsiteX3" fmla="*/ 12192 w 347472"/>
                                  <a:gd name="connsiteY3" fmla="*/ 0 h 91440"/>
                                  <a:gd name="connsiteX0" fmla="*/ 12192 w 323088"/>
                                  <a:gd name="connsiteY0" fmla="*/ 0 h 91440"/>
                                  <a:gd name="connsiteX1" fmla="*/ 323088 w 323088"/>
                                  <a:gd name="connsiteY1" fmla="*/ 60650 h 91440"/>
                                  <a:gd name="connsiteX2" fmla="*/ 0 w 323088"/>
                                  <a:gd name="connsiteY2" fmla="*/ 91440 h 91440"/>
                                  <a:gd name="connsiteX3" fmla="*/ 12192 w 323088"/>
                                  <a:gd name="connsiteY3" fmla="*/ 0 h 91440"/>
                                  <a:gd name="connsiteX0" fmla="*/ 945 w 323088"/>
                                  <a:gd name="connsiteY0" fmla="*/ 0 h 86404"/>
                                  <a:gd name="connsiteX1" fmla="*/ 323088 w 323088"/>
                                  <a:gd name="connsiteY1" fmla="*/ 55614 h 86404"/>
                                  <a:gd name="connsiteX2" fmla="*/ 0 w 323088"/>
                                  <a:gd name="connsiteY2" fmla="*/ 86404 h 86404"/>
                                  <a:gd name="connsiteX3" fmla="*/ 945 w 323088"/>
                                  <a:gd name="connsiteY3" fmla="*/ 0 h 86404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</a:cxnLst>
                                <a:rect l="l" t="t" r="r" b="b"/>
                                <a:pathLst>
                                  <a:path w="323088" h="86404">
                                    <a:moveTo>
                                      <a:pt x="945" y="0"/>
                                    </a:moveTo>
                                    <a:lnTo>
                                      <a:pt x="323088" y="55614"/>
                                    </a:lnTo>
                                    <a:lnTo>
                                      <a:pt x="0" y="86404"/>
                                    </a:lnTo>
                                    <a:lnTo>
                                      <a:pt x="945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ysClr val="window" lastClr="FFFFFF"/>
                              </a:solidFill>
                              <a:ln w="25400" cap="flat" cmpd="sng" algn="ctr">
                                <a:noFill/>
                                <a:prstDash val="solid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0" fontAlgn="base" latinLnBrk="0" hangingPunct="0">
                                  <a:lnSpc>
                                    <a:spcPct val="100000"/>
                                  </a:lnSpc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2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24242"/>
                                  </a:solidFill>
                                  <a:effectLst/>
                                  <a:uLnTx/>
                                  <a:uFillTx/>
                                  <a:latin typeface="Times New Roman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61" name="Rectangle 160">
                              <a:extLst>
                                <a:ext uri="{FF2B5EF4-FFF2-40B4-BE49-F238E27FC236}">
                                  <a16:creationId xmlns:a16="http://schemas.microsoft.com/office/drawing/2014/main" id="{6C021B1D-BB16-ADEC-0F36-F1851F31E57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646280">
                              <a:off x="-3336203" y="5360931"/>
                              <a:ext cx="237920" cy="158690"/>
                            </a:xfrm>
                            <a:prstGeom prst="rect">
                              <a:avLst/>
                            </a:prstGeom>
                            <a:solidFill>
                              <a:srgbClr val="A5B6AD"/>
                            </a:solidFill>
                            <a:ln w="25400" cap="flat" cmpd="sng" algn="ctr">
                              <a:noFill/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2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24242"/>
                                </a:solidFill>
                                <a:effectLst/>
                                <a:uLnTx/>
                                <a:uFillTx/>
                                <a:latin typeface="Times New Roman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62" name="Rectangle 161">
                              <a:extLst>
                                <a:ext uri="{FF2B5EF4-FFF2-40B4-BE49-F238E27FC236}">
                                  <a16:creationId xmlns:a16="http://schemas.microsoft.com/office/drawing/2014/main" id="{95542F1C-1BED-23F9-09CF-DDA681FFE4C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646280">
                              <a:off x="-2853686" y="5419876"/>
                              <a:ext cx="116407" cy="158690"/>
                            </a:xfrm>
                            <a:prstGeom prst="rect">
                              <a:avLst/>
                            </a:prstGeom>
                            <a:solidFill>
                              <a:srgbClr val="A5B6AD"/>
                            </a:solidFill>
                            <a:ln w="25400" cap="flat" cmpd="sng" algn="ctr">
                              <a:noFill/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2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24242"/>
                                </a:solidFill>
                                <a:effectLst/>
                                <a:uLnTx/>
                                <a:uFillTx/>
                                <a:latin typeface="Times New Roman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63" name="Rectangle 162">
                              <a:extLst>
                                <a:ext uri="{FF2B5EF4-FFF2-40B4-BE49-F238E27FC236}">
                                  <a16:creationId xmlns:a16="http://schemas.microsoft.com/office/drawing/2014/main" id="{7981A7B5-5CA2-E5C4-272B-6C302468A80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646280">
                              <a:off x="-2782505" y="5505698"/>
                              <a:ext cx="1027575" cy="81637"/>
                            </a:xfrm>
                            <a:prstGeom prst="rect">
                              <a:avLst/>
                            </a:prstGeom>
                            <a:solidFill>
                              <a:srgbClr val="A5B6AD"/>
                            </a:solidFill>
                            <a:ln w="25400" cap="flat" cmpd="sng" algn="ctr">
                              <a:noFill/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2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24242"/>
                                </a:solidFill>
                                <a:effectLst/>
                                <a:uLnTx/>
                                <a:uFillTx/>
                                <a:latin typeface="Times New Roman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64" name="Rectangle 163">
                              <a:extLst>
                                <a:ext uri="{FF2B5EF4-FFF2-40B4-BE49-F238E27FC236}">
                                  <a16:creationId xmlns:a16="http://schemas.microsoft.com/office/drawing/2014/main" id="{CC208B3B-04CB-8487-B2E4-AE72D916752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415030">
                              <a:off x="-1592683" y="5302121"/>
                              <a:ext cx="50933" cy="368779"/>
                            </a:xfrm>
                            <a:prstGeom prst="rect">
                              <a:avLst/>
                            </a:prstGeom>
                            <a:solidFill>
                              <a:srgbClr val="A5B6AD"/>
                            </a:solidFill>
                            <a:ln w="25400" cap="flat" cmpd="sng" algn="ctr">
                              <a:noFill/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2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24242"/>
                                </a:solidFill>
                                <a:effectLst/>
                                <a:uLnTx/>
                                <a:uFillTx/>
                                <a:latin typeface="Times New Roman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65" name="Rectangle 164">
                              <a:extLst>
                                <a:ext uri="{FF2B5EF4-FFF2-40B4-BE49-F238E27FC236}">
                                  <a16:creationId xmlns:a16="http://schemas.microsoft.com/office/drawing/2014/main" id="{6EDA829A-3A3A-32DF-FC35-E0AED7663BF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646280">
                              <a:off x="-5191249" y="5044616"/>
                              <a:ext cx="476804" cy="157109"/>
                            </a:xfrm>
                            <a:prstGeom prst="rect">
                              <a:avLst/>
                            </a:prstGeom>
                            <a:solidFill>
                              <a:srgbClr val="A5B6AD"/>
                            </a:solidFill>
                            <a:ln w="25400" cap="flat" cmpd="sng" algn="ctr">
                              <a:noFill/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2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24242"/>
                                </a:solidFill>
                                <a:effectLst/>
                                <a:uLnTx/>
                                <a:uFillTx/>
                                <a:latin typeface="Times New Roman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66" name="Rectangle 165">
                              <a:extLst>
                                <a:ext uri="{FF2B5EF4-FFF2-40B4-BE49-F238E27FC236}">
                                  <a16:creationId xmlns:a16="http://schemas.microsoft.com/office/drawing/2014/main" id="{72082AE9-834B-1C6D-C5AF-AF7F3A6B7A1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646280">
                              <a:off x="-5290819" y="5076579"/>
                              <a:ext cx="123451" cy="80304"/>
                            </a:xfrm>
                            <a:prstGeom prst="rect">
                              <a:avLst/>
                            </a:prstGeom>
                            <a:solidFill>
                              <a:srgbClr val="A5B6AD"/>
                            </a:solidFill>
                            <a:ln w="25400" cap="flat" cmpd="sng" algn="ctr">
                              <a:noFill/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2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24242"/>
                                </a:solidFill>
                                <a:effectLst/>
                                <a:uLnTx/>
                                <a:uFillTx/>
                                <a:latin typeface="Times New Roman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67" name="Freeform 166">
                              <a:extLst>
                                <a:ext uri="{FF2B5EF4-FFF2-40B4-BE49-F238E27FC236}">
                                  <a16:creationId xmlns:a16="http://schemas.microsoft.com/office/drawing/2014/main" id="{090643D9-B724-7C8B-9D5A-6058258A91D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-5386552" y="5123793"/>
                              <a:ext cx="189186" cy="63062"/>
                            </a:xfrm>
                            <a:custGeom>
                              <a:avLst/>
                              <a:gdLst>
                                <a:gd name="connsiteX0" fmla="*/ 0 w 189186"/>
                                <a:gd name="connsiteY0" fmla="*/ 0 h 63062"/>
                                <a:gd name="connsiteX1" fmla="*/ 10511 w 189186"/>
                                <a:gd name="connsiteY1" fmla="*/ 63062 h 63062"/>
                                <a:gd name="connsiteX2" fmla="*/ 189186 w 189186"/>
                                <a:gd name="connsiteY2" fmla="*/ 36786 h 63062"/>
                                <a:gd name="connsiteX3" fmla="*/ 0 w 189186"/>
                                <a:gd name="connsiteY3" fmla="*/ 0 h 6306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</a:cxnLst>
                              <a:rect l="l" t="t" r="r" b="b"/>
                              <a:pathLst>
                                <a:path w="189186" h="63062">
                                  <a:moveTo>
                                    <a:pt x="0" y="0"/>
                                  </a:moveTo>
                                  <a:lnTo>
                                    <a:pt x="10511" y="63062"/>
                                  </a:lnTo>
                                  <a:lnTo>
                                    <a:pt x="189186" y="36786"/>
                                  </a:lnTo>
                                  <a:lnTo>
                                    <a:pt x="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ysClr val="window" lastClr="FFFFFF"/>
                            </a:solidFill>
                            <a:ln w="25400" cap="flat" cmpd="sng" algn="ctr">
                              <a:noFill/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2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24242"/>
                                </a:solidFill>
                                <a:effectLst/>
                                <a:uLnTx/>
                                <a:uFillTx/>
                                <a:latin typeface="Times New Roman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68" name="Rectangle 167">
                              <a:extLst>
                                <a:ext uri="{FF2B5EF4-FFF2-40B4-BE49-F238E27FC236}">
                                  <a16:creationId xmlns:a16="http://schemas.microsoft.com/office/drawing/2014/main" id="{22C659FB-A64D-6F35-5D1E-77553DCED3D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-5413635" y="3361189"/>
                              <a:ext cx="375825" cy="84680"/>
                            </a:xfrm>
                            <a:prstGeom prst="rect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25400" cap="flat" cmpd="sng" algn="ctr">
                              <a:noFill/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2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24242"/>
                                </a:solidFill>
                                <a:effectLst/>
                                <a:uLnTx/>
                                <a:uFillTx/>
                                <a:latin typeface="Times New Roman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69" name="Rectangle 168">
                              <a:extLst>
                                <a:ext uri="{FF2B5EF4-FFF2-40B4-BE49-F238E27FC236}">
                                  <a16:creationId xmlns:a16="http://schemas.microsoft.com/office/drawing/2014/main" id="{1B6C54A9-F7C3-E989-5209-B34C5D7DDDC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-3085549" y="3549667"/>
                              <a:ext cx="799550" cy="177650"/>
                            </a:xfrm>
                            <a:prstGeom prst="rect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25400" cap="flat" cmpd="sng" algn="ctr">
                              <a:noFill/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2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24242"/>
                                </a:solidFill>
                                <a:effectLst/>
                                <a:uLnTx/>
                                <a:uFillTx/>
                                <a:latin typeface="Times New Roman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70" name="Rectangle 169">
                              <a:extLst>
                                <a:ext uri="{FF2B5EF4-FFF2-40B4-BE49-F238E27FC236}">
                                  <a16:creationId xmlns:a16="http://schemas.microsoft.com/office/drawing/2014/main" id="{687373EA-4A5D-6179-69A6-A6E07914542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-2199467" y="3625865"/>
                              <a:ext cx="799550" cy="177650"/>
                            </a:xfrm>
                            <a:prstGeom prst="rect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25400" cap="flat" cmpd="sng" algn="ctr">
                              <a:noFill/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2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24242"/>
                                </a:solidFill>
                                <a:effectLst/>
                                <a:uLnTx/>
                                <a:uFillTx/>
                                <a:latin typeface="Times New Roman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71" name="Rectangle 170">
                              <a:extLst>
                                <a:ext uri="{FF2B5EF4-FFF2-40B4-BE49-F238E27FC236}">
                                  <a16:creationId xmlns:a16="http://schemas.microsoft.com/office/drawing/2014/main" id="{3720BEBB-1062-29A4-753D-1316576ABE5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671653">
                              <a:off x="-1815659" y="3786003"/>
                              <a:ext cx="139476" cy="177650"/>
                            </a:xfrm>
                            <a:prstGeom prst="rect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25400" cap="flat" cmpd="sng" algn="ctr">
                              <a:noFill/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2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24242"/>
                                </a:solidFill>
                                <a:effectLst/>
                                <a:uLnTx/>
                                <a:uFillTx/>
                                <a:latin typeface="Times New Roman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72" name="Rectangle 171">
                              <a:extLst>
                                <a:ext uri="{FF2B5EF4-FFF2-40B4-BE49-F238E27FC236}">
                                  <a16:creationId xmlns:a16="http://schemas.microsoft.com/office/drawing/2014/main" id="{91FEF174-4100-7F4E-3658-2580CD006E2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-1396743" y="4486125"/>
                              <a:ext cx="216934" cy="137561"/>
                            </a:xfrm>
                            <a:prstGeom prst="rect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25400" cap="flat" cmpd="sng" algn="ctr">
                              <a:noFill/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2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24242"/>
                                </a:solidFill>
                                <a:effectLst/>
                                <a:uLnTx/>
                                <a:uFillTx/>
                                <a:latin typeface="Times New Roman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73" name="Rectangle 172">
                              <a:extLst>
                                <a:ext uri="{FF2B5EF4-FFF2-40B4-BE49-F238E27FC236}">
                                  <a16:creationId xmlns:a16="http://schemas.microsoft.com/office/drawing/2014/main" id="{B4576A9A-A192-82D6-D9FB-3E28A7147F2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-1494700" y="4486125"/>
                              <a:ext cx="142113" cy="137561"/>
                            </a:xfrm>
                            <a:prstGeom prst="rect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25400" cap="flat" cmpd="sng" algn="ctr">
                              <a:noFill/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24242"/>
                                </a:solidFill>
                                <a:effectLst/>
                                <a:uLnTx/>
                                <a:uFillTx/>
                                <a:latin typeface="Times New Roman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74" name="Rectangle 173">
                              <a:extLst>
                                <a:ext uri="{FF2B5EF4-FFF2-40B4-BE49-F238E27FC236}">
                                  <a16:creationId xmlns:a16="http://schemas.microsoft.com/office/drawing/2014/main" id="{776DCD57-9FD2-DC48-157B-FEFAD0AA213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20632331">
                              <a:off x="-5322661" y="3428130"/>
                              <a:ext cx="51949" cy="500654"/>
                            </a:xfrm>
                            <a:prstGeom prst="rect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25400" cap="flat" cmpd="sng" algn="ctr">
                              <a:noFill/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2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24242"/>
                                </a:solidFill>
                                <a:effectLst/>
                                <a:uLnTx/>
                                <a:uFillTx/>
                                <a:latin typeface="Times New Roman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56" name="Rectangle 155">
                            <a:extLst>
                              <a:ext uri="{FF2B5EF4-FFF2-40B4-BE49-F238E27FC236}">
                                <a16:creationId xmlns:a16="http://schemas.microsoft.com/office/drawing/2014/main" id="{6217AC32-756C-002C-5C75-5E3674B28C8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455784">
                            <a:off x="-3148820" y="3683651"/>
                            <a:ext cx="117521" cy="62745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25400" cap="flat" cmpd="sng" algn="ctr">
                            <a:noFill/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2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24242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57" name="Rectangle 156">
                            <a:extLst>
                              <a:ext uri="{FF2B5EF4-FFF2-40B4-BE49-F238E27FC236}">
                                <a16:creationId xmlns:a16="http://schemas.microsoft.com/office/drawing/2014/main" id="{74AFF00D-E9FC-E648-4BB3-70107A83035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6134">
                            <a:off x="-3186331" y="3741856"/>
                            <a:ext cx="117521" cy="45720"/>
                          </a:xfrm>
                          <a:prstGeom prst="rect">
                            <a:avLst/>
                          </a:prstGeom>
                          <a:solidFill>
                            <a:srgbClr val="A0BCCC"/>
                          </a:solidFill>
                          <a:ln w="25400" cap="flat" cmpd="sng" algn="ctr">
                            <a:noFill/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2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24242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58" name="Rectangle 157">
                            <a:extLst>
                              <a:ext uri="{FF2B5EF4-FFF2-40B4-BE49-F238E27FC236}">
                                <a16:creationId xmlns:a16="http://schemas.microsoft.com/office/drawing/2014/main" id="{6B085EC7-58AD-8256-4CA5-B40C28A411C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6134">
                            <a:off x="-3226665" y="3781684"/>
                            <a:ext cx="117521" cy="18288"/>
                          </a:xfrm>
                          <a:prstGeom prst="rect">
                            <a:avLst/>
                          </a:prstGeom>
                          <a:solidFill>
                            <a:srgbClr val="35424E"/>
                          </a:solidFill>
                          <a:ln w="25400" cap="flat" cmpd="sng" algn="ctr">
                            <a:noFill/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2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24242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59" name="Rectangle 158">
                            <a:extLst>
                              <a:ext uri="{FF2B5EF4-FFF2-40B4-BE49-F238E27FC236}">
                                <a16:creationId xmlns:a16="http://schemas.microsoft.com/office/drawing/2014/main" id="{417575F1-95BE-9F08-FD52-371B3172DC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6134" flipH="1">
                            <a:off x="-3200851" y="3798461"/>
                            <a:ext cx="36576" cy="18288"/>
                          </a:xfrm>
                          <a:prstGeom prst="rect">
                            <a:avLst/>
                          </a:prstGeom>
                          <a:solidFill>
                            <a:srgbClr val="A5C3CF"/>
                          </a:solidFill>
                          <a:ln w="25400" cap="flat" cmpd="sng" algn="ctr">
                            <a:noFill/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2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24242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152" name="Rectangle 151">
                          <a:extLst>
                            <a:ext uri="{FF2B5EF4-FFF2-40B4-BE49-F238E27FC236}">
                              <a16:creationId xmlns:a16="http://schemas.microsoft.com/office/drawing/2014/main" id="{F03675E3-57F0-C0C3-0DEA-0A330CE53A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61104">
                          <a:off x="-1753931" y="3971837"/>
                          <a:ext cx="82693" cy="54864"/>
                        </a:xfrm>
                        <a:prstGeom prst="rect">
                          <a:avLst/>
                        </a:prstGeom>
                        <a:solidFill>
                          <a:srgbClr val="A2B9CE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2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24242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3" name="Rectangle 152">
                          <a:extLst>
                            <a:ext uri="{FF2B5EF4-FFF2-40B4-BE49-F238E27FC236}">
                              <a16:creationId xmlns:a16="http://schemas.microsoft.com/office/drawing/2014/main" id="{DF8BC777-2549-5825-F3CB-1617F55874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61104">
                          <a:off x="-1763659" y="4026055"/>
                          <a:ext cx="82693" cy="18288"/>
                        </a:xfrm>
                        <a:prstGeom prst="rect">
                          <a:avLst/>
                        </a:prstGeom>
                        <a:solidFill>
                          <a:srgbClr val="4A5251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2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24242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4" name="Rectangle 153">
                          <a:extLst>
                            <a:ext uri="{FF2B5EF4-FFF2-40B4-BE49-F238E27FC236}">
                              <a16:creationId xmlns:a16="http://schemas.microsoft.com/office/drawing/2014/main" id="{AD121781-2DDC-F433-4B31-C79D110EA4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859654">
                          <a:off x="-1723267" y="4052517"/>
                          <a:ext cx="50779" cy="57113"/>
                        </a:xfrm>
                        <a:prstGeom prst="rect">
                          <a:avLst/>
                        </a:prstGeom>
                        <a:solidFill>
                          <a:srgbClr val="99BBCA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2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24242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144" name="Rectangle 143">
                        <a:extLst>
                          <a:ext uri="{FF2B5EF4-FFF2-40B4-BE49-F238E27FC236}">
                            <a16:creationId xmlns:a16="http://schemas.microsoft.com/office/drawing/2014/main" id="{81DCE30C-66C0-77C3-BA88-46982AC6191E}"/>
                          </a:ext>
                        </a:extLst>
                      </p:cNvPr>
                      <p:cNvSpPr/>
                      <p:nvPr/>
                    </p:nvSpPr>
                    <p:spPr>
                      <a:xfrm rot="225500" flipH="1">
                        <a:off x="-1648155" y="4483192"/>
                        <a:ext cx="71113" cy="81469"/>
                      </a:xfrm>
                      <a:prstGeom prst="rect">
                        <a:avLst/>
                      </a:prstGeom>
                      <a:solidFill>
                        <a:srgbClr val="8C7F33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5" name="Rectangle 144">
                        <a:extLst>
                          <a:ext uri="{FF2B5EF4-FFF2-40B4-BE49-F238E27FC236}">
                            <a16:creationId xmlns:a16="http://schemas.microsoft.com/office/drawing/2014/main" id="{25512732-46B5-FF88-A1C2-8A976531E440}"/>
                          </a:ext>
                        </a:extLst>
                      </p:cNvPr>
                      <p:cNvSpPr/>
                      <p:nvPr/>
                    </p:nvSpPr>
                    <p:spPr>
                      <a:xfrm rot="225500" flipH="1">
                        <a:off x="-1677389" y="4488235"/>
                        <a:ext cx="27432" cy="81469"/>
                      </a:xfrm>
                      <a:prstGeom prst="rect">
                        <a:avLst/>
                      </a:prstGeom>
                      <a:solidFill>
                        <a:srgbClr val="626660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6" name="Rectangle 145">
                        <a:extLst>
                          <a:ext uri="{FF2B5EF4-FFF2-40B4-BE49-F238E27FC236}">
                            <a16:creationId xmlns:a16="http://schemas.microsoft.com/office/drawing/2014/main" id="{CB77690D-CDDC-D22C-E0AE-5F92EC4C6CFA}"/>
                          </a:ext>
                        </a:extLst>
                      </p:cNvPr>
                      <p:cNvSpPr/>
                      <p:nvPr/>
                    </p:nvSpPr>
                    <p:spPr>
                      <a:xfrm rot="651121">
                        <a:off x="-3201087" y="5127331"/>
                        <a:ext cx="68279" cy="45719"/>
                      </a:xfrm>
                      <a:prstGeom prst="rect">
                        <a:avLst/>
                      </a:prstGeom>
                      <a:solidFill>
                        <a:srgbClr val="E7CF65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" name="Rectangle 146">
                        <a:extLst>
                          <a:ext uri="{FF2B5EF4-FFF2-40B4-BE49-F238E27FC236}">
                            <a16:creationId xmlns:a16="http://schemas.microsoft.com/office/drawing/2014/main" id="{93704FAA-D185-808F-2CF5-B5112AFB38E6}"/>
                          </a:ext>
                        </a:extLst>
                      </p:cNvPr>
                      <p:cNvSpPr/>
                      <p:nvPr/>
                    </p:nvSpPr>
                    <p:spPr>
                      <a:xfrm rot="651121">
                        <a:off x="-3194351" y="5112635"/>
                        <a:ext cx="62139" cy="18288"/>
                      </a:xfrm>
                      <a:prstGeom prst="rect">
                        <a:avLst/>
                      </a:prstGeom>
                      <a:solidFill>
                        <a:srgbClr val="7B98A7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" name="Rectangle 147">
                        <a:extLst>
                          <a:ext uri="{FF2B5EF4-FFF2-40B4-BE49-F238E27FC236}">
                            <a16:creationId xmlns:a16="http://schemas.microsoft.com/office/drawing/2014/main" id="{AB30D843-2ACD-F7AF-36A0-71AE212020E3}"/>
                          </a:ext>
                        </a:extLst>
                      </p:cNvPr>
                      <p:cNvSpPr/>
                      <p:nvPr/>
                    </p:nvSpPr>
                    <p:spPr>
                      <a:xfrm rot="651121">
                        <a:off x="-3194351" y="5097479"/>
                        <a:ext cx="62139" cy="18288"/>
                      </a:xfrm>
                      <a:prstGeom prst="rect">
                        <a:avLst/>
                      </a:prstGeom>
                      <a:solidFill>
                        <a:srgbClr val="A8C4CE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" name="Rectangle 148">
                        <a:extLst>
                          <a:ext uri="{FF2B5EF4-FFF2-40B4-BE49-F238E27FC236}">
                            <a16:creationId xmlns:a16="http://schemas.microsoft.com/office/drawing/2014/main" id="{458E35B5-849B-5115-5558-F1DEBDF4E979}"/>
                          </a:ext>
                        </a:extLst>
                      </p:cNvPr>
                      <p:cNvSpPr/>
                      <p:nvPr/>
                    </p:nvSpPr>
                    <p:spPr>
                      <a:xfrm rot="651121">
                        <a:off x="-3213243" y="5177019"/>
                        <a:ext cx="61397" cy="100584"/>
                      </a:xfrm>
                      <a:prstGeom prst="rect">
                        <a:avLst/>
                      </a:prstGeom>
                      <a:solidFill>
                        <a:srgbClr val="576E7A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0" name="Rectangle 149">
                        <a:extLst>
                          <a:ext uri="{FF2B5EF4-FFF2-40B4-BE49-F238E27FC236}">
                            <a16:creationId xmlns:a16="http://schemas.microsoft.com/office/drawing/2014/main" id="{B5F394D2-C693-5C49-1D4E-06D0BD2B7BF6}"/>
                          </a:ext>
                        </a:extLst>
                      </p:cNvPr>
                      <p:cNvSpPr/>
                      <p:nvPr/>
                    </p:nvSpPr>
                    <p:spPr>
                      <a:xfrm rot="651121">
                        <a:off x="-3223838" y="5279075"/>
                        <a:ext cx="48967" cy="18288"/>
                      </a:xfrm>
                      <a:prstGeom prst="rect">
                        <a:avLst/>
                      </a:prstGeom>
                      <a:solidFill>
                        <a:srgbClr val="75837B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37" name="Rectangle 136">
                      <a:extLst>
                        <a:ext uri="{FF2B5EF4-FFF2-40B4-BE49-F238E27FC236}">
                          <a16:creationId xmlns:a16="http://schemas.microsoft.com/office/drawing/2014/main" id="{A65890A7-93C4-0544-18B1-8F223EB649ED}"/>
                        </a:ext>
                      </a:extLst>
                    </p:cNvPr>
                    <p:cNvSpPr/>
                    <p:nvPr/>
                  </p:nvSpPr>
                  <p:spPr>
                    <a:xfrm rot="538708">
                      <a:off x="-5118356" y="4918428"/>
                      <a:ext cx="80703" cy="18288"/>
                    </a:xfrm>
                    <a:prstGeom prst="rect">
                      <a:avLst/>
                    </a:prstGeom>
                    <a:solidFill>
                      <a:srgbClr val="75867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" name="Freeform 137">
                      <a:extLst>
                        <a:ext uri="{FF2B5EF4-FFF2-40B4-BE49-F238E27FC236}">
                          <a16:creationId xmlns:a16="http://schemas.microsoft.com/office/drawing/2014/main" id="{1BB839AC-817D-854F-3EDD-09C2C5BF6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502764" y="4876516"/>
                      <a:ext cx="57150" cy="63190"/>
                    </a:xfrm>
                    <a:custGeom>
                      <a:avLst/>
                      <a:gdLst>
                        <a:gd name="connsiteX0" fmla="*/ 0 w 57150"/>
                        <a:gd name="connsiteY0" fmla="*/ 0 h 123825"/>
                        <a:gd name="connsiteX1" fmla="*/ 41275 w 57150"/>
                        <a:gd name="connsiteY1" fmla="*/ 6350 h 123825"/>
                        <a:gd name="connsiteX2" fmla="*/ 57150 w 57150"/>
                        <a:gd name="connsiteY2" fmla="*/ 123825 h 123825"/>
                        <a:gd name="connsiteX3" fmla="*/ 12700 w 57150"/>
                        <a:gd name="connsiteY3" fmla="*/ 107950 h 123825"/>
                        <a:gd name="connsiteX4" fmla="*/ 0 w 57150"/>
                        <a:gd name="connsiteY4" fmla="*/ 0 h 123825"/>
                        <a:gd name="connsiteX0" fmla="*/ 0 w 57150"/>
                        <a:gd name="connsiteY0" fmla="*/ 0 h 117475"/>
                        <a:gd name="connsiteX1" fmla="*/ 41275 w 57150"/>
                        <a:gd name="connsiteY1" fmla="*/ 6350 h 117475"/>
                        <a:gd name="connsiteX2" fmla="*/ 57150 w 57150"/>
                        <a:gd name="connsiteY2" fmla="*/ 117475 h 117475"/>
                        <a:gd name="connsiteX3" fmla="*/ 12700 w 57150"/>
                        <a:gd name="connsiteY3" fmla="*/ 107950 h 117475"/>
                        <a:gd name="connsiteX4" fmla="*/ 0 w 57150"/>
                        <a:gd name="connsiteY4" fmla="*/ 0 h 117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0" h="117475">
                          <a:moveTo>
                            <a:pt x="0" y="0"/>
                          </a:moveTo>
                          <a:lnTo>
                            <a:pt x="41275" y="6350"/>
                          </a:lnTo>
                          <a:lnTo>
                            <a:pt x="57150" y="117475"/>
                          </a:lnTo>
                          <a:lnTo>
                            <a:pt x="12700" y="10795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DD164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9" name="Freeform 138">
                      <a:extLst>
                        <a:ext uri="{FF2B5EF4-FFF2-40B4-BE49-F238E27FC236}">
                          <a16:creationId xmlns:a16="http://schemas.microsoft.com/office/drawing/2014/main" id="{E3360BAF-8DD2-AD37-EC79-B262653C7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492862" y="4925390"/>
                      <a:ext cx="75254" cy="117475"/>
                    </a:xfrm>
                    <a:custGeom>
                      <a:avLst/>
                      <a:gdLst>
                        <a:gd name="connsiteX0" fmla="*/ 0 w 57150"/>
                        <a:gd name="connsiteY0" fmla="*/ 0 h 123825"/>
                        <a:gd name="connsiteX1" fmla="*/ 41275 w 57150"/>
                        <a:gd name="connsiteY1" fmla="*/ 6350 h 123825"/>
                        <a:gd name="connsiteX2" fmla="*/ 57150 w 57150"/>
                        <a:gd name="connsiteY2" fmla="*/ 123825 h 123825"/>
                        <a:gd name="connsiteX3" fmla="*/ 12700 w 57150"/>
                        <a:gd name="connsiteY3" fmla="*/ 107950 h 123825"/>
                        <a:gd name="connsiteX4" fmla="*/ 0 w 57150"/>
                        <a:gd name="connsiteY4" fmla="*/ 0 h 123825"/>
                        <a:gd name="connsiteX0" fmla="*/ 0 w 57150"/>
                        <a:gd name="connsiteY0" fmla="*/ 0 h 117475"/>
                        <a:gd name="connsiteX1" fmla="*/ 41275 w 57150"/>
                        <a:gd name="connsiteY1" fmla="*/ 6350 h 117475"/>
                        <a:gd name="connsiteX2" fmla="*/ 57150 w 57150"/>
                        <a:gd name="connsiteY2" fmla="*/ 117475 h 117475"/>
                        <a:gd name="connsiteX3" fmla="*/ 12700 w 57150"/>
                        <a:gd name="connsiteY3" fmla="*/ 107950 h 117475"/>
                        <a:gd name="connsiteX4" fmla="*/ 0 w 57150"/>
                        <a:gd name="connsiteY4" fmla="*/ 0 h 117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0" h="117475">
                          <a:moveTo>
                            <a:pt x="0" y="0"/>
                          </a:moveTo>
                          <a:lnTo>
                            <a:pt x="41275" y="6350"/>
                          </a:lnTo>
                          <a:lnTo>
                            <a:pt x="57150" y="117475"/>
                          </a:lnTo>
                          <a:lnTo>
                            <a:pt x="12700" y="10795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59707C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0" name="Freeform 139">
                      <a:extLst>
                        <a:ext uri="{FF2B5EF4-FFF2-40B4-BE49-F238E27FC236}">
                          <a16:creationId xmlns:a16="http://schemas.microsoft.com/office/drawing/2014/main" id="{E269E544-B303-AB60-2561-188CC0AB30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5137436" y="4764472"/>
                      <a:ext cx="57150" cy="63190"/>
                    </a:xfrm>
                    <a:custGeom>
                      <a:avLst/>
                      <a:gdLst>
                        <a:gd name="connsiteX0" fmla="*/ 0 w 57150"/>
                        <a:gd name="connsiteY0" fmla="*/ 0 h 123825"/>
                        <a:gd name="connsiteX1" fmla="*/ 41275 w 57150"/>
                        <a:gd name="connsiteY1" fmla="*/ 6350 h 123825"/>
                        <a:gd name="connsiteX2" fmla="*/ 57150 w 57150"/>
                        <a:gd name="connsiteY2" fmla="*/ 123825 h 123825"/>
                        <a:gd name="connsiteX3" fmla="*/ 12700 w 57150"/>
                        <a:gd name="connsiteY3" fmla="*/ 107950 h 123825"/>
                        <a:gd name="connsiteX4" fmla="*/ 0 w 57150"/>
                        <a:gd name="connsiteY4" fmla="*/ 0 h 123825"/>
                        <a:gd name="connsiteX0" fmla="*/ 0 w 57150"/>
                        <a:gd name="connsiteY0" fmla="*/ 0 h 117475"/>
                        <a:gd name="connsiteX1" fmla="*/ 41275 w 57150"/>
                        <a:gd name="connsiteY1" fmla="*/ 6350 h 117475"/>
                        <a:gd name="connsiteX2" fmla="*/ 57150 w 57150"/>
                        <a:gd name="connsiteY2" fmla="*/ 117475 h 117475"/>
                        <a:gd name="connsiteX3" fmla="*/ 12700 w 57150"/>
                        <a:gd name="connsiteY3" fmla="*/ 107950 h 117475"/>
                        <a:gd name="connsiteX4" fmla="*/ 0 w 57150"/>
                        <a:gd name="connsiteY4" fmla="*/ 0 h 117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0" h="117475">
                          <a:moveTo>
                            <a:pt x="0" y="0"/>
                          </a:moveTo>
                          <a:lnTo>
                            <a:pt x="41275" y="6350"/>
                          </a:lnTo>
                          <a:lnTo>
                            <a:pt x="57150" y="117475"/>
                          </a:lnTo>
                          <a:lnTo>
                            <a:pt x="12700" y="10795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DD164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1" name="Rectangle 140">
                      <a:extLst>
                        <a:ext uri="{FF2B5EF4-FFF2-40B4-BE49-F238E27FC236}">
                          <a16:creationId xmlns:a16="http://schemas.microsoft.com/office/drawing/2014/main" id="{3D2AFC70-4AF5-F033-8165-9864FB199302}"/>
                        </a:ext>
                      </a:extLst>
                    </p:cNvPr>
                    <p:cNvSpPr/>
                    <p:nvPr/>
                  </p:nvSpPr>
                  <p:spPr>
                    <a:xfrm rot="538708">
                      <a:off x="-5135425" y="4814321"/>
                      <a:ext cx="106086" cy="100230"/>
                    </a:xfrm>
                    <a:prstGeom prst="rect">
                      <a:avLst/>
                    </a:prstGeom>
                    <a:solidFill>
                      <a:srgbClr val="59707D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2" name="Freeform 141">
                      <a:extLst>
                        <a:ext uri="{FF2B5EF4-FFF2-40B4-BE49-F238E27FC236}">
                          <a16:creationId xmlns:a16="http://schemas.microsoft.com/office/drawing/2014/main" id="{B44526A0-8676-4FA5-8442-35930B46FD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5139532" y="4724097"/>
                      <a:ext cx="59246" cy="45719"/>
                    </a:xfrm>
                    <a:custGeom>
                      <a:avLst/>
                      <a:gdLst>
                        <a:gd name="connsiteX0" fmla="*/ 0 w 57150"/>
                        <a:gd name="connsiteY0" fmla="*/ 0 h 123825"/>
                        <a:gd name="connsiteX1" fmla="*/ 41275 w 57150"/>
                        <a:gd name="connsiteY1" fmla="*/ 6350 h 123825"/>
                        <a:gd name="connsiteX2" fmla="*/ 57150 w 57150"/>
                        <a:gd name="connsiteY2" fmla="*/ 123825 h 123825"/>
                        <a:gd name="connsiteX3" fmla="*/ 12700 w 57150"/>
                        <a:gd name="connsiteY3" fmla="*/ 107950 h 123825"/>
                        <a:gd name="connsiteX4" fmla="*/ 0 w 57150"/>
                        <a:gd name="connsiteY4" fmla="*/ 0 h 123825"/>
                        <a:gd name="connsiteX0" fmla="*/ 0 w 57150"/>
                        <a:gd name="connsiteY0" fmla="*/ 0 h 117475"/>
                        <a:gd name="connsiteX1" fmla="*/ 41275 w 57150"/>
                        <a:gd name="connsiteY1" fmla="*/ 6350 h 117475"/>
                        <a:gd name="connsiteX2" fmla="*/ 57150 w 57150"/>
                        <a:gd name="connsiteY2" fmla="*/ 117475 h 117475"/>
                        <a:gd name="connsiteX3" fmla="*/ 12700 w 57150"/>
                        <a:gd name="connsiteY3" fmla="*/ 107950 h 117475"/>
                        <a:gd name="connsiteX4" fmla="*/ 0 w 57150"/>
                        <a:gd name="connsiteY4" fmla="*/ 0 h 117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0" h="117475">
                          <a:moveTo>
                            <a:pt x="0" y="0"/>
                          </a:moveTo>
                          <a:lnTo>
                            <a:pt x="41275" y="6350"/>
                          </a:lnTo>
                          <a:lnTo>
                            <a:pt x="57150" y="117475"/>
                          </a:lnTo>
                          <a:lnTo>
                            <a:pt x="12700" y="10795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48F99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5809261D-7700-E7A5-D1D4-2E11B3918CA4}"/>
                      </a:ext>
                    </a:extLst>
                  </p:cNvPr>
                  <p:cNvSpPr/>
                  <p:nvPr/>
                </p:nvSpPr>
                <p:spPr>
                  <a:xfrm>
                    <a:off x="-5154112" y="4589689"/>
                    <a:ext cx="45719" cy="105088"/>
                  </a:xfrm>
                  <a:prstGeom prst="rect">
                    <a:avLst/>
                  </a:prstGeom>
                  <a:solidFill>
                    <a:srgbClr val="B2AFB4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24242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8BFAB7AE-901E-F219-220C-5DDBCC9CCE30}"/>
                      </a:ext>
                    </a:extLst>
                  </p:cNvPr>
                  <p:cNvSpPr/>
                  <p:nvPr/>
                </p:nvSpPr>
                <p:spPr>
                  <a:xfrm rot="541674">
                    <a:off x="-5154707" y="4698223"/>
                    <a:ext cx="53323" cy="18288"/>
                  </a:xfrm>
                  <a:prstGeom prst="rect">
                    <a:avLst/>
                  </a:prstGeom>
                  <a:solidFill>
                    <a:srgbClr val="989E9D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24242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07EBA08E-0EE4-DA21-A000-F99B9F5D583E}"/>
                      </a:ext>
                    </a:extLst>
                  </p:cNvPr>
                  <p:cNvSpPr/>
                  <p:nvPr/>
                </p:nvSpPr>
                <p:spPr>
                  <a:xfrm rot="541674">
                    <a:off x="-4511489" y="4859352"/>
                    <a:ext cx="53323" cy="18288"/>
                  </a:xfrm>
                  <a:prstGeom prst="rect">
                    <a:avLst/>
                  </a:prstGeom>
                  <a:solidFill>
                    <a:srgbClr val="7B91A8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24242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6866B71D-9EA0-7107-FCD0-C8225BD54DCF}"/>
                      </a:ext>
                    </a:extLst>
                  </p:cNvPr>
                  <p:cNvSpPr/>
                  <p:nvPr/>
                </p:nvSpPr>
                <p:spPr>
                  <a:xfrm rot="541674">
                    <a:off x="-4511623" y="4842576"/>
                    <a:ext cx="53323" cy="18288"/>
                  </a:xfrm>
                  <a:prstGeom prst="rect">
                    <a:avLst/>
                  </a:prstGeom>
                  <a:solidFill>
                    <a:srgbClr val="A2B9C2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24242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212D3C48-2148-1875-AEB7-62357F112474}"/>
                    </a:ext>
                  </a:extLst>
                </p:cNvPr>
                <p:cNvSpPr/>
                <p:nvPr/>
              </p:nvSpPr>
              <p:spPr>
                <a:xfrm rot="1622691" flipH="1">
                  <a:off x="-1554934" y="4473314"/>
                  <a:ext cx="27432" cy="91439"/>
                </a:xfrm>
                <a:prstGeom prst="rect">
                  <a:avLst/>
                </a:prstGeom>
                <a:solidFill>
                  <a:srgbClr val="8D8C8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88806101-AE9C-A61D-E3DC-69EF24D62C37}"/>
                    </a:ext>
                  </a:extLst>
                </p:cNvPr>
                <p:cNvSpPr/>
                <p:nvPr/>
              </p:nvSpPr>
              <p:spPr>
                <a:xfrm rot="415753" flipH="1">
                  <a:off x="-1538303" y="4535128"/>
                  <a:ext cx="27432" cy="45720"/>
                </a:xfrm>
                <a:prstGeom prst="rect">
                  <a:avLst/>
                </a:prstGeom>
                <a:solidFill>
                  <a:srgbClr val="55535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762AFC53-34D8-0CD2-E654-F0CEAF86379D}"/>
                    </a:ext>
                  </a:extLst>
                </p:cNvPr>
                <p:cNvSpPr/>
                <p:nvPr/>
              </p:nvSpPr>
              <p:spPr>
                <a:xfrm rot="309224" flipH="1">
                  <a:off x="-1504361" y="4526663"/>
                  <a:ext cx="27432" cy="45720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06A218A9-062D-4C46-5AA6-6883B11D7191}"/>
                    </a:ext>
                  </a:extLst>
                </p:cNvPr>
                <p:cNvSpPr/>
                <p:nvPr/>
              </p:nvSpPr>
              <p:spPr>
                <a:xfrm rot="309224" flipH="1">
                  <a:off x="-1576473" y="4524022"/>
                  <a:ext cx="9144" cy="18288"/>
                </a:xfrm>
                <a:prstGeom prst="rect">
                  <a:avLst/>
                </a:prstGeom>
                <a:solidFill>
                  <a:srgbClr val="364B59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95629DE7-D9CD-E4EF-A5BD-661D21B16DCA}"/>
                    </a:ext>
                  </a:extLst>
                </p:cNvPr>
                <p:cNvSpPr/>
                <p:nvPr/>
              </p:nvSpPr>
              <p:spPr>
                <a:xfrm rot="1566247" flipH="1">
                  <a:off x="-1811038" y="4439806"/>
                  <a:ext cx="18288" cy="81469"/>
                </a:xfrm>
                <a:prstGeom prst="rect">
                  <a:avLst/>
                </a:prstGeom>
                <a:solidFill>
                  <a:srgbClr val="ACB1B7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2F1446C8-4EC6-26A9-937C-5DEEA9F0C7BC}"/>
                    </a:ext>
                  </a:extLst>
                </p:cNvPr>
                <p:cNvSpPr/>
                <p:nvPr/>
              </p:nvSpPr>
              <p:spPr>
                <a:xfrm rot="1566247" flipH="1">
                  <a:off x="-1840879" y="4477038"/>
                  <a:ext cx="27432" cy="18288"/>
                </a:xfrm>
                <a:prstGeom prst="rect">
                  <a:avLst/>
                </a:prstGeom>
                <a:solidFill>
                  <a:srgbClr val="BDB599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AAB5FEC-1A6A-EBB7-5B21-F553FC635347}"/>
                    </a:ext>
                  </a:extLst>
                </p:cNvPr>
                <p:cNvSpPr/>
                <p:nvPr/>
              </p:nvSpPr>
              <p:spPr>
                <a:xfrm rot="177626" flipH="1">
                  <a:off x="-1753697" y="4479472"/>
                  <a:ext cx="54918" cy="48057"/>
                </a:xfrm>
                <a:prstGeom prst="rect">
                  <a:avLst/>
                </a:prstGeom>
                <a:solidFill>
                  <a:srgbClr val="696E7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042FB1EE-6CBD-4040-8929-F4C3040E6064}"/>
                    </a:ext>
                  </a:extLst>
                </p:cNvPr>
                <p:cNvSpPr/>
                <p:nvPr/>
              </p:nvSpPr>
              <p:spPr>
                <a:xfrm rot="177626" flipH="1">
                  <a:off x="-1698917" y="4480359"/>
                  <a:ext cx="18288" cy="48057"/>
                </a:xfrm>
                <a:prstGeom prst="rect">
                  <a:avLst/>
                </a:prstGeom>
                <a:solidFill>
                  <a:srgbClr val="959994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184C02F5-6064-45A3-3ECB-76A33E1B092A}"/>
                    </a:ext>
                  </a:extLst>
                </p:cNvPr>
                <p:cNvSpPr/>
                <p:nvPr/>
              </p:nvSpPr>
              <p:spPr>
                <a:xfrm rot="177626" flipH="1">
                  <a:off x="-1795620" y="4480835"/>
                  <a:ext cx="36576" cy="45720"/>
                </a:xfrm>
                <a:prstGeom prst="rect">
                  <a:avLst/>
                </a:prstGeom>
                <a:solidFill>
                  <a:srgbClr val="696E7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D33981A-53E1-D46A-36F7-F6DF88237FBA}"/>
                  </a:ext>
                </a:extLst>
              </p:cNvPr>
              <p:cNvSpPr txBox="1"/>
              <p:nvPr/>
            </p:nvSpPr>
            <p:spPr>
              <a:xfrm>
                <a:off x="7510515" y="4220166"/>
                <a:ext cx="6316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Anode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9ACAF62B-17AF-1DC7-C8EA-E6004CB93C57}"/>
                  </a:ext>
                </a:extLst>
              </p:cNvPr>
              <p:cNvSpPr txBox="1"/>
              <p:nvPr/>
            </p:nvSpPr>
            <p:spPr>
              <a:xfrm>
                <a:off x="7187351" y="4967259"/>
                <a:ext cx="1763833" cy="25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Cathode 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(V=−300 kV)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77FC73CD-35EE-5C67-6576-4E2FF4841658}"/>
                  </a:ext>
                </a:extLst>
              </p:cNvPr>
              <p:cNvSpPr txBox="1"/>
              <p:nvPr/>
            </p:nvSpPr>
            <p:spPr>
              <a:xfrm>
                <a:off x="10523510" y="5319968"/>
                <a:ext cx="836048" cy="590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Neutrinos</a:t>
                </a:r>
              </a:p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from </a:t>
                </a:r>
              </a:p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Fermi lab</a:t>
                </a:r>
              </a:p>
            </p:txBody>
          </p: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C986C9A9-9107-ABA6-25F0-4CDD0D8E25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560231" y="4990968"/>
                <a:ext cx="433175" cy="72221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24242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7897F4D1-FB7A-A234-BE08-DAAC1BA2D99C}"/>
                  </a:ext>
                </a:extLst>
              </p:cNvPr>
              <p:cNvSpPr txBox="1"/>
              <p:nvPr/>
            </p:nvSpPr>
            <p:spPr>
              <a:xfrm>
                <a:off x="9181059" y="4959966"/>
                <a:ext cx="11263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Liquid Argon (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LAr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), 83-90K</a:t>
                </a:r>
              </a:p>
            </p:txBody>
          </p: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7B2D3902-E2BF-AB3B-1C2E-CC1E58017478}"/>
                  </a:ext>
                </a:extLst>
              </p:cNvPr>
              <p:cNvGrpSpPr/>
              <p:nvPr/>
            </p:nvGrpSpPr>
            <p:grpSpPr>
              <a:xfrm>
                <a:off x="8804343" y="4058636"/>
                <a:ext cx="316685" cy="266267"/>
                <a:chOff x="6495583" y="2431870"/>
                <a:chExt cx="316685" cy="266267"/>
              </a:xfrm>
            </p:grpSpPr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E5D1B339-07C0-8B25-3671-C6F5D1D2E272}"/>
                    </a:ext>
                  </a:extLst>
                </p:cNvPr>
                <p:cNvSpPr/>
                <p:nvPr/>
              </p:nvSpPr>
              <p:spPr>
                <a:xfrm>
                  <a:off x="6495583" y="2606697"/>
                  <a:ext cx="91440" cy="9144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 algn="ctr">
                  <a:solidFill>
                    <a:srgbClr val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0A1D279A-500C-4DB0-2E54-22D293631C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539161" y="2431870"/>
                  <a:ext cx="273107" cy="217191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E7E34D6D-3F6C-4A79-D78C-0EA948520DB3}"/>
                  </a:ext>
                </a:extLst>
              </p:cNvPr>
              <p:cNvSpPr txBox="1"/>
              <p:nvPr/>
            </p:nvSpPr>
            <p:spPr>
              <a:xfrm>
                <a:off x="9048285" y="3858726"/>
                <a:ext cx="922025" cy="424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Readout electronics</a:t>
                </a:r>
              </a:p>
            </p:txBody>
          </p: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3350CC9E-E8F5-9BC9-5ADC-E564E17CA93E}"/>
                  </a:ext>
                </a:extLst>
              </p:cNvPr>
              <p:cNvGrpSpPr/>
              <p:nvPr/>
            </p:nvGrpSpPr>
            <p:grpSpPr>
              <a:xfrm flipV="1">
                <a:off x="8633087" y="5226608"/>
                <a:ext cx="133383" cy="375227"/>
                <a:chOff x="6517008" y="2277489"/>
                <a:chExt cx="133383" cy="375227"/>
              </a:xfrm>
            </p:grpSpPr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BE6EE3CD-F27F-A828-812D-8CC621FF5B8D}"/>
                    </a:ext>
                  </a:extLst>
                </p:cNvPr>
                <p:cNvSpPr/>
                <p:nvPr/>
              </p:nvSpPr>
              <p:spPr>
                <a:xfrm>
                  <a:off x="6517008" y="2561276"/>
                  <a:ext cx="91440" cy="9144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 algn="ctr">
                  <a:solidFill>
                    <a:srgbClr val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14F51F14-B422-E5A4-C7DF-DA2B7C9A05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566404" y="2277489"/>
                  <a:ext cx="83987" cy="31497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1069736B-D6EE-EB5F-ACCB-F82C33A4AE3C}"/>
                  </a:ext>
                </a:extLst>
              </p:cNvPr>
              <p:cNvSpPr txBox="1"/>
              <p:nvPr/>
            </p:nvSpPr>
            <p:spPr>
              <a:xfrm>
                <a:off x="8217357" y="5580729"/>
                <a:ext cx="1249057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PMTs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2FC56BA8-E0DF-0C17-95DC-D4872D34C5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565639" y="5150379"/>
                <a:ext cx="433175" cy="72221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24242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49" name="Straight Arrow Connector 248">
                <a:extLst>
                  <a:ext uri="{FF2B5EF4-FFF2-40B4-BE49-F238E27FC236}">
                    <a16:creationId xmlns:a16="http://schemas.microsoft.com/office/drawing/2014/main" id="{E517D2EA-32AE-B6DF-CC8F-7156C37F39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554645" y="4830434"/>
                <a:ext cx="433175" cy="72221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24242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E2673AE8-61F0-B27C-053B-B41F95FD1DB6}"/>
                  </a:ext>
                </a:extLst>
              </p:cNvPr>
              <p:cNvSpPr txBox="1"/>
              <p:nvPr/>
            </p:nvSpPr>
            <p:spPr>
              <a:xfrm>
                <a:off x="10218065" y="4157000"/>
                <a:ext cx="4268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[1]</a:t>
                </a:r>
              </a:p>
            </p:txBody>
          </p: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C1B2A153-7922-0101-62A4-5958134E3D66}"/>
                </a:ext>
              </a:extLst>
            </p:cNvPr>
            <p:cNvGrpSpPr/>
            <p:nvPr/>
          </p:nvGrpSpPr>
          <p:grpSpPr>
            <a:xfrm>
              <a:off x="7779614" y="4511926"/>
              <a:ext cx="384717" cy="457200"/>
              <a:chOff x="5350077" y="4586407"/>
              <a:chExt cx="384717" cy="457200"/>
            </a:xfrm>
          </p:grpSpPr>
          <p:cxnSp>
            <p:nvCxnSpPr>
              <p:cNvPr id="454" name="Straight Arrow Connector 453">
                <a:extLst>
                  <a:ext uri="{FF2B5EF4-FFF2-40B4-BE49-F238E27FC236}">
                    <a16:creationId xmlns:a16="http://schemas.microsoft.com/office/drawing/2014/main" id="{67015ED8-871B-25B7-0E9B-17B01DC0DE61}"/>
                  </a:ext>
                </a:extLst>
              </p:cNvPr>
              <p:cNvCxnSpPr/>
              <p:nvPr/>
            </p:nvCxnSpPr>
            <p:spPr>
              <a:xfrm>
                <a:off x="5408127" y="4586407"/>
                <a:ext cx="0" cy="4572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FF00"/>
                </a:solidFill>
                <a:prstDash val="solid"/>
                <a:headEnd type="none"/>
                <a:tailEnd type="triangle" w="lg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5" name="TextBox 454">
                    <a:extLst>
                      <a:ext uri="{FF2B5EF4-FFF2-40B4-BE49-F238E27FC236}">
                        <a16:creationId xmlns:a16="http://schemas.microsoft.com/office/drawing/2014/main" id="{FD8107D0-F0EE-570A-E61A-F55AAD81FAF2}"/>
                      </a:ext>
                    </a:extLst>
                  </p:cNvPr>
                  <p:cNvSpPr txBox="1"/>
                  <p:nvPr/>
                </p:nvSpPr>
                <p:spPr>
                  <a:xfrm>
                    <a:off x="5350077" y="4612504"/>
                    <a:ext cx="384717" cy="29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kumimoji="0" lang="en-US" sz="1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kumimoji="0" lang="en-US" sz="1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</m:t>
                              </m:r>
                            </m:e>
                          </m:acc>
                        </m:oMath>
                      </m:oMathPara>
                    </a14:m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ea typeface="ＭＳ Ｐゴシック" panose="020B0600070205080204" pitchFamily="34" charset="-128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55" name="TextBox 454">
                    <a:extLst>
                      <a:ext uri="{FF2B5EF4-FFF2-40B4-BE49-F238E27FC236}">
                        <a16:creationId xmlns:a16="http://schemas.microsoft.com/office/drawing/2014/main" id="{FD8107D0-F0EE-570A-E61A-F55AAD81FA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50077" y="4612504"/>
                    <a:ext cx="384717" cy="29944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65A050C-47FA-EF26-D321-418ECC6C08D1}"/>
              </a:ext>
            </a:extLst>
          </p:cNvPr>
          <p:cNvGrpSpPr/>
          <p:nvPr/>
        </p:nvGrpSpPr>
        <p:grpSpPr>
          <a:xfrm>
            <a:off x="6445856" y="1256075"/>
            <a:ext cx="5124012" cy="2039640"/>
            <a:chOff x="6445856" y="1256075"/>
            <a:chExt cx="5124012" cy="2039640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EA9F7E0B-09F9-4DF0-94A7-D9EE456B6AFA}"/>
                </a:ext>
              </a:extLst>
            </p:cNvPr>
            <p:cNvSpPr/>
            <p:nvPr/>
          </p:nvSpPr>
          <p:spPr>
            <a:xfrm>
              <a:off x="9006550" y="1831849"/>
              <a:ext cx="2277435" cy="1463866"/>
            </a:xfrm>
            <a:prstGeom prst="roundRect">
              <a:avLst/>
            </a:prstGeom>
            <a:solidFill>
              <a:srgbClr val="76D6FF">
                <a:alpha val="27843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" name="Left Brace 13">
              <a:extLst>
                <a:ext uri="{FF2B5EF4-FFF2-40B4-BE49-F238E27FC236}">
                  <a16:creationId xmlns:a16="http://schemas.microsoft.com/office/drawing/2014/main" id="{C17F7045-9978-2B3D-CEEE-69C1308A963A}"/>
                </a:ext>
              </a:extLst>
            </p:cNvPr>
            <p:cNvSpPr/>
            <p:nvPr/>
          </p:nvSpPr>
          <p:spPr>
            <a:xfrm rot="5400000">
              <a:off x="9967555" y="562012"/>
              <a:ext cx="369647" cy="2277435"/>
            </a:xfrm>
            <a:custGeom>
              <a:avLst/>
              <a:gdLst>
                <a:gd name="connsiteX0" fmla="*/ 478302 w 478302"/>
                <a:gd name="connsiteY0" fmla="*/ 3085953 h 3085953"/>
                <a:gd name="connsiteX1" fmla="*/ 239151 w 478302"/>
                <a:gd name="connsiteY1" fmla="*/ 3046096 h 3085953"/>
                <a:gd name="connsiteX2" fmla="*/ 239151 w 478302"/>
                <a:gd name="connsiteY2" fmla="*/ 1582833 h 3085953"/>
                <a:gd name="connsiteX3" fmla="*/ 0 w 478302"/>
                <a:gd name="connsiteY3" fmla="*/ 1542976 h 3085953"/>
                <a:gd name="connsiteX4" fmla="*/ 239151 w 478302"/>
                <a:gd name="connsiteY4" fmla="*/ 1503119 h 3085953"/>
                <a:gd name="connsiteX5" fmla="*/ 239151 w 478302"/>
                <a:gd name="connsiteY5" fmla="*/ 39857 h 3085953"/>
                <a:gd name="connsiteX6" fmla="*/ 478302 w 478302"/>
                <a:gd name="connsiteY6" fmla="*/ 0 h 3085953"/>
                <a:gd name="connsiteX7" fmla="*/ 478302 w 478302"/>
                <a:gd name="connsiteY7" fmla="*/ 3085953 h 3085953"/>
                <a:gd name="connsiteX0" fmla="*/ 478302 w 478302"/>
                <a:gd name="connsiteY0" fmla="*/ 3085953 h 3085953"/>
                <a:gd name="connsiteX1" fmla="*/ 239151 w 478302"/>
                <a:gd name="connsiteY1" fmla="*/ 3046096 h 3085953"/>
                <a:gd name="connsiteX2" fmla="*/ 239151 w 478302"/>
                <a:gd name="connsiteY2" fmla="*/ 1582833 h 3085953"/>
                <a:gd name="connsiteX3" fmla="*/ 0 w 478302"/>
                <a:gd name="connsiteY3" fmla="*/ 1542976 h 3085953"/>
                <a:gd name="connsiteX4" fmla="*/ 239151 w 478302"/>
                <a:gd name="connsiteY4" fmla="*/ 1503119 h 3085953"/>
                <a:gd name="connsiteX5" fmla="*/ 239151 w 478302"/>
                <a:gd name="connsiteY5" fmla="*/ 39857 h 3085953"/>
                <a:gd name="connsiteX6" fmla="*/ 478302 w 478302"/>
                <a:gd name="connsiteY6" fmla="*/ 0 h 3085953"/>
                <a:gd name="connsiteX0" fmla="*/ 478302 w 478302"/>
                <a:gd name="connsiteY0" fmla="*/ 3085953 h 3085953"/>
                <a:gd name="connsiteX1" fmla="*/ 239151 w 478302"/>
                <a:gd name="connsiteY1" fmla="*/ 3046096 h 3085953"/>
                <a:gd name="connsiteX2" fmla="*/ 239151 w 478302"/>
                <a:gd name="connsiteY2" fmla="*/ 1582833 h 3085953"/>
                <a:gd name="connsiteX3" fmla="*/ 0 w 478302"/>
                <a:gd name="connsiteY3" fmla="*/ 1542976 h 3085953"/>
                <a:gd name="connsiteX4" fmla="*/ 239151 w 478302"/>
                <a:gd name="connsiteY4" fmla="*/ 1503119 h 3085953"/>
                <a:gd name="connsiteX5" fmla="*/ 239151 w 478302"/>
                <a:gd name="connsiteY5" fmla="*/ 39857 h 3085953"/>
                <a:gd name="connsiteX6" fmla="*/ 478302 w 478302"/>
                <a:gd name="connsiteY6" fmla="*/ 0 h 3085953"/>
                <a:gd name="connsiteX7" fmla="*/ 478302 w 478302"/>
                <a:gd name="connsiteY7" fmla="*/ 3085953 h 3085953"/>
                <a:gd name="connsiteX0" fmla="*/ 478302 w 478302"/>
                <a:gd name="connsiteY0" fmla="*/ 3085953 h 3085953"/>
                <a:gd name="connsiteX1" fmla="*/ 239151 w 478302"/>
                <a:gd name="connsiteY1" fmla="*/ 3046096 h 3085953"/>
                <a:gd name="connsiteX2" fmla="*/ 239151 w 478302"/>
                <a:gd name="connsiteY2" fmla="*/ 1582833 h 3085953"/>
                <a:gd name="connsiteX3" fmla="*/ 0 w 478302"/>
                <a:gd name="connsiteY3" fmla="*/ 1542976 h 3085953"/>
                <a:gd name="connsiteX4" fmla="*/ 239151 w 478302"/>
                <a:gd name="connsiteY4" fmla="*/ 1434827 h 3085953"/>
                <a:gd name="connsiteX5" fmla="*/ 239151 w 478302"/>
                <a:gd name="connsiteY5" fmla="*/ 39857 h 3085953"/>
                <a:gd name="connsiteX6" fmla="*/ 478302 w 478302"/>
                <a:gd name="connsiteY6" fmla="*/ 0 h 3085953"/>
                <a:gd name="connsiteX0" fmla="*/ 478302 w 478302"/>
                <a:gd name="connsiteY0" fmla="*/ 3085953 h 3085953"/>
                <a:gd name="connsiteX1" fmla="*/ 239151 w 478302"/>
                <a:gd name="connsiteY1" fmla="*/ 3046096 h 3085953"/>
                <a:gd name="connsiteX2" fmla="*/ 239151 w 478302"/>
                <a:gd name="connsiteY2" fmla="*/ 1582833 h 3085953"/>
                <a:gd name="connsiteX3" fmla="*/ 0 w 478302"/>
                <a:gd name="connsiteY3" fmla="*/ 1542976 h 3085953"/>
                <a:gd name="connsiteX4" fmla="*/ 239151 w 478302"/>
                <a:gd name="connsiteY4" fmla="*/ 1503119 h 3085953"/>
                <a:gd name="connsiteX5" fmla="*/ 239151 w 478302"/>
                <a:gd name="connsiteY5" fmla="*/ 39857 h 3085953"/>
                <a:gd name="connsiteX6" fmla="*/ 478302 w 478302"/>
                <a:gd name="connsiteY6" fmla="*/ 0 h 3085953"/>
                <a:gd name="connsiteX7" fmla="*/ 478302 w 478302"/>
                <a:gd name="connsiteY7" fmla="*/ 3085953 h 3085953"/>
                <a:gd name="connsiteX0" fmla="*/ 478302 w 478302"/>
                <a:gd name="connsiteY0" fmla="*/ 3085953 h 3085953"/>
                <a:gd name="connsiteX1" fmla="*/ 239151 w 478302"/>
                <a:gd name="connsiteY1" fmla="*/ 3046096 h 3085953"/>
                <a:gd name="connsiteX2" fmla="*/ 239151 w 478302"/>
                <a:gd name="connsiteY2" fmla="*/ 1658720 h 3085953"/>
                <a:gd name="connsiteX3" fmla="*/ 0 w 478302"/>
                <a:gd name="connsiteY3" fmla="*/ 1542976 h 3085953"/>
                <a:gd name="connsiteX4" fmla="*/ 239151 w 478302"/>
                <a:gd name="connsiteY4" fmla="*/ 1434827 h 3085953"/>
                <a:gd name="connsiteX5" fmla="*/ 239151 w 478302"/>
                <a:gd name="connsiteY5" fmla="*/ 39857 h 3085953"/>
                <a:gd name="connsiteX6" fmla="*/ 478302 w 478302"/>
                <a:gd name="connsiteY6" fmla="*/ 0 h 3085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8302" h="3085953" stroke="0" extrusionOk="0">
                  <a:moveTo>
                    <a:pt x="478302" y="3085953"/>
                  </a:moveTo>
                  <a:cubicBezTo>
                    <a:pt x="346223" y="3085953"/>
                    <a:pt x="239151" y="3068108"/>
                    <a:pt x="239151" y="3046096"/>
                  </a:cubicBezTo>
                  <a:lnTo>
                    <a:pt x="239151" y="1582833"/>
                  </a:lnTo>
                  <a:cubicBezTo>
                    <a:pt x="239151" y="1560821"/>
                    <a:pt x="132079" y="1542976"/>
                    <a:pt x="0" y="1542976"/>
                  </a:cubicBezTo>
                  <a:cubicBezTo>
                    <a:pt x="132079" y="1542976"/>
                    <a:pt x="239151" y="1525131"/>
                    <a:pt x="239151" y="1503119"/>
                  </a:cubicBezTo>
                  <a:lnTo>
                    <a:pt x="239151" y="39857"/>
                  </a:lnTo>
                  <a:cubicBezTo>
                    <a:pt x="239151" y="17845"/>
                    <a:pt x="346223" y="0"/>
                    <a:pt x="478302" y="0"/>
                  </a:cubicBezTo>
                  <a:lnTo>
                    <a:pt x="478302" y="3085953"/>
                  </a:lnTo>
                  <a:close/>
                </a:path>
                <a:path w="478302" h="3085953" fill="none">
                  <a:moveTo>
                    <a:pt x="478302" y="3085953"/>
                  </a:moveTo>
                  <a:cubicBezTo>
                    <a:pt x="346223" y="3085953"/>
                    <a:pt x="239151" y="3068108"/>
                    <a:pt x="239151" y="3046096"/>
                  </a:cubicBezTo>
                  <a:lnTo>
                    <a:pt x="239151" y="1658720"/>
                  </a:lnTo>
                  <a:cubicBezTo>
                    <a:pt x="239151" y="1636708"/>
                    <a:pt x="0" y="1580291"/>
                    <a:pt x="0" y="1542976"/>
                  </a:cubicBezTo>
                  <a:cubicBezTo>
                    <a:pt x="0" y="1505661"/>
                    <a:pt x="239151" y="1456839"/>
                    <a:pt x="239151" y="1434827"/>
                  </a:cubicBezTo>
                  <a:lnTo>
                    <a:pt x="239151" y="39857"/>
                  </a:lnTo>
                  <a:cubicBezTo>
                    <a:pt x="239151" y="17845"/>
                    <a:pt x="346223" y="0"/>
                    <a:pt x="478302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CAE47D9-87D3-B8C9-C1F1-461C96541543}"/>
                </a:ext>
              </a:extLst>
            </p:cNvPr>
            <p:cNvSpPr txBox="1"/>
            <p:nvPr/>
          </p:nvSpPr>
          <p:spPr>
            <a:xfrm>
              <a:off x="10302615" y="1256075"/>
              <a:ext cx="1267253" cy="311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200" dirty="0">
                  <a:solidFill>
                    <a:prstClr val="black"/>
                  </a:solidFill>
                  <a:cs typeface="Arial" panose="020B0604020202020204" pitchFamily="34" charset="0"/>
                  <a:sym typeface="Arial"/>
                </a:rPr>
                <a:t>Inaccessible environment </a:t>
              </a:r>
              <a:endParaRPr lang="en-US" sz="1200" u="sng" dirty="0">
                <a:solidFill>
                  <a:prstClr val="black"/>
                </a:solidFill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7D42E6A-C8FE-0E4F-FCA3-CAA7809EDBCC}"/>
                </a:ext>
              </a:extLst>
            </p:cNvPr>
            <p:cNvSpPr/>
            <p:nvPr/>
          </p:nvSpPr>
          <p:spPr>
            <a:xfrm>
              <a:off x="8129014" y="2535868"/>
              <a:ext cx="60423" cy="120845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2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77E119B-9BDE-B9F9-D359-D00C1AB69989}"/>
                </a:ext>
              </a:extLst>
            </p:cNvPr>
            <p:cNvCxnSpPr>
              <a:cxnSpLocks/>
            </p:cNvCxnSpPr>
            <p:nvPr/>
          </p:nvCxnSpPr>
          <p:spPr>
            <a:xfrm>
              <a:off x="8191687" y="2593443"/>
              <a:ext cx="1097280" cy="0"/>
            </a:xfrm>
            <a:prstGeom prst="line">
              <a:avLst/>
            </a:prstGeom>
            <a:noFill/>
            <a:ln w="28575" cap="flat" cmpd="sng" algn="ctr">
              <a:solidFill>
                <a:srgbClr val="4472C4">
                  <a:lumMod val="50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3D5A50C-A6E3-1CA5-91A9-E088B6A91F29}"/>
                </a:ext>
              </a:extLst>
            </p:cNvPr>
            <p:cNvSpPr txBox="1"/>
            <p:nvPr/>
          </p:nvSpPr>
          <p:spPr>
            <a:xfrm>
              <a:off x="8402542" y="2132546"/>
              <a:ext cx="68626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1200" dirty="0">
                  <a:solidFill>
                    <a:prstClr val="black"/>
                  </a:solidFill>
                  <a:cs typeface="Arial" panose="020B0604020202020204" pitchFamily="34" charset="0"/>
                  <a:sym typeface="Arial"/>
                </a:rPr>
                <a:t>Optical fiber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1BCDCCB-8D71-3659-BF66-2A3D27C3ED5C}"/>
                </a:ext>
              </a:extLst>
            </p:cNvPr>
            <p:cNvSpPr/>
            <p:nvPr/>
          </p:nvSpPr>
          <p:spPr>
            <a:xfrm>
              <a:off x="9288658" y="2533633"/>
              <a:ext cx="60423" cy="120845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2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FEB2FCC-AEAB-8A0D-0D10-6597BD6A4336}"/>
                </a:ext>
              </a:extLst>
            </p:cNvPr>
            <p:cNvSpPr txBox="1"/>
            <p:nvPr/>
          </p:nvSpPr>
          <p:spPr>
            <a:xfrm>
              <a:off x="6634560" y="1869614"/>
              <a:ext cx="124961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1200" dirty="0">
                  <a:solidFill>
                    <a:prstClr val="black"/>
                  </a:solidFill>
                  <a:cs typeface="Arial" panose="020B0604020202020204" pitchFamily="34" charset="0"/>
                  <a:sym typeface="Arial"/>
                </a:rPr>
                <a:t>Transmitter unit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9904BEA-E94F-2CC2-84FC-9AC174B08AF5}"/>
                </a:ext>
              </a:extLst>
            </p:cNvPr>
            <p:cNvSpPr txBox="1"/>
            <p:nvPr/>
          </p:nvSpPr>
          <p:spPr>
            <a:xfrm>
              <a:off x="9681367" y="1869968"/>
              <a:ext cx="10736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1200" dirty="0">
                  <a:solidFill>
                    <a:prstClr val="black"/>
                  </a:solidFill>
                  <a:cs typeface="Arial" panose="020B0604020202020204" pitchFamily="34" charset="0"/>
                  <a:sym typeface="Arial"/>
                </a:rPr>
                <a:t>Receiver unit</a:t>
              </a:r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EEF9E51D-BAD7-1D7E-9E8A-5885C034F735}"/>
                </a:ext>
              </a:extLst>
            </p:cNvPr>
            <p:cNvGrpSpPr/>
            <p:nvPr/>
          </p:nvGrpSpPr>
          <p:grpSpPr>
            <a:xfrm>
              <a:off x="6445856" y="2140211"/>
              <a:ext cx="1674331" cy="902933"/>
              <a:chOff x="6793328" y="2164595"/>
              <a:chExt cx="1674331" cy="902933"/>
            </a:xfrm>
          </p:grpSpPr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4BE481B4-5FC1-E617-309D-68431BC8FC21}"/>
                  </a:ext>
                </a:extLst>
              </p:cNvPr>
              <p:cNvGrpSpPr/>
              <p:nvPr/>
            </p:nvGrpSpPr>
            <p:grpSpPr>
              <a:xfrm>
                <a:off x="8163889" y="2312632"/>
                <a:ext cx="181268" cy="605130"/>
                <a:chOff x="8159953" y="2317372"/>
                <a:chExt cx="181268" cy="605130"/>
              </a:xfrm>
            </p:grpSpPr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4E018F11-0830-70EF-B760-9E9804FFA7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50589" y="2317372"/>
                  <a:ext cx="0" cy="60513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70" name="Triangle 69">
                  <a:extLst>
                    <a:ext uri="{FF2B5EF4-FFF2-40B4-BE49-F238E27FC236}">
                      <a16:creationId xmlns:a16="http://schemas.microsoft.com/office/drawing/2014/main" id="{4B835EB8-75A1-8795-AFCF-4B7533B42458}"/>
                    </a:ext>
                  </a:extLst>
                </p:cNvPr>
                <p:cNvSpPr/>
                <p:nvPr/>
              </p:nvSpPr>
              <p:spPr>
                <a:xfrm flipV="1">
                  <a:off x="8175060" y="2535084"/>
                  <a:ext cx="151057" cy="151057"/>
                </a:xfrm>
                <a:prstGeom prst="triangle">
                  <a:avLst/>
                </a:prstGeom>
                <a:solidFill>
                  <a:sysClr val="windowText" lastClr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sz="12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endParaRPr>
                </a:p>
              </p:txBody>
            </p: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5715AB4E-0859-6261-1874-9132CD2B4E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59953" y="2686141"/>
                  <a:ext cx="181268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7609D71E-4E53-C834-2649-9F8227390467}"/>
                  </a:ext>
                </a:extLst>
              </p:cNvPr>
              <p:cNvCxnSpPr/>
              <p:nvPr/>
            </p:nvCxnSpPr>
            <p:spPr>
              <a:xfrm>
                <a:off x="8329777" y="2632193"/>
                <a:ext cx="90634" cy="90634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olid"/>
                <a:miter lim="800000"/>
                <a:headEnd w="sm" len="sm"/>
                <a:tailEnd type="triangle" w="med" len="sm"/>
              </a:ln>
              <a:effectLst/>
            </p:spPr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14AC26B-EEDB-4D17-9998-B3E04EB64031}"/>
                  </a:ext>
                </a:extLst>
              </p:cNvPr>
              <p:cNvCxnSpPr/>
              <p:nvPr/>
            </p:nvCxnSpPr>
            <p:spPr>
              <a:xfrm>
                <a:off x="8344890" y="2576588"/>
                <a:ext cx="90634" cy="90634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olid"/>
                <a:miter lim="800000"/>
                <a:tailEnd type="triangle" w="med" len="sm"/>
              </a:ln>
              <a:effectLst/>
            </p:spPr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2FA07858-9228-FAEF-CA55-2E40DF8EB47A}"/>
                  </a:ext>
                </a:extLst>
              </p:cNvPr>
              <p:cNvSpPr txBox="1"/>
              <p:nvPr/>
            </p:nvSpPr>
            <p:spPr>
              <a:xfrm>
                <a:off x="7484882" y="2369194"/>
                <a:ext cx="683045" cy="1866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00">
                  <a:defRPr/>
                </a:pPr>
                <a:r>
                  <a:rPr lang="en-US" sz="1200" dirty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Laser diode</a:t>
                </a: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AD2C9CE-F752-351F-12AB-A0737416A472}"/>
                  </a:ext>
                </a:extLst>
              </p:cNvPr>
              <p:cNvSpPr/>
              <p:nvPr/>
            </p:nvSpPr>
            <p:spPr>
              <a:xfrm>
                <a:off x="8053622" y="2410725"/>
                <a:ext cx="414037" cy="411480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200">
                  <a:solidFill>
                    <a:prstClr val="white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F81A293-9D7E-87B3-6F6B-2C5DCC0B4742}"/>
                  </a:ext>
                </a:extLst>
              </p:cNvPr>
              <p:cNvSpPr/>
              <p:nvPr/>
            </p:nvSpPr>
            <p:spPr>
              <a:xfrm>
                <a:off x="6793328" y="2164595"/>
                <a:ext cx="1673352" cy="902933"/>
              </a:xfrm>
              <a:prstGeom prst="rect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lg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69D15692-84AF-D370-0250-5314493287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13723" y="2317372"/>
                <a:ext cx="1042416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5163A170-5723-0475-64D9-DBAD8BFE6D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11475" y="2914150"/>
                <a:ext cx="1042416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65E63C0-C880-F089-F64A-4D489CB98AB8}"/>
                  </a:ext>
                </a:extLst>
              </p:cNvPr>
              <p:cNvSpPr/>
              <p:nvPr/>
            </p:nvSpPr>
            <p:spPr>
              <a:xfrm>
                <a:off x="6854915" y="2409406"/>
                <a:ext cx="713232" cy="418731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r>
                  <a:rPr lang="en-US" sz="1200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Laser driver</a:t>
                </a: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8B47BBC4-C7B5-E21E-1E5F-08E2DD48E6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14695" y="2309399"/>
                <a:ext cx="0" cy="93567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13304B6-B801-A94D-45AC-794AD6D10C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11475" y="2826229"/>
                <a:ext cx="0" cy="93567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F2639841-AB01-B8B0-B5AD-3A8F406667F6}"/>
                </a:ext>
              </a:extLst>
            </p:cNvPr>
            <p:cNvGrpSpPr/>
            <p:nvPr/>
          </p:nvGrpSpPr>
          <p:grpSpPr>
            <a:xfrm>
              <a:off x="9349442" y="2141977"/>
              <a:ext cx="1677003" cy="902933"/>
              <a:chOff x="9696914" y="2166361"/>
              <a:chExt cx="1677003" cy="902933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73B6A5E-E74D-B02D-97CD-9EC3758D422A}"/>
                  </a:ext>
                </a:extLst>
              </p:cNvPr>
              <p:cNvSpPr/>
              <p:nvPr/>
            </p:nvSpPr>
            <p:spPr>
              <a:xfrm>
                <a:off x="9696914" y="2412088"/>
                <a:ext cx="414037" cy="411480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200">
                  <a:solidFill>
                    <a:prstClr val="white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80" name="Triangle 79">
                <a:extLst>
                  <a:ext uri="{FF2B5EF4-FFF2-40B4-BE49-F238E27FC236}">
                    <a16:creationId xmlns:a16="http://schemas.microsoft.com/office/drawing/2014/main" id="{07DE9D62-0413-90BB-BAD8-E2A6643D103F}"/>
                  </a:ext>
                </a:extLst>
              </p:cNvPr>
              <p:cNvSpPr/>
              <p:nvPr/>
            </p:nvSpPr>
            <p:spPr>
              <a:xfrm flipH="1">
                <a:off x="9832105" y="2536938"/>
                <a:ext cx="151057" cy="151057"/>
              </a:xfrm>
              <a:prstGeom prst="triangl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200">
                  <a:solidFill>
                    <a:prstClr val="white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36367819-A451-5B86-815D-A3FF88B318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16080" y="2536938"/>
                <a:ext cx="181268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3CE96482-5226-375E-0306-815B067C35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21470" y="2566587"/>
                <a:ext cx="90634" cy="90634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olid"/>
                <a:miter lim="800000"/>
                <a:headEnd w="sm" len="sm"/>
                <a:tailEnd type="triangle" w="med" len="sm"/>
              </a:ln>
              <a:effectLst/>
            </p:spPr>
          </p:cxn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F8A0EED8-4B70-CD2A-56AB-2DBA33470D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32533" y="2621003"/>
                <a:ext cx="90634" cy="90634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olid"/>
                <a:miter lim="800000"/>
                <a:tailEnd type="triangle" w="med" len="sm"/>
              </a:ln>
              <a:effectLst/>
            </p:spPr>
          </p:cxn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39E1C4E-6D6A-4E6A-9123-84F49975C866}"/>
                  </a:ext>
                </a:extLst>
              </p:cNvPr>
              <p:cNvSpPr txBox="1"/>
              <p:nvPr/>
            </p:nvSpPr>
            <p:spPr>
              <a:xfrm>
                <a:off x="10131445" y="2525495"/>
                <a:ext cx="303925" cy="18466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914400">
                  <a:defRPr/>
                </a:pPr>
                <a:r>
                  <a:rPr lang="en-US" sz="1200" dirty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LPC</a:t>
                </a: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D7C5840-1E76-84BF-0A96-88348B3BF0B3}"/>
                  </a:ext>
                </a:extLst>
              </p:cNvPr>
              <p:cNvSpPr/>
              <p:nvPr/>
            </p:nvSpPr>
            <p:spPr>
              <a:xfrm>
                <a:off x="10586958" y="2405669"/>
                <a:ext cx="709313" cy="418731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r>
                  <a:rPr lang="en-US" sz="1200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Electronic </a:t>
                </a:r>
              </a:p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r>
                  <a:rPr lang="en-US" sz="1200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circuits</a:t>
                </a: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9ACAD38-D6FC-A72F-9CFE-56F653342136}"/>
                  </a:ext>
                </a:extLst>
              </p:cNvPr>
              <p:cNvSpPr/>
              <p:nvPr/>
            </p:nvSpPr>
            <p:spPr>
              <a:xfrm>
                <a:off x="9699729" y="2166361"/>
                <a:ext cx="1674188" cy="902933"/>
              </a:xfrm>
              <a:prstGeom prst="rect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lg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F0C872FE-2169-9B64-4375-C8AC473EAEFB}"/>
                  </a:ext>
                </a:extLst>
              </p:cNvPr>
              <p:cNvGrpSpPr/>
              <p:nvPr/>
            </p:nvGrpSpPr>
            <p:grpSpPr>
              <a:xfrm>
                <a:off x="9903931" y="2309457"/>
                <a:ext cx="1042417" cy="613559"/>
                <a:chOff x="9903931" y="2309457"/>
                <a:chExt cx="1042417" cy="613559"/>
              </a:xfrm>
            </p:grpSpPr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35E5CF1-BDC0-10BC-76D3-B54946EE8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07165" y="2313299"/>
                  <a:ext cx="0" cy="60920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8AB3674E-A582-C6B6-96DA-CF5094559E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03932" y="2315929"/>
                  <a:ext cx="1042416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64B46D7-C133-0017-E48F-02D3C36936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44193" y="2829449"/>
                  <a:ext cx="0" cy="9356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2456A097-51CB-7C9E-C352-D27112E333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41981" y="2309457"/>
                  <a:ext cx="0" cy="9356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5096964C-52D0-B470-31B0-971A27EAA5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03931" y="2918678"/>
                  <a:ext cx="1042416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7909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F83A15E0-D40D-C6D1-978D-3CFC97502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279" y="2307414"/>
            <a:ext cx="4846320" cy="344442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43F91-324A-0A72-2AA3-AC5AEEA55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294" name="Text Placeholder 5">
            <a:extLst>
              <a:ext uri="{FF2B5EF4-FFF2-40B4-BE49-F238E27FC236}">
                <a16:creationId xmlns:a16="http://schemas.microsoft.com/office/drawing/2014/main" id="{3BADD1A0-7EAD-BF80-1B7D-DDB0F2AEC0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3" y="6323013"/>
            <a:ext cx="10241280" cy="544512"/>
          </a:xfrm>
        </p:spPr>
        <p:txBody>
          <a:bodyPr/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[1] H. Helmers et al., Phys. Status Solidi RRL 15, 2100113 (2021).</a:t>
            </a:r>
          </a:p>
        </p:txBody>
      </p:sp>
      <p:sp>
        <p:nvSpPr>
          <p:cNvPr id="55" name="Content Placeholder 1">
            <a:extLst>
              <a:ext uri="{FF2B5EF4-FFF2-40B4-BE49-F238E27FC236}">
                <a16:creationId xmlns:a16="http://schemas.microsoft.com/office/drawing/2014/main" id="{8706238C-DC73-A8CD-16FB-571ECD9533E0}"/>
              </a:ext>
            </a:extLst>
          </p:cNvPr>
          <p:cNvSpPr txBox="1">
            <a:spLocks/>
          </p:cNvSpPr>
          <p:nvPr/>
        </p:nvSpPr>
        <p:spPr>
          <a:xfrm>
            <a:off x="701041" y="1708804"/>
            <a:ext cx="4870119" cy="2276882"/>
          </a:xfrm>
          <a:prstGeom prst="rect">
            <a:avLst/>
          </a:prstGeom>
        </p:spPr>
        <p:txBody>
          <a:bodyPr vert="horz" lIns="9144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/>
              <a:t>GaAs-based LPC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High efficiency&gt;50%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Highest efficiency: 68.9%[1] with thin-film, back-surface reflector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8FF04ED-3E24-489C-12D5-1035BF91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304801"/>
            <a:ext cx="5808614" cy="762000"/>
          </a:xfrm>
        </p:spPr>
        <p:txBody>
          <a:bodyPr>
            <a:noAutofit/>
          </a:bodyPr>
          <a:lstStyle/>
          <a:p>
            <a:r>
              <a:rPr lang="en-US" sz="4000" dirty="0"/>
              <a:t>LPC material selection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B00239-D840-F603-404C-0BBF952B3CB5}"/>
              </a:ext>
            </a:extLst>
          </p:cNvPr>
          <p:cNvGrpSpPr/>
          <p:nvPr/>
        </p:nvGrpSpPr>
        <p:grpSpPr>
          <a:xfrm>
            <a:off x="7030533" y="1588176"/>
            <a:ext cx="4313714" cy="1343321"/>
            <a:chOff x="7312999" y="1255966"/>
            <a:chExt cx="4313714" cy="1343321"/>
          </a:xfrm>
        </p:grpSpPr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1078B63-7442-E832-87F6-8C0B9A1AEEEF}"/>
                </a:ext>
              </a:extLst>
            </p:cNvPr>
            <p:cNvSpPr/>
            <p:nvPr/>
          </p:nvSpPr>
          <p:spPr>
            <a:xfrm>
              <a:off x="7312999" y="1321775"/>
              <a:ext cx="73152" cy="73152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1AF66678-65B4-9F9D-B394-88BAE49FA79F}"/>
                </a:ext>
              </a:extLst>
            </p:cNvPr>
            <p:cNvSpPr txBox="1"/>
            <p:nvPr/>
          </p:nvSpPr>
          <p:spPr>
            <a:xfrm>
              <a:off x="7462585" y="1255966"/>
              <a:ext cx="155360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sz="1200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rPr>
                <a:t>GaAs or GaAs/</a:t>
              </a:r>
              <a:r>
                <a:rPr lang="en-US" sz="1200" kern="0" dirty="0" err="1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rPr>
                <a:t>AlGaAs</a:t>
              </a:r>
              <a:endParaRPr lang="en-US" sz="12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6" name="Triangle 215">
              <a:extLst>
                <a:ext uri="{FF2B5EF4-FFF2-40B4-BE49-F238E27FC236}">
                  <a16:creationId xmlns:a16="http://schemas.microsoft.com/office/drawing/2014/main" id="{C65E37E3-FF1E-AF4C-DBC4-FFB591AFF55C}"/>
                </a:ext>
              </a:extLst>
            </p:cNvPr>
            <p:cNvSpPr/>
            <p:nvPr/>
          </p:nvSpPr>
          <p:spPr>
            <a:xfrm rot="5400000">
              <a:off x="7802082" y="1559664"/>
              <a:ext cx="74250" cy="64008"/>
            </a:xfrm>
            <a:prstGeom prst="triangl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5C98CB49-6C61-23F3-EDF0-950E79D08687}"/>
                </a:ext>
              </a:extLst>
            </p:cNvPr>
            <p:cNvSpPr/>
            <p:nvPr/>
          </p:nvSpPr>
          <p:spPr>
            <a:xfrm>
              <a:off x="8264901" y="1808009"/>
              <a:ext cx="64008" cy="6400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23" name="Triangle 222">
              <a:extLst>
                <a:ext uri="{FF2B5EF4-FFF2-40B4-BE49-F238E27FC236}">
                  <a16:creationId xmlns:a16="http://schemas.microsoft.com/office/drawing/2014/main" id="{ACACF6DE-9C8E-EEA4-912A-83CED8F42BEC}"/>
                </a:ext>
              </a:extLst>
            </p:cNvPr>
            <p:cNvSpPr/>
            <p:nvPr/>
          </p:nvSpPr>
          <p:spPr>
            <a:xfrm rot="16200000">
              <a:off x="7312450" y="1561079"/>
              <a:ext cx="74250" cy="6400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24" name="Diamond 223">
              <a:extLst>
                <a:ext uri="{FF2B5EF4-FFF2-40B4-BE49-F238E27FC236}">
                  <a16:creationId xmlns:a16="http://schemas.microsoft.com/office/drawing/2014/main" id="{A2DF0FE7-DB41-F2BA-5D4C-BB122CE495D6}"/>
                </a:ext>
              </a:extLst>
            </p:cNvPr>
            <p:cNvSpPr/>
            <p:nvPr/>
          </p:nvSpPr>
          <p:spPr>
            <a:xfrm>
              <a:off x="7316055" y="1800130"/>
              <a:ext cx="73152" cy="82296"/>
            </a:xfrm>
            <a:prstGeom prst="diamond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DA92F8-499A-AA26-1E79-83CA41AFB99D}"/>
                </a:ext>
              </a:extLst>
            </p:cNvPr>
            <p:cNvSpPr txBox="1"/>
            <p:nvPr/>
          </p:nvSpPr>
          <p:spPr>
            <a:xfrm>
              <a:off x="10150573" y="1475258"/>
              <a:ext cx="1476140" cy="495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182880">
                <a:lnSpc>
                  <a:spcPct val="114000"/>
                </a:lnSpc>
                <a:buClrTx/>
                <a:buFont typeface="Arial" panose="020B0604020202020204" pitchFamily="34" charset="0"/>
                <a:buChar char="•"/>
              </a:pPr>
              <a:r>
                <a:rPr lang="en-US" sz="12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Single junction</a:t>
              </a:r>
            </a:p>
            <a:p>
              <a:pPr marL="285750" indent="-182880">
                <a:lnSpc>
                  <a:spcPct val="114000"/>
                </a:lnSpc>
                <a:buClrTx/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 = 298K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A4FFE0-A5FA-41A5-E7D0-6882D00E0ADB}"/>
                </a:ext>
              </a:extLst>
            </p:cNvPr>
            <p:cNvSpPr txBox="1"/>
            <p:nvPr/>
          </p:nvSpPr>
          <p:spPr>
            <a:xfrm>
              <a:off x="7461130" y="1498688"/>
              <a:ext cx="164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sz="1200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rPr>
                <a:t>Si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8A5AB35-3A93-888A-82A3-3F3149E22D3D}"/>
                </a:ext>
              </a:extLst>
            </p:cNvPr>
            <p:cNvSpPr txBox="1"/>
            <p:nvPr/>
          </p:nvSpPr>
          <p:spPr>
            <a:xfrm>
              <a:off x="7461130" y="1739196"/>
              <a:ext cx="53298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sz="1200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rPr>
                <a:t>InGaAs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38E012-ED36-EBB6-F7B4-39A6E545AB8D}"/>
                </a:ext>
              </a:extLst>
            </p:cNvPr>
            <p:cNvSpPr txBox="1"/>
            <p:nvPr/>
          </p:nvSpPr>
          <p:spPr>
            <a:xfrm>
              <a:off x="7952158" y="1501750"/>
              <a:ext cx="43219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sz="1200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rPr>
                <a:t>InGaP</a:t>
              </a:r>
            </a:p>
          </p:txBody>
        </p:sp>
        <p:sp>
          <p:nvSpPr>
            <p:cNvPr id="28" name="Triangle 27">
              <a:extLst>
                <a:ext uri="{FF2B5EF4-FFF2-40B4-BE49-F238E27FC236}">
                  <a16:creationId xmlns:a16="http://schemas.microsoft.com/office/drawing/2014/main" id="{CA8E1ECF-D48C-A32B-BD57-78A43B0C55F6}"/>
                </a:ext>
              </a:extLst>
            </p:cNvPr>
            <p:cNvSpPr/>
            <p:nvPr/>
          </p:nvSpPr>
          <p:spPr>
            <a:xfrm>
              <a:off x="8500364" y="1559017"/>
              <a:ext cx="74250" cy="64008"/>
            </a:xfrm>
            <a:prstGeom prst="triangle">
              <a:avLst/>
            </a:prstGeom>
            <a:solidFill>
              <a:srgbClr val="FFB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E545B2-4485-5B04-18EF-35BA56FDE306}"/>
                </a:ext>
              </a:extLst>
            </p:cNvPr>
            <p:cNvSpPr txBox="1"/>
            <p:nvPr/>
          </p:nvSpPr>
          <p:spPr>
            <a:xfrm>
              <a:off x="8620985" y="1497581"/>
              <a:ext cx="4032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sz="1200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rPr>
                <a:t>GaSb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2BA2206-C005-26BE-CFB5-78F1A3B1AAEA}"/>
                </a:ext>
              </a:extLst>
            </p:cNvPr>
            <p:cNvSpPr txBox="1"/>
            <p:nvPr/>
          </p:nvSpPr>
          <p:spPr>
            <a:xfrm>
              <a:off x="8395142" y="1747680"/>
              <a:ext cx="6291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sz="1200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rPr>
                <a:t>InGaAsP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742DC44-01F9-3A0B-8CEC-6E335FCCA1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61693" y="2130152"/>
              <a:ext cx="104869" cy="7417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2E57BC-8389-205B-5D07-1C2AE2269645}"/>
                </a:ext>
              </a:extLst>
            </p:cNvPr>
            <p:cNvSpPr txBox="1"/>
            <p:nvPr/>
          </p:nvSpPr>
          <p:spPr>
            <a:xfrm>
              <a:off x="9324313" y="2174555"/>
              <a:ext cx="1652519" cy="4247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sz="1200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rPr>
                <a:t>w/ thin-film </a:t>
              </a:r>
            </a:p>
            <a:p>
              <a:pPr defTabSz="9144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sz="1200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rPr>
                <a:t>&amp; back surface reflector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6327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43F91-324A-0A72-2AA3-AC5AEEA55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294" name="Text Placeholder 5">
            <a:extLst>
              <a:ext uri="{FF2B5EF4-FFF2-40B4-BE49-F238E27FC236}">
                <a16:creationId xmlns:a16="http://schemas.microsoft.com/office/drawing/2014/main" id="{3BADD1A0-7EAD-BF80-1B7D-DDB0F2AEC0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3" y="6323013"/>
            <a:ext cx="10241280" cy="5445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5" name="Content Placeholder 1">
            <a:extLst>
              <a:ext uri="{FF2B5EF4-FFF2-40B4-BE49-F238E27FC236}">
                <a16:creationId xmlns:a16="http://schemas.microsoft.com/office/drawing/2014/main" id="{8706238C-DC73-A8CD-16FB-571ECD9533E0}"/>
              </a:ext>
            </a:extLst>
          </p:cNvPr>
          <p:cNvSpPr txBox="1">
            <a:spLocks/>
          </p:cNvSpPr>
          <p:nvPr/>
        </p:nvSpPr>
        <p:spPr>
          <a:xfrm>
            <a:off x="701041" y="1708804"/>
            <a:ext cx="3319499" cy="2093324"/>
          </a:xfrm>
          <a:prstGeom prst="rect">
            <a:avLst/>
          </a:prstGeom>
        </p:spPr>
        <p:txBody>
          <a:bodyPr vert="horz" lIns="9144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/>
              <a:t>Zero transmittance loss in LPCs with </a:t>
            </a:r>
            <a:r>
              <a:rPr lang="en-US" dirty="0" err="1"/>
              <a:t>E</a:t>
            </a:r>
            <a:r>
              <a:rPr lang="en-US" baseline="-25000" dirty="0" err="1"/>
              <a:t>photon</a:t>
            </a:r>
            <a:r>
              <a:rPr lang="en-US" dirty="0"/>
              <a:t>&gt;</a:t>
            </a:r>
            <a:r>
              <a:rPr lang="en-US" dirty="0" err="1"/>
              <a:t>E</a:t>
            </a:r>
            <a:r>
              <a:rPr lang="en-US" baseline="-25000" dirty="0" err="1"/>
              <a:t>g</a:t>
            </a:r>
            <a:endParaRPr lang="en-US" dirty="0"/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20DBC65C-7EC4-5874-CF7E-05FFCC301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304801"/>
            <a:ext cx="9791700" cy="762000"/>
          </a:xfrm>
        </p:spPr>
        <p:txBody>
          <a:bodyPr>
            <a:noAutofit/>
          </a:bodyPr>
          <a:lstStyle/>
          <a:p>
            <a:r>
              <a:rPr lang="en-US" sz="4000" dirty="0"/>
              <a:t>Laser wavelength (𝜆) selection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B8D4722-B6F2-D1FC-8594-8AE95A615A8D}"/>
              </a:ext>
            </a:extLst>
          </p:cNvPr>
          <p:cNvSpPr/>
          <p:nvPr/>
        </p:nvSpPr>
        <p:spPr>
          <a:xfrm>
            <a:off x="4735745" y="2813206"/>
            <a:ext cx="1430080" cy="67341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25000">
                <a:schemeClr val="bg1">
                  <a:lumMod val="93000"/>
                </a:schemeClr>
              </a:gs>
              <a:gs pos="50000">
                <a:schemeClr val="bg2">
                  <a:lumMod val="86000"/>
                </a:schemeClr>
              </a:gs>
              <a:gs pos="75000">
                <a:schemeClr val="accent4">
                  <a:lumMod val="49000"/>
                  <a:lumOff val="51000"/>
                </a:schemeClr>
              </a:gs>
              <a:gs pos="100000">
                <a:schemeClr val="accent1">
                  <a:lumMod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B20B38C-0D61-0EF8-E344-6DDA40034EFB}"/>
              </a:ext>
            </a:extLst>
          </p:cNvPr>
          <p:cNvSpPr txBox="1"/>
          <p:nvPr/>
        </p:nvSpPr>
        <p:spPr>
          <a:xfrm>
            <a:off x="4900089" y="1937755"/>
            <a:ext cx="110138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200" b="1" u="sng" kern="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E</a:t>
            </a:r>
            <a:r>
              <a:rPr lang="en-US" sz="1200" b="1" u="sng" kern="0" baseline="-2500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photon</a:t>
            </a:r>
            <a:r>
              <a:rPr lang="en-US" sz="1200" b="1" u="sng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&lt;</a:t>
            </a:r>
            <a:r>
              <a:rPr lang="en-US" sz="1200" b="1" u="sng" kern="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E</a:t>
            </a:r>
            <a:r>
              <a:rPr lang="en-US" sz="1200" b="1" u="sng" kern="0" baseline="-2500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g</a:t>
            </a:r>
            <a:endParaRPr lang="en-US" sz="1200" b="1" u="sng" kern="0" dirty="0">
              <a:solidFill>
                <a:srgbClr val="000000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51843D4-F066-8C0E-3821-3AD2E53CD4B2}"/>
              </a:ext>
            </a:extLst>
          </p:cNvPr>
          <p:cNvSpPr/>
          <p:nvPr/>
        </p:nvSpPr>
        <p:spPr>
          <a:xfrm flipV="1">
            <a:off x="4735745" y="4424161"/>
            <a:ext cx="1430077" cy="67341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25000">
                <a:schemeClr val="bg1">
                  <a:lumMod val="93000"/>
                </a:schemeClr>
              </a:gs>
              <a:gs pos="50000">
                <a:schemeClr val="bg2">
                  <a:lumMod val="86000"/>
                </a:schemeClr>
              </a:gs>
              <a:gs pos="75000">
                <a:schemeClr val="accent4">
                  <a:lumMod val="49000"/>
                  <a:lumOff val="51000"/>
                </a:schemeClr>
              </a:gs>
              <a:gs pos="100000">
                <a:schemeClr val="accent1">
                  <a:lumMod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C88D914-8589-A8B7-4301-7EB80EA018F1}"/>
              </a:ext>
            </a:extLst>
          </p:cNvPr>
          <p:cNvSpPr txBox="1"/>
          <p:nvPr/>
        </p:nvSpPr>
        <p:spPr>
          <a:xfrm>
            <a:off x="4376035" y="2196831"/>
            <a:ext cx="207979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ct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à"/>
            </a:pPr>
            <a:r>
              <a:rPr lang="en-US" sz="1200" i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Transmittance loss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11E4083-B841-073A-4244-0DD03848D200}"/>
              </a:ext>
            </a:extLst>
          </p:cNvPr>
          <p:cNvSpPr txBox="1"/>
          <p:nvPr/>
        </p:nvSpPr>
        <p:spPr>
          <a:xfrm>
            <a:off x="4850145" y="2813206"/>
            <a:ext cx="120127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Conduction band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BBD9C3C-24E8-F6B8-2A14-534056573608}"/>
              </a:ext>
            </a:extLst>
          </p:cNvPr>
          <p:cNvSpPr txBox="1"/>
          <p:nvPr/>
        </p:nvSpPr>
        <p:spPr>
          <a:xfrm>
            <a:off x="6105694" y="4337626"/>
            <a:ext cx="3501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E</a:t>
            </a:r>
            <a:r>
              <a:rPr lang="en-US" sz="1200" kern="0" baseline="-2500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V</a:t>
            </a:r>
            <a:endParaRPr lang="en-US" sz="1200" kern="0" dirty="0">
              <a:solidFill>
                <a:srgbClr val="000000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7375233-835F-44C5-009C-5F8237D3A87D}"/>
              </a:ext>
            </a:extLst>
          </p:cNvPr>
          <p:cNvSpPr txBox="1"/>
          <p:nvPr/>
        </p:nvSpPr>
        <p:spPr>
          <a:xfrm>
            <a:off x="6096741" y="3403449"/>
            <a:ext cx="3501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E</a:t>
            </a:r>
            <a:r>
              <a:rPr lang="en-US" sz="1200" kern="0" baseline="-2500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C</a:t>
            </a:r>
            <a:endParaRPr lang="en-US" sz="1200" kern="0" dirty="0">
              <a:solidFill>
                <a:srgbClr val="000000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5B1D0195-4D32-6AA8-C6DD-1394965074DA}"/>
              </a:ext>
            </a:extLst>
          </p:cNvPr>
          <p:cNvSpPr/>
          <p:nvPr/>
        </p:nvSpPr>
        <p:spPr>
          <a:xfrm>
            <a:off x="4091730" y="4363623"/>
            <a:ext cx="742950" cy="239906"/>
          </a:xfrm>
          <a:custGeom>
            <a:avLst/>
            <a:gdLst>
              <a:gd name="connsiteX0" fmla="*/ 0 w 730250"/>
              <a:gd name="connsiteY0" fmla="*/ 14402 h 234458"/>
              <a:gd name="connsiteX1" fmla="*/ 120650 w 730250"/>
              <a:gd name="connsiteY1" fmla="*/ 11227 h 234458"/>
              <a:gd name="connsiteX2" fmla="*/ 257175 w 730250"/>
              <a:gd name="connsiteY2" fmla="*/ 138227 h 234458"/>
              <a:gd name="connsiteX3" fmla="*/ 473075 w 730250"/>
              <a:gd name="connsiteY3" fmla="*/ 100127 h 234458"/>
              <a:gd name="connsiteX4" fmla="*/ 606425 w 730250"/>
              <a:gd name="connsiteY4" fmla="*/ 227127 h 234458"/>
              <a:gd name="connsiteX5" fmla="*/ 730250 w 730250"/>
              <a:gd name="connsiteY5" fmla="*/ 208077 h 234458"/>
              <a:gd name="connsiteX0" fmla="*/ 0 w 730250"/>
              <a:gd name="connsiteY0" fmla="*/ 13945 h 234001"/>
              <a:gd name="connsiteX1" fmla="*/ 120650 w 730250"/>
              <a:gd name="connsiteY1" fmla="*/ 10770 h 234001"/>
              <a:gd name="connsiteX2" fmla="*/ 257175 w 730250"/>
              <a:gd name="connsiteY2" fmla="*/ 131420 h 234001"/>
              <a:gd name="connsiteX3" fmla="*/ 473075 w 730250"/>
              <a:gd name="connsiteY3" fmla="*/ 99670 h 234001"/>
              <a:gd name="connsiteX4" fmla="*/ 606425 w 730250"/>
              <a:gd name="connsiteY4" fmla="*/ 226670 h 234001"/>
              <a:gd name="connsiteX5" fmla="*/ 730250 w 730250"/>
              <a:gd name="connsiteY5" fmla="*/ 207620 h 234001"/>
              <a:gd name="connsiteX0" fmla="*/ 0 w 730250"/>
              <a:gd name="connsiteY0" fmla="*/ 13945 h 234001"/>
              <a:gd name="connsiteX1" fmla="*/ 120650 w 730250"/>
              <a:gd name="connsiteY1" fmla="*/ 10770 h 234001"/>
              <a:gd name="connsiteX2" fmla="*/ 257175 w 730250"/>
              <a:gd name="connsiteY2" fmla="*/ 131420 h 234001"/>
              <a:gd name="connsiteX3" fmla="*/ 469900 w 730250"/>
              <a:gd name="connsiteY3" fmla="*/ 109195 h 234001"/>
              <a:gd name="connsiteX4" fmla="*/ 606425 w 730250"/>
              <a:gd name="connsiteY4" fmla="*/ 226670 h 234001"/>
              <a:gd name="connsiteX5" fmla="*/ 730250 w 730250"/>
              <a:gd name="connsiteY5" fmla="*/ 207620 h 234001"/>
              <a:gd name="connsiteX0" fmla="*/ 0 w 730250"/>
              <a:gd name="connsiteY0" fmla="*/ 13945 h 229149"/>
              <a:gd name="connsiteX1" fmla="*/ 120650 w 730250"/>
              <a:gd name="connsiteY1" fmla="*/ 10770 h 229149"/>
              <a:gd name="connsiteX2" fmla="*/ 257175 w 730250"/>
              <a:gd name="connsiteY2" fmla="*/ 131420 h 229149"/>
              <a:gd name="connsiteX3" fmla="*/ 469900 w 730250"/>
              <a:gd name="connsiteY3" fmla="*/ 109195 h 229149"/>
              <a:gd name="connsiteX4" fmla="*/ 612775 w 730250"/>
              <a:gd name="connsiteY4" fmla="*/ 220320 h 229149"/>
              <a:gd name="connsiteX5" fmla="*/ 730250 w 730250"/>
              <a:gd name="connsiteY5" fmla="*/ 207620 h 229149"/>
              <a:gd name="connsiteX0" fmla="*/ 0 w 711200"/>
              <a:gd name="connsiteY0" fmla="*/ 13945 h 232511"/>
              <a:gd name="connsiteX1" fmla="*/ 120650 w 711200"/>
              <a:gd name="connsiteY1" fmla="*/ 10770 h 232511"/>
              <a:gd name="connsiteX2" fmla="*/ 257175 w 711200"/>
              <a:gd name="connsiteY2" fmla="*/ 131420 h 232511"/>
              <a:gd name="connsiteX3" fmla="*/ 469900 w 711200"/>
              <a:gd name="connsiteY3" fmla="*/ 109195 h 232511"/>
              <a:gd name="connsiteX4" fmla="*/ 612775 w 711200"/>
              <a:gd name="connsiteY4" fmla="*/ 220320 h 232511"/>
              <a:gd name="connsiteX5" fmla="*/ 711200 w 711200"/>
              <a:gd name="connsiteY5" fmla="*/ 217145 h 232511"/>
              <a:gd name="connsiteX0" fmla="*/ 0 w 711200"/>
              <a:gd name="connsiteY0" fmla="*/ 10225 h 228791"/>
              <a:gd name="connsiteX1" fmla="*/ 127000 w 711200"/>
              <a:gd name="connsiteY1" fmla="*/ 13400 h 228791"/>
              <a:gd name="connsiteX2" fmla="*/ 257175 w 711200"/>
              <a:gd name="connsiteY2" fmla="*/ 127700 h 228791"/>
              <a:gd name="connsiteX3" fmla="*/ 469900 w 711200"/>
              <a:gd name="connsiteY3" fmla="*/ 105475 h 228791"/>
              <a:gd name="connsiteX4" fmla="*/ 612775 w 711200"/>
              <a:gd name="connsiteY4" fmla="*/ 216600 h 228791"/>
              <a:gd name="connsiteX5" fmla="*/ 711200 w 711200"/>
              <a:gd name="connsiteY5" fmla="*/ 213425 h 228791"/>
              <a:gd name="connsiteX0" fmla="*/ 0 w 742950"/>
              <a:gd name="connsiteY0" fmla="*/ 10225 h 227491"/>
              <a:gd name="connsiteX1" fmla="*/ 127000 w 742950"/>
              <a:gd name="connsiteY1" fmla="*/ 13400 h 227491"/>
              <a:gd name="connsiteX2" fmla="*/ 257175 w 742950"/>
              <a:gd name="connsiteY2" fmla="*/ 127700 h 227491"/>
              <a:gd name="connsiteX3" fmla="*/ 469900 w 742950"/>
              <a:gd name="connsiteY3" fmla="*/ 105475 h 227491"/>
              <a:gd name="connsiteX4" fmla="*/ 612775 w 742950"/>
              <a:gd name="connsiteY4" fmla="*/ 216600 h 227491"/>
              <a:gd name="connsiteX5" fmla="*/ 742950 w 742950"/>
              <a:gd name="connsiteY5" fmla="*/ 210250 h 227491"/>
              <a:gd name="connsiteX0" fmla="*/ 0 w 742950"/>
              <a:gd name="connsiteY0" fmla="*/ 10225 h 221902"/>
              <a:gd name="connsiteX1" fmla="*/ 127000 w 742950"/>
              <a:gd name="connsiteY1" fmla="*/ 13400 h 221902"/>
              <a:gd name="connsiteX2" fmla="*/ 257175 w 742950"/>
              <a:gd name="connsiteY2" fmla="*/ 127700 h 221902"/>
              <a:gd name="connsiteX3" fmla="*/ 469900 w 742950"/>
              <a:gd name="connsiteY3" fmla="*/ 105475 h 221902"/>
              <a:gd name="connsiteX4" fmla="*/ 612775 w 742950"/>
              <a:gd name="connsiteY4" fmla="*/ 216600 h 221902"/>
              <a:gd name="connsiteX5" fmla="*/ 742950 w 742950"/>
              <a:gd name="connsiteY5" fmla="*/ 210250 h 221902"/>
              <a:gd name="connsiteX0" fmla="*/ 0 w 742950"/>
              <a:gd name="connsiteY0" fmla="*/ 10225 h 239906"/>
              <a:gd name="connsiteX1" fmla="*/ 127000 w 742950"/>
              <a:gd name="connsiteY1" fmla="*/ 13400 h 239906"/>
              <a:gd name="connsiteX2" fmla="*/ 257175 w 742950"/>
              <a:gd name="connsiteY2" fmla="*/ 127700 h 239906"/>
              <a:gd name="connsiteX3" fmla="*/ 469900 w 742950"/>
              <a:gd name="connsiteY3" fmla="*/ 105475 h 239906"/>
              <a:gd name="connsiteX4" fmla="*/ 612775 w 742950"/>
              <a:gd name="connsiteY4" fmla="*/ 216600 h 239906"/>
              <a:gd name="connsiteX5" fmla="*/ 742950 w 742950"/>
              <a:gd name="connsiteY5" fmla="*/ 239906 h 23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950" h="239906">
                <a:moveTo>
                  <a:pt x="0" y="10225"/>
                </a:moveTo>
                <a:cubicBezTo>
                  <a:pt x="38894" y="-1681"/>
                  <a:pt x="84138" y="-6179"/>
                  <a:pt x="127000" y="13400"/>
                </a:cubicBezTo>
                <a:cubicBezTo>
                  <a:pt x="169863" y="32979"/>
                  <a:pt x="200025" y="112354"/>
                  <a:pt x="257175" y="127700"/>
                </a:cubicBezTo>
                <a:cubicBezTo>
                  <a:pt x="314325" y="143046"/>
                  <a:pt x="410633" y="90658"/>
                  <a:pt x="469900" y="105475"/>
                </a:cubicBezTo>
                <a:cubicBezTo>
                  <a:pt x="529167" y="120292"/>
                  <a:pt x="569912" y="198608"/>
                  <a:pt x="612775" y="216600"/>
                </a:cubicBezTo>
                <a:cubicBezTo>
                  <a:pt x="655638" y="234592"/>
                  <a:pt x="699294" y="229852"/>
                  <a:pt x="742950" y="239906"/>
                </a:cubicBezTo>
              </a:path>
            </a:pathLst>
          </a:custGeom>
          <a:noFill/>
          <a:ln>
            <a:solidFill>
              <a:srgbClr val="FFB2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536BAA43-6CA2-C0D1-0427-9348A5DF12BC}"/>
              </a:ext>
            </a:extLst>
          </p:cNvPr>
          <p:cNvCxnSpPr>
            <a:cxnSpLocks/>
          </p:cNvCxnSpPr>
          <p:nvPr/>
        </p:nvCxnSpPr>
        <p:spPr>
          <a:xfrm>
            <a:off x="5944867" y="3473004"/>
            <a:ext cx="0" cy="952056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85EB0553-81DC-6C53-F813-9BCCA7706D67}"/>
              </a:ext>
            </a:extLst>
          </p:cNvPr>
          <p:cNvSpPr txBox="1"/>
          <p:nvPr/>
        </p:nvSpPr>
        <p:spPr>
          <a:xfrm>
            <a:off x="5892949" y="3802128"/>
            <a:ext cx="3501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E</a:t>
            </a:r>
            <a:r>
              <a:rPr lang="en-US" sz="1200" kern="0" baseline="-2500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g</a:t>
            </a:r>
            <a:endParaRPr lang="en-US" sz="1200" kern="0" dirty="0">
              <a:solidFill>
                <a:srgbClr val="000000"/>
              </a:solidFill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4932B75F-C06B-8D26-0127-7A65AC52530B}"/>
              </a:ext>
            </a:extLst>
          </p:cNvPr>
          <p:cNvCxnSpPr>
            <a:cxnSpLocks/>
          </p:cNvCxnSpPr>
          <p:nvPr/>
        </p:nvCxnSpPr>
        <p:spPr>
          <a:xfrm>
            <a:off x="4949716" y="3938954"/>
            <a:ext cx="0" cy="585511"/>
          </a:xfrm>
          <a:prstGeom prst="straightConnector1">
            <a:avLst/>
          </a:prstGeom>
          <a:ln w="12700">
            <a:solidFill>
              <a:srgbClr val="FFB200"/>
            </a:solidFill>
            <a:headEnd type="triangle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967FE3A6-09FD-44FB-C550-1D5747714EFC}"/>
              </a:ext>
            </a:extLst>
          </p:cNvPr>
          <p:cNvSpPr txBox="1"/>
          <p:nvPr/>
        </p:nvSpPr>
        <p:spPr>
          <a:xfrm>
            <a:off x="4432920" y="4188044"/>
            <a:ext cx="42246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E</a:t>
            </a:r>
            <a:r>
              <a:rPr lang="en-US" sz="1200" kern="0" baseline="-2500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photon</a:t>
            </a:r>
            <a:endParaRPr lang="en-US" sz="1200" kern="0" dirty="0">
              <a:solidFill>
                <a:srgbClr val="000000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3F406D6-E76B-0616-A2FB-549F10D34ED8}"/>
              </a:ext>
            </a:extLst>
          </p:cNvPr>
          <p:cNvSpPr txBox="1"/>
          <p:nvPr/>
        </p:nvSpPr>
        <p:spPr>
          <a:xfrm>
            <a:off x="4974575" y="4910767"/>
            <a:ext cx="95570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Valence band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1F9FB97F-2F51-F3A1-4965-FC4C8C96E4AB}"/>
              </a:ext>
            </a:extLst>
          </p:cNvPr>
          <p:cNvGrpSpPr/>
          <p:nvPr/>
        </p:nvGrpSpPr>
        <p:grpSpPr>
          <a:xfrm>
            <a:off x="4900166" y="4519543"/>
            <a:ext cx="118872" cy="276999"/>
            <a:chOff x="5200479" y="4370131"/>
            <a:chExt cx="118872" cy="276999"/>
          </a:xfrm>
        </p:grpSpPr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764B0B40-82E3-2B76-583F-7B1C8950A282}"/>
                </a:ext>
              </a:extLst>
            </p:cNvPr>
            <p:cNvSpPr/>
            <p:nvPr/>
          </p:nvSpPr>
          <p:spPr>
            <a:xfrm>
              <a:off x="5200479" y="4449195"/>
              <a:ext cx="118872" cy="11887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72CB4E48-6E55-A46A-885C-3D20063C3F62}"/>
                </a:ext>
              </a:extLst>
            </p:cNvPr>
            <p:cNvSpPr txBox="1"/>
            <p:nvPr/>
          </p:nvSpPr>
          <p:spPr>
            <a:xfrm>
              <a:off x="5218499" y="4370131"/>
              <a:ext cx="8283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76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43F91-324A-0A72-2AA3-AC5AEEA55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294" name="Text Placeholder 5">
            <a:extLst>
              <a:ext uri="{FF2B5EF4-FFF2-40B4-BE49-F238E27FC236}">
                <a16:creationId xmlns:a16="http://schemas.microsoft.com/office/drawing/2014/main" id="{3BADD1A0-7EAD-BF80-1B7D-DDB0F2AEC0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3" y="6323013"/>
            <a:ext cx="10241280" cy="544512"/>
          </a:xfrm>
        </p:spPr>
        <p:txBody>
          <a:bodyPr/>
          <a:lstStyle/>
          <a:p>
            <a:r>
              <a:rPr lang="en-US" dirty="0"/>
              <a:t>[1] M. D. Sturge et al., Phys. Rev. 129, 2835 (1963).</a:t>
            </a:r>
          </a:p>
          <a:p>
            <a:r>
              <a:rPr lang="en-US" dirty="0"/>
              <a:t>[2] O. D. Miller et al., IEEE J. </a:t>
            </a:r>
            <a:r>
              <a:rPr lang="en-US" dirty="0" err="1"/>
              <a:t>Photovolt</a:t>
            </a:r>
            <a:r>
              <a:rPr lang="en-US" dirty="0"/>
              <a:t>. 2, 303-311 (2012).   [3]. F. </a:t>
            </a:r>
            <a:r>
              <a:rPr lang="en-US" dirty="0" err="1"/>
              <a:t>Urbach</a:t>
            </a:r>
            <a:r>
              <a:rPr lang="en-US" dirty="0"/>
              <a:t>, Phys. Rev. 92, 1324 (1953). 		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20DBC65C-7EC4-5874-CF7E-05FFCC301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304801"/>
            <a:ext cx="9791700" cy="762000"/>
          </a:xfrm>
        </p:spPr>
        <p:txBody>
          <a:bodyPr>
            <a:noAutofit/>
          </a:bodyPr>
          <a:lstStyle/>
          <a:p>
            <a:r>
              <a:rPr lang="en-US" sz="4000" dirty="0"/>
              <a:t>Laser wavelength (𝜆) selection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B8D4722-B6F2-D1FC-8594-8AE95A615A8D}"/>
              </a:ext>
            </a:extLst>
          </p:cNvPr>
          <p:cNvSpPr/>
          <p:nvPr/>
        </p:nvSpPr>
        <p:spPr>
          <a:xfrm>
            <a:off x="4735745" y="2813206"/>
            <a:ext cx="1430080" cy="67341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25000">
                <a:schemeClr val="bg1">
                  <a:lumMod val="93000"/>
                </a:schemeClr>
              </a:gs>
              <a:gs pos="50000">
                <a:schemeClr val="bg2">
                  <a:lumMod val="86000"/>
                </a:schemeClr>
              </a:gs>
              <a:gs pos="75000">
                <a:schemeClr val="accent4">
                  <a:lumMod val="49000"/>
                  <a:lumOff val="51000"/>
                </a:schemeClr>
              </a:gs>
              <a:gs pos="100000">
                <a:schemeClr val="accent1">
                  <a:lumMod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B20B38C-0D61-0EF8-E344-6DDA40034EFB}"/>
              </a:ext>
            </a:extLst>
          </p:cNvPr>
          <p:cNvSpPr txBox="1"/>
          <p:nvPr/>
        </p:nvSpPr>
        <p:spPr>
          <a:xfrm>
            <a:off x="4900089" y="1937755"/>
            <a:ext cx="110138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200" b="1" u="sng" kern="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E</a:t>
            </a:r>
            <a:r>
              <a:rPr lang="en-US" sz="1200" b="1" u="sng" kern="0" baseline="-2500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photon</a:t>
            </a:r>
            <a:r>
              <a:rPr lang="en-US" sz="1200" b="1" u="sng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&gt;</a:t>
            </a:r>
            <a:r>
              <a:rPr lang="en-US" sz="1200" b="1" u="sng" kern="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E</a:t>
            </a:r>
            <a:r>
              <a:rPr lang="en-US" sz="1200" b="1" u="sng" kern="0" baseline="-2500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g</a:t>
            </a:r>
            <a:endParaRPr lang="en-US" sz="1200" b="1" u="sng" kern="0" dirty="0">
              <a:solidFill>
                <a:srgbClr val="000000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51843D4-F066-8C0E-3821-3AD2E53CD4B2}"/>
              </a:ext>
            </a:extLst>
          </p:cNvPr>
          <p:cNvSpPr/>
          <p:nvPr/>
        </p:nvSpPr>
        <p:spPr>
          <a:xfrm flipV="1">
            <a:off x="4735745" y="4424161"/>
            <a:ext cx="1430077" cy="67341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25000">
                <a:schemeClr val="bg1">
                  <a:lumMod val="93000"/>
                </a:schemeClr>
              </a:gs>
              <a:gs pos="50000">
                <a:schemeClr val="bg2">
                  <a:lumMod val="86000"/>
                </a:schemeClr>
              </a:gs>
              <a:gs pos="75000">
                <a:schemeClr val="accent4">
                  <a:lumMod val="49000"/>
                  <a:lumOff val="51000"/>
                </a:schemeClr>
              </a:gs>
              <a:gs pos="100000">
                <a:schemeClr val="accent1">
                  <a:lumMod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C88D914-8589-A8B7-4301-7EB80EA018F1}"/>
              </a:ext>
            </a:extLst>
          </p:cNvPr>
          <p:cNvSpPr txBox="1"/>
          <p:nvPr/>
        </p:nvSpPr>
        <p:spPr>
          <a:xfrm>
            <a:off x="4376035" y="2196831"/>
            <a:ext cx="20797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ct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à"/>
            </a:pPr>
            <a:r>
              <a:rPr lang="en-US" sz="1200" i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Thermalization loss</a:t>
            </a:r>
          </a:p>
          <a:p>
            <a:pPr marL="171450" indent="-171450" algn="ctr" defTabSz="914400">
              <a:buClr>
                <a:srgbClr val="000000"/>
              </a:buClr>
              <a:buFont typeface="Wingdings" pitchFamily="2" charset="2"/>
              <a:buChar char="à"/>
            </a:pPr>
            <a:r>
              <a:rPr lang="en-US" sz="1200" i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Incomplete absorption loss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11E4083-B841-073A-4244-0DD03848D200}"/>
              </a:ext>
            </a:extLst>
          </p:cNvPr>
          <p:cNvSpPr txBox="1"/>
          <p:nvPr/>
        </p:nvSpPr>
        <p:spPr>
          <a:xfrm>
            <a:off x="4850145" y="2813206"/>
            <a:ext cx="120127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Conduction band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BBD9C3C-24E8-F6B8-2A14-534056573608}"/>
              </a:ext>
            </a:extLst>
          </p:cNvPr>
          <p:cNvSpPr txBox="1"/>
          <p:nvPr/>
        </p:nvSpPr>
        <p:spPr>
          <a:xfrm>
            <a:off x="6105694" y="4337626"/>
            <a:ext cx="3501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E</a:t>
            </a:r>
            <a:r>
              <a:rPr lang="en-US" sz="1200" kern="0" baseline="-2500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V</a:t>
            </a:r>
            <a:endParaRPr lang="en-US" sz="1200" kern="0" dirty="0">
              <a:solidFill>
                <a:srgbClr val="000000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7375233-835F-44C5-009C-5F8237D3A87D}"/>
              </a:ext>
            </a:extLst>
          </p:cNvPr>
          <p:cNvSpPr txBox="1"/>
          <p:nvPr/>
        </p:nvSpPr>
        <p:spPr>
          <a:xfrm>
            <a:off x="6096741" y="3403449"/>
            <a:ext cx="3501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E</a:t>
            </a:r>
            <a:r>
              <a:rPr lang="en-US" sz="1200" kern="0" baseline="-2500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C</a:t>
            </a:r>
            <a:endParaRPr lang="en-US" sz="1200" kern="0" dirty="0">
              <a:solidFill>
                <a:srgbClr val="000000"/>
              </a:solidFill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4FA2CE82-1E43-10C9-760A-1A7B1004375E}"/>
              </a:ext>
            </a:extLst>
          </p:cNvPr>
          <p:cNvGrpSpPr/>
          <p:nvPr/>
        </p:nvGrpSpPr>
        <p:grpSpPr>
          <a:xfrm>
            <a:off x="4900166" y="4519543"/>
            <a:ext cx="118872" cy="276999"/>
            <a:chOff x="5200479" y="4370131"/>
            <a:chExt cx="118872" cy="276999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3AB46E2-09EC-D0B1-089A-71B291FA92A8}"/>
                </a:ext>
              </a:extLst>
            </p:cNvPr>
            <p:cNvSpPr/>
            <p:nvPr/>
          </p:nvSpPr>
          <p:spPr>
            <a:xfrm>
              <a:off x="5200479" y="4449195"/>
              <a:ext cx="118872" cy="11887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2B4F9250-A247-BE0D-94D2-218E5D69F6D4}"/>
                </a:ext>
              </a:extLst>
            </p:cNvPr>
            <p:cNvSpPr txBox="1"/>
            <p:nvPr/>
          </p:nvSpPr>
          <p:spPr>
            <a:xfrm>
              <a:off x="5218499" y="4370131"/>
              <a:ext cx="8283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536BAA43-6CA2-C0D1-0427-9348A5DF12BC}"/>
              </a:ext>
            </a:extLst>
          </p:cNvPr>
          <p:cNvCxnSpPr>
            <a:cxnSpLocks/>
          </p:cNvCxnSpPr>
          <p:nvPr/>
        </p:nvCxnSpPr>
        <p:spPr>
          <a:xfrm>
            <a:off x="5944867" y="3473004"/>
            <a:ext cx="0" cy="952056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85EB0553-81DC-6C53-F813-9BCCA7706D67}"/>
              </a:ext>
            </a:extLst>
          </p:cNvPr>
          <p:cNvSpPr txBox="1"/>
          <p:nvPr/>
        </p:nvSpPr>
        <p:spPr>
          <a:xfrm>
            <a:off x="5892949" y="3802128"/>
            <a:ext cx="3501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E</a:t>
            </a:r>
            <a:r>
              <a:rPr lang="en-US" sz="1200" kern="0" baseline="-2500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g</a:t>
            </a:r>
            <a:endParaRPr lang="en-US" sz="1200" kern="0" dirty="0">
              <a:solidFill>
                <a:srgbClr val="000000"/>
              </a:solidFill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4932B75F-C06B-8D26-0127-7A65AC52530B}"/>
              </a:ext>
            </a:extLst>
          </p:cNvPr>
          <p:cNvCxnSpPr>
            <a:cxnSpLocks/>
          </p:cNvCxnSpPr>
          <p:nvPr/>
        </p:nvCxnSpPr>
        <p:spPr>
          <a:xfrm>
            <a:off x="4953615" y="3364472"/>
            <a:ext cx="0" cy="1181076"/>
          </a:xfrm>
          <a:prstGeom prst="straightConnector1">
            <a:avLst/>
          </a:prstGeom>
          <a:ln w="12700">
            <a:solidFill>
              <a:srgbClr val="00B0F0"/>
            </a:solidFill>
            <a:headEnd type="triangle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967FE3A6-09FD-44FB-C550-1D5747714EFC}"/>
              </a:ext>
            </a:extLst>
          </p:cNvPr>
          <p:cNvSpPr txBox="1"/>
          <p:nvPr/>
        </p:nvSpPr>
        <p:spPr>
          <a:xfrm>
            <a:off x="4432920" y="4188044"/>
            <a:ext cx="42246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E</a:t>
            </a:r>
            <a:r>
              <a:rPr lang="en-US" sz="1200" kern="0" baseline="-2500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photon</a:t>
            </a:r>
            <a:endParaRPr lang="en-US" sz="1200" kern="0" dirty="0">
              <a:solidFill>
                <a:srgbClr val="000000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3F406D6-E76B-0616-A2FB-549F10D34ED8}"/>
              </a:ext>
            </a:extLst>
          </p:cNvPr>
          <p:cNvSpPr txBox="1"/>
          <p:nvPr/>
        </p:nvSpPr>
        <p:spPr>
          <a:xfrm>
            <a:off x="4974575" y="4910767"/>
            <a:ext cx="95570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Valence band</a:t>
            </a:r>
          </a:p>
        </p:txBody>
      </p: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6A3EA126-5F60-D4E6-EF04-B888F39FCCD2}"/>
              </a:ext>
            </a:extLst>
          </p:cNvPr>
          <p:cNvGrpSpPr/>
          <p:nvPr/>
        </p:nvGrpSpPr>
        <p:grpSpPr>
          <a:xfrm>
            <a:off x="6563505" y="2436952"/>
            <a:ext cx="2609637" cy="2839055"/>
            <a:chOff x="6563505" y="2436952"/>
            <a:chExt cx="2609637" cy="283905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F72F11B-43F2-7B41-C8B6-F8D01EA5C0DF}"/>
                </a:ext>
              </a:extLst>
            </p:cNvPr>
            <p:cNvGrpSpPr/>
            <p:nvPr/>
          </p:nvGrpSpPr>
          <p:grpSpPr>
            <a:xfrm flipH="1">
              <a:off x="6893193" y="2550235"/>
              <a:ext cx="2279949" cy="2536270"/>
              <a:chOff x="7197982" y="2641472"/>
              <a:chExt cx="2279949" cy="2536270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E3A4500C-90F4-930D-A1F2-45A19071B811}"/>
                  </a:ext>
                </a:extLst>
              </p:cNvPr>
              <p:cNvGrpSpPr/>
              <p:nvPr/>
            </p:nvGrpSpPr>
            <p:grpSpPr>
              <a:xfrm>
                <a:off x="7197982" y="2641472"/>
                <a:ext cx="2223720" cy="2501695"/>
                <a:chOff x="7197982" y="2641472"/>
                <a:chExt cx="2223720" cy="2501695"/>
              </a:xfrm>
            </p:grpSpPr>
            <p:pic>
              <p:nvPicPr>
                <p:cNvPr id="51" name="Picture 50" descr="A graph of exciton absorption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DCDB7D1E-EC93-3726-3E92-3BE7321AF7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7482" b="7502"/>
                <a:stretch/>
              </p:blipFill>
              <p:spPr>
                <a:xfrm>
                  <a:off x="7337799" y="2641472"/>
                  <a:ext cx="2083903" cy="2496051"/>
                </a:xfrm>
                <a:prstGeom prst="rect">
                  <a:avLst/>
                </a:prstGeom>
              </p:spPr>
            </p:pic>
            <p:pic>
              <p:nvPicPr>
                <p:cNvPr id="52" name="Picture 51" descr="A graph of exciton absorption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4D12BEBB-F398-88AF-8C1A-D487D92C3C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52" t="3799" r="92862" b="7502"/>
                <a:stretch/>
              </p:blipFill>
              <p:spPr>
                <a:xfrm>
                  <a:off x="7197982" y="2749639"/>
                  <a:ext cx="136561" cy="2393528"/>
                </a:xfrm>
                <a:prstGeom prst="rect">
                  <a:avLst/>
                </a:prstGeom>
              </p:spPr>
            </p:pic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D025D61F-29B6-2584-2B0E-363938D4A29D}"/>
                    </a:ext>
                  </a:extLst>
                </p:cNvPr>
                <p:cNvSpPr/>
                <p:nvPr/>
              </p:nvSpPr>
              <p:spPr>
                <a:xfrm>
                  <a:off x="7318502" y="3353858"/>
                  <a:ext cx="208823" cy="154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8F1DDE86-9E0A-B019-F6DF-55EBE4E645D3}"/>
                    </a:ext>
                  </a:extLst>
                </p:cNvPr>
                <p:cNvSpPr/>
                <p:nvPr/>
              </p:nvSpPr>
              <p:spPr>
                <a:xfrm>
                  <a:off x="7403585" y="3229332"/>
                  <a:ext cx="208823" cy="154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39013C33-D906-0885-A702-DF3E191C9448}"/>
                    </a:ext>
                  </a:extLst>
                </p:cNvPr>
                <p:cNvSpPr/>
                <p:nvPr/>
              </p:nvSpPr>
              <p:spPr>
                <a:xfrm>
                  <a:off x="7832563" y="4397022"/>
                  <a:ext cx="69659" cy="989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322CA9DF-4A21-4EE2-6DF6-DEA84D1C7322}"/>
                    </a:ext>
                  </a:extLst>
                </p:cNvPr>
                <p:cNvSpPr/>
                <p:nvPr/>
              </p:nvSpPr>
              <p:spPr>
                <a:xfrm>
                  <a:off x="7838207" y="4188634"/>
                  <a:ext cx="69659" cy="989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FF35F496-369C-A50A-8F71-38AB611639EB}"/>
                    </a:ext>
                  </a:extLst>
                </p:cNvPr>
                <p:cNvSpPr/>
                <p:nvPr/>
              </p:nvSpPr>
              <p:spPr>
                <a:xfrm>
                  <a:off x="7863206" y="3980246"/>
                  <a:ext cx="112394" cy="989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4922AA8C-60E3-8295-6768-79EAC392E51B}"/>
                    </a:ext>
                  </a:extLst>
                </p:cNvPr>
                <p:cNvSpPr/>
                <p:nvPr/>
              </p:nvSpPr>
              <p:spPr>
                <a:xfrm>
                  <a:off x="7849991" y="3754801"/>
                  <a:ext cx="112394" cy="989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401AD1BA-2973-F89F-11B5-971EDE2BCFBC}"/>
                    </a:ext>
                  </a:extLst>
                </p:cNvPr>
                <p:cNvSpPr/>
                <p:nvPr/>
              </p:nvSpPr>
              <p:spPr>
                <a:xfrm>
                  <a:off x="7932103" y="2951657"/>
                  <a:ext cx="112394" cy="1515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65003A37-F882-7005-C874-32F1EC5A7BFD}"/>
                    </a:ext>
                  </a:extLst>
                </p:cNvPr>
                <p:cNvSpPr/>
                <p:nvPr/>
              </p:nvSpPr>
              <p:spPr>
                <a:xfrm>
                  <a:off x="8007597" y="3103199"/>
                  <a:ext cx="56197" cy="1515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009857D0-C6C4-A2C3-BE00-90D7F31903C0}"/>
                    </a:ext>
                  </a:extLst>
                </p:cNvPr>
                <p:cNvSpPr/>
                <p:nvPr/>
              </p:nvSpPr>
              <p:spPr>
                <a:xfrm rot="21004488">
                  <a:off x="8039397" y="3230904"/>
                  <a:ext cx="56197" cy="1515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C648F42-9599-BC7F-4A5D-A95D80681C14}"/>
                    </a:ext>
                  </a:extLst>
                </p:cNvPr>
                <p:cNvSpPr/>
                <p:nvPr/>
              </p:nvSpPr>
              <p:spPr>
                <a:xfrm rot="21004488">
                  <a:off x="8062554" y="3384366"/>
                  <a:ext cx="73999" cy="998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5EA06BCB-17A9-0855-1088-1C4F73DA5BB0}"/>
                    </a:ext>
                  </a:extLst>
                </p:cNvPr>
                <p:cNvSpPr/>
                <p:nvPr/>
              </p:nvSpPr>
              <p:spPr>
                <a:xfrm rot="21004488">
                  <a:off x="8136781" y="3521174"/>
                  <a:ext cx="73999" cy="998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8195E2AD-61A3-843D-3920-774DC238381E}"/>
                    </a:ext>
                  </a:extLst>
                </p:cNvPr>
                <p:cNvSpPr/>
                <p:nvPr/>
              </p:nvSpPr>
              <p:spPr>
                <a:xfrm rot="21004488">
                  <a:off x="8088041" y="3563594"/>
                  <a:ext cx="81377" cy="576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3633444E-3BC1-9DC2-60FE-15C7BC555975}"/>
                    </a:ext>
                  </a:extLst>
                </p:cNvPr>
                <p:cNvSpPr/>
                <p:nvPr/>
              </p:nvSpPr>
              <p:spPr>
                <a:xfrm rot="20020902">
                  <a:off x="8189206" y="3472839"/>
                  <a:ext cx="393173" cy="885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A49597F8-3B64-7B40-2B95-458BDBD79C3A}"/>
                    </a:ext>
                  </a:extLst>
                </p:cNvPr>
                <p:cNvSpPr/>
                <p:nvPr/>
              </p:nvSpPr>
              <p:spPr>
                <a:xfrm rot="20020902">
                  <a:off x="8529833" y="3299593"/>
                  <a:ext cx="393173" cy="885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E88973B2-CCB4-4A79-571A-C76286CCA4C2}"/>
                    </a:ext>
                  </a:extLst>
                </p:cNvPr>
                <p:cNvSpPr/>
                <p:nvPr/>
              </p:nvSpPr>
              <p:spPr>
                <a:xfrm rot="20020902">
                  <a:off x="8870460" y="3109996"/>
                  <a:ext cx="393173" cy="885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BB9E9894-56CC-1A21-05B9-CFE2B839B266}"/>
                    </a:ext>
                  </a:extLst>
                </p:cNvPr>
                <p:cNvSpPr/>
                <p:nvPr/>
              </p:nvSpPr>
              <p:spPr>
                <a:xfrm>
                  <a:off x="9222062" y="2998316"/>
                  <a:ext cx="94352" cy="885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9A434599-F313-B6F0-FAE2-E0069F6A8C8A}"/>
                    </a:ext>
                  </a:extLst>
                </p:cNvPr>
                <p:cNvSpPr/>
                <p:nvPr/>
              </p:nvSpPr>
              <p:spPr>
                <a:xfrm>
                  <a:off x="9333824" y="2979973"/>
                  <a:ext cx="45719" cy="885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BA1F6A9D-A7A1-57B8-02BA-E574C667E841}"/>
                    </a:ext>
                  </a:extLst>
                </p:cNvPr>
                <p:cNvSpPr/>
                <p:nvPr/>
              </p:nvSpPr>
              <p:spPr>
                <a:xfrm>
                  <a:off x="7913201" y="3149600"/>
                  <a:ext cx="94352" cy="566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07DFED03-1815-E0E8-ABAB-A9E589E1BBB6}"/>
                    </a:ext>
                  </a:extLst>
                </p:cNvPr>
                <p:cNvSpPr/>
                <p:nvPr/>
              </p:nvSpPr>
              <p:spPr>
                <a:xfrm>
                  <a:off x="7899776" y="3258218"/>
                  <a:ext cx="94352" cy="566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22975600-6CE3-E2EC-8EED-8E96E4AB6111}"/>
                    </a:ext>
                  </a:extLst>
                </p:cNvPr>
                <p:cNvSpPr/>
                <p:nvPr/>
              </p:nvSpPr>
              <p:spPr>
                <a:xfrm>
                  <a:off x="7890301" y="3397316"/>
                  <a:ext cx="94352" cy="566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90F84180-5055-8EAC-13CC-727138D62160}"/>
                    </a:ext>
                  </a:extLst>
                </p:cNvPr>
                <p:cNvSpPr/>
                <p:nvPr/>
              </p:nvSpPr>
              <p:spPr>
                <a:xfrm rot="19319644">
                  <a:off x="7896600" y="3511650"/>
                  <a:ext cx="94352" cy="566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B59DE6B2-9796-FCBB-9DBB-F0ED8D125245}"/>
                    </a:ext>
                  </a:extLst>
                </p:cNvPr>
                <p:cNvSpPr/>
                <p:nvPr/>
              </p:nvSpPr>
              <p:spPr>
                <a:xfrm rot="19898555">
                  <a:off x="8107971" y="3448778"/>
                  <a:ext cx="36576" cy="1050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AE6238A2-13E1-0947-03F3-5A12537C43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13499" y="3508545"/>
                  <a:ext cx="41492" cy="20890"/>
                </a:xfrm>
                <a:prstGeom prst="line">
                  <a:avLst/>
                </a:prstGeom>
                <a:ln>
                  <a:solidFill>
                    <a:srgbClr val="1A1A1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EE9680F-8F4F-2A64-B3D3-9AC3962CAAF3}"/>
                  </a:ext>
                </a:extLst>
              </p:cNvPr>
              <p:cNvSpPr/>
              <p:nvPr/>
            </p:nvSpPr>
            <p:spPr>
              <a:xfrm>
                <a:off x="7264400" y="4960827"/>
                <a:ext cx="2115143" cy="88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F6A8ACB-21DF-4723-ED6F-9CC88BE8D86F}"/>
                  </a:ext>
                </a:extLst>
              </p:cNvPr>
              <p:cNvSpPr txBox="1"/>
              <p:nvPr/>
            </p:nvSpPr>
            <p:spPr>
              <a:xfrm>
                <a:off x="7234759" y="4990232"/>
                <a:ext cx="361947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827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2AF1A0A-DCA6-6D15-4DEB-6AF8B04FB341}"/>
                  </a:ext>
                </a:extLst>
              </p:cNvPr>
              <p:cNvSpPr txBox="1"/>
              <p:nvPr/>
            </p:nvSpPr>
            <p:spPr>
              <a:xfrm>
                <a:off x="7881533" y="4987208"/>
                <a:ext cx="361947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816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7AF2493-18FD-2C37-ACE9-7D51A472222B}"/>
                  </a:ext>
                </a:extLst>
              </p:cNvPr>
              <p:cNvSpPr txBox="1"/>
              <p:nvPr/>
            </p:nvSpPr>
            <p:spPr>
              <a:xfrm>
                <a:off x="8488909" y="4993076"/>
                <a:ext cx="361947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805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AFD08F7-7D73-F625-96E1-6D1B68CA53CA}"/>
                  </a:ext>
                </a:extLst>
              </p:cNvPr>
              <p:cNvSpPr txBox="1"/>
              <p:nvPr/>
            </p:nvSpPr>
            <p:spPr>
              <a:xfrm>
                <a:off x="9115984" y="4987208"/>
                <a:ext cx="361947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795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A7850F-B5AA-E72A-3F12-E901480A7763}"/>
                </a:ext>
              </a:extLst>
            </p:cNvPr>
            <p:cNvSpPr txBox="1"/>
            <p:nvPr/>
          </p:nvSpPr>
          <p:spPr>
            <a:xfrm>
              <a:off x="6740656" y="4455388"/>
              <a:ext cx="293689" cy="1769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F59B58-11F5-8946-A576-D0306E6878C2}"/>
                </a:ext>
              </a:extLst>
            </p:cNvPr>
            <p:cNvSpPr txBox="1"/>
            <p:nvPr/>
          </p:nvSpPr>
          <p:spPr>
            <a:xfrm>
              <a:off x="6746996" y="3827119"/>
              <a:ext cx="293689" cy="1769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865FA7-BF15-F88F-E055-E5276F795682}"/>
                </a:ext>
              </a:extLst>
            </p:cNvPr>
            <p:cNvSpPr txBox="1"/>
            <p:nvPr/>
          </p:nvSpPr>
          <p:spPr>
            <a:xfrm>
              <a:off x="6740656" y="3206730"/>
              <a:ext cx="293689" cy="1769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E90277-9EC9-1FDA-D338-F7BD5DF992D4}"/>
                </a:ext>
              </a:extLst>
            </p:cNvPr>
            <p:cNvSpPr txBox="1"/>
            <p:nvPr/>
          </p:nvSpPr>
          <p:spPr>
            <a:xfrm>
              <a:off x="6746996" y="2578858"/>
              <a:ext cx="293689" cy="1769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9E190B-8ED3-F951-4F28-3EDD27E87358}"/>
                </a:ext>
              </a:extLst>
            </p:cNvPr>
            <p:cNvSpPr txBox="1"/>
            <p:nvPr/>
          </p:nvSpPr>
          <p:spPr>
            <a:xfrm>
              <a:off x="7014408" y="2436952"/>
              <a:ext cx="293689" cy="1769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x10</a:t>
              </a:r>
              <a:r>
                <a:rPr kumimoji="0" lang="en-US" sz="115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9DDC4FE-9C11-601D-5F13-944C08496B91}"/>
                </a:ext>
              </a:extLst>
            </p:cNvPr>
            <p:cNvSpPr/>
            <p:nvPr/>
          </p:nvSpPr>
          <p:spPr>
            <a:xfrm>
              <a:off x="7054709" y="2678506"/>
              <a:ext cx="2109529" cy="21825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D55B5C-D73E-AEA2-0329-BF6AD5CAE934}"/>
                </a:ext>
              </a:extLst>
            </p:cNvPr>
            <p:cNvSpPr txBox="1"/>
            <p:nvPr/>
          </p:nvSpPr>
          <p:spPr>
            <a:xfrm>
              <a:off x="7588956" y="5091341"/>
              <a:ext cx="11697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Wavelength 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nm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717C1A-1F20-ABC3-32F8-9B81EB9E18EA}"/>
                </a:ext>
              </a:extLst>
            </p:cNvPr>
            <p:cNvSpPr txBox="1"/>
            <p:nvPr/>
          </p:nvSpPr>
          <p:spPr>
            <a:xfrm rot="16200000">
              <a:off x="6181439" y="3644983"/>
              <a:ext cx="941103" cy="1769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𝛼 (cm</a:t>
              </a:r>
              <a:r>
                <a:rPr kumimoji="0" lang="en-US" sz="115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-1</a:t>
              </a:r>
              <a:r>
                <a:rPr kumimoji="0" lang="en-US" sz="1150" b="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endParaRPr kumimoji="0" lang="en-US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0B7B53B-CA24-3DDB-3E1B-61B9067E1762}"/>
                </a:ext>
              </a:extLst>
            </p:cNvPr>
            <p:cNvSpPr txBox="1"/>
            <p:nvPr/>
          </p:nvSpPr>
          <p:spPr>
            <a:xfrm>
              <a:off x="7101839" y="4550367"/>
              <a:ext cx="7835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GaAs, 90K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82E0C4-46C6-7227-D95A-59042738CF0B}"/>
                </a:ext>
              </a:extLst>
            </p:cNvPr>
            <p:cNvSpPr txBox="1"/>
            <p:nvPr/>
          </p:nvSpPr>
          <p:spPr>
            <a:xfrm>
              <a:off x="8863595" y="2455665"/>
              <a:ext cx="293689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[1]</a:t>
              </a:r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0820DDDA-81EA-BB5D-F00F-E5293D133C4A}"/>
              </a:ext>
            </a:extLst>
          </p:cNvPr>
          <p:cNvSpPr/>
          <p:nvPr/>
        </p:nvSpPr>
        <p:spPr>
          <a:xfrm>
            <a:off x="4136609" y="4360311"/>
            <a:ext cx="753314" cy="251625"/>
          </a:xfrm>
          <a:custGeom>
            <a:avLst/>
            <a:gdLst>
              <a:gd name="connsiteX0" fmla="*/ 0 w 900186"/>
              <a:gd name="connsiteY0" fmla="*/ 10157 h 252307"/>
              <a:gd name="connsiteX1" fmla="*/ 42640 w 900186"/>
              <a:gd name="connsiteY1" fmla="*/ 57536 h 252307"/>
              <a:gd name="connsiteX2" fmla="*/ 142134 w 900186"/>
              <a:gd name="connsiteY2" fmla="*/ 682 h 252307"/>
              <a:gd name="connsiteX3" fmla="*/ 208464 w 900186"/>
              <a:gd name="connsiteY3" fmla="*/ 104914 h 252307"/>
              <a:gd name="connsiteX4" fmla="*/ 322172 w 900186"/>
              <a:gd name="connsiteY4" fmla="*/ 52798 h 252307"/>
              <a:gd name="connsiteX5" fmla="*/ 388501 w 900186"/>
              <a:gd name="connsiteY5" fmla="*/ 157030 h 252307"/>
              <a:gd name="connsiteX6" fmla="*/ 502209 w 900186"/>
              <a:gd name="connsiteY6" fmla="*/ 100176 h 252307"/>
              <a:gd name="connsiteX7" fmla="*/ 568539 w 900186"/>
              <a:gd name="connsiteY7" fmla="*/ 204408 h 252307"/>
              <a:gd name="connsiteX8" fmla="*/ 672771 w 900186"/>
              <a:gd name="connsiteY8" fmla="*/ 147554 h 252307"/>
              <a:gd name="connsiteX9" fmla="*/ 743838 w 900186"/>
              <a:gd name="connsiteY9" fmla="*/ 251786 h 252307"/>
              <a:gd name="connsiteX10" fmla="*/ 852808 w 900186"/>
              <a:gd name="connsiteY10" fmla="*/ 190195 h 252307"/>
              <a:gd name="connsiteX11" fmla="*/ 900186 w 900186"/>
              <a:gd name="connsiteY11" fmla="*/ 247049 h 252307"/>
              <a:gd name="connsiteX0" fmla="*/ 0 w 895448"/>
              <a:gd name="connsiteY0" fmla="*/ 10157 h 252307"/>
              <a:gd name="connsiteX1" fmla="*/ 42640 w 895448"/>
              <a:gd name="connsiteY1" fmla="*/ 57536 h 252307"/>
              <a:gd name="connsiteX2" fmla="*/ 142134 w 895448"/>
              <a:gd name="connsiteY2" fmla="*/ 682 h 252307"/>
              <a:gd name="connsiteX3" fmla="*/ 208464 w 895448"/>
              <a:gd name="connsiteY3" fmla="*/ 104914 h 252307"/>
              <a:gd name="connsiteX4" fmla="*/ 322172 w 895448"/>
              <a:gd name="connsiteY4" fmla="*/ 52798 h 252307"/>
              <a:gd name="connsiteX5" fmla="*/ 388501 w 895448"/>
              <a:gd name="connsiteY5" fmla="*/ 157030 h 252307"/>
              <a:gd name="connsiteX6" fmla="*/ 502209 w 895448"/>
              <a:gd name="connsiteY6" fmla="*/ 100176 h 252307"/>
              <a:gd name="connsiteX7" fmla="*/ 568539 w 895448"/>
              <a:gd name="connsiteY7" fmla="*/ 204408 h 252307"/>
              <a:gd name="connsiteX8" fmla="*/ 672771 w 895448"/>
              <a:gd name="connsiteY8" fmla="*/ 147554 h 252307"/>
              <a:gd name="connsiteX9" fmla="*/ 743838 w 895448"/>
              <a:gd name="connsiteY9" fmla="*/ 251786 h 252307"/>
              <a:gd name="connsiteX10" fmla="*/ 852808 w 895448"/>
              <a:gd name="connsiteY10" fmla="*/ 190195 h 252307"/>
              <a:gd name="connsiteX11" fmla="*/ 895448 w 895448"/>
              <a:gd name="connsiteY11" fmla="*/ 242311 h 252307"/>
              <a:gd name="connsiteX0" fmla="*/ 0 w 852808"/>
              <a:gd name="connsiteY0" fmla="*/ 57536 h 252307"/>
              <a:gd name="connsiteX1" fmla="*/ 99494 w 852808"/>
              <a:gd name="connsiteY1" fmla="*/ 682 h 252307"/>
              <a:gd name="connsiteX2" fmla="*/ 165824 w 852808"/>
              <a:gd name="connsiteY2" fmla="*/ 104914 h 252307"/>
              <a:gd name="connsiteX3" fmla="*/ 279532 w 852808"/>
              <a:gd name="connsiteY3" fmla="*/ 52798 h 252307"/>
              <a:gd name="connsiteX4" fmla="*/ 345861 w 852808"/>
              <a:gd name="connsiteY4" fmla="*/ 157030 h 252307"/>
              <a:gd name="connsiteX5" fmla="*/ 459569 w 852808"/>
              <a:gd name="connsiteY5" fmla="*/ 100176 h 252307"/>
              <a:gd name="connsiteX6" fmla="*/ 525899 w 852808"/>
              <a:gd name="connsiteY6" fmla="*/ 204408 h 252307"/>
              <a:gd name="connsiteX7" fmla="*/ 630131 w 852808"/>
              <a:gd name="connsiteY7" fmla="*/ 147554 h 252307"/>
              <a:gd name="connsiteX8" fmla="*/ 701198 w 852808"/>
              <a:gd name="connsiteY8" fmla="*/ 251786 h 252307"/>
              <a:gd name="connsiteX9" fmla="*/ 810168 w 852808"/>
              <a:gd name="connsiteY9" fmla="*/ 190195 h 252307"/>
              <a:gd name="connsiteX10" fmla="*/ 852808 w 852808"/>
              <a:gd name="connsiteY10" fmla="*/ 242311 h 252307"/>
              <a:gd name="connsiteX0" fmla="*/ 0 w 753314"/>
              <a:gd name="connsiteY0" fmla="*/ 0 h 251625"/>
              <a:gd name="connsiteX1" fmla="*/ 66330 w 753314"/>
              <a:gd name="connsiteY1" fmla="*/ 104232 h 251625"/>
              <a:gd name="connsiteX2" fmla="*/ 180038 w 753314"/>
              <a:gd name="connsiteY2" fmla="*/ 52116 h 251625"/>
              <a:gd name="connsiteX3" fmla="*/ 246367 w 753314"/>
              <a:gd name="connsiteY3" fmla="*/ 156348 h 251625"/>
              <a:gd name="connsiteX4" fmla="*/ 360075 w 753314"/>
              <a:gd name="connsiteY4" fmla="*/ 99494 h 251625"/>
              <a:gd name="connsiteX5" fmla="*/ 426405 w 753314"/>
              <a:gd name="connsiteY5" fmla="*/ 203726 h 251625"/>
              <a:gd name="connsiteX6" fmla="*/ 530637 w 753314"/>
              <a:gd name="connsiteY6" fmla="*/ 146872 h 251625"/>
              <a:gd name="connsiteX7" fmla="*/ 601704 w 753314"/>
              <a:gd name="connsiteY7" fmla="*/ 251104 h 251625"/>
              <a:gd name="connsiteX8" fmla="*/ 710674 w 753314"/>
              <a:gd name="connsiteY8" fmla="*/ 189513 h 251625"/>
              <a:gd name="connsiteX9" fmla="*/ 753314 w 753314"/>
              <a:gd name="connsiteY9" fmla="*/ 241629 h 25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3314" h="251625">
                <a:moveTo>
                  <a:pt x="0" y="0"/>
                </a:moveTo>
                <a:cubicBezTo>
                  <a:pt x="27637" y="7896"/>
                  <a:pt x="36324" y="95546"/>
                  <a:pt x="66330" y="104232"/>
                </a:cubicBezTo>
                <a:cubicBezTo>
                  <a:pt x="96336" y="112918"/>
                  <a:pt x="150032" y="43430"/>
                  <a:pt x="180038" y="52116"/>
                </a:cubicBezTo>
                <a:cubicBezTo>
                  <a:pt x="210044" y="60802"/>
                  <a:pt x="216361" y="148452"/>
                  <a:pt x="246367" y="156348"/>
                </a:cubicBezTo>
                <a:cubicBezTo>
                  <a:pt x="276373" y="164244"/>
                  <a:pt x="330069" y="91598"/>
                  <a:pt x="360075" y="99494"/>
                </a:cubicBezTo>
                <a:cubicBezTo>
                  <a:pt x="390081" y="107390"/>
                  <a:pt x="397978" y="195830"/>
                  <a:pt x="426405" y="203726"/>
                </a:cubicBezTo>
                <a:cubicBezTo>
                  <a:pt x="454832" y="211622"/>
                  <a:pt x="501421" y="138976"/>
                  <a:pt x="530637" y="146872"/>
                </a:cubicBezTo>
                <a:cubicBezTo>
                  <a:pt x="559854" y="154768"/>
                  <a:pt x="571698" y="243997"/>
                  <a:pt x="601704" y="251104"/>
                </a:cubicBezTo>
                <a:cubicBezTo>
                  <a:pt x="631710" y="258211"/>
                  <a:pt x="684616" y="190303"/>
                  <a:pt x="710674" y="189513"/>
                </a:cubicBezTo>
                <a:cubicBezTo>
                  <a:pt x="736732" y="188724"/>
                  <a:pt x="742654" y="212807"/>
                  <a:pt x="753314" y="241629"/>
                </a:cubicBezTo>
              </a:path>
            </a:pathLst>
          </a:custGeom>
          <a:noFill/>
          <a:ln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5A68651-F35D-10FB-122B-3774699DD29D}"/>
              </a:ext>
            </a:extLst>
          </p:cNvPr>
          <p:cNvGrpSpPr/>
          <p:nvPr/>
        </p:nvGrpSpPr>
        <p:grpSpPr>
          <a:xfrm>
            <a:off x="4894179" y="3096359"/>
            <a:ext cx="118872" cy="276999"/>
            <a:chOff x="5200479" y="4354793"/>
            <a:chExt cx="118872" cy="276999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2145DE-8FA3-1B79-967D-F7E019106105}"/>
                </a:ext>
              </a:extLst>
            </p:cNvPr>
            <p:cNvSpPr/>
            <p:nvPr/>
          </p:nvSpPr>
          <p:spPr>
            <a:xfrm>
              <a:off x="5200479" y="4449195"/>
              <a:ext cx="118872" cy="118872"/>
            </a:xfrm>
            <a:prstGeom prst="ellipse">
              <a:avLst/>
            </a:prstGeom>
            <a:solidFill>
              <a:srgbClr val="000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5808D0-F6A8-19A5-9DB2-8386C732F7F9}"/>
                </a:ext>
              </a:extLst>
            </p:cNvPr>
            <p:cNvSpPr txBox="1"/>
            <p:nvPr/>
          </p:nvSpPr>
          <p:spPr>
            <a:xfrm>
              <a:off x="5218499" y="4354793"/>
              <a:ext cx="8283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8FD10E05-A6BB-5E53-CB39-F7D07DF27B70}"/>
              </a:ext>
            </a:extLst>
          </p:cNvPr>
          <p:cNvGrpSpPr/>
          <p:nvPr/>
        </p:nvGrpSpPr>
        <p:grpSpPr>
          <a:xfrm>
            <a:off x="5035876" y="3145066"/>
            <a:ext cx="1011541" cy="1514688"/>
            <a:chOff x="5035876" y="3145066"/>
            <a:chExt cx="1011541" cy="151468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CE7D424-5EB3-EA24-535B-80EA06543C48}"/>
                </a:ext>
              </a:extLst>
            </p:cNvPr>
            <p:cNvSpPr/>
            <p:nvPr/>
          </p:nvSpPr>
          <p:spPr>
            <a:xfrm>
              <a:off x="5035876" y="3251870"/>
              <a:ext cx="352415" cy="206650"/>
            </a:xfrm>
            <a:custGeom>
              <a:avLst/>
              <a:gdLst>
                <a:gd name="connsiteX0" fmla="*/ 0 w 489568"/>
                <a:gd name="connsiteY0" fmla="*/ 8565 h 332246"/>
                <a:gd name="connsiteX1" fmla="*/ 52598 w 489568"/>
                <a:gd name="connsiteY1" fmla="*/ 8565 h 332246"/>
                <a:gd name="connsiteX2" fmla="*/ 76874 w 489568"/>
                <a:gd name="connsiteY2" fmla="*/ 97577 h 332246"/>
                <a:gd name="connsiteX3" fmla="*/ 169933 w 489568"/>
                <a:gd name="connsiteY3" fmla="*/ 85439 h 332246"/>
                <a:gd name="connsiteX4" fmla="*/ 198255 w 489568"/>
                <a:gd name="connsiteY4" fmla="*/ 174451 h 332246"/>
                <a:gd name="connsiteX5" fmla="*/ 295359 w 489568"/>
                <a:gd name="connsiteY5" fmla="*/ 158267 h 332246"/>
                <a:gd name="connsiteX6" fmla="*/ 327727 w 489568"/>
                <a:gd name="connsiteY6" fmla="*/ 251326 h 332246"/>
                <a:gd name="connsiteX7" fmla="*/ 416740 w 489568"/>
                <a:gd name="connsiteY7" fmla="*/ 239188 h 332246"/>
                <a:gd name="connsiteX8" fmla="*/ 445062 w 489568"/>
                <a:gd name="connsiteY8" fmla="*/ 316062 h 332246"/>
                <a:gd name="connsiteX9" fmla="*/ 489568 w 489568"/>
                <a:gd name="connsiteY9" fmla="*/ 332246 h 332246"/>
                <a:gd name="connsiteX0" fmla="*/ 0 w 486337"/>
                <a:gd name="connsiteY0" fmla="*/ 8565 h 321278"/>
                <a:gd name="connsiteX1" fmla="*/ 52598 w 486337"/>
                <a:gd name="connsiteY1" fmla="*/ 8565 h 321278"/>
                <a:gd name="connsiteX2" fmla="*/ 76874 w 486337"/>
                <a:gd name="connsiteY2" fmla="*/ 97577 h 321278"/>
                <a:gd name="connsiteX3" fmla="*/ 169933 w 486337"/>
                <a:gd name="connsiteY3" fmla="*/ 85439 h 321278"/>
                <a:gd name="connsiteX4" fmla="*/ 198255 w 486337"/>
                <a:gd name="connsiteY4" fmla="*/ 174451 h 321278"/>
                <a:gd name="connsiteX5" fmla="*/ 295359 w 486337"/>
                <a:gd name="connsiteY5" fmla="*/ 158267 h 321278"/>
                <a:gd name="connsiteX6" fmla="*/ 327727 w 486337"/>
                <a:gd name="connsiteY6" fmla="*/ 251326 h 321278"/>
                <a:gd name="connsiteX7" fmla="*/ 416740 w 486337"/>
                <a:gd name="connsiteY7" fmla="*/ 239188 h 321278"/>
                <a:gd name="connsiteX8" fmla="*/ 445062 w 486337"/>
                <a:gd name="connsiteY8" fmla="*/ 316062 h 321278"/>
                <a:gd name="connsiteX9" fmla="*/ 486337 w 486337"/>
                <a:gd name="connsiteY9" fmla="*/ 307858 h 321278"/>
                <a:gd name="connsiteX0" fmla="*/ 0 w 486337"/>
                <a:gd name="connsiteY0" fmla="*/ 8565 h 343514"/>
                <a:gd name="connsiteX1" fmla="*/ 52598 w 486337"/>
                <a:gd name="connsiteY1" fmla="*/ 8565 h 343514"/>
                <a:gd name="connsiteX2" fmla="*/ 76874 w 486337"/>
                <a:gd name="connsiteY2" fmla="*/ 97577 h 343514"/>
                <a:gd name="connsiteX3" fmla="*/ 169933 w 486337"/>
                <a:gd name="connsiteY3" fmla="*/ 85439 h 343514"/>
                <a:gd name="connsiteX4" fmla="*/ 198255 w 486337"/>
                <a:gd name="connsiteY4" fmla="*/ 174451 h 343514"/>
                <a:gd name="connsiteX5" fmla="*/ 295359 w 486337"/>
                <a:gd name="connsiteY5" fmla="*/ 158267 h 343514"/>
                <a:gd name="connsiteX6" fmla="*/ 327727 w 486337"/>
                <a:gd name="connsiteY6" fmla="*/ 251326 h 343514"/>
                <a:gd name="connsiteX7" fmla="*/ 416740 w 486337"/>
                <a:gd name="connsiteY7" fmla="*/ 239188 h 343514"/>
                <a:gd name="connsiteX8" fmla="*/ 445062 w 486337"/>
                <a:gd name="connsiteY8" fmla="*/ 340451 h 343514"/>
                <a:gd name="connsiteX9" fmla="*/ 486337 w 486337"/>
                <a:gd name="connsiteY9" fmla="*/ 307858 h 343514"/>
                <a:gd name="connsiteX0" fmla="*/ 0 w 486337"/>
                <a:gd name="connsiteY0" fmla="*/ 8565 h 343514"/>
                <a:gd name="connsiteX1" fmla="*/ 52598 w 486337"/>
                <a:gd name="connsiteY1" fmla="*/ 8565 h 343514"/>
                <a:gd name="connsiteX2" fmla="*/ 76874 w 486337"/>
                <a:gd name="connsiteY2" fmla="*/ 97577 h 343514"/>
                <a:gd name="connsiteX3" fmla="*/ 169933 w 486337"/>
                <a:gd name="connsiteY3" fmla="*/ 85439 h 343514"/>
                <a:gd name="connsiteX4" fmla="*/ 198255 w 486337"/>
                <a:gd name="connsiteY4" fmla="*/ 174451 h 343514"/>
                <a:gd name="connsiteX5" fmla="*/ 295359 w 486337"/>
                <a:gd name="connsiteY5" fmla="*/ 158267 h 343514"/>
                <a:gd name="connsiteX6" fmla="*/ 327727 w 486337"/>
                <a:gd name="connsiteY6" fmla="*/ 251326 h 343514"/>
                <a:gd name="connsiteX7" fmla="*/ 416740 w 486337"/>
                <a:gd name="connsiteY7" fmla="*/ 268456 h 343514"/>
                <a:gd name="connsiteX8" fmla="*/ 445062 w 486337"/>
                <a:gd name="connsiteY8" fmla="*/ 340451 h 343514"/>
                <a:gd name="connsiteX9" fmla="*/ 486337 w 486337"/>
                <a:gd name="connsiteY9" fmla="*/ 307858 h 343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7" h="343514">
                  <a:moveTo>
                    <a:pt x="0" y="8565"/>
                  </a:moveTo>
                  <a:cubicBezTo>
                    <a:pt x="19893" y="1147"/>
                    <a:pt x="39786" y="-6270"/>
                    <a:pt x="52598" y="8565"/>
                  </a:cubicBezTo>
                  <a:cubicBezTo>
                    <a:pt x="65410" y="23400"/>
                    <a:pt x="57318" y="84765"/>
                    <a:pt x="76874" y="97577"/>
                  </a:cubicBezTo>
                  <a:cubicBezTo>
                    <a:pt x="96430" y="110389"/>
                    <a:pt x="149703" y="72627"/>
                    <a:pt x="169933" y="85439"/>
                  </a:cubicBezTo>
                  <a:cubicBezTo>
                    <a:pt x="190163" y="98251"/>
                    <a:pt x="177351" y="162313"/>
                    <a:pt x="198255" y="174451"/>
                  </a:cubicBezTo>
                  <a:cubicBezTo>
                    <a:pt x="219159" y="186589"/>
                    <a:pt x="273780" y="145455"/>
                    <a:pt x="295359" y="158267"/>
                  </a:cubicBezTo>
                  <a:cubicBezTo>
                    <a:pt x="316938" y="171080"/>
                    <a:pt x="307497" y="232961"/>
                    <a:pt x="327727" y="251326"/>
                  </a:cubicBezTo>
                  <a:cubicBezTo>
                    <a:pt x="347957" y="269691"/>
                    <a:pt x="397184" y="253602"/>
                    <a:pt x="416740" y="268456"/>
                  </a:cubicBezTo>
                  <a:cubicBezTo>
                    <a:pt x="436296" y="283310"/>
                    <a:pt x="432924" y="324941"/>
                    <a:pt x="445062" y="340451"/>
                  </a:cubicBezTo>
                  <a:cubicBezTo>
                    <a:pt x="457200" y="355961"/>
                    <a:pt x="470153" y="307521"/>
                    <a:pt x="486337" y="307858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E0F1340-CC24-9B71-0C7A-E187FC816C3E}"/>
                </a:ext>
              </a:extLst>
            </p:cNvPr>
            <p:cNvGrpSpPr/>
            <p:nvPr/>
          </p:nvGrpSpPr>
          <p:grpSpPr>
            <a:xfrm>
              <a:off x="5406302" y="3271577"/>
              <a:ext cx="118872" cy="276999"/>
              <a:chOff x="5200479" y="4354793"/>
              <a:chExt cx="118872" cy="276999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6F5546B-4067-E6FF-5BB9-79F9C9F200A3}"/>
                  </a:ext>
                </a:extLst>
              </p:cNvPr>
              <p:cNvSpPr/>
              <p:nvPr/>
            </p:nvSpPr>
            <p:spPr>
              <a:xfrm>
                <a:off x="5200479" y="4449195"/>
                <a:ext cx="118872" cy="118872"/>
              </a:xfrm>
              <a:prstGeom prst="ellipse">
                <a:avLst/>
              </a:prstGeom>
              <a:solidFill>
                <a:srgbClr val="000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F147AD5-2838-42CA-D528-03BF1B4B219D}"/>
                  </a:ext>
                </a:extLst>
              </p:cNvPr>
              <p:cNvSpPr txBox="1"/>
              <p:nvPr/>
            </p:nvSpPr>
            <p:spPr>
              <a:xfrm>
                <a:off x="5218499" y="4354793"/>
                <a:ext cx="8283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</p:grp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D5C4122-3BC3-D89F-2DE1-359105697333}"/>
                </a:ext>
              </a:extLst>
            </p:cNvPr>
            <p:cNvSpPr/>
            <p:nvPr/>
          </p:nvSpPr>
          <p:spPr>
            <a:xfrm flipV="1">
              <a:off x="5035876" y="4453104"/>
              <a:ext cx="352415" cy="206650"/>
            </a:xfrm>
            <a:custGeom>
              <a:avLst/>
              <a:gdLst>
                <a:gd name="connsiteX0" fmla="*/ 0 w 489568"/>
                <a:gd name="connsiteY0" fmla="*/ 8565 h 332246"/>
                <a:gd name="connsiteX1" fmla="*/ 52598 w 489568"/>
                <a:gd name="connsiteY1" fmla="*/ 8565 h 332246"/>
                <a:gd name="connsiteX2" fmla="*/ 76874 w 489568"/>
                <a:gd name="connsiteY2" fmla="*/ 97577 h 332246"/>
                <a:gd name="connsiteX3" fmla="*/ 169933 w 489568"/>
                <a:gd name="connsiteY3" fmla="*/ 85439 h 332246"/>
                <a:gd name="connsiteX4" fmla="*/ 198255 w 489568"/>
                <a:gd name="connsiteY4" fmla="*/ 174451 h 332246"/>
                <a:gd name="connsiteX5" fmla="*/ 295359 w 489568"/>
                <a:gd name="connsiteY5" fmla="*/ 158267 h 332246"/>
                <a:gd name="connsiteX6" fmla="*/ 327727 w 489568"/>
                <a:gd name="connsiteY6" fmla="*/ 251326 h 332246"/>
                <a:gd name="connsiteX7" fmla="*/ 416740 w 489568"/>
                <a:gd name="connsiteY7" fmla="*/ 239188 h 332246"/>
                <a:gd name="connsiteX8" fmla="*/ 445062 w 489568"/>
                <a:gd name="connsiteY8" fmla="*/ 316062 h 332246"/>
                <a:gd name="connsiteX9" fmla="*/ 489568 w 489568"/>
                <a:gd name="connsiteY9" fmla="*/ 332246 h 332246"/>
                <a:gd name="connsiteX0" fmla="*/ 0 w 486337"/>
                <a:gd name="connsiteY0" fmla="*/ 8565 h 321278"/>
                <a:gd name="connsiteX1" fmla="*/ 52598 w 486337"/>
                <a:gd name="connsiteY1" fmla="*/ 8565 h 321278"/>
                <a:gd name="connsiteX2" fmla="*/ 76874 w 486337"/>
                <a:gd name="connsiteY2" fmla="*/ 97577 h 321278"/>
                <a:gd name="connsiteX3" fmla="*/ 169933 w 486337"/>
                <a:gd name="connsiteY3" fmla="*/ 85439 h 321278"/>
                <a:gd name="connsiteX4" fmla="*/ 198255 w 486337"/>
                <a:gd name="connsiteY4" fmla="*/ 174451 h 321278"/>
                <a:gd name="connsiteX5" fmla="*/ 295359 w 486337"/>
                <a:gd name="connsiteY5" fmla="*/ 158267 h 321278"/>
                <a:gd name="connsiteX6" fmla="*/ 327727 w 486337"/>
                <a:gd name="connsiteY6" fmla="*/ 251326 h 321278"/>
                <a:gd name="connsiteX7" fmla="*/ 416740 w 486337"/>
                <a:gd name="connsiteY7" fmla="*/ 239188 h 321278"/>
                <a:gd name="connsiteX8" fmla="*/ 445062 w 486337"/>
                <a:gd name="connsiteY8" fmla="*/ 316062 h 321278"/>
                <a:gd name="connsiteX9" fmla="*/ 486337 w 486337"/>
                <a:gd name="connsiteY9" fmla="*/ 307858 h 321278"/>
                <a:gd name="connsiteX0" fmla="*/ 0 w 486337"/>
                <a:gd name="connsiteY0" fmla="*/ 8565 h 343514"/>
                <a:gd name="connsiteX1" fmla="*/ 52598 w 486337"/>
                <a:gd name="connsiteY1" fmla="*/ 8565 h 343514"/>
                <a:gd name="connsiteX2" fmla="*/ 76874 w 486337"/>
                <a:gd name="connsiteY2" fmla="*/ 97577 h 343514"/>
                <a:gd name="connsiteX3" fmla="*/ 169933 w 486337"/>
                <a:gd name="connsiteY3" fmla="*/ 85439 h 343514"/>
                <a:gd name="connsiteX4" fmla="*/ 198255 w 486337"/>
                <a:gd name="connsiteY4" fmla="*/ 174451 h 343514"/>
                <a:gd name="connsiteX5" fmla="*/ 295359 w 486337"/>
                <a:gd name="connsiteY5" fmla="*/ 158267 h 343514"/>
                <a:gd name="connsiteX6" fmla="*/ 327727 w 486337"/>
                <a:gd name="connsiteY6" fmla="*/ 251326 h 343514"/>
                <a:gd name="connsiteX7" fmla="*/ 416740 w 486337"/>
                <a:gd name="connsiteY7" fmla="*/ 239188 h 343514"/>
                <a:gd name="connsiteX8" fmla="*/ 445062 w 486337"/>
                <a:gd name="connsiteY8" fmla="*/ 340451 h 343514"/>
                <a:gd name="connsiteX9" fmla="*/ 486337 w 486337"/>
                <a:gd name="connsiteY9" fmla="*/ 307858 h 343514"/>
                <a:gd name="connsiteX0" fmla="*/ 0 w 486337"/>
                <a:gd name="connsiteY0" fmla="*/ 8565 h 343514"/>
                <a:gd name="connsiteX1" fmla="*/ 52598 w 486337"/>
                <a:gd name="connsiteY1" fmla="*/ 8565 h 343514"/>
                <a:gd name="connsiteX2" fmla="*/ 76874 w 486337"/>
                <a:gd name="connsiteY2" fmla="*/ 97577 h 343514"/>
                <a:gd name="connsiteX3" fmla="*/ 169933 w 486337"/>
                <a:gd name="connsiteY3" fmla="*/ 85439 h 343514"/>
                <a:gd name="connsiteX4" fmla="*/ 198255 w 486337"/>
                <a:gd name="connsiteY4" fmla="*/ 174451 h 343514"/>
                <a:gd name="connsiteX5" fmla="*/ 295359 w 486337"/>
                <a:gd name="connsiteY5" fmla="*/ 158267 h 343514"/>
                <a:gd name="connsiteX6" fmla="*/ 327727 w 486337"/>
                <a:gd name="connsiteY6" fmla="*/ 251326 h 343514"/>
                <a:gd name="connsiteX7" fmla="*/ 416740 w 486337"/>
                <a:gd name="connsiteY7" fmla="*/ 268456 h 343514"/>
                <a:gd name="connsiteX8" fmla="*/ 445062 w 486337"/>
                <a:gd name="connsiteY8" fmla="*/ 340451 h 343514"/>
                <a:gd name="connsiteX9" fmla="*/ 486337 w 486337"/>
                <a:gd name="connsiteY9" fmla="*/ 307858 h 343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7" h="343514">
                  <a:moveTo>
                    <a:pt x="0" y="8565"/>
                  </a:moveTo>
                  <a:cubicBezTo>
                    <a:pt x="19893" y="1147"/>
                    <a:pt x="39786" y="-6270"/>
                    <a:pt x="52598" y="8565"/>
                  </a:cubicBezTo>
                  <a:cubicBezTo>
                    <a:pt x="65410" y="23400"/>
                    <a:pt x="57318" y="84765"/>
                    <a:pt x="76874" y="97577"/>
                  </a:cubicBezTo>
                  <a:cubicBezTo>
                    <a:pt x="96430" y="110389"/>
                    <a:pt x="149703" y="72627"/>
                    <a:pt x="169933" y="85439"/>
                  </a:cubicBezTo>
                  <a:cubicBezTo>
                    <a:pt x="190163" y="98251"/>
                    <a:pt x="177351" y="162313"/>
                    <a:pt x="198255" y="174451"/>
                  </a:cubicBezTo>
                  <a:cubicBezTo>
                    <a:pt x="219159" y="186589"/>
                    <a:pt x="273780" y="145455"/>
                    <a:pt x="295359" y="158267"/>
                  </a:cubicBezTo>
                  <a:cubicBezTo>
                    <a:pt x="316938" y="171080"/>
                    <a:pt x="307497" y="232961"/>
                    <a:pt x="327727" y="251326"/>
                  </a:cubicBezTo>
                  <a:cubicBezTo>
                    <a:pt x="347957" y="269691"/>
                    <a:pt x="397184" y="253602"/>
                    <a:pt x="416740" y="268456"/>
                  </a:cubicBezTo>
                  <a:cubicBezTo>
                    <a:pt x="436296" y="283310"/>
                    <a:pt x="432924" y="324941"/>
                    <a:pt x="445062" y="340451"/>
                  </a:cubicBezTo>
                  <a:cubicBezTo>
                    <a:pt x="457200" y="355961"/>
                    <a:pt x="470153" y="307521"/>
                    <a:pt x="486337" y="307858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B2A8ABD-401A-7D1F-0037-57A703AAF1ED}"/>
                </a:ext>
              </a:extLst>
            </p:cNvPr>
            <p:cNvGrpSpPr/>
            <p:nvPr/>
          </p:nvGrpSpPr>
          <p:grpSpPr>
            <a:xfrm>
              <a:off x="5401007" y="4347617"/>
              <a:ext cx="118872" cy="276999"/>
              <a:chOff x="5200479" y="4370131"/>
              <a:chExt cx="118872" cy="276999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4FE51A1-0AFC-AD87-371B-6FC7E6CEB3E3}"/>
                  </a:ext>
                </a:extLst>
              </p:cNvPr>
              <p:cNvSpPr/>
              <p:nvPr/>
            </p:nvSpPr>
            <p:spPr>
              <a:xfrm>
                <a:off x="5200479" y="4449195"/>
                <a:ext cx="118872" cy="11887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5F9220B-3F54-1194-6A6E-E939619C132A}"/>
                  </a:ext>
                </a:extLst>
              </p:cNvPr>
              <p:cNvSpPr txBox="1"/>
              <p:nvPr/>
            </p:nvSpPr>
            <p:spPr>
              <a:xfrm>
                <a:off x="5218499" y="4370131"/>
                <a:ext cx="8283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84C8390-B012-4498-3001-B5680FFFD1E9}"/>
                </a:ext>
              </a:extLst>
            </p:cNvPr>
            <p:cNvSpPr txBox="1"/>
            <p:nvPr/>
          </p:nvSpPr>
          <p:spPr>
            <a:xfrm>
              <a:off x="5175233" y="3145066"/>
              <a:ext cx="87218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sz="1200" kern="0" dirty="0">
                  <a:solidFill>
                    <a:srgbClr val="000000"/>
                  </a:solidFill>
                  <a:cs typeface="Arial" panose="020B0604020202020204" pitchFamily="34" charset="0"/>
                  <a:sym typeface="Wingdings" pitchFamily="2" charset="2"/>
                </a:rPr>
                <a:t>Lattice heat</a:t>
              </a:r>
              <a:endParaRPr lang="en-US" sz="12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1989E50A-5E1E-38F7-E7D6-B07265A21437}"/>
              </a:ext>
            </a:extLst>
          </p:cNvPr>
          <p:cNvGrpSpPr/>
          <p:nvPr/>
        </p:nvGrpSpPr>
        <p:grpSpPr>
          <a:xfrm>
            <a:off x="4180658" y="3539340"/>
            <a:ext cx="2278285" cy="683698"/>
            <a:chOff x="4180658" y="3539340"/>
            <a:chExt cx="2278285" cy="683698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25709D3-E553-0869-2725-439CFFD01C9D}"/>
                </a:ext>
              </a:extLst>
            </p:cNvPr>
            <p:cNvSpPr/>
            <p:nvPr/>
          </p:nvSpPr>
          <p:spPr>
            <a:xfrm>
              <a:off x="4180658" y="3539340"/>
              <a:ext cx="601704" cy="251104"/>
            </a:xfrm>
            <a:custGeom>
              <a:avLst/>
              <a:gdLst>
                <a:gd name="connsiteX0" fmla="*/ 0 w 900186"/>
                <a:gd name="connsiteY0" fmla="*/ 10157 h 252307"/>
                <a:gd name="connsiteX1" fmla="*/ 42640 w 900186"/>
                <a:gd name="connsiteY1" fmla="*/ 57536 h 252307"/>
                <a:gd name="connsiteX2" fmla="*/ 142134 w 900186"/>
                <a:gd name="connsiteY2" fmla="*/ 682 h 252307"/>
                <a:gd name="connsiteX3" fmla="*/ 208464 w 900186"/>
                <a:gd name="connsiteY3" fmla="*/ 104914 h 252307"/>
                <a:gd name="connsiteX4" fmla="*/ 322172 w 900186"/>
                <a:gd name="connsiteY4" fmla="*/ 52798 h 252307"/>
                <a:gd name="connsiteX5" fmla="*/ 388501 w 900186"/>
                <a:gd name="connsiteY5" fmla="*/ 157030 h 252307"/>
                <a:gd name="connsiteX6" fmla="*/ 502209 w 900186"/>
                <a:gd name="connsiteY6" fmla="*/ 100176 h 252307"/>
                <a:gd name="connsiteX7" fmla="*/ 568539 w 900186"/>
                <a:gd name="connsiteY7" fmla="*/ 204408 h 252307"/>
                <a:gd name="connsiteX8" fmla="*/ 672771 w 900186"/>
                <a:gd name="connsiteY8" fmla="*/ 147554 h 252307"/>
                <a:gd name="connsiteX9" fmla="*/ 743838 w 900186"/>
                <a:gd name="connsiteY9" fmla="*/ 251786 h 252307"/>
                <a:gd name="connsiteX10" fmla="*/ 852808 w 900186"/>
                <a:gd name="connsiteY10" fmla="*/ 190195 h 252307"/>
                <a:gd name="connsiteX11" fmla="*/ 900186 w 900186"/>
                <a:gd name="connsiteY11" fmla="*/ 247049 h 252307"/>
                <a:gd name="connsiteX0" fmla="*/ 0 w 895448"/>
                <a:gd name="connsiteY0" fmla="*/ 10157 h 252307"/>
                <a:gd name="connsiteX1" fmla="*/ 42640 w 895448"/>
                <a:gd name="connsiteY1" fmla="*/ 57536 h 252307"/>
                <a:gd name="connsiteX2" fmla="*/ 142134 w 895448"/>
                <a:gd name="connsiteY2" fmla="*/ 682 h 252307"/>
                <a:gd name="connsiteX3" fmla="*/ 208464 w 895448"/>
                <a:gd name="connsiteY3" fmla="*/ 104914 h 252307"/>
                <a:gd name="connsiteX4" fmla="*/ 322172 w 895448"/>
                <a:gd name="connsiteY4" fmla="*/ 52798 h 252307"/>
                <a:gd name="connsiteX5" fmla="*/ 388501 w 895448"/>
                <a:gd name="connsiteY5" fmla="*/ 157030 h 252307"/>
                <a:gd name="connsiteX6" fmla="*/ 502209 w 895448"/>
                <a:gd name="connsiteY6" fmla="*/ 100176 h 252307"/>
                <a:gd name="connsiteX7" fmla="*/ 568539 w 895448"/>
                <a:gd name="connsiteY7" fmla="*/ 204408 h 252307"/>
                <a:gd name="connsiteX8" fmla="*/ 672771 w 895448"/>
                <a:gd name="connsiteY8" fmla="*/ 147554 h 252307"/>
                <a:gd name="connsiteX9" fmla="*/ 743838 w 895448"/>
                <a:gd name="connsiteY9" fmla="*/ 251786 h 252307"/>
                <a:gd name="connsiteX10" fmla="*/ 852808 w 895448"/>
                <a:gd name="connsiteY10" fmla="*/ 190195 h 252307"/>
                <a:gd name="connsiteX11" fmla="*/ 895448 w 895448"/>
                <a:gd name="connsiteY11" fmla="*/ 242311 h 252307"/>
                <a:gd name="connsiteX0" fmla="*/ 0 w 852808"/>
                <a:gd name="connsiteY0" fmla="*/ 10157 h 252307"/>
                <a:gd name="connsiteX1" fmla="*/ 42640 w 852808"/>
                <a:gd name="connsiteY1" fmla="*/ 57536 h 252307"/>
                <a:gd name="connsiteX2" fmla="*/ 142134 w 852808"/>
                <a:gd name="connsiteY2" fmla="*/ 682 h 252307"/>
                <a:gd name="connsiteX3" fmla="*/ 208464 w 852808"/>
                <a:gd name="connsiteY3" fmla="*/ 104914 h 252307"/>
                <a:gd name="connsiteX4" fmla="*/ 322172 w 852808"/>
                <a:gd name="connsiteY4" fmla="*/ 52798 h 252307"/>
                <a:gd name="connsiteX5" fmla="*/ 388501 w 852808"/>
                <a:gd name="connsiteY5" fmla="*/ 157030 h 252307"/>
                <a:gd name="connsiteX6" fmla="*/ 502209 w 852808"/>
                <a:gd name="connsiteY6" fmla="*/ 100176 h 252307"/>
                <a:gd name="connsiteX7" fmla="*/ 568539 w 852808"/>
                <a:gd name="connsiteY7" fmla="*/ 204408 h 252307"/>
                <a:gd name="connsiteX8" fmla="*/ 672771 w 852808"/>
                <a:gd name="connsiteY8" fmla="*/ 147554 h 252307"/>
                <a:gd name="connsiteX9" fmla="*/ 743838 w 852808"/>
                <a:gd name="connsiteY9" fmla="*/ 251786 h 252307"/>
                <a:gd name="connsiteX10" fmla="*/ 852808 w 852808"/>
                <a:gd name="connsiteY10" fmla="*/ 190195 h 252307"/>
                <a:gd name="connsiteX0" fmla="*/ 0 w 743838"/>
                <a:gd name="connsiteY0" fmla="*/ 10157 h 251786"/>
                <a:gd name="connsiteX1" fmla="*/ 42640 w 743838"/>
                <a:gd name="connsiteY1" fmla="*/ 57536 h 251786"/>
                <a:gd name="connsiteX2" fmla="*/ 142134 w 743838"/>
                <a:gd name="connsiteY2" fmla="*/ 682 h 251786"/>
                <a:gd name="connsiteX3" fmla="*/ 208464 w 743838"/>
                <a:gd name="connsiteY3" fmla="*/ 104914 h 251786"/>
                <a:gd name="connsiteX4" fmla="*/ 322172 w 743838"/>
                <a:gd name="connsiteY4" fmla="*/ 52798 h 251786"/>
                <a:gd name="connsiteX5" fmla="*/ 388501 w 743838"/>
                <a:gd name="connsiteY5" fmla="*/ 157030 h 251786"/>
                <a:gd name="connsiteX6" fmla="*/ 502209 w 743838"/>
                <a:gd name="connsiteY6" fmla="*/ 100176 h 251786"/>
                <a:gd name="connsiteX7" fmla="*/ 568539 w 743838"/>
                <a:gd name="connsiteY7" fmla="*/ 204408 h 251786"/>
                <a:gd name="connsiteX8" fmla="*/ 672771 w 743838"/>
                <a:gd name="connsiteY8" fmla="*/ 147554 h 251786"/>
                <a:gd name="connsiteX9" fmla="*/ 743838 w 743838"/>
                <a:gd name="connsiteY9" fmla="*/ 251786 h 251786"/>
                <a:gd name="connsiteX0" fmla="*/ 0 w 701198"/>
                <a:gd name="connsiteY0" fmla="*/ 57536 h 251786"/>
                <a:gd name="connsiteX1" fmla="*/ 99494 w 701198"/>
                <a:gd name="connsiteY1" fmla="*/ 682 h 251786"/>
                <a:gd name="connsiteX2" fmla="*/ 165824 w 701198"/>
                <a:gd name="connsiteY2" fmla="*/ 104914 h 251786"/>
                <a:gd name="connsiteX3" fmla="*/ 279532 w 701198"/>
                <a:gd name="connsiteY3" fmla="*/ 52798 h 251786"/>
                <a:gd name="connsiteX4" fmla="*/ 345861 w 701198"/>
                <a:gd name="connsiteY4" fmla="*/ 157030 h 251786"/>
                <a:gd name="connsiteX5" fmla="*/ 459569 w 701198"/>
                <a:gd name="connsiteY5" fmla="*/ 100176 h 251786"/>
                <a:gd name="connsiteX6" fmla="*/ 525899 w 701198"/>
                <a:gd name="connsiteY6" fmla="*/ 204408 h 251786"/>
                <a:gd name="connsiteX7" fmla="*/ 630131 w 701198"/>
                <a:gd name="connsiteY7" fmla="*/ 147554 h 251786"/>
                <a:gd name="connsiteX8" fmla="*/ 701198 w 701198"/>
                <a:gd name="connsiteY8" fmla="*/ 251786 h 251786"/>
                <a:gd name="connsiteX0" fmla="*/ 0 w 601704"/>
                <a:gd name="connsiteY0" fmla="*/ 0 h 251104"/>
                <a:gd name="connsiteX1" fmla="*/ 66330 w 601704"/>
                <a:gd name="connsiteY1" fmla="*/ 104232 h 251104"/>
                <a:gd name="connsiteX2" fmla="*/ 180038 w 601704"/>
                <a:gd name="connsiteY2" fmla="*/ 52116 h 251104"/>
                <a:gd name="connsiteX3" fmla="*/ 246367 w 601704"/>
                <a:gd name="connsiteY3" fmla="*/ 156348 h 251104"/>
                <a:gd name="connsiteX4" fmla="*/ 360075 w 601704"/>
                <a:gd name="connsiteY4" fmla="*/ 99494 h 251104"/>
                <a:gd name="connsiteX5" fmla="*/ 426405 w 601704"/>
                <a:gd name="connsiteY5" fmla="*/ 203726 h 251104"/>
                <a:gd name="connsiteX6" fmla="*/ 530637 w 601704"/>
                <a:gd name="connsiteY6" fmla="*/ 146872 h 251104"/>
                <a:gd name="connsiteX7" fmla="*/ 601704 w 601704"/>
                <a:gd name="connsiteY7" fmla="*/ 251104 h 2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1704" h="251104">
                  <a:moveTo>
                    <a:pt x="0" y="0"/>
                  </a:moveTo>
                  <a:cubicBezTo>
                    <a:pt x="27637" y="7896"/>
                    <a:pt x="36324" y="95546"/>
                    <a:pt x="66330" y="104232"/>
                  </a:cubicBezTo>
                  <a:cubicBezTo>
                    <a:pt x="96336" y="112918"/>
                    <a:pt x="150032" y="43430"/>
                    <a:pt x="180038" y="52116"/>
                  </a:cubicBezTo>
                  <a:cubicBezTo>
                    <a:pt x="210044" y="60802"/>
                    <a:pt x="216361" y="148452"/>
                    <a:pt x="246367" y="156348"/>
                  </a:cubicBezTo>
                  <a:cubicBezTo>
                    <a:pt x="276373" y="164244"/>
                    <a:pt x="330069" y="91598"/>
                    <a:pt x="360075" y="99494"/>
                  </a:cubicBezTo>
                  <a:cubicBezTo>
                    <a:pt x="390081" y="107390"/>
                    <a:pt x="397978" y="195830"/>
                    <a:pt x="426405" y="203726"/>
                  </a:cubicBezTo>
                  <a:cubicBezTo>
                    <a:pt x="454832" y="211622"/>
                    <a:pt x="501421" y="138976"/>
                    <a:pt x="530637" y="146872"/>
                  </a:cubicBezTo>
                  <a:cubicBezTo>
                    <a:pt x="559854" y="154768"/>
                    <a:pt x="571698" y="243997"/>
                    <a:pt x="601704" y="251104"/>
                  </a:cubicBezTo>
                </a:path>
              </a:pathLst>
            </a:custGeom>
            <a:noFill/>
            <a:ln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8E8B012-3B30-D027-65C7-736DDF2E83CF}"/>
                </a:ext>
              </a:extLst>
            </p:cNvPr>
            <p:cNvSpPr/>
            <p:nvPr/>
          </p:nvSpPr>
          <p:spPr>
            <a:xfrm>
              <a:off x="4775594" y="3734099"/>
              <a:ext cx="810168" cy="252307"/>
            </a:xfrm>
            <a:custGeom>
              <a:avLst/>
              <a:gdLst>
                <a:gd name="connsiteX0" fmla="*/ 0 w 900186"/>
                <a:gd name="connsiteY0" fmla="*/ 10157 h 252307"/>
                <a:gd name="connsiteX1" fmla="*/ 42640 w 900186"/>
                <a:gd name="connsiteY1" fmla="*/ 57536 h 252307"/>
                <a:gd name="connsiteX2" fmla="*/ 142134 w 900186"/>
                <a:gd name="connsiteY2" fmla="*/ 682 h 252307"/>
                <a:gd name="connsiteX3" fmla="*/ 208464 w 900186"/>
                <a:gd name="connsiteY3" fmla="*/ 104914 h 252307"/>
                <a:gd name="connsiteX4" fmla="*/ 322172 w 900186"/>
                <a:gd name="connsiteY4" fmla="*/ 52798 h 252307"/>
                <a:gd name="connsiteX5" fmla="*/ 388501 w 900186"/>
                <a:gd name="connsiteY5" fmla="*/ 157030 h 252307"/>
                <a:gd name="connsiteX6" fmla="*/ 502209 w 900186"/>
                <a:gd name="connsiteY6" fmla="*/ 100176 h 252307"/>
                <a:gd name="connsiteX7" fmla="*/ 568539 w 900186"/>
                <a:gd name="connsiteY7" fmla="*/ 204408 h 252307"/>
                <a:gd name="connsiteX8" fmla="*/ 672771 w 900186"/>
                <a:gd name="connsiteY8" fmla="*/ 147554 h 252307"/>
                <a:gd name="connsiteX9" fmla="*/ 743838 w 900186"/>
                <a:gd name="connsiteY9" fmla="*/ 251786 h 252307"/>
                <a:gd name="connsiteX10" fmla="*/ 852808 w 900186"/>
                <a:gd name="connsiteY10" fmla="*/ 190195 h 252307"/>
                <a:gd name="connsiteX11" fmla="*/ 900186 w 900186"/>
                <a:gd name="connsiteY11" fmla="*/ 247049 h 252307"/>
                <a:gd name="connsiteX0" fmla="*/ 0 w 895448"/>
                <a:gd name="connsiteY0" fmla="*/ 10157 h 252307"/>
                <a:gd name="connsiteX1" fmla="*/ 42640 w 895448"/>
                <a:gd name="connsiteY1" fmla="*/ 57536 h 252307"/>
                <a:gd name="connsiteX2" fmla="*/ 142134 w 895448"/>
                <a:gd name="connsiteY2" fmla="*/ 682 h 252307"/>
                <a:gd name="connsiteX3" fmla="*/ 208464 w 895448"/>
                <a:gd name="connsiteY3" fmla="*/ 104914 h 252307"/>
                <a:gd name="connsiteX4" fmla="*/ 322172 w 895448"/>
                <a:gd name="connsiteY4" fmla="*/ 52798 h 252307"/>
                <a:gd name="connsiteX5" fmla="*/ 388501 w 895448"/>
                <a:gd name="connsiteY5" fmla="*/ 157030 h 252307"/>
                <a:gd name="connsiteX6" fmla="*/ 502209 w 895448"/>
                <a:gd name="connsiteY6" fmla="*/ 100176 h 252307"/>
                <a:gd name="connsiteX7" fmla="*/ 568539 w 895448"/>
                <a:gd name="connsiteY7" fmla="*/ 204408 h 252307"/>
                <a:gd name="connsiteX8" fmla="*/ 672771 w 895448"/>
                <a:gd name="connsiteY8" fmla="*/ 147554 h 252307"/>
                <a:gd name="connsiteX9" fmla="*/ 743838 w 895448"/>
                <a:gd name="connsiteY9" fmla="*/ 251786 h 252307"/>
                <a:gd name="connsiteX10" fmla="*/ 852808 w 895448"/>
                <a:gd name="connsiteY10" fmla="*/ 190195 h 252307"/>
                <a:gd name="connsiteX11" fmla="*/ 895448 w 895448"/>
                <a:gd name="connsiteY11" fmla="*/ 242311 h 252307"/>
                <a:gd name="connsiteX0" fmla="*/ 0 w 852808"/>
                <a:gd name="connsiteY0" fmla="*/ 10157 h 252307"/>
                <a:gd name="connsiteX1" fmla="*/ 42640 w 852808"/>
                <a:gd name="connsiteY1" fmla="*/ 57536 h 252307"/>
                <a:gd name="connsiteX2" fmla="*/ 142134 w 852808"/>
                <a:gd name="connsiteY2" fmla="*/ 682 h 252307"/>
                <a:gd name="connsiteX3" fmla="*/ 208464 w 852808"/>
                <a:gd name="connsiteY3" fmla="*/ 104914 h 252307"/>
                <a:gd name="connsiteX4" fmla="*/ 322172 w 852808"/>
                <a:gd name="connsiteY4" fmla="*/ 52798 h 252307"/>
                <a:gd name="connsiteX5" fmla="*/ 388501 w 852808"/>
                <a:gd name="connsiteY5" fmla="*/ 157030 h 252307"/>
                <a:gd name="connsiteX6" fmla="*/ 502209 w 852808"/>
                <a:gd name="connsiteY6" fmla="*/ 100176 h 252307"/>
                <a:gd name="connsiteX7" fmla="*/ 568539 w 852808"/>
                <a:gd name="connsiteY7" fmla="*/ 204408 h 252307"/>
                <a:gd name="connsiteX8" fmla="*/ 672771 w 852808"/>
                <a:gd name="connsiteY8" fmla="*/ 147554 h 252307"/>
                <a:gd name="connsiteX9" fmla="*/ 743838 w 852808"/>
                <a:gd name="connsiteY9" fmla="*/ 251786 h 252307"/>
                <a:gd name="connsiteX10" fmla="*/ 852808 w 852808"/>
                <a:gd name="connsiteY10" fmla="*/ 190195 h 252307"/>
                <a:gd name="connsiteX0" fmla="*/ 0 w 810168"/>
                <a:gd name="connsiteY0" fmla="*/ 57536 h 252307"/>
                <a:gd name="connsiteX1" fmla="*/ 99494 w 810168"/>
                <a:gd name="connsiteY1" fmla="*/ 682 h 252307"/>
                <a:gd name="connsiteX2" fmla="*/ 165824 w 810168"/>
                <a:gd name="connsiteY2" fmla="*/ 104914 h 252307"/>
                <a:gd name="connsiteX3" fmla="*/ 279532 w 810168"/>
                <a:gd name="connsiteY3" fmla="*/ 52798 h 252307"/>
                <a:gd name="connsiteX4" fmla="*/ 345861 w 810168"/>
                <a:gd name="connsiteY4" fmla="*/ 157030 h 252307"/>
                <a:gd name="connsiteX5" fmla="*/ 459569 w 810168"/>
                <a:gd name="connsiteY5" fmla="*/ 100176 h 252307"/>
                <a:gd name="connsiteX6" fmla="*/ 525899 w 810168"/>
                <a:gd name="connsiteY6" fmla="*/ 204408 h 252307"/>
                <a:gd name="connsiteX7" fmla="*/ 630131 w 810168"/>
                <a:gd name="connsiteY7" fmla="*/ 147554 h 252307"/>
                <a:gd name="connsiteX8" fmla="*/ 701198 w 810168"/>
                <a:gd name="connsiteY8" fmla="*/ 251786 h 252307"/>
                <a:gd name="connsiteX9" fmla="*/ 810168 w 810168"/>
                <a:gd name="connsiteY9" fmla="*/ 190195 h 25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0168" h="252307">
                  <a:moveTo>
                    <a:pt x="0" y="57536"/>
                  </a:moveTo>
                  <a:cubicBezTo>
                    <a:pt x="23689" y="55957"/>
                    <a:pt x="71857" y="-7214"/>
                    <a:pt x="99494" y="682"/>
                  </a:cubicBezTo>
                  <a:cubicBezTo>
                    <a:pt x="127131" y="8578"/>
                    <a:pt x="135818" y="96228"/>
                    <a:pt x="165824" y="104914"/>
                  </a:cubicBezTo>
                  <a:cubicBezTo>
                    <a:pt x="195830" y="113600"/>
                    <a:pt x="249526" y="44112"/>
                    <a:pt x="279532" y="52798"/>
                  </a:cubicBezTo>
                  <a:cubicBezTo>
                    <a:pt x="309538" y="61484"/>
                    <a:pt x="315855" y="149134"/>
                    <a:pt x="345861" y="157030"/>
                  </a:cubicBezTo>
                  <a:cubicBezTo>
                    <a:pt x="375867" y="164926"/>
                    <a:pt x="429563" y="92280"/>
                    <a:pt x="459569" y="100176"/>
                  </a:cubicBezTo>
                  <a:cubicBezTo>
                    <a:pt x="489575" y="108072"/>
                    <a:pt x="497472" y="196512"/>
                    <a:pt x="525899" y="204408"/>
                  </a:cubicBezTo>
                  <a:cubicBezTo>
                    <a:pt x="554326" y="212304"/>
                    <a:pt x="600915" y="139658"/>
                    <a:pt x="630131" y="147554"/>
                  </a:cubicBezTo>
                  <a:cubicBezTo>
                    <a:pt x="659348" y="155450"/>
                    <a:pt x="671192" y="244679"/>
                    <a:pt x="701198" y="251786"/>
                  </a:cubicBezTo>
                  <a:cubicBezTo>
                    <a:pt x="731204" y="258893"/>
                    <a:pt x="784110" y="190985"/>
                    <a:pt x="810168" y="190195"/>
                  </a:cubicBezTo>
                </a:path>
              </a:pathLst>
            </a:custGeom>
            <a:noFill/>
            <a:ln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7993273-24CA-7E59-200D-A89E72AAFBC1}"/>
                </a:ext>
              </a:extLst>
            </p:cNvPr>
            <p:cNvSpPr/>
            <p:nvPr/>
          </p:nvSpPr>
          <p:spPr>
            <a:xfrm>
              <a:off x="5581915" y="3921913"/>
              <a:ext cx="601704" cy="251104"/>
            </a:xfrm>
            <a:custGeom>
              <a:avLst/>
              <a:gdLst>
                <a:gd name="connsiteX0" fmla="*/ 0 w 900186"/>
                <a:gd name="connsiteY0" fmla="*/ 10157 h 252307"/>
                <a:gd name="connsiteX1" fmla="*/ 42640 w 900186"/>
                <a:gd name="connsiteY1" fmla="*/ 57536 h 252307"/>
                <a:gd name="connsiteX2" fmla="*/ 142134 w 900186"/>
                <a:gd name="connsiteY2" fmla="*/ 682 h 252307"/>
                <a:gd name="connsiteX3" fmla="*/ 208464 w 900186"/>
                <a:gd name="connsiteY3" fmla="*/ 104914 h 252307"/>
                <a:gd name="connsiteX4" fmla="*/ 322172 w 900186"/>
                <a:gd name="connsiteY4" fmla="*/ 52798 h 252307"/>
                <a:gd name="connsiteX5" fmla="*/ 388501 w 900186"/>
                <a:gd name="connsiteY5" fmla="*/ 157030 h 252307"/>
                <a:gd name="connsiteX6" fmla="*/ 502209 w 900186"/>
                <a:gd name="connsiteY6" fmla="*/ 100176 h 252307"/>
                <a:gd name="connsiteX7" fmla="*/ 568539 w 900186"/>
                <a:gd name="connsiteY7" fmla="*/ 204408 h 252307"/>
                <a:gd name="connsiteX8" fmla="*/ 672771 w 900186"/>
                <a:gd name="connsiteY8" fmla="*/ 147554 h 252307"/>
                <a:gd name="connsiteX9" fmla="*/ 743838 w 900186"/>
                <a:gd name="connsiteY9" fmla="*/ 251786 h 252307"/>
                <a:gd name="connsiteX10" fmla="*/ 852808 w 900186"/>
                <a:gd name="connsiteY10" fmla="*/ 190195 h 252307"/>
                <a:gd name="connsiteX11" fmla="*/ 900186 w 900186"/>
                <a:gd name="connsiteY11" fmla="*/ 247049 h 252307"/>
                <a:gd name="connsiteX0" fmla="*/ 0 w 895448"/>
                <a:gd name="connsiteY0" fmla="*/ 10157 h 252307"/>
                <a:gd name="connsiteX1" fmla="*/ 42640 w 895448"/>
                <a:gd name="connsiteY1" fmla="*/ 57536 h 252307"/>
                <a:gd name="connsiteX2" fmla="*/ 142134 w 895448"/>
                <a:gd name="connsiteY2" fmla="*/ 682 h 252307"/>
                <a:gd name="connsiteX3" fmla="*/ 208464 w 895448"/>
                <a:gd name="connsiteY3" fmla="*/ 104914 h 252307"/>
                <a:gd name="connsiteX4" fmla="*/ 322172 w 895448"/>
                <a:gd name="connsiteY4" fmla="*/ 52798 h 252307"/>
                <a:gd name="connsiteX5" fmla="*/ 388501 w 895448"/>
                <a:gd name="connsiteY5" fmla="*/ 157030 h 252307"/>
                <a:gd name="connsiteX6" fmla="*/ 502209 w 895448"/>
                <a:gd name="connsiteY6" fmla="*/ 100176 h 252307"/>
                <a:gd name="connsiteX7" fmla="*/ 568539 w 895448"/>
                <a:gd name="connsiteY7" fmla="*/ 204408 h 252307"/>
                <a:gd name="connsiteX8" fmla="*/ 672771 w 895448"/>
                <a:gd name="connsiteY8" fmla="*/ 147554 h 252307"/>
                <a:gd name="connsiteX9" fmla="*/ 743838 w 895448"/>
                <a:gd name="connsiteY9" fmla="*/ 251786 h 252307"/>
                <a:gd name="connsiteX10" fmla="*/ 852808 w 895448"/>
                <a:gd name="connsiteY10" fmla="*/ 190195 h 252307"/>
                <a:gd name="connsiteX11" fmla="*/ 895448 w 895448"/>
                <a:gd name="connsiteY11" fmla="*/ 242311 h 252307"/>
                <a:gd name="connsiteX0" fmla="*/ 0 w 852808"/>
                <a:gd name="connsiteY0" fmla="*/ 10157 h 252307"/>
                <a:gd name="connsiteX1" fmla="*/ 42640 w 852808"/>
                <a:gd name="connsiteY1" fmla="*/ 57536 h 252307"/>
                <a:gd name="connsiteX2" fmla="*/ 142134 w 852808"/>
                <a:gd name="connsiteY2" fmla="*/ 682 h 252307"/>
                <a:gd name="connsiteX3" fmla="*/ 208464 w 852808"/>
                <a:gd name="connsiteY3" fmla="*/ 104914 h 252307"/>
                <a:gd name="connsiteX4" fmla="*/ 322172 w 852808"/>
                <a:gd name="connsiteY4" fmla="*/ 52798 h 252307"/>
                <a:gd name="connsiteX5" fmla="*/ 388501 w 852808"/>
                <a:gd name="connsiteY5" fmla="*/ 157030 h 252307"/>
                <a:gd name="connsiteX6" fmla="*/ 502209 w 852808"/>
                <a:gd name="connsiteY6" fmla="*/ 100176 h 252307"/>
                <a:gd name="connsiteX7" fmla="*/ 568539 w 852808"/>
                <a:gd name="connsiteY7" fmla="*/ 204408 h 252307"/>
                <a:gd name="connsiteX8" fmla="*/ 672771 w 852808"/>
                <a:gd name="connsiteY8" fmla="*/ 147554 h 252307"/>
                <a:gd name="connsiteX9" fmla="*/ 743838 w 852808"/>
                <a:gd name="connsiteY9" fmla="*/ 251786 h 252307"/>
                <a:gd name="connsiteX10" fmla="*/ 852808 w 852808"/>
                <a:gd name="connsiteY10" fmla="*/ 190195 h 252307"/>
                <a:gd name="connsiteX0" fmla="*/ 0 w 743838"/>
                <a:gd name="connsiteY0" fmla="*/ 10157 h 251786"/>
                <a:gd name="connsiteX1" fmla="*/ 42640 w 743838"/>
                <a:gd name="connsiteY1" fmla="*/ 57536 h 251786"/>
                <a:gd name="connsiteX2" fmla="*/ 142134 w 743838"/>
                <a:gd name="connsiteY2" fmla="*/ 682 h 251786"/>
                <a:gd name="connsiteX3" fmla="*/ 208464 w 743838"/>
                <a:gd name="connsiteY3" fmla="*/ 104914 h 251786"/>
                <a:gd name="connsiteX4" fmla="*/ 322172 w 743838"/>
                <a:gd name="connsiteY4" fmla="*/ 52798 h 251786"/>
                <a:gd name="connsiteX5" fmla="*/ 388501 w 743838"/>
                <a:gd name="connsiteY5" fmla="*/ 157030 h 251786"/>
                <a:gd name="connsiteX6" fmla="*/ 502209 w 743838"/>
                <a:gd name="connsiteY6" fmla="*/ 100176 h 251786"/>
                <a:gd name="connsiteX7" fmla="*/ 568539 w 743838"/>
                <a:gd name="connsiteY7" fmla="*/ 204408 h 251786"/>
                <a:gd name="connsiteX8" fmla="*/ 672771 w 743838"/>
                <a:gd name="connsiteY8" fmla="*/ 147554 h 251786"/>
                <a:gd name="connsiteX9" fmla="*/ 743838 w 743838"/>
                <a:gd name="connsiteY9" fmla="*/ 251786 h 251786"/>
                <a:gd name="connsiteX0" fmla="*/ 0 w 701198"/>
                <a:gd name="connsiteY0" fmla="*/ 57536 h 251786"/>
                <a:gd name="connsiteX1" fmla="*/ 99494 w 701198"/>
                <a:gd name="connsiteY1" fmla="*/ 682 h 251786"/>
                <a:gd name="connsiteX2" fmla="*/ 165824 w 701198"/>
                <a:gd name="connsiteY2" fmla="*/ 104914 h 251786"/>
                <a:gd name="connsiteX3" fmla="*/ 279532 w 701198"/>
                <a:gd name="connsiteY3" fmla="*/ 52798 h 251786"/>
                <a:gd name="connsiteX4" fmla="*/ 345861 w 701198"/>
                <a:gd name="connsiteY4" fmla="*/ 157030 h 251786"/>
                <a:gd name="connsiteX5" fmla="*/ 459569 w 701198"/>
                <a:gd name="connsiteY5" fmla="*/ 100176 h 251786"/>
                <a:gd name="connsiteX6" fmla="*/ 525899 w 701198"/>
                <a:gd name="connsiteY6" fmla="*/ 204408 h 251786"/>
                <a:gd name="connsiteX7" fmla="*/ 630131 w 701198"/>
                <a:gd name="connsiteY7" fmla="*/ 147554 h 251786"/>
                <a:gd name="connsiteX8" fmla="*/ 701198 w 701198"/>
                <a:gd name="connsiteY8" fmla="*/ 251786 h 251786"/>
                <a:gd name="connsiteX0" fmla="*/ 0 w 601704"/>
                <a:gd name="connsiteY0" fmla="*/ 0 h 251104"/>
                <a:gd name="connsiteX1" fmla="*/ 66330 w 601704"/>
                <a:gd name="connsiteY1" fmla="*/ 104232 h 251104"/>
                <a:gd name="connsiteX2" fmla="*/ 180038 w 601704"/>
                <a:gd name="connsiteY2" fmla="*/ 52116 h 251104"/>
                <a:gd name="connsiteX3" fmla="*/ 246367 w 601704"/>
                <a:gd name="connsiteY3" fmla="*/ 156348 h 251104"/>
                <a:gd name="connsiteX4" fmla="*/ 360075 w 601704"/>
                <a:gd name="connsiteY4" fmla="*/ 99494 h 251104"/>
                <a:gd name="connsiteX5" fmla="*/ 426405 w 601704"/>
                <a:gd name="connsiteY5" fmla="*/ 203726 h 251104"/>
                <a:gd name="connsiteX6" fmla="*/ 530637 w 601704"/>
                <a:gd name="connsiteY6" fmla="*/ 146872 h 251104"/>
                <a:gd name="connsiteX7" fmla="*/ 601704 w 601704"/>
                <a:gd name="connsiteY7" fmla="*/ 251104 h 2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1704" h="251104">
                  <a:moveTo>
                    <a:pt x="0" y="0"/>
                  </a:moveTo>
                  <a:cubicBezTo>
                    <a:pt x="27637" y="7896"/>
                    <a:pt x="36324" y="95546"/>
                    <a:pt x="66330" y="104232"/>
                  </a:cubicBezTo>
                  <a:cubicBezTo>
                    <a:pt x="96336" y="112918"/>
                    <a:pt x="150032" y="43430"/>
                    <a:pt x="180038" y="52116"/>
                  </a:cubicBezTo>
                  <a:cubicBezTo>
                    <a:pt x="210044" y="60802"/>
                    <a:pt x="216361" y="148452"/>
                    <a:pt x="246367" y="156348"/>
                  </a:cubicBezTo>
                  <a:cubicBezTo>
                    <a:pt x="276373" y="164244"/>
                    <a:pt x="330069" y="91598"/>
                    <a:pt x="360075" y="99494"/>
                  </a:cubicBezTo>
                  <a:cubicBezTo>
                    <a:pt x="390081" y="107390"/>
                    <a:pt x="397978" y="195830"/>
                    <a:pt x="426405" y="203726"/>
                  </a:cubicBezTo>
                  <a:cubicBezTo>
                    <a:pt x="454832" y="211622"/>
                    <a:pt x="501421" y="138976"/>
                    <a:pt x="530637" y="146872"/>
                  </a:cubicBezTo>
                  <a:cubicBezTo>
                    <a:pt x="559854" y="154768"/>
                    <a:pt x="571698" y="243997"/>
                    <a:pt x="601704" y="251104"/>
                  </a:cubicBezTo>
                </a:path>
              </a:pathLst>
            </a:custGeom>
            <a:noFill/>
            <a:ln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3C98062-401A-CCC7-B746-9BB2E5540007}"/>
                </a:ext>
              </a:extLst>
            </p:cNvPr>
            <p:cNvSpPr/>
            <p:nvPr/>
          </p:nvSpPr>
          <p:spPr>
            <a:xfrm>
              <a:off x="6179411" y="4117371"/>
              <a:ext cx="279532" cy="105667"/>
            </a:xfrm>
            <a:custGeom>
              <a:avLst/>
              <a:gdLst>
                <a:gd name="connsiteX0" fmla="*/ 0 w 900186"/>
                <a:gd name="connsiteY0" fmla="*/ 10157 h 252307"/>
                <a:gd name="connsiteX1" fmla="*/ 42640 w 900186"/>
                <a:gd name="connsiteY1" fmla="*/ 57536 h 252307"/>
                <a:gd name="connsiteX2" fmla="*/ 142134 w 900186"/>
                <a:gd name="connsiteY2" fmla="*/ 682 h 252307"/>
                <a:gd name="connsiteX3" fmla="*/ 208464 w 900186"/>
                <a:gd name="connsiteY3" fmla="*/ 104914 h 252307"/>
                <a:gd name="connsiteX4" fmla="*/ 322172 w 900186"/>
                <a:gd name="connsiteY4" fmla="*/ 52798 h 252307"/>
                <a:gd name="connsiteX5" fmla="*/ 388501 w 900186"/>
                <a:gd name="connsiteY5" fmla="*/ 157030 h 252307"/>
                <a:gd name="connsiteX6" fmla="*/ 502209 w 900186"/>
                <a:gd name="connsiteY6" fmla="*/ 100176 h 252307"/>
                <a:gd name="connsiteX7" fmla="*/ 568539 w 900186"/>
                <a:gd name="connsiteY7" fmla="*/ 204408 h 252307"/>
                <a:gd name="connsiteX8" fmla="*/ 672771 w 900186"/>
                <a:gd name="connsiteY8" fmla="*/ 147554 h 252307"/>
                <a:gd name="connsiteX9" fmla="*/ 743838 w 900186"/>
                <a:gd name="connsiteY9" fmla="*/ 251786 h 252307"/>
                <a:gd name="connsiteX10" fmla="*/ 852808 w 900186"/>
                <a:gd name="connsiteY10" fmla="*/ 190195 h 252307"/>
                <a:gd name="connsiteX11" fmla="*/ 900186 w 900186"/>
                <a:gd name="connsiteY11" fmla="*/ 247049 h 252307"/>
                <a:gd name="connsiteX0" fmla="*/ 0 w 895448"/>
                <a:gd name="connsiteY0" fmla="*/ 10157 h 252307"/>
                <a:gd name="connsiteX1" fmla="*/ 42640 w 895448"/>
                <a:gd name="connsiteY1" fmla="*/ 57536 h 252307"/>
                <a:gd name="connsiteX2" fmla="*/ 142134 w 895448"/>
                <a:gd name="connsiteY2" fmla="*/ 682 h 252307"/>
                <a:gd name="connsiteX3" fmla="*/ 208464 w 895448"/>
                <a:gd name="connsiteY3" fmla="*/ 104914 h 252307"/>
                <a:gd name="connsiteX4" fmla="*/ 322172 w 895448"/>
                <a:gd name="connsiteY4" fmla="*/ 52798 h 252307"/>
                <a:gd name="connsiteX5" fmla="*/ 388501 w 895448"/>
                <a:gd name="connsiteY5" fmla="*/ 157030 h 252307"/>
                <a:gd name="connsiteX6" fmla="*/ 502209 w 895448"/>
                <a:gd name="connsiteY6" fmla="*/ 100176 h 252307"/>
                <a:gd name="connsiteX7" fmla="*/ 568539 w 895448"/>
                <a:gd name="connsiteY7" fmla="*/ 204408 h 252307"/>
                <a:gd name="connsiteX8" fmla="*/ 672771 w 895448"/>
                <a:gd name="connsiteY8" fmla="*/ 147554 h 252307"/>
                <a:gd name="connsiteX9" fmla="*/ 743838 w 895448"/>
                <a:gd name="connsiteY9" fmla="*/ 251786 h 252307"/>
                <a:gd name="connsiteX10" fmla="*/ 852808 w 895448"/>
                <a:gd name="connsiteY10" fmla="*/ 190195 h 252307"/>
                <a:gd name="connsiteX11" fmla="*/ 895448 w 895448"/>
                <a:gd name="connsiteY11" fmla="*/ 242311 h 252307"/>
                <a:gd name="connsiteX0" fmla="*/ 0 w 852808"/>
                <a:gd name="connsiteY0" fmla="*/ 10157 h 252307"/>
                <a:gd name="connsiteX1" fmla="*/ 42640 w 852808"/>
                <a:gd name="connsiteY1" fmla="*/ 57536 h 252307"/>
                <a:gd name="connsiteX2" fmla="*/ 142134 w 852808"/>
                <a:gd name="connsiteY2" fmla="*/ 682 h 252307"/>
                <a:gd name="connsiteX3" fmla="*/ 208464 w 852808"/>
                <a:gd name="connsiteY3" fmla="*/ 104914 h 252307"/>
                <a:gd name="connsiteX4" fmla="*/ 322172 w 852808"/>
                <a:gd name="connsiteY4" fmla="*/ 52798 h 252307"/>
                <a:gd name="connsiteX5" fmla="*/ 388501 w 852808"/>
                <a:gd name="connsiteY5" fmla="*/ 157030 h 252307"/>
                <a:gd name="connsiteX6" fmla="*/ 502209 w 852808"/>
                <a:gd name="connsiteY6" fmla="*/ 100176 h 252307"/>
                <a:gd name="connsiteX7" fmla="*/ 568539 w 852808"/>
                <a:gd name="connsiteY7" fmla="*/ 204408 h 252307"/>
                <a:gd name="connsiteX8" fmla="*/ 672771 w 852808"/>
                <a:gd name="connsiteY8" fmla="*/ 147554 h 252307"/>
                <a:gd name="connsiteX9" fmla="*/ 743838 w 852808"/>
                <a:gd name="connsiteY9" fmla="*/ 251786 h 252307"/>
                <a:gd name="connsiteX10" fmla="*/ 852808 w 852808"/>
                <a:gd name="connsiteY10" fmla="*/ 190195 h 252307"/>
                <a:gd name="connsiteX0" fmla="*/ 0 w 810168"/>
                <a:gd name="connsiteY0" fmla="*/ 57536 h 252307"/>
                <a:gd name="connsiteX1" fmla="*/ 99494 w 810168"/>
                <a:gd name="connsiteY1" fmla="*/ 682 h 252307"/>
                <a:gd name="connsiteX2" fmla="*/ 165824 w 810168"/>
                <a:gd name="connsiteY2" fmla="*/ 104914 h 252307"/>
                <a:gd name="connsiteX3" fmla="*/ 279532 w 810168"/>
                <a:gd name="connsiteY3" fmla="*/ 52798 h 252307"/>
                <a:gd name="connsiteX4" fmla="*/ 345861 w 810168"/>
                <a:gd name="connsiteY4" fmla="*/ 157030 h 252307"/>
                <a:gd name="connsiteX5" fmla="*/ 459569 w 810168"/>
                <a:gd name="connsiteY5" fmla="*/ 100176 h 252307"/>
                <a:gd name="connsiteX6" fmla="*/ 525899 w 810168"/>
                <a:gd name="connsiteY6" fmla="*/ 204408 h 252307"/>
                <a:gd name="connsiteX7" fmla="*/ 630131 w 810168"/>
                <a:gd name="connsiteY7" fmla="*/ 147554 h 252307"/>
                <a:gd name="connsiteX8" fmla="*/ 701198 w 810168"/>
                <a:gd name="connsiteY8" fmla="*/ 251786 h 252307"/>
                <a:gd name="connsiteX9" fmla="*/ 810168 w 810168"/>
                <a:gd name="connsiteY9" fmla="*/ 190195 h 252307"/>
                <a:gd name="connsiteX0" fmla="*/ 0 w 701198"/>
                <a:gd name="connsiteY0" fmla="*/ 57536 h 251786"/>
                <a:gd name="connsiteX1" fmla="*/ 99494 w 701198"/>
                <a:gd name="connsiteY1" fmla="*/ 682 h 251786"/>
                <a:gd name="connsiteX2" fmla="*/ 165824 w 701198"/>
                <a:gd name="connsiteY2" fmla="*/ 104914 h 251786"/>
                <a:gd name="connsiteX3" fmla="*/ 279532 w 701198"/>
                <a:gd name="connsiteY3" fmla="*/ 52798 h 251786"/>
                <a:gd name="connsiteX4" fmla="*/ 345861 w 701198"/>
                <a:gd name="connsiteY4" fmla="*/ 157030 h 251786"/>
                <a:gd name="connsiteX5" fmla="*/ 459569 w 701198"/>
                <a:gd name="connsiteY5" fmla="*/ 100176 h 251786"/>
                <a:gd name="connsiteX6" fmla="*/ 525899 w 701198"/>
                <a:gd name="connsiteY6" fmla="*/ 204408 h 251786"/>
                <a:gd name="connsiteX7" fmla="*/ 630131 w 701198"/>
                <a:gd name="connsiteY7" fmla="*/ 147554 h 251786"/>
                <a:gd name="connsiteX8" fmla="*/ 701198 w 701198"/>
                <a:gd name="connsiteY8" fmla="*/ 251786 h 251786"/>
                <a:gd name="connsiteX0" fmla="*/ 0 w 630131"/>
                <a:gd name="connsiteY0" fmla="*/ 57536 h 205009"/>
                <a:gd name="connsiteX1" fmla="*/ 99494 w 630131"/>
                <a:gd name="connsiteY1" fmla="*/ 682 h 205009"/>
                <a:gd name="connsiteX2" fmla="*/ 165824 w 630131"/>
                <a:gd name="connsiteY2" fmla="*/ 104914 h 205009"/>
                <a:gd name="connsiteX3" fmla="*/ 279532 w 630131"/>
                <a:gd name="connsiteY3" fmla="*/ 52798 h 205009"/>
                <a:gd name="connsiteX4" fmla="*/ 345861 w 630131"/>
                <a:gd name="connsiteY4" fmla="*/ 157030 h 205009"/>
                <a:gd name="connsiteX5" fmla="*/ 459569 w 630131"/>
                <a:gd name="connsiteY5" fmla="*/ 100176 h 205009"/>
                <a:gd name="connsiteX6" fmla="*/ 525899 w 630131"/>
                <a:gd name="connsiteY6" fmla="*/ 204408 h 205009"/>
                <a:gd name="connsiteX7" fmla="*/ 630131 w 630131"/>
                <a:gd name="connsiteY7" fmla="*/ 147554 h 205009"/>
                <a:gd name="connsiteX0" fmla="*/ 0 w 525899"/>
                <a:gd name="connsiteY0" fmla="*/ 57536 h 204408"/>
                <a:gd name="connsiteX1" fmla="*/ 99494 w 525899"/>
                <a:gd name="connsiteY1" fmla="*/ 682 h 204408"/>
                <a:gd name="connsiteX2" fmla="*/ 165824 w 525899"/>
                <a:gd name="connsiteY2" fmla="*/ 104914 h 204408"/>
                <a:gd name="connsiteX3" fmla="*/ 279532 w 525899"/>
                <a:gd name="connsiteY3" fmla="*/ 52798 h 204408"/>
                <a:gd name="connsiteX4" fmla="*/ 345861 w 525899"/>
                <a:gd name="connsiteY4" fmla="*/ 157030 h 204408"/>
                <a:gd name="connsiteX5" fmla="*/ 459569 w 525899"/>
                <a:gd name="connsiteY5" fmla="*/ 100176 h 204408"/>
                <a:gd name="connsiteX6" fmla="*/ 525899 w 525899"/>
                <a:gd name="connsiteY6" fmla="*/ 204408 h 204408"/>
                <a:gd name="connsiteX0" fmla="*/ 0 w 459569"/>
                <a:gd name="connsiteY0" fmla="*/ 57536 h 157631"/>
                <a:gd name="connsiteX1" fmla="*/ 99494 w 459569"/>
                <a:gd name="connsiteY1" fmla="*/ 682 h 157631"/>
                <a:gd name="connsiteX2" fmla="*/ 165824 w 459569"/>
                <a:gd name="connsiteY2" fmla="*/ 104914 h 157631"/>
                <a:gd name="connsiteX3" fmla="*/ 279532 w 459569"/>
                <a:gd name="connsiteY3" fmla="*/ 52798 h 157631"/>
                <a:gd name="connsiteX4" fmla="*/ 345861 w 459569"/>
                <a:gd name="connsiteY4" fmla="*/ 157030 h 157631"/>
                <a:gd name="connsiteX5" fmla="*/ 459569 w 459569"/>
                <a:gd name="connsiteY5" fmla="*/ 100176 h 157631"/>
                <a:gd name="connsiteX0" fmla="*/ 0 w 345861"/>
                <a:gd name="connsiteY0" fmla="*/ 57536 h 157030"/>
                <a:gd name="connsiteX1" fmla="*/ 99494 w 345861"/>
                <a:gd name="connsiteY1" fmla="*/ 682 h 157030"/>
                <a:gd name="connsiteX2" fmla="*/ 165824 w 345861"/>
                <a:gd name="connsiteY2" fmla="*/ 104914 h 157030"/>
                <a:gd name="connsiteX3" fmla="*/ 279532 w 345861"/>
                <a:gd name="connsiteY3" fmla="*/ 52798 h 157030"/>
                <a:gd name="connsiteX4" fmla="*/ 345861 w 345861"/>
                <a:gd name="connsiteY4" fmla="*/ 157030 h 157030"/>
                <a:gd name="connsiteX0" fmla="*/ 0 w 279532"/>
                <a:gd name="connsiteY0" fmla="*/ 57536 h 105667"/>
                <a:gd name="connsiteX1" fmla="*/ 99494 w 279532"/>
                <a:gd name="connsiteY1" fmla="*/ 682 h 105667"/>
                <a:gd name="connsiteX2" fmla="*/ 165824 w 279532"/>
                <a:gd name="connsiteY2" fmla="*/ 104914 h 105667"/>
                <a:gd name="connsiteX3" fmla="*/ 279532 w 279532"/>
                <a:gd name="connsiteY3" fmla="*/ 52798 h 10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532" h="105667">
                  <a:moveTo>
                    <a:pt x="0" y="57536"/>
                  </a:moveTo>
                  <a:cubicBezTo>
                    <a:pt x="23689" y="55957"/>
                    <a:pt x="71857" y="-7214"/>
                    <a:pt x="99494" y="682"/>
                  </a:cubicBezTo>
                  <a:cubicBezTo>
                    <a:pt x="127131" y="8578"/>
                    <a:pt x="135818" y="96228"/>
                    <a:pt x="165824" y="104914"/>
                  </a:cubicBezTo>
                  <a:cubicBezTo>
                    <a:pt x="195830" y="113600"/>
                    <a:pt x="249526" y="44112"/>
                    <a:pt x="279532" y="52798"/>
                  </a:cubicBezTo>
                </a:path>
              </a:pathLst>
            </a:custGeom>
            <a:noFill/>
            <a:ln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990D3D29-3429-A42E-17CB-67C1657AC29D}"/>
              </a:ext>
            </a:extLst>
          </p:cNvPr>
          <p:cNvGrpSpPr/>
          <p:nvPr/>
        </p:nvGrpSpPr>
        <p:grpSpPr>
          <a:xfrm>
            <a:off x="9373072" y="1963001"/>
            <a:ext cx="2652432" cy="3291140"/>
            <a:chOff x="9362437" y="1956531"/>
            <a:chExt cx="2652432" cy="3291140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8D419E6-FE48-C4F3-4C64-63B92D13AEEF}"/>
                </a:ext>
              </a:extLst>
            </p:cNvPr>
            <p:cNvSpPr txBox="1"/>
            <p:nvPr/>
          </p:nvSpPr>
          <p:spPr>
            <a:xfrm>
              <a:off x="9787742" y="1956531"/>
              <a:ext cx="2227127" cy="4093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28600" marR="0" lvl="0" indent="-22860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T=83K-90K</a:t>
              </a:r>
            </a:p>
            <a:p>
              <a:pPr marL="228600" marR="0" lvl="0" indent="-22860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Absorber thickness=2.08 um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6278FC99-212C-E84F-68D0-CE8B115F7329}"/>
                </a:ext>
              </a:extLst>
            </p:cNvPr>
            <p:cNvGrpSpPr/>
            <p:nvPr/>
          </p:nvGrpSpPr>
          <p:grpSpPr>
            <a:xfrm>
              <a:off x="9362437" y="2614199"/>
              <a:ext cx="2647718" cy="2633472"/>
              <a:chOff x="9370408" y="2617872"/>
              <a:chExt cx="2647718" cy="2633472"/>
            </a:xfrm>
          </p:grpSpPr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3F613435-D8CE-0610-6B84-C7F067B9C5FB}"/>
                  </a:ext>
                </a:extLst>
              </p:cNvPr>
              <p:cNvGrpSpPr/>
              <p:nvPr/>
            </p:nvGrpSpPr>
            <p:grpSpPr>
              <a:xfrm>
                <a:off x="9370408" y="2617872"/>
                <a:ext cx="2647718" cy="2633472"/>
                <a:chOff x="9372535" y="2624618"/>
                <a:chExt cx="2647718" cy="2633472"/>
              </a:xfrm>
            </p:grpSpPr>
            <p:pic>
              <p:nvPicPr>
                <p:cNvPr id="127" name="Picture 126" descr="A picture containing text, line, diagram, screenshot&#10;&#10;Description automatically generated">
                  <a:extLst>
                    <a:ext uri="{FF2B5EF4-FFF2-40B4-BE49-F238E27FC236}">
                      <a16:creationId xmlns:a16="http://schemas.microsoft.com/office/drawing/2014/main" id="{20BA9BE4-182F-3AEA-0570-BEE225B450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41"/>
                <a:stretch/>
              </p:blipFill>
              <p:spPr>
                <a:xfrm>
                  <a:off x="9489246" y="2624618"/>
                  <a:ext cx="2531007" cy="2633472"/>
                </a:xfrm>
                <a:prstGeom prst="rect">
                  <a:avLst/>
                </a:prstGeom>
              </p:spPr>
            </p:pic>
            <p:sp>
              <p:nvSpPr>
                <p:cNvPr id="261" name="Right Triangle 260">
                  <a:extLst>
                    <a:ext uri="{FF2B5EF4-FFF2-40B4-BE49-F238E27FC236}">
                      <a16:creationId xmlns:a16="http://schemas.microsoft.com/office/drawing/2014/main" id="{D2ECA7C1-9007-9E98-83CF-51CC4CFE140D}"/>
                    </a:ext>
                  </a:extLst>
                </p:cNvPr>
                <p:cNvSpPr/>
                <p:nvPr/>
              </p:nvSpPr>
              <p:spPr>
                <a:xfrm>
                  <a:off x="9776944" y="4399636"/>
                  <a:ext cx="1896946" cy="461964"/>
                </a:xfrm>
                <a:prstGeom prst="rtTriangle">
                  <a:avLst/>
                </a:prstGeom>
                <a:solidFill>
                  <a:srgbClr val="1EFF1E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pic>
              <p:nvPicPr>
                <p:cNvPr id="262" name="Picture 261">
                  <a:extLst>
                    <a:ext uri="{FF2B5EF4-FFF2-40B4-BE49-F238E27FC236}">
                      <a16:creationId xmlns:a16="http://schemas.microsoft.com/office/drawing/2014/main" id="{093D1611-F0C3-A940-4EE2-00CC8E75C3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673" t="31940" r="94206" b="43501"/>
                <a:stretch/>
              </p:blipFill>
              <p:spPr>
                <a:xfrm>
                  <a:off x="9372535" y="3457319"/>
                  <a:ext cx="173731" cy="644493"/>
                </a:xfrm>
                <a:prstGeom prst="rect">
                  <a:avLst/>
                </a:prstGeom>
              </p:spPr>
            </p:pic>
          </p:grp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EE28B77F-E764-88F9-9B2C-2351EC923F3D}"/>
                  </a:ext>
                </a:extLst>
              </p:cNvPr>
              <p:cNvGrpSpPr/>
              <p:nvPr/>
            </p:nvGrpSpPr>
            <p:grpSpPr>
              <a:xfrm>
                <a:off x="9884452" y="2797630"/>
                <a:ext cx="1574554" cy="184666"/>
                <a:chOff x="9884452" y="2797630"/>
                <a:chExt cx="1574554" cy="184666"/>
              </a:xfrm>
            </p:grpSpPr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611BA436-DECB-5C97-D5C3-644CB7B2044C}"/>
                    </a:ext>
                  </a:extLst>
                </p:cNvPr>
                <p:cNvSpPr txBox="1"/>
                <p:nvPr/>
              </p:nvSpPr>
              <p:spPr>
                <a:xfrm>
                  <a:off x="10116117" y="2797630"/>
                  <a:ext cx="1342889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Thermalization loss</a:t>
                  </a:r>
                </a:p>
              </p:txBody>
            </p:sp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C2D57B99-65CF-D8AE-B6A0-9A8134C89431}"/>
                    </a:ext>
                  </a:extLst>
                </p:cNvPr>
                <p:cNvSpPr/>
                <p:nvPr/>
              </p:nvSpPr>
              <p:spPr>
                <a:xfrm>
                  <a:off x="9884452" y="2819811"/>
                  <a:ext cx="155691" cy="124526"/>
                </a:xfrm>
                <a:prstGeom prst="rect">
                  <a:avLst/>
                </a:prstGeom>
                <a:solidFill>
                  <a:srgbClr val="1EFF1E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</p:grpSp>
      <p:sp>
        <p:nvSpPr>
          <p:cNvPr id="282" name="Content Placeholder 1">
            <a:extLst>
              <a:ext uri="{FF2B5EF4-FFF2-40B4-BE49-F238E27FC236}">
                <a16:creationId xmlns:a16="http://schemas.microsoft.com/office/drawing/2014/main" id="{7146EB7A-4BCE-3E9B-765E-4572EC767735}"/>
              </a:ext>
            </a:extLst>
          </p:cNvPr>
          <p:cNvSpPr txBox="1">
            <a:spLocks/>
          </p:cNvSpPr>
          <p:nvPr/>
        </p:nvSpPr>
        <p:spPr>
          <a:xfrm>
            <a:off x="701042" y="1708803"/>
            <a:ext cx="3212204" cy="3942189"/>
          </a:xfrm>
          <a:prstGeom prst="rect">
            <a:avLst/>
          </a:prstGeom>
        </p:spPr>
        <p:txBody>
          <a:bodyPr vert="horz" lIns="9144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/>
              <a:t>Zero transmittance loss in LPCs</a:t>
            </a:r>
          </a:p>
          <a:p>
            <a:pPr>
              <a:lnSpc>
                <a:spcPct val="90000"/>
              </a:lnSpc>
            </a:pPr>
            <a:r>
              <a:rPr lang="en-US" dirty="0"/>
              <a:t>Trade-off between thermalization and incomplete absorption losses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Coupled with 808 nm laser</a:t>
            </a: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D8B72440-861F-21D8-B787-5D9701282EE7}"/>
              </a:ext>
            </a:extLst>
          </p:cNvPr>
          <p:cNvSpPr/>
          <p:nvPr/>
        </p:nvSpPr>
        <p:spPr>
          <a:xfrm>
            <a:off x="8441885" y="7076502"/>
            <a:ext cx="137160" cy="13716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8F7E6213-2F6B-5307-911E-DBFD3595029B}"/>
              </a:ext>
            </a:extLst>
          </p:cNvPr>
          <p:cNvSpPr/>
          <p:nvPr/>
        </p:nvSpPr>
        <p:spPr>
          <a:xfrm>
            <a:off x="11558236" y="4775016"/>
            <a:ext cx="189624" cy="189624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08C37C4E-1A80-1693-F6EF-74E748DF1CB1}"/>
              </a:ext>
            </a:extLst>
          </p:cNvPr>
          <p:cNvGrpSpPr/>
          <p:nvPr/>
        </p:nvGrpSpPr>
        <p:grpSpPr>
          <a:xfrm>
            <a:off x="9371566" y="2620669"/>
            <a:ext cx="2653938" cy="2641369"/>
            <a:chOff x="9371566" y="2620669"/>
            <a:chExt cx="2653938" cy="2641369"/>
          </a:xfrm>
        </p:grpSpPr>
        <p:pic>
          <p:nvPicPr>
            <p:cNvPr id="81" name="Picture 80" descr="A picture containing text, line, diagram, screenshot&#10;&#10;Description automatically generated">
              <a:extLst>
                <a:ext uri="{FF2B5EF4-FFF2-40B4-BE49-F238E27FC236}">
                  <a16:creationId xmlns:a16="http://schemas.microsoft.com/office/drawing/2014/main" id="{D027477E-10E8-4366-D157-8350F2371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2"/>
            <a:stretch/>
          </p:blipFill>
          <p:spPr>
            <a:xfrm>
              <a:off x="9503258" y="2620669"/>
              <a:ext cx="2512645" cy="2633472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50AC07A6-67C2-9D24-1B76-79BD7FD61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4" t="93735"/>
            <a:stretch/>
          </p:blipFill>
          <p:spPr>
            <a:xfrm>
              <a:off x="9494497" y="5097617"/>
              <a:ext cx="2531007" cy="164421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3D2FD9B-557A-3249-4260-A866C291C3AD}"/>
                </a:ext>
              </a:extLst>
            </p:cNvPr>
            <p:cNvSpPr txBox="1"/>
            <p:nvPr/>
          </p:nvSpPr>
          <p:spPr>
            <a:xfrm>
              <a:off x="10116117" y="2810981"/>
              <a:ext cx="134288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Thermalization loss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64A4F49-B562-6DF5-04A1-23E8947CA874}"/>
                </a:ext>
              </a:extLst>
            </p:cNvPr>
            <p:cNvSpPr txBox="1"/>
            <p:nvPr/>
          </p:nvSpPr>
          <p:spPr>
            <a:xfrm>
              <a:off x="10118046" y="3046698"/>
              <a:ext cx="1466062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Incomplete absorption loss [1-3]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7F13AA6-C2A6-C9E7-B899-179EB7E230B2}"/>
                </a:ext>
              </a:extLst>
            </p:cNvPr>
            <p:cNvSpPr/>
            <p:nvPr/>
          </p:nvSpPr>
          <p:spPr>
            <a:xfrm>
              <a:off x="9884452" y="3095825"/>
              <a:ext cx="155691" cy="124526"/>
            </a:xfrm>
            <a:prstGeom prst="rect">
              <a:avLst/>
            </a:prstGeom>
            <a:solidFill>
              <a:srgbClr val="1E1E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3FE45AE-064C-5001-AB86-83CC90B79A27}"/>
                </a:ext>
              </a:extLst>
            </p:cNvPr>
            <p:cNvSpPr/>
            <p:nvPr/>
          </p:nvSpPr>
          <p:spPr>
            <a:xfrm>
              <a:off x="9884452" y="2823002"/>
              <a:ext cx="155691" cy="124526"/>
            </a:xfrm>
            <a:prstGeom prst="rect">
              <a:avLst/>
            </a:prstGeom>
            <a:solidFill>
              <a:srgbClr val="1EFF1E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9" name="Right Triangle 88">
              <a:extLst>
                <a:ext uri="{FF2B5EF4-FFF2-40B4-BE49-F238E27FC236}">
                  <a16:creationId xmlns:a16="http://schemas.microsoft.com/office/drawing/2014/main" id="{7AAABC6A-AFE0-5CF0-C4E7-3EFF1E9E6B66}"/>
                </a:ext>
              </a:extLst>
            </p:cNvPr>
            <p:cNvSpPr/>
            <p:nvPr/>
          </p:nvSpPr>
          <p:spPr>
            <a:xfrm>
              <a:off x="9780284" y="4396562"/>
              <a:ext cx="1896946" cy="461964"/>
            </a:xfrm>
            <a:prstGeom prst="rtTriangle">
              <a:avLst/>
            </a:prstGeom>
            <a:solidFill>
              <a:srgbClr val="1EFF1E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C2DCF6B5-823D-DBD8-2B7A-F2917C1D6F8A}"/>
                </a:ext>
              </a:extLst>
            </p:cNvPr>
            <p:cNvSpPr/>
            <p:nvPr/>
          </p:nvSpPr>
          <p:spPr>
            <a:xfrm>
              <a:off x="9794825" y="2678506"/>
              <a:ext cx="2100267" cy="2180918"/>
            </a:xfrm>
            <a:custGeom>
              <a:avLst/>
              <a:gdLst>
                <a:gd name="connsiteX0" fmla="*/ 0 w 2070848"/>
                <a:gd name="connsiteY0" fmla="*/ 1698812 h 2164976"/>
                <a:gd name="connsiteX1" fmla="*/ 690283 w 2070848"/>
                <a:gd name="connsiteY1" fmla="*/ 1851212 h 2164976"/>
                <a:gd name="connsiteX2" fmla="*/ 923365 w 2070848"/>
                <a:gd name="connsiteY2" fmla="*/ 1882588 h 2164976"/>
                <a:gd name="connsiteX3" fmla="*/ 1210236 w 2070848"/>
                <a:gd name="connsiteY3" fmla="*/ 1905000 h 2164976"/>
                <a:gd name="connsiteX4" fmla="*/ 1537448 w 2070848"/>
                <a:gd name="connsiteY4" fmla="*/ 1887070 h 2164976"/>
                <a:gd name="connsiteX5" fmla="*/ 1730189 w 2070848"/>
                <a:gd name="connsiteY5" fmla="*/ 1837765 h 2164976"/>
                <a:gd name="connsiteX6" fmla="*/ 1752600 w 2070848"/>
                <a:gd name="connsiteY6" fmla="*/ 1775012 h 2164976"/>
                <a:gd name="connsiteX7" fmla="*/ 1766048 w 2070848"/>
                <a:gd name="connsiteY7" fmla="*/ 1873623 h 2164976"/>
                <a:gd name="connsiteX8" fmla="*/ 1766048 w 2070848"/>
                <a:gd name="connsiteY8" fmla="*/ 1873623 h 2164976"/>
                <a:gd name="connsiteX9" fmla="*/ 1801906 w 2070848"/>
                <a:gd name="connsiteY9" fmla="*/ 1905000 h 2164976"/>
                <a:gd name="connsiteX10" fmla="*/ 1810871 w 2070848"/>
                <a:gd name="connsiteY10" fmla="*/ 1662953 h 2164976"/>
                <a:gd name="connsiteX11" fmla="*/ 1815353 w 2070848"/>
                <a:gd name="connsiteY11" fmla="*/ 1389529 h 2164976"/>
                <a:gd name="connsiteX12" fmla="*/ 1824318 w 2070848"/>
                <a:gd name="connsiteY12" fmla="*/ 1178859 h 2164976"/>
                <a:gd name="connsiteX13" fmla="*/ 1828800 w 2070848"/>
                <a:gd name="connsiteY13" fmla="*/ 887506 h 2164976"/>
                <a:gd name="connsiteX14" fmla="*/ 1833283 w 2070848"/>
                <a:gd name="connsiteY14" fmla="*/ 762000 h 2164976"/>
                <a:gd name="connsiteX15" fmla="*/ 1842248 w 2070848"/>
                <a:gd name="connsiteY15" fmla="*/ 524435 h 2164976"/>
                <a:gd name="connsiteX16" fmla="*/ 1851212 w 2070848"/>
                <a:gd name="connsiteY16" fmla="*/ 255494 h 2164976"/>
                <a:gd name="connsiteX17" fmla="*/ 1864659 w 2070848"/>
                <a:gd name="connsiteY17" fmla="*/ 89647 h 2164976"/>
                <a:gd name="connsiteX18" fmla="*/ 1909483 w 2070848"/>
                <a:gd name="connsiteY18" fmla="*/ 22412 h 2164976"/>
                <a:gd name="connsiteX19" fmla="*/ 2008095 w 2070848"/>
                <a:gd name="connsiteY19" fmla="*/ 0 h 2164976"/>
                <a:gd name="connsiteX20" fmla="*/ 2070848 w 2070848"/>
                <a:gd name="connsiteY20" fmla="*/ 0 h 2164976"/>
                <a:gd name="connsiteX21" fmla="*/ 2070848 w 2070848"/>
                <a:gd name="connsiteY21" fmla="*/ 2164976 h 2164976"/>
                <a:gd name="connsiteX22" fmla="*/ 1882589 w 2070848"/>
                <a:gd name="connsiteY22" fmla="*/ 2164976 h 2164976"/>
                <a:gd name="connsiteX23" fmla="*/ 0 w 2070848"/>
                <a:gd name="connsiteY23" fmla="*/ 1698812 h 2164976"/>
                <a:gd name="connsiteX0" fmla="*/ 0 w 2102932"/>
                <a:gd name="connsiteY0" fmla="*/ 1702020 h 2164976"/>
                <a:gd name="connsiteX1" fmla="*/ 722367 w 2102932"/>
                <a:gd name="connsiteY1" fmla="*/ 1851212 h 2164976"/>
                <a:gd name="connsiteX2" fmla="*/ 955449 w 2102932"/>
                <a:gd name="connsiteY2" fmla="*/ 1882588 h 2164976"/>
                <a:gd name="connsiteX3" fmla="*/ 1242320 w 2102932"/>
                <a:gd name="connsiteY3" fmla="*/ 1905000 h 2164976"/>
                <a:gd name="connsiteX4" fmla="*/ 1569532 w 2102932"/>
                <a:gd name="connsiteY4" fmla="*/ 1887070 h 2164976"/>
                <a:gd name="connsiteX5" fmla="*/ 1762273 w 2102932"/>
                <a:gd name="connsiteY5" fmla="*/ 1837765 h 2164976"/>
                <a:gd name="connsiteX6" fmla="*/ 1784684 w 2102932"/>
                <a:gd name="connsiteY6" fmla="*/ 1775012 h 2164976"/>
                <a:gd name="connsiteX7" fmla="*/ 1798132 w 2102932"/>
                <a:gd name="connsiteY7" fmla="*/ 1873623 h 2164976"/>
                <a:gd name="connsiteX8" fmla="*/ 1798132 w 2102932"/>
                <a:gd name="connsiteY8" fmla="*/ 1873623 h 2164976"/>
                <a:gd name="connsiteX9" fmla="*/ 1833990 w 2102932"/>
                <a:gd name="connsiteY9" fmla="*/ 1905000 h 2164976"/>
                <a:gd name="connsiteX10" fmla="*/ 1842955 w 2102932"/>
                <a:gd name="connsiteY10" fmla="*/ 1662953 h 2164976"/>
                <a:gd name="connsiteX11" fmla="*/ 1847437 w 2102932"/>
                <a:gd name="connsiteY11" fmla="*/ 1389529 h 2164976"/>
                <a:gd name="connsiteX12" fmla="*/ 1856402 w 2102932"/>
                <a:gd name="connsiteY12" fmla="*/ 1178859 h 2164976"/>
                <a:gd name="connsiteX13" fmla="*/ 1860884 w 2102932"/>
                <a:gd name="connsiteY13" fmla="*/ 887506 h 2164976"/>
                <a:gd name="connsiteX14" fmla="*/ 1865367 w 2102932"/>
                <a:gd name="connsiteY14" fmla="*/ 762000 h 2164976"/>
                <a:gd name="connsiteX15" fmla="*/ 1874332 w 2102932"/>
                <a:gd name="connsiteY15" fmla="*/ 524435 h 2164976"/>
                <a:gd name="connsiteX16" fmla="*/ 1883296 w 2102932"/>
                <a:gd name="connsiteY16" fmla="*/ 255494 h 2164976"/>
                <a:gd name="connsiteX17" fmla="*/ 1896743 w 2102932"/>
                <a:gd name="connsiteY17" fmla="*/ 89647 h 2164976"/>
                <a:gd name="connsiteX18" fmla="*/ 1941567 w 2102932"/>
                <a:gd name="connsiteY18" fmla="*/ 22412 h 2164976"/>
                <a:gd name="connsiteX19" fmla="*/ 2040179 w 2102932"/>
                <a:gd name="connsiteY19" fmla="*/ 0 h 2164976"/>
                <a:gd name="connsiteX20" fmla="*/ 2102932 w 2102932"/>
                <a:gd name="connsiteY20" fmla="*/ 0 h 2164976"/>
                <a:gd name="connsiteX21" fmla="*/ 2102932 w 2102932"/>
                <a:gd name="connsiteY21" fmla="*/ 2164976 h 2164976"/>
                <a:gd name="connsiteX22" fmla="*/ 1914673 w 2102932"/>
                <a:gd name="connsiteY22" fmla="*/ 2164976 h 2164976"/>
                <a:gd name="connsiteX23" fmla="*/ 0 w 2102932"/>
                <a:gd name="connsiteY23" fmla="*/ 1702020 h 2164976"/>
                <a:gd name="connsiteX0" fmla="*/ 0 w 2102932"/>
                <a:gd name="connsiteY0" fmla="*/ 1702020 h 2164976"/>
                <a:gd name="connsiteX1" fmla="*/ 671032 w 2102932"/>
                <a:gd name="connsiteY1" fmla="*/ 1838379 h 2164976"/>
                <a:gd name="connsiteX2" fmla="*/ 955449 w 2102932"/>
                <a:gd name="connsiteY2" fmla="*/ 1882588 h 2164976"/>
                <a:gd name="connsiteX3" fmla="*/ 1242320 w 2102932"/>
                <a:gd name="connsiteY3" fmla="*/ 1905000 h 2164976"/>
                <a:gd name="connsiteX4" fmla="*/ 1569532 w 2102932"/>
                <a:gd name="connsiteY4" fmla="*/ 1887070 h 2164976"/>
                <a:gd name="connsiteX5" fmla="*/ 1762273 w 2102932"/>
                <a:gd name="connsiteY5" fmla="*/ 1837765 h 2164976"/>
                <a:gd name="connsiteX6" fmla="*/ 1784684 w 2102932"/>
                <a:gd name="connsiteY6" fmla="*/ 1775012 h 2164976"/>
                <a:gd name="connsiteX7" fmla="*/ 1798132 w 2102932"/>
                <a:gd name="connsiteY7" fmla="*/ 1873623 h 2164976"/>
                <a:gd name="connsiteX8" fmla="*/ 1798132 w 2102932"/>
                <a:gd name="connsiteY8" fmla="*/ 1873623 h 2164976"/>
                <a:gd name="connsiteX9" fmla="*/ 1833990 w 2102932"/>
                <a:gd name="connsiteY9" fmla="*/ 1905000 h 2164976"/>
                <a:gd name="connsiteX10" fmla="*/ 1842955 w 2102932"/>
                <a:gd name="connsiteY10" fmla="*/ 1662953 h 2164976"/>
                <a:gd name="connsiteX11" fmla="*/ 1847437 w 2102932"/>
                <a:gd name="connsiteY11" fmla="*/ 1389529 h 2164976"/>
                <a:gd name="connsiteX12" fmla="*/ 1856402 w 2102932"/>
                <a:gd name="connsiteY12" fmla="*/ 1178859 h 2164976"/>
                <a:gd name="connsiteX13" fmla="*/ 1860884 w 2102932"/>
                <a:gd name="connsiteY13" fmla="*/ 887506 h 2164976"/>
                <a:gd name="connsiteX14" fmla="*/ 1865367 w 2102932"/>
                <a:gd name="connsiteY14" fmla="*/ 762000 h 2164976"/>
                <a:gd name="connsiteX15" fmla="*/ 1874332 w 2102932"/>
                <a:gd name="connsiteY15" fmla="*/ 524435 h 2164976"/>
                <a:gd name="connsiteX16" fmla="*/ 1883296 w 2102932"/>
                <a:gd name="connsiteY16" fmla="*/ 255494 h 2164976"/>
                <a:gd name="connsiteX17" fmla="*/ 1896743 w 2102932"/>
                <a:gd name="connsiteY17" fmla="*/ 89647 h 2164976"/>
                <a:gd name="connsiteX18" fmla="*/ 1941567 w 2102932"/>
                <a:gd name="connsiteY18" fmla="*/ 22412 h 2164976"/>
                <a:gd name="connsiteX19" fmla="*/ 2040179 w 2102932"/>
                <a:gd name="connsiteY19" fmla="*/ 0 h 2164976"/>
                <a:gd name="connsiteX20" fmla="*/ 2102932 w 2102932"/>
                <a:gd name="connsiteY20" fmla="*/ 0 h 2164976"/>
                <a:gd name="connsiteX21" fmla="*/ 2102932 w 2102932"/>
                <a:gd name="connsiteY21" fmla="*/ 2164976 h 2164976"/>
                <a:gd name="connsiteX22" fmla="*/ 1914673 w 2102932"/>
                <a:gd name="connsiteY22" fmla="*/ 2164976 h 2164976"/>
                <a:gd name="connsiteX23" fmla="*/ 0 w 2102932"/>
                <a:gd name="connsiteY23" fmla="*/ 1702020 h 2164976"/>
                <a:gd name="connsiteX0" fmla="*/ 0 w 2093306"/>
                <a:gd name="connsiteY0" fmla="*/ 1702020 h 2164976"/>
                <a:gd name="connsiteX1" fmla="*/ 661406 w 2093306"/>
                <a:gd name="connsiteY1" fmla="*/ 1838379 h 2164976"/>
                <a:gd name="connsiteX2" fmla="*/ 945823 w 2093306"/>
                <a:gd name="connsiteY2" fmla="*/ 1882588 h 2164976"/>
                <a:gd name="connsiteX3" fmla="*/ 1232694 w 2093306"/>
                <a:gd name="connsiteY3" fmla="*/ 1905000 h 2164976"/>
                <a:gd name="connsiteX4" fmla="*/ 1559906 w 2093306"/>
                <a:gd name="connsiteY4" fmla="*/ 1887070 h 2164976"/>
                <a:gd name="connsiteX5" fmla="*/ 1752647 w 2093306"/>
                <a:gd name="connsiteY5" fmla="*/ 1837765 h 2164976"/>
                <a:gd name="connsiteX6" fmla="*/ 1775058 w 2093306"/>
                <a:gd name="connsiteY6" fmla="*/ 1775012 h 2164976"/>
                <a:gd name="connsiteX7" fmla="*/ 1788506 w 2093306"/>
                <a:gd name="connsiteY7" fmla="*/ 1873623 h 2164976"/>
                <a:gd name="connsiteX8" fmla="*/ 1788506 w 2093306"/>
                <a:gd name="connsiteY8" fmla="*/ 1873623 h 2164976"/>
                <a:gd name="connsiteX9" fmla="*/ 1824364 w 2093306"/>
                <a:gd name="connsiteY9" fmla="*/ 1905000 h 2164976"/>
                <a:gd name="connsiteX10" fmla="*/ 1833329 w 2093306"/>
                <a:gd name="connsiteY10" fmla="*/ 1662953 h 2164976"/>
                <a:gd name="connsiteX11" fmla="*/ 1837811 w 2093306"/>
                <a:gd name="connsiteY11" fmla="*/ 1389529 h 2164976"/>
                <a:gd name="connsiteX12" fmla="*/ 1846776 w 2093306"/>
                <a:gd name="connsiteY12" fmla="*/ 1178859 h 2164976"/>
                <a:gd name="connsiteX13" fmla="*/ 1851258 w 2093306"/>
                <a:gd name="connsiteY13" fmla="*/ 887506 h 2164976"/>
                <a:gd name="connsiteX14" fmla="*/ 1855741 w 2093306"/>
                <a:gd name="connsiteY14" fmla="*/ 762000 h 2164976"/>
                <a:gd name="connsiteX15" fmla="*/ 1864706 w 2093306"/>
                <a:gd name="connsiteY15" fmla="*/ 524435 h 2164976"/>
                <a:gd name="connsiteX16" fmla="*/ 1873670 w 2093306"/>
                <a:gd name="connsiteY16" fmla="*/ 255494 h 2164976"/>
                <a:gd name="connsiteX17" fmla="*/ 1887117 w 2093306"/>
                <a:gd name="connsiteY17" fmla="*/ 89647 h 2164976"/>
                <a:gd name="connsiteX18" fmla="*/ 1931941 w 2093306"/>
                <a:gd name="connsiteY18" fmla="*/ 22412 h 2164976"/>
                <a:gd name="connsiteX19" fmla="*/ 2030553 w 2093306"/>
                <a:gd name="connsiteY19" fmla="*/ 0 h 2164976"/>
                <a:gd name="connsiteX20" fmla="*/ 2093306 w 2093306"/>
                <a:gd name="connsiteY20" fmla="*/ 0 h 2164976"/>
                <a:gd name="connsiteX21" fmla="*/ 2093306 w 2093306"/>
                <a:gd name="connsiteY21" fmla="*/ 2164976 h 2164976"/>
                <a:gd name="connsiteX22" fmla="*/ 1905047 w 2093306"/>
                <a:gd name="connsiteY22" fmla="*/ 2164976 h 2164976"/>
                <a:gd name="connsiteX23" fmla="*/ 0 w 2093306"/>
                <a:gd name="connsiteY23" fmla="*/ 1702020 h 2164976"/>
                <a:gd name="connsiteX0" fmla="*/ 0 w 2093306"/>
                <a:gd name="connsiteY0" fmla="*/ 1702020 h 2164976"/>
                <a:gd name="connsiteX1" fmla="*/ 661406 w 2093306"/>
                <a:gd name="connsiteY1" fmla="*/ 1838379 h 2164976"/>
                <a:gd name="connsiteX2" fmla="*/ 936198 w 2093306"/>
                <a:gd name="connsiteY2" fmla="*/ 1879380 h 2164976"/>
                <a:gd name="connsiteX3" fmla="*/ 1232694 w 2093306"/>
                <a:gd name="connsiteY3" fmla="*/ 1905000 h 2164976"/>
                <a:gd name="connsiteX4" fmla="*/ 1559906 w 2093306"/>
                <a:gd name="connsiteY4" fmla="*/ 1887070 h 2164976"/>
                <a:gd name="connsiteX5" fmla="*/ 1752647 w 2093306"/>
                <a:gd name="connsiteY5" fmla="*/ 1837765 h 2164976"/>
                <a:gd name="connsiteX6" fmla="*/ 1775058 w 2093306"/>
                <a:gd name="connsiteY6" fmla="*/ 1775012 h 2164976"/>
                <a:gd name="connsiteX7" fmla="*/ 1788506 w 2093306"/>
                <a:gd name="connsiteY7" fmla="*/ 1873623 h 2164976"/>
                <a:gd name="connsiteX8" fmla="*/ 1788506 w 2093306"/>
                <a:gd name="connsiteY8" fmla="*/ 1873623 h 2164976"/>
                <a:gd name="connsiteX9" fmla="*/ 1824364 w 2093306"/>
                <a:gd name="connsiteY9" fmla="*/ 1905000 h 2164976"/>
                <a:gd name="connsiteX10" fmla="*/ 1833329 w 2093306"/>
                <a:gd name="connsiteY10" fmla="*/ 1662953 h 2164976"/>
                <a:gd name="connsiteX11" fmla="*/ 1837811 w 2093306"/>
                <a:gd name="connsiteY11" fmla="*/ 1389529 h 2164976"/>
                <a:gd name="connsiteX12" fmla="*/ 1846776 w 2093306"/>
                <a:gd name="connsiteY12" fmla="*/ 1178859 h 2164976"/>
                <a:gd name="connsiteX13" fmla="*/ 1851258 w 2093306"/>
                <a:gd name="connsiteY13" fmla="*/ 887506 h 2164976"/>
                <a:gd name="connsiteX14" fmla="*/ 1855741 w 2093306"/>
                <a:gd name="connsiteY14" fmla="*/ 762000 h 2164976"/>
                <a:gd name="connsiteX15" fmla="*/ 1864706 w 2093306"/>
                <a:gd name="connsiteY15" fmla="*/ 524435 h 2164976"/>
                <a:gd name="connsiteX16" fmla="*/ 1873670 w 2093306"/>
                <a:gd name="connsiteY16" fmla="*/ 255494 h 2164976"/>
                <a:gd name="connsiteX17" fmla="*/ 1887117 w 2093306"/>
                <a:gd name="connsiteY17" fmla="*/ 89647 h 2164976"/>
                <a:gd name="connsiteX18" fmla="*/ 1931941 w 2093306"/>
                <a:gd name="connsiteY18" fmla="*/ 22412 h 2164976"/>
                <a:gd name="connsiteX19" fmla="*/ 2030553 w 2093306"/>
                <a:gd name="connsiteY19" fmla="*/ 0 h 2164976"/>
                <a:gd name="connsiteX20" fmla="*/ 2093306 w 2093306"/>
                <a:gd name="connsiteY20" fmla="*/ 0 h 2164976"/>
                <a:gd name="connsiteX21" fmla="*/ 2093306 w 2093306"/>
                <a:gd name="connsiteY21" fmla="*/ 2164976 h 2164976"/>
                <a:gd name="connsiteX22" fmla="*/ 1905047 w 2093306"/>
                <a:gd name="connsiteY22" fmla="*/ 2164976 h 2164976"/>
                <a:gd name="connsiteX23" fmla="*/ 0 w 2093306"/>
                <a:gd name="connsiteY23" fmla="*/ 1702020 h 2164976"/>
                <a:gd name="connsiteX0" fmla="*/ 0 w 2093306"/>
                <a:gd name="connsiteY0" fmla="*/ 1702020 h 2164976"/>
                <a:gd name="connsiteX1" fmla="*/ 661406 w 2093306"/>
                <a:gd name="connsiteY1" fmla="*/ 1838379 h 2164976"/>
                <a:gd name="connsiteX2" fmla="*/ 936198 w 2093306"/>
                <a:gd name="connsiteY2" fmla="*/ 1879380 h 2164976"/>
                <a:gd name="connsiteX3" fmla="*/ 1223069 w 2093306"/>
                <a:gd name="connsiteY3" fmla="*/ 1895374 h 2164976"/>
                <a:gd name="connsiteX4" fmla="*/ 1559906 w 2093306"/>
                <a:gd name="connsiteY4" fmla="*/ 1887070 h 2164976"/>
                <a:gd name="connsiteX5" fmla="*/ 1752647 w 2093306"/>
                <a:gd name="connsiteY5" fmla="*/ 1837765 h 2164976"/>
                <a:gd name="connsiteX6" fmla="*/ 1775058 w 2093306"/>
                <a:gd name="connsiteY6" fmla="*/ 1775012 h 2164976"/>
                <a:gd name="connsiteX7" fmla="*/ 1788506 w 2093306"/>
                <a:gd name="connsiteY7" fmla="*/ 1873623 h 2164976"/>
                <a:gd name="connsiteX8" fmla="*/ 1788506 w 2093306"/>
                <a:gd name="connsiteY8" fmla="*/ 1873623 h 2164976"/>
                <a:gd name="connsiteX9" fmla="*/ 1824364 w 2093306"/>
                <a:gd name="connsiteY9" fmla="*/ 1905000 h 2164976"/>
                <a:gd name="connsiteX10" fmla="*/ 1833329 w 2093306"/>
                <a:gd name="connsiteY10" fmla="*/ 1662953 h 2164976"/>
                <a:gd name="connsiteX11" fmla="*/ 1837811 w 2093306"/>
                <a:gd name="connsiteY11" fmla="*/ 1389529 h 2164976"/>
                <a:gd name="connsiteX12" fmla="*/ 1846776 w 2093306"/>
                <a:gd name="connsiteY12" fmla="*/ 1178859 h 2164976"/>
                <a:gd name="connsiteX13" fmla="*/ 1851258 w 2093306"/>
                <a:gd name="connsiteY13" fmla="*/ 887506 h 2164976"/>
                <a:gd name="connsiteX14" fmla="*/ 1855741 w 2093306"/>
                <a:gd name="connsiteY14" fmla="*/ 762000 h 2164976"/>
                <a:gd name="connsiteX15" fmla="*/ 1864706 w 2093306"/>
                <a:gd name="connsiteY15" fmla="*/ 524435 h 2164976"/>
                <a:gd name="connsiteX16" fmla="*/ 1873670 w 2093306"/>
                <a:gd name="connsiteY16" fmla="*/ 255494 h 2164976"/>
                <a:gd name="connsiteX17" fmla="*/ 1887117 w 2093306"/>
                <a:gd name="connsiteY17" fmla="*/ 89647 h 2164976"/>
                <a:gd name="connsiteX18" fmla="*/ 1931941 w 2093306"/>
                <a:gd name="connsiteY18" fmla="*/ 22412 h 2164976"/>
                <a:gd name="connsiteX19" fmla="*/ 2030553 w 2093306"/>
                <a:gd name="connsiteY19" fmla="*/ 0 h 2164976"/>
                <a:gd name="connsiteX20" fmla="*/ 2093306 w 2093306"/>
                <a:gd name="connsiteY20" fmla="*/ 0 h 2164976"/>
                <a:gd name="connsiteX21" fmla="*/ 2093306 w 2093306"/>
                <a:gd name="connsiteY21" fmla="*/ 2164976 h 2164976"/>
                <a:gd name="connsiteX22" fmla="*/ 1905047 w 2093306"/>
                <a:gd name="connsiteY22" fmla="*/ 2164976 h 2164976"/>
                <a:gd name="connsiteX23" fmla="*/ 0 w 2093306"/>
                <a:gd name="connsiteY23" fmla="*/ 1702020 h 2164976"/>
                <a:gd name="connsiteX0" fmla="*/ 0 w 2093306"/>
                <a:gd name="connsiteY0" fmla="*/ 1702020 h 2164976"/>
                <a:gd name="connsiteX1" fmla="*/ 661406 w 2093306"/>
                <a:gd name="connsiteY1" fmla="*/ 1838379 h 2164976"/>
                <a:gd name="connsiteX2" fmla="*/ 936198 w 2093306"/>
                <a:gd name="connsiteY2" fmla="*/ 1876171 h 2164976"/>
                <a:gd name="connsiteX3" fmla="*/ 1223069 w 2093306"/>
                <a:gd name="connsiteY3" fmla="*/ 1895374 h 2164976"/>
                <a:gd name="connsiteX4" fmla="*/ 1559906 w 2093306"/>
                <a:gd name="connsiteY4" fmla="*/ 1887070 h 2164976"/>
                <a:gd name="connsiteX5" fmla="*/ 1752647 w 2093306"/>
                <a:gd name="connsiteY5" fmla="*/ 1837765 h 2164976"/>
                <a:gd name="connsiteX6" fmla="*/ 1775058 w 2093306"/>
                <a:gd name="connsiteY6" fmla="*/ 1775012 h 2164976"/>
                <a:gd name="connsiteX7" fmla="*/ 1788506 w 2093306"/>
                <a:gd name="connsiteY7" fmla="*/ 1873623 h 2164976"/>
                <a:gd name="connsiteX8" fmla="*/ 1788506 w 2093306"/>
                <a:gd name="connsiteY8" fmla="*/ 1873623 h 2164976"/>
                <a:gd name="connsiteX9" fmla="*/ 1824364 w 2093306"/>
                <a:gd name="connsiteY9" fmla="*/ 1905000 h 2164976"/>
                <a:gd name="connsiteX10" fmla="*/ 1833329 w 2093306"/>
                <a:gd name="connsiteY10" fmla="*/ 1662953 h 2164976"/>
                <a:gd name="connsiteX11" fmla="*/ 1837811 w 2093306"/>
                <a:gd name="connsiteY11" fmla="*/ 1389529 h 2164976"/>
                <a:gd name="connsiteX12" fmla="*/ 1846776 w 2093306"/>
                <a:gd name="connsiteY12" fmla="*/ 1178859 h 2164976"/>
                <a:gd name="connsiteX13" fmla="*/ 1851258 w 2093306"/>
                <a:gd name="connsiteY13" fmla="*/ 887506 h 2164976"/>
                <a:gd name="connsiteX14" fmla="*/ 1855741 w 2093306"/>
                <a:gd name="connsiteY14" fmla="*/ 762000 h 2164976"/>
                <a:gd name="connsiteX15" fmla="*/ 1864706 w 2093306"/>
                <a:gd name="connsiteY15" fmla="*/ 524435 h 2164976"/>
                <a:gd name="connsiteX16" fmla="*/ 1873670 w 2093306"/>
                <a:gd name="connsiteY16" fmla="*/ 255494 h 2164976"/>
                <a:gd name="connsiteX17" fmla="*/ 1887117 w 2093306"/>
                <a:gd name="connsiteY17" fmla="*/ 89647 h 2164976"/>
                <a:gd name="connsiteX18" fmla="*/ 1931941 w 2093306"/>
                <a:gd name="connsiteY18" fmla="*/ 22412 h 2164976"/>
                <a:gd name="connsiteX19" fmla="*/ 2030553 w 2093306"/>
                <a:gd name="connsiteY19" fmla="*/ 0 h 2164976"/>
                <a:gd name="connsiteX20" fmla="*/ 2093306 w 2093306"/>
                <a:gd name="connsiteY20" fmla="*/ 0 h 2164976"/>
                <a:gd name="connsiteX21" fmla="*/ 2093306 w 2093306"/>
                <a:gd name="connsiteY21" fmla="*/ 2164976 h 2164976"/>
                <a:gd name="connsiteX22" fmla="*/ 1905047 w 2093306"/>
                <a:gd name="connsiteY22" fmla="*/ 2164976 h 2164976"/>
                <a:gd name="connsiteX23" fmla="*/ 0 w 2093306"/>
                <a:gd name="connsiteY23" fmla="*/ 1702020 h 2164976"/>
                <a:gd name="connsiteX0" fmla="*/ 0 w 2093306"/>
                <a:gd name="connsiteY0" fmla="*/ 1702020 h 2164976"/>
                <a:gd name="connsiteX1" fmla="*/ 661406 w 2093306"/>
                <a:gd name="connsiteY1" fmla="*/ 1838379 h 2164976"/>
                <a:gd name="connsiteX2" fmla="*/ 936198 w 2093306"/>
                <a:gd name="connsiteY2" fmla="*/ 1876171 h 2164976"/>
                <a:gd name="connsiteX3" fmla="*/ 1223069 w 2093306"/>
                <a:gd name="connsiteY3" fmla="*/ 1895374 h 2164976"/>
                <a:gd name="connsiteX4" fmla="*/ 1473279 w 2093306"/>
                <a:gd name="connsiteY4" fmla="*/ 1890278 h 2164976"/>
                <a:gd name="connsiteX5" fmla="*/ 1752647 w 2093306"/>
                <a:gd name="connsiteY5" fmla="*/ 1837765 h 2164976"/>
                <a:gd name="connsiteX6" fmla="*/ 1775058 w 2093306"/>
                <a:gd name="connsiteY6" fmla="*/ 1775012 h 2164976"/>
                <a:gd name="connsiteX7" fmla="*/ 1788506 w 2093306"/>
                <a:gd name="connsiteY7" fmla="*/ 1873623 h 2164976"/>
                <a:gd name="connsiteX8" fmla="*/ 1788506 w 2093306"/>
                <a:gd name="connsiteY8" fmla="*/ 1873623 h 2164976"/>
                <a:gd name="connsiteX9" fmla="*/ 1824364 w 2093306"/>
                <a:gd name="connsiteY9" fmla="*/ 1905000 h 2164976"/>
                <a:gd name="connsiteX10" fmla="*/ 1833329 w 2093306"/>
                <a:gd name="connsiteY10" fmla="*/ 1662953 h 2164976"/>
                <a:gd name="connsiteX11" fmla="*/ 1837811 w 2093306"/>
                <a:gd name="connsiteY11" fmla="*/ 1389529 h 2164976"/>
                <a:gd name="connsiteX12" fmla="*/ 1846776 w 2093306"/>
                <a:gd name="connsiteY12" fmla="*/ 1178859 h 2164976"/>
                <a:gd name="connsiteX13" fmla="*/ 1851258 w 2093306"/>
                <a:gd name="connsiteY13" fmla="*/ 887506 h 2164976"/>
                <a:gd name="connsiteX14" fmla="*/ 1855741 w 2093306"/>
                <a:gd name="connsiteY14" fmla="*/ 762000 h 2164976"/>
                <a:gd name="connsiteX15" fmla="*/ 1864706 w 2093306"/>
                <a:gd name="connsiteY15" fmla="*/ 524435 h 2164976"/>
                <a:gd name="connsiteX16" fmla="*/ 1873670 w 2093306"/>
                <a:gd name="connsiteY16" fmla="*/ 255494 h 2164976"/>
                <a:gd name="connsiteX17" fmla="*/ 1887117 w 2093306"/>
                <a:gd name="connsiteY17" fmla="*/ 89647 h 2164976"/>
                <a:gd name="connsiteX18" fmla="*/ 1931941 w 2093306"/>
                <a:gd name="connsiteY18" fmla="*/ 22412 h 2164976"/>
                <a:gd name="connsiteX19" fmla="*/ 2030553 w 2093306"/>
                <a:gd name="connsiteY19" fmla="*/ 0 h 2164976"/>
                <a:gd name="connsiteX20" fmla="*/ 2093306 w 2093306"/>
                <a:gd name="connsiteY20" fmla="*/ 0 h 2164976"/>
                <a:gd name="connsiteX21" fmla="*/ 2093306 w 2093306"/>
                <a:gd name="connsiteY21" fmla="*/ 2164976 h 2164976"/>
                <a:gd name="connsiteX22" fmla="*/ 1905047 w 2093306"/>
                <a:gd name="connsiteY22" fmla="*/ 2164976 h 2164976"/>
                <a:gd name="connsiteX23" fmla="*/ 0 w 2093306"/>
                <a:gd name="connsiteY23" fmla="*/ 1702020 h 2164976"/>
                <a:gd name="connsiteX0" fmla="*/ 0 w 2093306"/>
                <a:gd name="connsiteY0" fmla="*/ 1702020 h 2164976"/>
                <a:gd name="connsiteX1" fmla="*/ 661406 w 2093306"/>
                <a:gd name="connsiteY1" fmla="*/ 1838379 h 2164976"/>
                <a:gd name="connsiteX2" fmla="*/ 936198 w 2093306"/>
                <a:gd name="connsiteY2" fmla="*/ 1876171 h 2164976"/>
                <a:gd name="connsiteX3" fmla="*/ 1223069 w 2093306"/>
                <a:gd name="connsiteY3" fmla="*/ 1895374 h 2164976"/>
                <a:gd name="connsiteX4" fmla="*/ 1473279 w 2093306"/>
                <a:gd name="connsiteY4" fmla="*/ 1890278 h 2164976"/>
                <a:gd name="connsiteX5" fmla="*/ 1752647 w 2093306"/>
                <a:gd name="connsiteY5" fmla="*/ 1837765 h 2164976"/>
                <a:gd name="connsiteX6" fmla="*/ 1775058 w 2093306"/>
                <a:gd name="connsiteY6" fmla="*/ 1775012 h 2164976"/>
                <a:gd name="connsiteX7" fmla="*/ 1788506 w 2093306"/>
                <a:gd name="connsiteY7" fmla="*/ 1873623 h 2164976"/>
                <a:gd name="connsiteX8" fmla="*/ 1788506 w 2093306"/>
                <a:gd name="connsiteY8" fmla="*/ 1873623 h 2164976"/>
                <a:gd name="connsiteX9" fmla="*/ 1824364 w 2093306"/>
                <a:gd name="connsiteY9" fmla="*/ 1905000 h 2164976"/>
                <a:gd name="connsiteX10" fmla="*/ 1833329 w 2093306"/>
                <a:gd name="connsiteY10" fmla="*/ 1662953 h 2164976"/>
                <a:gd name="connsiteX11" fmla="*/ 1837811 w 2093306"/>
                <a:gd name="connsiteY11" fmla="*/ 1389529 h 2164976"/>
                <a:gd name="connsiteX12" fmla="*/ 1846776 w 2093306"/>
                <a:gd name="connsiteY12" fmla="*/ 1178859 h 2164976"/>
                <a:gd name="connsiteX13" fmla="*/ 1851258 w 2093306"/>
                <a:gd name="connsiteY13" fmla="*/ 887506 h 2164976"/>
                <a:gd name="connsiteX14" fmla="*/ 1855741 w 2093306"/>
                <a:gd name="connsiteY14" fmla="*/ 762000 h 2164976"/>
                <a:gd name="connsiteX15" fmla="*/ 1864706 w 2093306"/>
                <a:gd name="connsiteY15" fmla="*/ 524435 h 2164976"/>
                <a:gd name="connsiteX16" fmla="*/ 1873670 w 2093306"/>
                <a:gd name="connsiteY16" fmla="*/ 255494 h 2164976"/>
                <a:gd name="connsiteX17" fmla="*/ 1887117 w 2093306"/>
                <a:gd name="connsiteY17" fmla="*/ 89647 h 2164976"/>
                <a:gd name="connsiteX18" fmla="*/ 1931941 w 2093306"/>
                <a:gd name="connsiteY18" fmla="*/ 22412 h 2164976"/>
                <a:gd name="connsiteX19" fmla="*/ 2030553 w 2093306"/>
                <a:gd name="connsiteY19" fmla="*/ 0 h 2164976"/>
                <a:gd name="connsiteX20" fmla="*/ 2093306 w 2093306"/>
                <a:gd name="connsiteY20" fmla="*/ 0 h 2164976"/>
                <a:gd name="connsiteX21" fmla="*/ 2093306 w 2093306"/>
                <a:gd name="connsiteY21" fmla="*/ 2164976 h 2164976"/>
                <a:gd name="connsiteX22" fmla="*/ 1905047 w 2093306"/>
                <a:gd name="connsiteY22" fmla="*/ 2164976 h 2164976"/>
                <a:gd name="connsiteX23" fmla="*/ 0 w 2093306"/>
                <a:gd name="connsiteY23" fmla="*/ 1702020 h 2164976"/>
                <a:gd name="connsiteX0" fmla="*/ 0 w 2093306"/>
                <a:gd name="connsiteY0" fmla="*/ 1702020 h 2164976"/>
                <a:gd name="connsiteX1" fmla="*/ 661406 w 2093306"/>
                <a:gd name="connsiteY1" fmla="*/ 1838379 h 2164976"/>
                <a:gd name="connsiteX2" fmla="*/ 936198 w 2093306"/>
                <a:gd name="connsiteY2" fmla="*/ 1876171 h 2164976"/>
                <a:gd name="connsiteX3" fmla="*/ 1223069 w 2093306"/>
                <a:gd name="connsiteY3" fmla="*/ 1895374 h 2164976"/>
                <a:gd name="connsiteX4" fmla="*/ 1473279 w 2093306"/>
                <a:gd name="connsiteY4" fmla="*/ 1890278 h 2164976"/>
                <a:gd name="connsiteX5" fmla="*/ 1752647 w 2093306"/>
                <a:gd name="connsiteY5" fmla="*/ 1837765 h 2164976"/>
                <a:gd name="connsiteX6" fmla="*/ 1775058 w 2093306"/>
                <a:gd name="connsiteY6" fmla="*/ 1775012 h 2164976"/>
                <a:gd name="connsiteX7" fmla="*/ 1788506 w 2093306"/>
                <a:gd name="connsiteY7" fmla="*/ 1873623 h 2164976"/>
                <a:gd name="connsiteX8" fmla="*/ 1788506 w 2093306"/>
                <a:gd name="connsiteY8" fmla="*/ 1873623 h 2164976"/>
                <a:gd name="connsiteX9" fmla="*/ 1811531 w 2093306"/>
                <a:gd name="connsiteY9" fmla="*/ 1879332 h 2164976"/>
                <a:gd name="connsiteX10" fmla="*/ 1833329 w 2093306"/>
                <a:gd name="connsiteY10" fmla="*/ 1662953 h 2164976"/>
                <a:gd name="connsiteX11" fmla="*/ 1837811 w 2093306"/>
                <a:gd name="connsiteY11" fmla="*/ 1389529 h 2164976"/>
                <a:gd name="connsiteX12" fmla="*/ 1846776 w 2093306"/>
                <a:gd name="connsiteY12" fmla="*/ 1178859 h 2164976"/>
                <a:gd name="connsiteX13" fmla="*/ 1851258 w 2093306"/>
                <a:gd name="connsiteY13" fmla="*/ 887506 h 2164976"/>
                <a:gd name="connsiteX14" fmla="*/ 1855741 w 2093306"/>
                <a:gd name="connsiteY14" fmla="*/ 762000 h 2164976"/>
                <a:gd name="connsiteX15" fmla="*/ 1864706 w 2093306"/>
                <a:gd name="connsiteY15" fmla="*/ 524435 h 2164976"/>
                <a:gd name="connsiteX16" fmla="*/ 1873670 w 2093306"/>
                <a:gd name="connsiteY16" fmla="*/ 255494 h 2164976"/>
                <a:gd name="connsiteX17" fmla="*/ 1887117 w 2093306"/>
                <a:gd name="connsiteY17" fmla="*/ 89647 h 2164976"/>
                <a:gd name="connsiteX18" fmla="*/ 1931941 w 2093306"/>
                <a:gd name="connsiteY18" fmla="*/ 22412 h 2164976"/>
                <a:gd name="connsiteX19" fmla="*/ 2030553 w 2093306"/>
                <a:gd name="connsiteY19" fmla="*/ 0 h 2164976"/>
                <a:gd name="connsiteX20" fmla="*/ 2093306 w 2093306"/>
                <a:gd name="connsiteY20" fmla="*/ 0 h 2164976"/>
                <a:gd name="connsiteX21" fmla="*/ 2093306 w 2093306"/>
                <a:gd name="connsiteY21" fmla="*/ 2164976 h 2164976"/>
                <a:gd name="connsiteX22" fmla="*/ 1905047 w 2093306"/>
                <a:gd name="connsiteY22" fmla="*/ 2164976 h 2164976"/>
                <a:gd name="connsiteX23" fmla="*/ 0 w 2093306"/>
                <a:gd name="connsiteY23" fmla="*/ 1702020 h 2164976"/>
                <a:gd name="connsiteX0" fmla="*/ 0 w 2093306"/>
                <a:gd name="connsiteY0" fmla="*/ 1702020 h 2164976"/>
                <a:gd name="connsiteX1" fmla="*/ 661406 w 2093306"/>
                <a:gd name="connsiteY1" fmla="*/ 1838379 h 2164976"/>
                <a:gd name="connsiteX2" fmla="*/ 936198 w 2093306"/>
                <a:gd name="connsiteY2" fmla="*/ 1876171 h 2164976"/>
                <a:gd name="connsiteX3" fmla="*/ 1223069 w 2093306"/>
                <a:gd name="connsiteY3" fmla="*/ 1895374 h 2164976"/>
                <a:gd name="connsiteX4" fmla="*/ 1473279 w 2093306"/>
                <a:gd name="connsiteY4" fmla="*/ 1890278 h 2164976"/>
                <a:gd name="connsiteX5" fmla="*/ 1752647 w 2093306"/>
                <a:gd name="connsiteY5" fmla="*/ 1837765 h 2164976"/>
                <a:gd name="connsiteX6" fmla="*/ 1775058 w 2093306"/>
                <a:gd name="connsiteY6" fmla="*/ 1775012 h 2164976"/>
                <a:gd name="connsiteX7" fmla="*/ 1788506 w 2093306"/>
                <a:gd name="connsiteY7" fmla="*/ 1873623 h 2164976"/>
                <a:gd name="connsiteX8" fmla="*/ 1788506 w 2093306"/>
                <a:gd name="connsiteY8" fmla="*/ 1873623 h 2164976"/>
                <a:gd name="connsiteX9" fmla="*/ 1811531 w 2093306"/>
                <a:gd name="connsiteY9" fmla="*/ 1879332 h 2164976"/>
                <a:gd name="connsiteX10" fmla="*/ 1826912 w 2093306"/>
                <a:gd name="connsiteY10" fmla="*/ 1704663 h 2164976"/>
                <a:gd name="connsiteX11" fmla="*/ 1837811 w 2093306"/>
                <a:gd name="connsiteY11" fmla="*/ 1389529 h 2164976"/>
                <a:gd name="connsiteX12" fmla="*/ 1846776 w 2093306"/>
                <a:gd name="connsiteY12" fmla="*/ 1178859 h 2164976"/>
                <a:gd name="connsiteX13" fmla="*/ 1851258 w 2093306"/>
                <a:gd name="connsiteY13" fmla="*/ 887506 h 2164976"/>
                <a:gd name="connsiteX14" fmla="*/ 1855741 w 2093306"/>
                <a:gd name="connsiteY14" fmla="*/ 762000 h 2164976"/>
                <a:gd name="connsiteX15" fmla="*/ 1864706 w 2093306"/>
                <a:gd name="connsiteY15" fmla="*/ 524435 h 2164976"/>
                <a:gd name="connsiteX16" fmla="*/ 1873670 w 2093306"/>
                <a:gd name="connsiteY16" fmla="*/ 255494 h 2164976"/>
                <a:gd name="connsiteX17" fmla="*/ 1887117 w 2093306"/>
                <a:gd name="connsiteY17" fmla="*/ 89647 h 2164976"/>
                <a:gd name="connsiteX18" fmla="*/ 1931941 w 2093306"/>
                <a:gd name="connsiteY18" fmla="*/ 22412 h 2164976"/>
                <a:gd name="connsiteX19" fmla="*/ 2030553 w 2093306"/>
                <a:gd name="connsiteY19" fmla="*/ 0 h 2164976"/>
                <a:gd name="connsiteX20" fmla="*/ 2093306 w 2093306"/>
                <a:gd name="connsiteY20" fmla="*/ 0 h 2164976"/>
                <a:gd name="connsiteX21" fmla="*/ 2093306 w 2093306"/>
                <a:gd name="connsiteY21" fmla="*/ 2164976 h 2164976"/>
                <a:gd name="connsiteX22" fmla="*/ 1905047 w 2093306"/>
                <a:gd name="connsiteY22" fmla="*/ 2164976 h 2164976"/>
                <a:gd name="connsiteX23" fmla="*/ 0 w 2093306"/>
                <a:gd name="connsiteY23" fmla="*/ 1702020 h 2164976"/>
                <a:gd name="connsiteX0" fmla="*/ 0 w 2093306"/>
                <a:gd name="connsiteY0" fmla="*/ 1708437 h 2171393"/>
                <a:gd name="connsiteX1" fmla="*/ 661406 w 2093306"/>
                <a:gd name="connsiteY1" fmla="*/ 1844796 h 2171393"/>
                <a:gd name="connsiteX2" fmla="*/ 936198 w 2093306"/>
                <a:gd name="connsiteY2" fmla="*/ 1882588 h 2171393"/>
                <a:gd name="connsiteX3" fmla="*/ 1223069 w 2093306"/>
                <a:gd name="connsiteY3" fmla="*/ 1901791 h 2171393"/>
                <a:gd name="connsiteX4" fmla="*/ 1473279 w 2093306"/>
                <a:gd name="connsiteY4" fmla="*/ 1896695 h 2171393"/>
                <a:gd name="connsiteX5" fmla="*/ 1752647 w 2093306"/>
                <a:gd name="connsiteY5" fmla="*/ 1844182 h 2171393"/>
                <a:gd name="connsiteX6" fmla="*/ 1775058 w 2093306"/>
                <a:gd name="connsiteY6" fmla="*/ 1781429 h 2171393"/>
                <a:gd name="connsiteX7" fmla="*/ 1788506 w 2093306"/>
                <a:gd name="connsiteY7" fmla="*/ 1880040 h 2171393"/>
                <a:gd name="connsiteX8" fmla="*/ 1788506 w 2093306"/>
                <a:gd name="connsiteY8" fmla="*/ 1880040 h 2171393"/>
                <a:gd name="connsiteX9" fmla="*/ 1811531 w 2093306"/>
                <a:gd name="connsiteY9" fmla="*/ 1885749 h 2171393"/>
                <a:gd name="connsiteX10" fmla="*/ 1826912 w 2093306"/>
                <a:gd name="connsiteY10" fmla="*/ 1711080 h 2171393"/>
                <a:gd name="connsiteX11" fmla="*/ 1837811 w 2093306"/>
                <a:gd name="connsiteY11" fmla="*/ 1395946 h 2171393"/>
                <a:gd name="connsiteX12" fmla="*/ 1846776 w 2093306"/>
                <a:gd name="connsiteY12" fmla="*/ 1185276 h 2171393"/>
                <a:gd name="connsiteX13" fmla="*/ 1851258 w 2093306"/>
                <a:gd name="connsiteY13" fmla="*/ 893923 h 2171393"/>
                <a:gd name="connsiteX14" fmla="*/ 1855741 w 2093306"/>
                <a:gd name="connsiteY14" fmla="*/ 768417 h 2171393"/>
                <a:gd name="connsiteX15" fmla="*/ 1864706 w 2093306"/>
                <a:gd name="connsiteY15" fmla="*/ 530852 h 2171393"/>
                <a:gd name="connsiteX16" fmla="*/ 1873670 w 2093306"/>
                <a:gd name="connsiteY16" fmla="*/ 261911 h 2171393"/>
                <a:gd name="connsiteX17" fmla="*/ 1887117 w 2093306"/>
                <a:gd name="connsiteY17" fmla="*/ 96064 h 2171393"/>
                <a:gd name="connsiteX18" fmla="*/ 1931941 w 2093306"/>
                <a:gd name="connsiteY18" fmla="*/ 28829 h 2171393"/>
                <a:gd name="connsiteX19" fmla="*/ 2024136 w 2093306"/>
                <a:gd name="connsiteY19" fmla="*/ 0 h 2171393"/>
                <a:gd name="connsiteX20" fmla="*/ 2093306 w 2093306"/>
                <a:gd name="connsiteY20" fmla="*/ 6417 h 2171393"/>
                <a:gd name="connsiteX21" fmla="*/ 2093306 w 2093306"/>
                <a:gd name="connsiteY21" fmla="*/ 2171393 h 2171393"/>
                <a:gd name="connsiteX22" fmla="*/ 1905047 w 2093306"/>
                <a:gd name="connsiteY22" fmla="*/ 2171393 h 2171393"/>
                <a:gd name="connsiteX23" fmla="*/ 0 w 2093306"/>
                <a:gd name="connsiteY23" fmla="*/ 1708437 h 2171393"/>
                <a:gd name="connsiteX0" fmla="*/ 0 w 2093306"/>
                <a:gd name="connsiteY0" fmla="*/ 1708437 h 2171393"/>
                <a:gd name="connsiteX1" fmla="*/ 661406 w 2093306"/>
                <a:gd name="connsiteY1" fmla="*/ 1844796 h 2171393"/>
                <a:gd name="connsiteX2" fmla="*/ 936198 w 2093306"/>
                <a:gd name="connsiteY2" fmla="*/ 1882588 h 2171393"/>
                <a:gd name="connsiteX3" fmla="*/ 1223069 w 2093306"/>
                <a:gd name="connsiteY3" fmla="*/ 1901791 h 2171393"/>
                <a:gd name="connsiteX4" fmla="*/ 1473279 w 2093306"/>
                <a:gd name="connsiteY4" fmla="*/ 1896695 h 2171393"/>
                <a:gd name="connsiteX5" fmla="*/ 1752647 w 2093306"/>
                <a:gd name="connsiteY5" fmla="*/ 1844182 h 2171393"/>
                <a:gd name="connsiteX6" fmla="*/ 1775058 w 2093306"/>
                <a:gd name="connsiteY6" fmla="*/ 1781429 h 2171393"/>
                <a:gd name="connsiteX7" fmla="*/ 1788506 w 2093306"/>
                <a:gd name="connsiteY7" fmla="*/ 1880040 h 2171393"/>
                <a:gd name="connsiteX8" fmla="*/ 1788506 w 2093306"/>
                <a:gd name="connsiteY8" fmla="*/ 1880040 h 2171393"/>
                <a:gd name="connsiteX9" fmla="*/ 1811531 w 2093306"/>
                <a:gd name="connsiteY9" fmla="*/ 1885749 h 2171393"/>
                <a:gd name="connsiteX10" fmla="*/ 1826912 w 2093306"/>
                <a:gd name="connsiteY10" fmla="*/ 1711080 h 2171393"/>
                <a:gd name="connsiteX11" fmla="*/ 1837811 w 2093306"/>
                <a:gd name="connsiteY11" fmla="*/ 1395946 h 2171393"/>
                <a:gd name="connsiteX12" fmla="*/ 1846776 w 2093306"/>
                <a:gd name="connsiteY12" fmla="*/ 1185276 h 2171393"/>
                <a:gd name="connsiteX13" fmla="*/ 1851258 w 2093306"/>
                <a:gd name="connsiteY13" fmla="*/ 893923 h 2171393"/>
                <a:gd name="connsiteX14" fmla="*/ 1855741 w 2093306"/>
                <a:gd name="connsiteY14" fmla="*/ 768417 h 2171393"/>
                <a:gd name="connsiteX15" fmla="*/ 1864706 w 2093306"/>
                <a:gd name="connsiteY15" fmla="*/ 530852 h 2171393"/>
                <a:gd name="connsiteX16" fmla="*/ 1873670 w 2093306"/>
                <a:gd name="connsiteY16" fmla="*/ 261911 h 2171393"/>
                <a:gd name="connsiteX17" fmla="*/ 1887117 w 2093306"/>
                <a:gd name="connsiteY17" fmla="*/ 96064 h 2171393"/>
                <a:gd name="connsiteX18" fmla="*/ 1931941 w 2093306"/>
                <a:gd name="connsiteY18" fmla="*/ 28829 h 2171393"/>
                <a:gd name="connsiteX19" fmla="*/ 2024136 w 2093306"/>
                <a:gd name="connsiteY19" fmla="*/ 0 h 2171393"/>
                <a:gd name="connsiteX20" fmla="*/ 2093306 w 2093306"/>
                <a:gd name="connsiteY20" fmla="*/ 0 h 2171393"/>
                <a:gd name="connsiteX21" fmla="*/ 2093306 w 2093306"/>
                <a:gd name="connsiteY21" fmla="*/ 2171393 h 2171393"/>
                <a:gd name="connsiteX22" fmla="*/ 1905047 w 2093306"/>
                <a:gd name="connsiteY22" fmla="*/ 2171393 h 2171393"/>
                <a:gd name="connsiteX23" fmla="*/ 0 w 2093306"/>
                <a:gd name="connsiteY23" fmla="*/ 1708437 h 2171393"/>
                <a:gd name="connsiteX0" fmla="*/ 0 w 2093306"/>
                <a:gd name="connsiteY0" fmla="*/ 1708437 h 2171393"/>
                <a:gd name="connsiteX1" fmla="*/ 661406 w 2093306"/>
                <a:gd name="connsiteY1" fmla="*/ 1844796 h 2171393"/>
                <a:gd name="connsiteX2" fmla="*/ 936198 w 2093306"/>
                <a:gd name="connsiteY2" fmla="*/ 1882588 h 2171393"/>
                <a:gd name="connsiteX3" fmla="*/ 1223069 w 2093306"/>
                <a:gd name="connsiteY3" fmla="*/ 1901791 h 2171393"/>
                <a:gd name="connsiteX4" fmla="*/ 1473279 w 2093306"/>
                <a:gd name="connsiteY4" fmla="*/ 1896695 h 2171393"/>
                <a:gd name="connsiteX5" fmla="*/ 1752647 w 2093306"/>
                <a:gd name="connsiteY5" fmla="*/ 1844182 h 2171393"/>
                <a:gd name="connsiteX6" fmla="*/ 1775058 w 2093306"/>
                <a:gd name="connsiteY6" fmla="*/ 1781429 h 2171393"/>
                <a:gd name="connsiteX7" fmla="*/ 1788506 w 2093306"/>
                <a:gd name="connsiteY7" fmla="*/ 1880040 h 2171393"/>
                <a:gd name="connsiteX8" fmla="*/ 1788506 w 2093306"/>
                <a:gd name="connsiteY8" fmla="*/ 1880040 h 2171393"/>
                <a:gd name="connsiteX9" fmla="*/ 1811531 w 2093306"/>
                <a:gd name="connsiteY9" fmla="*/ 1885749 h 2171393"/>
                <a:gd name="connsiteX10" fmla="*/ 1826912 w 2093306"/>
                <a:gd name="connsiteY10" fmla="*/ 1711080 h 2171393"/>
                <a:gd name="connsiteX11" fmla="*/ 1837811 w 2093306"/>
                <a:gd name="connsiteY11" fmla="*/ 1395946 h 2171393"/>
                <a:gd name="connsiteX12" fmla="*/ 1846776 w 2093306"/>
                <a:gd name="connsiteY12" fmla="*/ 1185276 h 2171393"/>
                <a:gd name="connsiteX13" fmla="*/ 1851258 w 2093306"/>
                <a:gd name="connsiteY13" fmla="*/ 893923 h 2171393"/>
                <a:gd name="connsiteX14" fmla="*/ 1855741 w 2093306"/>
                <a:gd name="connsiteY14" fmla="*/ 768417 h 2171393"/>
                <a:gd name="connsiteX15" fmla="*/ 1864706 w 2093306"/>
                <a:gd name="connsiteY15" fmla="*/ 530852 h 2171393"/>
                <a:gd name="connsiteX16" fmla="*/ 1873670 w 2093306"/>
                <a:gd name="connsiteY16" fmla="*/ 261911 h 2171393"/>
                <a:gd name="connsiteX17" fmla="*/ 1887117 w 2093306"/>
                <a:gd name="connsiteY17" fmla="*/ 96064 h 2171393"/>
                <a:gd name="connsiteX18" fmla="*/ 1938358 w 2093306"/>
                <a:gd name="connsiteY18" fmla="*/ 15995 h 2171393"/>
                <a:gd name="connsiteX19" fmla="*/ 2024136 w 2093306"/>
                <a:gd name="connsiteY19" fmla="*/ 0 h 2171393"/>
                <a:gd name="connsiteX20" fmla="*/ 2093306 w 2093306"/>
                <a:gd name="connsiteY20" fmla="*/ 0 h 2171393"/>
                <a:gd name="connsiteX21" fmla="*/ 2093306 w 2093306"/>
                <a:gd name="connsiteY21" fmla="*/ 2171393 h 2171393"/>
                <a:gd name="connsiteX22" fmla="*/ 1905047 w 2093306"/>
                <a:gd name="connsiteY22" fmla="*/ 2171393 h 2171393"/>
                <a:gd name="connsiteX23" fmla="*/ 0 w 2093306"/>
                <a:gd name="connsiteY23" fmla="*/ 1708437 h 2171393"/>
                <a:gd name="connsiteX0" fmla="*/ 0 w 2093306"/>
                <a:gd name="connsiteY0" fmla="*/ 1708437 h 2171393"/>
                <a:gd name="connsiteX1" fmla="*/ 661406 w 2093306"/>
                <a:gd name="connsiteY1" fmla="*/ 1844796 h 2171393"/>
                <a:gd name="connsiteX2" fmla="*/ 936198 w 2093306"/>
                <a:gd name="connsiteY2" fmla="*/ 1882588 h 2171393"/>
                <a:gd name="connsiteX3" fmla="*/ 1223069 w 2093306"/>
                <a:gd name="connsiteY3" fmla="*/ 1901791 h 2171393"/>
                <a:gd name="connsiteX4" fmla="*/ 1473279 w 2093306"/>
                <a:gd name="connsiteY4" fmla="*/ 1896695 h 2171393"/>
                <a:gd name="connsiteX5" fmla="*/ 1752647 w 2093306"/>
                <a:gd name="connsiteY5" fmla="*/ 1844182 h 2171393"/>
                <a:gd name="connsiteX6" fmla="*/ 1775058 w 2093306"/>
                <a:gd name="connsiteY6" fmla="*/ 1781429 h 2171393"/>
                <a:gd name="connsiteX7" fmla="*/ 1788506 w 2093306"/>
                <a:gd name="connsiteY7" fmla="*/ 1880040 h 2171393"/>
                <a:gd name="connsiteX8" fmla="*/ 1788506 w 2093306"/>
                <a:gd name="connsiteY8" fmla="*/ 1880040 h 2171393"/>
                <a:gd name="connsiteX9" fmla="*/ 1811531 w 2093306"/>
                <a:gd name="connsiteY9" fmla="*/ 1885749 h 2171393"/>
                <a:gd name="connsiteX10" fmla="*/ 1826912 w 2093306"/>
                <a:gd name="connsiteY10" fmla="*/ 1711080 h 2171393"/>
                <a:gd name="connsiteX11" fmla="*/ 1837811 w 2093306"/>
                <a:gd name="connsiteY11" fmla="*/ 1395946 h 2171393"/>
                <a:gd name="connsiteX12" fmla="*/ 1846776 w 2093306"/>
                <a:gd name="connsiteY12" fmla="*/ 1185276 h 2171393"/>
                <a:gd name="connsiteX13" fmla="*/ 1851258 w 2093306"/>
                <a:gd name="connsiteY13" fmla="*/ 893923 h 2171393"/>
                <a:gd name="connsiteX14" fmla="*/ 1855741 w 2093306"/>
                <a:gd name="connsiteY14" fmla="*/ 768417 h 2171393"/>
                <a:gd name="connsiteX15" fmla="*/ 1864706 w 2093306"/>
                <a:gd name="connsiteY15" fmla="*/ 530852 h 2171393"/>
                <a:gd name="connsiteX16" fmla="*/ 1873670 w 2093306"/>
                <a:gd name="connsiteY16" fmla="*/ 261911 h 2171393"/>
                <a:gd name="connsiteX17" fmla="*/ 1883909 w 2093306"/>
                <a:gd name="connsiteY17" fmla="*/ 83230 h 2171393"/>
                <a:gd name="connsiteX18" fmla="*/ 1938358 w 2093306"/>
                <a:gd name="connsiteY18" fmla="*/ 15995 h 2171393"/>
                <a:gd name="connsiteX19" fmla="*/ 2024136 w 2093306"/>
                <a:gd name="connsiteY19" fmla="*/ 0 h 2171393"/>
                <a:gd name="connsiteX20" fmla="*/ 2093306 w 2093306"/>
                <a:gd name="connsiteY20" fmla="*/ 0 h 2171393"/>
                <a:gd name="connsiteX21" fmla="*/ 2093306 w 2093306"/>
                <a:gd name="connsiteY21" fmla="*/ 2171393 h 2171393"/>
                <a:gd name="connsiteX22" fmla="*/ 1905047 w 2093306"/>
                <a:gd name="connsiteY22" fmla="*/ 2171393 h 2171393"/>
                <a:gd name="connsiteX23" fmla="*/ 0 w 2093306"/>
                <a:gd name="connsiteY23" fmla="*/ 1708437 h 2171393"/>
                <a:gd name="connsiteX0" fmla="*/ 0 w 2093306"/>
                <a:gd name="connsiteY0" fmla="*/ 1708437 h 2171393"/>
                <a:gd name="connsiteX1" fmla="*/ 661406 w 2093306"/>
                <a:gd name="connsiteY1" fmla="*/ 1844796 h 2171393"/>
                <a:gd name="connsiteX2" fmla="*/ 936198 w 2093306"/>
                <a:gd name="connsiteY2" fmla="*/ 1882588 h 2171393"/>
                <a:gd name="connsiteX3" fmla="*/ 1223069 w 2093306"/>
                <a:gd name="connsiteY3" fmla="*/ 1901791 h 2171393"/>
                <a:gd name="connsiteX4" fmla="*/ 1473279 w 2093306"/>
                <a:gd name="connsiteY4" fmla="*/ 1896695 h 2171393"/>
                <a:gd name="connsiteX5" fmla="*/ 1752647 w 2093306"/>
                <a:gd name="connsiteY5" fmla="*/ 1844182 h 2171393"/>
                <a:gd name="connsiteX6" fmla="*/ 1775058 w 2093306"/>
                <a:gd name="connsiteY6" fmla="*/ 1781429 h 2171393"/>
                <a:gd name="connsiteX7" fmla="*/ 1788506 w 2093306"/>
                <a:gd name="connsiteY7" fmla="*/ 1880040 h 2171393"/>
                <a:gd name="connsiteX8" fmla="*/ 1788506 w 2093306"/>
                <a:gd name="connsiteY8" fmla="*/ 1880040 h 2171393"/>
                <a:gd name="connsiteX9" fmla="*/ 1811531 w 2093306"/>
                <a:gd name="connsiteY9" fmla="*/ 1885749 h 2171393"/>
                <a:gd name="connsiteX10" fmla="*/ 1826912 w 2093306"/>
                <a:gd name="connsiteY10" fmla="*/ 1711080 h 2171393"/>
                <a:gd name="connsiteX11" fmla="*/ 1837811 w 2093306"/>
                <a:gd name="connsiteY11" fmla="*/ 1395946 h 2171393"/>
                <a:gd name="connsiteX12" fmla="*/ 1846776 w 2093306"/>
                <a:gd name="connsiteY12" fmla="*/ 1185276 h 2171393"/>
                <a:gd name="connsiteX13" fmla="*/ 1851258 w 2093306"/>
                <a:gd name="connsiteY13" fmla="*/ 893923 h 2171393"/>
                <a:gd name="connsiteX14" fmla="*/ 1855741 w 2093306"/>
                <a:gd name="connsiteY14" fmla="*/ 768417 h 2171393"/>
                <a:gd name="connsiteX15" fmla="*/ 1864706 w 2093306"/>
                <a:gd name="connsiteY15" fmla="*/ 530852 h 2171393"/>
                <a:gd name="connsiteX16" fmla="*/ 1870462 w 2093306"/>
                <a:gd name="connsiteY16" fmla="*/ 265119 h 2171393"/>
                <a:gd name="connsiteX17" fmla="*/ 1883909 w 2093306"/>
                <a:gd name="connsiteY17" fmla="*/ 83230 h 2171393"/>
                <a:gd name="connsiteX18" fmla="*/ 1938358 w 2093306"/>
                <a:gd name="connsiteY18" fmla="*/ 15995 h 2171393"/>
                <a:gd name="connsiteX19" fmla="*/ 2024136 w 2093306"/>
                <a:gd name="connsiteY19" fmla="*/ 0 h 2171393"/>
                <a:gd name="connsiteX20" fmla="*/ 2093306 w 2093306"/>
                <a:gd name="connsiteY20" fmla="*/ 0 h 2171393"/>
                <a:gd name="connsiteX21" fmla="*/ 2093306 w 2093306"/>
                <a:gd name="connsiteY21" fmla="*/ 2171393 h 2171393"/>
                <a:gd name="connsiteX22" fmla="*/ 1905047 w 2093306"/>
                <a:gd name="connsiteY22" fmla="*/ 2171393 h 2171393"/>
                <a:gd name="connsiteX23" fmla="*/ 0 w 2093306"/>
                <a:gd name="connsiteY23" fmla="*/ 1708437 h 2171393"/>
                <a:gd name="connsiteX0" fmla="*/ 0 w 2093306"/>
                <a:gd name="connsiteY0" fmla="*/ 1708437 h 2171393"/>
                <a:gd name="connsiteX1" fmla="*/ 661406 w 2093306"/>
                <a:gd name="connsiteY1" fmla="*/ 1844796 h 2171393"/>
                <a:gd name="connsiteX2" fmla="*/ 936198 w 2093306"/>
                <a:gd name="connsiteY2" fmla="*/ 1882588 h 2171393"/>
                <a:gd name="connsiteX3" fmla="*/ 1223069 w 2093306"/>
                <a:gd name="connsiteY3" fmla="*/ 1901791 h 2171393"/>
                <a:gd name="connsiteX4" fmla="*/ 1473279 w 2093306"/>
                <a:gd name="connsiteY4" fmla="*/ 1896695 h 2171393"/>
                <a:gd name="connsiteX5" fmla="*/ 1752647 w 2093306"/>
                <a:gd name="connsiteY5" fmla="*/ 1844182 h 2171393"/>
                <a:gd name="connsiteX6" fmla="*/ 1775058 w 2093306"/>
                <a:gd name="connsiteY6" fmla="*/ 1781429 h 2171393"/>
                <a:gd name="connsiteX7" fmla="*/ 1788506 w 2093306"/>
                <a:gd name="connsiteY7" fmla="*/ 1880040 h 2171393"/>
                <a:gd name="connsiteX8" fmla="*/ 1788506 w 2093306"/>
                <a:gd name="connsiteY8" fmla="*/ 1880040 h 2171393"/>
                <a:gd name="connsiteX9" fmla="*/ 1811531 w 2093306"/>
                <a:gd name="connsiteY9" fmla="*/ 1885749 h 2171393"/>
                <a:gd name="connsiteX10" fmla="*/ 1826912 w 2093306"/>
                <a:gd name="connsiteY10" fmla="*/ 1711080 h 2171393"/>
                <a:gd name="connsiteX11" fmla="*/ 1837811 w 2093306"/>
                <a:gd name="connsiteY11" fmla="*/ 1395946 h 2171393"/>
                <a:gd name="connsiteX12" fmla="*/ 1846776 w 2093306"/>
                <a:gd name="connsiteY12" fmla="*/ 1185276 h 2171393"/>
                <a:gd name="connsiteX13" fmla="*/ 1851258 w 2093306"/>
                <a:gd name="connsiteY13" fmla="*/ 893923 h 2171393"/>
                <a:gd name="connsiteX14" fmla="*/ 1855741 w 2093306"/>
                <a:gd name="connsiteY14" fmla="*/ 768417 h 2171393"/>
                <a:gd name="connsiteX15" fmla="*/ 1855081 w 2093306"/>
                <a:gd name="connsiteY15" fmla="*/ 534061 h 2171393"/>
                <a:gd name="connsiteX16" fmla="*/ 1870462 w 2093306"/>
                <a:gd name="connsiteY16" fmla="*/ 265119 h 2171393"/>
                <a:gd name="connsiteX17" fmla="*/ 1883909 w 2093306"/>
                <a:gd name="connsiteY17" fmla="*/ 83230 h 2171393"/>
                <a:gd name="connsiteX18" fmla="*/ 1938358 w 2093306"/>
                <a:gd name="connsiteY18" fmla="*/ 15995 h 2171393"/>
                <a:gd name="connsiteX19" fmla="*/ 2024136 w 2093306"/>
                <a:gd name="connsiteY19" fmla="*/ 0 h 2171393"/>
                <a:gd name="connsiteX20" fmla="*/ 2093306 w 2093306"/>
                <a:gd name="connsiteY20" fmla="*/ 0 h 2171393"/>
                <a:gd name="connsiteX21" fmla="*/ 2093306 w 2093306"/>
                <a:gd name="connsiteY21" fmla="*/ 2171393 h 2171393"/>
                <a:gd name="connsiteX22" fmla="*/ 1905047 w 2093306"/>
                <a:gd name="connsiteY22" fmla="*/ 2171393 h 2171393"/>
                <a:gd name="connsiteX23" fmla="*/ 0 w 2093306"/>
                <a:gd name="connsiteY23" fmla="*/ 1708437 h 2171393"/>
                <a:gd name="connsiteX0" fmla="*/ 0 w 2093306"/>
                <a:gd name="connsiteY0" fmla="*/ 1708437 h 2171393"/>
                <a:gd name="connsiteX1" fmla="*/ 661406 w 2093306"/>
                <a:gd name="connsiteY1" fmla="*/ 1844796 h 2171393"/>
                <a:gd name="connsiteX2" fmla="*/ 936198 w 2093306"/>
                <a:gd name="connsiteY2" fmla="*/ 1882588 h 2171393"/>
                <a:gd name="connsiteX3" fmla="*/ 1223069 w 2093306"/>
                <a:gd name="connsiteY3" fmla="*/ 1901791 h 2171393"/>
                <a:gd name="connsiteX4" fmla="*/ 1473279 w 2093306"/>
                <a:gd name="connsiteY4" fmla="*/ 1896695 h 2171393"/>
                <a:gd name="connsiteX5" fmla="*/ 1752647 w 2093306"/>
                <a:gd name="connsiteY5" fmla="*/ 1844182 h 2171393"/>
                <a:gd name="connsiteX6" fmla="*/ 1775058 w 2093306"/>
                <a:gd name="connsiteY6" fmla="*/ 1781429 h 2171393"/>
                <a:gd name="connsiteX7" fmla="*/ 1788506 w 2093306"/>
                <a:gd name="connsiteY7" fmla="*/ 1880040 h 2171393"/>
                <a:gd name="connsiteX8" fmla="*/ 1788506 w 2093306"/>
                <a:gd name="connsiteY8" fmla="*/ 1880040 h 2171393"/>
                <a:gd name="connsiteX9" fmla="*/ 1811531 w 2093306"/>
                <a:gd name="connsiteY9" fmla="*/ 1885749 h 2171393"/>
                <a:gd name="connsiteX10" fmla="*/ 1826912 w 2093306"/>
                <a:gd name="connsiteY10" fmla="*/ 1711080 h 2171393"/>
                <a:gd name="connsiteX11" fmla="*/ 1837811 w 2093306"/>
                <a:gd name="connsiteY11" fmla="*/ 1395946 h 2171393"/>
                <a:gd name="connsiteX12" fmla="*/ 1846776 w 2093306"/>
                <a:gd name="connsiteY12" fmla="*/ 1185276 h 2171393"/>
                <a:gd name="connsiteX13" fmla="*/ 1851258 w 2093306"/>
                <a:gd name="connsiteY13" fmla="*/ 893923 h 2171393"/>
                <a:gd name="connsiteX14" fmla="*/ 1849324 w 2093306"/>
                <a:gd name="connsiteY14" fmla="*/ 771626 h 2171393"/>
                <a:gd name="connsiteX15" fmla="*/ 1855081 w 2093306"/>
                <a:gd name="connsiteY15" fmla="*/ 534061 h 2171393"/>
                <a:gd name="connsiteX16" fmla="*/ 1870462 w 2093306"/>
                <a:gd name="connsiteY16" fmla="*/ 265119 h 2171393"/>
                <a:gd name="connsiteX17" fmla="*/ 1883909 w 2093306"/>
                <a:gd name="connsiteY17" fmla="*/ 83230 h 2171393"/>
                <a:gd name="connsiteX18" fmla="*/ 1938358 w 2093306"/>
                <a:gd name="connsiteY18" fmla="*/ 15995 h 2171393"/>
                <a:gd name="connsiteX19" fmla="*/ 2024136 w 2093306"/>
                <a:gd name="connsiteY19" fmla="*/ 0 h 2171393"/>
                <a:gd name="connsiteX20" fmla="*/ 2093306 w 2093306"/>
                <a:gd name="connsiteY20" fmla="*/ 0 h 2171393"/>
                <a:gd name="connsiteX21" fmla="*/ 2093306 w 2093306"/>
                <a:gd name="connsiteY21" fmla="*/ 2171393 h 2171393"/>
                <a:gd name="connsiteX22" fmla="*/ 1905047 w 2093306"/>
                <a:gd name="connsiteY22" fmla="*/ 2171393 h 2171393"/>
                <a:gd name="connsiteX23" fmla="*/ 0 w 2093306"/>
                <a:gd name="connsiteY23" fmla="*/ 1708437 h 2171393"/>
                <a:gd name="connsiteX0" fmla="*/ 0 w 2093306"/>
                <a:gd name="connsiteY0" fmla="*/ 1708437 h 2171393"/>
                <a:gd name="connsiteX1" fmla="*/ 661406 w 2093306"/>
                <a:gd name="connsiteY1" fmla="*/ 1844796 h 2171393"/>
                <a:gd name="connsiteX2" fmla="*/ 936198 w 2093306"/>
                <a:gd name="connsiteY2" fmla="*/ 1882588 h 2171393"/>
                <a:gd name="connsiteX3" fmla="*/ 1223069 w 2093306"/>
                <a:gd name="connsiteY3" fmla="*/ 1901791 h 2171393"/>
                <a:gd name="connsiteX4" fmla="*/ 1473279 w 2093306"/>
                <a:gd name="connsiteY4" fmla="*/ 1896695 h 2171393"/>
                <a:gd name="connsiteX5" fmla="*/ 1752647 w 2093306"/>
                <a:gd name="connsiteY5" fmla="*/ 1844182 h 2171393"/>
                <a:gd name="connsiteX6" fmla="*/ 1775058 w 2093306"/>
                <a:gd name="connsiteY6" fmla="*/ 1781429 h 2171393"/>
                <a:gd name="connsiteX7" fmla="*/ 1788506 w 2093306"/>
                <a:gd name="connsiteY7" fmla="*/ 1880040 h 2171393"/>
                <a:gd name="connsiteX8" fmla="*/ 1788506 w 2093306"/>
                <a:gd name="connsiteY8" fmla="*/ 1880040 h 2171393"/>
                <a:gd name="connsiteX9" fmla="*/ 1811531 w 2093306"/>
                <a:gd name="connsiteY9" fmla="*/ 1885749 h 2171393"/>
                <a:gd name="connsiteX10" fmla="*/ 1826912 w 2093306"/>
                <a:gd name="connsiteY10" fmla="*/ 1711080 h 2171393"/>
                <a:gd name="connsiteX11" fmla="*/ 1837811 w 2093306"/>
                <a:gd name="connsiteY11" fmla="*/ 1395946 h 2171393"/>
                <a:gd name="connsiteX12" fmla="*/ 1846776 w 2093306"/>
                <a:gd name="connsiteY12" fmla="*/ 1185276 h 2171393"/>
                <a:gd name="connsiteX13" fmla="*/ 1848050 w 2093306"/>
                <a:gd name="connsiteY13" fmla="*/ 932424 h 2171393"/>
                <a:gd name="connsiteX14" fmla="*/ 1849324 w 2093306"/>
                <a:gd name="connsiteY14" fmla="*/ 771626 h 2171393"/>
                <a:gd name="connsiteX15" fmla="*/ 1855081 w 2093306"/>
                <a:gd name="connsiteY15" fmla="*/ 534061 h 2171393"/>
                <a:gd name="connsiteX16" fmla="*/ 1870462 w 2093306"/>
                <a:gd name="connsiteY16" fmla="*/ 265119 h 2171393"/>
                <a:gd name="connsiteX17" fmla="*/ 1883909 w 2093306"/>
                <a:gd name="connsiteY17" fmla="*/ 83230 h 2171393"/>
                <a:gd name="connsiteX18" fmla="*/ 1938358 w 2093306"/>
                <a:gd name="connsiteY18" fmla="*/ 15995 h 2171393"/>
                <a:gd name="connsiteX19" fmla="*/ 2024136 w 2093306"/>
                <a:gd name="connsiteY19" fmla="*/ 0 h 2171393"/>
                <a:gd name="connsiteX20" fmla="*/ 2093306 w 2093306"/>
                <a:gd name="connsiteY20" fmla="*/ 0 h 2171393"/>
                <a:gd name="connsiteX21" fmla="*/ 2093306 w 2093306"/>
                <a:gd name="connsiteY21" fmla="*/ 2171393 h 2171393"/>
                <a:gd name="connsiteX22" fmla="*/ 1905047 w 2093306"/>
                <a:gd name="connsiteY22" fmla="*/ 2171393 h 2171393"/>
                <a:gd name="connsiteX23" fmla="*/ 0 w 2093306"/>
                <a:gd name="connsiteY23" fmla="*/ 1708437 h 2171393"/>
                <a:gd name="connsiteX0" fmla="*/ 0 w 2093306"/>
                <a:gd name="connsiteY0" fmla="*/ 1708437 h 2171393"/>
                <a:gd name="connsiteX1" fmla="*/ 661406 w 2093306"/>
                <a:gd name="connsiteY1" fmla="*/ 1844796 h 2171393"/>
                <a:gd name="connsiteX2" fmla="*/ 936198 w 2093306"/>
                <a:gd name="connsiteY2" fmla="*/ 1882588 h 2171393"/>
                <a:gd name="connsiteX3" fmla="*/ 1223069 w 2093306"/>
                <a:gd name="connsiteY3" fmla="*/ 1901791 h 2171393"/>
                <a:gd name="connsiteX4" fmla="*/ 1473279 w 2093306"/>
                <a:gd name="connsiteY4" fmla="*/ 1896695 h 2171393"/>
                <a:gd name="connsiteX5" fmla="*/ 1752647 w 2093306"/>
                <a:gd name="connsiteY5" fmla="*/ 1844182 h 2171393"/>
                <a:gd name="connsiteX6" fmla="*/ 1775058 w 2093306"/>
                <a:gd name="connsiteY6" fmla="*/ 1781429 h 2171393"/>
                <a:gd name="connsiteX7" fmla="*/ 1788506 w 2093306"/>
                <a:gd name="connsiteY7" fmla="*/ 1880040 h 2171393"/>
                <a:gd name="connsiteX8" fmla="*/ 1788506 w 2093306"/>
                <a:gd name="connsiteY8" fmla="*/ 1880040 h 2171393"/>
                <a:gd name="connsiteX9" fmla="*/ 1811531 w 2093306"/>
                <a:gd name="connsiteY9" fmla="*/ 1885749 h 2171393"/>
                <a:gd name="connsiteX10" fmla="*/ 1826912 w 2093306"/>
                <a:gd name="connsiteY10" fmla="*/ 1711080 h 2171393"/>
                <a:gd name="connsiteX11" fmla="*/ 1837811 w 2093306"/>
                <a:gd name="connsiteY11" fmla="*/ 1395946 h 2171393"/>
                <a:gd name="connsiteX12" fmla="*/ 1837151 w 2093306"/>
                <a:gd name="connsiteY12" fmla="*/ 1185276 h 2171393"/>
                <a:gd name="connsiteX13" fmla="*/ 1848050 w 2093306"/>
                <a:gd name="connsiteY13" fmla="*/ 932424 h 2171393"/>
                <a:gd name="connsiteX14" fmla="*/ 1849324 w 2093306"/>
                <a:gd name="connsiteY14" fmla="*/ 771626 h 2171393"/>
                <a:gd name="connsiteX15" fmla="*/ 1855081 w 2093306"/>
                <a:gd name="connsiteY15" fmla="*/ 534061 h 2171393"/>
                <a:gd name="connsiteX16" fmla="*/ 1870462 w 2093306"/>
                <a:gd name="connsiteY16" fmla="*/ 265119 h 2171393"/>
                <a:gd name="connsiteX17" fmla="*/ 1883909 w 2093306"/>
                <a:gd name="connsiteY17" fmla="*/ 83230 h 2171393"/>
                <a:gd name="connsiteX18" fmla="*/ 1938358 w 2093306"/>
                <a:gd name="connsiteY18" fmla="*/ 15995 h 2171393"/>
                <a:gd name="connsiteX19" fmla="*/ 2024136 w 2093306"/>
                <a:gd name="connsiteY19" fmla="*/ 0 h 2171393"/>
                <a:gd name="connsiteX20" fmla="*/ 2093306 w 2093306"/>
                <a:gd name="connsiteY20" fmla="*/ 0 h 2171393"/>
                <a:gd name="connsiteX21" fmla="*/ 2093306 w 2093306"/>
                <a:gd name="connsiteY21" fmla="*/ 2171393 h 2171393"/>
                <a:gd name="connsiteX22" fmla="*/ 1905047 w 2093306"/>
                <a:gd name="connsiteY22" fmla="*/ 2171393 h 2171393"/>
                <a:gd name="connsiteX23" fmla="*/ 0 w 2093306"/>
                <a:gd name="connsiteY23" fmla="*/ 1708437 h 2171393"/>
                <a:gd name="connsiteX0" fmla="*/ 0 w 2093306"/>
                <a:gd name="connsiteY0" fmla="*/ 1708437 h 2171393"/>
                <a:gd name="connsiteX1" fmla="*/ 661406 w 2093306"/>
                <a:gd name="connsiteY1" fmla="*/ 1844796 h 2171393"/>
                <a:gd name="connsiteX2" fmla="*/ 936198 w 2093306"/>
                <a:gd name="connsiteY2" fmla="*/ 1882588 h 2171393"/>
                <a:gd name="connsiteX3" fmla="*/ 1223069 w 2093306"/>
                <a:gd name="connsiteY3" fmla="*/ 1901791 h 2171393"/>
                <a:gd name="connsiteX4" fmla="*/ 1473279 w 2093306"/>
                <a:gd name="connsiteY4" fmla="*/ 1896695 h 2171393"/>
                <a:gd name="connsiteX5" fmla="*/ 1752647 w 2093306"/>
                <a:gd name="connsiteY5" fmla="*/ 1844182 h 2171393"/>
                <a:gd name="connsiteX6" fmla="*/ 1775058 w 2093306"/>
                <a:gd name="connsiteY6" fmla="*/ 1781429 h 2171393"/>
                <a:gd name="connsiteX7" fmla="*/ 1788506 w 2093306"/>
                <a:gd name="connsiteY7" fmla="*/ 1880040 h 2171393"/>
                <a:gd name="connsiteX8" fmla="*/ 1788506 w 2093306"/>
                <a:gd name="connsiteY8" fmla="*/ 1880040 h 2171393"/>
                <a:gd name="connsiteX9" fmla="*/ 1811531 w 2093306"/>
                <a:gd name="connsiteY9" fmla="*/ 1885749 h 2171393"/>
                <a:gd name="connsiteX10" fmla="*/ 1826912 w 2093306"/>
                <a:gd name="connsiteY10" fmla="*/ 1711080 h 2171393"/>
                <a:gd name="connsiteX11" fmla="*/ 1831394 w 2093306"/>
                <a:gd name="connsiteY11" fmla="*/ 1411988 h 2171393"/>
                <a:gd name="connsiteX12" fmla="*/ 1837151 w 2093306"/>
                <a:gd name="connsiteY12" fmla="*/ 1185276 h 2171393"/>
                <a:gd name="connsiteX13" fmla="*/ 1848050 w 2093306"/>
                <a:gd name="connsiteY13" fmla="*/ 932424 h 2171393"/>
                <a:gd name="connsiteX14" fmla="*/ 1849324 w 2093306"/>
                <a:gd name="connsiteY14" fmla="*/ 771626 h 2171393"/>
                <a:gd name="connsiteX15" fmla="*/ 1855081 w 2093306"/>
                <a:gd name="connsiteY15" fmla="*/ 534061 h 2171393"/>
                <a:gd name="connsiteX16" fmla="*/ 1870462 w 2093306"/>
                <a:gd name="connsiteY16" fmla="*/ 265119 h 2171393"/>
                <a:gd name="connsiteX17" fmla="*/ 1883909 w 2093306"/>
                <a:gd name="connsiteY17" fmla="*/ 83230 h 2171393"/>
                <a:gd name="connsiteX18" fmla="*/ 1938358 w 2093306"/>
                <a:gd name="connsiteY18" fmla="*/ 15995 h 2171393"/>
                <a:gd name="connsiteX19" fmla="*/ 2024136 w 2093306"/>
                <a:gd name="connsiteY19" fmla="*/ 0 h 2171393"/>
                <a:gd name="connsiteX20" fmla="*/ 2093306 w 2093306"/>
                <a:gd name="connsiteY20" fmla="*/ 0 h 2171393"/>
                <a:gd name="connsiteX21" fmla="*/ 2093306 w 2093306"/>
                <a:gd name="connsiteY21" fmla="*/ 2171393 h 2171393"/>
                <a:gd name="connsiteX22" fmla="*/ 1905047 w 2093306"/>
                <a:gd name="connsiteY22" fmla="*/ 2171393 h 2171393"/>
                <a:gd name="connsiteX23" fmla="*/ 0 w 2093306"/>
                <a:gd name="connsiteY23" fmla="*/ 1708437 h 2171393"/>
                <a:gd name="connsiteX0" fmla="*/ 0 w 2093306"/>
                <a:gd name="connsiteY0" fmla="*/ 1708437 h 2171393"/>
                <a:gd name="connsiteX1" fmla="*/ 661406 w 2093306"/>
                <a:gd name="connsiteY1" fmla="*/ 1844796 h 2171393"/>
                <a:gd name="connsiteX2" fmla="*/ 936198 w 2093306"/>
                <a:gd name="connsiteY2" fmla="*/ 1882588 h 2171393"/>
                <a:gd name="connsiteX3" fmla="*/ 1223069 w 2093306"/>
                <a:gd name="connsiteY3" fmla="*/ 1901791 h 2171393"/>
                <a:gd name="connsiteX4" fmla="*/ 1473279 w 2093306"/>
                <a:gd name="connsiteY4" fmla="*/ 1896695 h 2171393"/>
                <a:gd name="connsiteX5" fmla="*/ 1752647 w 2093306"/>
                <a:gd name="connsiteY5" fmla="*/ 1844182 h 2171393"/>
                <a:gd name="connsiteX6" fmla="*/ 1775058 w 2093306"/>
                <a:gd name="connsiteY6" fmla="*/ 1781429 h 2171393"/>
                <a:gd name="connsiteX7" fmla="*/ 1788506 w 2093306"/>
                <a:gd name="connsiteY7" fmla="*/ 1880040 h 2171393"/>
                <a:gd name="connsiteX8" fmla="*/ 1791714 w 2093306"/>
                <a:gd name="connsiteY8" fmla="*/ 1870415 h 2171393"/>
                <a:gd name="connsiteX9" fmla="*/ 1811531 w 2093306"/>
                <a:gd name="connsiteY9" fmla="*/ 1885749 h 2171393"/>
                <a:gd name="connsiteX10" fmla="*/ 1826912 w 2093306"/>
                <a:gd name="connsiteY10" fmla="*/ 1711080 h 2171393"/>
                <a:gd name="connsiteX11" fmla="*/ 1831394 w 2093306"/>
                <a:gd name="connsiteY11" fmla="*/ 1411988 h 2171393"/>
                <a:gd name="connsiteX12" fmla="*/ 1837151 w 2093306"/>
                <a:gd name="connsiteY12" fmla="*/ 1185276 h 2171393"/>
                <a:gd name="connsiteX13" fmla="*/ 1848050 w 2093306"/>
                <a:gd name="connsiteY13" fmla="*/ 932424 h 2171393"/>
                <a:gd name="connsiteX14" fmla="*/ 1849324 w 2093306"/>
                <a:gd name="connsiteY14" fmla="*/ 771626 h 2171393"/>
                <a:gd name="connsiteX15" fmla="*/ 1855081 w 2093306"/>
                <a:gd name="connsiteY15" fmla="*/ 534061 h 2171393"/>
                <a:gd name="connsiteX16" fmla="*/ 1870462 w 2093306"/>
                <a:gd name="connsiteY16" fmla="*/ 265119 h 2171393"/>
                <a:gd name="connsiteX17" fmla="*/ 1883909 w 2093306"/>
                <a:gd name="connsiteY17" fmla="*/ 83230 h 2171393"/>
                <a:gd name="connsiteX18" fmla="*/ 1938358 w 2093306"/>
                <a:gd name="connsiteY18" fmla="*/ 15995 h 2171393"/>
                <a:gd name="connsiteX19" fmla="*/ 2024136 w 2093306"/>
                <a:gd name="connsiteY19" fmla="*/ 0 h 2171393"/>
                <a:gd name="connsiteX20" fmla="*/ 2093306 w 2093306"/>
                <a:gd name="connsiteY20" fmla="*/ 0 h 2171393"/>
                <a:gd name="connsiteX21" fmla="*/ 2093306 w 2093306"/>
                <a:gd name="connsiteY21" fmla="*/ 2171393 h 2171393"/>
                <a:gd name="connsiteX22" fmla="*/ 1905047 w 2093306"/>
                <a:gd name="connsiteY22" fmla="*/ 2171393 h 2171393"/>
                <a:gd name="connsiteX23" fmla="*/ 0 w 2093306"/>
                <a:gd name="connsiteY23" fmla="*/ 1708437 h 2171393"/>
                <a:gd name="connsiteX0" fmla="*/ 0 w 2093306"/>
                <a:gd name="connsiteY0" fmla="*/ 1708437 h 2171393"/>
                <a:gd name="connsiteX1" fmla="*/ 661406 w 2093306"/>
                <a:gd name="connsiteY1" fmla="*/ 1844796 h 2171393"/>
                <a:gd name="connsiteX2" fmla="*/ 936198 w 2093306"/>
                <a:gd name="connsiteY2" fmla="*/ 1882588 h 2171393"/>
                <a:gd name="connsiteX3" fmla="*/ 1223069 w 2093306"/>
                <a:gd name="connsiteY3" fmla="*/ 1901791 h 2171393"/>
                <a:gd name="connsiteX4" fmla="*/ 1473279 w 2093306"/>
                <a:gd name="connsiteY4" fmla="*/ 1896695 h 2171393"/>
                <a:gd name="connsiteX5" fmla="*/ 1487810 w 2093306"/>
                <a:gd name="connsiteY5" fmla="*/ 1895612 h 2171393"/>
                <a:gd name="connsiteX6" fmla="*/ 1752647 w 2093306"/>
                <a:gd name="connsiteY6" fmla="*/ 1844182 h 2171393"/>
                <a:gd name="connsiteX7" fmla="*/ 1775058 w 2093306"/>
                <a:gd name="connsiteY7" fmla="*/ 1781429 h 2171393"/>
                <a:gd name="connsiteX8" fmla="*/ 1788506 w 2093306"/>
                <a:gd name="connsiteY8" fmla="*/ 1880040 h 2171393"/>
                <a:gd name="connsiteX9" fmla="*/ 1791714 w 2093306"/>
                <a:gd name="connsiteY9" fmla="*/ 1870415 h 2171393"/>
                <a:gd name="connsiteX10" fmla="*/ 1811531 w 2093306"/>
                <a:gd name="connsiteY10" fmla="*/ 1885749 h 2171393"/>
                <a:gd name="connsiteX11" fmla="*/ 1826912 w 2093306"/>
                <a:gd name="connsiteY11" fmla="*/ 1711080 h 2171393"/>
                <a:gd name="connsiteX12" fmla="*/ 1831394 w 2093306"/>
                <a:gd name="connsiteY12" fmla="*/ 1411988 h 2171393"/>
                <a:gd name="connsiteX13" fmla="*/ 1837151 w 2093306"/>
                <a:gd name="connsiteY13" fmla="*/ 1185276 h 2171393"/>
                <a:gd name="connsiteX14" fmla="*/ 1848050 w 2093306"/>
                <a:gd name="connsiteY14" fmla="*/ 932424 h 2171393"/>
                <a:gd name="connsiteX15" fmla="*/ 1849324 w 2093306"/>
                <a:gd name="connsiteY15" fmla="*/ 771626 h 2171393"/>
                <a:gd name="connsiteX16" fmla="*/ 1855081 w 2093306"/>
                <a:gd name="connsiteY16" fmla="*/ 534061 h 2171393"/>
                <a:gd name="connsiteX17" fmla="*/ 1870462 w 2093306"/>
                <a:gd name="connsiteY17" fmla="*/ 265119 h 2171393"/>
                <a:gd name="connsiteX18" fmla="*/ 1883909 w 2093306"/>
                <a:gd name="connsiteY18" fmla="*/ 83230 h 2171393"/>
                <a:gd name="connsiteX19" fmla="*/ 1938358 w 2093306"/>
                <a:gd name="connsiteY19" fmla="*/ 15995 h 2171393"/>
                <a:gd name="connsiteX20" fmla="*/ 2024136 w 2093306"/>
                <a:gd name="connsiteY20" fmla="*/ 0 h 2171393"/>
                <a:gd name="connsiteX21" fmla="*/ 2093306 w 2093306"/>
                <a:gd name="connsiteY21" fmla="*/ 0 h 2171393"/>
                <a:gd name="connsiteX22" fmla="*/ 2093306 w 2093306"/>
                <a:gd name="connsiteY22" fmla="*/ 2171393 h 2171393"/>
                <a:gd name="connsiteX23" fmla="*/ 1905047 w 2093306"/>
                <a:gd name="connsiteY23" fmla="*/ 2171393 h 2171393"/>
                <a:gd name="connsiteX24" fmla="*/ 0 w 2093306"/>
                <a:gd name="connsiteY24" fmla="*/ 1708437 h 2171393"/>
                <a:gd name="connsiteX0" fmla="*/ 0 w 2093306"/>
                <a:gd name="connsiteY0" fmla="*/ 1708437 h 2171393"/>
                <a:gd name="connsiteX1" fmla="*/ 661406 w 2093306"/>
                <a:gd name="connsiteY1" fmla="*/ 1844796 h 2171393"/>
                <a:gd name="connsiteX2" fmla="*/ 936198 w 2093306"/>
                <a:gd name="connsiteY2" fmla="*/ 1882588 h 2171393"/>
                <a:gd name="connsiteX3" fmla="*/ 1223069 w 2093306"/>
                <a:gd name="connsiteY3" fmla="*/ 1901791 h 2171393"/>
                <a:gd name="connsiteX4" fmla="*/ 1473279 w 2093306"/>
                <a:gd name="connsiteY4" fmla="*/ 1896695 h 2171393"/>
                <a:gd name="connsiteX5" fmla="*/ 1603313 w 2093306"/>
                <a:gd name="connsiteY5" fmla="*/ 1879570 h 2171393"/>
                <a:gd name="connsiteX6" fmla="*/ 1752647 w 2093306"/>
                <a:gd name="connsiteY6" fmla="*/ 1844182 h 2171393"/>
                <a:gd name="connsiteX7" fmla="*/ 1775058 w 2093306"/>
                <a:gd name="connsiteY7" fmla="*/ 1781429 h 2171393"/>
                <a:gd name="connsiteX8" fmla="*/ 1788506 w 2093306"/>
                <a:gd name="connsiteY8" fmla="*/ 1880040 h 2171393"/>
                <a:gd name="connsiteX9" fmla="*/ 1791714 w 2093306"/>
                <a:gd name="connsiteY9" fmla="*/ 1870415 h 2171393"/>
                <a:gd name="connsiteX10" fmla="*/ 1811531 w 2093306"/>
                <a:gd name="connsiteY10" fmla="*/ 1885749 h 2171393"/>
                <a:gd name="connsiteX11" fmla="*/ 1826912 w 2093306"/>
                <a:gd name="connsiteY11" fmla="*/ 1711080 h 2171393"/>
                <a:gd name="connsiteX12" fmla="*/ 1831394 w 2093306"/>
                <a:gd name="connsiteY12" fmla="*/ 1411988 h 2171393"/>
                <a:gd name="connsiteX13" fmla="*/ 1837151 w 2093306"/>
                <a:gd name="connsiteY13" fmla="*/ 1185276 h 2171393"/>
                <a:gd name="connsiteX14" fmla="*/ 1848050 w 2093306"/>
                <a:gd name="connsiteY14" fmla="*/ 932424 h 2171393"/>
                <a:gd name="connsiteX15" fmla="*/ 1849324 w 2093306"/>
                <a:gd name="connsiteY15" fmla="*/ 771626 h 2171393"/>
                <a:gd name="connsiteX16" fmla="*/ 1855081 w 2093306"/>
                <a:gd name="connsiteY16" fmla="*/ 534061 h 2171393"/>
                <a:gd name="connsiteX17" fmla="*/ 1870462 w 2093306"/>
                <a:gd name="connsiteY17" fmla="*/ 265119 h 2171393"/>
                <a:gd name="connsiteX18" fmla="*/ 1883909 w 2093306"/>
                <a:gd name="connsiteY18" fmla="*/ 83230 h 2171393"/>
                <a:gd name="connsiteX19" fmla="*/ 1938358 w 2093306"/>
                <a:gd name="connsiteY19" fmla="*/ 15995 h 2171393"/>
                <a:gd name="connsiteX20" fmla="*/ 2024136 w 2093306"/>
                <a:gd name="connsiteY20" fmla="*/ 0 h 2171393"/>
                <a:gd name="connsiteX21" fmla="*/ 2093306 w 2093306"/>
                <a:gd name="connsiteY21" fmla="*/ 0 h 2171393"/>
                <a:gd name="connsiteX22" fmla="*/ 2093306 w 2093306"/>
                <a:gd name="connsiteY22" fmla="*/ 2171393 h 2171393"/>
                <a:gd name="connsiteX23" fmla="*/ 1905047 w 2093306"/>
                <a:gd name="connsiteY23" fmla="*/ 2171393 h 2171393"/>
                <a:gd name="connsiteX24" fmla="*/ 0 w 2093306"/>
                <a:gd name="connsiteY24" fmla="*/ 1708437 h 2171393"/>
                <a:gd name="connsiteX0" fmla="*/ 0 w 2093306"/>
                <a:gd name="connsiteY0" fmla="*/ 1708437 h 2171393"/>
                <a:gd name="connsiteX1" fmla="*/ 661406 w 2093306"/>
                <a:gd name="connsiteY1" fmla="*/ 1844796 h 2171393"/>
                <a:gd name="connsiteX2" fmla="*/ 936198 w 2093306"/>
                <a:gd name="connsiteY2" fmla="*/ 1882588 h 2171393"/>
                <a:gd name="connsiteX3" fmla="*/ 1223069 w 2093306"/>
                <a:gd name="connsiteY3" fmla="*/ 1901791 h 2171393"/>
                <a:gd name="connsiteX4" fmla="*/ 1473279 w 2093306"/>
                <a:gd name="connsiteY4" fmla="*/ 1896695 h 2171393"/>
                <a:gd name="connsiteX5" fmla="*/ 1625772 w 2093306"/>
                <a:gd name="connsiteY5" fmla="*/ 1873153 h 2171393"/>
                <a:gd name="connsiteX6" fmla="*/ 1752647 w 2093306"/>
                <a:gd name="connsiteY6" fmla="*/ 1844182 h 2171393"/>
                <a:gd name="connsiteX7" fmla="*/ 1775058 w 2093306"/>
                <a:gd name="connsiteY7" fmla="*/ 1781429 h 2171393"/>
                <a:gd name="connsiteX8" fmla="*/ 1788506 w 2093306"/>
                <a:gd name="connsiteY8" fmla="*/ 1880040 h 2171393"/>
                <a:gd name="connsiteX9" fmla="*/ 1791714 w 2093306"/>
                <a:gd name="connsiteY9" fmla="*/ 1870415 h 2171393"/>
                <a:gd name="connsiteX10" fmla="*/ 1811531 w 2093306"/>
                <a:gd name="connsiteY10" fmla="*/ 1885749 h 2171393"/>
                <a:gd name="connsiteX11" fmla="*/ 1826912 w 2093306"/>
                <a:gd name="connsiteY11" fmla="*/ 1711080 h 2171393"/>
                <a:gd name="connsiteX12" fmla="*/ 1831394 w 2093306"/>
                <a:gd name="connsiteY12" fmla="*/ 1411988 h 2171393"/>
                <a:gd name="connsiteX13" fmla="*/ 1837151 w 2093306"/>
                <a:gd name="connsiteY13" fmla="*/ 1185276 h 2171393"/>
                <a:gd name="connsiteX14" fmla="*/ 1848050 w 2093306"/>
                <a:gd name="connsiteY14" fmla="*/ 932424 h 2171393"/>
                <a:gd name="connsiteX15" fmla="*/ 1849324 w 2093306"/>
                <a:gd name="connsiteY15" fmla="*/ 771626 h 2171393"/>
                <a:gd name="connsiteX16" fmla="*/ 1855081 w 2093306"/>
                <a:gd name="connsiteY16" fmla="*/ 534061 h 2171393"/>
                <a:gd name="connsiteX17" fmla="*/ 1870462 w 2093306"/>
                <a:gd name="connsiteY17" fmla="*/ 265119 h 2171393"/>
                <a:gd name="connsiteX18" fmla="*/ 1883909 w 2093306"/>
                <a:gd name="connsiteY18" fmla="*/ 83230 h 2171393"/>
                <a:gd name="connsiteX19" fmla="*/ 1938358 w 2093306"/>
                <a:gd name="connsiteY19" fmla="*/ 15995 h 2171393"/>
                <a:gd name="connsiteX20" fmla="*/ 2024136 w 2093306"/>
                <a:gd name="connsiteY20" fmla="*/ 0 h 2171393"/>
                <a:gd name="connsiteX21" fmla="*/ 2093306 w 2093306"/>
                <a:gd name="connsiteY21" fmla="*/ 0 h 2171393"/>
                <a:gd name="connsiteX22" fmla="*/ 2093306 w 2093306"/>
                <a:gd name="connsiteY22" fmla="*/ 2171393 h 2171393"/>
                <a:gd name="connsiteX23" fmla="*/ 1905047 w 2093306"/>
                <a:gd name="connsiteY23" fmla="*/ 2171393 h 2171393"/>
                <a:gd name="connsiteX24" fmla="*/ 0 w 2093306"/>
                <a:gd name="connsiteY24" fmla="*/ 1708437 h 2171393"/>
                <a:gd name="connsiteX0" fmla="*/ 0 w 2093306"/>
                <a:gd name="connsiteY0" fmla="*/ 1708437 h 2171393"/>
                <a:gd name="connsiteX1" fmla="*/ 661406 w 2093306"/>
                <a:gd name="connsiteY1" fmla="*/ 1844796 h 2171393"/>
                <a:gd name="connsiteX2" fmla="*/ 936198 w 2093306"/>
                <a:gd name="connsiteY2" fmla="*/ 1882588 h 2171393"/>
                <a:gd name="connsiteX3" fmla="*/ 1223069 w 2093306"/>
                <a:gd name="connsiteY3" fmla="*/ 1901791 h 2171393"/>
                <a:gd name="connsiteX4" fmla="*/ 1479696 w 2093306"/>
                <a:gd name="connsiteY4" fmla="*/ 1893486 h 2171393"/>
                <a:gd name="connsiteX5" fmla="*/ 1625772 w 2093306"/>
                <a:gd name="connsiteY5" fmla="*/ 1873153 h 2171393"/>
                <a:gd name="connsiteX6" fmla="*/ 1752647 w 2093306"/>
                <a:gd name="connsiteY6" fmla="*/ 1844182 h 2171393"/>
                <a:gd name="connsiteX7" fmla="*/ 1775058 w 2093306"/>
                <a:gd name="connsiteY7" fmla="*/ 1781429 h 2171393"/>
                <a:gd name="connsiteX8" fmla="*/ 1788506 w 2093306"/>
                <a:gd name="connsiteY8" fmla="*/ 1880040 h 2171393"/>
                <a:gd name="connsiteX9" fmla="*/ 1791714 w 2093306"/>
                <a:gd name="connsiteY9" fmla="*/ 1870415 h 2171393"/>
                <a:gd name="connsiteX10" fmla="*/ 1811531 w 2093306"/>
                <a:gd name="connsiteY10" fmla="*/ 1885749 h 2171393"/>
                <a:gd name="connsiteX11" fmla="*/ 1826912 w 2093306"/>
                <a:gd name="connsiteY11" fmla="*/ 1711080 h 2171393"/>
                <a:gd name="connsiteX12" fmla="*/ 1831394 w 2093306"/>
                <a:gd name="connsiteY12" fmla="*/ 1411988 h 2171393"/>
                <a:gd name="connsiteX13" fmla="*/ 1837151 w 2093306"/>
                <a:gd name="connsiteY13" fmla="*/ 1185276 h 2171393"/>
                <a:gd name="connsiteX14" fmla="*/ 1848050 w 2093306"/>
                <a:gd name="connsiteY14" fmla="*/ 932424 h 2171393"/>
                <a:gd name="connsiteX15" fmla="*/ 1849324 w 2093306"/>
                <a:gd name="connsiteY15" fmla="*/ 771626 h 2171393"/>
                <a:gd name="connsiteX16" fmla="*/ 1855081 w 2093306"/>
                <a:gd name="connsiteY16" fmla="*/ 534061 h 2171393"/>
                <a:gd name="connsiteX17" fmla="*/ 1870462 w 2093306"/>
                <a:gd name="connsiteY17" fmla="*/ 265119 h 2171393"/>
                <a:gd name="connsiteX18" fmla="*/ 1883909 w 2093306"/>
                <a:gd name="connsiteY18" fmla="*/ 83230 h 2171393"/>
                <a:gd name="connsiteX19" fmla="*/ 1938358 w 2093306"/>
                <a:gd name="connsiteY19" fmla="*/ 15995 h 2171393"/>
                <a:gd name="connsiteX20" fmla="*/ 2024136 w 2093306"/>
                <a:gd name="connsiteY20" fmla="*/ 0 h 2171393"/>
                <a:gd name="connsiteX21" fmla="*/ 2093306 w 2093306"/>
                <a:gd name="connsiteY21" fmla="*/ 0 h 2171393"/>
                <a:gd name="connsiteX22" fmla="*/ 2093306 w 2093306"/>
                <a:gd name="connsiteY22" fmla="*/ 2171393 h 2171393"/>
                <a:gd name="connsiteX23" fmla="*/ 1905047 w 2093306"/>
                <a:gd name="connsiteY23" fmla="*/ 2171393 h 2171393"/>
                <a:gd name="connsiteX24" fmla="*/ 0 w 2093306"/>
                <a:gd name="connsiteY24" fmla="*/ 1708437 h 2171393"/>
                <a:gd name="connsiteX0" fmla="*/ 0 w 2093306"/>
                <a:gd name="connsiteY0" fmla="*/ 1708437 h 2171393"/>
                <a:gd name="connsiteX1" fmla="*/ 661406 w 2093306"/>
                <a:gd name="connsiteY1" fmla="*/ 1844796 h 2171393"/>
                <a:gd name="connsiteX2" fmla="*/ 936198 w 2093306"/>
                <a:gd name="connsiteY2" fmla="*/ 1882588 h 2171393"/>
                <a:gd name="connsiteX3" fmla="*/ 1223069 w 2093306"/>
                <a:gd name="connsiteY3" fmla="*/ 1901791 h 2171393"/>
                <a:gd name="connsiteX4" fmla="*/ 1479696 w 2093306"/>
                <a:gd name="connsiteY4" fmla="*/ 1893486 h 2171393"/>
                <a:gd name="connsiteX5" fmla="*/ 1625772 w 2093306"/>
                <a:gd name="connsiteY5" fmla="*/ 1873153 h 2171393"/>
                <a:gd name="connsiteX6" fmla="*/ 1752647 w 2093306"/>
                <a:gd name="connsiteY6" fmla="*/ 1844182 h 2171393"/>
                <a:gd name="connsiteX7" fmla="*/ 1775058 w 2093306"/>
                <a:gd name="connsiteY7" fmla="*/ 1781429 h 2171393"/>
                <a:gd name="connsiteX8" fmla="*/ 1788506 w 2093306"/>
                <a:gd name="connsiteY8" fmla="*/ 1880040 h 2171393"/>
                <a:gd name="connsiteX9" fmla="*/ 1791714 w 2093306"/>
                <a:gd name="connsiteY9" fmla="*/ 1870415 h 2171393"/>
                <a:gd name="connsiteX10" fmla="*/ 1814740 w 2093306"/>
                <a:gd name="connsiteY10" fmla="*/ 1879332 h 2171393"/>
                <a:gd name="connsiteX11" fmla="*/ 1826912 w 2093306"/>
                <a:gd name="connsiteY11" fmla="*/ 1711080 h 2171393"/>
                <a:gd name="connsiteX12" fmla="*/ 1831394 w 2093306"/>
                <a:gd name="connsiteY12" fmla="*/ 1411988 h 2171393"/>
                <a:gd name="connsiteX13" fmla="*/ 1837151 w 2093306"/>
                <a:gd name="connsiteY13" fmla="*/ 1185276 h 2171393"/>
                <a:gd name="connsiteX14" fmla="*/ 1848050 w 2093306"/>
                <a:gd name="connsiteY14" fmla="*/ 932424 h 2171393"/>
                <a:gd name="connsiteX15" fmla="*/ 1849324 w 2093306"/>
                <a:gd name="connsiteY15" fmla="*/ 771626 h 2171393"/>
                <a:gd name="connsiteX16" fmla="*/ 1855081 w 2093306"/>
                <a:gd name="connsiteY16" fmla="*/ 534061 h 2171393"/>
                <a:gd name="connsiteX17" fmla="*/ 1870462 w 2093306"/>
                <a:gd name="connsiteY17" fmla="*/ 265119 h 2171393"/>
                <a:gd name="connsiteX18" fmla="*/ 1883909 w 2093306"/>
                <a:gd name="connsiteY18" fmla="*/ 83230 h 2171393"/>
                <a:gd name="connsiteX19" fmla="*/ 1938358 w 2093306"/>
                <a:gd name="connsiteY19" fmla="*/ 15995 h 2171393"/>
                <a:gd name="connsiteX20" fmla="*/ 2024136 w 2093306"/>
                <a:gd name="connsiteY20" fmla="*/ 0 h 2171393"/>
                <a:gd name="connsiteX21" fmla="*/ 2093306 w 2093306"/>
                <a:gd name="connsiteY21" fmla="*/ 0 h 2171393"/>
                <a:gd name="connsiteX22" fmla="*/ 2093306 w 2093306"/>
                <a:gd name="connsiteY22" fmla="*/ 2171393 h 2171393"/>
                <a:gd name="connsiteX23" fmla="*/ 1905047 w 2093306"/>
                <a:gd name="connsiteY23" fmla="*/ 2171393 h 2171393"/>
                <a:gd name="connsiteX24" fmla="*/ 0 w 2093306"/>
                <a:gd name="connsiteY24" fmla="*/ 1708437 h 2171393"/>
                <a:gd name="connsiteX0" fmla="*/ 0 w 2093306"/>
                <a:gd name="connsiteY0" fmla="*/ 1708437 h 2171393"/>
                <a:gd name="connsiteX1" fmla="*/ 661406 w 2093306"/>
                <a:gd name="connsiteY1" fmla="*/ 1844796 h 2171393"/>
                <a:gd name="connsiteX2" fmla="*/ 936198 w 2093306"/>
                <a:gd name="connsiteY2" fmla="*/ 1882588 h 2171393"/>
                <a:gd name="connsiteX3" fmla="*/ 1223069 w 2093306"/>
                <a:gd name="connsiteY3" fmla="*/ 1901791 h 2171393"/>
                <a:gd name="connsiteX4" fmla="*/ 1479696 w 2093306"/>
                <a:gd name="connsiteY4" fmla="*/ 1893486 h 2171393"/>
                <a:gd name="connsiteX5" fmla="*/ 1625772 w 2093306"/>
                <a:gd name="connsiteY5" fmla="*/ 1873153 h 2171393"/>
                <a:gd name="connsiteX6" fmla="*/ 1752647 w 2093306"/>
                <a:gd name="connsiteY6" fmla="*/ 1844182 h 2171393"/>
                <a:gd name="connsiteX7" fmla="*/ 1775058 w 2093306"/>
                <a:gd name="connsiteY7" fmla="*/ 1781429 h 2171393"/>
                <a:gd name="connsiteX8" fmla="*/ 1810965 w 2093306"/>
                <a:gd name="connsiteY8" fmla="*/ 1883248 h 2171393"/>
                <a:gd name="connsiteX9" fmla="*/ 1791714 w 2093306"/>
                <a:gd name="connsiteY9" fmla="*/ 1870415 h 2171393"/>
                <a:gd name="connsiteX10" fmla="*/ 1814740 w 2093306"/>
                <a:gd name="connsiteY10" fmla="*/ 1879332 h 2171393"/>
                <a:gd name="connsiteX11" fmla="*/ 1826912 w 2093306"/>
                <a:gd name="connsiteY11" fmla="*/ 1711080 h 2171393"/>
                <a:gd name="connsiteX12" fmla="*/ 1831394 w 2093306"/>
                <a:gd name="connsiteY12" fmla="*/ 1411988 h 2171393"/>
                <a:gd name="connsiteX13" fmla="*/ 1837151 w 2093306"/>
                <a:gd name="connsiteY13" fmla="*/ 1185276 h 2171393"/>
                <a:gd name="connsiteX14" fmla="*/ 1848050 w 2093306"/>
                <a:gd name="connsiteY14" fmla="*/ 932424 h 2171393"/>
                <a:gd name="connsiteX15" fmla="*/ 1849324 w 2093306"/>
                <a:gd name="connsiteY15" fmla="*/ 771626 h 2171393"/>
                <a:gd name="connsiteX16" fmla="*/ 1855081 w 2093306"/>
                <a:gd name="connsiteY16" fmla="*/ 534061 h 2171393"/>
                <a:gd name="connsiteX17" fmla="*/ 1870462 w 2093306"/>
                <a:gd name="connsiteY17" fmla="*/ 265119 h 2171393"/>
                <a:gd name="connsiteX18" fmla="*/ 1883909 w 2093306"/>
                <a:gd name="connsiteY18" fmla="*/ 83230 h 2171393"/>
                <a:gd name="connsiteX19" fmla="*/ 1938358 w 2093306"/>
                <a:gd name="connsiteY19" fmla="*/ 15995 h 2171393"/>
                <a:gd name="connsiteX20" fmla="*/ 2024136 w 2093306"/>
                <a:gd name="connsiteY20" fmla="*/ 0 h 2171393"/>
                <a:gd name="connsiteX21" fmla="*/ 2093306 w 2093306"/>
                <a:gd name="connsiteY21" fmla="*/ 0 h 2171393"/>
                <a:gd name="connsiteX22" fmla="*/ 2093306 w 2093306"/>
                <a:gd name="connsiteY22" fmla="*/ 2171393 h 2171393"/>
                <a:gd name="connsiteX23" fmla="*/ 1905047 w 2093306"/>
                <a:gd name="connsiteY23" fmla="*/ 2171393 h 2171393"/>
                <a:gd name="connsiteX24" fmla="*/ 0 w 2093306"/>
                <a:gd name="connsiteY24" fmla="*/ 1708437 h 2171393"/>
                <a:gd name="connsiteX0" fmla="*/ 0 w 2093306"/>
                <a:gd name="connsiteY0" fmla="*/ 1708437 h 2180918"/>
                <a:gd name="connsiteX1" fmla="*/ 661406 w 2093306"/>
                <a:gd name="connsiteY1" fmla="*/ 1844796 h 2180918"/>
                <a:gd name="connsiteX2" fmla="*/ 936198 w 2093306"/>
                <a:gd name="connsiteY2" fmla="*/ 1882588 h 2180918"/>
                <a:gd name="connsiteX3" fmla="*/ 1223069 w 2093306"/>
                <a:gd name="connsiteY3" fmla="*/ 1901791 h 2180918"/>
                <a:gd name="connsiteX4" fmla="*/ 1479696 w 2093306"/>
                <a:gd name="connsiteY4" fmla="*/ 1893486 h 2180918"/>
                <a:gd name="connsiteX5" fmla="*/ 1625772 w 2093306"/>
                <a:gd name="connsiteY5" fmla="*/ 1873153 h 2180918"/>
                <a:gd name="connsiteX6" fmla="*/ 1752647 w 2093306"/>
                <a:gd name="connsiteY6" fmla="*/ 1844182 h 2180918"/>
                <a:gd name="connsiteX7" fmla="*/ 1775058 w 2093306"/>
                <a:gd name="connsiteY7" fmla="*/ 1781429 h 2180918"/>
                <a:gd name="connsiteX8" fmla="*/ 1810965 w 2093306"/>
                <a:gd name="connsiteY8" fmla="*/ 1883248 h 2180918"/>
                <a:gd name="connsiteX9" fmla="*/ 1791714 w 2093306"/>
                <a:gd name="connsiteY9" fmla="*/ 1870415 h 2180918"/>
                <a:gd name="connsiteX10" fmla="*/ 1814740 w 2093306"/>
                <a:gd name="connsiteY10" fmla="*/ 1879332 h 2180918"/>
                <a:gd name="connsiteX11" fmla="*/ 1826912 w 2093306"/>
                <a:gd name="connsiteY11" fmla="*/ 1711080 h 2180918"/>
                <a:gd name="connsiteX12" fmla="*/ 1831394 w 2093306"/>
                <a:gd name="connsiteY12" fmla="*/ 1411988 h 2180918"/>
                <a:gd name="connsiteX13" fmla="*/ 1837151 w 2093306"/>
                <a:gd name="connsiteY13" fmla="*/ 1185276 h 2180918"/>
                <a:gd name="connsiteX14" fmla="*/ 1848050 w 2093306"/>
                <a:gd name="connsiteY14" fmla="*/ 932424 h 2180918"/>
                <a:gd name="connsiteX15" fmla="*/ 1849324 w 2093306"/>
                <a:gd name="connsiteY15" fmla="*/ 771626 h 2180918"/>
                <a:gd name="connsiteX16" fmla="*/ 1855081 w 2093306"/>
                <a:gd name="connsiteY16" fmla="*/ 534061 h 2180918"/>
                <a:gd name="connsiteX17" fmla="*/ 1870462 w 2093306"/>
                <a:gd name="connsiteY17" fmla="*/ 265119 h 2180918"/>
                <a:gd name="connsiteX18" fmla="*/ 1883909 w 2093306"/>
                <a:gd name="connsiteY18" fmla="*/ 83230 h 2180918"/>
                <a:gd name="connsiteX19" fmla="*/ 1938358 w 2093306"/>
                <a:gd name="connsiteY19" fmla="*/ 15995 h 2180918"/>
                <a:gd name="connsiteX20" fmla="*/ 2024136 w 2093306"/>
                <a:gd name="connsiteY20" fmla="*/ 0 h 2180918"/>
                <a:gd name="connsiteX21" fmla="*/ 2093306 w 2093306"/>
                <a:gd name="connsiteY21" fmla="*/ 0 h 2180918"/>
                <a:gd name="connsiteX22" fmla="*/ 2093306 w 2093306"/>
                <a:gd name="connsiteY22" fmla="*/ 2171393 h 2180918"/>
                <a:gd name="connsiteX23" fmla="*/ 1914572 w 2093306"/>
                <a:gd name="connsiteY23" fmla="*/ 2180918 h 2180918"/>
                <a:gd name="connsiteX24" fmla="*/ 0 w 2093306"/>
                <a:gd name="connsiteY24" fmla="*/ 1708437 h 2180918"/>
                <a:gd name="connsiteX0" fmla="*/ 0 w 2099656"/>
                <a:gd name="connsiteY0" fmla="*/ 1708437 h 2180918"/>
                <a:gd name="connsiteX1" fmla="*/ 661406 w 2099656"/>
                <a:gd name="connsiteY1" fmla="*/ 1844796 h 2180918"/>
                <a:gd name="connsiteX2" fmla="*/ 936198 w 2099656"/>
                <a:gd name="connsiteY2" fmla="*/ 1882588 h 2180918"/>
                <a:gd name="connsiteX3" fmla="*/ 1223069 w 2099656"/>
                <a:gd name="connsiteY3" fmla="*/ 1901791 h 2180918"/>
                <a:gd name="connsiteX4" fmla="*/ 1479696 w 2099656"/>
                <a:gd name="connsiteY4" fmla="*/ 1893486 h 2180918"/>
                <a:gd name="connsiteX5" fmla="*/ 1625772 w 2099656"/>
                <a:gd name="connsiteY5" fmla="*/ 1873153 h 2180918"/>
                <a:gd name="connsiteX6" fmla="*/ 1752647 w 2099656"/>
                <a:gd name="connsiteY6" fmla="*/ 1844182 h 2180918"/>
                <a:gd name="connsiteX7" fmla="*/ 1775058 w 2099656"/>
                <a:gd name="connsiteY7" fmla="*/ 1781429 h 2180918"/>
                <a:gd name="connsiteX8" fmla="*/ 1810965 w 2099656"/>
                <a:gd name="connsiteY8" fmla="*/ 1883248 h 2180918"/>
                <a:gd name="connsiteX9" fmla="*/ 1791714 w 2099656"/>
                <a:gd name="connsiteY9" fmla="*/ 1870415 h 2180918"/>
                <a:gd name="connsiteX10" fmla="*/ 1814740 w 2099656"/>
                <a:gd name="connsiteY10" fmla="*/ 1879332 h 2180918"/>
                <a:gd name="connsiteX11" fmla="*/ 1826912 w 2099656"/>
                <a:gd name="connsiteY11" fmla="*/ 1711080 h 2180918"/>
                <a:gd name="connsiteX12" fmla="*/ 1831394 w 2099656"/>
                <a:gd name="connsiteY12" fmla="*/ 1411988 h 2180918"/>
                <a:gd name="connsiteX13" fmla="*/ 1837151 w 2099656"/>
                <a:gd name="connsiteY13" fmla="*/ 1185276 h 2180918"/>
                <a:gd name="connsiteX14" fmla="*/ 1848050 w 2099656"/>
                <a:gd name="connsiteY14" fmla="*/ 932424 h 2180918"/>
                <a:gd name="connsiteX15" fmla="*/ 1849324 w 2099656"/>
                <a:gd name="connsiteY15" fmla="*/ 771626 h 2180918"/>
                <a:gd name="connsiteX16" fmla="*/ 1855081 w 2099656"/>
                <a:gd name="connsiteY16" fmla="*/ 534061 h 2180918"/>
                <a:gd name="connsiteX17" fmla="*/ 1870462 w 2099656"/>
                <a:gd name="connsiteY17" fmla="*/ 265119 h 2180918"/>
                <a:gd name="connsiteX18" fmla="*/ 1883909 w 2099656"/>
                <a:gd name="connsiteY18" fmla="*/ 83230 h 2180918"/>
                <a:gd name="connsiteX19" fmla="*/ 1938358 w 2099656"/>
                <a:gd name="connsiteY19" fmla="*/ 15995 h 2180918"/>
                <a:gd name="connsiteX20" fmla="*/ 2024136 w 2099656"/>
                <a:gd name="connsiteY20" fmla="*/ 0 h 2180918"/>
                <a:gd name="connsiteX21" fmla="*/ 2093306 w 2099656"/>
                <a:gd name="connsiteY21" fmla="*/ 0 h 2180918"/>
                <a:gd name="connsiteX22" fmla="*/ 2099656 w 2099656"/>
                <a:gd name="connsiteY22" fmla="*/ 2180918 h 2180918"/>
                <a:gd name="connsiteX23" fmla="*/ 1914572 w 2099656"/>
                <a:gd name="connsiteY23" fmla="*/ 2180918 h 2180918"/>
                <a:gd name="connsiteX24" fmla="*/ 0 w 2099656"/>
                <a:gd name="connsiteY24" fmla="*/ 1708437 h 2180918"/>
                <a:gd name="connsiteX0" fmla="*/ 0 w 2100267"/>
                <a:gd name="connsiteY0" fmla="*/ 1708437 h 2180918"/>
                <a:gd name="connsiteX1" fmla="*/ 661406 w 2100267"/>
                <a:gd name="connsiteY1" fmla="*/ 1844796 h 2180918"/>
                <a:gd name="connsiteX2" fmla="*/ 936198 w 2100267"/>
                <a:gd name="connsiteY2" fmla="*/ 1882588 h 2180918"/>
                <a:gd name="connsiteX3" fmla="*/ 1223069 w 2100267"/>
                <a:gd name="connsiteY3" fmla="*/ 1901791 h 2180918"/>
                <a:gd name="connsiteX4" fmla="*/ 1479696 w 2100267"/>
                <a:gd name="connsiteY4" fmla="*/ 1893486 h 2180918"/>
                <a:gd name="connsiteX5" fmla="*/ 1625772 w 2100267"/>
                <a:gd name="connsiteY5" fmla="*/ 1873153 h 2180918"/>
                <a:gd name="connsiteX6" fmla="*/ 1752647 w 2100267"/>
                <a:gd name="connsiteY6" fmla="*/ 1844182 h 2180918"/>
                <a:gd name="connsiteX7" fmla="*/ 1775058 w 2100267"/>
                <a:gd name="connsiteY7" fmla="*/ 1781429 h 2180918"/>
                <a:gd name="connsiteX8" fmla="*/ 1810965 w 2100267"/>
                <a:gd name="connsiteY8" fmla="*/ 1883248 h 2180918"/>
                <a:gd name="connsiteX9" fmla="*/ 1791714 w 2100267"/>
                <a:gd name="connsiteY9" fmla="*/ 1870415 h 2180918"/>
                <a:gd name="connsiteX10" fmla="*/ 1814740 w 2100267"/>
                <a:gd name="connsiteY10" fmla="*/ 1879332 h 2180918"/>
                <a:gd name="connsiteX11" fmla="*/ 1826912 w 2100267"/>
                <a:gd name="connsiteY11" fmla="*/ 1711080 h 2180918"/>
                <a:gd name="connsiteX12" fmla="*/ 1831394 w 2100267"/>
                <a:gd name="connsiteY12" fmla="*/ 1411988 h 2180918"/>
                <a:gd name="connsiteX13" fmla="*/ 1837151 w 2100267"/>
                <a:gd name="connsiteY13" fmla="*/ 1185276 h 2180918"/>
                <a:gd name="connsiteX14" fmla="*/ 1848050 w 2100267"/>
                <a:gd name="connsiteY14" fmla="*/ 932424 h 2180918"/>
                <a:gd name="connsiteX15" fmla="*/ 1849324 w 2100267"/>
                <a:gd name="connsiteY15" fmla="*/ 771626 h 2180918"/>
                <a:gd name="connsiteX16" fmla="*/ 1855081 w 2100267"/>
                <a:gd name="connsiteY16" fmla="*/ 534061 h 2180918"/>
                <a:gd name="connsiteX17" fmla="*/ 1870462 w 2100267"/>
                <a:gd name="connsiteY17" fmla="*/ 265119 h 2180918"/>
                <a:gd name="connsiteX18" fmla="*/ 1883909 w 2100267"/>
                <a:gd name="connsiteY18" fmla="*/ 83230 h 2180918"/>
                <a:gd name="connsiteX19" fmla="*/ 1938358 w 2100267"/>
                <a:gd name="connsiteY19" fmla="*/ 15995 h 2180918"/>
                <a:gd name="connsiteX20" fmla="*/ 2024136 w 2100267"/>
                <a:gd name="connsiteY20" fmla="*/ 0 h 2180918"/>
                <a:gd name="connsiteX21" fmla="*/ 2099656 w 2100267"/>
                <a:gd name="connsiteY21" fmla="*/ 0 h 2180918"/>
                <a:gd name="connsiteX22" fmla="*/ 2099656 w 2100267"/>
                <a:gd name="connsiteY22" fmla="*/ 2180918 h 2180918"/>
                <a:gd name="connsiteX23" fmla="*/ 1914572 w 2100267"/>
                <a:gd name="connsiteY23" fmla="*/ 2180918 h 2180918"/>
                <a:gd name="connsiteX24" fmla="*/ 0 w 2100267"/>
                <a:gd name="connsiteY24" fmla="*/ 1708437 h 2180918"/>
                <a:gd name="connsiteX0" fmla="*/ 0 w 2100267"/>
                <a:gd name="connsiteY0" fmla="*/ 1708437 h 2180918"/>
                <a:gd name="connsiteX1" fmla="*/ 661406 w 2100267"/>
                <a:gd name="connsiteY1" fmla="*/ 1844796 h 2180918"/>
                <a:gd name="connsiteX2" fmla="*/ 936198 w 2100267"/>
                <a:gd name="connsiteY2" fmla="*/ 1882588 h 2180918"/>
                <a:gd name="connsiteX3" fmla="*/ 1223069 w 2100267"/>
                <a:gd name="connsiteY3" fmla="*/ 1901791 h 2180918"/>
                <a:gd name="connsiteX4" fmla="*/ 1479696 w 2100267"/>
                <a:gd name="connsiteY4" fmla="*/ 1893486 h 2180918"/>
                <a:gd name="connsiteX5" fmla="*/ 1625772 w 2100267"/>
                <a:gd name="connsiteY5" fmla="*/ 1873153 h 2180918"/>
                <a:gd name="connsiteX6" fmla="*/ 1752647 w 2100267"/>
                <a:gd name="connsiteY6" fmla="*/ 1844182 h 2180918"/>
                <a:gd name="connsiteX7" fmla="*/ 1775058 w 2100267"/>
                <a:gd name="connsiteY7" fmla="*/ 1781429 h 2180918"/>
                <a:gd name="connsiteX8" fmla="*/ 1810965 w 2100267"/>
                <a:gd name="connsiteY8" fmla="*/ 1883248 h 2180918"/>
                <a:gd name="connsiteX9" fmla="*/ 1785364 w 2100267"/>
                <a:gd name="connsiteY9" fmla="*/ 1841840 h 2180918"/>
                <a:gd name="connsiteX10" fmla="*/ 1814740 w 2100267"/>
                <a:gd name="connsiteY10" fmla="*/ 1879332 h 2180918"/>
                <a:gd name="connsiteX11" fmla="*/ 1826912 w 2100267"/>
                <a:gd name="connsiteY11" fmla="*/ 1711080 h 2180918"/>
                <a:gd name="connsiteX12" fmla="*/ 1831394 w 2100267"/>
                <a:gd name="connsiteY12" fmla="*/ 1411988 h 2180918"/>
                <a:gd name="connsiteX13" fmla="*/ 1837151 w 2100267"/>
                <a:gd name="connsiteY13" fmla="*/ 1185276 h 2180918"/>
                <a:gd name="connsiteX14" fmla="*/ 1848050 w 2100267"/>
                <a:gd name="connsiteY14" fmla="*/ 932424 h 2180918"/>
                <a:gd name="connsiteX15" fmla="*/ 1849324 w 2100267"/>
                <a:gd name="connsiteY15" fmla="*/ 771626 h 2180918"/>
                <a:gd name="connsiteX16" fmla="*/ 1855081 w 2100267"/>
                <a:gd name="connsiteY16" fmla="*/ 534061 h 2180918"/>
                <a:gd name="connsiteX17" fmla="*/ 1870462 w 2100267"/>
                <a:gd name="connsiteY17" fmla="*/ 265119 h 2180918"/>
                <a:gd name="connsiteX18" fmla="*/ 1883909 w 2100267"/>
                <a:gd name="connsiteY18" fmla="*/ 83230 h 2180918"/>
                <a:gd name="connsiteX19" fmla="*/ 1938358 w 2100267"/>
                <a:gd name="connsiteY19" fmla="*/ 15995 h 2180918"/>
                <a:gd name="connsiteX20" fmla="*/ 2024136 w 2100267"/>
                <a:gd name="connsiteY20" fmla="*/ 0 h 2180918"/>
                <a:gd name="connsiteX21" fmla="*/ 2099656 w 2100267"/>
                <a:gd name="connsiteY21" fmla="*/ 0 h 2180918"/>
                <a:gd name="connsiteX22" fmla="*/ 2099656 w 2100267"/>
                <a:gd name="connsiteY22" fmla="*/ 2180918 h 2180918"/>
                <a:gd name="connsiteX23" fmla="*/ 1914572 w 2100267"/>
                <a:gd name="connsiteY23" fmla="*/ 2180918 h 2180918"/>
                <a:gd name="connsiteX24" fmla="*/ 0 w 2100267"/>
                <a:gd name="connsiteY24" fmla="*/ 1708437 h 2180918"/>
                <a:gd name="connsiteX0" fmla="*/ 0 w 2100267"/>
                <a:gd name="connsiteY0" fmla="*/ 1708437 h 2180918"/>
                <a:gd name="connsiteX1" fmla="*/ 661406 w 2100267"/>
                <a:gd name="connsiteY1" fmla="*/ 1844796 h 2180918"/>
                <a:gd name="connsiteX2" fmla="*/ 936198 w 2100267"/>
                <a:gd name="connsiteY2" fmla="*/ 1882588 h 2180918"/>
                <a:gd name="connsiteX3" fmla="*/ 1223069 w 2100267"/>
                <a:gd name="connsiteY3" fmla="*/ 1901791 h 2180918"/>
                <a:gd name="connsiteX4" fmla="*/ 1479696 w 2100267"/>
                <a:gd name="connsiteY4" fmla="*/ 1893486 h 2180918"/>
                <a:gd name="connsiteX5" fmla="*/ 1625772 w 2100267"/>
                <a:gd name="connsiteY5" fmla="*/ 1873153 h 2180918"/>
                <a:gd name="connsiteX6" fmla="*/ 1752647 w 2100267"/>
                <a:gd name="connsiteY6" fmla="*/ 1844182 h 2180918"/>
                <a:gd name="connsiteX7" fmla="*/ 1775058 w 2100267"/>
                <a:gd name="connsiteY7" fmla="*/ 1781429 h 2180918"/>
                <a:gd name="connsiteX8" fmla="*/ 1810965 w 2100267"/>
                <a:gd name="connsiteY8" fmla="*/ 1883248 h 2180918"/>
                <a:gd name="connsiteX9" fmla="*/ 1785364 w 2100267"/>
                <a:gd name="connsiteY9" fmla="*/ 1841840 h 2180918"/>
                <a:gd name="connsiteX10" fmla="*/ 1814740 w 2100267"/>
                <a:gd name="connsiteY10" fmla="*/ 1866632 h 2180918"/>
                <a:gd name="connsiteX11" fmla="*/ 1826912 w 2100267"/>
                <a:gd name="connsiteY11" fmla="*/ 1711080 h 2180918"/>
                <a:gd name="connsiteX12" fmla="*/ 1831394 w 2100267"/>
                <a:gd name="connsiteY12" fmla="*/ 1411988 h 2180918"/>
                <a:gd name="connsiteX13" fmla="*/ 1837151 w 2100267"/>
                <a:gd name="connsiteY13" fmla="*/ 1185276 h 2180918"/>
                <a:gd name="connsiteX14" fmla="*/ 1848050 w 2100267"/>
                <a:gd name="connsiteY14" fmla="*/ 932424 h 2180918"/>
                <a:gd name="connsiteX15" fmla="*/ 1849324 w 2100267"/>
                <a:gd name="connsiteY15" fmla="*/ 771626 h 2180918"/>
                <a:gd name="connsiteX16" fmla="*/ 1855081 w 2100267"/>
                <a:gd name="connsiteY16" fmla="*/ 534061 h 2180918"/>
                <a:gd name="connsiteX17" fmla="*/ 1870462 w 2100267"/>
                <a:gd name="connsiteY17" fmla="*/ 265119 h 2180918"/>
                <a:gd name="connsiteX18" fmla="*/ 1883909 w 2100267"/>
                <a:gd name="connsiteY18" fmla="*/ 83230 h 2180918"/>
                <a:gd name="connsiteX19" fmla="*/ 1938358 w 2100267"/>
                <a:gd name="connsiteY19" fmla="*/ 15995 h 2180918"/>
                <a:gd name="connsiteX20" fmla="*/ 2024136 w 2100267"/>
                <a:gd name="connsiteY20" fmla="*/ 0 h 2180918"/>
                <a:gd name="connsiteX21" fmla="*/ 2099656 w 2100267"/>
                <a:gd name="connsiteY21" fmla="*/ 0 h 2180918"/>
                <a:gd name="connsiteX22" fmla="*/ 2099656 w 2100267"/>
                <a:gd name="connsiteY22" fmla="*/ 2180918 h 2180918"/>
                <a:gd name="connsiteX23" fmla="*/ 1914572 w 2100267"/>
                <a:gd name="connsiteY23" fmla="*/ 2180918 h 2180918"/>
                <a:gd name="connsiteX24" fmla="*/ 0 w 2100267"/>
                <a:gd name="connsiteY24" fmla="*/ 1708437 h 2180918"/>
                <a:gd name="connsiteX0" fmla="*/ 0 w 2100267"/>
                <a:gd name="connsiteY0" fmla="*/ 1708437 h 2180918"/>
                <a:gd name="connsiteX1" fmla="*/ 661406 w 2100267"/>
                <a:gd name="connsiteY1" fmla="*/ 1844796 h 2180918"/>
                <a:gd name="connsiteX2" fmla="*/ 936198 w 2100267"/>
                <a:gd name="connsiteY2" fmla="*/ 1882588 h 2180918"/>
                <a:gd name="connsiteX3" fmla="*/ 1223069 w 2100267"/>
                <a:gd name="connsiteY3" fmla="*/ 1901791 h 2180918"/>
                <a:gd name="connsiteX4" fmla="*/ 1479696 w 2100267"/>
                <a:gd name="connsiteY4" fmla="*/ 1893486 h 2180918"/>
                <a:gd name="connsiteX5" fmla="*/ 1625772 w 2100267"/>
                <a:gd name="connsiteY5" fmla="*/ 1873153 h 2180918"/>
                <a:gd name="connsiteX6" fmla="*/ 1752647 w 2100267"/>
                <a:gd name="connsiteY6" fmla="*/ 1844182 h 2180918"/>
                <a:gd name="connsiteX7" fmla="*/ 1775058 w 2100267"/>
                <a:gd name="connsiteY7" fmla="*/ 1781429 h 2180918"/>
                <a:gd name="connsiteX8" fmla="*/ 1810965 w 2100267"/>
                <a:gd name="connsiteY8" fmla="*/ 1883248 h 2180918"/>
                <a:gd name="connsiteX9" fmla="*/ 1785364 w 2100267"/>
                <a:gd name="connsiteY9" fmla="*/ 1841840 h 2180918"/>
                <a:gd name="connsiteX10" fmla="*/ 1887765 w 2100267"/>
                <a:gd name="connsiteY10" fmla="*/ 1828532 h 2180918"/>
                <a:gd name="connsiteX11" fmla="*/ 1826912 w 2100267"/>
                <a:gd name="connsiteY11" fmla="*/ 1711080 h 2180918"/>
                <a:gd name="connsiteX12" fmla="*/ 1831394 w 2100267"/>
                <a:gd name="connsiteY12" fmla="*/ 1411988 h 2180918"/>
                <a:gd name="connsiteX13" fmla="*/ 1837151 w 2100267"/>
                <a:gd name="connsiteY13" fmla="*/ 1185276 h 2180918"/>
                <a:gd name="connsiteX14" fmla="*/ 1848050 w 2100267"/>
                <a:gd name="connsiteY14" fmla="*/ 932424 h 2180918"/>
                <a:gd name="connsiteX15" fmla="*/ 1849324 w 2100267"/>
                <a:gd name="connsiteY15" fmla="*/ 771626 h 2180918"/>
                <a:gd name="connsiteX16" fmla="*/ 1855081 w 2100267"/>
                <a:gd name="connsiteY16" fmla="*/ 534061 h 2180918"/>
                <a:gd name="connsiteX17" fmla="*/ 1870462 w 2100267"/>
                <a:gd name="connsiteY17" fmla="*/ 265119 h 2180918"/>
                <a:gd name="connsiteX18" fmla="*/ 1883909 w 2100267"/>
                <a:gd name="connsiteY18" fmla="*/ 83230 h 2180918"/>
                <a:gd name="connsiteX19" fmla="*/ 1938358 w 2100267"/>
                <a:gd name="connsiteY19" fmla="*/ 15995 h 2180918"/>
                <a:gd name="connsiteX20" fmla="*/ 2024136 w 2100267"/>
                <a:gd name="connsiteY20" fmla="*/ 0 h 2180918"/>
                <a:gd name="connsiteX21" fmla="*/ 2099656 w 2100267"/>
                <a:gd name="connsiteY21" fmla="*/ 0 h 2180918"/>
                <a:gd name="connsiteX22" fmla="*/ 2099656 w 2100267"/>
                <a:gd name="connsiteY22" fmla="*/ 2180918 h 2180918"/>
                <a:gd name="connsiteX23" fmla="*/ 1914572 w 2100267"/>
                <a:gd name="connsiteY23" fmla="*/ 2180918 h 2180918"/>
                <a:gd name="connsiteX24" fmla="*/ 0 w 2100267"/>
                <a:gd name="connsiteY24" fmla="*/ 1708437 h 2180918"/>
                <a:gd name="connsiteX0" fmla="*/ 0 w 2100267"/>
                <a:gd name="connsiteY0" fmla="*/ 1708437 h 2180918"/>
                <a:gd name="connsiteX1" fmla="*/ 661406 w 2100267"/>
                <a:gd name="connsiteY1" fmla="*/ 1844796 h 2180918"/>
                <a:gd name="connsiteX2" fmla="*/ 936198 w 2100267"/>
                <a:gd name="connsiteY2" fmla="*/ 1882588 h 2180918"/>
                <a:gd name="connsiteX3" fmla="*/ 1223069 w 2100267"/>
                <a:gd name="connsiteY3" fmla="*/ 1901791 h 2180918"/>
                <a:gd name="connsiteX4" fmla="*/ 1479696 w 2100267"/>
                <a:gd name="connsiteY4" fmla="*/ 1893486 h 2180918"/>
                <a:gd name="connsiteX5" fmla="*/ 1625772 w 2100267"/>
                <a:gd name="connsiteY5" fmla="*/ 1873153 h 2180918"/>
                <a:gd name="connsiteX6" fmla="*/ 1752647 w 2100267"/>
                <a:gd name="connsiteY6" fmla="*/ 1844182 h 2180918"/>
                <a:gd name="connsiteX7" fmla="*/ 1775058 w 2100267"/>
                <a:gd name="connsiteY7" fmla="*/ 1781429 h 2180918"/>
                <a:gd name="connsiteX8" fmla="*/ 1810965 w 2100267"/>
                <a:gd name="connsiteY8" fmla="*/ 1883248 h 2180918"/>
                <a:gd name="connsiteX9" fmla="*/ 1871089 w 2100267"/>
                <a:gd name="connsiteY9" fmla="*/ 1854540 h 2180918"/>
                <a:gd name="connsiteX10" fmla="*/ 1887765 w 2100267"/>
                <a:gd name="connsiteY10" fmla="*/ 1828532 h 2180918"/>
                <a:gd name="connsiteX11" fmla="*/ 1826912 w 2100267"/>
                <a:gd name="connsiteY11" fmla="*/ 1711080 h 2180918"/>
                <a:gd name="connsiteX12" fmla="*/ 1831394 w 2100267"/>
                <a:gd name="connsiteY12" fmla="*/ 1411988 h 2180918"/>
                <a:gd name="connsiteX13" fmla="*/ 1837151 w 2100267"/>
                <a:gd name="connsiteY13" fmla="*/ 1185276 h 2180918"/>
                <a:gd name="connsiteX14" fmla="*/ 1848050 w 2100267"/>
                <a:gd name="connsiteY14" fmla="*/ 932424 h 2180918"/>
                <a:gd name="connsiteX15" fmla="*/ 1849324 w 2100267"/>
                <a:gd name="connsiteY15" fmla="*/ 771626 h 2180918"/>
                <a:gd name="connsiteX16" fmla="*/ 1855081 w 2100267"/>
                <a:gd name="connsiteY16" fmla="*/ 534061 h 2180918"/>
                <a:gd name="connsiteX17" fmla="*/ 1870462 w 2100267"/>
                <a:gd name="connsiteY17" fmla="*/ 265119 h 2180918"/>
                <a:gd name="connsiteX18" fmla="*/ 1883909 w 2100267"/>
                <a:gd name="connsiteY18" fmla="*/ 83230 h 2180918"/>
                <a:gd name="connsiteX19" fmla="*/ 1938358 w 2100267"/>
                <a:gd name="connsiteY19" fmla="*/ 15995 h 2180918"/>
                <a:gd name="connsiteX20" fmla="*/ 2024136 w 2100267"/>
                <a:gd name="connsiteY20" fmla="*/ 0 h 2180918"/>
                <a:gd name="connsiteX21" fmla="*/ 2099656 w 2100267"/>
                <a:gd name="connsiteY21" fmla="*/ 0 h 2180918"/>
                <a:gd name="connsiteX22" fmla="*/ 2099656 w 2100267"/>
                <a:gd name="connsiteY22" fmla="*/ 2180918 h 2180918"/>
                <a:gd name="connsiteX23" fmla="*/ 1914572 w 2100267"/>
                <a:gd name="connsiteY23" fmla="*/ 2180918 h 2180918"/>
                <a:gd name="connsiteX24" fmla="*/ 0 w 2100267"/>
                <a:gd name="connsiteY24" fmla="*/ 1708437 h 2180918"/>
                <a:gd name="connsiteX0" fmla="*/ 0 w 2100267"/>
                <a:gd name="connsiteY0" fmla="*/ 1708437 h 2180918"/>
                <a:gd name="connsiteX1" fmla="*/ 661406 w 2100267"/>
                <a:gd name="connsiteY1" fmla="*/ 1844796 h 2180918"/>
                <a:gd name="connsiteX2" fmla="*/ 936198 w 2100267"/>
                <a:gd name="connsiteY2" fmla="*/ 1882588 h 2180918"/>
                <a:gd name="connsiteX3" fmla="*/ 1223069 w 2100267"/>
                <a:gd name="connsiteY3" fmla="*/ 1901791 h 2180918"/>
                <a:gd name="connsiteX4" fmla="*/ 1479696 w 2100267"/>
                <a:gd name="connsiteY4" fmla="*/ 1893486 h 2180918"/>
                <a:gd name="connsiteX5" fmla="*/ 1625772 w 2100267"/>
                <a:gd name="connsiteY5" fmla="*/ 1873153 h 2180918"/>
                <a:gd name="connsiteX6" fmla="*/ 1752647 w 2100267"/>
                <a:gd name="connsiteY6" fmla="*/ 1844182 h 2180918"/>
                <a:gd name="connsiteX7" fmla="*/ 1775058 w 2100267"/>
                <a:gd name="connsiteY7" fmla="*/ 1781429 h 2180918"/>
                <a:gd name="connsiteX8" fmla="*/ 1791915 w 2100267"/>
                <a:gd name="connsiteY8" fmla="*/ 1854673 h 2180918"/>
                <a:gd name="connsiteX9" fmla="*/ 1871089 w 2100267"/>
                <a:gd name="connsiteY9" fmla="*/ 1854540 h 2180918"/>
                <a:gd name="connsiteX10" fmla="*/ 1887765 w 2100267"/>
                <a:gd name="connsiteY10" fmla="*/ 1828532 h 2180918"/>
                <a:gd name="connsiteX11" fmla="*/ 1826912 w 2100267"/>
                <a:gd name="connsiteY11" fmla="*/ 1711080 h 2180918"/>
                <a:gd name="connsiteX12" fmla="*/ 1831394 w 2100267"/>
                <a:gd name="connsiteY12" fmla="*/ 1411988 h 2180918"/>
                <a:gd name="connsiteX13" fmla="*/ 1837151 w 2100267"/>
                <a:gd name="connsiteY13" fmla="*/ 1185276 h 2180918"/>
                <a:gd name="connsiteX14" fmla="*/ 1848050 w 2100267"/>
                <a:gd name="connsiteY14" fmla="*/ 932424 h 2180918"/>
                <a:gd name="connsiteX15" fmla="*/ 1849324 w 2100267"/>
                <a:gd name="connsiteY15" fmla="*/ 771626 h 2180918"/>
                <a:gd name="connsiteX16" fmla="*/ 1855081 w 2100267"/>
                <a:gd name="connsiteY16" fmla="*/ 534061 h 2180918"/>
                <a:gd name="connsiteX17" fmla="*/ 1870462 w 2100267"/>
                <a:gd name="connsiteY17" fmla="*/ 265119 h 2180918"/>
                <a:gd name="connsiteX18" fmla="*/ 1883909 w 2100267"/>
                <a:gd name="connsiteY18" fmla="*/ 83230 h 2180918"/>
                <a:gd name="connsiteX19" fmla="*/ 1938358 w 2100267"/>
                <a:gd name="connsiteY19" fmla="*/ 15995 h 2180918"/>
                <a:gd name="connsiteX20" fmla="*/ 2024136 w 2100267"/>
                <a:gd name="connsiteY20" fmla="*/ 0 h 2180918"/>
                <a:gd name="connsiteX21" fmla="*/ 2099656 w 2100267"/>
                <a:gd name="connsiteY21" fmla="*/ 0 h 2180918"/>
                <a:gd name="connsiteX22" fmla="*/ 2099656 w 2100267"/>
                <a:gd name="connsiteY22" fmla="*/ 2180918 h 2180918"/>
                <a:gd name="connsiteX23" fmla="*/ 1914572 w 2100267"/>
                <a:gd name="connsiteY23" fmla="*/ 2180918 h 2180918"/>
                <a:gd name="connsiteX24" fmla="*/ 0 w 2100267"/>
                <a:gd name="connsiteY24" fmla="*/ 1708437 h 2180918"/>
                <a:gd name="connsiteX0" fmla="*/ 0 w 2100267"/>
                <a:gd name="connsiteY0" fmla="*/ 1708437 h 2180918"/>
                <a:gd name="connsiteX1" fmla="*/ 661406 w 2100267"/>
                <a:gd name="connsiteY1" fmla="*/ 1844796 h 2180918"/>
                <a:gd name="connsiteX2" fmla="*/ 936198 w 2100267"/>
                <a:gd name="connsiteY2" fmla="*/ 1882588 h 2180918"/>
                <a:gd name="connsiteX3" fmla="*/ 1223069 w 2100267"/>
                <a:gd name="connsiteY3" fmla="*/ 1901791 h 2180918"/>
                <a:gd name="connsiteX4" fmla="*/ 1479696 w 2100267"/>
                <a:gd name="connsiteY4" fmla="*/ 1893486 h 2180918"/>
                <a:gd name="connsiteX5" fmla="*/ 1625772 w 2100267"/>
                <a:gd name="connsiteY5" fmla="*/ 1873153 h 2180918"/>
                <a:gd name="connsiteX6" fmla="*/ 1752647 w 2100267"/>
                <a:gd name="connsiteY6" fmla="*/ 1844182 h 2180918"/>
                <a:gd name="connsiteX7" fmla="*/ 1775058 w 2100267"/>
                <a:gd name="connsiteY7" fmla="*/ 1781429 h 2180918"/>
                <a:gd name="connsiteX8" fmla="*/ 1791915 w 2100267"/>
                <a:gd name="connsiteY8" fmla="*/ 1854673 h 2180918"/>
                <a:gd name="connsiteX9" fmla="*/ 1810764 w 2100267"/>
                <a:gd name="connsiteY9" fmla="*/ 1864065 h 2180918"/>
                <a:gd name="connsiteX10" fmla="*/ 1887765 w 2100267"/>
                <a:gd name="connsiteY10" fmla="*/ 1828532 h 2180918"/>
                <a:gd name="connsiteX11" fmla="*/ 1826912 w 2100267"/>
                <a:gd name="connsiteY11" fmla="*/ 1711080 h 2180918"/>
                <a:gd name="connsiteX12" fmla="*/ 1831394 w 2100267"/>
                <a:gd name="connsiteY12" fmla="*/ 1411988 h 2180918"/>
                <a:gd name="connsiteX13" fmla="*/ 1837151 w 2100267"/>
                <a:gd name="connsiteY13" fmla="*/ 1185276 h 2180918"/>
                <a:gd name="connsiteX14" fmla="*/ 1848050 w 2100267"/>
                <a:gd name="connsiteY14" fmla="*/ 932424 h 2180918"/>
                <a:gd name="connsiteX15" fmla="*/ 1849324 w 2100267"/>
                <a:gd name="connsiteY15" fmla="*/ 771626 h 2180918"/>
                <a:gd name="connsiteX16" fmla="*/ 1855081 w 2100267"/>
                <a:gd name="connsiteY16" fmla="*/ 534061 h 2180918"/>
                <a:gd name="connsiteX17" fmla="*/ 1870462 w 2100267"/>
                <a:gd name="connsiteY17" fmla="*/ 265119 h 2180918"/>
                <a:gd name="connsiteX18" fmla="*/ 1883909 w 2100267"/>
                <a:gd name="connsiteY18" fmla="*/ 83230 h 2180918"/>
                <a:gd name="connsiteX19" fmla="*/ 1938358 w 2100267"/>
                <a:gd name="connsiteY19" fmla="*/ 15995 h 2180918"/>
                <a:gd name="connsiteX20" fmla="*/ 2024136 w 2100267"/>
                <a:gd name="connsiteY20" fmla="*/ 0 h 2180918"/>
                <a:gd name="connsiteX21" fmla="*/ 2099656 w 2100267"/>
                <a:gd name="connsiteY21" fmla="*/ 0 h 2180918"/>
                <a:gd name="connsiteX22" fmla="*/ 2099656 w 2100267"/>
                <a:gd name="connsiteY22" fmla="*/ 2180918 h 2180918"/>
                <a:gd name="connsiteX23" fmla="*/ 1914572 w 2100267"/>
                <a:gd name="connsiteY23" fmla="*/ 2180918 h 2180918"/>
                <a:gd name="connsiteX24" fmla="*/ 0 w 2100267"/>
                <a:gd name="connsiteY24" fmla="*/ 1708437 h 2180918"/>
                <a:gd name="connsiteX0" fmla="*/ 0 w 2100267"/>
                <a:gd name="connsiteY0" fmla="*/ 1708437 h 2180918"/>
                <a:gd name="connsiteX1" fmla="*/ 661406 w 2100267"/>
                <a:gd name="connsiteY1" fmla="*/ 1844796 h 2180918"/>
                <a:gd name="connsiteX2" fmla="*/ 936198 w 2100267"/>
                <a:gd name="connsiteY2" fmla="*/ 1882588 h 2180918"/>
                <a:gd name="connsiteX3" fmla="*/ 1223069 w 2100267"/>
                <a:gd name="connsiteY3" fmla="*/ 1901791 h 2180918"/>
                <a:gd name="connsiteX4" fmla="*/ 1479696 w 2100267"/>
                <a:gd name="connsiteY4" fmla="*/ 1893486 h 2180918"/>
                <a:gd name="connsiteX5" fmla="*/ 1625772 w 2100267"/>
                <a:gd name="connsiteY5" fmla="*/ 1873153 h 2180918"/>
                <a:gd name="connsiteX6" fmla="*/ 1752647 w 2100267"/>
                <a:gd name="connsiteY6" fmla="*/ 1844182 h 2180918"/>
                <a:gd name="connsiteX7" fmla="*/ 1775058 w 2100267"/>
                <a:gd name="connsiteY7" fmla="*/ 1781429 h 2180918"/>
                <a:gd name="connsiteX8" fmla="*/ 1791915 w 2100267"/>
                <a:gd name="connsiteY8" fmla="*/ 1854673 h 2180918"/>
                <a:gd name="connsiteX9" fmla="*/ 1810764 w 2100267"/>
                <a:gd name="connsiteY9" fmla="*/ 1864065 h 2180918"/>
                <a:gd name="connsiteX10" fmla="*/ 1827440 w 2100267"/>
                <a:gd name="connsiteY10" fmla="*/ 1796782 h 2180918"/>
                <a:gd name="connsiteX11" fmla="*/ 1826912 w 2100267"/>
                <a:gd name="connsiteY11" fmla="*/ 1711080 h 2180918"/>
                <a:gd name="connsiteX12" fmla="*/ 1831394 w 2100267"/>
                <a:gd name="connsiteY12" fmla="*/ 1411988 h 2180918"/>
                <a:gd name="connsiteX13" fmla="*/ 1837151 w 2100267"/>
                <a:gd name="connsiteY13" fmla="*/ 1185276 h 2180918"/>
                <a:gd name="connsiteX14" fmla="*/ 1848050 w 2100267"/>
                <a:gd name="connsiteY14" fmla="*/ 932424 h 2180918"/>
                <a:gd name="connsiteX15" fmla="*/ 1849324 w 2100267"/>
                <a:gd name="connsiteY15" fmla="*/ 771626 h 2180918"/>
                <a:gd name="connsiteX16" fmla="*/ 1855081 w 2100267"/>
                <a:gd name="connsiteY16" fmla="*/ 534061 h 2180918"/>
                <a:gd name="connsiteX17" fmla="*/ 1870462 w 2100267"/>
                <a:gd name="connsiteY17" fmla="*/ 265119 h 2180918"/>
                <a:gd name="connsiteX18" fmla="*/ 1883909 w 2100267"/>
                <a:gd name="connsiteY18" fmla="*/ 83230 h 2180918"/>
                <a:gd name="connsiteX19" fmla="*/ 1938358 w 2100267"/>
                <a:gd name="connsiteY19" fmla="*/ 15995 h 2180918"/>
                <a:gd name="connsiteX20" fmla="*/ 2024136 w 2100267"/>
                <a:gd name="connsiteY20" fmla="*/ 0 h 2180918"/>
                <a:gd name="connsiteX21" fmla="*/ 2099656 w 2100267"/>
                <a:gd name="connsiteY21" fmla="*/ 0 h 2180918"/>
                <a:gd name="connsiteX22" fmla="*/ 2099656 w 2100267"/>
                <a:gd name="connsiteY22" fmla="*/ 2180918 h 2180918"/>
                <a:gd name="connsiteX23" fmla="*/ 1914572 w 2100267"/>
                <a:gd name="connsiteY23" fmla="*/ 2180918 h 2180918"/>
                <a:gd name="connsiteX24" fmla="*/ 0 w 2100267"/>
                <a:gd name="connsiteY24" fmla="*/ 1708437 h 2180918"/>
                <a:gd name="connsiteX0" fmla="*/ 0 w 2100267"/>
                <a:gd name="connsiteY0" fmla="*/ 1708437 h 2180918"/>
                <a:gd name="connsiteX1" fmla="*/ 661406 w 2100267"/>
                <a:gd name="connsiteY1" fmla="*/ 1844796 h 2180918"/>
                <a:gd name="connsiteX2" fmla="*/ 936198 w 2100267"/>
                <a:gd name="connsiteY2" fmla="*/ 1882588 h 2180918"/>
                <a:gd name="connsiteX3" fmla="*/ 1223069 w 2100267"/>
                <a:gd name="connsiteY3" fmla="*/ 1901791 h 2180918"/>
                <a:gd name="connsiteX4" fmla="*/ 1479696 w 2100267"/>
                <a:gd name="connsiteY4" fmla="*/ 1893486 h 2180918"/>
                <a:gd name="connsiteX5" fmla="*/ 1625772 w 2100267"/>
                <a:gd name="connsiteY5" fmla="*/ 1873153 h 2180918"/>
                <a:gd name="connsiteX6" fmla="*/ 1752647 w 2100267"/>
                <a:gd name="connsiteY6" fmla="*/ 1844182 h 2180918"/>
                <a:gd name="connsiteX7" fmla="*/ 1775058 w 2100267"/>
                <a:gd name="connsiteY7" fmla="*/ 1781429 h 2180918"/>
                <a:gd name="connsiteX8" fmla="*/ 1791915 w 2100267"/>
                <a:gd name="connsiteY8" fmla="*/ 1854673 h 2180918"/>
                <a:gd name="connsiteX9" fmla="*/ 1810764 w 2100267"/>
                <a:gd name="connsiteY9" fmla="*/ 1864065 h 2180918"/>
                <a:gd name="connsiteX10" fmla="*/ 1821090 w 2100267"/>
                <a:gd name="connsiteY10" fmla="*/ 1806307 h 2180918"/>
                <a:gd name="connsiteX11" fmla="*/ 1826912 w 2100267"/>
                <a:gd name="connsiteY11" fmla="*/ 1711080 h 2180918"/>
                <a:gd name="connsiteX12" fmla="*/ 1831394 w 2100267"/>
                <a:gd name="connsiteY12" fmla="*/ 1411988 h 2180918"/>
                <a:gd name="connsiteX13" fmla="*/ 1837151 w 2100267"/>
                <a:gd name="connsiteY13" fmla="*/ 1185276 h 2180918"/>
                <a:gd name="connsiteX14" fmla="*/ 1848050 w 2100267"/>
                <a:gd name="connsiteY14" fmla="*/ 932424 h 2180918"/>
                <a:gd name="connsiteX15" fmla="*/ 1849324 w 2100267"/>
                <a:gd name="connsiteY15" fmla="*/ 771626 h 2180918"/>
                <a:gd name="connsiteX16" fmla="*/ 1855081 w 2100267"/>
                <a:gd name="connsiteY16" fmla="*/ 534061 h 2180918"/>
                <a:gd name="connsiteX17" fmla="*/ 1870462 w 2100267"/>
                <a:gd name="connsiteY17" fmla="*/ 265119 h 2180918"/>
                <a:gd name="connsiteX18" fmla="*/ 1883909 w 2100267"/>
                <a:gd name="connsiteY18" fmla="*/ 83230 h 2180918"/>
                <a:gd name="connsiteX19" fmla="*/ 1938358 w 2100267"/>
                <a:gd name="connsiteY19" fmla="*/ 15995 h 2180918"/>
                <a:gd name="connsiteX20" fmla="*/ 2024136 w 2100267"/>
                <a:gd name="connsiteY20" fmla="*/ 0 h 2180918"/>
                <a:gd name="connsiteX21" fmla="*/ 2099656 w 2100267"/>
                <a:gd name="connsiteY21" fmla="*/ 0 h 2180918"/>
                <a:gd name="connsiteX22" fmla="*/ 2099656 w 2100267"/>
                <a:gd name="connsiteY22" fmla="*/ 2180918 h 2180918"/>
                <a:gd name="connsiteX23" fmla="*/ 1914572 w 2100267"/>
                <a:gd name="connsiteY23" fmla="*/ 2180918 h 2180918"/>
                <a:gd name="connsiteX24" fmla="*/ 0 w 2100267"/>
                <a:gd name="connsiteY24" fmla="*/ 1708437 h 2180918"/>
                <a:gd name="connsiteX0" fmla="*/ 0 w 2100267"/>
                <a:gd name="connsiteY0" fmla="*/ 1708437 h 2180918"/>
                <a:gd name="connsiteX1" fmla="*/ 661406 w 2100267"/>
                <a:gd name="connsiteY1" fmla="*/ 1844796 h 2180918"/>
                <a:gd name="connsiteX2" fmla="*/ 936198 w 2100267"/>
                <a:gd name="connsiteY2" fmla="*/ 1882588 h 2180918"/>
                <a:gd name="connsiteX3" fmla="*/ 1223069 w 2100267"/>
                <a:gd name="connsiteY3" fmla="*/ 1901791 h 2180918"/>
                <a:gd name="connsiteX4" fmla="*/ 1479696 w 2100267"/>
                <a:gd name="connsiteY4" fmla="*/ 1893486 h 2180918"/>
                <a:gd name="connsiteX5" fmla="*/ 1625772 w 2100267"/>
                <a:gd name="connsiteY5" fmla="*/ 1873153 h 2180918"/>
                <a:gd name="connsiteX6" fmla="*/ 1752647 w 2100267"/>
                <a:gd name="connsiteY6" fmla="*/ 1844182 h 2180918"/>
                <a:gd name="connsiteX7" fmla="*/ 1775058 w 2100267"/>
                <a:gd name="connsiteY7" fmla="*/ 1781429 h 2180918"/>
                <a:gd name="connsiteX8" fmla="*/ 1791915 w 2100267"/>
                <a:gd name="connsiteY8" fmla="*/ 1832448 h 2180918"/>
                <a:gd name="connsiteX9" fmla="*/ 1810764 w 2100267"/>
                <a:gd name="connsiteY9" fmla="*/ 1864065 h 2180918"/>
                <a:gd name="connsiteX10" fmla="*/ 1821090 w 2100267"/>
                <a:gd name="connsiteY10" fmla="*/ 1806307 h 2180918"/>
                <a:gd name="connsiteX11" fmla="*/ 1826912 w 2100267"/>
                <a:gd name="connsiteY11" fmla="*/ 1711080 h 2180918"/>
                <a:gd name="connsiteX12" fmla="*/ 1831394 w 2100267"/>
                <a:gd name="connsiteY12" fmla="*/ 1411988 h 2180918"/>
                <a:gd name="connsiteX13" fmla="*/ 1837151 w 2100267"/>
                <a:gd name="connsiteY13" fmla="*/ 1185276 h 2180918"/>
                <a:gd name="connsiteX14" fmla="*/ 1848050 w 2100267"/>
                <a:gd name="connsiteY14" fmla="*/ 932424 h 2180918"/>
                <a:gd name="connsiteX15" fmla="*/ 1849324 w 2100267"/>
                <a:gd name="connsiteY15" fmla="*/ 771626 h 2180918"/>
                <a:gd name="connsiteX16" fmla="*/ 1855081 w 2100267"/>
                <a:gd name="connsiteY16" fmla="*/ 534061 h 2180918"/>
                <a:gd name="connsiteX17" fmla="*/ 1870462 w 2100267"/>
                <a:gd name="connsiteY17" fmla="*/ 265119 h 2180918"/>
                <a:gd name="connsiteX18" fmla="*/ 1883909 w 2100267"/>
                <a:gd name="connsiteY18" fmla="*/ 83230 h 2180918"/>
                <a:gd name="connsiteX19" fmla="*/ 1938358 w 2100267"/>
                <a:gd name="connsiteY19" fmla="*/ 15995 h 2180918"/>
                <a:gd name="connsiteX20" fmla="*/ 2024136 w 2100267"/>
                <a:gd name="connsiteY20" fmla="*/ 0 h 2180918"/>
                <a:gd name="connsiteX21" fmla="*/ 2099656 w 2100267"/>
                <a:gd name="connsiteY21" fmla="*/ 0 h 2180918"/>
                <a:gd name="connsiteX22" fmla="*/ 2099656 w 2100267"/>
                <a:gd name="connsiteY22" fmla="*/ 2180918 h 2180918"/>
                <a:gd name="connsiteX23" fmla="*/ 1914572 w 2100267"/>
                <a:gd name="connsiteY23" fmla="*/ 2180918 h 2180918"/>
                <a:gd name="connsiteX24" fmla="*/ 0 w 2100267"/>
                <a:gd name="connsiteY24" fmla="*/ 1708437 h 218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00267" h="2180918">
                  <a:moveTo>
                    <a:pt x="0" y="1708437"/>
                  </a:moveTo>
                  <a:lnTo>
                    <a:pt x="661406" y="1844796"/>
                  </a:lnTo>
                  <a:lnTo>
                    <a:pt x="936198" y="1882588"/>
                  </a:lnTo>
                  <a:lnTo>
                    <a:pt x="1223069" y="1901791"/>
                  </a:lnTo>
                  <a:lnTo>
                    <a:pt x="1479696" y="1893486"/>
                  </a:lnTo>
                  <a:lnTo>
                    <a:pt x="1625772" y="1873153"/>
                  </a:lnTo>
                  <a:lnTo>
                    <a:pt x="1752647" y="1844182"/>
                  </a:lnTo>
                  <a:lnTo>
                    <a:pt x="1775058" y="1781429"/>
                  </a:lnTo>
                  <a:lnTo>
                    <a:pt x="1791915" y="1832448"/>
                  </a:lnTo>
                  <a:lnTo>
                    <a:pt x="1810764" y="1864065"/>
                  </a:lnTo>
                  <a:lnTo>
                    <a:pt x="1821090" y="1806307"/>
                  </a:lnTo>
                  <a:lnTo>
                    <a:pt x="1826912" y="1711080"/>
                  </a:lnTo>
                  <a:lnTo>
                    <a:pt x="1831394" y="1411988"/>
                  </a:lnTo>
                  <a:lnTo>
                    <a:pt x="1837151" y="1185276"/>
                  </a:lnTo>
                  <a:cubicBezTo>
                    <a:pt x="1837576" y="1100992"/>
                    <a:pt x="1847625" y="1016708"/>
                    <a:pt x="1848050" y="932424"/>
                  </a:cubicBezTo>
                  <a:cubicBezTo>
                    <a:pt x="1847405" y="891658"/>
                    <a:pt x="1849969" y="812392"/>
                    <a:pt x="1849324" y="771626"/>
                  </a:cubicBezTo>
                  <a:lnTo>
                    <a:pt x="1855081" y="534061"/>
                  </a:lnTo>
                  <a:lnTo>
                    <a:pt x="1870462" y="265119"/>
                  </a:lnTo>
                  <a:lnTo>
                    <a:pt x="1883909" y="83230"/>
                  </a:lnTo>
                  <a:lnTo>
                    <a:pt x="1938358" y="15995"/>
                  </a:lnTo>
                  <a:lnTo>
                    <a:pt x="2024136" y="0"/>
                  </a:lnTo>
                  <a:lnTo>
                    <a:pt x="2099656" y="0"/>
                  </a:lnTo>
                  <a:cubicBezTo>
                    <a:pt x="2101773" y="726973"/>
                    <a:pt x="2097539" y="1453945"/>
                    <a:pt x="2099656" y="2180918"/>
                  </a:cubicBezTo>
                  <a:lnTo>
                    <a:pt x="1914572" y="2180918"/>
                  </a:lnTo>
                  <a:lnTo>
                    <a:pt x="0" y="1708437"/>
                  </a:lnTo>
                  <a:close/>
                </a:path>
              </a:pathLst>
            </a:custGeom>
            <a:solidFill>
              <a:srgbClr val="1E1E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153F3DA-5A92-6E0F-3FFA-34110A84D5B9}"/>
                </a:ext>
              </a:extLst>
            </p:cNvPr>
            <p:cNvCxnSpPr>
              <a:cxnSpLocks/>
            </p:cNvCxnSpPr>
            <p:nvPr/>
          </p:nvCxnSpPr>
          <p:spPr>
            <a:xfrm>
              <a:off x="9775043" y="4380687"/>
              <a:ext cx="1928564" cy="477839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74E25B9D-C6D8-57FD-3F2F-AB7C829E1EA4}"/>
                </a:ext>
              </a:extLst>
            </p:cNvPr>
            <p:cNvGrpSpPr/>
            <p:nvPr/>
          </p:nvGrpSpPr>
          <p:grpSpPr>
            <a:xfrm>
              <a:off x="10543683" y="4185279"/>
              <a:ext cx="1057863" cy="665430"/>
              <a:chOff x="10663776" y="4279415"/>
              <a:chExt cx="1057863" cy="665430"/>
            </a:xfrm>
          </p:grpSpPr>
          <p:sp>
            <p:nvSpPr>
              <p:cNvPr id="114" name="Left-Right Arrow 113">
                <a:extLst>
                  <a:ext uri="{FF2B5EF4-FFF2-40B4-BE49-F238E27FC236}">
                    <a16:creationId xmlns:a16="http://schemas.microsoft.com/office/drawing/2014/main" id="{AA8FA4C1-09F6-2AD7-B58C-4EA2CBBC11F2}"/>
                  </a:ext>
                </a:extLst>
              </p:cNvPr>
              <p:cNvSpPr/>
              <p:nvPr/>
            </p:nvSpPr>
            <p:spPr>
              <a:xfrm>
                <a:off x="10764895" y="4518586"/>
                <a:ext cx="842021" cy="96040"/>
              </a:xfrm>
              <a:prstGeom prst="leftRightArrow">
                <a:avLst>
                  <a:gd name="adj1" fmla="val 50000"/>
                  <a:gd name="adj2" fmla="val 63580"/>
                </a:avLst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E851C515-0265-DE41-9334-14A3C9C4EC9C}"/>
                  </a:ext>
                </a:extLst>
              </p:cNvPr>
              <p:cNvSpPr txBox="1"/>
              <p:nvPr/>
            </p:nvSpPr>
            <p:spPr>
              <a:xfrm>
                <a:off x="10663776" y="4279415"/>
                <a:ext cx="1057863" cy="251607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 defTabSz="9144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1150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Minimal 𝛴loss</a:t>
                </a:r>
              </a:p>
            </p:txBody>
          </p: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011D7EC8-D292-DC5F-5A70-2E3AD360EA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64895" y="4487645"/>
                <a:ext cx="0" cy="45720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4B063F87-4AC7-9BA5-83C0-8067730841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06041" y="4473878"/>
                <a:ext cx="0" cy="45720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8" name="Picture 257">
              <a:extLst>
                <a:ext uri="{FF2B5EF4-FFF2-40B4-BE49-F238E27FC236}">
                  <a16:creationId xmlns:a16="http://schemas.microsoft.com/office/drawing/2014/main" id="{C67B8679-55B4-397A-CAD3-CFD63F0A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73" t="31940" r="94206" b="43501"/>
            <a:stretch/>
          </p:blipFill>
          <p:spPr>
            <a:xfrm>
              <a:off x="9371566" y="3458519"/>
              <a:ext cx="173731" cy="644493"/>
            </a:xfrm>
            <a:prstGeom prst="rect">
              <a:avLst/>
            </a:prstGeom>
          </p:spPr>
        </p:pic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B4A362BC-95A0-9509-7DF6-A08E1CA28AD3}"/>
              </a:ext>
            </a:extLst>
          </p:cNvPr>
          <p:cNvGrpSpPr/>
          <p:nvPr/>
        </p:nvGrpSpPr>
        <p:grpSpPr>
          <a:xfrm>
            <a:off x="11118370" y="2436952"/>
            <a:ext cx="669494" cy="2433003"/>
            <a:chOff x="11100854" y="2604750"/>
            <a:chExt cx="669494" cy="2433003"/>
          </a:xfrm>
        </p:grpSpPr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8C3ED1F7-C554-5DBB-BB94-AC473AF0EB38}"/>
                </a:ext>
              </a:extLst>
            </p:cNvPr>
            <p:cNvCxnSpPr>
              <a:cxnSpLocks/>
            </p:cNvCxnSpPr>
            <p:nvPr/>
          </p:nvCxnSpPr>
          <p:spPr>
            <a:xfrm>
              <a:off x="11431328" y="2835719"/>
              <a:ext cx="0" cy="2202034"/>
            </a:xfrm>
            <a:prstGeom prst="line">
              <a:avLst/>
            </a:prstGeom>
            <a:ln w="19050">
              <a:solidFill>
                <a:srgbClr val="FF40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054C1E14-C758-FBA4-7443-A94DCE0B7AAE}"/>
                </a:ext>
              </a:extLst>
            </p:cNvPr>
            <p:cNvSpPr txBox="1"/>
            <p:nvPr/>
          </p:nvSpPr>
          <p:spPr>
            <a:xfrm>
              <a:off x="11100854" y="2604750"/>
              <a:ext cx="669494" cy="25160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9144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sz="1150" kern="0" dirty="0">
                  <a:solidFill>
                    <a:srgbClr val="FF40FF"/>
                  </a:solidFill>
                  <a:cs typeface="Arial" panose="020B0604020202020204" pitchFamily="34" charset="0"/>
                  <a:sym typeface="Arial"/>
                </a:rPr>
                <a:t>808 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64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  <p:bldP spid="2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43F91-324A-0A72-2AA3-AC5AEEA55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294" name="Text Placeholder 5">
            <a:extLst>
              <a:ext uri="{FF2B5EF4-FFF2-40B4-BE49-F238E27FC236}">
                <a16:creationId xmlns:a16="http://schemas.microsoft.com/office/drawing/2014/main" id="{3BADD1A0-7EAD-BF80-1B7D-DDB0F2AEC0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3" y="6323013"/>
            <a:ext cx="10241280" cy="544512"/>
          </a:xfrm>
        </p:spPr>
        <p:txBody>
          <a:bodyPr/>
          <a:lstStyle/>
          <a:p>
            <a:r>
              <a:rPr lang="en-US" dirty="0"/>
              <a:t>[1] R. </a:t>
            </a:r>
            <a:r>
              <a:rPr lang="en-US" dirty="0" err="1"/>
              <a:t>Hoheisel</a:t>
            </a:r>
            <a:r>
              <a:rPr lang="en-US" dirty="0"/>
              <a:t> et al., IEEE J. </a:t>
            </a:r>
            <a:r>
              <a:rPr lang="en-US" dirty="0" err="1"/>
              <a:t>Photovolt</a:t>
            </a:r>
            <a:r>
              <a:rPr lang="en-US" dirty="0"/>
              <a:t>. 2, 398-402 (2012).</a:t>
            </a:r>
          </a:p>
        </p:txBody>
      </p:sp>
      <p:sp>
        <p:nvSpPr>
          <p:cNvPr id="55" name="Content Placeholder 1">
            <a:extLst>
              <a:ext uri="{FF2B5EF4-FFF2-40B4-BE49-F238E27FC236}">
                <a16:creationId xmlns:a16="http://schemas.microsoft.com/office/drawing/2014/main" id="{8706238C-DC73-A8CD-16FB-571ECD9533E0}"/>
              </a:ext>
            </a:extLst>
          </p:cNvPr>
          <p:cNvSpPr txBox="1">
            <a:spLocks/>
          </p:cNvSpPr>
          <p:nvPr/>
        </p:nvSpPr>
        <p:spPr>
          <a:xfrm>
            <a:off x="701041" y="1708803"/>
            <a:ext cx="3319499" cy="3934286"/>
          </a:xfrm>
          <a:prstGeom prst="rect">
            <a:avLst/>
          </a:prstGeom>
        </p:spPr>
        <p:txBody>
          <a:bodyPr vert="horz" lIns="9144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/>
              <a:t>In theory,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 ↓ </a:t>
            </a:r>
            <a:r>
              <a:rPr lang="en-US" dirty="0">
                <a:sym typeface="Wingdings" pitchFamily="2" charset="2"/>
              </a:rPr>
              <a:t> 𝜂 ↑ (</a:t>
            </a:r>
            <a:r>
              <a:rPr lang="en-US" dirty="0"/>
              <a:t>J</a:t>
            </a:r>
            <a:r>
              <a:rPr lang="en-US" baseline="-25000" dirty="0"/>
              <a:t>SC</a:t>
            </a:r>
            <a:r>
              <a:rPr lang="en-US" dirty="0"/>
              <a:t> ↓, V</a:t>
            </a:r>
            <a:r>
              <a:rPr lang="en-US" baseline="-25000" dirty="0"/>
              <a:t>OC</a:t>
            </a:r>
            <a:r>
              <a:rPr lang="en-US" dirty="0"/>
              <a:t> ↑, FF ↑)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dirty="0"/>
              <a:t>Radiative limit efficiency increased from 69.8% (298K) to 80.8% (83K)</a:t>
            </a:r>
          </a:p>
          <a:p>
            <a:pPr marL="228600" lvl="1">
              <a:lnSpc>
                <a:spcPct val="90000"/>
              </a:lnSpc>
            </a:pPr>
            <a:r>
              <a:rPr lang="en-US" sz="2400" dirty="0"/>
              <a:t>In practice, FF can decrease at low-T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20DBC65C-7EC4-5874-CF7E-05FFCC301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304801"/>
            <a:ext cx="9791700" cy="762000"/>
          </a:xfrm>
        </p:spPr>
        <p:txBody>
          <a:bodyPr>
            <a:noAutofit/>
          </a:bodyPr>
          <a:lstStyle/>
          <a:p>
            <a:r>
              <a:rPr lang="en-US" sz="4000" dirty="0"/>
              <a:t>Effect of operating temperature </a:t>
            </a:r>
          </a:p>
        </p:txBody>
      </p:sp>
      <p:grpSp>
        <p:nvGrpSpPr>
          <p:cNvPr id="591" name="Group 590">
            <a:extLst>
              <a:ext uri="{FF2B5EF4-FFF2-40B4-BE49-F238E27FC236}">
                <a16:creationId xmlns:a16="http://schemas.microsoft.com/office/drawing/2014/main" id="{A5C2C4B1-DFB1-6446-BDC6-05FE323F1C92}"/>
              </a:ext>
            </a:extLst>
          </p:cNvPr>
          <p:cNvGrpSpPr/>
          <p:nvPr/>
        </p:nvGrpSpPr>
        <p:grpSpPr>
          <a:xfrm>
            <a:off x="4134035" y="2085233"/>
            <a:ext cx="2680659" cy="3557856"/>
            <a:chOff x="4134035" y="2085233"/>
            <a:chExt cx="2680659" cy="3557856"/>
          </a:xfrm>
        </p:grpSpPr>
        <p:pic>
          <p:nvPicPr>
            <p:cNvPr id="489" name="Picture 488" descr="A picture containing text, line, diagram, screenshot&#10;&#10;Description automatically generated">
              <a:extLst>
                <a:ext uri="{FF2B5EF4-FFF2-40B4-BE49-F238E27FC236}">
                  <a16:creationId xmlns:a16="http://schemas.microsoft.com/office/drawing/2014/main" id="{8FF2708D-5E61-D442-7BF2-CD1D4A00E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4035" y="2085233"/>
              <a:ext cx="2680659" cy="2514600"/>
            </a:xfrm>
            <a:prstGeom prst="rect">
              <a:avLst/>
            </a:prstGeom>
          </p:spPr>
        </p:pic>
        <p:sp>
          <p:nvSpPr>
            <p:cNvPr id="308" name="TextBox 307">
              <a:extLst>
                <a:ext uri="{FF2B5EF4-FFF2-40B4-BE49-F238E27FC236}">
                  <a16:creationId xmlns:a16="http://schemas.microsoft.com/office/drawing/2014/main" id="{6D74C8D8-02B8-6517-6D28-05770B5FC301}"/>
                </a:ext>
              </a:extLst>
            </p:cNvPr>
            <p:cNvSpPr txBox="1"/>
            <p:nvPr/>
          </p:nvSpPr>
          <p:spPr>
            <a:xfrm>
              <a:off x="4588980" y="4776185"/>
              <a:ext cx="2185415" cy="8669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lvl="0" algn="ctr" defTabSz="91440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US" sz="12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Simulation conditions</a:t>
              </a:r>
            </a:p>
            <a:p>
              <a:pPr marL="228600" marR="0" lvl="0" indent="-228600" defTabSz="914400" eaLnBrk="1" fontAlgn="auto" latinLnBrk="0" hangingPunct="1"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Absorber thickness=2.08 um</a:t>
              </a:r>
            </a:p>
            <a:p>
              <a:pPr marL="228600" marR="0" lvl="0" indent="-228600" defTabSz="914400" eaLnBrk="1" fontAlgn="auto" latinLnBrk="0" hangingPunct="1"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1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𝜆=808 nm</a:t>
              </a:r>
            </a:p>
            <a:p>
              <a:pPr marL="228600" marR="0" lvl="0" indent="-228600" defTabSz="914400" eaLnBrk="1" fontAlgn="auto" latinLnBrk="0" hangingPunct="1"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1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Power density=0.7W/cm</a:t>
              </a:r>
              <a:r>
                <a:rPr kumimoji="0" lang="en-US" sz="1200" b="0" i="1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1200" b="0" i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778FF1A3-CC90-5140-B95E-20AEB15B4230}"/>
                </a:ext>
              </a:extLst>
            </p:cNvPr>
            <p:cNvSpPr/>
            <p:nvPr/>
          </p:nvSpPr>
          <p:spPr>
            <a:xfrm>
              <a:off x="4692141" y="2135528"/>
              <a:ext cx="1609344" cy="1540470"/>
            </a:xfrm>
            <a:prstGeom prst="rect">
              <a:avLst/>
            </a:prstGeom>
            <a:solidFill>
              <a:srgbClr val="1EFF1E">
                <a:alpha val="20000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15AB7A68-0463-86B0-5705-D71BE17C8440}"/>
                </a:ext>
              </a:extLst>
            </p:cNvPr>
            <p:cNvSpPr/>
            <p:nvPr/>
          </p:nvSpPr>
          <p:spPr>
            <a:xfrm>
              <a:off x="4690296" y="3675998"/>
              <a:ext cx="1685868" cy="258909"/>
            </a:xfrm>
            <a:prstGeom prst="rect">
              <a:avLst/>
            </a:prstGeom>
            <a:solidFill>
              <a:srgbClr val="00B0F0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2776A480-C3DE-F2FC-ABB5-6AE2F15790B1}"/>
                </a:ext>
              </a:extLst>
            </p:cNvPr>
            <p:cNvSpPr/>
            <p:nvPr/>
          </p:nvSpPr>
          <p:spPr>
            <a:xfrm>
              <a:off x="6300491" y="2139795"/>
              <a:ext cx="78135" cy="1535787"/>
            </a:xfrm>
            <a:prstGeom prst="rect">
              <a:avLst/>
            </a:prstGeom>
            <a:solidFill>
              <a:srgbClr val="00B0F0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2" name="Freeform 311">
              <a:extLst>
                <a:ext uri="{FF2B5EF4-FFF2-40B4-BE49-F238E27FC236}">
                  <a16:creationId xmlns:a16="http://schemas.microsoft.com/office/drawing/2014/main" id="{13B0750A-85A1-8D11-1E73-1F20AA7DD6D7}"/>
                </a:ext>
              </a:extLst>
            </p:cNvPr>
            <p:cNvSpPr/>
            <p:nvPr/>
          </p:nvSpPr>
          <p:spPr>
            <a:xfrm>
              <a:off x="4691588" y="2133826"/>
              <a:ext cx="1685868" cy="1804672"/>
            </a:xfrm>
            <a:custGeom>
              <a:avLst/>
              <a:gdLst>
                <a:gd name="connsiteX0" fmla="*/ 0 w 2184400"/>
                <a:gd name="connsiteY0" fmla="*/ 1722581 h 1791854"/>
                <a:gd name="connsiteX1" fmla="*/ 0 w 2184400"/>
                <a:gd name="connsiteY1" fmla="*/ 1791854 h 1791854"/>
                <a:gd name="connsiteX2" fmla="*/ 2184400 w 2184400"/>
                <a:gd name="connsiteY2" fmla="*/ 1791854 h 1791854"/>
                <a:gd name="connsiteX3" fmla="*/ 2184400 w 2184400"/>
                <a:gd name="connsiteY3" fmla="*/ 0 h 1791854"/>
                <a:gd name="connsiteX4" fmla="*/ 2013528 w 2184400"/>
                <a:gd name="connsiteY4" fmla="*/ 0 h 179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400" h="1791854">
                  <a:moveTo>
                    <a:pt x="0" y="1722581"/>
                  </a:moveTo>
                  <a:lnTo>
                    <a:pt x="0" y="1791854"/>
                  </a:lnTo>
                  <a:lnTo>
                    <a:pt x="2184400" y="1791854"/>
                  </a:lnTo>
                  <a:lnTo>
                    <a:pt x="2184400" y="0"/>
                  </a:lnTo>
                  <a:lnTo>
                    <a:pt x="2013528" y="0"/>
                  </a:ln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53FE4D04-5A10-D847-3FE4-5BD16A3CA3EF}"/>
                </a:ext>
              </a:extLst>
            </p:cNvPr>
            <p:cNvSpPr txBox="1"/>
            <p:nvPr/>
          </p:nvSpPr>
          <p:spPr>
            <a:xfrm>
              <a:off x="4885248" y="2239982"/>
              <a:ext cx="4700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298K</a:t>
              </a:r>
            </a:p>
          </p:txBody>
        </p: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9161F116-2174-DCC4-4198-43092AB79FB9}"/>
                </a:ext>
              </a:extLst>
            </p:cNvPr>
            <p:cNvCxnSpPr/>
            <p:nvPr/>
          </p:nvCxnSpPr>
          <p:spPr>
            <a:xfrm>
              <a:off x="4793323" y="2332315"/>
              <a:ext cx="10286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5" name="Group 594">
            <a:extLst>
              <a:ext uri="{FF2B5EF4-FFF2-40B4-BE49-F238E27FC236}">
                <a16:creationId xmlns:a16="http://schemas.microsoft.com/office/drawing/2014/main" id="{7DC4ADB3-B24E-9DC6-B17E-DD3FE2437560}"/>
              </a:ext>
            </a:extLst>
          </p:cNvPr>
          <p:cNvGrpSpPr/>
          <p:nvPr/>
        </p:nvGrpSpPr>
        <p:grpSpPr>
          <a:xfrm>
            <a:off x="7015569" y="1825647"/>
            <a:ext cx="2285731" cy="2774186"/>
            <a:chOff x="7015569" y="1825647"/>
            <a:chExt cx="2285731" cy="2774186"/>
          </a:xfrm>
        </p:grpSpPr>
        <p:pic>
          <p:nvPicPr>
            <p:cNvPr id="498" name="Picture 497" descr="A picture containing text, line, screenshot, diagram&#10;&#10;Description automatically generated">
              <a:extLst>
                <a:ext uri="{FF2B5EF4-FFF2-40B4-BE49-F238E27FC236}">
                  <a16:creationId xmlns:a16="http://schemas.microsoft.com/office/drawing/2014/main" id="{40AFAC3E-68C9-42BE-9757-E641DC05A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93"/>
            <a:stretch/>
          </p:blipFill>
          <p:spPr>
            <a:xfrm>
              <a:off x="7015569" y="2085233"/>
              <a:ext cx="2166150" cy="2514600"/>
            </a:xfrm>
            <a:prstGeom prst="rect">
              <a:avLst/>
            </a:prstGeom>
          </p:spPr>
        </p:pic>
        <p:cxnSp>
          <p:nvCxnSpPr>
            <p:cNvPr id="305" name="Straight Arrow Connector 304">
              <a:extLst>
                <a:ext uri="{FF2B5EF4-FFF2-40B4-BE49-F238E27FC236}">
                  <a16:creationId xmlns:a16="http://schemas.microsoft.com/office/drawing/2014/main" id="{36F78090-6E94-17F2-2D00-7956BBEEE8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0125" y="3694281"/>
              <a:ext cx="0" cy="32713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Arrow Connector 306">
              <a:extLst>
                <a:ext uri="{FF2B5EF4-FFF2-40B4-BE49-F238E27FC236}">
                  <a16:creationId xmlns:a16="http://schemas.microsoft.com/office/drawing/2014/main" id="{9A08F1F0-67E8-C034-2DA8-31B6DCB9E6A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787755" y="1991675"/>
              <a:ext cx="0" cy="53035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7" name="TextBox 396">
              <a:extLst>
                <a:ext uri="{FF2B5EF4-FFF2-40B4-BE49-F238E27FC236}">
                  <a16:creationId xmlns:a16="http://schemas.microsoft.com/office/drawing/2014/main" id="{C877B0EC-7EAF-6ED4-D2E0-701D0BAA27EA}"/>
                </a:ext>
              </a:extLst>
            </p:cNvPr>
            <p:cNvSpPr txBox="1"/>
            <p:nvPr/>
          </p:nvSpPr>
          <p:spPr>
            <a:xfrm>
              <a:off x="7073230" y="3493444"/>
              <a:ext cx="102709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200" kern="1200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T↓ </a:t>
              </a:r>
              <a:r>
                <a:rPr lang="en-US" sz="1200" kern="1200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itchFamily="2" charset="2"/>
                </a:rPr>
                <a:t> J</a:t>
              </a:r>
              <a:r>
                <a:rPr lang="en-US" sz="1200" kern="1200" baseline="-25000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itchFamily="2" charset="2"/>
                </a:rPr>
                <a:t>SC</a:t>
              </a:r>
              <a:r>
                <a:rPr lang="en-US" sz="1200" kern="1200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itchFamily="2" charset="2"/>
                </a:rPr>
                <a:t> </a:t>
              </a:r>
              <a:r>
                <a:rPr lang="en-US" sz="1200" kern="1200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↓</a:t>
              </a:r>
            </a:p>
          </p:txBody>
        </p:sp>
        <p:sp>
          <p:nvSpPr>
            <p:cNvPr id="406" name="TextBox 405">
              <a:extLst>
                <a:ext uri="{FF2B5EF4-FFF2-40B4-BE49-F238E27FC236}">
                  <a16:creationId xmlns:a16="http://schemas.microsoft.com/office/drawing/2014/main" id="{BDE2A68B-E801-0553-A9A0-BBC10C003605}"/>
                </a:ext>
              </a:extLst>
            </p:cNvPr>
            <p:cNvSpPr txBox="1"/>
            <p:nvPr/>
          </p:nvSpPr>
          <p:spPr>
            <a:xfrm>
              <a:off x="8274209" y="1825647"/>
              <a:ext cx="102709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200" kern="1200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T↓ </a:t>
              </a:r>
              <a:r>
                <a:rPr lang="en-US" sz="1200" kern="1200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itchFamily="2" charset="2"/>
                </a:rPr>
                <a:t> V</a:t>
              </a:r>
              <a:r>
                <a:rPr lang="en-US" sz="1200" baseline="-25000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O</a:t>
              </a:r>
              <a:r>
                <a:rPr lang="en-US" sz="1200" kern="1200" baseline="-25000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itchFamily="2" charset="2"/>
                </a:rPr>
                <a:t>C</a:t>
              </a:r>
              <a:r>
                <a:rPr lang="en-US" sz="1200" kern="1200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itchFamily="2" charset="2"/>
                </a:rPr>
                <a:t> </a:t>
              </a:r>
              <a:r>
                <a:rPr lang="en-US" sz="1200" kern="1200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↑</a:t>
              </a:r>
            </a:p>
          </p:txBody>
        </p:sp>
        <p:sp>
          <p:nvSpPr>
            <p:cNvPr id="409" name="TextBox 408">
              <a:extLst>
                <a:ext uri="{FF2B5EF4-FFF2-40B4-BE49-F238E27FC236}">
                  <a16:creationId xmlns:a16="http://schemas.microsoft.com/office/drawing/2014/main" id="{E6B4BD84-328F-551E-CC67-5A63F07B9EEE}"/>
                </a:ext>
              </a:extLst>
            </p:cNvPr>
            <p:cNvSpPr txBox="1"/>
            <p:nvPr/>
          </p:nvSpPr>
          <p:spPr>
            <a:xfrm>
              <a:off x="7290402" y="2230993"/>
              <a:ext cx="53035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298K</a:t>
              </a:r>
            </a:p>
          </p:txBody>
        </p: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4AE53B80-2498-CC64-5555-9EDFBC1C473E}"/>
                </a:ext>
              </a:extLst>
            </p:cNvPr>
            <p:cNvCxnSpPr/>
            <p:nvPr/>
          </p:nvCxnSpPr>
          <p:spPr>
            <a:xfrm>
              <a:off x="7170125" y="2320918"/>
              <a:ext cx="12801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" name="TextBox 410">
              <a:extLst>
                <a:ext uri="{FF2B5EF4-FFF2-40B4-BE49-F238E27FC236}">
                  <a16:creationId xmlns:a16="http://schemas.microsoft.com/office/drawing/2014/main" id="{346E74C5-B640-2011-1BC7-C7048A999DCB}"/>
                </a:ext>
              </a:extLst>
            </p:cNvPr>
            <p:cNvSpPr txBox="1"/>
            <p:nvPr/>
          </p:nvSpPr>
          <p:spPr>
            <a:xfrm>
              <a:off x="7305492" y="2417249"/>
              <a:ext cx="4081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83K</a:t>
              </a:r>
            </a:p>
          </p:txBody>
        </p: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996268F5-3256-9CA3-DA19-00F812BB7A35}"/>
                </a:ext>
              </a:extLst>
            </p:cNvPr>
            <p:cNvCxnSpPr/>
            <p:nvPr/>
          </p:nvCxnSpPr>
          <p:spPr>
            <a:xfrm>
              <a:off x="7170125" y="2514594"/>
              <a:ext cx="128016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13" name="Table 412">
            <a:extLst>
              <a:ext uri="{FF2B5EF4-FFF2-40B4-BE49-F238E27FC236}">
                <a16:creationId xmlns:a16="http://schemas.microsoft.com/office/drawing/2014/main" id="{0E8C6B3D-AAC5-6A75-24EC-735A6952F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780709"/>
              </p:ext>
            </p:extLst>
          </p:nvPr>
        </p:nvGraphicFramePr>
        <p:xfrm>
          <a:off x="6960268" y="4800670"/>
          <a:ext cx="2221451" cy="9899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5859">
                  <a:extLst>
                    <a:ext uri="{9D8B030D-6E8A-4147-A177-3AD203B41FA5}">
                      <a16:colId xmlns:a16="http://schemas.microsoft.com/office/drawing/2014/main" val="4140944668"/>
                    </a:ext>
                  </a:extLst>
                </a:gridCol>
                <a:gridCol w="518015">
                  <a:extLst>
                    <a:ext uri="{9D8B030D-6E8A-4147-A177-3AD203B41FA5}">
                      <a16:colId xmlns:a16="http://schemas.microsoft.com/office/drawing/2014/main" val="1544550016"/>
                    </a:ext>
                  </a:extLst>
                </a:gridCol>
                <a:gridCol w="425859">
                  <a:extLst>
                    <a:ext uri="{9D8B030D-6E8A-4147-A177-3AD203B41FA5}">
                      <a16:colId xmlns:a16="http://schemas.microsoft.com/office/drawing/2014/main" val="947248348"/>
                    </a:ext>
                  </a:extLst>
                </a:gridCol>
                <a:gridCol w="425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58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80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(K)</a:t>
                      </a: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(A/cm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</a:t>
                      </a:r>
                    </a:p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η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0" marR="0" marT="43074" marB="4307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282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0.434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1.248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90.1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69.8</a:t>
                      </a:r>
                    </a:p>
                  </a:txBody>
                  <a:tcPr marL="0" marR="0" marT="43074" marB="4307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282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marL="0" marR="0" marT="43074" marB="4307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0.403</a:t>
                      </a:r>
                    </a:p>
                  </a:txBody>
                  <a:tcPr marL="0" marR="0" marT="43074" marB="4307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1.449</a:t>
                      </a:r>
                    </a:p>
                  </a:txBody>
                  <a:tcPr marL="0" marR="0" marT="43074" marB="4307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96.9</a:t>
                      </a:r>
                    </a:p>
                  </a:txBody>
                  <a:tcPr marL="0" marR="0" marT="43074" marB="4307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80.8</a:t>
                      </a:r>
                    </a:p>
                  </a:txBody>
                  <a:tcPr marL="0" marR="0" marT="43074" marB="4307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740735"/>
                  </a:ext>
                </a:extLst>
              </a:tr>
            </a:tbl>
          </a:graphicData>
        </a:graphic>
      </p:graphicFrame>
      <p:grpSp>
        <p:nvGrpSpPr>
          <p:cNvPr id="590" name="Group 589">
            <a:extLst>
              <a:ext uri="{FF2B5EF4-FFF2-40B4-BE49-F238E27FC236}">
                <a16:creationId xmlns:a16="http://schemas.microsoft.com/office/drawing/2014/main" id="{3A5169CD-C739-BAAB-B0FF-68C470C42275}"/>
              </a:ext>
            </a:extLst>
          </p:cNvPr>
          <p:cNvGrpSpPr/>
          <p:nvPr/>
        </p:nvGrpSpPr>
        <p:grpSpPr>
          <a:xfrm>
            <a:off x="6167629" y="1855821"/>
            <a:ext cx="684386" cy="318925"/>
            <a:chOff x="6167629" y="1855821"/>
            <a:chExt cx="684386" cy="3189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164742-45A9-B9F4-4EBF-060169252F91}"/>
                </a:ext>
              </a:extLst>
            </p:cNvPr>
            <p:cNvSpPr txBox="1"/>
            <p:nvPr/>
          </p:nvSpPr>
          <p:spPr>
            <a:xfrm>
              <a:off x="6167629" y="1855821"/>
              <a:ext cx="68438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</a:pPr>
              <a:r>
                <a:rPr lang="en-US" sz="1200" b="1" kern="1200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</a:t>
              </a:r>
              <a:r>
                <a:rPr lang="en-US" sz="1200" b="1" kern="1200" baseline="-25000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OC</a:t>
              </a:r>
              <a:endParaRPr lang="en-US" sz="1200" b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29EA6370-96BD-D76D-33BB-8468CA4EF26E}"/>
                </a:ext>
              </a:extLst>
            </p:cNvPr>
            <p:cNvSpPr/>
            <p:nvPr/>
          </p:nvSpPr>
          <p:spPr>
            <a:xfrm>
              <a:off x="6338150" y="2099058"/>
              <a:ext cx="73152" cy="756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sp>
        <p:nvSpPr>
          <p:cNvPr id="572" name="TextBox 571">
            <a:extLst>
              <a:ext uri="{FF2B5EF4-FFF2-40B4-BE49-F238E27FC236}">
                <a16:creationId xmlns:a16="http://schemas.microsoft.com/office/drawing/2014/main" id="{F671A481-2534-B665-A23B-7658BC59A883}"/>
              </a:ext>
            </a:extLst>
          </p:cNvPr>
          <p:cNvSpPr txBox="1"/>
          <p:nvPr/>
        </p:nvSpPr>
        <p:spPr>
          <a:xfrm>
            <a:off x="5759307" y="1443412"/>
            <a:ext cx="218541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algn="ctr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Theoretical IV</a:t>
            </a:r>
          </a:p>
        </p:txBody>
      </p:sp>
      <p:grpSp>
        <p:nvGrpSpPr>
          <p:cNvPr id="600" name="Group 599">
            <a:extLst>
              <a:ext uri="{FF2B5EF4-FFF2-40B4-BE49-F238E27FC236}">
                <a16:creationId xmlns:a16="http://schemas.microsoft.com/office/drawing/2014/main" id="{39163AA3-19BD-FE6A-4A63-44770C3D9AC4}"/>
              </a:ext>
            </a:extLst>
          </p:cNvPr>
          <p:cNvGrpSpPr/>
          <p:nvPr/>
        </p:nvGrpSpPr>
        <p:grpSpPr>
          <a:xfrm>
            <a:off x="9577737" y="1443721"/>
            <a:ext cx="2560473" cy="3811272"/>
            <a:chOff x="9577737" y="1443721"/>
            <a:chExt cx="2560473" cy="3811272"/>
          </a:xfrm>
        </p:grpSpPr>
        <p:sp>
          <p:nvSpPr>
            <p:cNvPr id="574" name="TextBox 573">
              <a:extLst>
                <a:ext uri="{FF2B5EF4-FFF2-40B4-BE49-F238E27FC236}">
                  <a16:creationId xmlns:a16="http://schemas.microsoft.com/office/drawing/2014/main" id="{2AADD017-C375-C949-41FD-7F95D9B44E16}"/>
                </a:ext>
              </a:extLst>
            </p:cNvPr>
            <p:cNvSpPr txBox="1"/>
            <p:nvPr/>
          </p:nvSpPr>
          <p:spPr>
            <a:xfrm>
              <a:off x="9836256" y="1443721"/>
              <a:ext cx="218541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lvl="0" algn="ctr" defTabSz="91440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US" sz="12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Experimental IV</a:t>
              </a:r>
            </a:p>
          </p:txBody>
        </p:sp>
        <p:sp>
          <p:nvSpPr>
            <p:cNvPr id="417" name="TextBox 416">
              <a:extLst>
                <a:ext uri="{FF2B5EF4-FFF2-40B4-BE49-F238E27FC236}">
                  <a16:creationId xmlns:a16="http://schemas.microsoft.com/office/drawing/2014/main" id="{15C575C7-EBBC-7B01-4674-F58BFC765424}"/>
                </a:ext>
              </a:extLst>
            </p:cNvPr>
            <p:cNvSpPr txBox="1"/>
            <p:nvPr/>
          </p:nvSpPr>
          <p:spPr>
            <a:xfrm>
              <a:off x="10005413" y="1812230"/>
              <a:ext cx="376406" cy="284241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[1]</a:t>
              </a:r>
            </a:p>
          </p:txBody>
        </p:sp>
        <p:sp>
          <p:nvSpPr>
            <p:cNvPr id="420" name="TextBox 419">
              <a:extLst>
                <a:ext uri="{FF2B5EF4-FFF2-40B4-BE49-F238E27FC236}">
                  <a16:creationId xmlns:a16="http://schemas.microsoft.com/office/drawing/2014/main" id="{FB02CD8D-2B79-251E-7C55-A8A65FD63978}"/>
                </a:ext>
              </a:extLst>
            </p:cNvPr>
            <p:cNvSpPr txBox="1"/>
            <p:nvPr/>
          </p:nvSpPr>
          <p:spPr>
            <a:xfrm>
              <a:off x="10030894" y="4168096"/>
              <a:ext cx="131469" cy="30415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defTabSz="509412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21" name="TextBox 420">
              <a:extLst>
                <a:ext uri="{FF2B5EF4-FFF2-40B4-BE49-F238E27FC236}">
                  <a16:creationId xmlns:a16="http://schemas.microsoft.com/office/drawing/2014/main" id="{D1393035-24F9-D794-5444-EDB52AE79521}"/>
                </a:ext>
              </a:extLst>
            </p:cNvPr>
            <p:cNvSpPr txBox="1"/>
            <p:nvPr/>
          </p:nvSpPr>
          <p:spPr>
            <a:xfrm>
              <a:off x="10781061" y="4173380"/>
              <a:ext cx="278827" cy="30415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defTabSz="509412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1.0</a:t>
              </a:r>
            </a:p>
          </p:txBody>
        </p:sp>
        <p:sp>
          <p:nvSpPr>
            <p:cNvPr id="422" name="TextBox 421">
              <a:extLst>
                <a:ext uri="{FF2B5EF4-FFF2-40B4-BE49-F238E27FC236}">
                  <a16:creationId xmlns:a16="http://schemas.microsoft.com/office/drawing/2014/main" id="{030F19EA-B6CC-4A52-0A42-19730A3EBA37}"/>
                </a:ext>
              </a:extLst>
            </p:cNvPr>
            <p:cNvSpPr txBox="1"/>
            <p:nvPr/>
          </p:nvSpPr>
          <p:spPr>
            <a:xfrm>
              <a:off x="10228082" y="4175349"/>
              <a:ext cx="278827" cy="30415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defTabSz="509412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0.8</a:t>
              </a:r>
            </a:p>
          </p:txBody>
        </p:sp>
        <p:sp>
          <p:nvSpPr>
            <p:cNvPr id="423" name="TextBox 422">
              <a:extLst>
                <a:ext uri="{FF2B5EF4-FFF2-40B4-BE49-F238E27FC236}">
                  <a16:creationId xmlns:a16="http://schemas.microsoft.com/office/drawing/2014/main" id="{FEE8B5A0-1A91-1CD6-EE42-5CEEBCF91A37}"/>
                </a:ext>
              </a:extLst>
            </p:cNvPr>
            <p:cNvSpPr txBox="1"/>
            <p:nvPr/>
          </p:nvSpPr>
          <p:spPr>
            <a:xfrm>
              <a:off x="11320222" y="4173038"/>
              <a:ext cx="278827" cy="30415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defTabSz="509412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1.2</a:t>
              </a:r>
            </a:p>
          </p:txBody>
        </p:sp>
        <p:sp>
          <p:nvSpPr>
            <p:cNvPr id="425" name="TextBox 424">
              <a:extLst>
                <a:ext uri="{FF2B5EF4-FFF2-40B4-BE49-F238E27FC236}">
                  <a16:creationId xmlns:a16="http://schemas.microsoft.com/office/drawing/2014/main" id="{934A41B8-5F3F-08F4-B72F-84122046C47F}"/>
                </a:ext>
              </a:extLst>
            </p:cNvPr>
            <p:cNvSpPr txBox="1"/>
            <p:nvPr/>
          </p:nvSpPr>
          <p:spPr>
            <a:xfrm>
              <a:off x="11859383" y="4168096"/>
              <a:ext cx="278827" cy="30415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defTabSz="509412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1.4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0" name="TextBox 429">
              <a:extLst>
                <a:ext uri="{FF2B5EF4-FFF2-40B4-BE49-F238E27FC236}">
                  <a16:creationId xmlns:a16="http://schemas.microsoft.com/office/drawing/2014/main" id="{7BEC458A-39C9-3B5D-A9D0-B35738DAC945}"/>
                </a:ext>
              </a:extLst>
            </p:cNvPr>
            <p:cNvSpPr txBox="1"/>
            <p:nvPr/>
          </p:nvSpPr>
          <p:spPr>
            <a:xfrm>
              <a:off x="9948638" y="4058035"/>
              <a:ext cx="131469" cy="30415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defTabSz="509412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31" name="TextBox 430">
              <a:extLst>
                <a:ext uri="{FF2B5EF4-FFF2-40B4-BE49-F238E27FC236}">
                  <a16:creationId xmlns:a16="http://schemas.microsoft.com/office/drawing/2014/main" id="{4C65FDBE-B2D9-122B-7E35-3BD245450256}"/>
                </a:ext>
              </a:extLst>
            </p:cNvPr>
            <p:cNvSpPr txBox="1"/>
            <p:nvPr/>
          </p:nvSpPr>
          <p:spPr>
            <a:xfrm>
              <a:off x="9846718" y="3546669"/>
              <a:ext cx="233390" cy="30415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defTabSz="509412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432" name="TextBox 431">
              <a:extLst>
                <a:ext uri="{FF2B5EF4-FFF2-40B4-BE49-F238E27FC236}">
                  <a16:creationId xmlns:a16="http://schemas.microsoft.com/office/drawing/2014/main" id="{5755348C-9CF7-988A-B8E0-F4DB194CC5AE}"/>
                </a:ext>
              </a:extLst>
            </p:cNvPr>
            <p:cNvSpPr txBox="1"/>
            <p:nvPr/>
          </p:nvSpPr>
          <p:spPr>
            <a:xfrm>
              <a:off x="9846718" y="3029998"/>
              <a:ext cx="233390" cy="30415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defTabSz="509412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33" name="TextBox 432">
              <a:extLst>
                <a:ext uri="{FF2B5EF4-FFF2-40B4-BE49-F238E27FC236}">
                  <a16:creationId xmlns:a16="http://schemas.microsoft.com/office/drawing/2014/main" id="{BE76C84C-3045-0B49-B633-F2329B9212BA}"/>
                </a:ext>
              </a:extLst>
            </p:cNvPr>
            <p:cNvSpPr txBox="1"/>
            <p:nvPr/>
          </p:nvSpPr>
          <p:spPr>
            <a:xfrm>
              <a:off x="9846718" y="2523541"/>
              <a:ext cx="233390" cy="30415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defTabSz="509412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456" name="TextBox 455">
              <a:extLst>
                <a:ext uri="{FF2B5EF4-FFF2-40B4-BE49-F238E27FC236}">
                  <a16:creationId xmlns:a16="http://schemas.microsoft.com/office/drawing/2014/main" id="{1977F59E-73DE-B2B0-0058-E38939235523}"/>
                </a:ext>
              </a:extLst>
            </p:cNvPr>
            <p:cNvSpPr txBox="1"/>
            <p:nvPr/>
          </p:nvSpPr>
          <p:spPr>
            <a:xfrm rot="16200000">
              <a:off x="8758646" y="2993340"/>
              <a:ext cx="1902414" cy="2642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defTabSz="509412" eaLnBrk="1" fontAlgn="auto" latinLnBrk="0" hangingPunct="1">
                <a:lnSpc>
                  <a:spcPct val="9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Current density (mA/cm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en-US" sz="1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7" name="TextBox 456">
              <a:extLst>
                <a:ext uri="{FF2B5EF4-FFF2-40B4-BE49-F238E27FC236}">
                  <a16:creationId xmlns:a16="http://schemas.microsoft.com/office/drawing/2014/main" id="{4B96C68C-F2BF-B4B5-E9A0-E7AEBBA5AA5E}"/>
                </a:ext>
              </a:extLst>
            </p:cNvPr>
            <p:cNvSpPr txBox="1"/>
            <p:nvPr/>
          </p:nvSpPr>
          <p:spPr>
            <a:xfrm>
              <a:off x="10548733" y="4410202"/>
              <a:ext cx="1054549" cy="26788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509412" eaLnBrk="1" fontAlgn="auto" latinLnBrk="0" hangingPunct="1">
                <a:lnSpc>
                  <a:spcPct val="9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Voltage (V)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7D430D1D-7B22-D55D-4469-6595FE0487FB}"/>
                </a:ext>
              </a:extLst>
            </p:cNvPr>
            <p:cNvGrpSpPr/>
            <p:nvPr/>
          </p:nvGrpSpPr>
          <p:grpSpPr>
            <a:xfrm flipV="1">
              <a:off x="10061650" y="2134830"/>
              <a:ext cx="1935357" cy="2110885"/>
              <a:chOff x="10193492" y="2150250"/>
              <a:chExt cx="1644610" cy="2037206"/>
            </a:xfrm>
          </p:grpSpPr>
          <p:pic>
            <p:nvPicPr>
              <p:cNvPr id="426" name="Picture 425" descr="A diagram of a solar cell&#10;&#10;Description automatically generated with medium confidence">
                <a:extLst>
                  <a:ext uri="{FF2B5EF4-FFF2-40B4-BE49-F238E27FC236}">
                    <a16:creationId xmlns:a16="http://schemas.microsoft.com/office/drawing/2014/main" id="{3A511A42-2C65-89A6-BA72-18C91ED85B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71" t="1450" r="21315" b="10463"/>
              <a:stretch/>
            </p:blipFill>
            <p:spPr>
              <a:xfrm>
                <a:off x="10193492" y="2150250"/>
                <a:ext cx="1644610" cy="2032006"/>
              </a:xfrm>
              <a:prstGeom prst="rect">
                <a:avLst/>
              </a:prstGeom>
            </p:spPr>
          </p:pic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id="{E3661DB6-454F-7490-61D5-C375870248D8}"/>
                  </a:ext>
                </a:extLst>
              </p:cNvPr>
              <p:cNvSpPr/>
              <p:nvPr/>
            </p:nvSpPr>
            <p:spPr>
              <a:xfrm>
                <a:off x="11512388" y="2249816"/>
                <a:ext cx="314387" cy="1493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id="{D3733C2A-5F11-7640-7A84-BE9D2253D76E}"/>
                  </a:ext>
                </a:extLst>
              </p:cNvPr>
              <p:cNvSpPr/>
              <p:nvPr/>
            </p:nvSpPr>
            <p:spPr>
              <a:xfrm>
                <a:off x="10296748" y="3346083"/>
                <a:ext cx="800291" cy="2310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434" name="Group 433">
                <a:extLst>
                  <a:ext uri="{FF2B5EF4-FFF2-40B4-BE49-F238E27FC236}">
                    <a16:creationId xmlns:a16="http://schemas.microsoft.com/office/drawing/2014/main" id="{9740907C-4AAA-6634-D3CF-EB2113D91320}"/>
                  </a:ext>
                </a:extLst>
              </p:cNvPr>
              <p:cNvGrpSpPr/>
              <p:nvPr/>
            </p:nvGrpSpPr>
            <p:grpSpPr>
              <a:xfrm>
                <a:off x="10374448" y="4126361"/>
                <a:ext cx="69003" cy="61095"/>
                <a:chOff x="7109271" y="1412461"/>
                <a:chExt cx="72989" cy="68876"/>
              </a:xfrm>
            </p:grpSpPr>
            <p:cxnSp>
              <p:nvCxnSpPr>
                <p:cNvPr id="474" name="Straight Connector 473">
                  <a:extLst>
                    <a:ext uri="{FF2B5EF4-FFF2-40B4-BE49-F238E27FC236}">
                      <a16:creationId xmlns:a16="http://schemas.microsoft.com/office/drawing/2014/main" id="{16BD4951-7F8E-3315-9F24-E2F046F653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09271" y="1412828"/>
                  <a:ext cx="36537" cy="6850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5" name="Straight Connector 474">
                  <a:extLst>
                    <a:ext uri="{FF2B5EF4-FFF2-40B4-BE49-F238E27FC236}">
                      <a16:creationId xmlns:a16="http://schemas.microsoft.com/office/drawing/2014/main" id="{3F0F0E37-AC3F-0D03-EB86-2D9075971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45723" y="1412461"/>
                  <a:ext cx="36537" cy="6850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1350791D-970F-E478-BFF0-DDF41291E0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32097" y="4157819"/>
                <a:ext cx="140600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02A4E173-ABC1-088B-E2F6-8FE5359DEB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33159" y="2185307"/>
                <a:ext cx="0" cy="197510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0705DF01-4076-E1B1-D929-2B04320E5C46}"/>
                  </a:ext>
                </a:extLst>
              </p:cNvPr>
              <p:cNvCxnSpPr/>
              <p:nvPr/>
            </p:nvCxnSpPr>
            <p:spPr>
              <a:xfrm>
                <a:off x="10202790" y="2185307"/>
                <a:ext cx="0" cy="197510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>
                <a:extLst>
                  <a:ext uri="{FF2B5EF4-FFF2-40B4-BE49-F238E27FC236}">
                    <a16:creationId xmlns:a16="http://schemas.microsoft.com/office/drawing/2014/main" id="{581B6BE7-FD60-5D52-2CC9-B3A895EFA2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06152" y="4157634"/>
                <a:ext cx="1906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id="{F67D2B01-9C77-FFCB-9736-1C3960338A65}"/>
                  </a:ext>
                </a:extLst>
              </p:cNvPr>
              <p:cNvSpPr/>
              <p:nvPr/>
            </p:nvSpPr>
            <p:spPr>
              <a:xfrm>
                <a:off x="10210928" y="2325602"/>
                <a:ext cx="1109851" cy="523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41" name="Rectangle 440">
                <a:extLst>
                  <a:ext uri="{FF2B5EF4-FFF2-40B4-BE49-F238E27FC236}">
                    <a16:creationId xmlns:a16="http://schemas.microsoft.com/office/drawing/2014/main" id="{C73F1146-5FE7-1CF3-89DF-5115EBAD51BA}"/>
                  </a:ext>
                </a:extLst>
              </p:cNvPr>
              <p:cNvSpPr/>
              <p:nvPr/>
            </p:nvSpPr>
            <p:spPr>
              <a:xfrm>
                <a:off x="10210304" y="2384573"/>
                <a:ext cx="196335" cy="41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id="{CE172957-7BC2-36EE-DBD1-17A59D72541F}"/>
                  </a:ext>
                </a:extLst>
              </p:cNvPr>
              <p:cNvSpPr/>
              <p:nvPr/>
            </p:nvSpPr>
            <p:spPr>
              <a:xfrm>
                <a:off x="10243317" y="2398754"/>
                <a:ext cx="985498" cy="192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43" name="Rectangle 442">
                <a:extLst>
                  <a:ext uri="{FF2B5EF4-FFF2-40B4-BE49-F238E27FC236}">
                    <a16:creationId xmlns:a16="http://schemas.microsoft.com/office/drawing/2014/main" id="{11E66A58-C1A2-B1A7-94B8-7FC5C1CADAB6}"/>
                  </a:ext>
                </a:extLst>
              </p:cNvPr>
              <p:cNvSpPr/>
              <p:nvPr/>
            </p:nvSpPr>
            <p:spPr>
              <a:xfrm>
                <a:off x="10211107" y="2449213"/>
                <a:ext cx="66044" cy="515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B07B535B-C9F3-A810-5C6E-F4E2E560924D}"/>
                  </a:ext>
                </a:extLst>
              </p:cNvPr>
              <p:cNvSpPr/>
              <p:nvPr/>
            </p:nvSpPr>
            <p:spPr>
              <a:xfrm>
                <a:off x="10847611" y="2346746"/>
                <a:ext cx="622523" cy="3393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0F3F68E8-A0FC-5EF6-A5D7-A9704EB5D491}"/>
                  </a:ext>
                </a:extLst>
              </p:cNvPr>
              <p:cNvSpPr/>
              <p:nvPr/>
            </p:nvSpPr>
            <p:spPr>
              <a:xfrm>
                <a:off x="11039182" y="2481206"/>
                <a:ext cx="411285" cy="426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id="{DE04B17A-594B-D9E7-1CF1-D47C6B7066CB}"/>
                  </a:ext>
                </a:extLst>
              </p:cNvPr>
              <p:cNvSpPr/>
              <p:nvPr/>
            </p:nvSpPr>
            <p:spPr>
              <a:xfrm>
                <a:off x="11080157" y="2777116"/>
                <a:ext cx="570071" cy="7818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id="{86FE48C7-6904-D605-F14F-01E0A8D67477}"/>
                  </a:ext>
                </a:extLst>
              </p:cNvPr>
              <p:cNvSpPr/>
              <p:nvPr/>
            </p:nvSpPr>
            <p:spPr>
              <a:xfrm>
                <a:off x="11252188" y="3136364"/>
                <a:ext cx="456835" cy="9611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id="{7243B361-0AB5-A5A1-D4D8-97ACF6C70F87}"/>
                  </a:ext>
                </a:extLst>
              </p:cNvPr>
              <p:cNvSpPr/>
              <p:nvPr/>
            </p:nvSpPr>
            <p:spPr>
              <a:xfrm>
                <a:off x="11481836" y="4078796"/>
                <a:ext cx="43173" cy="78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50" name="Rectangle 449">
                <a:extLst>
                  <a:ext uri="{FF2B5EF4-FFF2-40B4-BE49-F238E27FC236}">
                    <a16:creationId xmlns:a16="http://schemas.microsoft.com/office/drawing/2014/main" id="{CB1744D8-345D-006F-898A-F844ED6D2EB2}"/>
                  </a:ext>
                </a:extLst>
              </p:cNvPr>
              <p:cNvSpPr/>
              <p:nvPr/>
            </p:nvSpPr>
            <p:spPr>
              <a:xfrm>
                <a:off x="11562349" y="4052884"/>
                <a:ext cx="192300" cy="78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52" name="Freeform 451">
                <a:extLst>
                  <a:ext uri="{FF2B5EF4-FFF2-40B4-BE49-F238E27FC236}">
                    <a16:creationId xmlns:a16="http://schemas.microsoft.com/office/drawing/2014/main" id="{7DCA027C-BCCD-AC5E-8D73-FA58DD81D250}"/>
                  </a:ext>
                </a:extLst>
              </p:cNvPr>
              <p:cNvSpPr/>
              <p:nvPr/>
            </p:nvSpPr>
            <p:spPr>
              <a:xfrm>
                <a:off x="10211165" y="2356202"/>
                <a:ext cx="1295229" cy="1801723"/>
              </a:xfrm>
              <a:custGeom>
                <a:avLst/>
                <a:gdLst>
                  <a:gd name="connsiteX0" fmla="*/ 0 w 1371600"/>
                  <a:gd name="connsiteY0" fmla="*/ 0 h 2030931"/>
                  <a:gd name="connsiteX1" fmla="*/ 822960 w 1371600"/>
                  <a:gd name="connsiteY1" fmla="*/ 14438 h 2030931"/>
                  <a:gd name="connsiteX2" fmla="*/ 1126156 w 1371600"/>
                  <a:gd name="connsiteY2" fmla="*/ 52939 h 2030931"/>
                  <a:gd name="connsiteX3" fmla="*/ 1222408 w 1371600"/>
                  <a:gd name="connsiteY3" fmla="*/ 178067 h 2030931"/>
                  <a:gd name="connsiteX4" fmla="*/ 1265722 w 1371600"/>
                  <a:gd name="connsiteY4" fmla="*/ 336884 h 2030931"/>
                  <a:gd name="connsiteX5" fmla="*/ 1304223 w 1371600"/>
                  <a:gd name="connsiteY5" fmla="*/ 707457 h 2030931"/>
                  <a:gd name="connsiteX6" fmla="*/ 1342724 w 1371600"/>
                  <a:gd name="connsiteY6" fmla="*/ 1386038 h 2030931"/>
                  <a:gd name="connsiteX7" fmla="*/ 1371600 w 1371600"/>
                  <a:gd name="connsiteY7" fmla="*/ 2030931 h 2030931"/>
                  <a:gd name="connsiteX0" fmla="*/ 0 w 1371600"/>
                  <a:gd name="connsiteY0" fmla="*/ 0 h 2030931"/>
                  <a:gd name="connsiteX1" fmla="*/ 822960 w 1371600"/>
                  <a:gd name="connsiteY1" fmla="*/ 14438 h 2030931"/>
                  <a:gd name="connsiteX2" fmla="*/ 1122981 w 1371600"/>
                  <a:gd name="connsiteY2" fmla="*/ 59289 h 2030931"/>
                  <a:gd name="connsiteX3" fmla="*/ 1222408 w 1371600"/>
                  <a:gd name="connsiteY3" fmla="*/ 178067 h 2030931"/>
                  <a:gd name="connsiteX4" fmla="*/ 1265722 w 1371600"/>
                  <a:gd name="connsiteY4" fmla="*/ 336884 h 2030931"/>
                  <a:gd name="connsiteX5" fmla="*/ 1304223 w 1371600"/>
                  <a:gd name="connsiteY5" fmla="*/ 707457 h 2030931"/>
                  <a:gd name="connsiteX6" fmla="*/ 1342724 w 1371600"/>
                  <a:gd name="connsiteY6" fmla="*/ 1386038 h 2030931"/>
                  <a:gd name="connsiteX7" fmla="*/ 1371600 w 1371600"/>
                  <a:gd name="connsiteY7" fmla="*/ 2030931 h 2030931"/>
                  <a:gd name="connsiteX0" fmla="*/ 0 w 1371600"/>
                  <a:gd name="connsiteY0" fmla="*/ 0 h 2030931"/>
                  <a:gd name="connsiteX1" fmla="*/ 822960 w 1371600"/>
                  <a:gd name="connsiteY1" fmla="*/ 14438 h 2030931"/>
                  <a:gd name="connsiteX2" fmla="*/ 1122981 w 1371600"/>
                  <a:gd name="connsiteY2" fmla="*/ 56114 h 2030931"/>
                  <a:gd name="connsiteX3" fmla="*/ 1222408 w 1371600"/>
                  <a:gd name="connsiteY3" fmla="*/ 178067 h 2030931"/>
                  <a:gd name="connsiteX4" fmla="*/ 1265722 w 1371600"/>
                  <a:gd name="connsiteY4" fmla="*/ 336884 h 2030931"/>
                  <a:gd name="connsiteX5" fmla="*/ 1304223 w 1371600"/>
                  <a:gd name="connsiteY5" fmla="*/ 707457 h 2030931"/>
                  <a:gd name="connsiteX6" fmla="*/ 1342724 w 1371600"/>
                  <a:gd name="connsiteY6" fmla="*/ 1386038 h 2030931"/>
                  <a:gd name="connsiteX7" fmla="*/ 1371600 w 1371600"/>
                  <a:gd name="connsiteY7" fmla="*/ 2030931 h 2030931"/>
                  <a:gd name="connsiteX0" fmla="*/ 0 w 1371600"/>
                  <a:gd name="connsiteY0" fmla="*/ 0 h 2030931"/>
                  <a:gd name="connsiteX1" fmla="*/ 822960 w 1371600"/>
                  <a:gd name="connsiteY1" fmla="*/ 14438 h 2030931"/>
                  <a:gd name="connsiteX2" fmla="*/ 1122981 w 1371600"/>
                  <a:gd name="connsiteY2" fmla="*/ 56114 h 2030931"/>
                  <a:gd name="connsiteX3" fmla="*/ 1222408 w 1371600"/>
                  <a:gd name="connsiteY3" fmla="*/ 178067 h 2030931"/>
                  <a:gd name="connsiteX4" fmla="*/ 1265722 w 1371600"/>
                  <a:gd name="connsiteY4" fmla="*/ 336884 h 2030931"/>
                  <a:gd name="connsiteX5" fmla="*/ 1304223 w 1371600"/>
                  <a:gd name="connsiteY5" fmla="*/ 707457 h 2030931"/>
                  <a:gd name="connsiteX6" fmla="*/ 1342724 w 1371600"/>
                  <a:gd name="connsiteY6" fmla="*/ 1386038 h 2030931"/>
                  <a:gd name="connsiteX7" fmla="*/ 1371600 w 1371600"/>
                  <a:gd name="connsiteY7" fmla="*/ 2030931 h 2030931"/>
                  <a:gd name="connsiteX0" fmla="*/ 0 w 1371600"/>
                  <a:gd name="connsiteY0" fmla="*/ 0 h 2030931"/>
                  <a:gd name="connsiteX1" fmla="*/ 822960 w 1371600"/>
                  <a:gd name="connsiteY1" fmla="*/ 14438 h 2030931"/>
                  <a:gd name="connsiteX2" fmla="*/ 1122981 w 1371600"/>
                  <a:gd name="connsiteY2" fmla="*/ 56114 h 2030931"/>
                  <a:gd name="connsiteX3" fmla="*/ 1222408 w 1371600"/>
                  <a:gd name="connsiteY3" fmla="*/ 178067 h 2030931"/>
                  <a:gd name="connsiteX4" fmla="*/ 1265722 w 1371600"/>
                  <a:gd name="connsiteY4" fmla="*/ 336884 h 2030931"/>
                  <a:gd name="connsiteX5" fmla="*/ 1304223 w 1371600"/>
                  <a:gd name="connsiteY5" fmla="*/ 707457 h 2030931"/>
                  <a:gd name="connsiteX6" fmla="*/ 1342724 w 1371600"/>
                  <a:gd name="connsiteY6" fmla="*/ 1386038 h 2030931"/>
                  <a:gd name="connsiteX7" fmla="*/ 1371600 w 1371600"/>
                  <a:gd name="connsiteY7" fmla="*/ 2030931 h 2030931"/>
                  <a:gd name="connsiteX0" fmla="*/ 0 w 1371600"/>
                  <a:gd name="connsiteY0" fmla="*/ 0 h 2030931"/>
                  <a:gd name="connsiteX1" fmla="*/ 822960 w 1371600"/>
                  <a:gd name="connsiteY1" fmla="*/ 14438 h 2030931"/>
                  <a:gd name="connsiteX2" fmla="*/ 1122981 w 1371600"/>
                  <a:gd name="connsiteY2" fmla="*/ 56114 h 2030931"/>
                  <a:gd name="connsiteX3" fmla="*/ 1222408 w 1371600"/>
                  <a:gd name="connsiteY3" fmla="*/ 178067 h 2030931"/>
                  <a:gd name="connsiteX4" fmla="*/ 1265722 w 1371600"/>
                  <a:gd name="connsiteY4" fmla="*/ 362284 h 2030931"/>
                  <a:gd name="connsiteX5" fmla="*/ 1304223 w 1371600"/>
                  <a:gd name="connsiteY5" fmla="*/ 707457 h 2030931"/>
                  <a:gd name="connsiteX6" fmla="*/ 1342724 w 1371600"/>
                  <a:gd name="connsiteY6" fmla="*/ 1386038 h 2030931"/>
                  <a:gd name="connsiteX7" fmla="*/ 1371600 w 1371600"/>
                  <a:gd name="connsiteY7" fmla="*/ 2030931 h 203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1600" h="2030931">
                    <a:moveTo>
                      <a:pt x="0" y="0"/>
                    </a:moveTo>
                    <a:lnTo>
                      <a:pt x="822960" y="14438"/>
                    </a:lnTo>
                    <a:cubicBezTo>
                      <a:pt x="1010653" y="23261"/>
                      <a:pt x="1056406" y="35192"/>
                      <a:pt x="1122981" y="56114"/>
                    </a:cubicBezTo>
                    <a:cubicBezTo>
                      <a:pt x="1189556" y="77036"/>
                      <a:pt x="1198618" y="127039"/>
                      <a:pt x="1222408" y="178067"/>
                    </a:cubicBezTo>
                    <a:cubicBezTo>
                      <a:pt x="1246198" y="229095"/>
                      <a:pt x="1252086" y="274052"/>
                      <a:pt x="1265722" y="362284"/>
                    </a:cubicBezTo>
                    <a:cubicBezTo>
                      <a:pt x="1279358" y="450516"/>
                      <a:pt x="1291389" y="536831"/>
                      <a:pt x="1304223" y="707457"/>
                    </a:cubicBezTo>
                    <a:cubicBezTo>
                      <a:pt x="1317057" y="878083"/>
                      <a:pt x="1331495" y="1165459"/>
                      <a:pt x="1342724" y="1386038"/>
                    </a:cubicBezTo>
                    <a:cubicBezTo>
                      <a:pt x="1353953" y="1606617"/>
                      <a:pt x="1362776" y="1818774"/>
                      <a:pt x="1371600" y="2030931"/>
                    </a:cubicBezTo>
                  </a:path>
                </a:pathLst>
              </a:custGeom>
              <a:noFill/>
              <a:ln w="19050">
                <a:solidFill>
                  <a:srgbClr val="1EFF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53" name="Freeform 452">
                <a:extLst>
                  <a:ext uri="{FF2B5EF4-FFF2-40B4-BE49-F238E27FC236}">
                    <a16:creationId xmlns:a16="http://schemas.microsoft.com/office/drawing/2014/main" id="{53306EEC-655B-BF03-72DF-E45F3E5B9C25}"/>
                  </a:ext>
                </a:extLst>
              </p:cNvPr>
              <p:cNvSpPr/>
              <p:nvPr/>
            </p:nvSpPr>
            <p:spPr>
              <a:xfrm>
                <a:off x="10214920" y="2420986"/>
                <a:ext cx="1435846" cy="1732652"/>
              </a:xfrm>
              <a:custGeom>
                <a:avLst/>
                <a:gdLst>
                  <a:gd name="connsiteX0" fmla="*/ 0 w 1520509"/>
                  <a:gd name="connsiteY0" fmla="*/ 0 h 1953073"/>
                  <a:gd name="connsiteX1" fmla="*/ 714375 w 1520509"/>
                  <a:gd name="connsiteY1" fmla="*/ 15875 h 1953073"/>
                  <a:gd name="connsiteX2" fmla="*/ 1009650 w 1520509"/>
                  <a:gd name="connsiteY2" fmla="*/ 34925 h 1953073"/>
                  <a:gd name="connsiteX3" fmla="*/ 1152525 w 1520509"/>
                  <a:gd name="connsiteY3" fmla="*/ 120650 h 1953073"/>
                  <a:gd name="connsiteX4" fmla="*/ 1235075 w 1520509"/>
                  <a:gd name="connsiteY4" fmla="*/ 298450 h 1953073"/>
                  <a:gd name="connsiteX5" fmla="*/ 1317625 w 1520509"/>
                  <a:gd name="connsiteY5" fmla="*/ 650875 h 1953073"/>
                  <a:gd name="connsiteX6" fmla="*/ 1456008 w 1520509"/>
                  <a:gd name="connsiteY6" fmla="*/ 1414298 h 1953073"/>
                  <a:gd name="connsiteX7" fmla="*/ 1520509 w 1520509"/>
                  <a:gd name="connsiteY7" fmla="*/ 1953073 h 195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0509" h="1953073">
                    <a:moveTo>
                      <a:pt x="0" y="0"/>
                    </a:moveTo>
                    <a:lnTo>
                      <a:pt x="714375" y="15875"/>
                    </a:lnTo>
                    <a:cubicBezTo>
                      <a:pt x="882650" y="21696"/>
                      <a:pt x="936625" y="17463"/>
                      <a:pt x="1009650" y="34925"/>
                    </a:cubicBezTo>
                    <a:cubicBezTo>
                      <a:pt x="1082675" y="52387"/>
                      <a:pt x="1114954" y="76729"/>
                      <a:pt x="1152525" y="120650"/>
                    </a:cubicBezTo>
                    <a:cubicBezTo>
                      <a:pt x="1190096" y="164571"/>
                      <a:pt x="1207558" y="210079"/>
                      <a:pt x="1235075" y="298450"/>
                    </a:cubicBezTo>
                    <a:cubicBezTo>
                      <a:pt x="1262592" y="386821"/>
                      <a:pt x="1280803" y="464900"/>
                      <a:pt x="1317625" y="650875"/>
                    </a:cubicBezTo>
                    <a:cubicBezTo>
                      <a:pt x="1354447" y="836850"/>
                      <a:pt x="1422194" y="1197265"/>
                      <a:pt x="1456008" y="1414298"/>
                    </a:cubicBezTo>
                    <a:cubicBezTo>
                      <a:pt x="1489822" y="1631331"/>
                      <a:pt x="1505165" y="1792202"/>
                      <a:pt x="1520509" y="1953073"/>
                    </a:cubicBezTo>
                  </a:path>
                </a:pathLst>
              </a:custGeom>
              <a:noFill/>
              <a:ln w="19050">
                <a:solidFill>
                  <a:srgbClr val="5AFF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54" name="Freeform 453">
                <a:extLst>
                  <a:ext uri="{FF2B5EF4-FFF2-40B4-BE49-F238E27FC236}">
                    <a16:creationId xmlns:a16="http://schemas.microsoft.com/office/drawing/2014/main" id="{8FA864C6-53FE-A8F4-EFC6-8A49DB9C7394}"/>
                  </a:ext>
                </a:extLst>
              </p:cNvPr>
              <p:cNvSpPr/>
              <p:nvPr/>
            </p:nvSpPr>
            <p:spPr>
              <a:xfrm>
                <a:off x="10214012" y="2470645"/>
                <a:ext cx="1512654" cy="1687658"/>
              </a:xfrm>
              <a:custGeom>
                <a:avLst/>
                <a:gdLst>
                  <a:gd name="connsiteX0" fmla="*/ 0 w 1601845"/>
                  <a:gd name="connsiteY0" fmla="*/ 0 h 1902355"/>
                  <a:gd name="connsiteX1" fmla="*/ 622248 w 1601845"/>
                  <a:gd name="connsiteY1" fmla="*/ 11383 h 1902355"/>
                  <a:gd name="connsiteX2" fmla="*/ 838516 w 1601845"/>
                  <a:gd name="connsiteY2" fmla="*/ 34148 h 1902355"/>
                  <a:gd name="connsiteX3" fmla="*/ 933371 w 1601845"/>
                  <a:gd name="connsiteY3" fmla="*/ 83473 h 1902355"/>
                  <a:gd name="connsiteX4" fmla="*/ 1001667 w 1601845"/>
                  <a:gd name="connsiteY4" fmla="*/ 174533 h 1902355"/>
                  <a:gd name="connsiteX5" fmla="*/ 1085139 w 1601845"/>
                  <a:gd name="connsiteY5" fmla="*/ 417361 h 1902355"/>
                  <a:gd name="connsiteX6" fmla="*/ 1159837 w 1601845"/>
                  <a:gd name="connsiteY6" fmla="*/ 781002 h 1902355"/>
                  <a:gd name="connsiteX7" fmla="*/ 1225779 w 1601845"/>
                  <a:gd name="connsiteY7" fmla="*/ 1071148 h 1902355"/>
                  <a:gd name="connsiteX8" fmla="*/ 1313702 w 1601845"/>
                  <a:gd name="connsiteY8" fmla="*/ 1405256 h 1902355"/>
                  <a:gd name="connsiteX9" fmla="*/ 1439800 w 1601845"/>
                  <a:gd name="connsiteY9" fmla="*/ 1699798 h 1902355"/>
                  <a:gd name="connsiteX10" fmla="*/ 1549759 w 1601845"/>
                  <a:gd name="connsiteY10" fmla="*/ 1832907 h 1902355"/>
                  <a:gd name="connsiteX11" fmla="*/ 1601845 w 1601845"/>
                  <a:gd name="connsiteY11" fmla="*/ 1902355 h 1902355"/>
                  <a:gd name="connsiteX0" fmla="*/ 0 w 1601845"/>
                  <a:gd name="connsiteY0" fmla="*/ 0 h 1902355"/>
                  <a:gd name="connsiteX1" fmla="*/ 622248 w 1601845"/>
                  <a:gd name="connsiteY1" fmla="*/ 11383 h 1902355"/>
                  <a:gd name="connsiteX2" fmla="*/ 838516 w 1601845"/>
                  <a:gd name="connsiteY2" fmla="*/ 42240 h 1902355"/>
                  <a:gd name="connsiteX3" fmla="*/ 933371 w 1601845"/>
                  <a:gd name="connsiteY3" fmla="*/ 83473 h 1902355"/>
                  <a:gd name="connsiteX4" fmla="*/ 1001667 w 1601845"/>
                  <a:gd name="connsiteY4" fmla="*/ 174533 h 1902355"/>
                  <a:gd name="connsiteX5" fmla="*/ 1085139 w 1601845"/>
                  <a:gd name="connsiteY5" fmla="*/ 417361 h 1902355"/>
                  <a:gd name="connsiteX6" fmla="*/ 1159837 w 1601845"/>
                  <a:gd name="connsiteY6" fmla="*/ 781002 h 1902355"/>
                  <a:gd name="connsiteX7" fmla="*/ 1225779 w 1601845"/>
                  <a:gd name="connsiteY7" fmla="*/ 1071148 h 1902355"/>
                  <a:gd name="connsiteX8" fmla="*/ 1313702 w 1601845"/>
                  <a:gd name="connsiteY8" fmla="*/ 1405256 h 1902355"/>
                  <a:gd name="connsiteX9" fmla="*/ 1439800 w 1601845"/>
                  <a:gd name="connsiteY9" fmla="*/ 1699798 h 1902355"/>
                  <a:gd name="connsiteX10" fmla="*/ 1549759 w 1601845"/>
                  <a:gd name="connsiteY10" fmla="*/ 1832907 h 1902355"/>
                  <a:gd name="connsiteX11" fmla="*/ 1601845 w 1601845"/>
                  <a:gd name="connsiteY11" fmla="*/ 1902355 h 1902355"/>
                  <a:gd name="connsiteX0" fmla="*/ 0 w 1601845"/>
                  <a:gd name="connsiteY0" fmla="*/ 0 h 1902355"/>
                  <a:gd name="connsiteX1" fmla="*/ 622248 w 1601845"/>
                  <a:gd name="connsiteY1" fmla="*/ 11383 h 1902355"/>
                  <a:gd name="connsiteX2" fmla="*/ 838516 w 1601845"/>
                  <a:gd name="connsiteY2" fmla="*/ 42240 h 1902355"/>
                  <a:gd name="connsiteX3" fmla="*/ 933371 w 1601845"/>
                  <a:gd name="connsiteY3" fmla="*/ 83473 h 1902355"/>
                  <a:gd name="connsiteX4" fmla="*/ 997621 w 1601845"/>
                  <a:gd name="connsiteY4" fmla="*/ 178579 h 1902355"/>
                  <a:gd name="connsiteX5" fmla="*/ 1085139 w 1601845"/>
                  <a:gd name="connsiteY5" fmla="*/ 417361 h 1902355"/>
                  <a:gd name="connsiteX6" fmla="*/ 1159837 w 1601845"/>
                  <a:gd name="connsiteY6" fmla="*/ 781002 h 1902355"/>
                  <a:gd name="connsiteX7" fmla="*/ 1225779 w 1601845"/>
                  <a:gd name="connsiteY7" fmla="*/ 1071148 h 1902355"/>
                  <a:gd name="connsiteX8" fmla="*/ 1313702 w 1601845"/>
                  <a:gd name="connsiteY8" fmla="*/ 1405256 h 1902355"/>
                  <a:gd name="connsiteX9" fmla="*/ 1439800 w 1601845"/>
                  <a:gd name="connsiteY9" fmla="*/ 1699798 h 1902355"/>
                  <a:gd name="connsiteX10" fmla="*/ 1549759 w 1601845"/>
                  <a:gd name="connsiteY10" fmla="*/ 1832907 h 1902355"/>
                  <a:gd name="connsiteX11" fmla="*/ 1601845 w 1601845"/>
                  <a:gd name="connsiteY11" fmla="*/ 1902355 h 1902355"/>
                  <a:gd name="connsiteX0" fmla="*/ 0 w 1601845"/>
                  <a:gd name="connsiteY0" fmla="*/ 0 h 1902355"/>
                  <a:gd name="connsiteX1" fmla="*/ 622248 w 1601845"/>
                  <a:gd name="connsiteY1" fmla="*/ 11383 h 1902355"/>
                  <a:gd name="connsiteX2" fmla="*/ 838516 w 1601845"/>
                  <a:gd name="connsiteY2" fmla="*/ 42240 h 1902355"/>
                  <a:gd name="connsiteX3" fmla="*/ 933371 w 1601845"/>
                  <a:gd name="connsiteY3" fmla="*/ 87519 h 1902355"/>
                  <a:gd name="connsiteX4" fmla="*/ 997621 w 1601845"/>
                  <a:gd name="connsiteY4" fmla="*/ 178579 h 1902355"/>
                  <a:gd name="connsiteX5" fmla="*/ 1085139 w 1601845"/>
                  <a:gd name="connsiteY5" fmla="*/ 417361 h 1902355"/>
                  <a:gd name="connsiteX6" fmla="*/ 1159837 w 1601845"/>
                  <a:gd name="connsiteY6" fmla="*/ 781002 h 1902355"/>
                  <a:gd name="connsiteX7" fmla="*/ 1225779 w 1601845"/>
                  <a:gd name="connsiteY7" fmla="*/ 1071148 h 1902355"/>
                  <a:gd name="connsiteX8" fmla="*/ 1313702 w 1601845"/>
                  <a:gd name="connsiteY8" fmla="*/ 1405256 h 1902355"/>
                  <a:gd name="connsiteX9" fmla="*/ 1439800 w 1601845"/>
                  <a:gd name="connsiteY9" fmla="*/ 1699798 h 1902355"/>
                  <a:gd name="connsiteX10" fmla="*/ 1549759 w 1601845"/>
                  <a:gd name="connsiteY10" fmla="*/ 1832907 h 1902355"/>
                  <a:gd name="connsiteX11" fmla="*/ 1601845 w 1601845"/>
                  <a:gd name="connsiteY11" fmla="*/ 1902355 h 190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01845" h="1902355">
                    <a:moveTo>
                      <a:pt x="0" y="0"/>
                    </a:moveTo>
                    <a:lnTo>
                      <a:pt x="622248" y="11383"/>
                    </a:lnTo>
                    <a:cubicBezTo>
                      <a:pt x="762001" y="17074"/>
                      <a:pt x="786662" y="29551"/>
                      <a:pt x="838516" y="42240"/>
                    </a:cubicBezTo>
                    <a:cubicBezTo>
                      <a:pt x="890370" y="54929"/>
                      <a:pt x="906854" y="64796"/>
                      <a:pt x="933371" y="87519"/>
                    </a:cubicBezTo>
                    <a:cubicBezTo>
                      <a:pt x="959889" y="110242"/>
                      <a:pt x="972326" y="123605"/>
                      <a:pt x="997621" y="178579"/>
                    </a:cubicBezTo>
                    <a:cubicBezTo>
                      <a:pt x="1022916" y="233553"/>
                      <a:pt x="1058103" y="316957"/>
                      <a:pt x="1085139" y="417361"/>
                    </a:cubicBezTo>
                    <a:cubicBezTo>
                      <a:pt x="1112175" y="517765"/>
                      <a:pt x="1136397" y="672038"/>
                      <a:pt x="1159837" y="781002"/>
                    </a:cubicBezTo>
                    <a:cubicBezTo>
                      <a:pt x="1183277" y="889966"/>
                      <a:pt x="1200135" y="967106"/>
                      <a:pt x="1225779" y="1071148"/>
                    </a:cubicBezTo>
                    <a:cubicBezTo>
                      <a:pt x="1251423" y="1175190"/>
                      <a:pt x="1278032" y="1300481"/>
                      <a:pt x="1313702" y="1405256"/>
                    </a:cubicBezTo>
                    <a:cubicBezTo>
                      <a:pt x="1349372" y="1510031"/>
                      <a:pt x="1400457" y="1628523"/>
                      <a:pt x="1439800" y="1699798"/>
                    </a:cubicBezTo>
                    <a:cubicBezTo>
                      <a:pt x="1479143" y="1771073"/>
                      <a:pt x="1522752" y="1799148"/>
                      <a:pt x="1549759" y="1832907"/>
                    </a:cubicBezTo>
                    <a:cubicBezTo>
                      <a:pt x="1576766" y="1866666"/>
                      <a:pt x="1589305" y="1884510"/>
                      <a:pt x="1601845" y="1902355"/>
                    </a:cubicBezTo>
                  </a:path>
                </a:pathLst>
              </a:custGeom>
              <a:noFill/>
              <a:ln w="19050">
                <a:solidFill>
                  <a:srgbClr val="5AC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55" name="Freeform 454">
                <a:extLst>
                  <a:ext uri="{FF2B5EF4-FFF2-40B4-BE49-F238E27FC236}">
                    <a16:creationId xmlns:a16="http://schemas.microsoft.com/office/drawing/2014/main" id="{55005538-EFB7-94B0-CD20-DB6A008E3E90}"/>
                  </a:ext>
                </a:extLst>
              </p:cNvPr>
              <p:cNvSpPr/>
              <p:nvPr/>
            </p:nvSpPr>
            <p:spPr>
              <a:xfrm>
                <a:off x="10211922" y="2536469"/>
                <a:ext cx="1550078" cy="1619588"/>
              </a:xfrm>
              <a:custGeom>
                <a:avLst/>
                <a:gdLst>
                  <a:gd name="connsiteX0" fmla="*/ 0 w 1641475"/>
                  <a:gd name="connsiteY0" fmla="*/ 0 h 1825625"/>
                  <a:gd name="connsiteX1" fmla="*/ 231775 w 1641475"/>
                  <a:gd name="connsiteY1" fmla="*/ 12700 h 1825625"/>
                  <a:gd name="connsiteX2" fmla="*/ 622300 w 1641475"/>
                  <a:gd name="connsiteY2" fmla="*/ 28575 h 1825625"/>
                  <a:gd name="connsiteX3" fmla="*/ 774700 w 1641475"/>
                  <a:gd name="connsiteY3" fmla="*/ 53975 h 1825625"/>
                  <a:gd name="connsiteX4" fmla="*/ 850900 w 1641475"/>
                  <a:gd name="connsiteY4" fmla="*/ 101600 h 1825625"/>
                  <a:gd name="connsiteX5" fmla="*/ 917575 w 1641475"/>
                  <a:gd name="connsiteY5" fmla="*/ 203200 h 1825625"/>
                  <a:gd name="connsiteX6" fmla="*/ 977900 w 1641475"/>
                  <a:gd name="connsiteY6" fmla="*/ 384175 h 1825625"/>
                  <a:gd name="connsiteX7" fmla="*/ 1057275 w 1641475"/>
                  <a:gd name="connsiteY7" fmla="*/ 727075 h 1825625"/>
                  <a:gd name="connsiteX8" fmla="*/ 1127125 w 1641475"/>
                  <a:gd name="connsiteY8" fmla="*/ 1066800 h 1825625"/>
                  <a:gd name="connsiteX9" fmla="*/ 1174750 w 1641475"/>
                  <a:gd name="connsiteY9" fmla="*/ 1247775 h 1825625"/>
                  <a:gd name="connsiteX10" fmla="*/ 1228725 w 1641475"/>
                  <a:gd name="connsiteY10" fmla="*/ 1425575 h 1825625"/>
                  <a:gd name="connsiteX11" fmla="*/ 1314450 w 1641475"/>
                  <a:gd name="connsiteY11" fmla="*/ 1606550 h 1825625"/>
                  <a:gd name="connsiteX12" fmla="*/ 1387475 w 1641475"/>
                  <a:gd name="connsiteY12" fmla="*/ 1701800 h 1825625"/>
                  <a:gd name="connsiteX13" fmla="*/ 1492250 w 1641475"/>
                  <a:gd name="connsiteY13" fmla="*/ 1790700 h 1825625"/>
                  <a:gd name="connsiteX14" fmla="*/ 1641475 w 1641475"/>
                  <a:gd name="connsiteY14" fmla="*/ 1825625 h 1825625"/>
                  <a:gd name="connsiteX0" fmla="*/ 0 w 1641475"/>
                  <a:gd name="connsiteY0" fmla="*/ 0 h 1825625"/>
                  <a:gd name="connsiteX1" fmla="*/ 231775 w 1641475"/>
                  <a:gd name="connsiteY1" fmla="*/ 12700 h 1825625"/>
                  <a:gd name="connsiteX2" fmla="*/ 622300 w 1641475"/>
                  <a:gd name="connsiteY2" fmla="*/ 28575 h 1825625"/>
                  <a:gd name="connsiteX3" fmla="*/ 774700 w 1641475"/>
                  <a:gd name="connsiteY3" fmla="*/ 57150 h 1825625"/>
                  <a:gd name="connsiteX4" fmla="*/ 850900 w 1641475"/>
                  <a:gd name="connsiteY4" fmla="*/ 101600 h 1825625"/>
                  <a:gd name="connsiteX5" fmla="*/ 917575 w 1641475"/>
                  <a:gd name="connsiteY5" fmla="*/ 203200 h 1825625"/>
                  <a:gd name="connsiteX6" fmla="*/ 977900 w 1641475"/>
                  <a:gd name="connsiteY6" fmla="*/ 384175 h 1825625"/>
                  <a:gd name="connsiteX7" fmla="*/ 1057275 w 1641475"/>
                  <a:gd name="connsiteY7" fmla="*/ 727075 h 1825625"/>
                  <a:gd name="connsiteX8" fmla="*/ 1127125 w 1641475"/>
                  <a:gd name="connsiteY8" fmla="*/ 1066800 h 1825625"/>
                  <a:gd name="connsiteX9" fmla="*/ 1174750 w 1641475"/>
                  <a:gd name="connsiteY9" fmla="*/ 1247775 h 1825625"/>
                  <a:gd name="connsiteX10" fmla="*/ 1228725 w 1641475"/>
                  <a:gd name="connsiteY10" fmla="*/ 1425575 h 1825625"/>
                  <a:gd name="connsiteX11" fmla="*/ 1314450 w 1641475"/>
                  <a:gd name="connsiteY11" fmla="*/ 1606550 h 1825625"/>
                  <a:gd name="connsiteX12" fmla="*/ 1387475 w 1641475"/>
                  <a:gd name="connsiteY12" fmla="*/ 1701800 h 1825625"/>
                  <a:gd name="connsiteX13" fmla="*/ 1492250 w 1641475"/>
                  <a:gd name="connsiteY13" fmla="*/ 1790700 h 1825625"/>
                  <a:gd name="connsiteX14" fmla="*/ 1641475 w 1641475"/>
                  <a:gd name="connsiteY14" fmla="*/ 1825625 h 1825625"/>
                  <a:gd name="connsiteX0" fmla="*/ 0 w 1641475"/>
                  <a:gd name="connsiteY0" fmla="*/ 0 h 1825625"/>
                  <a:gd name="connsiteX1" fmla="*/ 231775 w 1641475"/>
                  <a:gd name="connsiteY1" fmla="*/ 12700 h 1825625"/>
                  <a:gd name="connsiteX2" fmla="*/ 622300 w 1641475"/>
                  <a:gd name="connsiteY2" fmla="*/ 28575 h 1825625"/>
                  <a:gd name="connsiteX3" fmla="*/ 774700 w 1641475"/>
                  <a:gd name="connsiteY3" fmla="*/ 57150 h 1825625"/>
                  <a:gd name="connsiteX4" fmla="*/ 850900 w 1641475"/>
                  <a:gd name="connsiteY4" fmla="*/ 101600 h 1825625"/>
                  <a:gd name="connsiteX5" fmla="*/ 917575 w 1641475"/>
                  <a:gd name="connsiteY5" fmla="*/ 203200 h 1825625"/>
                  <a:gd name="connsiteX6" fmla="*/ 974725 w 1641475"/>
                  <a:gd name="connsiteY6" fmla="*/ 384175 h 1825625"/>
                  <a:gd name="connsiteX7" fmla="*/ 1057275 w 1641475"/>
                  <a:gd name="connsiteY7" fmla="*/ 727075 h 1825625"/>
                  <a:gd name="connsiteX8" fmla="*/ 1127125 w 1641475"/>
                  <a:gd name="connsiteY8" fmla="*/ 1066800 h 1825625"/>
                  <a:gd name="connsiteX9" fmla="*/ 1174750 w 1641475"/>
                  <a:gd name="connsiteY9" fmla="*/ 1247775 h 1825625"/>
                  <a:gd name="connsiteX10" fmla="*/ 1228725 w 1641475"/>
                  <a:gd name="connsiteY10" fmla="*/ 1425575 h 1825625"/>
                  <a:gd name="connsiteX11" fmla="*/ 1314450 w 1641475"/>
                  <a:gd name="connsiteY11" fmla="*/ 1606550 h 1825625"/>
                  <a:gd name="connsiteX12" fmla="*/ 1387475 w 1641475"/>
                  <a:gd name="connsiteY12" fmla="*/ 1701800 h 1825625"/>
                  <a:gd name="connsiteX13" fmla="*/ 1492250 w 1641475"/>
                  <a:gd name="connsiteY13" fmla="*/ 1790700 h 1825625"/>
                  <a:gd name="connsiteX14" fmla="*/ 1641475 w 1641475"/>
                  <a:gd name="connsiteY14" fmla="*/ 1825625 h 1825625"/>
                  <a:gd name="connsiteX0" fmla="*/ 0 w 1641475"/>
                  <a:gd name="connsiteY0" fmla="*/ 0 h 1825625"/>
                  <a:gd name="connsiteX1" fmla="*/ 231775 w 1641475"/>
                  <a:gd name="connsiteY1" fmla="*/ 12700 h 1825625"/>
                  <a:gd name="connsiteX2" fmla="*/ 622300 w 1641475"/>
                  <a:gd name="connsiteY2" fmla="*/ 28575 h 1825625"/>
                  <a:gd name="connsiteX3" fmla="*/ 774700 w 1641475"/>
                  <a:gd name="connsiteY3" fmla="*/ 57150 h 1825625"/>
                  <a:gd name="connsiteX4" fmla="*/ 850900 w 1641475"/>
                  <a:gd name="connsiteY4" fmla="*/ 101600 h 1825625"/>
                  <a:gd name="connsiteX5" fmla="*/ 917575 w 1641475"/>
                  <a:gd name="connsiteY5" fmla="*/ 203200 h 1825625"/>
                  <a:gd name="connsiteX6" fmla="*/ 974725 w 1641475"/>
                  <a:gd name="connsiteY6" fmla="*/ 384175 h 1825625"/>
                  <a:gd name="connsiteX7" fmla="*/ 1054100 w 1641475"/>
                  <a:gd name="connsiteY7" fmla="*/ 727075 h 1825625"/>
                  <a:gd name="connsiteX8" fmla="*/ 1127125 w 1641475"/>
                  <a:gd name="connsiteY8" fmla="*/ 1066800 h 1825625"/>
                  <a:gd name="connsiteX9" fmla="*/ 1174750 w 1641475"/>
                  <a:gd name="connsiteY9" fmla="*/ 1247775 h 1825625"/>
                  <a:gd name="connsiteX10" fmla="*/ 1228725 w 1641475"/>
                  <a:gd name="connsiteY10" fmla="*/ 1425575 h 1825625"/>
                  <a:gd name="connsiteX11" fmla="*/ 1314450 w 1641475"/>
                  <a:gd name="connsiteY11" fmla="*/ 1606550 h 1825625"/>
                  <a:gd name="connsiteX12" fmla="*/ 1387475 w 1641475"/>
                  <a:gd name="connsiteY12" fmla="*/ 1701800 h 1825625"/>
                  <a:gd name="connsiteX13" fmla="*/ 1492250 w 1641475"/>
                  <a:gd name="connsiteY13" fmla="*/ 1790700 h 1825625"/>
                  <a:gd name="connsiteX14" fmla="*/ 1641475 w 1641475"/>
                  <a:gd name="connsiteY14" fmla="*/ 1825625 h 1825625"/>
                  <a:gd name="connsiteX0" fmla="*/ 0 w 1641475"/>
                  <a:gd name="connsiteY0" fmla="*/ 0 h 1825625"/>
                  <a:gd name="connsiteX1" fmla="*/ 231775 w 1641475"/>
                  <a:gd name="connsiteY1" fmla="*/ 12700 h 1825625"/>
                  <a:gd name="connsiteX2" fmla="*/ 622300 w 1641475"/>
                  <a:gd name="connsiteY2" fmla="*/ 28575 h 1825625"/>
                  <a:gd name="connsiteX3" fmla="*/ 774700 w 1641475"/>
                  <a:gd name="connsiteY3" fmla="*/ 57150 h 1825625"/>
                  <a:gd name="connsiteX4" fmla="*/ 850900 w 1641475"/>
                  <a:gd name="connsiteY4" fmla="*/ 101600 h 1825625"/>
                  <a:gd name="connsiteX5" fmla="*/ 917575 w 1641475"/>
                  <a:gd name="connsiteY5" fmla="*/ 203200 h 1825625"/>
                  <a:gd name="connsiteX6" fmla="*/ 974725 w 1641475"/>
                  <a:gd name="connsiteY6" fmla="*/ 384175 h 1825625"/>
                  <a:gd name="connsiteX7" fmla="*/ 1054100 w 1641475"/>
                  <a:gd name="connsiteY7" fmla="*/ 727075 h 1825625"/>
                  <a:gd name="connsiteX8" fmla="*/ 1127125 w 1641475"/>
                  <a:gd name="connsiteY8" fmla="*/ 1066800 h 1825625"/>
                  <a:gd name="connsiteX9" fmla="*/ 1174750 w 1641475"/>
                  <a:gd name="connsiteY9" fmla="*/ 1247775 h 1825625"/>
                  <a:gd name="connsiteX10" fmla="*/ 1228725 w 1641475"/>
                  <a:gd name="connsiteY10" fmla="*/ 1425575 h 1825625"/>
                  <a:gd name="connsiteX11" fmla="*/ 1314450 w 1641475"/>
                  <a:gd name="connsiteY11" fmla="*/ 1606550 h 1825625"/>
                  <a:gd name="connsiteX12" fmla="*/ 1387475 w 1641475"/>
                  <a:gd name="connsiteY12" fmla="*/ 1701800 h 1825625"/>
                  <a:gd name="connsiteX13" fmla="*/ 1495425 w 1641475"/>
                  <a:gd name="connsiteY13" fmla="*/ 1787525 h 1825625"/>
                  <a:gd name="connsiteX14" fmla="*/ 1641475 w 1641475"/>
                  <a:gd name="connsiteY14" fmla="*/ 1825625 h 182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41475" h="1825625">
                    <a:moveTo>
                      <a:pt x="0" y="0"/>
                    </a:moveTo>
                    <a:lnTo>
                      <a:pt x="231775" y="12700"/>
                    </a:lnTo>
                    <a:cubicBezTo>
                      <a:pt x="335492" y="17463"/>
                      <a:pt x="531813" y="21167"/>
                      <a:pt x="622300" y="28575"/>
                    </a:cubicBezTo>
                    <a:cubicBezTo>
                      <a:pt x="712787" y="35983"/>
                      <a:pt x="736600" y="44979"/>
                      <a:pt x="774700" y="57150"/>
                    </a:cubicBezTo>
                    <a:cubicBezTo>
                      <a:pt x="812800" y="69321"/>
                      <a:pt x="827088" y="77258"/>
                      <a:pt x="850900" y="101600"/>
                    </a:cubicBezTo>
                    <a:cubicBezTo>
                      <a:pt x="874713" y="125942"/>
                      <a:pt x="896938" y="156104"/>
                      <a:pt x="917575" y="203200"/>
                    </a:cubicBezTo>
                    <a:cubicBezTo>
                      <a:pt x="938212" y="250296"/>
                      <a:pt x="951971" y="296863"/>
                      <a:pt x="974725" y="384175"/>
                    </a:cubicBezTo>
                    <a:cubicBezTo>
                      <a:pt x="997479" y="471487"/>
                      <a:pt x="1028700" y="613304"/>
                      <a:pt x="1054100" y="727075"/>
                    </a:cubicBezTo>
                    <a:cubicBezTo>
                      <a:pt x="1079500" y="840846"/>
                      <a:pt x="1107017" y="980017"/>
                      <a:pt x="1127125" y="1066800"/>
                    </a:cubicBezTo>
                    <a:cubicBezTo>
                      <a:pt x="1147233" y="1153583"/>
                      <a:pt x="1157817" y="1187979"/>
                      <a:pt x="1174750" y="1247775"/>
                    </a:cubicBezTo>
                    <a:cubicBezTo>
                      <a:pt x="1191683" y="1307571"/>
                      <a:pt x="1205442" y="1365779"/>
                      <a:pt x="1228725" y="1425575"/>
                    </a:cubicBezTo>
                    <a:cubicBezTo>
                      <a:pt x="1252008" y="1485371"/>
                      <a:pt x="1287992" y="1560512"/>
                      <a:pt x="1314450" y="1606550"/>
                    </a:cubicBezTo>
                    <a:cubicBezTo>
                      <a:pt x="1340908" y="1652588"/>
                      <a:pt x="1357313" y="1671638"/>
                      <a:pt x="1387475" y="1701800"/>
                    </a:cubicBezTo>
                    <a:cubicBezTo>
                      <a:pt x="1417637" y="1731962"/>
                      <a:pt x="1453092" y="1766887"/>
                      <a:pt x="1495425" y="1787525"/>
                    </a:cubicBezTo>
                    <a:cubicBezTo>
                      <a:pt x="1537758" y="1808163"/>
                      <a:pt x="1588029" y="1818481"/>
                      <a:pt x="1641475" y="1825625"/>
                    </a:cubicBezTo>
                  </a:path>
                </a:pathLst>
              </a:custGeom>
              <a:noFill/>
              <a:ln w="19050">
                <a:solidFill>
                  <a:srgbClr val="1E1E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459" name="Straight Connector 458">
                <a:extLst>
                  <a:ext uri="{FF2B5EF4-FFF2-40B4-BE49-F238E27FC236}">
                    <a16:creationId xmlns:a16="http://schemas.microsoft.com/office/drawing/2014/main" id="{0BBB7BB0-098A-D70C-1E21-0C409C1D65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78082" y="2154167"/>
                <a:ext cx="34502" cy="6077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>
                <a:extLst>
                  <a:ext uri="{FF2B5EF4-FFF2-40B4-BE49-F238E27FC236}">
                    <a16:creationId xmlns:a16="http://schemas.microsoft.com/office/drawing/2014/main" id="{A7D26598-B36B-0E93-82E1-2511C18DD3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12584" y="2153849"/>
                <a:ext cx="34502" cy="6077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6F15534E-266A-6B3D-275C-98F3FB7912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35731" y="2185307"/>
                <a:ext cx="140237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7EB05BFE-C22D-6EEC-5D02-CDF4FE3F1E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5201" y="2185122"/>
                <a:ext cx="2044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54F722BF-B5E1-6E0B-EBCE-69281B1BA24F}"/>
                  </a:ext>
                </a:extLst>
              </p:cNvPr>
              <p:cNvSpPr/>
              <p:nvPr/>
            </p:nvSpPr>
            <p:spPr>
              <a:xfrm>
                <a:off x="10383545" y="2321534"/>
                <a:ext cx="45719" cy="2698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506" name="TextBox 505">
              <a:extLst>
                <a:ext uri="{FF2B5EF4-FFF2-40B4-BE49-F238E27FC236}">
                  <a16:creationId xmlns:a16="http://schemas.microsoft.com/office/drawing/2014/main" id="{D28B2645-9EBC-6E97-FCEF-14EB2AC338AC}"/>
                </a:ext>
              </a:extLst>
            </p:cNvPr>
            <p:cNvSpPr txBox="1"/>
            <p:nvPr/>
          </p:nvSpPr>
          <p:spPr>
            <a:xfrm>
              <a:off x="10136000" y="2209551"/>
              <a:ext cx="1127254" cy="26788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defTabSz="509412" eaLnBrk="1" fontAlgn="auto" latinLnBrk="0" hangingPunct="1">
                <a:lnSpc>
                  <a:spcPct val="9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GaAs solar cell </a:t>
              </a:r>
            </a:p>
          </p:txBody>
        </p:sp>
        <p:grpSp>
          <p:nvGrpSpPr>
            <p:cNvPr id="576" name="Group 575">
              <a:extLst>
                <a:ext uri="{FF2B5EF4-FFF2-40B4-BE49-F238E27FC236}">
                  <a16:creationId xmlns:a16="http://schemas.microsoft.com/office/drawing/2014/main" id="{29EBDAB8-9107-4AEE-EC3E-CD51626AE3FF}"/>
                </a:ext>
              </a:extLst>
            </p:cNvPr>
            <p:cNvGrpSpPr/>
            <p:nvPr/>
          </p:nvGrpSpPr>
          <p:grpSpPr>
            <a:xfrm>
              <a:off x="10180333" y="2479559"/>
              <a:ext cx="631579" cy="785032"/>
              <a:chOff x="10016392" y="1202416"/>
              <a:chExt cx="631579" cy="757631"/>
            </a:xfrm>
          </p:grpSpPr>
          <p:sp>
            <p:nvSpPr>
              <p:cNvPr id="577" name="TextBox 576">
                <a:extLst>
                  <a:ext uri="{FF2B5EF4-FFF2-40B4-BE49-F238E27FC236}">
                    <a16:creationId xmlns:a16="http://schemas.microsoft.com/office/drawing/2014/main" id="{3FD7211C-005E-ABFB-35C5-B2B42E122AE8}"/>
                  </a:ext>
                </a:extLst>
              </p:cNvPr>
              <p:cNvSpPr txBox="1"/>
              <p:nvPr/>
            </p:nvSpPr>
            <p:spPr>
              <a:xfrm>
                <a:off x="10136669" y="1202416"/>
                <a:ext cx="492477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EFF1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163K</a:t>
                </a:r>
              </a:p>
            </p:txBody>
          </p:sp>
          <p:cxnSp>
            <p:nvCxnSpPr>
              <p:cNvPr id="578" name="Straight Connector 577">
                <a:extLst>
                  <a:ext uri="{FF2B5EF4-FFF2-40B4-BE49-F238E27FC236}">
                    <a16:creationId xmlns:a16="http://schemas.microsoft.com/office/drawing/2014/main" id="{1FD1A479-8BDC-C861-70B3-B864F60AFC34}"/>
                  </a:ext>
                </a:extLst>
              </p:cNvPr>
              <p:cNvCxnSpPr/>
              <p:nvPr/>
            </p:nvCxnSpPr>
            <p:spPr>
              <a:xfrm>
                <a:off x="10016392" y="1292341"/>
                <a:ext cx="128016" cy="0"/>
              </a:xfrm>
              <a:prstGeom prst="line">
                <a:avLst/>
              </a:prstGeom>
              <a:ln w="19050">
                <a:solidFill>
                  <a:srgbClr val="1EFF1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9" name="TextBox 578">
                <a:extLst>
                  <a:ext uri="{FF2B5EF4-FFF2-40B4-BE49-F238E27FC236}">
                    <a16:creationId xmlns:a16="http://schemas.microsoft.com/office/drawing/2014/main" id="{13EF6799-B772-8446-87C2-F9634442DFF8}"/>
                  </a:ext>
                </a:extLst>
              </p:cNvPr>
              <p:cNvSpPr txBox="1"/>
              <p:nvPr/>
            </p:nvSpPr>
            <p:spPr>
              <a:xfrm>
                <a:off x="10142234" y="1388672"/>
                <a:ext cx="477387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AFFC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123K</a:t>
                </a:r>
              </a:p>
            </p:txBody>
          </p:sp>
          <p:cxnSp>
            <p:nvCxnSpPr>
              <p:cNvPr id="580" name="Straight Connector 579">
                <a:extLst>
                  <a:ext uri="{FF2B5EF4-FFF2-40B4-BE49-F238E27FC236}">
                    <a16:creationId xmlns:a16="http://schemas.microsoft.com/office/drawing/2014/main" id="{1C79C171-7053-19D9-17B8-D1EEBD8B0C81}"/>
                  </a:ext>
                </a:extLst>
              </p:cNvPr>
              <p:cNvCxnSpPr/>
              <p:nvPr/>
            </p:nvCxnSpPr>
            <p:spPr>
              <a:xfrm>
                <a:off x="10016392" y="1486017"/>
                <a:ext cx="128016" cy="0"/>
              </a:xfrm>
              <a:prstGeom prst="line">
                <a:avLst/>
              </a:prstGeom>
              <a:ln w="19050">
                <a:solidFill>
                  <a:srgbClr val="5AFF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1" name="TextBox 580">
                <a:extLst>
                  <a:ext uri="{FF2B5EF4-FFF2-40B4-BE49-F238E27FC236}">
                    <a16:creationId xmlns:a16="http://schemas.microsoft.com/office/drawing/2014/main" id="{5390DD9D-CC7D-3C18-38FF-C1F969479B65}"/>
                  </a:ext>
                </a:extLst>
              </p:cNvPr>
              <p:cNvSpPr txBox="1"/>
              <p:nvPr/>
            </p:nvSpPr>
            <p:spPr>
              <a:xfrm>
                <a:off x="10117619" y="1589125"/>
                <a:ext cx="530352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AC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100K</a:t>
                </a:r>
              </a:p>
            </p:txBody>
          </p:sp>
          <p:cxnSp>
            <p:nvCxnSpPr>
              <p:cNvPr id="582" name="Straight Connector 581">
                <a:extLst>
                  <a:ext uri="{FF2B5EF4-FFF2-40B4-BE49-F238E27FC236}">
                    <a16:creationId xmlns:a16="http://schemas.microsoft.com/office/drawing/2014/main" id="{897F3E26-3F4A-C1C6-09DA-CFB35348C836}"/>
                  </a:ext>
                </a:extLst>
              </p:cNvPr>
              <p:cNvCxnSpPr/>
              <p:nvPr/>
            </p:nvCxnSpPr>
            <p:spPr>
              <a:xfrm>
                <a:off x="10016392" y="1679050"/>
                <a:ext cx="128016" cy="0"/>
              </a:xfrm>
              <a:prstGeom prst="line">
                <a:avLst/>
              </a:prstGeom>
              <a:ln w="19050">
                <a:solidFill>
                  <a:srgbClr val="5AC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3" name="TextBox 582">
                <a:extLst>
                  <a:ext uri="{FF2B5EF4-FFF2-40B4-BE49-F238E27FC236}">
                    <a16:creationId xmlns:a16="http://schemas.microsoft.com/office/drawing/2014/main" id="{E8E59E46-8E1C-097A-0027-D8DBBFE64C99}"/>
                  </a:ext>
                </a:extLst>
              </p:cNvPr>
              <p:cNvSpPr txBox="1"/>
              <p:nvPr/>
            </p:nvSpPr>
            <p:spPr>
              <a:xfrm>
                <a:off x="10139059" y="1775381"/>
                <a:ext cx="43686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80K</a:t>
                </a:r>
              </a:p>
            </p:txBody>
          </p:sp>
          <p:cxnSp>
            <p:nvCxnSpPr>
              <p:cNvPr id="584" name="Straight Connector 583">
                <a:extLst>
                  <a:ext uri="{FF2B5EF4-FFF2-40B4-BE49-F238E27FC236}">
                    <a16:creationId xmlns:a16="http://schemas.microsoft.com/office/drawing/2014/main" id="{DD0D167B-890C-0A1E-2312-712623A32E22}"/>
                  </a:ext>
                </a:extLst>
              </p:cNvPr>
              <p:cNvCxnSpPr/>
              <p:nvPr/>
            </p:nvCxnSpPr>
            <p:spPr>
              <a:xfrm>
                <a:off x="10016392" y="1872726"/>
                <a:ext cx="128016" cy="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7" name="TextBox 586">
              <a:extLst>
                <a:ext uri="{FF2B5EF4-FFF2-40B4-BE49-F238E27FC236}">
                  <a16:creationId xmlns:a16="http://schemas.microsoft.com/office/drawing/2014/main" id="{2B06C97E-1EA9-BEE5-8DD8-C7EB019D7485}"/>
                </a:ext>
              </a:extLst>
            </p:cNvPr>
            <p:cNvSpPr txBox="1"/>
            <p:nvPr/>
          </p:nvSpPr>
          <p:spPr>
            <a:xfrm>
              <a:off x="10530642" y="4808717"/>
              <a:ext cx="997372" cy="4462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lvl="0" algn="ctr" defTabSz="91440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R</a:t>
              </a:r>
              <a:r>
                <a:rPr lang="en-US" sz="1200" baseline="-25000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S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 ↑ as T ↓</a:t>
              </a:r>
            </a:p>
            <a:p>
              <a:pPr marR="0" lvl="0" algn="ctr" defTabSz="91440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US" sz="120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itchFamily="2" charset="2"/>
                </a:rPr>
                <a:t> FF ↓</a:t>
              </a:r>
              <a:endParaRPr kumimoji="0" lang="en-US" sz="120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92" name="Group 591">
            <a:extLst>
              <a:ext uri="{FF2B5EF4-FFF2-40B4-BE49-F238E27FC236}">
                <a16:creationId xmlns:a16="http://schemas.microsoft.com/office/drawing/2014/main" id="{324A03D4-CC50-9128-0376-916C55B08B53}"/>
              </a:ext>
            </a:extLst>
          </p:cNvPr>
          <p:cNvGrpSpPr/>
          <p:nvPr/>
        </p:nvGrpSpPr>
        <p:grpSpPr>
          <a:xfrm>
            <a:off x="4597367" y="3896117"/>
            <a:ext cx="458249" cy="276999"/>
            <a:chOff x="4597367" y="3896117"/>
            <a:chExt cx="458249" cy="276999"/>
          </a:xfrm>
        </p:grpSpPr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8D51A91E-0725-F337-93AE-55A3E24B665F}"/>
                </a:ext>
              </a:extLst>
            </p:cNvPr>
            <p:cNvSpPr txBox="1"/>
            <p:nvPr/>
          </p:nvSpPr>
          <p:spPr>
            <a:xfrm>
              <a:off x="4597367" y="3896117"/>
              <a:ext cx="45824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</a:pPr>
              <a:r>
                <a:rPr lang="en-US" sz="1200" b="1" kern="1200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</a:t>
              </a:r>
              <a:r>
                <a:rPr lang="en-US" sz="1200" b="1" kern="1200" baseline="-25000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</a:t>
              </a:r>
              <a:endParaRPr lang="en-US" sz="1200" b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5614ECFE-CEDD-B137-1596-2D1AB3E5B983}"/>
                </a:ext>
              </a:extLst>
            </p:cNvPr>
            <p:cNvSpPr/>
            <p:nvPr/>
          </p:nvSpPr>
          <p:spPr>
            <a:xfrm>
              <a:off x="4653720" y="3897597"/>
              <a:ext cx="73152" cy="756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601" name="Group 600">
            <a:extLst>
              <a:ext uri="{FF2B5EF4-FFF2-40B4-BE49-F238E27FC236}">
                <a16:creationId xmlns:a16="http://schemas.microsoft.com/office/drawing/2014/main" id="{9FD79E00-D03A-43FF-0DC5-E986491D7FA6}"/>
              </a:ext>
            </a:extLst>
          </p:cNvPr>
          <p:cNvGrpSpPr/>
          <p:nvPr/>
        </p:nvGrpSpPr>
        <p:grpSpPr>
          <a:xfrm>
            <a:off x="11319217" y="1752288"/>
            <a:ext cx="634259" cy="504004"/>
            <a:chOff x="11319217" y="1752288"/>
            <a:chExt cx="634259" cy="504004"/>
          </a:xfrm>
        </p:grpSpPr>
        <p:sp>
          <p:nvSpPr>
            <p:cNvPr id="602" name="TextBox 601">
              <a:extLst>
                <a:ext uri="{FF2B5EF4-FFF2-40B4-BE49-F238E27FC236}">
                  <a16:creationId xmlns:a16="http://schemas.microsoft.com/office/drawing/2014/main" id="{85564E0B-1755-3A62-26B2-1E0DCF351BB1}"/>
                </a:ext>
              </a:extLst>
            </p:cNvPr>
            <p:cNvSpPr txBox="1"/>
            <p:nvPr/>
          </p:nvSpPr>
          <p:spPr>
            <a:xfrm>
              <a:off x="11319217" y="1752288"/>
              <a:ext cx="634259" cy="26788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defTabSz="509412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R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603" name="Straight Arrow Connector 602">
              <a:extLst>
                <a:ext uri="{FF2B5EF4-FFF2-40B4-BE49-F238E27FC236}">
                  <a16:creationId xmlns:a16="http://schemas.microsoft.com/office/drawing/2014/main" id="{0E24A6F8-AB67-FA0C-5490-DFC12EDBFA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554818" y="1984697"/>
              <a:ext cx="100974" cy="26521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Straight Arrow Connector 603">
              <a:extLst>
                <a:ext uri="{FF2B5EF4-FFF2-40B4-BE49-F238E27FC236}">
                  <a16:creationId xmlns:a16="http://schemas.microsoft.com/office/drawing/2014/main" id="{F2DE1FBC-E3A7-9AEA-4C9A-5EA63E481895}"/>
                </a:ext>
              </a:extLst>
            </p:cNvPr>
            <p:cNvCxnSpPr>
              <a:cxnSpLocks/>
            </p:cNvCxnSpPr>
            <p:nvPr/>
          </p:nvCxnSpPr>
          <p:spPr>
            <a:xfrm>
              <a:off x="11654404" y="1991282"/>
              <a:ext cx="86449" cy="26501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119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43F91-324A-0A72-2AA3-AC5AEEA55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294" name="Text Placeholder 5">
            <a:extLst>
              <a:ext uri="{FF2B5EF4-FFF2-40B4-BE49-F238E27FC236}">
                <a16:creationId xmlns:a16="http://schemas.microsoft.com/office/drawing/2014/main" id="{3BADD1A0-7EAD-BF80-1B7D-DDB0F2AEC0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3" y="6323013"/>
            <a:ext cx="10241280" cy="544512"/>
          </a:xfrm>
        </p:spPr>
        <p:txBody>
          <a:bodyPr/>
          <a:lstStyle/>
          <a:p>
            <a:r>
              <a:rPr lang="en-US" dirty="0"/>
              <a:t>[1]  C. </a:t>
            </a:r>
            <a:r>
              <a:rPr lang="en-US" dirty="0" err="1"/>
              <a:t>Algora</a:t>
            </a:r>
            <a:r>
              <a:rPr lang="en-US" dirty="0"/>
              <a:t> et al., Joule, 6, 340-368 (2022).               </a:t>
            </a:r>
            <a:r>
              <a:rPr lang="en-US" sz="700" dirty="0"/>
              <a:t>  </a:t>
            </a:r>
            <a:r>
              <a:rPr lang="en-US" dirty="0"/>
              <a:t>        [2] M. D. Sturge et al., Phys. Rev. 129, 2835 (1963).</a:t>
            </a:r>
          </a:p>
          <a:p>
            <a:r>
              <a:rPr lang="en-US" dirty="0"/>
              <a:t>[3] O. D. Miller et al., IEEE J. </a:t>
            </a:r>
            <a:r>
              <a:rPr lang="en-US" dirty="0" err="1"/>
              <a:t>Photovolt</a:t>
            </a:r>
            <a:r>
              <a:rPr lang="en-US" dirty="0"/>
              <a:t>. 2, 303-311 (2012).   [4]. F. </a:t>
            </a:r>
            <a:r>
              <a:rPr lang="en-US" dirty="0" err="1"/>
              <a:t>Urbach</a:t>
            </a:r>
            <a:r>
              <a:rPr lang="en-US" dirty="0"/>
              <a:t>, Phys. Rev. 92, 1324 (1953). 		</a:t>
            </a:r>
          </a:p>
        </p:txBody>
      </p:sp>
      <p:sp>
        <p:nvSpPr>
          <p:cNvPr id="55" name="Content Placeholder 1">
            <a:extLst>
              <a:ext uri="{FF2B5EF4-FFF2-40B4-BE49-F238E27FC236}">
                <a16:creationId xmlns:a16="http://schemas.microsoft.com/office/drawing/2014/main" id="{8706238C-DC73-A8CD-16FB-571ECD9533E0}"/>
              </a:ext>
            </a:extLst>
          </p:cNvPr>
          <p:cNvSpPr txBox="1">
            <a:spLocks/>
          </p:cNvSpPr>
          <p:nvPr/>
        </p:nvSpPr>
        <p:spPr>
          <a:xfrm>
            <a:off x="701041" y="1708803"/>
            <a:ext cx="3697378" cy="3766875"/>
          </a:xfrm>
          <a:prstGeom prst="rect">
            <a:avLst/>
          </a:prstGeom>
        </p:spPr>
        <p:txBody>
          <a:bodyPr vert="horz" lIns="9144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R</a:t>
            </a:r>
            <a:r>
              <a:rPr lang="en-US" sz="2400" baseline="-25000" dirty="0">
                <a:solidFill>
                  <a:schemeClr val="tx1"/>
                </a:solidFill>
              </a:rPr>
              <a:t>S</a:t>
            </a:r>
            <a:r>
              <a:rPr lang="en-US" sz="2400" dirty="0">
                <a:solidFill>
                  <a:schemeClr val="tx1"/>
                </a:solidFill>
              </a:rPr>
              <a:t>: Induce voltage drop itself and dissipate power as heat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FF ↓ as R</a:t>
            </a:r>
            <a:r>
              <a:rPr lang="en-US" sz="2400" baseline="-25000" dirty="0">
                <a:solidFill>
                  <a:schemeClr val="tx1"/>
                </a:solidFill>
              </a:rPr>
              <a:t>S</a:t>
            </a:r>
            <a:r>
              <a:rPr lang="en-US" sz="2400" dirty="0">
                <a:solidFill>
                  <a:schemeClr val="tx1"/>
                </a:solidFill>
              </a:rPr>
              <a:t> ↑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Impact of R</a:t>
            </a:r>
            <a:r>
              <a:rPr lang="en-US" sz="2400" baseline="-25000" dirty="0">
                <a:solidFill>
                  <a:schemeClr val="tx1"/>
                </a:solidFill>
              </a:rPr>
              <a:t>S</a:t>
            </a:r>
            <a:r>
              <a:rPr lang="en-US" sz="2400" dirty="0">
                <a:solidFill>
                  <a:schemeClr val="tx1"/>
                </a:solidFill>
              </a:rPr>
              <a:t> significantly ↑ as light intensity ↑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20DBC65C-7EC4-5874-CF7E-05FFCC301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304801"/>
            <a:ext cx="9791700" cy="762000"/>
          </a:xfrm>
        </p:spPr>
        <p:txBody>
          <a:bodyPr>
            <a:noAutofit/>
          </a:bodyPr>
          <a:lstStyle/>
          <a:p>
            <a:r>
              <a:rPr lang="en-US" sz="4000" dirty="0"/>
              <a:t>Effect of R</a:t>
            </a:r>
            <a:r>
              <a:rPr lang="en-US" sz="4000" baseline="-25000" dirty="0"/>
              <a:t>S</a:t>
            </a:r>
            <a:r>
              <a:rPr lang="en-US" sz="4000" dirty="0"/>
              <a:t> on IV characteristics</a:t>
            </a:r>
          </a:p>
        </p:txBody>
      </p:sp>
      <p:sp>
        <p:nvSpPr>
          <p:cNvPr id="478" name="Oval 477">
            <a:extLst>
              <a:ext uri="{FF2B5EF4-FFF2-40B4-BE49-F238E27FC236}">
                <a16:creationId xmlns:a16="http://schemas.microsoft.com/office/drawing/2014/main" id="{6A09FD6C-7629-26A2-4605-D02600019BC2}"/>
              </a:ext>
            </a:extLst>
          </p:cNvPr>
          <p:cNvSpPr/>
          <p:nvPr/>
        </p:nvSpPr>
        <p:spPr>
          <a:xfrm>
            <a:off x="8126957" y="2848074"/>
            <a:ext cx="64987" cy="6498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88" name="TextBox 487">
            <a:extLst>
              <a:ext uri="{FF2B5EF4-FFF2-40B4-BE49-F238E27FC236}">
                <a16:creationId xmlns:a16="http://schemas.microsoft.com/office/drawing/2014/main" id="{0C700492-BA72-446D-07C4-CBD63BA975F1}"/>
              </a:ext>
            </a:extLst>
          </p:cNvPr>
          <p:cNvSpPr txBox="1"/>
          <p:nvPr/>
        </p:nvSpPr>
        <p:spPr>
          <a:xfrm>
            <a:off x="7850053" y="1771041"/>
            <a:ext cx="2399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200" i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</a:t>
            </a:r>
          </a:p>
        </p:txBody>
      </p:sp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FD4270DA-51E3-11FB-4875-A2325E4F558A}"/>
              </a:ext>
            </a:extLst>
          </p:cNvPr>
          <p:cNvCxnSpPr>
            <a:cxnSpLocks/>
          </p:cNvCxnSpPr>
          <p:nvPr/>
        </p:nvCxnSpPr>
        <p:spPr>
          <a:xfrm flipV="1">
            <a:off x="8159450" y="1897716"/>
            <a:ext cx="0" cy="854260"/>
          </a:xfrm>
          <a:prstGeom prst="line">
            <a:avLst/>
          </a:prstGeom>
          <a:ln w="190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4" name="TextBox 493">
            <a:extLst>
              <a:ext uri="{FF2B5EF4-FFF2-40B4-BE49-F238E27FC236}">
                <a16:creationId xmlns:a16="http://schemas.microsoft.com/office/drawing/2014/main" id="{0CFCA301-FE5B-A854-EFCD-8A1B4680DA02}"/>
              </a:ext>
            </a:extLst>
          </p:cNvPr>
          <p:cNvSpPr txBox="1"/>
          <p:nvPr/>
        </p:nvSpPr>
        <p:spPr>
          <a:xfrm>
            <a:off x="8143627" y="2199934"/>
            <a:ext cx="3323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200" i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</a:p>
        </p:txBody>
      </p: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77CF1E3E-157F-7BC3-4B6B-BCA3B7F7FDC4}"/>
              </a:ext>
            </a:extLst>
          </p:cNvPr>
          <p:cNvGrpSpPr/>
          <p:nvPr/>
        </p:nvGrpSpPr>
        <p:grpSpPr>
          <a:xfrm>
            <a:off x="6510868" y="2250646"/>
            <a:ext cx="209958" cy="147590"/>
            <a:chOff x="1084792" y="3274888"/>
            <a:chExt cx="384048" cy="269967"/>
          </a:xfrm>
        </p:grpSpPr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7BF34B40-78B1-44E6-848E-DD4C872CBF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4792" y="3544855"/>
              <a:ext cx="38404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7" name="Triangle 486">
              <a:extLst>
                <a:ext uri="{FF2B5EF4-FFF2-40B4-BE49-F238E27FC236}">
                  <a16:creationId xmlns:a16="http://schemas.microsoft.com/office/drawing/2014/main" id="{CFCFB55A-4AFF-3803-9668-F72BFECC2533}"/>
                </a:ext>
              </a:extLst>
            </p:cNvPr>
            <p:cNvSpPr/>
            <p:nvPr/>
          </p:nvSpPr>
          <p:spPr>
            <a:xfrm flipV="1">
              <a:off x="1120235" y="3274888"/>
              <a:ext cx="313162" cy="26996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0DA6E5BB-6CE1-C19C-63CC-6C1C6B60E659}"/>
              </a:ext>
            </a:extLst>
          </p:cNvPr>
          <p:cNvCxnSpPr>
            <a:cxnSpLocks/>
          </p:cNvCxnSpPr>
          <p:nvPr/>
        </p:nvCxnSpPr>
        <p:spPr>
          <a:xfrm flipV="1">
            <a:off x="5934216" y="1764794"/>
            <a:ext cx="0" cy="1119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8" name="Oval 497">
            <a:extLst>
              <a:ext uri="{FF2B5EF4-FFF2-40B4-BE49-F238E27FC236}">
                <a16:creationId xmlns:a16="http://schemas.microsoft.com/office/drawing/2014/main" id="{6FD9288E-1BB3-10AC-2ACA-8A1910E76812}"/>
              </a:ext>
            </a:extLst>
          </p:cNvPr>
          <p:cNvSpPr/>
          <p:nvPr/>
        </p:nvSpPr>
        <p:spPr>
          <a:xfrm>
            <a:off x="5775713" y="2165940"/>
            <a:ext cx="317005" cy="31700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00" name="TextBox 499">
            <a:extLst>
              <a:ext uri="{FF2B5EF4-FFF2-40B4-BE49-F238E27FC236}">
                <a16:creationId xmlns:a16="http://schemas.microsoft.com/office/drawing/2014/main" id="{39CDB841-0144-28D2-A008-7A790282C38C}"/>
              </a:ext>
            </a:extLst>
          </p:cNvPr>
          <p:cNvSpPr txBox="1"/>
          <p:nvPr/>
        </p:nvSpPr>
        <p:spPr>
          <a:xfrm>
            <a:off x="6067562" y="2185942"/>
            <a:ext cx="3480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200" i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</a:t>
            </a:r>
            <a:r>
              <a:rPr lang="en-US" sz="1200" i="1" kern="1200" baseline="-25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endParaRPr lang="en-US" sz="1200" i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01" name="Straight Connector 500">
            <a:extLst>
              <a:ext uri="{FF2B5EF4-FFF2-40B4-BE49-F238E27FC236}">
                <a16:creationId xmlns:a16="http://schemas.microsoft.com/office/drawing/2014/main" id="{85C60A04-89EB-D7B7-6DBA-D4DEED763F66}"/>
              </a:ext>
            </a:extLst>
          </p:cNvPr>
          <p:cNvCxnSpPr>
            <a:cxnSpLocks/>
          </p:cNvCxnSpPr>
          <p:nvPr/>
        </p:nvCxnSpPr>
        <p:spPr>
          <a:xfrm flipH="1">
            <a:off x="5924691" y="1766040"/>
            <a:ext cx="165412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Arrow Connector 501">
            <a:extLst>
              <a:ext uri="{FF2B5EF4-FFF2-40B4-BE49-F238E27FC236}">
                <a16:creationId xmlns:a16="http://schemas.microsoft.com/office/drawing/2014/main" id="{CBCFCB4C-682C-80AE-A8D3-CBB7410E896A}"/>
              </a:ext>
            </a:extLst>
          </p:cNvPr>
          <p:cNvCxnSpPr>
            <a:cxnSpLocks/>
          </p:cNvCxnSpPr>
          <p:nvPr/>
        </p:nvCxnSpPr>
        <p:spPr>
          <a:xfrm>
            <a:off x="5594433" y="1983651"/>
            <a:ext cx="116861" cy="201913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3" name="Straight Arrow Connector 502">
            <a:extLst>
              <a:ext uri="{FF2B5EF4-FFF2-40B4-BE49-F238E27FC236}">
                <a16:creationId xmlns:a16="http://schemas.microsoft.com/office/drawing/2014/main" id="{0BBCF7C1-73F0-E33D-88F9-1E454F9E3028}"/>
              </a:ext>
            </a:extLst>
          </p:cNvPr>
          <p:cNvCxnSpPr>
            <a:cxnSpLocks/>
          </p:cNvCxnSpPr>
          <p:nvPr/>
        </p:nvCxnSpPr>
        <p:spPr>
          <a:xfrm>
            <a:off x="5668811" y="1935416"/>
            <a:ext cx="116861" cy="201913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4" name="TextBox 503">
            <a:extLst>
              <a:ext uri="{FF2B5EF4-FFF2-40B4-BE49-F238E27FC236}">
                <a16:creationId xmlns:a16="http://schemas.microsoft.com/office/drawing/2014/main" id="{28C0FC10-A3B4-8B57-3FBE-45FD0B046D83}"/>
              </a:ext>
            </a:extLst>
          </p:cNvPr>
          <p:cNvSpPr txBox="1"/>
          <p:nvPr/>
        </p:nvSpPr>
        <p:spPr>
          <a:xfrm>
            <a:off x="5421276" y="1695909"/>
            <a:ext cx="3463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200" kern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h𝜈</a:t>
            </a:r>
          </a:p>
        </p:txBody>
      </p:sp>
      <p:cxnSp>
        <p:nvCxnSpPr>
          <p:cNvPr id="505" name="Straight Connector 504">
            <a:extLst>
              <a:ext uri="{FF2B5EF4-FFF2-40B4-BE49-F238E27FC236}">
                <a16:creationId xmlns:a16="http://schemas.microsoft.com/office/drawing/2014/main" id="{CA47DF40-ED2A-D87D-1123-8D72D8DC3512}"/>
              </a:ext>
            </a:extLst>
          </p:cNvPr>
          <p:cNvCxnSpPr>
            <a:cxnSpLocks/>
          </p:cNvCxnSpPr>
          <p:nvPr/>
        </p:nvCxnSpPr>
        <p:spPr>
          <a:xfrm flipH="1">
            <a:off x="5924691" y="2881224"/>
            <a:ext cx="22037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4E0AE75-CB6A-F758-0E6E-C1C52B81B9E6}"/>
              </a:ext>
            </a:extLst>
          </p:cNvPr>
          <p:cNvGrpSpPr/>
          <p:nvPr/>
        </p:nvGrpSpPr>
        <p:grpSpPr>
          <a:xfrm>
            <a:off x="7248668" y="2156540"/>
            <a:ext cx="93586" cy="329691"/>
            <a:chOff x="2464745" y="3101976"/>
            <a:chExt cx="171184" cy="603060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8806FA5-59AE-3A1A-2BCB-19C9CE7EBFD4}"/>
                </a:ext>
              </a:extLst>
            </p:cNvPr>
            <p:cNvCxnSpPr>
              <a:cxnSpLocks/>
            </p:cNvCxnSpPr>
            <p:nvPr/>
          </p:nvCxnSpPr>
          <p:spPr>
            <a:xfrm>
              <a:off x="2464745" y="3322444"/>
              <a:ext cx="170740" cy="17074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6446CC8-AC5F-F994-4983-E9E29D7EC064}"/>
                </a:ext>
              </a:extLst>
            </p:cNvPr>
            <p:cNvCxnSpPr/>
            <p:nvPr/>
          </p:nvCxnSpPr>
          <p:spPr>
            <a:xfrm>
              <a:off x="2470740" y="3625661"/>
              <a:ext cx="79375" cy="79375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7EADA05-745B-0255-66FD-CDC2669A92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4745" y="3167696"/>
              <a:ext cx="170740" cy="17074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A336CE9-90FD-2FCC-080B-FF9D5E4FAB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4745" y="3472502"/>
              <a:ext cx="170740" cy="17074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DD86C18-F385-636F-517D-7F2E4B595FBB}"/>
                </a:ext>
              </a:extLst>
            </p:cNvPr>
            <p:cNvCxnSpPr/>
            <p:nvPr/>
          </p:nvCxnSpPr>
          <p:spPr>
            <a:xfrm>
              <a:off x="2556554" y="3101976"/>
              <a:ext cx="79375" cy="79375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B1BB40E9-E00A-1803-F977-C8C12A2423B7}"/>
              </a:ext>
            </a:extLst>
          </p:cNvPr>
          <p:cNvSpPr txBox="1"/>
          <p:nvPr/>
        </p:nvSpPr>
        <p:spPr>
          <a:xfrm>
            <a:off x="7336727" y="2185942"/>
            <a:ext cx="6466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200" i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lang="en-US" sz="1200" i="1" kern="1200" baseline="-25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</a:t>
            </a:r>
            <a:endParaRPr lang="en-US" sz="1200" i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CDF6486E-A21C-AE4E-051A-999C3F20D0E2}"/>
              </a:ext>
            </a:extLst>
          </p:cNvPr>
          <p:cNvGrpSpPr/>
          <p:nvPr/>
        </p:nvGrpSpPr>
        <p:grpSpPr>
          <a:xfrm rot="5400000">
            <a:off x="7693236" y="1602976"/>
            <a:ext cx="93586" cy="329691"/>
            <a:chOff x="2464745" y="3101976"/>
            <a:chExt cx="171184" cy="603060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BD00537-3226-BFBA-CE31-AC3F9FD2D87E}"/>
                </a:ext>
              </a:extLst>
            </p:cNvPr>
            <p:cNvCxnSpPr>
              <a:cxnSpLocks/>
            </p:cNvCxnSpPr>
            <p:nvPr/>
          </p:nvCxnSpPr>
          <p:spPr>
            <a:xfrm>
              <a:off x="2464745" y="3322444"/>
              <a:ext cx="170740" cy="17074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BC80FB2-C437-3E84-F6EB-0C6D9D45CAC9}"/>
                </a:ext>
              </a:extLst>
            </p:cNvPr>
            <p:cNvCxnSpPr/>
            <p:nvPr/>
          </p:nvCxnSpPr>
          <p:spPr>
            <a:xfrm>
              <a:off x="2470740" y="3625661"/>
              <a:ext cx="79375" cy="79375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D4F69DB-5DF1-676B-26B1-5E37C3C60F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4745" y="3167696"/>
              <a:ext cx="170740" cy="17074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3B3459C-CDE7-703A-0837-618FEFEA4E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4745" y="3472502"/>
              <a:ext cx="170740" cy="17074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ABA4475-DBDB-55B7-661C-951AD1F9082F}"/>
                </a:ext>
              </a:extLst>
            </p:cNvPr>
            <p:cNvCxnSpPr/>
            <p:nvPr/>
          </p:nvCxnSpPr>
          <p:spPr>
            <a:xfrm>
              <a:off x="2556554" y="3101976"/>
              <a:ext cx="79375" cy="79375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E6F95F77-F775-6AA9-D238-3F9BA4BCED21}"/>
              </a:ext>
            </a:extLst>
          </p:cNvPr>
          <p:cNvSpPr txBox="1"/>
          <p:nvPr/>
        </p:nvSpPr>
        <p:spPr>
          <a:xfrm>
            <a:off x="7688287" y="1443702"/>
            <a:ext cx="192116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buClrTx/>
              <a:buFontTx/>
              <a:buNone/>
            </a:pPr>
            <a:r>
              <a:rPr lang="en-US" sz="1200" i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lang="en-US" sz="1200" i="1" kern="1200" baseline="-25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lang="en-US" sz="1200" i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F6329EB-E42D-B7DC-FEA3-86B189721FDF}"/>
              </a:ext>
            </a:extLst>
          </p:cNvPr>
          <p:cNvSpPr txBox="1"/>
          <p:nvPr/>
        </p:nvSpPr>
        <p:spPr>
          <a:xfrm>
            <a:off x="6703350" y="2192074"/>
            <a:ext cx="438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200" i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2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1200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C167953-00D9-3519-7CBC-7C6A507F6537}"/>
              </a:ext>
            </a:extLst>
          </p:cNvPr>
          <p:cNvCxnSpPr>
            <a:cxnSpLocks/>
          </p:cNvCxnSpPr>
          <p:nvPr/>
        </p:nvCxnSpPr>
        <p:spPr>
          <a:xfrm flipV="1">
            <a:off x="5934215" y="2223858"/>
            <a:ext cx="0" cy="201168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7EEE32DA-6AAB-374C-CD84-4A04CEED189F}"/>
              </a:ext>
            </a:extLst>
          </p:cNvPr>
          <p:cNvCxnSpPr>
            <a:cxnSpLocks/>
          </p:cNvCxnSpPr>
          <p:nvPr/>
        </p:nvCxnSpPr>
        <p:spPr>
          <a:xfrm flipV="1">
            <a:off x="6615847" y="1897716"/>
            <a:ext cx="0" cy="9835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C57AFBA-B893-2AE7-53C5-1E1AF7149A9C}"/>
              </a:ext>
            </a:extLst>
          </p:cNvPr>
          <p:cNvCxnSpPr>
            <a:cxnSpLocks/>
          </p:cNvCxnSpPr>
          <p:nvPr/>
        </p:nvCxnSpPr>
        <p:spPr>
          <a:xfrm flipV="1">
            <a:off x="6614035" y="1768390"/>
            <a:ext cx="0" cy="201168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B1A9D0CD-A1A4-E4BB-4E31-9837ACAEFAE3}"/>
              </a:ext>
            </a:extLst>
          </p:cNvPr>
          <p:cNvCxnSpPr>
            <a:cxnSpLocks/>
          </p:cNvCxnSpPr>
          <p:nvPr/>
        </p:nvCxnSpPr>
        <p:spPr>
          <a:xfrm flipV="1">
            <a:off x="7295507" y="2478232"/>
            <a:ext cx="0" cy="402336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B146E3C0-21C5-B18B-2781-F7170F4E9069}"/>
              </a:ext>
            </a:extLst>
          </p:cNvPr>
          <p:cNvCxnSpPr>
            <a:cxnSpLocks/>
          </p:cNvCxnSpPr>
          <p:nvPr/>
        </p:nvCxnSpPr>
        <p:spPr>
          <a:xfrm flipV="1">
            <a:off x="7302435" y="1760204"/>
            <a:ext cx="0" cy="402336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B1357437-FD21-8565-2D63-ACB3B3D4FB59}"/>
              </a:ext>
            </a:extLst>
          </p:cNvPr>
          <p:cNvCxnSpPr>
            <a:cxnSpLocks/>
          </p:cNvCxnSpPr>
          <p:nvPr/>
        </p:nvCxnSpPr>
        <p:spPr>
          <a:xfrm flipH="1">
            <a:off x="7903957" y="1770801"/>
            <a:ext cx="219456" cy="0"/>
          </a:xfrm>
          <a:prstGeom prst="line">
            <a:avLst/>
          </a:prstGeom>
          <a:ln w="19050">
            <a:solidFill>
              <a:srgbClr val="0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031B5C81-D86C-BA72-9957-AF31ABBCC2B3}"/>
              </a:ext>
            </a:extLst>
          </p:cNvPr>
          <p:cNvSpPr/>
          <p:nvPr/>
        </p:nvSpPr>
        <p:spPr>
          <a:xfrm>
            <a:off x="8126957" y="1735844"/>
            <a:ext cx="64987" cy="6498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9" name="Content Placeholder 1">
                <a:extLst>
                  <a:ext uri="{FF2B5EF4-FFF2-40B4-BE49-F238E27FC236}">
                    <a16:creationId xmlns:a16="http://schemas.microsoft.com/office/drawing/2014/main" id="{6D4E686A-96E9-A5E7-13E8-6B66F0D79A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72802" y="1679501"/>
                <a:ext cx="2893487" cy="10931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90000"/>
                  </a:lnSpc>
                  <a:buClrTx/>
                  <a:buNone/>
                </a:pPr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90000"/>
                  </a:lnSpc>
                  <a:buClr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𝐽</m:t>
                      </m:r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𝐽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𝑉</m:t>
                                      </m:r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−</m:t>
                                      </m:r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𝐽</m:t>
                                      </m:r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𝑛𝑘𝑇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𝐽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𝑆𝐻</m:t>
                              </m:r>
                            </m:sub>
                          </m:sSub>
                        </m:den>
                      </m:f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𝐽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9" name="Content Placeholder 1">
                <a:extLst>
                  <a:ext uri="{FF2B5EF4-FFF2-40B4-BE49-F238E27FC236}">
                    <a16:creationId xmlns:a16="http://schemas.microsoft.com/office/drawing/2014/main" id="{6D4E686A-96E9-A5E7-13E8-6B66F0D79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802" y="1679501"/>
                <a:ext cx="2893487" cy="10931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5" name="Group 314">
            <a:extLst>
              <a:ext uri="{FF2B5EF4-FFF2-40B4-BE49-F238E27FC236}">
                <a16:creationId xmlns:a16="http://schemas.microsoft.com/office/drawing/2014/main" id="{5DE3134B-ECA5-255B-E4C9-B565E5612008}"/>
              </a:ext>
            </a:extLst>
          </p:cNvPr>
          <p:cNvGrpSpPr/>
          <p:nvPr/>
        </p:nvGrpSpPr>
        <p:grpSpPr>
          <a:xfrm>
            <a:off x="5505342" y="3240133"/>
            <a:ext cx="2834640" cy="2241117"/>
            <a:chOff x="5505342" y="3240133"/>
            <a:chExt cx="2834640" cy="2241117"/>
          </a:xfrm>
        </p:grpSpPr>
        <p:pic>
          <p:nvPicPr>
            <p:cNvPr id="277" name="Picture 276" descr="A picture containing text, line, screenshot, diagram&#10;&#10;Description automatically generated">
              <a:extLst>
                <a:ext uri="{FF2B5EF4-FFF2-40B4-BE49-F238E27FC236}">
                  <a16:creationId xmlns:a16="http://schemas.microsoft.com/office/drawing/2014/main" id="{494782B5-0F4E-255F-4AE3-723E07FA9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5342" y="3240133"/>
              <a:ext cx="2834640" cy="2241117"/>
            </a:xfrm>
            <a:prstGeom prst="rect">
              <a:avLst/>
            </a:prstGeom>
          </p:spPr>
        </p:pic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3A24055E-3AF2-6870-C70D-C523CB034EA4}"/>
                </a:ext>
              </a:extLst>
            </p:cNvPr>
            <p:cNvSpPr txBox="1"/>
            <p:nvPr/>
          </p:nvSpPr>
          <p:spPr>
            <a:xfrm>
              <a:off x="6314806" y="3379010"/>
              <a:ext cx="77328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</a:t>
              </a:r>
              <a:r>
                <a:rPr lang="en-US" sz="12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200" kern="1200" baseline="-25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US" sz="12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2969DE26-C636-58A7-3AFD-F47B9C076797}"/>
                </a:ext>
              </a:extLst>
            </p:cNvPr>
            <p:cNvCxnSpPr>
              <a:cxnSpLocks/>
            </p:cNvCxnSpPr>
            <p:nvPr/>
          </p:nvCxnSpPr>
          <p:spPr>
            <a:xfrm>
              <a:off x="6147921" y="3512665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FF90E57D-7FD6-9DF0-B4B1-372A64E786F8}"/>
                </a:ext>
              </a:extLst>
            </p:cNvPr>
            <p:cNvCxnSpPr>
              <a:cxnSpLocks/>
            </p:cNvCxnSpPr>
            <p:nvPr/>
          </p:nvCxnSpPr>
          <p:spPr>
            <a:xfrm>
              <a:off x="6147921" y="3756243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58E32735-A410-50F5-355B-6E150103BF3A}"/>
                </a:ext>
              </a:extLst>
            </p:cNvPr>
            <p:cNvSpPr txBox="1"/>
            <p:nvPr/>
          </p:nvSpPr>
          <p:spPr>
            <a:xfrm>
              <a:off x="6314806" y="3558382"/>
              <a:ext cx="773288" cy="335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ClrTx/>
              </a:pPr>
              <a:r>
                <a:rPr lang="en-US" sz="12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R</a:t>
              </a:r>
              <a:r>
                <a:rPr lang="en-US" sz="1200" kern="1200" baseline="-250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</a:t>
              </a:r>
              <a:endPara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99" name="Straight Arrow Connector 298">
              <a:extLst>
                <a:ext uri="{FF2B5EF4-FFF2-40B4-BE49-F238E27FC236}">
                  <a16:creationId xmlns:a16="http://schemas.microsoft.com/office/drawing/2014/main" id="{220D737D-0719-DA97-3C55-9ABCF5392E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02309" y="4658745"/>
              <a:ext cx="457141" cy="262489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TextBox 303">
              <a:extLst>
                <a:ext uri="{FF2B5EF4-FFF2-40B4-BE49-F238E27FC236}">
                  <a16:creationId xmlns:a16="http://schemas.microsoft.com/office/drawing/2014/main" id="{F0BC7B5E-7A99-8251-DFAA-EC9968296BCD}"/>
                </a:ext>
              </a:extLst>
            </p:cNvPr>
            <p:cNvSpPr txBox="1"/>
            <p:nvPr/>
          </p:nvSpPr>
          <p:spPr>
            <a:xfrm>
              <a:off x="6639782" y="4487792"/>
              <a:ext cx="12070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Increasing R</a:t>
              </a:r>
              <a:r>
                <a:rPr lang="en-US" sz="1200" baseline="-25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Tx/>
              </a:pPr>
              <a:r>
                <a:rPr lang="en-US" sz="12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 FF ↓</a:t>
              </a:r>
              <a:endParaRPr lang="en-US" sz="12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44C939CA-0B6E-3044-3766-906CBF0BEBC4}"/>
              </a:ext>
            </a:extLst>
          </p:cNvPr>
          <p:cNvGrpSpPr/>
          <p:nvPr/>
        </p:nvGrpSpPr>
        <p:grpSpPr>
          <a:xfrm>
            <a:off x="8677219" y="2933685"/>
            <a:ext cx="2834640" cy="2541994"/>
            <a:chOff x="8677219" y="2933685"/>
            <a:chExt cx="2834640" cy="2541994"/>
          </a:xfrm>
        </p:grpSpPr>
        <p:pic>
          <p:nvPicPr>
            <p:cNvPr id="284" name="Picture 283" descr="A picture containing text, line, plot, screenshot&#10;&#10;Description automatically generated">
              <a:extLst>
                <a:ext uri="{FF2B5EF4-FFF2-40B4-BE49-F238E27FC236}">
                  <a16:creationId xmlns:a16="http://schemas.microsoft.com/office/drawing/2014/main" id="{F44BBA67-F08C-DFFC-C1B4-78A951387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7219" y="3234562"/>
              <a:ext cx="2834640" cy="2241117"/>
            </a:xfrm>
            <a:prstGeom prst="rect">
              <a:avLst/>
            </a:prstGeom>
          </p:spPr>
        </p:pic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48E9798B-9E1B-6EF8-47D5-660518D6E443}"/>
                </a:ext>
              </a:extLst>
            </p:cNvPr>
            <p:cNvSpPr txBox="1"/>
            <p:nvPr/>
          </p:nvSpPr>
          <p:spPr>
            <a:xfrm>
              <a:off x="9544942" y="2985716"/>
              <a:ext cx="77328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</a:t>
              </a:r>
              <a:r>
                <a:rPr lang="en-US" sz="12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200" kern="1200" baseline="-25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US" sz="12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2FFBD209-DE76-D5B9-E768-71F6D5D62502}"/>
                </a:ext>
              </a:extLst>
            </p:cNvPr>
            <p:cNvCxnSpPr>
              <a:cxnSpLocks/>
            </p:cNvCxnSpPr>
            <p:nvPr/>
          </p:nvCxnSpPr>
          <p:spPr>
            <a:xfrm>
              <a:off x="9378057" y="3119371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7B5D7991-81E6-C3BC-0E14-1AA3A961E3C4}"/>
                </a:ext>
              </a:extLst>
            </p:cNvPr>
            <p:cNvCxnSpPr>
              <a:cxnSpLocks/>
            </p:cNvCxnSpPr>
            <p:nvPr/>
          </p:nvCxnSpPr>
          <p:spPr>
            <a:xfrm>
              <a:off x="10318230" y="3131546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2C60C29F-1D81-DB3A-BBEE-E67DA5639654}"/>
                </a:ext>
              </a:extLst>
            </p:cNvPr>
            <p:cNvSpPr txBox="1"/>
            <p:nvPr/>
          </p:nvSpPr>
          <p:spPr>
            <a:xfrm>
              <a:off x="10485115" y="2933685"/>
              <a:ext cx="773288" cy="335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ClrTx/>
              </a:pPr>
              <a:r>
                <a:rPr lang="en-US" sz="12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R</a:t>
              </a:r>
              <a:r>
                <a:rPr lang="en-US" sz="1200" kern="1200" baseline="-250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</a:t>
              </a:r>
              <a:endPara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6" name="TextBox 305">
              <a:extLst>
                <a:ext uri="{FF2B5EF4-FFF2-40B4-BE49-F238E27FC236}">
                  <a16:creationId xmlns:a16="http://schemas.microsoft.com/office/drawing/2014/main" id="{2F6366BE-2ED2-05EA-BAA0-F5DC161A0DC6}"/>
                </a:ext>
              </a:extLst>
            </p:cNvPr>
            <p:cNvSpPr txBox="1"/>
            <p:nvPr/>
          </p:nvSpPr>
          <p:spPr>
            <a:xfrm>
              <a:off x="9254793" y="3479244"/>
              <a:ext cx="13449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</a:pPr>
              <a:r>
                <a:rPr lang="en-US" sz="1200" dirty="0">
                  <a:solidFill>
                    <a:srgbClr val="6DE1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</a:t>
              </a:r>
              <a:r>
                <a:rPr lang="en-US" sz="1200" kern="1200" dirty="0">
                  <a:solidFill>
                    <a:srgbClr val="6DE1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Illumination</a:t>
              </a:r>
            </a:p>
          </p:txBody>
        </p:sp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1E1C49DE-3BC0-905C-B95C-E4330BBF6F66}"/>
                </a:ext>
              </a:extLst>
            </p:cNvPr>
            <p:cNvSpPr txBox="1"/>
            <p:nvPr/>
          </p:nvSpPr>
          <p:spPr>
            <a:xfrm>
              <a:off x="9254792" y="4726458"/>
              <a:ext cx="13449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</a:pPr>
              <a:r>
                <a:rPr lang="en-US" sz="1200" dirty="0">
                  <a:solidFill>
                    <a:srgbClr val="E299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</a:t>
              </a:r>
              <a:r>
                <a:rPr lang="en-US" sz="1200" kern="1200" dirty="0">
                  <a:solidFill>
                    <a:srgbClr val="E299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Illumination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162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7EDB9-74BB-2C12-53E1-2CD7763DD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55E7-4A19-49BF-A0C2-DF2ABEDBA899}" type="slidenum">
              <a:rPr lang="en-US" smtClean="0"/>
              <a:t>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5BDDE8-4A45-F559-D361-50A20F98E6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[1]  S. Lu et al., Nanoscale Res. Lett. 6, 576 (2011).   [2] S. T. Hwang et al., Sol. Energy Mater. Sol. Cells, 155, 264-272 (2016).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5BDDF87-311B-ADE8-B445-60428632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304801"/>
            <a:ext cx="9990406" cy="762000"/>
          </a:xfrm>
        </p:spPr>
        <p:txBody>
          <a:bodyPr>
            <a:normAutofit/>
          </a:bodyPr>
          <a:lstStyle/>
          <a:p>
            <a:r>
              <a:rPr lang="en-US" sz="4000" dirty="0"/>
              <a:t>LPCs growth and characterization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F854156-E409-7360-28E9-A88EAB2BF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1708801"/>
            <a:ext cx="4152720" cy="239691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Solid-source molecular beam epitaxy (MBE)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Sources: Al, Ga, In, As, P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Dopants: Si, Be</a:t>
            </a:r>
          </a:p>
          <a:p>
            <a:pPr lvl="1">
              <a:lnSpc>
                <a:spcPct val="90000"/>
              </a:lnSpc>
            </a:pPr>
            <a:r>
              <a:rPr lang="en-US" dirty="0" err="1"/>
              <a:t>T</a:t>
            </a:r>
            <a:r>
              <a:rPr lang="en-US" baseline="-25000" dirty="0" err="1"/>
              <a:t>Sub</a:t>
            </a:r>
            <a:r>
              <a:rPr lang="en-US" dirty="0"/>
              <a:t>: 460˚C-610˚C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CE80DA-C735-F76A-6237-848A954F65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1" t="13377" b="2592"/>
          <a:stretch/>
        </p:blipFill>
        <p:spPr>
          <a:xfrm>
            <a:off x="5458163" y="1854295"/>
            <a:ext cx="5409242" cy="384196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75826409"/>
      </p:ext>
    </p:extLst>
  </p:cSld>
  <p:clrMapOvr>
    <a:masterClrMapping/>
  </p:clrMapOvr>
</p:sld>
</file>

<file path=ppt/theme/theme1.xml><?xml version="1.0" encoding="utf-8"?>
<a:theme xmlns:a="http://schemas.openxmlformats.org/drawingml/2006/main" name="MNTL New I no MNTL better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NTL New I no MNTL better" id="{5AF6B5DE-954B-4C36-8DFA-90197A7D02E5}" vid="{10DC9C36-C797-477E-B5FF-3B73A4A06A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MNTL New I no MNTL better</Template>
  <TotalTime>65937</TotalTime>
  <Words>2220</Words>
  <Application>Microsoft Macintosh PowerPoint</Application>
  <PresentationFormat>Widescreen</PresentationFormat>
  <Paragraphs>690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Bebas Neue Regular</vt:lpstr>
      <vt:lpstr>Arial</vt:lpstr>
      <vt:lpstr>Calibri</vt:lpstr>
      <vt:lpstr>Calibri Light</vt:lpstr>
      <vt:lpstr>Cambria Math</vt:lpstr>
      <vt:lpstr>Times New Roman</vt:lpstr>
      <vt:lpstr>Wingdings</vt:lpstr>
      <vt:lpstr>MNTL New I no MNTL better</vt:lpstr>
      <vt:lpstr>Office Theme</vt:lpstr>
      <vt:lpstr>PowerPoint Presentation</vt:lpstr>
      <vt:lpstr>Outline</vt:lpstr>
      <vt:lpstr>Cryogenic power-over-fiber</vt:lpstr>
      <vt:lpstr>LPC material selection</vt:lpstr>
      <vt:lpstr>Laser wavelength (𝜆) selection</vt:lpstr>
      <vt:lpstr>Laser wavelength (𝜆) selection</vt:lpstr>
      <vt:lpstr>Effect of operating temperature </vt:lpstr>
      <vt:lpstr>Effect of RS on IV characteristics</vt:lpstr>
      <vt:lpstr>LPCs growth and characterization</vt:lpstr>
      <vt:lpstr>LPCs growth and characterization</vt:lpstr>
      <vt:lpstr>Structure A : T-dependent RS analysis</vt:lpstr>
      <vt:lpstr>Structure A : T-dependent band diagram analysis</vt:lpstr>
      <vt:lpstr>Structure B &amp; C : T-dependent band diagram analysis</vt:lpstr>
      <vt:lpstr>T-dependent RS analysis</vt:lpstr>
      <vt:lpstr>QE comparison</vt:lpstr>
      <vt:lpstr>808-IV comparison</vt:lpstr>
      <vt:lpstr>Roadmap to 70% LT efficiency</vt:lpstr>
      <vt:lpstr>Roadmap to 70% LT efficiency – (1) DBR</vt:lpstr>
      <vt:lpstr>Roadmap to 70% LT efficiency – (2) BSR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Hool, Ryan Daniel</dc:creator>
  <cp:lastModifiedBy>Kim, Bora</cp:lastModifiedBy>
  <cp:revision>1226</cp:revision>
  <cp:lastPrinted>2023-06-07T19:06:26Z</cp:lastPrinted>
  <dcterms:created xsi:type="dcterms:W3CDTF">2018-02-11T03:24:14Z</dcterms:created>
  <dcterms:modified xsi:type="dcterms:W3CDTF">2023-06-27T16:30:59Z</dcterms:modified>
</cp:coreProperties>
</file>