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5"/>
  </p:notesMasterIdLst>
  <p:handoutMasterIdLst>
    <p:handoutMasterId r:id="rId16"/>
  </p:handoutMasterIdLst>
  <p:sldIdLst>
    <p:sldId id="256" r:id="rId2"/>
    <p:sldId id="257" r:id="rId3"/>
    <p:sldId id="260" r:id="rId4"/>
    <p:sldId id="261" r:id="rId5"/>
    <p:sldId id="263" r:id="rId6"/>
    <p:sldId id="265" r:id="rId7"/>
    <p:sldId id="259" r:id="rId8"/>
    <p:sldId id="262" r:id="rId9"/>
    <p:sldId id="264" r:id="rId10"/>
    <p:sldId id="268" r:id="rId11"/>
    <p:sldId id="267" r:id="rId12"/>
    <p:sldId id="258" r:id="rId13"/>
    <p:sldId id="266" r:id="rId14"/>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kern="1200">
        <a:solidFill>
          <a:schemeClr val="tx1"/>
        </a:solidFill>
        <a:latin typeface="Calibri" charset="0"/>
        <a:ea typeface="Geneva" charset="0"/>
        <a:cs typeface="Geneva" charset="0"/>
      </a:defRPr>
    </a:lvl5pPr>
    <a:lvl6pPr marL="2286000" algn="l" defTabSz="457200" rtl="0" eaLnBrk="1" latinLnBrk="0" hangingPunct="1">
      <a:defRPr kern="1200">
        <a:solidFill>
          <a:schemeClr val="tx1"/>
        </a:solidFill>
        <a:latin typeface="Calibri" charset="0"/>
        <a:ea typeface="Geneva" charset="0"/>
        <a:cs typeface="Geneva" charset="0"/>
      </a:defRPr>
    </a:lvl6pPr>
    <a:lvl7pPr marL="2743200" algn="l" defTabSz="457200" rtl="0" eaLnBrk="1" latinLnBrk="0" hangingPunct="1">
      <a:defRPr kern="1200">
        <a:solidFill>
          <a:schemeClr val="tx1"/>
        </a:solidFill>
        <a:latin typeface="Calibri" charset="0"/>
        <a:ea typeface="Geneva" charset="0"/>
        <a:cs typeface="Geneva" charset="0"/>
      </a:defRPr>
    </a:lvl7pPr>
    <a:lvl8pPr marL="3200400" algn="l" defTabSz="457200" rtl="0" eaLnBrk="1" latinLnBrk="0" hangingPunct="1">
      <a:defRPr kern="1200">
        <a:solidFill>
          <a:schemeClr val="tx1"/>
        </a:solidFill>
        <a:latin typeface="Calibri" charset="0"/>
        <a:ea typeface="Geneva" charset="0"/>
        <a:cs typeface="Geneva" charset="0"/>
      </a:defRPr>
    </a:lvl8pPr>
    <a:lvl9pPr marL="3657600" algn="l" defTabSz="457200" rtl="0" eaLnBrk="1" latinLnBrk="0" hangingPunct="1">
      <a:defRPr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204" userDrawn="1">
          <p15:clr>
            <a:srgbClr val="A4A3A4"/>
          </p15:clr>
        </p15:guide>
        <p15:guide id="2" orient="horz" pos="476" userDrawn="1">
          <p15:clr>
            <a:srgbClr val="A4A3A4"/>
          </p15:clr>
        </p15:guide>
        <p15:guide id="3" orient="horz" pos="1443" userDrawn="1">
          <p15:clr>
            <a:srgbClr val="A4A3A4"/>
          </p15:clr>
        </p15:guide>
        <p15:guide id="4" orient="horz" pos="966" userDrawn="1">
          <p15:clr>
            <a:srgbClr val="A4A3A4"/>
          </p15:clr>
        </p15:guide>
        <p15:guide id="5" orient="horz" pos="1876" userDrawn="1">
          <p15:clr>
            <a:srgbClr val="A4A3A4"/>
          </p15:clr>
        </p15:guide>
        <p15:guide id="6" orient="horz" pos="3616" userDrawn="1">
          <p15:clr>
            <a:srgbClr val="A4A3A4"/>
          </p15:clr>
        </p15:guide>
        <p15:guide id="7" pos="2920" userDrawn="1">
          <p15:clr>
            <a:srgbClr val="A4A3A4"/>
          </p15:clr>
        </p15:guide>
        <p15:guide id="8" pos="2917" userDrawn="1">
          <p15:clr>
            <a:srgbClr val="A4A3A4"/>
          </p15:clr>
        </p15:guide>
        <p15:guide id="9" pos="6701" userDrawn="1">
          <p15:clr>
            <a:srgbClr val="A4A3A4"/>
          </p15:clr>
        </p15:guide>
        <p15:guide id="10" pos="3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024"/>
    <a:srgbClr val="E95125"/>
    <a:srgbClr val="F37C23"/>
    <a:srgbClr val="3C5A77"/>
    <a:srgbClr val="BC5F2B"/>
    <a:srgbClr val="32547A"/>
    <a:srgbClr val="B8561A"/>
    <a:srgbClr val="B65A1F"/>
    <a:srgbClr val="5680AB"/>
    <a:srgbClr val="7A7A7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1FFBDA-CDA2-EC49-A528-AE4DBFC9DC18}" v="33" dt="2023-06-27T19:06:31.1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31" autoAdjust="0"/>
    <p:restoredTop sz="94694"/>
  </p:normalViewPr>
  <p:slideViewPr>
    <p:cSldViewPr snapToGrid="0" snapToObjects="1">
      <p:cViewPr varScale="1">
        <p:scale>
          <a:sx n="121" d="100"/>
          <a:sy n="121" d="100"/>
        </p:scale>
        <p:origin x="1096" y="176"/>
      </p:cViewPr>
      <p:guideLst>
        <p:guide orient="horz" pos="4204"/>
        <p:guide orient="horz" pos="476"/>
        <p:guide orient="horz" pos="1443"/>
        <p:guide orient="horz" pos="966"/>
        <p:guide orient="horz" pos="1876"/>
        <p:guide orient="horz" pos="3616"/>
        <p:guide pos="2920"/>
        <p:guide pos="2917"/>
        <p:guide pos="6701"/>
        <p:guide pos="37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D. Eisch" userId="576d5862-1291-45c4-89ee-c738d4abcdc1" providerId="ADAL" clId="{651FFBDA-CDA2-EC49-A528-AE4DBFC9DC18}"/>
    <pc:docChg chg="custSel modSld sldOrd">
      <pc:chgData name="Jonathan D. Eisch" userId="576d5862-1291-45c4-89ee-c738d4abcdc1" providerId="ADAL" clId="{651FFBDA-CDA2-EC49-A528-AE4DBFC9DC18}" dt="2023-06-27T19:06:34.230" v="244"/>
      <pc:docMkLst>
        <pc:docMk/>
      </pc:docMkLst>
      <pc:sldChg chg="addSp delSp modSp mod">
        <pc:chgData name="Jonathan D. Eisch" userId="576d5862-1291-45c4-89ee-c738d4abcdc1" providerId="ADAL" clId="{651FFBDA-CDA2-EC49-A528-AE4DBFC9DC18}" dt="2023-06-27T19:06:34.230" v="244"/>
        <pc:sldMkLst>
          <pc:docMk/>
          <pc:sldMk cId="1741762463" sldId="256"/>
        </pc:sldMkLst>
        <pc:spChg chg="add del mod">
          <ac:chgData name="Jonathan D. Eisch" userId="576d5862-1291-45c4-89ee-c738d4abcdc1" providerId="ADAL" clId="{651FFBDA-CDA2-EC49-A528-AE4DBFC9DC18}" dt="2023-06-27T19:06:34.230" v="244"/>
          <ac:spMkLst>
            <pc:docMk/>
            <pc:sldMk cId="1741762463" sldId="256"/>
            <ac:spMk id="4" creationId="{C833D64A-5778-BE5F-4712-1DEED528E5E9}"/>
          </ac:spMkLst>
        </pc:spChg>
      </pc:sldChg>
      <pc:sldChg chg="mod ord modShow">
        <pc:chgData name="Jonathan D. Eisch" userId="576d5862-1291-45c4-89ee-c738d4abcdc1" providerId="ADAL" clId="{651FFBDA-CDA2-EC49-A528-AE4DBFC9DC18}" dt="2023-06-27T19:03:02.075" v="241" actId="729"/>
        <pc:sldMkLst>
          <pc:docMk/>
          <pc:sldMk cId="842562091" sldId="258"/>
        </pc:sldMkLst>
      </pc:sldChg>
      <pc:sldChg chg="modSp mod">
        <pc:chgData name="Jonathan D. Eisch" userId="576d5862-1291-45c4-89ee-c738d4abcdc1" providerId="ADAL" clId="{651FFBDA-CDA2-EC49-A528-AE4DBFC9DC18}" dt="2023-06-27T19:00:26.173" v="133" actId="20577"/>
        <pc:sldMkLst>
          <pc:docMk/>
          <pc:sldMk cId="4239249172" sldId="259"/>
        </pc:sldMkLst>
        <pc:spChg chg="mod">
          <ac:chgData name="Jonathan D. Eisch" userId="576d5862-1291-45c4-89ee-c738d4abcdc1" providerId="ADAL" clId="{651FFBDA-CDA2-EC49-A528-AE4DBFC9DC18}" dt="2023-06-27T19:00:26.173" v="133" actId="20577"/>
          <ac:spMkLst>
            <pc:docMk/>
            <pc:sldMk cId="4239249172" sldId="259"/>
            <ac:spMk id="3" creationId="{D39427A6-3FAA-A146-38B6-ABDF503A4CC0}"/>
          </ac:spMkLst>
        </pc:spChg>
      </pc:sldChg>
      <pc:sldChg chg="modSp mod">
        <pc:chgData name="Jonathan D. Eisch" userId="576d5862-1291-45c4-89ee-c738d4abcdc1" providerId="ADAL" clId="{651FFBDA-CDA2-EC49-A528-AE4DBFC9DC18}" dt="2023-06-27T19:02:38.984" v="238" actId="20577"/>
        <pc:sldMkLst>
          <pc:docMk/>
          <pc:sldMk cId="3689427064" sldId="268"/>
        </pc:sldMkLst>
        <pc:spChg chg="mod">
          <ac:chgData name="Jonathan D. Eisch" userId="576d5862-1291-45c4-89ee-c738d4abcdc1" providerId="ADAL" clId="{651FFBDA-CDA2-EC49-A528-AE4DBFC9DC18}" dt="2023-06-27T19:02:38.984" v="238" actId="20577"/>
          <ac:spMkLst>
            <pc:docMk/>
            <pc:sldMk cId="3689427064" sldId="268"/>
            <ac:spMk id="3" creationId="{98720642-B7F1-F93C-09F1-A56F2E9F9FF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B589245-636E-234E-BFAD-9607949806CA}" type="datetimeFigureOut">
              <a:rPr lang="en-US"/>
              <a:pPr>
                <a:defRPr/>
              </a:pPr>
              <a:t>6/27/23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62F3B233-32CA-1B4D-AFEE-D703F5CA5C37}" type="slidenum">
              <a:rPr lang="en-US"/>
              <a:pPr>
                <a:defRPr/>
              </a:pPr>
              <a:t>‹#›</a:t>
            </a:fld>
            <a:endParaRPr lang="en-US"/>
          </a:p>
        </p:txBody>
      </p:sp>
    </p:spTree>
    <p:extLst>
      <p:ext uri="{BB962C8B-B14F-4D97-AF65-F5344CB8AC3E}">
        <p14:creationId xmlns:p14="http://schemas.microsoft.com/office/powerpoint/2010/main" val="3260286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129BCED8-DCF3-A94B-99F8-D2FB79A8911E}" type="datetimeFigureOut">
              <a:rPr lang="en-US"/>
              <a:pPr>
                <a:defRPr/>
              </a:pPr>
              <a:t>6/27/23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EEA82294-BF3E-954A-9E49-35D72A5F0004}" type="slidenum">
              <a:rPr lang="en-US"/>
              <a:pPr>
                <a:defRPr/>
              </a:pPr>
              <a:t>‹#›</a:t>
            </a:fld>
            <a:endParaRPr lang="en-US"/>
          </a:p>
        </p:txBody>
      </p:sp>
    </p:spTree>
    <p:extLst>
      <p:ext uri="{BB962C8B-B14F-4D97-AF65-F5344CB8AC3E}">
        <p14:creationId xmlns:p14="http://schemas.microsoft.com/office/powerpoint/2010/main" val="300774185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Geneva" charset="0"/>
        <a:cs typeface="Geneva" charset="0"/>
      </a:defRPr>
    </a:lvl1pPr>
    <a:lvl2pPr marL="457200" algn="l" defTabSz="457200" rtl="0" fontAlgn="base">
      <a:spcBef>
        <a:spcPct val="30000"/>
      </a:spcBef>
      <a:spcAft>
        <a:spcPct val="0"/>
      </a:spcAft>
      <a:defRPr sz="1200" kern="1200">
        <a:solidFill>
          <a:schemeClr val="tx1"/>
        </a:solidFill>
        <a:latin typeface="+mn-lt"/>
        <a:ea typeface="Geneva" charset="0"/>
        <a:cs typeface="+mn-cs"/>
      </a:defRPr>
    </a:lvl2pPr>
    <a:lvl3pPr marL="914400" algn="l" defTabSz="457200" rtl="0" fontAlgn="base">
      <a:spcBef>
        <a:spcPct val="30000"/>
      </a:spcBef>
      <a:spcAft>
        <a:spcPct val="0"/>
      </a:spcAft>
      <a:defRPr sz="1200" kern="1200">
        <a:solidFill>
          <a:schemeClr val="tx1"/>
        </a:solidFill>
        <a:latin typeface="+mn-lt"/>
        <a:ea typeface="Geneva" charset="0"/>
        <a:cs typeface="+mn-cs"/>
      </a:defRPr>
    </a:lvl3pPr>
    <a:lvl4pPr marL="1371600" algn="l" defTabSz="457200" rtl="0" fontAlgn="base">
      <a:spcBef>
        <a:spcPct val="30000"/>
      </a:spcBef>
      <a:spcAft>
        <a:spcPct val="0"/>
      </a:spcAft>
      <a:defRPr sz="1200" kern="1200">
        <a:solidFill>
          <a:schemeClr val="tx1"/>
        </a:solidFill>
        <a:latin typeface="+mn-lt"/>
        <a:ea typeface="Geneva" charset="0"/>
        <a:cs typeface="+mn-cs"/>
      </a:defRPr>
    </a:lvl4pPr>
    <a:lvl5pPr marL="1828800" algn="l" defTabSz="457200" rtl="0" fontAlgn="base">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A82294-BF3E-954A-9E49-35D72A5F0004}" type="slidenum">
              <a:rPr lang="en-US" smtClean="0"/>
              <a:pPr>
                <a:defRPr/>
              </a:pPr>
              <a:t>8</a:t>
            </a:fld>
            <a:endParaRPr lang="en-US"/>
          </a:p>
        </p:txBody>
      </p:sp>
    </p:spTree>
    <p:extLst>
      <p:ext uri="{BB962C8B-B14F-4D97-AF65-F5344CB8AC3E}">
        <p14:creationId xmlns:p14="http://schemas.microsoft.com/office/powerpoint/2010/main" val="3841310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14" name="Title 1"/>
          <p:cNvSpPr>
            <a:spLocks noGrp="1"/>
          </p:cNvSpPr>
          <p:nvPr>
            <p:ph type="title"/>
          </p:nvPr>
        </p:nvSpPr>
        <p:spPr>
          <a:xfrm>
            <a:off x="605368" y="462518"/>
            <a:ext cx="10972800" cy="647102"/>
          </a:xfrm>
          <a:prstGeom prst="rect">
            <a:avLst/>
          </a:prstGeom>
        </p:spPr>
        <p:txBody>
          <a:bodyPr vert="horz" lIns="0" tIns="0" rIns="0" bIns="0">
            <a:normAutofit/>
          </a:bodyPr>
          <a:lstStyle>
            <a:lvl1pPr algn="l">
              <a:defRPr sz="4000" b="1" i="0" baseline="0">
                <a:solidFill>
                  <a:srgbClr val="E95125"/>
                </a:solidFill>
                <a:latin typeface="Helvetica"/>
              </a:defRPr>
            </a:lvl1pPr>
          </a:lstStyle>
          <a:p>
            <a:r>
              <a:rPr lang="en-US" dirty="0"/>
              <a:t>Click to edit Master title style</a:t>
            </a:r>
          </a:p>
        </p:txBody>
      </p:sp>
      <p:sp>
        <p:nvSpPr>
          <p:cNvPr id="15" name="Content Placeholder 2"/>
          <p:cNvSpPr>
            <a:spLocks noGrp="1"/>
          </p:cNvSpPr>
          <p:nvPr>
            <p:ph idx="11"/>
          </p:nvPr>
        </p:nvSpPr>
        <p:spPr>
          <a:xfrm>
            <a:off x="605373" y="1207770"/>
            <a:ext cx="10977028"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6/27/2023</a:t>
            </a:r>
            <a:endParaRPr lang="en-US" dirty="0">
              <a:latin typeface="Helvetica"/>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a:t>Jonathan Eisch | Digital Readout: From VD to FD3 </a:t>
            </a:r>
            <a:endParaRPr lang="en-US" dirty="0"/>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879684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with Logos">
    <p:spTree>
      <p:nvGrpSpPr>
        <p:cNvPr id="1" name=""/>
        <p:cNvGrpSpPr/>
        <p:nvPr/>
      </p:nvGrpSpPr>
      <p:grpSpPr>
        <a:xfrm>
          <a:off x="0" y="0"/>
          <a:ext cx="0" cy="0"/>
          <a:chOff x="0" y="0"/>
          <a:chExt cx="0" cy="0"/>
        </a:xfrm>
      </p:grpSpPr>
      <p:sp>
        <p:nvSpPr>
          <p:cNvPr id="2" name="Title 1"/>
          <p:cNvSpPr>
            <a:spLocks noGrp="1"/>
          </p:cNvSpPr>
          <p:nvPr>
            <p:ph type="title"/>
          </p:nvPr>
        </p:nvSpPr>
        <p:spPr>
          <a:xfrm>
            <a:off x="609600" y="1230416"/>
            <a:ext cx="10957984" cy="1143000"/>
          </a:xfrm>
          <a:prstGeom prst="rect">
            <a:avLst/>
          </a:prstGeom>
        </p:spPr>
        <p:txBody>
          <a:bodyPr vert="horz" lIns="0" tIns="0" rIns="0" bIns="0" anchor="b" anchorCtr="0"/>
          <a:lstStyle>
            <a:lvl1pPr algn="l">
              <a:defRPr sz="3200" b="1" i="0" baseline="0">
                <a:solidFill>
                  <a:srgbClr val="E95125"/>
                </a:solidFill>
                <a:latin typeface="Helvetica"/>
                <a:cs typeface="Helvetica"/>
              </a:defRPr>
            </a:lvl1pPr>
          </a:lstStyle>
          <a:p>
            <a:r>
              <a:rPr lang="en-US" dirty="0"/>
              <a:t>Click to edit Master title style</a:t>
            </a:r>
          </a:p>
        </p:txBody>
      </p:sp>
      <p:sp>
        <p:nvSpPr>
          <p:cNvPr id="4" name="Text Placeholder 3"/>
          <p:cNvSpPr>
            <a:spLocks noGrp="1"/>
          </p:cNvSpPr>
          <p:nvPr>
            <p:ph type="body" sz="quarter" idx="10"/>
          </p:nvPr>
        </p:nvSpPr>
        <p:spPr>
          <a:xfrm>
            <a:off x="605368" y="2696828"/>
            <a:ext cx="10962217" cy="1721069"/>
          </a:xfrm>
          <a:prstGeom prst="rect">
            <a:avLst/>
          </a:prstGeom>
        </p:spPr>
        <p:txBody>
          <a:bodyPr vert="horz" lIns="0" tIns="0" rIns="0" bIns="0"/>
          <a:lstStyle>
            <a:lvl1pPr marL="0" indent="0">
              <a:buFontTx/>
              <a:buNone/>
              <a:defRPr sz="2200" b="0" i="0" baseline="0">
                <a:solidFill>
                  <a:srgbClr val="E95125"/>
                </a:solidFill>
                <a:latin typeface="Helvetica"/>
                <a:cs typeface="Helvetica"/>
              </a:defRPr>
            </a:lvl1pPr>
            <a:lvl2pPr marL="0" indent="0">
              <a:buFontTx/>
              <a:buNone/>
              <a:defRPr sz="1800" baseline="0">
                <a:solidFill>
                  <a:srgbClr val="004C97"/>
                </a:solidFill>
                <a:latin typeface="Helvetica"/>
              </a:defRPr>
            </a:lvl2pPr>
            <a:lvl3pPr marL="0" indent="0">
              <a:buFontTx/>
              <a:buNone/>
              <a:defRPr sz="1800" baseline="0">
                <a:solidFill>
                  <a:srgbClr val="004C97"/>
                </a:solidFill>
                <a:latin typeface="Helvetica"/>
              </a:defRPr>
            </a:lvl3pPr>
            <a:lvl4pPr marL="0" indent="0">
              <a:buFontTx/>
              <a:buNone/>
              <a:defRPr sz="1800" baseline="0">
                <a:solidFill>
                  <a:srgbClr val="004C97"/>
                </a:solidFill>
                <a:latin typeface="Helvetica"/>
              </a:defRPr>
            </a:lvl4pPr>
            <a:lvl5pPr marL="0" indent="0">
              <a:buFontTx/>
              <a:buNone/>
              <a:defRPr sz="1800" baseline="0">
                <a:solidFill>
                  <a:srgbClr val="004C97"/>
                </a:solidFill>
                <a:latin typeface="Helvetica"/>
              </a:defRPr>
            </a:lvl5pPr>
          </a:lstStyle>
          <a:p>
            <a:pPr lvl="0"/>
            <a:r>
              <a:rPr lang="en-US" dirty="0"/>
              <a:t>Click to edit Master text styles</a:t>
            </a:r>
          </a:p>
        </p:txBody>
      </p:sp>
      <p:pic>
        <p:nvPicPr>
          <p:cNvPr id="6" name="Picture 5">
            <a:extLst>
              <a:ext uri="{FF2B5EF4-FFF2-40B4-BE49-F238E27FC236}">
                <a16:creationId xmlns:a16="http://schemas.microsoft.com/office/drawing/2014/main" id="{0A7526A8-3EB7-F580-0E4D-8BFBA20FC0E3}"/>
              </a:ext>
            </a:extLst>
          </p:cNvPr>
          <p:cNvPicPr>
            <a:picLocks noChangeAspect="1"/>
          </p:cNvPicPr>
          <p:nvPr userDrawn="1"/>
        </p:nvPicPr>
        <p:blipFill>
          <a:blip r:embed="rId2"/>
          <a:stretch>
            <a:fillRect/>
          </a:stretch>
        </p:blipFill>
        <p:spPr>
          <a:xfrm>
            <a:off x="6749143" y="5915761"/>
            <a:ext cx="2819400" cy="602060"/>
          </a:xfrm>
          <a:prstGeom prst="rect">
            <a:avLst/>
          </a:prstGeom>
        </p:spPr>
      </p:pic>
    </p:spTree>
    <p:extLst>
      <p:ext uri="{BB962C8B-B14F-4D97-AF65-F5344CB8AC3E}">
        <p14:creationId xmlns:p14="http://schemas.microsoft.com/office/powerpoint/2010/main" val="3673606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14" name="Title 1"/>
          <p:cNvSpPr>
            <a:spLocks noGrp="1"/>
          </p:cNvSpPr>
          <p:nvPr>
            <p:ph type="title"/>
          </p:nvPr>
        </p:nvSpPr>
        <p:spPr>
          <a:xfrm>
            <a:off x="605368" y="462518"/>
            <a:ext cx="10972800" cy="647102"/>
          </a:xfrm>
          <a:prstGeom prst="rect">
            <a:avLst/>
          </a:prstGeom>
        </p:spPr>
        <p:txBody>
          <a:bodyPr vert="horz" lIns="0" tIns="0" rIns="0" bIns="0">
            <a:normAutofit/>
          </a:bodyPr>
          <a:lstStyle>
            <a:lvl1pPr algn="l">
              <a:defRPr sz="4000" b="1" i="0" baseline="0">
                <a:solidFill>
                  <a:srgbClr val="E95125"/>
                </a:solidFill>
                <a:latin typeface="Helvetica"/>
              </a:defRPr>
            </a:lvl1pPr>
          </a:lstStyle>
          <a:p>
            <a:r>
              <a:rPr lang="en-US" dirty="0"/>
              <a:t>Click to edit Master title style</a:t>
            </a:r>
          </a:p>
        </p:txBody>
      </p:sp>
      <p:sp>
        <p:nvSpPr>
          <p:cNvPr id="15" name="Content Placeholder 2"/>
          <p:cNvSpPr>
            <a:spLocks noGrp="1"/>
          </p:cNvSpPr>
          <p:nvPr>
            <p:ph idx="11"/>
          </p:nvPr>
        </p:nvSpPr>
        <p:spPr>
          <a:xfrm>
            <a:off x="605373" y="1207770"/>
            <a:ext cx="10977028"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6/27/2023</a:t>
            </a:r>
            <a:endParaRPr lang="en-US" dirty="0">
              <a:latin typeface="Helvetica"/>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a:t>Jonathan Eisch | Digital Readout: From VD to FD3 </a:t>
            </a:r>
            <a:endParaRPr lang="en-US" dirty="0"/>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813486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Logo Bottom: Title &amp;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04805" y="971552"/>
            <a:ext cx="11563351" cy="5059363"/>
          </a:xfrm>
          <a:prstGeom prst="rect">
            <a:avLst/>
          </a:prstGeom>
        </p:spPr>
        <p:txBody>
          <a:bodyPr lIns="0" tIns="0" rIns="0" bIns="0"/>
          <a:lstStyle>
            <a:lvl1pPr marL="306910" indent="-306910">
              <a:spcBef>
                <a:spcPts val="1312"/>
              </a:spcBef>
              <a:defRPr sz="2400">
                <a:solidFill>
                  <a:srgbClr val="505050"/>
                </a:solidFill>
              </a:defRPr>
            </a:lvl1pPr>
            <a:lvl2pPr marL="376757" marR="0" indent="0" algn="l" defTabSz="609585" rtl="0" eaLnBrk="1" fontAlgn="base" latinLnBrk="0" hangingPunct="1">
              <a:lnSpc>
                <a:spcPct val="100000"/>
              </a:lnSpc>
              <a:spcBef>
                <a:spcPts val="1312"/>
              </a:spcBef>
              <a:spcAft>
                <a:spcPct val="0"/>
              </a:spcAft>
              <a:buClrTx/>
              <a:buSzTx/>
              <a:buFont typeface="Arial" charset="0"/>
              <a:buNone/>
              <a:tabLst/>
              <a:defRPr sz="2133">
                <a:solidFill>
                  <a:srgbClr val="505050"/>
                </a:solidFill>
              </a:defRPr>
            </a:lvl2pPr>
            <a:lvl3pPr marL="764097" marR="0" indent="0" algn="l" defTabSz="609585" rtl="0" eaLnBrk="1" fontAlgn="base" latinLnBrk="0" hangingPunct="1">
              <a:lnSpc>
                <a:spcPct val="100000"/>
              </a:lnSpc>
              <a:spcBef>
                <a:spcPts val="1312"/>
              </a:spcBef>
              <a:spcAft>
                <a:spcPct val="0"/>
              </a:spcAft>
              <a:buClrTx/>
              <a:buSzTx/>
              <a:buFont typeface="Arial" charset="0"/>
              <a:buNone/>
              <a:tabLst/>
              <a:defRPr sz="2000">
                <a:solidFill>
                  <a:srgbClr val="505050"/>
                </a:solidFill>
              </a:defRPr>
            </a:lvl3pPr>
            <a:lvl4pPr marL="1142971" marR="0" indent="0" algn="l" defTabSz="609585" rtl="0" eaLnBrk="1" fontAlgn="base" latinLnBrk="0" hangingPunct="1">
              <a:lnSpc>
                <a:spcPct val="100000"/>
              </a:lnSpc>
              <a:spcBef>
                <a:spcPts val="1312"/>
              </a:spcBef>
              <a:spcAft>
                <a:spcPct val="0"/>
              </a:spcAft>
              <a:buClrTx/>
              <a:buSzTx/>
              <a:buFont typeface="Arial" charset="0"/>
              <a:buNone/>
              <a:tabLst/>
              <a:defRPr sz="1867">
                <a:solidFill>
                  <a:srgbClr val="505050"/>
                </a:solidFill>
              </a:defRPr>
            </a:lvl4pPr>
            <a:lvl5pPr marL="1519729" marR="0" indent="0" algn="l" defTabSz="609585" rtl="0" eaLnBrk="1" fontAlgn="base" latinLnBrk="0" hangingPunct="1">
              <a:lnSpc>
                <a:spcPct val="100000"/>
              </a:lnSpc>
              <a:spcBef>
                <a:spcPts val="1312"/>
              </a:spcBef>
              <a:spcAft>
                <a:spcPct val="0"/>
              </a:spcAft>
              <a:buClrTx/>
              <a:buSzTx/>
              <a:buFont typeface="Arial"/>
              <a:buNone/>
              <a:tabLst/>
              <a:defRPr sz="1867">
                <a:solidFill>
                  <a:srgbClr val="505050"/>
                </a:solidFill>
              </a:defRPr>
            </a:lvl5pPr>
          </a:lstStyle>
          <a:p>
            <a:pPr lvl="0"/>
            <a:r>
              <a:rPr lang="en-US" dirty="0"/>
              <a:t>Click to edit Master text styles.</a:t>
            </a:r>
          </a:p>
          <a:p>
            <a:pPr marL="683667" marR="0" lvl="1" indent="-306910" algn="l" defTabSz="609585" rtl="0" eaLnBrk="1" fontAlgn="base" latinLnBrk="0" hangingPunct="1">
              <a:lnSpc>
                <a:spcPct val="100000"/>
              </a:lnSpc>
              <a:spcBef>
                <a:spcPts val="1312"/>
              </a:spcBef>
              <a:spcAft>
                <a:spcPct val="0"/>
              </a:spcAft>
              <a:buClrTx/>
              <a:buSzTx/>
              <a:buFont typeface="Arial" charset="0"/>
              <a:buChar char="–"/>
              <a:tabLst/>
              <a:defRPr/>
            </a:pPr>
            <a:r>
              <a:rPr lang="en-US" dirty="0"/>
              <a:t>Second level</a:t>
            </a:r>
          </a:p>
          <a:p>
            <a:pPr marL="1071007" marR="0" lvl="2" indent="-306910" algn="l" defTabSz="609585" rtl="0" eaLnBrk="1" fontAlgn="base" latinLnBrk="0" hangingPunct="1">
              <a:lnSpc>
                <a:spcPct val="100000"/>
              </a:lnSpc>
              <a:spcBef>
                <a:spcPts val="1312"/>
              </a:spcBef>
              <a:spcAft>
                <a:spcPct val="0"/>
              </a:spcAft>
              <a:buClrTx/>
              <a:buSzTx/>
              <a:buFont typeface="Arial" charset="0"/>
              <a:buChar char="•"/>
              <a:tabLst/>
              <a:defRPr/>
            </a:pPr>
            <a:r>
              <a:rPr lang="en-US" dirty="0"/>
              <a:t>Third level</a:t>
            </a:r>
          </a:p>
          <a:p>
            <a:pPr marL="1447764" marR="0" lvl="3" indent="-304792" algn="l" defTabSz="609585" rtl="0" eaLnBrk="1" fontAlgn="base" latinLnBrk="0" hangingPunct="1">
              <a:lnSpc>
                <a:spcPct val="100000"/>
              </a:lnSpc>
              <a:spcBef>
                <a:spcPts val="1312"/>
              </a:spcBef>
              <a:spcAft>
                <a:spcPct val="0"/>
              </a:spcAft>
              <a:buClrTx/>
              <a:buSzTx/>
              <a:buFont typeface="Arial" charset="0"/>
              <a:buChar char="–"/>
              <a:tabLst/>
              <a:defRPr/>
            </a:pPr>
            <a:r>
              <a:rPr lang="en-US" dirty="0"/>
              <a:t>Fourth level</a:t>
            </a:r>
          </a:p>
          <a:p>
            <a:pPr marL="1826638" marR="0" lvl="4" indent="-306910" algn="l" defTabSz="609585" rtl="0" eaLnBrk="1" fontAlgn="base" latinLnBrk="0" hangingPunct="1">
              <a:lnSpc>
                <a:spcPct val="100000"/>
              </a:lnSpc>
              <a:spcBef>
                <a:spcPts val="1312"/>
              </a:spcBef>
              <a:spcAft>
                <a:spcPct val="0"/>
              </a:spcAft>
              <a:buClrTx/>
              <a:buSzTx/>
              <a:buFont typeface="Arial"/>
              <a:buChar char="•"/>
              <a:tabLst/>
              <a:defRPr/>
            </a:pPr>
            <a:r>
              <a:rPr lang="en-US" dirty="0"/>
              <a:t>Fifth level</a:t>
            </a:r>
          </a:p>
        </p:txBody>
      </p:sp>
      <p:sp>
        <p:nvSpPr>
          <p:cNvPr id="17"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57ADAB69-348E-2C41-AF41-E98D046040A4}" type="datetime1">
              <a:rPr lang="en-US" smtClean="0"/>
              <a:pPr>
                <a:defRPr/>
              </a:pPr>
              <a:t>6/27/23</a:t>
            </a:fld>
            <a:endParaRPr lang="en-US" dirty="0"/>
          </a:p>
        </p:txBody>
      </p:sp>
      <p:sp>
        <p:nvSpPr>
          <p:cNvPr id="9" name="Footer Placeholder 4"/>
          <p:cNvSpPr>
            <a:spLocks noGrp="1"/>
          </p:cNvSpPr>
          <p:nvPr>
            <p:ph type="ftr" sz="quarter" idx="3"/>
          </p:nvPr>
        </p:nvSpPr>
        <p:spPr>
          <a:xfrm>
            <a:off x="2040804" y="6504216"/>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dirty="0"/>
          </a:p>
        </p:txBody>
      </p:sp>
      <p:sp>
        <p:nvSpPr>
          <p:cNvPr id="10" name="Slide Number Placeholder 5"/>
          <p:cNvSpPr>
            <a:spLocks noGrp="1"/>
          </p:cNvSpPr>
          <p:nvPr>
            <p:ph type="sldNum" sz="quarter" idx="4"/>
          </p:nvPr>
        </p:nvSpPr>
        <p:spPr>
          <a:xfrm>
            <a:off x="296333" y="650421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4" name="Picture 3" descr="A picture containing icon&#10;&#10;Description automatically generated">
            <a:extLst>
              <a:ext uri="{FF2B5EF4-FFF2-40B4-BE49-F238E27FC236}">
                <a16:creationId xmlns:a16="http://schemas.microsoft.com/office/drawing/2014/main" id="{AA69CF24-F572-1D4A-841D-0D6930238C04}"/>
              </a:ext>
            </a:extLst>
          </p:cNvPr>
          <p:cNvPicPr>
            <a:picLocks noChangeAspect="1"/>
          </p:cNvPicPr>
          <p:nvPr userDrawn="1"/>
        </p:nvPicPr>
        <p:blipFill>
          <a:blip r:embed="rId2"/>
          <a:stretch>
            <a:fillRect/>
          </a:stretch>
        </p:blipFill>
        <p:spPr>
          <a:xfrm>
            <a:off x="10422041" y="6229315"/>
            <a:ext cx="1477859" cy="265532"/>
          </a:xfrm>
          <a:prstGeom prst="rect">
            <a:avLst/>
          </a:prstGeom>
        </p:spPr>
      </p:pic>
      <p:sp>
        <p:nvSpPr>
          <p:cNvPr id="5" name="Rectangle 4">
            <a:extLst>
              <a:ext uri="{FF2B5EF4-FFF2-40B4-BE49-F238E27FC236}">
                <a16:creationId xmlns:a16="http://schemas.microsoft.com/office/drawing/2014/main" id="{CE809BEC-FF0E-7C47-ACC3-F2E5E0425E29}"/>
              </a:ext>
            </a:extLst>
          </p:cNvPr>
          <p:cNvSpPr/>
          <p:nvPr userDrawn="1"/>
        </p:nvSpPr>
        <p:spPr>
          <a:xfrm>
            <a:off x="292101" y="6316134"/>
            <a:ext cx="10041468" cy="97367"/>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2042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609600" y="462518"/>
            <a:ext cx="109728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6/27/2023</a:t>
            </a:r>
            <a:endParaRPr lang="en-US" dirty="0">
              <a:latin typeface="Helvetica"/>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a:t>Jonathan Eisch | Digital Readout: From VD to FD3 </a:t>
            </a:r>
            <a:endParaRPr lang="en-US"/>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2" name="Content Placeholder 2"/>
          <p:cNvSpPr>
            <a:spLocks noGrp="1"/>
          </p:cNvSpPr>
          <p:nvPr>
            <p:ph idx="11"/>
          </p:nvPr>
        </p:nvSpPr>
        <p:spPr>
          <a:xfrm>
            <a:off x="605368" y="1207770"/>
            <a:ext cx="532100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marL="256032" marR="0" lvl="0" indent="-265176" algn="l" defTabSz="457200" rtl="0" eaLnBrk="1" fontAlgn="base" latinLnBrk="0" hangingPunct="1">
              <a:lnSpc>
                <a:spcPct val="100000"/>
              </a:lnSpc>
              <a:spcBef>
                <a:spcPts val="0"/>
              </a:spcBef>
              <a:spcAft>
                <a:spcPts val="0"/>
              </a:spcAft>
              <a:buClrTx/>
              <a:buSzTx/>
              <a:buFont typeface="Arial"/>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2"/>
          </p:nvPr>
        </p:nvSpPr>
        <p:spPr>
          <a:xfrm>
            <a:off x="6261400" y="1215721"/>
            <a:ext cx="532100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82063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6" y="5521483"/>
            <a:ext cx="5338140"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ext Placeholder 2"/>
          <p:cNvSpPr>
            <a:spLocks noGrp="1"/>
          </p:cNvSpPr>
          <p:nvPr>
            <p:ph type="body" idx="13"/>
          </p:nvPr>
        </p:nvSpPr>
        <p:spPr>
          <a:xfrm>
            <a:off x="6244261" y="5521483"/>
            <a:ext cx="5338140"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itle 1"/>
          <p:cNvSpPr>
            <a:spLocks noGrp="1"/>
          </p:cNvSpPr>
          <p:nvPr>
            <p:ph type="title"/>
          </p:nvPr>
        </p:nvSpPr>
        <p:spPr>
          <a:xfrm>
            <a:off x="609600" y="462518"/>
            <a:ext cx="109728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10"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6/27/2023</a:t>
            </a:r>
            <a:endParaRPr lang="en-US" dirty="0">
              <a:latin typeface="Helvetica"/>
              <a:cs typeface="Helvetica"/>
            </a:endParaRPr>
          </a:p>
        </p:txBody>
      </p:sp>
      <p:sp>
        <p:nvSpPr>
          <p:cNvPr id="11"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a:t>Jonathan Eisch | Digital Readout: From VD to FD3 </a:t>
            </a:r>
            <a:endParaRPr lang="en-US"/>
          </a:p>
        </p:txBody>
      </p:sp>
      <p:sp>
        <p:nvSpPr>
          <p:cNvPr id="12"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6" name="Content Placeholder 2"/>
          <p:cNvSpPr>
            <a:spLocks noGrp="1"/>
          </p:cNvSpPr>
          <p:nvPr>
            <p:ph idx="11"/>
          </p:nvPr>
        </p:nvSpPr>
        <p:spPr>
          <a:xfrm>
            <a:off x="626745" y="1206941"/>
            <a:ext cx="532100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14"/>
          </p:nvPr>
        </p:nvSpPr>
        <p:spPr>
          <a:xfrm>
            <a:off x="6261400" y="1206941"/>
            <a:ext cx="532100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962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609600" y="1238251"/>
            <a:ext cx="10972800" cy="5009097"/>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15" name="Title 1"/>
          <p:cNvSpPr>
            <a:spLocks noGrp="1"/>
          </p:cNvSpPr>
          <p:nvPr>
            <p:ph type="title"/>
          </p:nvPr>
        </p:nvSpPr>
        <p:spPr>
          <a:xfrm>
            <a:off x="609600" y="462518"/>
            <a:ext cx="109728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7"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6/27/2023</a:t>
            </a:r>
            <a:endParaRPr lang="en-US" dirty="0">
              <a:latin typeface="Helvetica"/>
              <a:cs typeface="Helvetica"/>
            </a:endParaRPr>
          </a:p>
        </p:txBody>
      </p:sp>
      <p:sp>
        <p:nvSpPr>
          <p:cNvPr id="8"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a:t>Jonathan Eisch | Digital Readout: From VD to FD3 </a:t>
            </a:r>
            <a:endParaRPr lang="en-US"/>
          </a:p>
        </p:txBody>
      </p:sp>
      <p:sp>
        <p:nvSpPr>
          <p:cNvPr id="9"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850782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12192000" cy="6237106"/>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6"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6/27/2023</a:t>
            </a:r>
            <a:endParaRPr lang="en-US" dirty="0">
              <a:latin typeface="Helvetica"/>
              <a:cs typeface="Helvetica"/>
            </a:endParaRPr>
          </a:p>
        </p:txBody>
      </p:sp>
      <p:sp>
        <p:nvSpPr>
          <p:cNvPr id="7"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a:t>Jonathan Eisch | Digital Readout: From VD to FD3 </a:t>
            </a:r>
            <a:endParaRPr lang="en-US"/>
          </a:p>
        </p:txBody>
      </p:sp>
      <p:sp>
        <p:nvSpPr>
          <p:cNvPr id="9"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3458088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609605" y="5340612"/>
            <a:ext cx="4023360" cy="915332"/>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Picture Placeholder 12"/>
          <p:cNvSpPr>
            <a:spLocks noGrp="1"/>
          </p:cNvSpPr>
          <p:nvPr>
            <p:ph type="pic" sz="quarter" idx="15"/>
          </p:nvPr>
        </p:nvSpPr>
        <p:spPr>
          <a:xfrm>
            <a:off x="4955118" y="1208366"/>
            <a:ext cx="6613023" cy="5047578"/>
          </a:xfrm>
          <a:prstGeom prst="rect">
            <a:avLst/>
          </a:prstGeom>
        </p:spPr>
        <p:txBody>
          <a:bodyPr vert="horz" lIns="0" rIns="0"/>
          <a:lstStyle>
            <a:lvl1pPr marL="0" indent="0">
              <a:buFontTx/>
              <a:buNone/>
              <a:defRPr>
                <a:solidFill>
                  <a:srgbClr val="3C5A77"/>
                </a:solidFill>
                <a:latin typeface="Helvetica"/>
              </a:defRPr>
            </a:lvl1pPr>
          </a:lstStyle>
          <a:p>
            <a:pPr lvl="0"/>
            <a:endParaRPr lang="en-US" noProof="0" dirty="0"/>
          </a:p>
        </p:txBody>
      </p:sp>
      <p:sp>
        <p:nvSpPr>
          <p:cNvPr id="2" name="Title 1"/>
          <p:cNvSpPr>
            <a:spLocks noGrp="1"/>
          </p:cNvSpPr>
          <p:nvPr>
            <p:ph type="title"/>
          </p:nvPr>
        </p:nvSpPr>
        <p:spPr>
          <a:xfrm>
            <a:off x="609600" y="462518"/>
            <a:ext cx="10972800" cy="647102"/>
          </a:xfrm>
          <a:prstGeom prst="rect">
            <a:avLst/>
          </a:prstGeom>
        </p:spPr>
        <p:txBody>
          <a:bodyPr vert="horz" lIns="0" tIns="0" rIns="0" bIns="0"/>
          <a:lstStyle>
            <a:lvl1pPr algn="l">
              <a:defRPr sz="4400" b="1" i="0" baseline="0">
                <a:solidFill>
                  <a:srgbClr val="E95125"/>
                </a:solidFill>
                <a:latin typeface="Helvetica"/>
              </a:defRPr>
            </a:lvl1pPr>
          </a:lstStyle>
          <a:p>
            <a:endParaRPr lang="en-US" dirty="0"/>
          </a:p>
        </p:txBody>
      </p:sp>
      <p:sp>
        <p:nvSpPr>
          <p:cNvPr id="9"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6/27/2023</a:t>
            </a:r>
            <a:endParaRPr lang="en-US" dirty="0">
              <a:latin typeface="Helvetica"/>
              <a:cs typeface="Helvetica"/>
            </a:endParaRPr>
          </a:p>
        </p:txBody>
      </p:sp>
      <p:sp>
        <p:nvSpPr>
          <p:cNvPr id="10"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a:t>Jonathan Eisch | Digital Readout: From VD to FD3 </a:t>
            </a:r>
            <a:endParaRPr lang="en-US"/>
          </a:p>
        </p:txBody>
      </p:sp>
      <p:sp>
        <p:nvSpPr>
          <p:cNvPr id="12"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3" name="Content Placeholder 2"/>
          <p:cNvSpPr>
            <a:spLocks noGrp="1"/>
          </p:cNvSpPr>
          <p:nvPr>
            <p:ph idx="16"/>
          </p:nvPr>
        </p:nvSpPr>
        <p:spPr>
          <a:xfrm>
            <a:off x="626746" y="1206941"/>
            <a:ext cx="4006220" cy="404697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45480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5367" y="1227137"/>
            <a:ext cx="10972800" cy="4487650"/>
          </a:xfrm>
          <a:prstGeom prst="rect">
            <a:avLst/>
          </a:prstGeom>
        </p:spPr>
        <p:txBody>
          <a:bodyPr lIns="0" rIns="0"/>
          <a:lstStyle>
            <a:lvl1pPr marL="0" indent="0">
              <a:buNone/>
              <a:defRPr sz="3200">
                <a:solidFill>
                  <a:srgbClr val="3C5A77"/>
                </a:solidFill>
                <a:latin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2"/>
          <p:cNvSpPr>
            <a:spLocks noGrp="1"/>
          </p:cNvSpPr>
          <p:nvPr>
            <p:ph type="body" idx="11"/>
          </p:nvPr>
        </p:nvSpPr>
        <p:spPr>
          <a:xfrm>
            <a:off x="609605" y="5839748"/>
            <a:ext cx="10972795" cy="439738"/>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itle 1"/>
          <p:cNvSpPr>
            <a:spLocks noGrp="1"/>
          </p:cNvSpPr>
          <p:nvPr>
            <p:ph type="title"/>
          </p:nvPr>
        </p:nvSpPr>
        <p:spPr>
          <a:xfrm>
            <a:off x="609605" y="458988"/>
            <a:ext cx="10972800" cy="701902"/>
          </a:xfrm>
          <a:prstGeom prst="rect">
            <a:avLst/>
          </a:prstGeom>
        </p:spPr>
        <p:txBody>
          <a:bodyPr vert="horz" lIns="0" tIns="0" rIns="0" bIns="0"/>
          <a:lstStyle>
            <a:lvl1pPr algn="l">
              <a:defRPr sz="4400" b="1" i="0" baseline="0">
                <a:solidFill>
                  <a:srgbClr val="E95125"/>
                </a:solidFill>
                <a:latin typeface="Helvetica"/>
              </a:defRPr>
            </a:lvl1pPr>
          </a:lstStyle>
          <a:p>
            <a:r>
              <a:rPr lang="en-US" dirty="0"/>
              <a:t>Click to edit Master title style</a:t>
            </a:r>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6/27/2023</a:t>
            </a:r>
            <a:endParaRPr lang="en-US" dirty="0">
              <a:latin typeface="Helvetica"/>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a:t>Jonathan Eisch | Digital Readout: From VD to FD3 </a:t>
            </a:r>
            <a:endParaRPr lang="en-US"/>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412412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14" name="Title 1"/>
          <p:cNvSpPr>
            <a:spLocks noGrp="1"/>
          </p:cNvSpPr>
          <p:nvPr>
            <p:ph type="title"/>
          </p:nvPr>
        </p:nvSpPr>
        <p:spPr>
          <a:xfrm>
            <a:off x="605368" y="462518"/>
            <a:ext cx="10972800" cy="647102"/>
          </a:xfrm>
          <a:prstGeom prst="rect">
            <a:avLst/>
          </a:prstGeom>
        </p:spPr>
        <p:txBody>
          <a:bodyPr vert="horz" lIns="0" tIns="0" rIns="0" bIns="0">
            <a:normAutofit/>
          </a:bodyPr>
          <a:lstStyle>
            <a:lvl1pPr algn="l">
              <a:defRPr sz="4000" b="1" i="0" baseline="0">
                <a:solidFill>
                  <a:srgbClr val="E95125"/>
                </a:solidFill>
                <a:latin typeface="Helvetica"/>
              </a:defRPr>
            </a:lvl1pPr>
          </a:lstStyle>
          <a:p>
            <a:r>
              <a:rPr lang="en-US" dirty="0"/>
              <a:t>Click to edit Master title style</a:t>
            </a:r>
          </a:p>
        </p:txBody>
      </p:sp>
      <p:sp>
        <p:nvSpPr>
          <p:cNvPr id="15" name="Content Placeholder 2"/>
          <p:cNvSpPr>
            <a:spLocks noGrp="1"/>
          </p:cNvSpPr>
          <p:nvPr>
            <p:ph idx="11"/>
          </p:nvPr>
        </p:nvSpPr>
        <p:spPr>
          <a:xfrm>
            <a:off x="605373" y="1207770"/>
            <a:ext cx="10977028"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6/27/2023</a:t>
            </a:r>
            <a:endParaRPr lang="en-US" dirty="0">
              <a:latin typeface="Helvetica"/>
              <a:cs typeface="Helvetica"/>
            </a:endParaRPr>
          </a:p>
        </p:txBody>
      </p:sp>
      <p:sp>
        <p:nvSpPr>
          <p:cNvPr id="9" name="Footer Placeholder 4"/>
          <p:cNvSpPr>
            <a:spLocks noGrp="1"/>
          </p:cNvSpPr>
          <p:nvPr>
            <p:ph type="ftr" sz="quarter" idx="3"/>
          </p:nvPr>
        </p:nvSpPr>
        <p:spPr>
          <a:xfrm>
            <a:off x="2503714" y="6549549"/>
            <a:ext cx="579908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a:t>Jonathan Eisch | Digital Readout: From VD to FD3 </a:t>
            </a:r>
            <a:endParaRPr lang="en-US" dirty="0"/>
          </a:p>
        </p:txBody>
      </p:sp>
      <p:sp>
        <p:nvSpPr>
          <p:cNvPr id="10"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3837324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Logo Bottom: Title &amp;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04805" y="971552"/>
            <a:ext cx="11563351" cy="5059363"/>
          </a:xfrm>
          <a:prstGeom prst="rect">
            <a:avLst/>
          </a:prstGeom>
        </p:spPr>
        <p:txBody>
          <a:bodyPr lIns="0" tIns="0" rIns="0" bIns="0"/>
          <a:lstStyle>
            <a:lvl1pPr marL="306910" indent="-306910">
              <a:spcBef>
                <a:spcPts val="1312"/>
              </a:spcBef>
              <a:defRPr sz="2400">
                <a:solidFill>
                  <a:srgbClr val="505050"/>
                </a:solidFill>
              </a:defRPr>
            </a:lvl1pPr>
            <a:lvl2pPr marL="376757" marR="0" indent="0" algn="l" defTabSz="609585" rtl="0" eaLnBrk="1" fontAlgn="base" latinLnBrk="0" hangingPunct="1">
              <a:lnSpc>
                <a:spcPct val="100000"/>
              </a:lnSpc>
              <a:spcBef>
                <a:spcPts val="1312"/>
              </a:spcBef>
              <a:spcAft>
                <a:spcPct val="0"/>
              </a:spcAft>
              <a:buClrTx/>
              <a:buSzTx/>
              <a:buFont typeface="Arial" charset="0"/>
              <a:buNone/>
              <a:tabLst/>
              <a:defRPr sz="2133">
                <a:solidFill>
                  <a:srgbClr val="505050"/>
                </a:solidFill>
              </a:defRPr>
            </a:lvl2pPr>
            <a:lvl3pPr marL="764097" marR="0" indent="0" algn="l" defTabSz="609585" rtl="0" eaLnBrk="1" fontAlgn="base" latinLnBrk="0" hangingPunct="1">
              <a:lnSpc>
                <a:spcPct val="100000"/>
              </a:lnSpc>
              <a:spcBef>
                <a:spcPts val="1312"/>
              </a:spcBef>
              <a:spcAft>
                <a:spcPct val="0"/>
              </a:spcAft>
              <a:buClrTx/>
              <a:buSzTx/>
              <a:buFont typeface="Arial" charset="0"/>
              <a:buNone/>
              <a:tabLst/>
              <a:defRPr sz="2000">
                <a:solidFill>
                  <a:srgbClr val="505050"/>
                </a:solidFill>
              </a:defRPr>
            </a:lvl3pPr>
            <a:lvl4pPr marL="1142971" marR="0" indent="0" algn="l" defTabSz="609585" rtl="0" eaLnBrk="1" fontAlgn="base" latinLnBrk="0" hangingPunct="1">
              <a:lnSpc>
                <a:spcPct val="100000"/>
              </a:lnSpc>
              <a:spcBef>
                <a:spcPts val="1312"/>
              </a:spcBef>
              <a:spcAft>
                <a:spcPct val="0"/>
              </a:spcAft>
              <a:buClrTx/>
              <a:buSzTx/>
              <a:buFont typeface="Arial" charset="0"/>
              <a:buNone/>
              <a:tabLst/>
              <a:defRPr sz="1867">
                <a:solidFill>
                  <a:srgbClr val="505050"/>
                </a:solidFill>
              </a:defRPr>
            </a:lvl4pPr>
            <a:lvl5pPr marL="1519729" marR="0" indent="0" algn="l" defTabSz="609585" rtl="0" eaLnBrk="1" fontAlgn="base" latinLnBrk="0" hangingPunct="1">
              <a:lnSpc>
                <a:spcPct val="100000"/>
              </a:lnSpc>
              <a:spcBef>
                <a:spcPts val="1312"/>
              </a:spcBef>
              <a:spcAft>
                <a:spcPct val="0"/>
              </a:spcAft>
              <a:buClrTx/>
              <a:buSzTx/>
              <a:buFont typeface="Arial"/>
              <a:buNone/>
              <a:tabLst/>
              <a:defRPr sz="1867">
                <a:solidFill>
                  <a:srgbClr val="505050"/>
                </a:solidFill>
              </a:defRPr>
            </a:lvl5pPr>
          </a:lstStyle>
          <a:p>
            <a:pPr lvl="0"/>
            <a:r>
              <a:rPr lang="en-US" dirty="0"/>
              <a:t>Click to edit Master text styles.</a:t>
            </a:r>
          </a:p>
          <a:p>
            <a:pPr marL="683667" marR="0" lvl="1" indent="-306910" algn="l" defTabSz="609585" rtl="0" eaLnBrk="1" fontAlgn="base" latinLnBrk="0" hangingPunct="1">
              <a:lnSpc>
                <a:spcPct val="100000"/>
              </a:lnSpc>
              <a:spcBef>
                <a:spcPts val="1312"/>
              </a:spcBef>
              <a:spcAft>
                <a:spcPct val="0"/>
              </a:spcAft>
              <a:buClrTx/>
              <a:buSzTx/>
              <a:buFont typeface="Arial" charset="0"/>
              <a:buChar char="–"/>
              <a:tabLst/>
              <a:defRPr/>
            </a:pPr>
            <a:r>
              <a:rPr lang="en-US" dirty="0"/>
              <a:t>Second level</a:t>
            </a:r>
          </a:p>
          <a:p>
            <a:pPr marL="1071007" marR="0" lvl="2" indent="-306910" algn="l" defTabSz="609585" rtl="0" eaLnBrk="1" fontAlgn="base" latinLnBrk="0" hangingPunct="1">
              <a:lnSpc>
                <a:spcPct val="100000"/>
              </a:lnSpc>
              <a:spcBef>
                <a:spcPts val="1312"/>
              </a:spcBef>
              <a:spcAft>
                <a:spcPct val="0"/>
              </a:spcAft>
              <a:buClrTx/>
              <a:buSzTx/>
              <a:buFont typeface="Arial" charset="0"/>
              <a:buChar char="•"/>
              <a:tabLst/>
              <a:defRPr/>
            </a:pPr>
            <a:r>
              <a:rPr lang="en-US" dirty="0"/>
              <a:t>Third level</a:t>
            </a:r>
          </a:p>
          <a:p>
            <a:pPr marL="1447764" marR="0" lvl="3" indent="-304792" algn="l" defTabSz="609585" rtl="0" eaLnBrk="1" fontAlgn="base" latinLnBrk="0" hangingPunct="1">
              <a:lnSpc>
                <a:spcPct val="100000"/>
              </a:lnSpc>
              <a:spcBef>
                <a:spcPts val="1312"/>
              </a:spcBef>
              <a:spcAft>
                <a:spcPct val="0"/>
              </a:spcAft>
              <a:buClrTx/>
              <a:buSzTx/>
              <a:buFont typeface="Arial" charset="0"/>
              <a:buChar char="–"/>
              <a:tabLst/>
              <a:defRPr/>
            </a:pPr>
            <a:r>
              <a:rPr lang="en-US" dirty="0"/>
              <a:t>Fourth level</a:t>
            </a:r>
          </a:p>
          <a:p>
            <a:pPr marL="1826638" marR="0" lvl="4" indent="-306910" algn="l" defTabSz="609585" rtl="0" eaLnBrk="1" fontAlgn="base" latinLnBrk="0" hangingPunct="1">
              <a:lnSpc>
                <a:spcPct val="100000"/>
              </a:lnSpc>
              <a:spcBef>
                <a:spcPts val="1312"/>
              </a:spcBef>
              <a:spcAft>
                <a:spcPct val="0"/>
              </a:spcAft>
              <a:buClrTx/>
              <a:buSzTx/>
              <a:buFont typeface="Arial"/>
              <a:buChar char="•"/>
              <a:tabLst/>
              <a:defRPr/>
            </a:pPr>
            <a:r>
              <a:rPr lang="en-US" dirty="0"/>
              <a:t>Fifth level</a:t>
            </a:r>
          </a:p>
        </p:txBody>
      </p:sp>
      <p:sp>
        <p:nvSpPr>
          <p:cNvPr id="17" name="Title 1"/>
          <p:cNvSpPr>
            <a:spLocks noGrp="1"/>
          </p:cNvSpPr>
          <p:nvPr>
            <p:ph type="title"/>
          </p:nvPr>
        </p:nvSpPr>
        <p:spPr>
          <a:xfrm>
            <a:off x="304800" y="251752"/>
            <a:ext cx="11582400" cy="427877"/>
          </a:xfrm>
          <a:prstGeom prst="rect">
            <a:avLst/>
          </a:prstGeom>
        </p:spPr>
        <p:txBody>
          <a:bodyPr lIns="0" tIns="0" rIns="0" bIns="0" anchor="b" anchorCtr="0"/>
          <a:lstStyle>
            <a:lvl1pPr>
              <a:defRPr sz="2933">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57ADAB69-348E-2C41-AF41-E98D046040A4}" type="datetime1">
              <a:rPr lang="en-US" smtClean="0"/>
              <a:pPr>
                <a:defRPr/>
              </a:pPr>
              <a:t>6/27/23</a:t>
            </a:fld>
            <a:endParaRPr lang="en-US" dirty="0"/>
          </a:p>
        </p:txBody>
      </p:sp>
      <p:sp>
        <p:nvSpPr>
          <p:cNvPr id="9" name="Footer Placeholder 4"/>
          <p:cNvSpPr>
            <a:spLocks noGrp="1"/>
          </p:cNvSpPr>
          <p:nvPr>
            <p:ph type="ftr" sz="quarter" idx="3"/>
          </p:nvPr>
        </p:nvSpPr>
        <p:spPr>
          <a:xfrm>
            <a:off x="2040804" y="6504216"/>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dirty="0"/>
          </a:p>
        </p:txBody>
      </p:sp>
      <p:sp>
        <p:nvSpPr>
          <p:cNvPr id="10" name="Slide Number Placeholder 5"/>
          <p:cNvSpPr>
            <a:spLocks noGrp="1"/>
          </p:cNvSpPr>
          <p:nvPr>
            <p:ph type="sldNum" sz="quarter" idx="4"/>
          </p:nvPr>
        </p:nvSpPr>
        <p:spPr>
          <a:xfrm>
            <a:off x="296333" y="6504215"/>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4" name="Picture 3" descr="A picture containing icon&#10;&#10;Description automatically generated">
            <a:extLst>
              <a:ext uri="{FF2B5EF4-FFF2-40B4-BE49-F238E27FC236}">
                <a16:creationId xmlns:a16="http://schemas.microsoft.com/office/drawing/2014/main" id="{AA69CF24-F572-1D4A-841D-0D6930238C04}"/>
              </a:ext>
            </a:extLst>
          </p:cNvPr>
          <p:cNvPicPr>
            <a:picLocks noChangeAspect="1"/>
          </p:cNvPicPr>
          <p:nvPr userDrawn="1"/>
        </p:nvPicPr>
        <p:blipFill>
          <a:blip r:embed="rId2"/>
          <a:stretch>
            <a:fillRect/>
          </a:stretch>
        </p:blipFill>
        <p:spPr>
          <a:xfrm>
            <a:off x="10422041" y="6229315"/>
            <a:ext cx="1477859" cy="265532"/>
          </a:xfrm>
          <a:prstGeom prst="rect">
            <a:avLst/>
          </a:prstGeom>
        </p:spPr>
      </p:pic>
      <p:sp>
        <p:nvSpPr>
          <p:cNvPr id="5" name="Rectangle 4">
            <a:extLst>
              <a:ext uri="{FF2B5EF4-FFF2-40B4-BE49-F238E27FC236}">
                <a16:creationId xmlns:a16="http://schemas.microsoft.com/office/drawing/2014/main" id="{CE809BEC-FF0E-7C47-ACC3-F2E5E0425E29}"/>
              </a:ext>
            </a:extLst>
          </p:cNvPr>
          <p:cNvSpPr/>
          <p:nvPr userDrawn="1"/>
        </p:nvSpPr>
        <p:spPr>
          <a:xfrm>
            <a:off x="292101" y="6316134"/>
            <a:ext cx="10041468" cy="97367"/>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85740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172293" y="6549549"/>
            <a:ext cx="1331423"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a:latin typeface="Helvetica"/>
                <a:cs typeface="Helvetica"/>
              </a:rPr>
              <a:t>6/27/2023</a:t>
            </a:r>
            <a:endParaRPr lang="en-US" dirty="0">
              <a:latin typeface="Helvetica"/>
              <a:cs typeface="Helvetica"/>
            </a:endParaRPr>
          </a:p>
        </p:txBody>
      </p:sp>
      <p:sp>
        <p:nvSpPr>
          <p:cNvPr id="5" name="Footer Placeholder 4"/>
          <p:cNvSpPr>
            <a:spLocks noGrp="1"/>
          </p:cNvSpPr>
          <p:nvPr>
            <p:ph type="ftr" sz="quarter" idx="3"/>
          </p:nvPr>
        </p:nvSpPr>
        <p:spPr>
          <a:xfrm>
            <a:off x="2503713" y="6549548"/>
            <a:ext cx="6523352" cy="170720"/>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GB"/>
              <a:t>Jonathan Eisch | Digital Readout: From VD to FD3 </a:t>
            </a:r>
            <a:endParaRPr lang="en-GB" dirty="0"/>
          </a:p>
        </p:txBody>
      </p:sp>
      <p:sp>
        <p:nvSpPr>
          <p:cNvPr id="6" name="Slide Number Placeholder 5"/>
          <p:cNvSpPr>
            <a:spLocks noGrp="1"/>
          </p:cNvSpPr>
          <p:nvPr>
            <p:ph type="sldNum" sz="quarter" idx="4"/>
          </p:nvPr>
        </p:nvSpPr>
        <p:spPr>
          <a:xfrm>
            <a:off x="605368" y="6549549"/>
            <a:ext cx="566925"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cxnSp>
        <p:nvCxnSpPr>
          <p:cNvPr id="7" name="Straight Connector 6"/>
          <p:cNvCxnSpPr/>
          <p:nvPr/>
        </p:nvCxnSpPr>
        <p:spPr>
          <a:xfrm>
            <a:off x="609600" y="6357635"/>
            <a:ext cx="109728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E06A3AFF-646B-5740-ADD0-C375F9F838B4}"/>
              </a:ext>
            </a:extLst>
          </p:cNvPr>
          <p:cNvPicPr>
            <a:picLocks noChangeAspect="1"/>
          </p:cNvPicPr>
          <p:nvPr userDrawn="1"/>
        </p:nvPicPr>
        <p:blipFill rotWithShape="1">
          <a:blip r:embed="rId14" cstate="print">
            <a:extLst>
              <a:ext uri="{28A0092B-C50C-407E-A947-70E740481C1C}">
                <a14:useLocalDpi xmlns:a14="http://schemas.microsoft.com/office/drawing/2010/main"/>
              </a:ext>
            </a:extLst>
          </a:blip>
          <a:srcRect/>
          <a:stretch/>
        </p:blipFill>
        <p:spPr>
          <a:xfrm>
            <a:off x="10740978" y="6431056"/>
            <a:ext cx="871051" cy="357942"/>
          </a:xfrm>
          <a:prstGeom prst="rect">
            <a:avLst/>
          </a:prstGeom>
        </p:spPr>
      </p:pic>
      <p:pic>
        <p:nvPicPr>
          <p:cNvPr id="2" name="Picture 1">
            <a:extLst>
              <a:ext uri="{FF2B5EF4-FFF2-40B4-BE49-F238E27FC236}">
                <a16:creationId xmlns:a16="http://schemas.microsoft.com/office/drawing/2014/main" id="{9ACA9801-C7ED-52C4-F28C-5A56B5CA88F1}"/>
              </a:ext>
            </a:extLst>
          </p:cNvPr>
          <p:cNvPicPr>
            <a:picLocks noChangeAspect="1"/>
          </p:cNvPicPr>
          <p:nvPr userDrawn="1"/>
        </p:nvPicPr>
        <p:blipFill>
          <a:blip r:embed="rId15"/>
          <a:stretch>
            <a:fillRect/>
          </a:stretch>
        </p:blipFill>
        <p:spPr>
          <a:xfrm>
            <a:off x="9140477" y="6451249"/>
            <a:ext cx="1487088" cy="317555"/>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80" r:id="rId2"/>
    <p:sldLayoutId id="2147483681" r:id="rId3"/>
    <p:sldLayoutId id="2147483682" r:id="rId4"/>
    <p:sldLayoutId id="2147483683" r:id="rId5"/>
    <p:sldLayoutId id="2147483685" r:id="rId6"/>
    <p:sldLayoutId id="2147483686" r:id="rId7"/>
    <p:sldLayoutId id="2147483700" r:id="rId8"/>
    <p:sldLayoutId id="2147483701" r:id="rId9"/>
    <p:sldLayoutId id="2147483704" r:id="rId10"/>
    <p:sldLayoutId id="2147483702" r:id="rId11"/>
    <p:sldLayoutId id="2147483703" r:id="rId12"/>
  </p:sldLayoutIdLst>
  <p:hf hdr="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Digital Readout: From VD to FD3 </a:t>
            </a:r>
          </a:p>
        </p:txBody>
      </p:sp>
      <p:sp>
        <p:nvSpPr>
          <p:cNvPr id="3" name="Text Placeholder 2"/>
          <p:cNvSpPr>
            <a:spLocks noGrp="1"/>
          </p:cNvSpPr>
          <p:nvPr>
            <p:ph type="body" sz="quarter" idx="10"/>
          </p:nvPr>
        </p:nvSpPr>
        <p:spPr/>
        <p:txBody>
          <a:bodyPr/>
          <a:lstStyle/>
          <a:p>
            <a:r>
              <a:rPr lang="en-GB" dirty="0"/>
              <a:t>Jonathan Eisch</a:t>
            </a:r>
          </a:p>
          <a:p>
            <a:r>
              <a:rPr lang="en-GB" dirty="0"/>
              <a:t>DUNE FD3 Mini-Workshop</a:t>
            </a:r>
            <a:br>
              <a:rPr lang="en-GB" dirty="0"/>
            </a:br>
            <a:r>
              <a:rPr lang="en-GB" dirty="0"/>
              <a:t>June 27, 2023</a:t>
            </a:r>
          </a:p>
        </p:txBody>
      </p:sp>
    </p:spTree>
    <p:extLst>
      <p:ext uri="{BB962C8B-B14F-4D97-AF65-F5344CB8AC3E}">
        <p14:creationId xmlns:p14="http://schemas.microsoft.com/office/powerpoint/2010/main" val="1741762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F76D3-1504-BF75-9D8C-B0561337B8E7}"/>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98720642-B7F1-F93C-09F1-A56F2E9F9FF0}"/>
              </a:ext>
            </a:extLst>
          </p:cNvPr>
          <p:cNvSpPr>
            <a:spLocks noGrp="1"/>
          </p:cNvSpPr>
          <p:nvPr>
            <p:ph idx="11"/>
          </p:nvPr>
        </p:nvSpPr>
        <p:spPr/>
        <p:txBody>
          <a:bodyPr>
            <a:normAutofit fontScale="85000" lnSpcReduction="20000"/>
          </a:bodyPr>
          <a:lstStyle/>
          <a:p>
            <a:r>
              <a:rPr lang="en-US" dirty="0"/>
              <a:t>Immediately available:</a:t>
            </a:r>
          </a:p>
          <a:p>
            <a:pPr lvl="1"/>
            <a:r>
              <a:rPr lang="en-US" dirty="0"/>
              <a:t>New ADC available: TI ADS52J65, lower total power and reasonable channel count.</a:t>
            </a:r>
          </a:p>
          <a:p>
            <a:pPr lvl="1"/>
            <a:r>
              <a:rPr lang="en-US" dirty="0"/>
              <a:t>New laser available: Test the new unfocused laser diodes</a:t>
            </a:r>
          </a:p>
          <a:p>
            <a:r>
              <a:rPr lang="en-US" dirty="0"/>
              <a:t>Straightforward:</a:t>
            </a:r>
          </a:p>
          <a:p>
            <a:pPr lvl="1"/>
            <a:r>
              <a:rPr lang="en-US" dirty="0"/>
              <a:t>Improve efficiency of voltage regulation, perhaps with switch-mode regulators.</a:t>
            </a:r>
          </a:p>
          <a:p>
            <a:pPr lvl="1"/>
            <a:r>
              <a:rPr lang="en-US" dirty="0"/>
              <a:t>Optimize power of analog front end.</a:t>
            </a:r>
          </a:p>
          <a:p>
            <a:pPr lvl="1"/>
            <a:r>
              <a:rPr lang="en-US" dirty="0"/>
              <a:t>Could use an ADC channel to monitor input voltage modulate the input Power over Fiber.</a:t>
            </a:r>
          </a:p>
          <a:p>
            <a:r>
              <a:rPr lang="en-US" dirty="0"/>
              <a:t>Needed:</a:t>
            </a:r>
          </a:p>
          <a:p>
            <a:pPr lvl="1"/>
            <a:r>
              <a:rPr lang="en-US" dirty="0"/>
              <a:t>Simple automatic or remotely-controllable configuration (FPGA, ASIC or microcontroller).</a:t>
            </a:r>
          </a:p>
          <a:p>
            <a:pPr lvl="1"/>
            <a:r>
              <a:rPr lang="en-US" dirty="0"/>
              <a:t>May want to provide external clock to simplify operation.</a:t>
            </a:r>
          </a:p>
          <a:p>
            <a:r>
              <a:rPr lang="en-US" dirty="0"/>
              <a:t>The big questions:</a:t>
            </a:r>
          </a:p>
          <a:p>
            <a:pPr lvl="1"/>
            <a:r>
              <a:rPr lang="en-US" dirty="0"/>
              <a:t>Can we make use of multiple ADC channels to make the power/channel competitive with FD2 analog designs?</a:t>
            </a:r>
          </a:p>
          <a:p>
            <a:pPr lvl="1"/>
            <a:r>
              <a:rPr lang="en-US" dirty="0"/>
              <a:t>Does digital signal transmission provide a benefit that isn’t otherwise available?</a:t>
            </a:r>
          </a:p>
        </p:txBody>
      </p:sp>
      <p:sp>
        <p:nvSpPr>
          <p:cNvPr id="4" name="Date Placeholder 3">
            <a:extLst>
              <a:ext uri="{FF2B5EF4-FFF2-40B4-BE49-F238E27FC236}">
                <a16:creationId xmlns:a16="http://schemas.microsoft.com/office/drawing/2014/main" id="{A111C3A0-CEAA-0F5D-CA92-4364B92602E5}"/>
              </a:ext>
            </a:extLst>
          </p:cNvPr>
          <p:cNvSpPr>
            <a:spLocks noGrp="1"/>
          </p:cNvSpPr>
          <p:nvPr>
            <p:ph type="dt" sz="half" idx="2"/>
          </p:nvPr>
        </p:nvSpPr>
        <p:spPr/>
        <p:txBody>
          <a:bodyPr/>
          <a:lstStyle/>
          <a:p>
            <a:pPr>
              <a:defRPr/>
            </a:pPr>
            <a:r>
              <a:rPr lang="en-US">
                <a:latin typeface="Helvetica"/>
                <a:cs typeface="Helvetica"/>
              </a:rPr>
              <a:t>6/27/2023</a:t>
            </a:r>
            <a:endParaRPr lang="en-US" dirty="0">
              <a:latin typeface="Helvetica"/>
              <a:cs typeface="Helvetica"/>
            </a:endParaRPr>
          </a:p>
        </p:txBody>
      </p:sp>
      <p:sp>
        <p:nvSpPr>
          <p:cNvPr id="5" name="Footer Placeholder 4">
            <a:extLst>
              <a:ext uri="{FF2B5EF4-FFF2-40B4-BE49-F238E27FC236}">
                <a16:creationId xmlns:a16="http://schemas.microsoft.com/office/drawing/2014/main" id="{AC7C5B69-5F68-49FD-3406-9E8097156E14}"/>
              </a:ext>
            </a:extLst>
          </p:cNvPr>
          <p:cNvSpPr>
            <a:spLocks noGrp="1"/>
          </p:cNvSpPr>
          <p:nvPr>
            <p:ph type="ftr" sz="quarter" idx="3"/>
          </p:nvPr>
        </p:nvSpPr>
        <p:spPr/>
        <p:txBody>
          <a:bodyPr/>
          <a:lstStyle/>
          <a:p>
            <a:pPr>
              <a:defRPr/>
            </a:pPr>
            <a:r>
              <a:rPr lang="de-DE"/>
              <a:t>Jonathan Eisch | Digital Readout: From VD to FD3 </a:t>
            </a:r>
            <a:endParaRPr lang="en-US" dirty="0"/>
          </a:p>
        </p:txBody>
      </p:sp>
      <p:sp>
        <p:nvSpPr>
          <p:cNvPr id="6" name="Slide Number Placeholder 5">
            <a:extLst>
              <a:ext uri="{FF2B5EF4-FFF2-40B4-BE49-F238E27FC236}">
                <a16:creationId xmlns:a16="http://schemas.microsoft.com/office/drawing/2014/main" id="{A73D0762-B854-80CA-DA43-B46002E42614}"/>
              </a:ext>
            </a:extLst>
          </p:cNvPr>
          <p:cNvSpPr>
            <a:spLocks noGrp="1"/>
          </p:cNvSpPr>
          <p:nvPr>
            <p:ph type="sldNum" sz="quarter" idx="4"/>
          </p:nvPr>
        </p:nvSpPr>
        <p:spPr/>
        <p:txBody>
          <a:bodyPr/>
          <a:lstStyle/>
          <a:p>
            <a:pPr>
              <a:defRPr/>
            </a:pPr>
            <a:fld id="{0C39C72E-2A13-EB4D-AD45-6D4E6ACAED8D}" type="slidenum">
              <a:rPr lang="en-US" smtClean="0"/>
              <a:pPr>
                <a:defRPr/>
              </a:pPr>
              <a:t>10</a:t>
            </a:fld>
            <a:endParaRPr lang="en-US" dirty="0"/>
          </a:p>
        </p:txBody>
      </p:sp>
    </p:spTree>
    <p:extLst>
      <p:ext uri="{BB962C8B-B14F-4D97-AF65-F5344CB8AC3E}">
        <p14:creationId xmlns:p14="http://schemas.microsoft.com/office/powerpoint/2010/main" val="3689427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A1B47-59D0-2934-FE04-B783BE8C5020}"/>
              </a:ext>
            </a:extLst>
          </p:cNvPr>
          <p:cNvSpPr>
            <a:spLocks noGrp="1"/>
          </p:cNvSpPr>
          <p:nvPr>
            <p:ph type="title"/>
          </p:nvPr>
        </p:nvSpPr>
        <p:spPr/>
        <p:txBody>
          <a:bodyPr/>
          <a:lstStyle/>
          <a:p>
            <a:r>
              <a:rPr lang="en-US" dirty="0"/>
              <a:t>Backup slides</a:t>
            </a:r>
          </a:p>
        </p:txBody>
      </p:sp>
      <p:sp>
        <p:nvSpPr>
          <p:cNvPr id="4" name="Date Placeholder 3">
            <a:extLst>
              <a:ext uri="{FF2B5EF4-FFF2-40B4-BE49-F238E27FC236}">
                <a16:creationId xmlns:a16="http://schemas.microsoft.com/office/drawing/2014/main" id="{84473C86-3228-850A-06A3-08DF8FAA234D}"/>
              </a:ext>
            </a:extLst>
          </p:cNvPr>
          <p:cNvSpPr>
            <a:spLocks noGrp="1"/>
          </p:cNvSpPr>
          <p:nvPr>
            <p:ph type="dt" sz="half" idx="2"/>
          </p:nvPr>
        </p:nvSpPr>
        <p:spPr/>
        <p:txBody>
          <a:bodyPr/>
          <a:lstStyle/>
          <a:p>
            <a:pPr>
              <a:defRPr/>
            </a:pPr>
            <a:r>
              <a:rPr lang="en-US">
                <a:latin typeface="Helvetica"/>
                <a:cs typeface="Helvetica"/>
              </a:rPr>
              <a:t>6/27/2023</a:t>
            </a:r>
            <a:endParaRPr lang="en-US" dirty="0">
              <a:latin typeface="Helvetica"/>
              <a:cs typeface="Helvetica"/>
            </a:endParaRPr>
          </a:p>
        </p:txBody>
      </p:sp>
      <p:sp>
        <p:nvSpPr>
          <p:cNvPr id="5" name="Footer Placeholder 4">
            <a:extLst>
              <a:ext uri="{FF2B5EF4-FFF2-40B4-BE49-F238E27FC236}">
                <a16:creationId xmlns:a16="http://schemas.microsoft.com/office/drawing/2014/main" id="{9E0D0AF5-3FAF-9134-ADFE-8BDE2AFB3D7F}"/>
              </a:ext>
            </a:extLst>
          </p:cNvPr>
          <p:cNvSpPr>
            <a:spLocks noGrp="1"/>
          </p:cNvSpPr>
          <p:nvPr>
            <p:ph type="ftr" sz="quarter" idx="3"/>
          </p:nvPr>
        </p:nvSpPr>
        <p:spPr/>
        <p:txBody>
          <a:bodyPr/>
          <a:lstStyle/>
          <a:p>
            <a:pPr>
              <a:defRPr/>
            </a:pPr>
            <a:r>
              <a:rPr lang="de-DE"/>
              <a:t>Jonathan Eisch | Digital Readout: From VD to FD3 </a:t>
            </a:r>
            <a:endParaRPr lang="en-US" dirty="0"/>
          </a:p>
        </p:txBody>
      </p:sp>
      <p:sp>
        <p:nvSpPr>
          <p:cNvPr id="6" name="Slide Number Placeholder 5">
            <a:extLst>
              <a:ext uri="{FF2B5EF4-FFF2-40B4-BE49-F238E27FC236}">
                <a16:creationId xmlns:a16="http://schemas.microsoft.com/office/drawing/2014/main" id="{54C9BC25-CCE6-EEFE-C266-9B72CFA0243D}"/>
              </a:ext>
            </a:extLst>
          </p:cNvPr>
          <p:cNvSpPr>
            <a:spLocks noGrp="1"/>
          </p:cNvSpPr>
          <p:nvPr>
            <p:ph type="sldNum" sz="quarter" idx="4"/>
          </p:nvPr>
        </p:nvSpPr>
        <p:spPr/>
        <p:txBody>
          <a:bodyPr/>
          <a:lstStyle/>
          <a:p>
            <a:pPr>
              <a:defRPr/>
            </a:pPr>
            <a:fld id="{0C39C72E-2A13-EB4D-AD45-6D4E6ACAED8D}" type="slidenum">
              <a:rPr lang="en-US" smtClean="0"/>
              <a:pPr>
                <a:defRPr/>
              </a:pPr>
              <a:t>11</a:t>
            </a:fld>
            <a:endParaRPr lang="en-US" dirty="0"/>
          </a:p>
        </p:txBody>
      </p:sp>
    </p:spTree>
    <p:extLst>
      <p:ext uri="{BB962C8B-B14F-4D97-AF65-F5344CB8AC3E}">
        <p14:creationId xmlns:p14="http://schemas.microsoft.com/office/powerpoint/2010/main" val="1796919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FF5FCC-4581-65D7-B0D3-B0C96FF07BBE}"/>
              </a:ext>
            </a:extLst>
          </p:cNvPr>
          <p:cNvSpPr>
            <a:spLocks noGrp="1"/>
          </p:cNvSpPr>
          <p:nvPr>
            <p:ph type="title"/>
          </p:nvPr>
        </p:nvSpPr>
        <p:spPr/>
        <p:txBody>
          <a:bodyPr/>
          <a:lstStyle/>
          <a:p>
            <a:r>
              <a:rPr lang="en-US" dirty="0"/>
              <a:t>Digital readout concept</a:t>
            </a:r>
          </a:p>
        </p:txBody>
      </p:sp>
      <p:sp>
        <p:nvSpPr>
          <p:cNvPr id="5" name="Date Placeholder 4">
            <a:extLst>
              <a:ext uri="{FF2B5EF4-FFF2-40B4-BE49-F238E27FC236}">
                <a16:creationId xmlns:a16="http://schemas.microsoft.com/office/drawing/2014/main" id="{7F631D8B-F6BF-B369-3374-2FE5D4464198}"/>
              </a:ext>
            </a:extLst>
          </p:cNvPr>
          <p:cNvSpPr>
            <a:spLocks noGrp="1"/>
          </p:cNvSpPr>
          <p:nvPr>
            <p:ph type="dt" sz="half" idx="2"/>
          </p:nvPr>
        </p:nvSpPr>
        <p:spPr/>
        <p:txBody>
          <a:bodyPr/>
          <a:lstStyle/>
          <a:p>
            <a:pPr>
              <a:defRPr/>
            </a:pPr>
            <a:r>
              <a:rPr lang="en-US">
                <a:latin typeface="Helvetica"/>
                <a:cs typeface="Helvetica"/>
              </a:rPr>
              <a:t>6/27/2023</a:t>
            </a:r>
            <a:endParaRPr lang="en-US" dirty="0">
              <a:latin typeface="Helvetica"/>
              <a:cs typeface="Helvetica"/>
            </a:endParaRPr>
          </a:p>
        </p:txBody>
      </p:sp>
      <p:sp>
        <p:nvSpPr>
          <p:cNvPr id="6" name="Footer Placeholder 5">
            <a:extLst>
              <a:ext uri="{FF2B5EF4-FFF2-40B4-BE49-F238E27FC236}">
                <a16:creationId xmlns:a16="http://schemas.microsoft.com/office/drawing/2014/main" id="{A85B74E6-7E6A-D4B3-1EB3-D6FC53DEB2B3}"/>
              </a:ext>
            </a:extLst>
          </p:cNvPr>
          <p:cNvSpPr>
            <a:spLocks noGrp="1"/>
          </p:cNvSpPr>
          <p:nvPr>
            <p:ph type="ftr" sz="quarter" idx="3"/>
          </p:nvPr>
        </p:nvSpPr>
        <p:spPr/>
        <p:txBody>
          <a:bodyPr/>
          <a:lstStyle/>
          <a:p>
            <a:pPr>
              <a:defRPr/>
            </a:pPr>
            <a:r>
              <a:rPr lang="de-DE"/>
              <a:t>Jonathan Eisch | Digital Readout: From VD to FD3 </a:t>
            </a:r>
            <a:endParaRPr lang="en-US"/>
          </a:p>
        </p:txBody>
      </p:sp>
      <p:sp>
        <p:nvSpPr>
          <p:cNvPr id="7" name="Slide Number Placeholder 6">
            <a:extLst>
              <a:ext uri="{FF2B5EF4-FFF2-40B4-BE49-F238E27FC236}">
                <a16:creationId xmlns:a16="http://schemas.microsoft.com/office/drawing/2014/main" id="{47B41952-8A3F-988D-0EDD-AFC7CF7A2697}"/>
              </a:ext>
            </a:extLst>
          </p:cNvPr>
          <p:cNvSpPr>
            <a:spLocks noGrp="1"/>
          </p:cNvSpPr>
          <p:nvPr>
            <p:ph type="sldNum" sz="quarter" idx="4"/>
          </p:nvPr>
        </p:nvSpPr>
        <p:spPr/>
        <p:txBody>
          <a:bodyPr/>
          <a:lstStyle/>
          <a:p>
            <a:pPr>
              <a:defRPr/>
            </a:pPr>
            <a:fld id="{0C39C72E-2A13-EB4D-AD45-6D4E6ACAED8D}" type="slidenum">
              <a:rPr lang="en-US" smtClean="0"/>
              <a:pPr>
                <a:defRPr/>
              </a:pPr>
              <a:t>12</a:t>
            </a:fld>
            <a:endParaRPr lang="en-US" dirty="0"/>
          </a:p>
        </p:txBody>
      </p:sp>
      <p:sp>
        <p:nvSpPr>
          <p:cNvPr id="8" name="Content Placeholder 7">
            <a:extLst>
              <a:ext uri="{FF2B5EF4-FFF2-40B4-BE49-F238E27FC236}">
                <a16:creationId xmlns:a16="http://schemas.microsoft.com/office/drawing/2014/main" id="{FCCB0112-FF46-9471-CF7F-B6360B823753}"/>
              </a:ext>
            </a:extLst>
          </p:cNvPr>
          <p:cNvSpPr>
            <a:spLocks noGrp="1"/>
          </p:cNvSpPr>
          <p:nvPr>
            <p:ph idx="16"/>
          </p:nvPr>
        </p:nvSpPr>
        <p:spPr>
          <a:xfrm>
            <a:off x="626745" y="1206941"/>
            <a:ext cx="4696537" cy="4921716"/>
          </a:xfrm>
        </p:spPr>
        <p:txBody>
          <a:bodyPr>
            <a:normAutofit fontScale="70000" lnSpcReduction="20000"/>
          </a:bodyPr>
          <a:lstStyle/>
          <a:p>
            <a:pPr marL="285750" indent="-285750">
              <a:buFont typeface="Arial" panose="020B0604020202020204" pitchFamily="34" charset="0"/>
              <a:buChar char="•"/>
            </a:pPr>
            <a:r>
              <a:rPr lang="en-US" sz="2900" dirty="0"/>
              <a:t>Minimal digital electronics in the cold to minimize analog conversation steps.</a:t>
            </a:r>
          </a:p>
          <a:p>
            <a:pPr marL="285750" indent="-285750">
              <a:buFont typeface="Arial" panose="020B0604020202020204" pitchFamily="34" charset="0"/>
              <a:buChar char="•"/>
            </a:pPr>
            <a:r>
              <a:rPr lang="en-US" sz="2900" dirty="0"/>
              <a:t>Flexible choices for input/output channels.</a:t>
            </a:r>
          </a:p>
          <a:p>
            <a:pPr marL="285750" indent="-285750">
              <a:buFont typeface="Arial" panose="020B0604020202020204" pitchFamily="34" charset="0"/>
              <a:buChar char="•"/>
            </a:pPr>
            <a:r>
              <a:rPr lang="en-US" sz="2900" dirty="0"/>
              <a:t>Simplified electronics outside the cryostat (only digital)</a:t>
            </a:r>
          </a:p>
          <a:p>
            <a:pPr marL="285750" indent="-285750">
              <a:buFont typeface="Arial" panose="020B0604020202020204" pitchFamily="34" charset="0"/>
              <a:buChar char="•"/>
            </a:pPr>
            <a:r>
              <a:rPr lang="en-US" sz="2900" dirty="0"/>
              <a:t>Analog front-end amplifier/filter and Power over Fiber same as analog design</a:t>
            </a:r>
          </a:p>
          <a:p>
            <a:pPr marL="285750" indent="-285750">
              <a:buFont typeface="Arial" panose="020B0604020202020204" pitchFamily="34" charset="0"/>
              <a:buChar char="•"/>
            </a:pPr>
            <a:r>
              <a:rPr lang="en-US" sz="2900" dirty="0"/>
              <a:t>Laser Driver and laser tested working at 5Ghz </a:t>
            </a:r>
          </a:p>
          <a:p>
            <a:pPr marL="285750" indent="-285750">
              <a:buFont typeface="Arial" panose="020B0604020202020204" pitchFamily="34" charset="0"/>
              <a:buChar char="•"/>
            </a:pPr>
            <a:r>
              <a:rPr lang="en-US" sz="2900" dirty="0"/>
              <a:t>Control over Plastic Optical Fiber with LED based transmitters/receivers </a:t>
            </a:r>
          </a:p>
          <a:p>
            <a:pPr marL="285750" indent="-285750">
              <a:buFont typeface="Arial" panose="020B0604020202020204" pitchFamily="34" charset="0"/>
              <a:buChar char="•"/>
            </a:pPr>
            <a:r>
              <a:rPr lang="en-US" sz="2900" dirty="0"/>
              <a:t>Free-running crystal oscillator</a:t>
            </a:r>
          </a:p>
          <a:p>
            <a:endParaRPr lang="en-US" dirty="0"/>
          </a:p>
        </p:txBody>
      </p:sp>
      <p:sp>
        <p:nvSpPr>
          <p:cNvPr id="10" name="Rectangle 9">
            <a:extLst>
              <a:ext uri="{FF2B5EF4-FFF2-40B4-BE49-F238E27FC236}">
                <a16:creationId xmlns:a16="http://schemas.microsoft.com/office/drawing/2014/main" id="{767E89BD-1234-6015-1E59-35C3001EDBF3}"/>
              </a:ext>
            </a:extLst>
          </p:cNvPr>
          <p:cNvSpPr/>
          <p:nvPr/>
        </p:nvSpPr>
        <p:spPr>
          <a:xfrm>
            <a:off x="6262431" y="3510299"/>
            <a:ext cx="606287" cy="1749287"/>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7B40701-45DA-C24F-29A4-DF57713A80D5}"/>
              </a:ext>
            </a:extLst>
          </p:cNvPr>
          <p:cNvSpPr/>
          <p:nvPr/>
        </p:nvSpPr>
        <p:spPr>
          <a:xfrm>
            <a:off x="6416487" y="3862255"/>
            <a:ext cx="606287" cy="1749287"/>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2FE3EC-FF90-6CD3-39F3-48E3D6C46D4F}"/>
              </a:ext>
            </a:extLst>
          </p:cNvPr>
          <p:cNvSpPr/>
          <p:nvPr/>
        </p:nvSpPr>
        <p:spPr>
          <a:xfrm>
            <a:off x="7607753" y="3940825"/>
            <a:ext cx="2719782" cy="1749287"/>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endParaRPr lang="en-US" b="1" dirty="0">
              <a:ln/>
              <a:solidFill>
                <a:schemeClr val="accent3"/>
              </a:solidFill>
            </a:endParaRPr>
          </a:p>
        </p:txBody>
      </p:sp>
      <p:sp>
        <p:nvSpPr>
          <p:cNvPr id="13" name="Rectangle 12">
            <a:extLst>
              <a:ext uri="{FF2B5EF4-FFF2-40B4-BE49-F238E27FC236}">
                <a16:creationId xmlns:a16="http://schemas.microsoft.com/office/drawing/2014/main" id="{9122D5DF-BEA9-C728-2AF2-0B954CAC97F4}"/>
              </a:ext>
            </a:extLst>
          </p:cNvPr>
          <p:cNvSpPr/>
          <p:nvPr/>
        </p:nvSpPr>
        <p:spPr>
          <a:xfrm>
            <a:off x="8430588" y="4231572"/>
            <a:ext cx="599207" cy="42738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a:t>ADC</a:t>
            </a:r>
          </a:p>
        </p:txBody>
      </p:sp>
      <p:sp>
        <p:nvSpPr>
          <p:cNvPr id="14" name="Rectangle 13">
            <a:extLst>
              <a:ext uri="{FF2B5EF4-FFF2-40B4-BE49-F238E27FC236}">
                <a16:creationId xmlns:a16="http://schemas.microsoft.com/office/drawing/2014/main" id="{6847B8E6-EC53-6FE4-72B7-832DAC681362}"/>
              </a:ext>
            </a:extLst>
          </p:cNvPr>
          <p:cNvSpPr/>
          <p:nvPr/>
        </p:nvSpPr>
        <p:spPr>
          <a:xfrm>
            <a:off x="7784547" y="4127466"/>
            <a:ext cx="434463" cy="2118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a:t>amp</a:t>
            </a:r>
          </a:p>
        </p:txBody>
      </p:sp>
      <p:sp>
        <p:nvSpPr>
          <p:cNvPr id="15" name="Rectangle 14">
            <a:extLst>
              <a:ext uri="{FF2B5EF4-FFF2-40B4-BE49-F238E27FC236}">
                <a16:creationId xmlns:a16="http://schemas.microsoft.com/office/drawing/2014/main" id="{FD53A2B1-7239-34D1-64C6-A0EB0B9AA95E}"/>
              </a:ext>
            </a:extLst>
          </p:cNvPr>
          <p:cNvSpPr/>
          <p:nvPr/>
        </p:nvSpPr>
        <p:spPr>
          <a:xfrm>
            <a:off x="7784546" y="4447089"/>
            <a:ext cx="434463" cy="21186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00" dirty="0"/>
              <a:t>amp</a:t>
            </a:r>
          </a:p>
        </p:txBody>
      </p:sp>
      <p:sp>
        <p:nvSpPr>
          <p:cNvPr id="16" name="Rectangle 15">
            <a:extLst>
              <a:ext uri="{FF2B5EF4-FFF2-40B4-BE49-F238E27FC236}">
                <a16:creationId xmlns:a16="http://schemas.microsoft.com/office/drawing/2014/main" id="{4F1FF1F9-FC54-2264-0F9A-79B102CEF11B}"/>
              </a:ext>
            </a:extLst>
          </p:cNvPr>
          <p:cNvSpPr/>
          <p:nvPr/>
        </p:nvSpPr>
        <p:spPr>
          <a:xfrm>
            <a:off x="9099367" y="4260894"/>
            <a:ext cx="509693" cy="42738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900" dirty="0"/>
              <a:t>Laser Driver</a:t>
            </a:r>
          </a:p>
        </p:txBody>
      </p:sp>
      <p:sp>
        <p:nvSpPr>
          <p:cNvPr id="17" name="Rectangle 16">
            <a:extLst>
              <a:ext uri="{FF2B5EF4-FFF2-40B4-BE49-F238E27FC236}">
                <a16:creationId xmlns:a16="http://schemas.microsoft.com/office/drawing/2014/main" id="{B20C5B99-FFE0-345D-8343-5C4CD92CA16A}"/>
              </a:ext>
            </a:extLst>
          </p:cNvPr>
          <p:cNvSpPr/>
          <p:nvPr/>
        </p:nvSpPr>
        <p:spPr>
          <a:xfrm>
            <a:off x="9728328" y="4490267"/>
            <a:ext cx="599207" cy="9733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100" dirty="0"/>
              <a:t>Laser</a:t>
            </a:r>
          </a:p>
        </p:txBody>
      </p:sp>
      <p:sp>
        <p:nvSpPr>
          <p:cNvPr id="18" name="Rounded Rectangle 17">
            <a:extLst>
              <a:ext uri="{FF2B5EF4-FFF2-40B4-BE49-F238E27FC236}">
                <a16:creationId xmlns:a16="http://schemas.microsoft.com/office/drawing/2014/main" id="{561ACC78-58EF-34D8-AEF8-932379098B68}"/>
              </a:ext>
            </a:extLst>
          </p:cNvPr>
          <p:cNvSpPr/>
          <p:nvPr/>
        </p:nvSpPr>
        <p:spPr>
          <a:xfrm>
            <a:off x="8924569" y="4935253"/>
            <a:ext cx="1111755" cy="616226"/>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1600" dirty="0"/>
              <a:t>Power</a:t>
            </a:r>
          </a:p>
        </p:txBody>
      </p:sp>
      <p:sp>
        <p:nvSpPr>
          <p:cNvPr id="19" name="Rounded Rectangle 18">
            <a:extLst>
              <a:ext uri="{FF2B5EF4-FFF2-40B4-BE49-F238E27FC236}">
                <a16:creationId xmlns:a16="http://schemas.microsoft.com/office/drawing/2014/main" id="{66091052-9861-2221-9955-9C7D79C3E785}"/>
              </a:ext>
            </a:extLst>
          </p:cNvPr>
          <p:cNvSpPr/>
          <p:nvPr/>
        </p:nvSpPr>
        <p:spPr>
          <a:xfrm>
            <a:off x="7711945" y="4916365"/>
            <a:ext cx="1111755" cy="616226"/>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1600" dirty="0"/>
              <a:t>Control</a:t>
            </a:r>
          </a:p>
        </p:txBody>
      </p:sp>
      <p:cxnSp>
        <p:nvCxnSpPr>
          <p:cNvPr id="20" name="Elbow Connector 19">
            <a:extLst>
              <a:ext uri="{FF2B5EF4-FFF2-40B4-BE49-F238E27FC236}">
                <a16:creationId xmlns:a16="http://schemas.microsoft.com/office/drawing/2014/main" id="{CE8852FD-FE6B-B230-D4A0-8738E331FBCE}"/>
              </a:ext>
            </a:extLst>
          </p:cNvPr>
          <p:cNvCxnSpPr>
            <a:cxnSpLocks/>
          </p:cNvCxnSpPr>
          <p:nvPr/>
        </p:nvCxnSpPr>
        <p:spPr>
          <a:xfrm>
            <a:off x="6868718" y="3510299"/>
            <a:ext cx="739035" cy="721273"/>
          </a:xfrm>
          <a:prstGeom prst="bentConnector3">
            <a:avLst>
              <a:gd name="adj1" fmla="val 63748"/>
            </a:avLst>
          </a:prstGeom>
        </p:spPr>
        <p:style>
          <a:lnRef idx="2">
            <a:schemeClr val="dk1"/>
          </a:lnRef>
          <a:fillRef idx="0">
            <a:schemeClr val="dk1"/>
          </a:fillRef>
          <a:effectRef idx="1">
            <a:schemeClr val="dk1"/>
          </a:effectRef>
          <a:fontRef idx="minor">
            <a:schemeClr val="tx1"/>
          </a:fontRef>
        </p:style>
      </p:cxnSp>
      <p:cxnSp>
        <p:nvCxnSpPr>
          <p:cNvPr id="21" name="Elbow Connector 20">
            <a:extLst>
              <a:ext uri="{FF2B5EF4-FFF2-40B4-BE49-F238E27FC236}">
                <a16:creationId xmlns:a16="http://schemas.microsoft.com/office/drawing/2014/main" id="{B59A0A0B-8379-541F-FCD4-64320CCA08BD}"/>
              </a:ext>
            </a:extLst>
          </p:cNvPr>
          <p:cNvCxnSpPr>
            <a:cxnSpLocks/>
          </p:cNvCxnSpPr>
          <p:nvPr/>
        </p:nvCxnSpPr>
        <p:spPr>
          <a:xfrm>
            <a:off x="6889278" y="3870935"/>
            <a:ext cx="694171" cy="620883"/>
          </a:xfrm>
          <a:prstGeom prst="bentConnector3">
            <a:avLst>
              <a:gd name="adj1" fmla="val 45609"/>
            </a:avLst>
          </a:prstGeom>
        </p:spPr>
        <p:style>
          <a:lnRef idx="2">
            <a:schemeClr val="dk1"/>
          </a:lnRef>
          <a:fillRef idx="0">
            <a:schemeClr val="dk1"/>
          </a:fillRef>
          <a:effectRef idx="1">
            <a:schemeClr val="dk1"/>
          </a:effectRef>
          <a:fontRef idx="minor">
            <a:schemeClr val="tx1"/>
          </a:fontRef>
        </p:style>
      </p:cxnSp>
      <p:sp>
        <p:nvSpPr>
          <p:cNvPr id="22" name="Rectangle 21">
            <a:extLst>
              <a:ext uri="{FF2B5EF4-FFF2-40B4-BE49-F238E27FC236}">
                <a16:creationId xmlns:a16="http://schemas.microsoft.com/office/drawing/2014/main" id="{029918DD-84FE-2CAF-8964-55172D1AA24F}"/>
              </a:ext>
            </a:extLst>
          </p:cNvPr>
          <p:cNvSpPr/>
          <p:nvPr/>
        </p:nvSpPr>
        <p:spPr>
          <a:xfrm>
            <a:off x="8192036" y="1735644"/>
            <a:ext cx="2374364" cy="136529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endParaRPr lang="en-US" b="1" dirty="0">
              <a:ln/>
              <a:solidFill>
                <a:schemeClr val="accent3"/>
              </a:solidFill>
            </a:endParaRPr>
          </a:p>
        </p:txBody>
      </p:sp>
      <p:sp>
        <p:nvSpPr>
          <p:cNvPr id="23" name="Rectangle 22">
            <a:extLst>
              <a:ext uri="{FF2B5EF4-FFF2-40B4-BE49-F238E27FC236}">
                <a16:creationId xmlns:a16="http://schemas.microsoft.com/office/drawing/2014/main" id="{349554C1-51F0-9F68-101A-DDCCA180B610}"/>
              </a:ext>
            </a:extLst>
          </p:cNvPr>
          <p:cNvSpPr/>
          <p:nvPr/>
        </p:nvSpPr>
        <p:spPr>
          <a:xfrm>
            <a:off x="8192036" y="2020335"/>
            <a:ext cx="982444" cy="15609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dirty="0"/>
              <a:t>SFP+</a:t>
            </a:r>
          </a:p>
        </p:txBody>
      </p:sp>
      <p:sp>
        <p:nvSpPr>
          <p:cNvPr id="24" name="Rectangle 23">
            <a:extLst>
              <a:ext uri="{FF2B5EF4-FFF2-40B4-BE49-F238E27FC236}">
                <a16:creationId xmlns:a16="http://schemas.microsoft.com/office/drawing/2014/main" id="{FCC7C274-CE88-650E-BC39-CF53CAD56387}"/>
              </a:ext>
            </a:extLst>
          </p:cNvPr>
          <p:cNvSpPr/>
          <p:nvPr/>
        </p:nvSpPr>
        <p:spPr>
          <a:xfrm>
            <a:off x="8202076" y="2231418"/>
            <a:ext cx="982444" cy="15609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dirty="0"/>
              <a:t>SFP+</a:t>
            </a:r>
          </a:p>
        </p:txBody>
      </p:sp>
      <p:sp>
        <p:nvSpPr>
          <p:cNvPr id="25" name="Rectangle 24">
            <a:extLst>
              <a:ext uri="{FF2B5EF4-FFF2-40B4-BE49-F238E27FC236}">
                <a16:creationId xmlns:a16="http://schemas.microsoft.com/office/drawing/2014/main" id="{77F924F2-FD77-5897-85F3-FF1521E50172}"/>
              </a:ext>
            </a:extLst>
          </p:cNvPr>
          <p:cNvSpPr/>
          <p:nvPr/>
        </p:nvSpPr>
        <p:spPr>
          <a:xfrm>
            <a:off x="8215614" y="2447616"/>
            <a:ext cx="982444" cy="15609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dirty="0"/>
              <a:t>SFP+</a:t>
            </a:r>
          </a:p>
        </p:txBody>
      </p:sp>
      <p:sp>
        <p:nvSpPr>
          <p:cNvPr id="26" name="Rectangle 25">
            <a:extLst>
              <a:ext uri="{FF2B5EF4-FFF2-40B4-BE49-F238E27FC236}">
                <a16:creationId xmlns:a16="http://schemas.microsoft.com/office/drawing/2014/main" id="{3CD0F16A-E454-2794-FE07-087E7A44DAD1}"/>
              </a:ext>
            </a:extLst>
          </p:cNvPr>
          <p:cNvSpPr/>
          <p:nvPr/>
        </p:nvSpPr>
        <p:spPr>
          <a:xfrm>
            <a:off x="8212649" y="2668947"/>
            <a:ext cx="982444" cy="15609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dirty="0"/>
              <a:t>SFP+</a:t>
            </a:r>
          </a:p>
        </p:txBody>
      </p:sp>
      <p:sp>
        <p:nvSpPr>
          <p:cNvPr id="27" name="Rectangle 26">
            <a:extLst>
              <a:ext uri="{FF2B5EF4-FFF2-40B4-BE49-F238E27FC236}">
                <a16:creationId xmlns:a16="http://schemas.microsoft.com/office/drawing/2014/main" id="{5E096B1C-2D0C-6BB5-90BF-05798FA0AD75}"/>
              </a:ext>
            </a:extLst>
          </p:cNvPr>
          <p:cNvSpPr/>
          <p:nvPr/>
        </p:nvSpPr>
        <p:spPr>
          <a:xfrm>
            <a:off x="9394916" y="2118110"/>
            <a:ext cx="718039" cy="64330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a:t>FPGA</a:t>
            </a:r>
          </a:p>
        </p:txBody>
      </p:sp>
      <p:sp>
        <p:nvSpPr>
          <p:cNvPr id="28" name="TextBox 27">
            <a:extLst>
              <a:ext uri="{FF2B5EF4-FFF2-40B4-BE49-F238E27FC236}">
                <a16:creationId xmlns:a16="http://schemas.microsoft.com/office/drawing/2014/main" id="{B817E011-8FB4-37A8-F36F-ED16EA3D058C}"/>
              </a:ext>
            </a:extLst>
          </p:cNvPr>
          <p:cNvSpPr txBox="1"/>
          <p:nvPr/>
        </p:nvSpPr>
        <p:spPr>
          <a:xfrm>
            <a:off x="8084099" y="1269119"/>
            <a:ext cx="2621633" cy="461665"/>
          </a:xfrm>
          <a:prstGeom prst="rect">
            <a:avLst/>
          </a:prstGeom>
          <a:noFill/>
        </p:spPr>
        <p:txBody>
          <a:bodyPr wrap="square" rtlCol="0">
            <a:spAutoFit/>
          </a:bodyPr>
          <a:lstStyle/>
          <a:p>
            <a:r>
              <a:rPr lang="en-US" dirty="0"/>
              <a:t>FPGA board</a:t>
            </a:r>
          </a:p>
        </p:txBody>
      </p:sp>
      <p:cxnSp>
        <p:nvCxnSpPr>
          <p:cNvPr id="29" name="Curved Connector 28">
            <a:extLst>
              <a:ext uri="{FF2B5EF4-FFF2-40B4-BE49-F238E27FC236}">
                <a16:creationId xmlns:a16="http://schemas.microsoft.com/office/drawing/2014/main" id="{52994EA2-AADF-AA8A-ABD1-AB5A03D52E07}"/>
              </a:ext>
            </a:extLst>
          </p:cNvPr>
          <p:cNvCxnSpPr>
            <a:stCxn id="17" idx="3"/>
            <a:endCxn id="23" idx="1"/>
          </p:cNvCxnSpPr>
          <p:nvPr/>
        </p:nvCxnSpPr>
        <p:spPr>
          <a:xfrm flipH="1" flipV="1">
            <a:off x="8192036" y="2098385"/>
            <a:ext cx="2135499" cy="2440552"/>
          </a:xfrm>
          <a:prstGeom prst="curvedConnector5">
            <a:avLst>
              <a:gd name="adj1" fmla="val -10705"/>
              <a:gd name="adj2" fmla="val 49398"/>
              <a:gd name="adj3" fmla="val 110705"/>
            </a:avLst>
          </a:prstGeom>
        </p:spPr>
        <p:style>
          <a:lnRef idx="2">
            <a:schemeClr val="dk1"/>
          </a:lnRef>
          <a:fillRef idx="0">
            <a:schemeClr val="dk1"/>
          </a:fillRef>
          <a:effectRef idx="1">
            <a:schemeClr val="dk1"/>
          </a:effectRef>
          <a:fontRef idx="minor">
            <a:schemeClr val="tx1"/>
          </a:fontRef>
        </p:style>
      </p:cxnSp>
      <p:sp>
        <p:nvSpPr>
          <p:cNvPr id="30" name="Rectangle 29">
            <a:extLst>
              <a:ext uri="{FF2B5EF4-FFF2-40B4-BE49-F238E27FC236}">
                <a16:creationId xmlns:a16="http://schemas.microsoft.com/office/drawing/2014/main" id="{30178EDE-AB8A-68F7-0810-80F73092F213}"/>
              </a:ext>
            </a:extLst>
          </p:cNvPr>
          <p:cNvSpPr/>
          <p:nvPr/>
        </p:nvSpPr>
        <p:spPr>
          <a:xfrm>
            <a:off x="6006097" y="3225800"/>
            <a:ext cx="4914901" cy="2032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a:t>Feed-through</a:t>
            </a:r>
          </a:p>
        </p:txBody>
      </p:sp>
    </p:spTree>
    <p:extLst>
      <p:ext uri="{BB962C8B-B14F-4D97-AF65-F5344CB8AC3E}">
        <p14:creationId xmlns:p14="http://schemas.microsoft.com/office/powerpoint/2010/main" val="842562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FA7F-2D8F-5F93-7F67-160FDB337629}"/>
              </a:ext>
            </a:extLst>
          </p:cNvPr>
          <p:cNvSpPr>
            <a:spLocks noGrp="1"/>
          </p:cNvSpPr>
          <p:nvPr>
            <p:ph type="title"/>
          </p:nvPr>
        </p:nvSpPr>
        <p:spPr/>
        <p:txBody>
          <a:bodyPr/>
          <a:lstStyle/>
          <a:p>
            <a:r>
              <a:rPr lang="en-US" dirty="0"/>
              <a:t>Additional plots from ADS52J90 Datasheet</a:t>
            </a:r>
          </a:p>
        </p:txBody>
      </p:sp>
      <p:sp>
        <p:nvSpPr>
          <p:cNvPr id="4" name="Date Placeholder 3">
            <a:extLst>
              <a:ext uri="{FF2B5EF4-FFF2-40B4-BE49-F238E27FC236}">
                <a16:creationId xmlns:a16="http://schemas.microsoft.com/office/drawing/2014/main" id="{FAB59BE4-EA9A-9327-342A-F62E6F9A9EE9}"/>
              </a:ext>
            </a:extLst>
          </p:cNvPr>
          <p:cNvSpPr>
            <a:spLocks noGrp="1"/>
          </p:cNvSpPr>
          <p:nvPr>
            <p:ph type="dt" sz="half" idx="2"/>
          </p:nvPr>
        </p:nvSpPr>
        <p:spPr/>
        <p:txBody>
          <a:bodyPr/>
          <a:lstStyle/>
          <a:p>
            <a:pPr>
              <a:defRPr/>
            </a:pPr>
            <a:r>
              <a:rPr lang="en-US">
                <a:latin typeface="Helvetica"/>
                <a:cs typeface="Helvetica"/>
              </a:rPr>
              <a:t>6/27/2023</a:t>
            </a:r>
            <a:endParaRPr lang="en-US" dirty="0">
              <a:latin typeface="Helvetica"/>
              <a:cs typeface="Helvetica"/>
            </a:endParaRPr>
          </a:p>
        </p:txBody>
      </p:sp>
      <p:sp>
        <p:nvSpPr>
          <p:cNvPr id="5" name="Footer Placeholder 4">
            <a:extLst>
              <a:ext uri="{FF2B5EF4-FFF2-40B4-BE49-F238E27FC236}">
                <a16:creationId xmlns:a16="http://schemas.microsoft.com/office/drawing/2014/main" id="{D603B9D1-121D-2349-5E29-A363C65EEC98}"/>
              </a:ext>
            </a:extLst>
          </p:cNvPr>
          <p:cNvSpPr>
            <a:spLocks noGrp="1"/>
          </p:cNvSpPr>
          <p:nvPr>
            <p:ph type="ftr" sz="quarter" idx="3"/>
          </p:nvPr>
        </p:nvSpPr>
        <p:spPr/>
        <p:txBody>
          <a:bodyPr/>
          <a:lstStyle/>
          <a:p>
            <a:pPr>
              <a:defRPr/>
            </a:pPr>
            <a:r>
              <a:rPr lang="de-DE"/>
              <a:t>Jonathan Eisch | Digital Readout: From VD to FD3 </a:t>
            </a:r>
            <a:endParaRPr lang="en-US" dirty="0"/>
          </a:p>
        </p:txBody>
      </p:sp>
      <p:sp>
        <p:nvSpPr>
          <p:cNvPr id="6" name="Slide Number Placeholder 5">
            <a:extLst>
              <a:ext uri="{FF2B5EF4-FFF2-40B4-BE49-F238E27FC236}">
                <a16:creationId xmlns:a16="http://schemas.microsoft.com/office/drawing/2014/main" id="{5BAE1EAB-257F-8E72-AE3C-E223C2C6DCCD}"/>
              </a:ext>
            </a:extLst>
          </p:cNvPr>
          <p:cNvSpPr>
            <a:spLocks noGrp="1"/>
          </p:cNvSpPr>
          <p:nvPr>
            <p:ph type="sldNum" sz="quarter" idx="4"/>
          </p:nvPr>
        </p:nvSpPr>
        <p:spPr/>
        <p:txBody>
          <a:bodyPr/>
          <a:lstStyle/>
          <a:p>
            <a:pPr>
              <a:defRPr/>
            </a:pPr>
            <a:fld id="{0C39C72E-2A13-EB4D-AD45-6D4E6ACAED8D}" type="slidenum">
              <a:rPr lang="en-US" smtClean="0"/>
              <a:pPr>
                <a:defRPr/>
              </a:pPr>
              <a:t>13</a:t>
            </a:fld>
            <a:endParaRPr lang="en-US" dirty="0"/>
          </a:p>
        </p:txBody>
      </p:sp>
      <p:pic>
        <p:nvPicPr>
          <p:cNvPr id="7" name="Picture 6" descr="Diagram&#10;&#10;Description automatically generated with medium confidence">
            <a:extLst>
              <a:ext uri="{FF2B5EF4-FFF2-40B4-BE49-F238E27FC236}">
                <a16:creationId xmlns:a16="http://schemas.microsoft.com/office/drawing/2014/main" id="{E024F742-7B70-EFAB-6709-30D416C15028}"/>
              </a:ext>
            </a:extLst>
          </p:cNvPr>
          <p:cNvPicPr>
            <a:picLocks noChangeAspect="1"/>
          </p:cNvPicPr>
          <p:nvPr/>
        </p:nvPicPr>
        <p:blipFill>
          <a:blip r:embed="rId2"/>
          <a:stretch>
            <a:fillRect/>
          </a:stretch>
        </p:blipFill>
        <p:spPr>
          <a:xfrm>
            <a:off x="7870699" y="2773742"/>
            <a:ext cx="4321301" cy="3445899"/>
          </a:xfrm>
          <a:prstGeom prst="rect">
            <a:avLst/>
          </a:prstGeom>
        </p:spPr>
      </p:pic>
      <p:pic>
        <p:nvPicPr>
          <p:cNvPr id="8" name="Picture 7" descr="Chart, line chart&#10;&#10;Description automatically generated">
            <a:extLst>
              <a:ext uri="{FF2B5EF4-FFF2-40B4-BE49-F238E27FC236}">
                <a16:creationId xmlns:a16="http://schemas.microsoft.com/office/drawing/2014/main" id="{EF4256A6-02E9-CB03-F9D1-619ADCC884C2}"/>
              </a:ext>
            </a:extLst>
          </p:cNvPr>
          <p:cNvPicPr>
            <a:picLocks noChangeAspect="1"/>
          </p:cNvPicPr>
          <p:nvPr/>
        </p:nvPicPr>
        <p:blipFill>
          <a:blip r:embed="rId3"/>
          <a:stretch>
            <a:fillRect/>
          </a:stretch>
        </p:blipFill>
        <p:spPr>
          <a:xfrm>
            <a:off x="4050915" y="2917612"/>
            <a:ext cx="3819784" cy="3158158"/>
          </a:xfrm>
          <a:prstGeom prst="rect">
            <a:avLst/>
          </a:prstGeom>
        </p:spPr>
      </p:pic>
      <p:pic>
        <p:nvPicPr>
          <p:cNvPr id="9" name="Picture 8" descr="Chart, line chart&#10;&#10;Description automatically generated">
            <a:extLst>
              <a:ext uri="{FF2B5EF4-FFF2-40B4-BE49-F238E27FC236}">
                <a16:creationId xmlns:a16="http://schemas.microsoft.com/office/drawing/2014/main" id="{30D7F949-666D-1C3B-DC6C-A2AB7F30B6CE}"/>
              </a:ext>
            </a:extLst>
          </p:cNvPr>
          <p:cNvPicPr>
            <a:picLocks noChangeAspect="1"/>
          </p:cNvPicPr>
          <p:nvPr/>
        </p:nvPicPr>
        <p:blipFill>
          <a:blip r:embed="rId4"/>
          <a:stretch>
            <a:fillRect/>
          </a:stretch>
        </p:blipFill>
        <p:spPr>
          <a:xfrm>
            <a:off x="7335" y="3073184"/>
            <a:ext cx="4130864" cy="2964437"/>
          </a:xfrm>
          <a:prstGeom prst="rect">
            <a:avLst/>
          </a:prstGeom>
        </p:spPr>
      </p:pic>
      <p:pic>
        <p:nvPicPr>
          <p:cNvPr id="10" name="Picture 9" descr="Graphical user interface, text, application, email&#10;&#10;Description automatically generated">
            <a:extLst>
              <a:ext uri="{FF2B5EF4-FFF2-40B4-BE49-F238E27FC236}">
                <a16:creationId xmlns:a16="http://schemas.microsoft.com/office/drawing/2014/main" id="{F60F91C1-4BA2-71CE-934A-4CAEEA328B2C}"/>
              </a:ext>
            </a:extLst>
          </p:cNvPr>
          <p:cNvPicPr>
            <a:picLocks noChangeAspect="1"/>
          </p:cNvPicPr>
          <p:nvPr/>
        </p:nvPicPr>
        <p:blipFill>
          <a:blip r:embed="rId5"/>
          <a:stretch>
            <a:fillRect/>
          </a:stretch>
        </p:blipFill>
        <p:spPr>
          <a:xfrm>
            <a:off x="727347" y="1109620"/>
            <a:ext cx="8642603" cy="1807993"/>
          </a:xfrm>
          <a:prstGeom prst="rect">
            <a:avLst/>
          </a:prstGeom>
        </p:spPr>
      </p:pic>
    </p:spTree>
    <p:extLst>
      <p:ext uri="{BB962C8B-B14F-4D97-AF65-F5344CB8AC3E}">
        <p14:creationId xmlns:p14="http://schemas.microsoft.com/office/powerpoint/2010/main" val="3858424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D9C07-E400-CCE1-9775-441782FD320F}"/>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E3F8A595-C619-3508-5069-9C758645CD6B}"/>
              </a:ext>
            </a:extLst>
          </p:cNvPr>
          <p:cNvSpPr>
            <a:spLocks noGrp="1"/>
          </p:cNvSpPr>
          <p:nvPr>
            <p:ph idx="11"/>
          </p:nvPr>
        </p:nvSpPr>
        <p:spPr/>
        <p:txBody>
          <a:bodyPr/>
          <a:lstStyle/>
          <a:p>
            <a:pPr marL="342900" indent="-342900"/>
            <a:r>
              <a:rPr lang="en-US" dirty="0"/>
              <a:t>Digital readout concept</a:t>
            </a:r>
          </a:p>
          <a:p>
            <a:pPr marL="342900" indent="-342900"/>
            <a:r>
              <a:rPr lang="en-US" dirty="0"/>
              <a:t>Current R&amp;D status</a:t>
            </a:r>
          </a:p>
          <a:p>
            <a:pPr marL="342900" indent="-342900"/>
            <a:r>
              <a:rPr lang="en-US" dirty="0"/>
              <a:t>Next steps</a:t>
            </a:r>
          </a:p>
          <a:p>
            <a:pPr marL="342900" indent="-342900"/>
            <a:r>
              <a:rPr lang="en-US" dirty="0"/>
              <a:t>Further refinement</a:t>
            </a:r>
          </a:p>
          <a:p>
            <a:pPr marL="342900" indent="-342900"/>
            <a:r>
              <a:rPr lang="en-US" dirty="0"/>
              <a:t>Advanced usage and optimization</a:t>
            </a:r>
          </a:p>
        </p:txBody>
      </p:sp>
      <p:sp>
        <p:nvSpPr>
          <p:cNvPr id="4" name="Date Placeholder 3">
            <a:extLst>
              <a:ext uri="{FF2B5EF4-FFF2-40B4-BE49-F238E27FC236}">
                <a16:creationId xmlns:a16="http://schemas.microsoft.com/office/drawing/2014/main" id="{E1A646AE-6B78-057E-52CE-9210824A9059}"/>
              </a:ext>
            </a:extLst>
          </p:cNvPr>
          <p:cNvSpPr>
            <a:spLocks noGrp="1"/>
          </p:cNvSpPr>
          <p:nvPr>
            <p:ph type="dt" sz="half" idx="2"/>
          </p:nvPr>
        </p:nvSpPr>
        <p:spPr/>
        <p:txBody>
          <a:bodyPr/>
          <a:lstStyle/>
          <a:p>
            <a:pPr>
              <a:defRPr/>
            </a:pPr>
            <a:r>
              <a:rPr lang="en-US">
                <a:latin typeface="Helvetica"/>
                <a:cs typeface="Helvetica"/>
              </a:rPr>
              <a:t>6/27/2023</a:t>
            </a:r>
            <a:endParaRPr lang="en-US" dirty="0">
              <a:latin typeface="Helvetica"/>
              <a:cs typeface="Helvetica"/>
            </a:endParaRPr>
          </a:p>
        </p:txBody>
      </p:sp>
      <p:sp>
        <p:nvSpPr>
          <p:cNvPr id="5" name="Footer Placeholder 4">
            <a:extLst>
              <a:ext uri="{FF2B5EF4-FFF2-40B4-BE49-F238E27FC236}">
                <a16:creationId xmlns:a16="http://schemas.microsoft.com/office/drawing/2014/main" id="{4B6832DF-D8D1-6E5A-B289-8A50A23FA9B8}"/>
              </a:ext>
            </a:extLst>
          </p:cNvPr>
          <p:cNvSpPr>
            <a:spLocks noGrp="1"/>
          </p:cNvSpPr>
          <p:nvPr>
            <p:ph type="ftr" sz="quarter" idx="3"/>
          </p:nvPr>
        </p:nvSpPr>
        <p:spPr/>
        <p:txBody>
          <a:bodyPr/>
          <a:lstStyle/>
          <a:p>
            <a:pPr>
              <a:defRPr/>
            </a:pPr>
            <a:r>
              <a:rPr lang="de-DE"/>
              <a:t>Jonathan Eisch | Digital Readout: From VD to FD3 </a:t>
            </a:r>
            <a:endParaRPr lang="en-US" dirty="0"/>
          </a:p>
        </p:txBody>
      </p:sp>
      <p:sp>
        <p:nvSpPr>
          <p:cNvPr id="6" name="Slide Number Placeholder 5">
            <a:extLst>
              <a:ext uri="{FF2B5EF4-FFF2-40B4-BE49-F238E27FC236}">
                <a16:creationId xmlns:a16="http://schemas.microsoft.com/office/drawing/2014/main" id="{FCA4AF41-8FF3-7BEB-DDD6-3309C4292B29}"/>
              </a:ext>
            </a:extLst>
          </p:cNvPr>
          <p:cNvSpPr>
            <a:spLocks noGrp="1"/>
          </p:cNvSpPr>
          <p:nvPr>
            <p:ph type="sldNum" sz="quarter" idx="4"/>
          </p:nvPr>
        </p:nvSpPr>
        <p:spPr/>
        <p:txBody>
          <a:bodyPr/>
          <a:lstStyle/>
          <a:p>
            <a:pPr>
              <a:defRPr/>
            </a:pPr>
            <a:fld id="{0C39C72E-2A13-EB4D-AD45-6D4E6ACAED8D}" type="slidenum">
              <a:rPr lang="en-US" smtClean="0"/>
              <a:pPr>
                <a:defRPr/>
              </a:pPr>
              <a:t>2</a:t>
            </a:fld>
            <a:endParaRPr lang="en-US" dirty="0"/>
          </a:p>
        </p:txBody>
      </p:sp>
    </p:spTree>
    <p:extLst>
      <p:ext uri="{BB962C8B-B14F-4D97-AF65-F5344CB8AC3E}">
        <p14:creationId xmlns:p14="http://schemas.microsoft.com/office/powerpoint/2010/main" val="1780923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4FCB52-CC24-03C6-6CC4-F36E9544EB22}"/>
              </a:ext>
            </a:extLst>
          </p:cNvPr>
          <p:cNvSpPr>
            <a:spLocks noGrp="1"/>
          </p:cNvSpPr>
          <p:nvPr>
            <p:ph type="title"/>
          </p:nvPr>
        </p:nvSpPr>
        <p:spPr/>
        <p:txBody>
          <a:bodyPr/>
          <a:lstStyle/>
          <a:p>
            <a:r>
              <a:rPr lang="en-US" dirty="0"/>
              <a:t>Cold Digital Readout Concept</a:t>
            </a:r>
          </a:p>
        </p:txBody>
      </p:sp>
      <p:sp>
        <p:nvSpPr>
          <p:cNvPr id="4" name="Date Placeholder 3">
            <a:extLst>
              <a:ext uri="{FF2B5EF4-FFF2-40B4-BE49-F238E27FC236}">
                <a16:creationId xmlns:a16="http://schemas.microsoft.com/office/drawing/2014/main" id="{46A43146-6BBF-D317-8AB9-B528440EF783}"/>
              </a:ext>
            </a:extLst>
          </p:cNvPr>
          <p:cNvSpPr>
            <a:spLocks noGrp="1"/>
          </p:cNvSpPr>
          <p:nvPr>
            <p:ph type="dt" sz="half" idx="2"/>
          </p:nvPr>
        </p:nvSpPr>
        <p:spPr/>
        <p:txBody>
          <a:bodyPr/>
          <a:lstStyle/>
          <a:p>
            <a:pPr>
              <a:defRPr/>
            </a:pPr>
            <a:r>
              <a:rPr lang="en-US">
                <a:latin typeface="Helvetica"/>
                <a:cs typeface="Helvetica"/>
              </a:rPr>
              <a:t>6/27/2023</a:t>
            </a:r>
            <a:endParaRPr lang="en-US" dirty="0">
              <a:latin typeface="Helvetica"/>
              <a:cs typeface="Helvetica"/>
            </a:endParaRPr>
          </a:p>
        </p:txBody>
      </p:sp>
      <p:sp>
        <p:nvSpPr>
          <p:cNvPr id="5" name="Footer Placeholder 4">
            <a:extLst>
              <a:ext uri="{FF2B5EF4-FFF2-40B4-BE49-F238E27FC236}">
                <a16:creationId xmlns:a16="http://schemas.microsoft.com/office/drawing/2014/main" id="{FB802AC5-C8A7-9F9A-7AAE-12B78A6F5491}"/>
              </a:ext>
            </a:extLst>
          </p:cNvPr>
          <p:cNvSpPr>
            <a:spLocks noGrp="1"/>
          </p:cNvSpPr>
          <p:nvPr>
            <p:ph type="ftr" sz="quarter" idx="3"/>
          </p:nvPr>
        </p:nvSpPr>
        <p:spPr/>
        <p:txBody>
          <a:bodyPr/>
          <a:lstStyle/>
          <a:p>
            <a:pPr>
              <a:defRPr/>
            </a:pPr>
            <a:r>
              <a:rPr lang="de-DE"/>
              <a:t>Jonathan Eisch | Digital Readout: From VD to FD3 </a:t>
            </a:r>
            <a:endParaRPr lang="en-US"/>
          </a:p>
        </p:txBody>
      </p:sp>
      <p:sp>
        <p:nvSpPr>
          <p:cNvPr id="6" name="Slide Number Placeholder 5">
            <a:extLst>
              <a:ext uri="{FF2B5EF4-FFF2-40B4-BE49-F238E27FC236}">
                <a16:creationId xmlns:a16="http://schemas.microsoft.com/office/drawing/2014/main" id="{4A1DC25C-8061-979F-6169-B385E955454F}"/>
              </a:ext>
            </a:extLst>
          </p:cNvPr>
          <p:cNvSpPr>
            <a:spLocks noGrp="1"/>
          </p:cNvSpPr>
          <p:nvPr>
            <p:ph type="sldNum" sz="quarter" idx="4"/>
          </p:nvPr>
        </p:nvSpPr>
        <p:spPr/>
        <p:txBody>
          <a:bodyPr/>
          <a:lstStyle/>
          <a:p>
            <a:pPr>
              <a:defRPr/>
            </a:pPr>
            <a:fld id="{0C39C72E-2A13-EB4D-AD45-6D4E6ACAED8D}" type="slidenum">
              <a:rPr lang="en-US" smtClean="0"/>
              <a:pPr>
                <a:defRPr/>
              </a:pPr>
              <a:t>3</a:t>
            </a:fld>
            <a:endParaRPr lang="en-US" dirty="0"/>
          </a:p>
        </p:txBody>
      </p:sp>
      <p:sp>
        <p:nvSpPr>
          <p:cNvPr id="7" name="Text Placeholder 1">
            <a:extLst>
              <a:ext uri="{FF2B5EF4-FFF2-40B4-BE49-F238E27FC236}">
                <a16:creationId xmlns:a16="http://schemas.microsoft.com/office/drawing/2014/main" id="{37C12E34-2CE4-847F-0DDC-574FE54B4F4C}"/>
              </a:ext>
            </a:extLst>
          </p:cNvPr>
          <p:cNvSpPr txBox="1">
            <a:spLocks/>
          </p:cNvSpPr>
          <p:nvPr/>
        </p:nvSpPr>
        <p:spPr>
          <a:xfrm>
            <a:off x="659332" y="1109620"/>
            <a:ext cx="5799081" cy="5029923"/>
          </a:xfrm>
          <a:prstGeom prst="rect">
            <a:avLst/>
          </a:prstGeom>
        </p:spPr>
        <p:txBody>
          <a:bodyPr lIns="0" tIns="0" rIns="0" bIns="0" anchor="ctr" anchorCtr="0"/>
          <a:lstStyle>
            <a:defPPr>
              <a:defRPr lang="en-US"/>
            </a:defPPr>
            <a:lvl1pPr algn="l" defTabSz="457200" rtl="0" fontAlgn="auto">
              <a:spcBef>
                <a:spcPts val="0"/>
              </a:spcBef>
              <a:spcAft>
                <a:spcPts val="0"/>
              </a:spcAft>
              <a:defRPr sz="1200" b="0" i="0" kern="1200" baseline="0" smtClean="0">
                <a:solidFill>
                  <a:srgbClr val="E95125"/>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kern="1200">
                <a:solidFill>
                  <a:schemeClr val="tx1"/>
                </a:solidFill>
                <a:latin typeface="Calibri" charset="0"/>
                <a:ea typeface="Geneva" charset="0"/>
                <a:cs typeface="Geneva" charset="0"/>
              </a:defRPr>
            </a:lvl5pPr>
            <a:lvl6pPr marL="2286000" algn="l" defTabSz="457200" rtl="0" eaLnBrk="1" latinLnBrk="0" hangingPunct="1">
              <a:defRPr kern="1200">
                <a:solidFill>
                  <a:schemeClr val="tx1"/>
                </a:solidFill>
                <a:latin typeface="Calibri" charset="0"/>
                <a:ea typeface="Geneva" charset="0"/>
                <a:cs typeface="Geneva" charset="0"/>
              </a:defRPr>
            </a:lvl6pPr>
            <a:lvl7pPr marL="2743200" algn="l" defTabSz="457200" rtl="0" eaLnBrk="1" latinLnBrk="0" hangingPunct="1">
              <a:defRPr kern="1200">
                <a:solidFill>
                  <a:schemeClr val="tx1"/>
                </a:solidFill>
                <a:latin typeface="Calibri" charset="0"/>
                <a:ea typeface="Geneva" charset="0"/>
                <a:cs typeface="Geneva" charset="0"/>
              </a:defRPr>
            </a:lvl7pPr>
            <a:lvl8pPr marL="3200400" algn="l" defTabSz="457200" rtl="0" eaLnBrk="1" latinLnBrk="0" hangingPunct="1">
              <a:defRPr kern="1200">
                <a:solidFill>
                  <a:schemeClr val="tx1"/>
                </a:solidFill>
                <a:latin typeface="Calibri" charset="0"/>
                <a:ea typeface="Geneva" charset="0"/>
                <a:cs typeface="Geneva" charset="0"/>
              </a:defRPr>
            </a:lvl8pPr>
            <a:lvl9pPr marL="3657600" algn="l" defTabSz="457200" rtl="0" eaLnBrk="1" latinLnBrk="0" hangingPunct="1">
              <a:defRPr kern="1200">
                <a:solidFill>
                  <a:schemeClr val="tx1"/>
                </a:solidFill>
                <a:latin typeface="Calibri" charset="0"/>
                <a:ea typeface="Geneva" charset="0"/>
                <a:cs typeface="Geneva" charset="0"/>
              </a:defRPr>
            </a:lvl9pPr>
          </a:lstStyle>
          <a:p>
            <a:r>
              <a:rPr lang="en-US" sz="1800" dirty="0">
                <a:solidFill>
                  <a:schemeClr val="tx1"/>
                </a:solidFill>
              </a:rPr>
              <a:t>Objective: Low part-count digital ADC solution compatible with cryogenic operation.</a:t>
            </a:r>
          </a:p>
          <a:p>
            <a:endParaRPr lang="en-US" sz="1800" dirty="0">
              <a:solidFill>
                <a:schemeClr val="tx1"/>
              </a:solidFill>
            </a:endParaRPr>
          </a:p>
          <a:p>
            <a:r>
              <a:rPr lang="en-US" sz="1800" dirty="0">
                <a:solidFill>
                  <a:schemeClr val="tx1"/>
                </a:solidFill>
              </a:rPr>
              <a:t>Cold Digital Readout Operation</a:t>
            </a:r>
          </a:p>
          <a:p>
            <a:pPr marL="342900" indent="-342900">
              <a:buFont typeface="+mj-lt"/>
              <a:buAutoNum type="arabicPeriod"/>
            </a:pPr>
            <a:r>
              <a:rPr lang="en-US" sz="1800" dirty="0">
                <a:solidFill>
                  <a:schemeClr val="tx1"/>
                </a:solidFill>
              </a:rPr>
              <a:t>A single low-power ADC clocked by a free-running oscillator continuously digitizes multiple input-channels.</a:t>
            </a:r>
          </a:p>
          <a:p>
            <a:pPr marL="342900" indent="-342900">
              <a:buFont typeface="+mj-lt"/>
              <a:buAutoNum type="arabicPeriod"/>
            </a:pPr>
            <a:r>
              <a:rPr lang="en-US" sz="1800" dirty="0">
                <a:solidFill>
                  <a:schemeClr val="tx1"/>
                </a:solidFill>
              </a:rPr>
              <a:t>The samples are transmitted over a single optical fiber using the deterministic-latency JESD204B subclass 2 protocol.</a:t>
            </a:r>
          </a:p>
          <a:p>
            <a:pPr marL="342900" indent="-342900">
              <a:buFont typeface="+mj-lt"/>
              <a:buAutoNum type="arabicPeriod"/>
            </a:pPr>
            <a:r>
              <a:rPr lang="en-US" sz="1800" dirty="0">
                <a:solidFill>
                  <a:schemeClr val="tx1"/>
                </a:solidFill>
              </a:rPr>
              <a:t>An FPGA in the warm recovers the transmission/sampling clock and decodes the samples for multiple digitizers.</a:t>
            </a:r>
          </a:p>
          <a:p>
            <a:pPr marL="342900" indent="-342900">
              <a:buFont typeface="+mj-lt"/>
              <a:buAutoNum type="arabicPeriod"/>
            </a:pPr>
            <a:endParaRPr lang="en-US" sz="1800" dirty="0">
              <a:solidFill>
                <a:schemeClr val="tx1"/>
              </a:solidFill>
            </a:endParaRPr>
          </a:p>
          <a:p>
            <a:pPr marL="285750" indent="-285750">
              <a:buFont typeface="Arial" panose="020B0604020202020204" pitchFamily="34" charset="0"/>
              <a:buChar char="•"/>
            </a:pPr>
            <a:r>
              <a:rPr lang="en-US" sz="1800" dirty="0">
                <a:solidFill>
                  <a:schemeClr val="tx1"/>
                </a:solidFill>
              </a:rPr>
              <a:t>A thought: Continuous digitization has a relatively flat power draw, which is a good match for power over fiber.  Triggered processing at </a:t>
            </a:r>
            <a:r>
              <a:rPr lang="en-US" sz="1800">
                <a:solidFill>
                  <a:schemeClr val="tx1"/>
                </a:solidFill>
              </a:rPr>
              <a:t>the edge does not pay off as well here.</a:t>
            </a:r>
            <a:endParaRPr lang="en-US" sz="1800" dirty="0">
              <a:solidFill>
                <a:schemeClr val="tx1"/>
              </a:solidFill>
            </a:endParaRPr>
          </a:p>
        </p:txBody>
      </p:sp>
      <p:pic>
        <p:nvPicPr>
          <p:cNvPr id="8" name="Picture 7">
            <a:extLst>
              <a:ext uri="{FF2B5EF4-FFF2-40B4-BE49-F238E27FC236}">
                <a16:creationId xmlns:a16="http://schemas.microsoft.com/office/drawing/2014/main" id="{A0E5924E-E54F-0A49-89C7-AC4D068908DD}"/>
              </a:ext>
            </a:extLst>
          </p:cNvPr>
          <p:cNvPicPr>
            <a:picLocks noChangeAspect="1"/>
          </p:cNvPicPr>
          <p:nvPr/>
        </p:nvPicPr>
        <p:blipFill>
          <a:blip r:embed="rId2"/>
          <a:stretch>
            <a:fillRect/>
          </a:stretch>
        </p:blipFill>
        <p:spPr>
          <a:xfrm>
            <a:off x="7015117" y="1586982"/>
            <a:ext cx="4292600" cy="4292600"/>
          </a:xfrm>
          <a:prstGeom prst="rect">
            <a:avLst/>
          </a:prstGeom>
        </p:spPr>
      </p:pic>
    </p:spTree>
    <p:extLst>
      <p:ext uri="{BB962C8B-B14F-4D97-AF65-F5344CB8AC3E}">
        <p14:creationId xmlns:p14="http://schemas.microsoft.com/office/powerpoint/2010/main" val="3893567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E9214D-C918-B506-81AB-6EA2E0C1E9D6}"/>
              </a:ext>
            </a:extLst>
          </p:cNvPr>
          <p:cNvSpPr>
            <a:spLocks noGrp="1"/>
          </p:cNvSpPr>
          <p:nvPr>
            <p:ph type="title"/>
          </p:nvPr>
        </p:nvSpPr>
        <p:spPr/>
        <p:txBody>
          <a:bodyPr/>
          <a:lstStyle/>
          <a:p>
            <a:r>
              <a:rPr lang="en-US" dirty="0"/>
              <a:t>Cold Performance at Fermilab</a:t>
            </a:r>
          </a:p>
        </p:txBody>
      </p:sp>
      <p:sp>
        <p:nvSpPr>
          <p:cNvPr id="4" name="Date Placeholder 3">
            <a:extLst>
              <a:ext uri="{FF2B5EF4-FFF2-40B4-BE49-F238E27FC236}">
                <a16:creationId xmlns:a16="http://schemas.microsoft.com/office/drawing/2014/main" id="{EBB57221-6678-D22E-2954-0C7678E86F90}"/>
              </a:ext>
            </a:extLst>
          </p:cNvPr>
          <p:cNvSpPr>
            <a:spLocks noGrp="1"/>
          </p:cNvSpPr>
          <p:nvPr>
            <p:ph type="dt" sz="half" idx="2"/>
          </p:nvPr>
        </p:nvSpPr>
        <p:spPr/>
        <p:txBody>
          <a:bodyPr/>
          <a:lstStyle/>
          <a:p>
            <a:pPr>
              <a:defRPr/>
            </a:pPr>
            <a:r>
              <a:rPr lang="en-US">
                <a:latin typeface="Helvetica"/>
                <a:cs typeface="Helvetica"/>
              </a:rPr>
              <a:t>6/27/2023</a:t>
            </a:r>
            <a:endParaRPr lang="en-US" dirty="0">
              <a:latin typeface="Helvetica"/>
              <a:cs typeface="Helvetica"/>
            </a:endParaRPr>
          </a:p>
        </p:txBody>
      </p:sp>
      <p:sp>
        <p:nvSpPr>
          <p:cNvPr id="5" name="Footer Placeholder 4">
            <a:extLst>
              <a:ext uri="{FF2B5EF4-FFF2-40B4-BE49-F238E27FC236}">
                <a16:creationId xmlns:a16="http://schemas.microsoft.com/office/drawing/2014/main" id="{453E0883-FB57-7AEC-6236-EB6B18EC7E48}"/>
              </a:ext>
            </a:extLst>
          </p:cNvPr>
          <p:cNvSpPr>
            <a:spLocks noGrp="1"/>
          </p:cNvSpPr>
          <p:nvPr>
            <p:ph type="ftr" sz="quarter" idx="3"/>
          </p:nvPr>
        </p:nvSpPr>
        <p:spPr/>
        <p:txBody>
          <a:bodyPr/>
          <a:lstStyle/>
          <a:p>
            <a:pPr>
              <a:defRPr/>
            </a:pPr>
            <a:r>
              <a:rPr lang="de-DE"/>
              <a:t>Jonathan Eisch | Digital Readout: From VD to FD3 </a:t>
            </a:r>
            <a:endParaRPr lang="en-US"/>
          </a:p>
        </p:txBody>
      </p:sp>
      <p:sp>
        <p:nvSpPr>
          <p:cNvPr id="6" name="Slide Number Placeholder 5">
            <a:extLst>
              <a:ext uri="{FF2B5EF4-FFF2-40B4-BE49-F238E27FC236}">
                <a16:creationId xmlns:a16="http://schemas.microsoft.com/office/drawing/2014/main" id="{C7F9899E-61E5-B6C9-1A09-5789AD00E737}"/>
              </a:ext>
            </a:extLst>
          </p:cNvPr>
          <p:cNvSpPr>
            <a:spLocks noGrp="1"/>
          </p:cNvSpPr>
          <p:nvPr>
            <p:ph type="sldNum" sz="quarter" idx="4"/>
          </p:nvPr>
        </p:nvSpPr>
        <p:spPr/>
        <p:txBody>
          <a:bodyPr/>
          <a:lstStyle/>
          <a:p>
            <a:pPr>
              <a:defRPr/>
            </a:pPr>
            <a:fld id="{0C39C72E-2A13-EB4D-AD45-6D4E6ACAED8D}" type="slidenum">
              <a:rPr lang="en-US" smtClean="0"/>
              <a:pPr>
                <a:defRPr/>
              </a:pPr>
              <a:t>4</a:t>
            </a:fld>
            <a:endParaRPr lang="en-US" dirty="0"/>
          </a:p>
        </p:txBody>
      </p:sp>
      <p:sp>
        <p:nvSpPr>
          <p:cNvPr id="12" name="Text Placeholder 1">
            <a:extLst>
              <a:ext uri="{FF2B5EF4-FFF2-40B4-BE49-F238E27FC236}">
                <a16:creationId xmlns:a16="http://schemas.microsoft.com/office/drawing/2014/main" id="{DD551969-683C-7511-A307-F8815A580746}"/>
              </a:ext>
            </a:extLst>
          </p:cNvPr>
          <p:cNvSpPr txBox="1">
            <a:spLocks/>
          </p:cNvSpPr>
          <p:nvPr/>
        </p:nvSpPr>
        <p:spPr>
          <a:xfrm>
            <a:off x="605367" y="1159251"/>
            <a:ext cx="6122003" cy="2389492"/>
          </a:xfrm>
          <a:prstGeom prst="rect">
            <a:avLst/>
          </a:prstGeom>
        </p:spPr>
        <p:txBody>
          <a:bodyPr lIns="0" tIns="0" rIns="0" bIns="0" anchor="b" anchorCtr="0">
            <a:normAutofit fontScale="92500"/>
          </a:bodyPr>
          <a:lstStyle>
            <a:defPPr>
              <a:defRPr lang="en-US"/>
            </a:defPPr>
            <a:lvl1pPr algn="l" defTabSz="457200" rtl="0" fontAlgn="auto">
              <a:spcBef>
                <a:spcPts val="0"/>
              </a:spcBef>
              <a:spcAft>
                <a:spcPts val="0"/>
              </a:spcAft>
              <a:defRPr sz="1200" b="0" i="0" kern="1200" baseline="0" smtClean="0">
                <a:solidFill>
                  <a:srgbClr val="E95125"/>
                </a:solidFill>
                <a:latin typeface="+mn-lt"/>
                <a:ea typeface="+mn-ea"/>
                <a:cs typeface="+mn-cs"/>
              </a:defRPr>
            </a:lvl1pPr>
            <a:lvl2pPr marL="457200" algn="l" defTabSz="457200" rtl="0" fontAlgn="base">
              <a:spcBef>
                <a:spcPct val="0"/>
              </a:spcBef>
              <a:spcAft>
                <a:spcPct val="0"/>
              </a:spcAft>
              <a:defRPr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kern="1200">
                <a:solidFill>
                  <a:schemeClr val="tx1"/>
                </a:solidFill>
                <a:latin typeface="Calibri" charset="0"/>
                <a:ea typeface="Geneva" charset="0"/>
                <a:cs typeface="Geneva" charset="0"/>
              </a:defRPr>
            </a:lvl5pPr>
            <a:lvl6pPr marL="2286000" algn="l" defTabSz="457200" rtl="0" eaLnBrk="1" latinLnBrk="0" hangingPunct="1">
              <a:defRPr kern="1200">
                <a:solidFill>
                  <a:schemeClr val="tx1"/>
                </a:solidFill>
                <a:latin typeface="Calibri" charset="0"/>
                <a:ea typeface="Geneva" charset="0"/>
                <a:cs typeface="Geneva" charset="0"/>
              </a:defRPr>
            </a:lvl6pPr>
            <a:lvl7pPr marL="2743200" algn="l" defTabSz="457200" rtl="0" eaLnBrk="1" latinLnBrk="0" hangingPunct="1">
              <a:defRPr kern="1200">
                <a:solidFill>
                  <a:schemeClr val="tx1"/>
                </a:solidFill>
                <a:latin typeface="Calibri" charset="0"/>
                <a:ea typeface="Geneva" charset="0"/>
                <a:cs typeface="Geneva" charset="0"/>
              </a:defRPr>
            </a:lvl7pPr>
            <a:lvl8pPr marL="3200400" algn="l" defTabSz="457200" rtl="0" eaLnBrk="1" latinLnBrk="0" hangingPunct="1">
              <a:defRPr kern="1200">
                <a:solidFill>
                  <a:schemeClr val="tx1"/>
                </a:solidFill>
                <a:latin typeface="Calibri" charset="0"/>
                <a:ea typeface="Geneva" charset="0"/>
                <a:cs typeface="Geneva" charset="0"/>
              </a:defRPr>
            </a:lvl8pPr>
            <a:lvl9pPr marL="3657600" algn="l" defTabSz="457200" rtl="0" eaLnBrk="1" latinLnBrk="0" hangingPunct="1">
              <a:defRPr kern="1200">
                <a:solidFill>
                  <a:schemeClr val="tx1"/>
                </a:solidFill>
                <a:latin typeface="Calibri" charset="0"/>
                <a:ea typeface="Geneva" charset="0"/>
                <a:cs typeface="Geneva" charset="0"/>
              </a:defRPr>
            </a:lvl9pPr>
          </a:lstStyle>
          <a:p>
            <a:pPr marL="285750" indent="-285750">
              <a:buFont typeface="Arial" panose="020B0604020202020204" pitchFamily="34" charset="0"/>
              <a:buChar char="•"/>
            </a:pPr>
            <a:r>
              <a:rPr lang="en-US" sz="1800" dirty="0">
                <a:solidFill>
                  <a:schemeClr val="tx1"/>
                </a:solidFill>
              </a:rPr>
              <a:t>14-bit digitization at 75MHz, (slightly outside of the datasheet specification)</a:t>
            </a:r>
          </a:p>
          <a:p>
            <a:pPr marL="285750" indent="-285750">
              <a:buFont typeface="Arial" panose="020B0604020202020204" pitchFamily="34" charset="0"/>
              <a:buChar char="•"/>
            </a:pPr>
            <a:r>
              <a:rPr lang="en-US" sz="1800" dirty="0">
                <a:solidFill>
                  <a:schemeClr val="tx1"/>
                </a:solidFill>
              </a:rPr>
              <a:t>The Cold Digital Readout board operates reliably at both lab temperatures and in liquid Argon/Nitrogen without any configuration changes.</a:t>
            </a:r>
          </a:p>
          <a:p>
            <a:pPr marL="285750" indent="-285750">
              <a:buFont typeface="Arial" panose="020B0604020202020204" pitchFamily="34" charset="0"/>
              <a:buChar char="•"/>
            </a:pPr>
            <a:r>
              <a:rPr lang="en-US" sz="1800" b="1" dirty="0"/>
              <a:t>Fitting the charge spectrum with a combined Poisson and </a:t>
            </a:r>
            <a:r>
              <a:rPr lang="en-US" sz="1800" b="1" dirty="0" err="1"/>
              <a:t>SiPM</a:t>
            </a:r>
            <a:r>
              <a:rPr lang="en-US" sz="1800" b="1" dirty="0"/>
              <a:t> crosstalk model allows measuring the crosstalk probability directly.  </a:t>
            </a:r>
            <a:br>
              <a:rPr lang="en-US" sz="1800" b="1" dirty="0"/>
            </a:br>
            <a:r>
              <a:rPr lang="en-US" sz="1800" b="1" dirty="0"/>
              <a:t>(Can measure based on the dark-noise spectrum alone)</a:t>
            </a:r>
          </a:p>
        </p:txBody>
      </p:sp>
      <p:pic>
        <p:nvPicPr>
          <p:cNvPr id="13" name="Picture 12" descr="Chart, histogram&#10;&#10;Description automatically generated with medium confidence">
            <a:extLst>
              <a:ext uri="{FF2B5EF4-FFF2-40B4-BE49-F238E27FC236}">
                <a16:creationId xmlns:a16="http://schemas.microsoft.com/office/drawing/2014/main" id="{CE1B2AB7-1828-0A37-EE2F-5A6E22F03677}"/>
              </a:ext>
            </a:extLst>
          </p:cNvPr>
          <p:cNvPicPr>
            <a:picLocks noChangeAspect="1"/>
          </p:cNvPicPr>
          <p:nvPr/>
        </p:nvPicPr>
        <p:blipFill>
          <a:blip r:embed="rId2"/>
          <a:stretch>
            <a:fillRect/>
          </a:stretch>
        </p:blipFill>
        <p:spPr>
          <a:xfrm>
            <a:off x="3971422" y="3813125"/>
            <a:ext cx="3187337" cy="2124891"/>
          </a:xfrm>
          <a:prstGeom prst="rect">
            <a:avLst/>
          </a:prstGeom>
        </p:spPr>
      </p:pic>
      <p:sp>
        <p:nvSpPr>
          <p:cNvPr id="14" name="TextBox 13">
            <a:extLst>
              <a:ext uri="{FF2B5EF4-FFF2-40B4-BE49-F238E27FC236}">
                <a16:creationId xmlns:a16="http://schemas.microsoft.com/office/drawing/2014/main" id="{F64A84B7-2F51-90C3-F247-4CB23C67FF37}"/>
              </a:ext>
            </a:extLst>
          </p:cNvPr>
          <p:cNvSpPr txBox="1"/>
          <p:nvPr/>
        </p:nvSpPr>
        <p:spPr>
          <a:xfrm>
            <a:off x="8815531" y="516780"/>
            <a:ext cx="2731207" cy="2123658"/>
          </a:xfrm>
          <a:prstGeom prst="rect">
            <a:avLst/>
          </a:prstGeom>
          <a:noFill/>
          <a:ln w="34925">
            <a:solidFill>
              <a:schemeClr val="accent5"/>
            </a:solidFill>
          </a:ln>
        </p:spPr>
        <p:txBody>
          <a:bodyPr wrap="square" rtlCol="0">
            <a:spAutoFit/>
          </a:bodyPr>
          <a:lstStyle/>
          <a:p>
            <a:pPr algn="ctr"/>
            <a:r>
              <a:rPr lang="en-US" dirty="0"/>
              <a:t>Best fit results</a:t>
            </a:r>
          </a:p>
          <a:p>
            <a:r>
              <a:rPr lang="en-US" sz="1800" dirty="0"/>
              <a:t>Pedestal: 5dc</a:t>
            </a:r>
          </a:p>
          <a:p>
            <a:r>
              <a:rPr lang="en-US" sz="1800" dirty="0"/>
              <a:t>Pedestal RMS: 11.2dc</a:t>
            </a:r>
          </a:p>
          <a:p>
            <a:r>
              <a:rPr lang="en-US" sz="1800" dirty="0"/>
              <a:t>SPE: 109dc</a:t>
            </a:r>
          </a:p>
          <a:p>
            <a:r>
              <a:rPr lang="en-US" sz="1800" dirty="0"/>
              <a:t>SPE RMS: 7.7dc</a:t>
            </a:r>
          </a:p>
          <a:p>
            <a:r>
              <a:rPr lang="en-US" sz="1800" dirty="0"/>
              <a:t>Average SPE/trigger: 0.59</a:t>
            </a:r>
          </a:p>
          <a:p>
            <a:r>
              <a:rPr lang="en-US" sz="1800" dirty="0"/>
              <a:t>Crosstalk Probability: 0.15</a:t>
            </a:r>
          </a:p>
        </p:txBody>
      </p:sp>
      <p:pic>
        <p:nvPicPr>
          <p:cNvPr id="15" name="Picture 14" descr="Chart, line chart&#10;&#10;Description automatically generated">
            <a:extLst>
              <a:ext uri="{FF2B5EF4-FFF2-40B4-BE49-F238E27FC236}">
                <a16:creationId xmlns:a16="http://schemas.microsoft.com/office/drawing/2014/main" id="{07F9E016-EEA9-19F9-D6C7-321A0140DD7D}"/>
              </a:ext>
            </a:extLst>
          </p:cNvPr>
          <p:cNvPicPr>
            <a:picLocks noChangeAspect="1"/>
          </p:cNvPicPr>
          <p:nvPr/>
        </p:nvPicPr>
        <p:blipFill>
          <a:blip r:embed="rId3"/>
          <a:stretch>
            <a:fillRect/>
          </a:stretch>
        </p:blipFill>
        <p:spPr>
          <a:xfrm>
            <a:off x="555527" y="3653961"/>
            <a:ext cx="3415895" cy="2277263"/>
          </a:xfrm>
          <a:prstGeom prst="rect">
            <a:avLst/>
          </a:prstGeom>
        </p:spPr>
      </p:pic>
      <p:pic>
        <p:nvPicPr>
          <p:cNvPr id="16" name="Picture 15" descr="A picture containing design&#10;&#10;Description automatically generated">
            <a:extLst>
              <a:ext uri="{FF2B5EF4-FFF2-40B4-BE49-F238E27FC236}">
                <a16:creationId xmlns:a16="http://schemas.microsoft.com/office/drawing/2014/main" id="{6BEF07C6-1BE8-C1C6-4DBD-48A939597477}"/>
              </a:ext>
            </a:extLst>
          </p:cNvPr>
          <p:cNvPicPr>
            <a:picLocks noChangeAspect="1"/>
          </p:cNvPicPr>
          <p:nvPr/>
        </p:nvPicPr>
        <p:blipFill>
          <a:blip r:embed="rId4"/>
          <a:stretch>
            <a:fillRect/>
          </a:stretch>
        </p:blipFill>
        <p:spPr>
          <a:xfrm>
            <a:off x="6936006" y="2640438"/>
            <a:ext cx="5255994" cy="3503996"/>
          </a:xfrm>
          <a:prstGeom prst="rect">
            <a:avLst/>
          </a:prstGeom>
        </p:spPr>
      </p:pic>
    </p:spTree>
    <p:extLst>
      <p:ext uri="{BB962C8B-B14F-4D97-AF65-F5344CB8AC3E}">
        <p14:creationId xmlns:p14="http://schemas.microsoft.com/office/powerpoint/2010/main" val="3955992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08E780-D35B-F39B-C53F-91F14D7520F4}"/>
              </a:ext>
            </a:extLst>
          </p:cNvPr>
          <p:cNvSpPr>
            <a:spLocks noGrp="1"/>
          </p:cNvSpPr>
          <p:nvPr>
            <p:ph type="title"/>
          </p:nvPr>
        </p:nvSpPr>
        <p:spPr/>
        <p:txBody>
          <a:bodyPr>
            <a:normAutofit fontScale="90000"/>
          </a:bodyPr>
          <a:lstStyle/>
          <a:p>
            <a:r>
              <a:rPr lang="en-US" dirty="0"/>
              <a:t>Prototype overview (Version 1, for reference)</a:t>
            </a:r>
          </a:p>
        </p:txBody>
      </p:sp>
      <p:sp>
        <p:nvSpPr>
          <p:cNvPr id="4" name="Date Placeholder 3">
            <a:extLst>
              <a:ext uri="{FF2B5EF4-FFF2-40B4-BE49-F238E27FC236}">
                <a16:creationId xmlns:a16="http://schemas.microsoft.com/office/drawing/2014/main" id="{7AC5BDB2-23EF-ACE4-1034-3E8A41693C68}"/>
              </a:ext>
            </a:extLst>
          </p:cNvPr>
          <p:cNvSpPr>
            <a:spLocks noGrp="1"/>
          </p:cNvSpPr>
          <p:nvPr>
            <p:ph type="dt" sz="half" idx="2"/>
          </p:nvPr>
        </p:nvSpPr>
        <p:spPr/>
        <p:txBody>
          <a:bodyPr/>
          <a:lstStyle/>
          <a:p>
            <a:pPr>
              <a:defRPr/>
            </a:pPr>
            <a:r>
              <a:rPr lang="en-US">
                <a:latin typeface="Helvetica"/>
                <a:cs typeface="Helvetica"/>
              </a:rPr>
              <a:t>6/27/2023</a:t>
            </a:r>
            <a:endParaRPr lang="en-US" dirty="0">
              <a:latin typeface="Helvetica"/>
              <a:cs typeface="Helvetica"/>
            </a:endParaRPr>
          </a:p>
        </p:txBody>
      </p:sp>
      <p:sp>
        <p:nvSpPr>
          <p:cNvPr id="5" name="Footer Placeholder 4">
            <a:extLst>
              <a:ext uri="{FF2B5EF4-FFF2-40B4-BE49-F238E27FC236}">
                <a16:creationId xmlns:a16="http://schemas.microsoft.com/office/drawing/2014/main" id="{5942CB23-1BB1-601E-C011-2449E54E902C}"/>
              </a:ext>
            </a:extLst>
          </p:cNvPr>
          <p:cNvSpPr>
            <a:spLocks noGrp="1"/>
          </p:cNvSpPr>
          <p:nvPr>
            <p:ph type="ftr" sz="quarter" idx="3"/>
          </p:nvPr>
        </p:nvSpPr>
        <p:spPr/>
        <p:txBody>
          <a:bodyPr/>
          <a:lstStyle/>
          <a:p>
            <a:pPr>
              <a:defRPr/>
            </a:pPr>
            <a:r>
              <a:rPr lang="de-DE"/>
              <a:t>Jonathan Eisch | Digital Readout: From VD to FD3 </a:t>
            </a:r>
            <a:endParaRPr lang="en-US"/>
          </a:p>
        </p:txBody>
      </p:sp>
      <p:sp>
        <p:nvSpPr>
          <p:cNvPr id="6" name="Slide Number Placeholder 5">
            <a:extLst>
              <a:ext uri="{FF2B5EF4-FFF2-40B4-BE49-F238E27FC236}">
                <a16:creationId xmlns:a16="http://schemas.microsoft.com/office/drawing/2014/main" id="{0FC38B7B-B730-ADCF-2DD1-7646F9D14EAA}"/>
              </a:ext>
            </a:extLst>
          </p:cNvPr>
          <p:cNvSpPr>
            <a:spLocks noGrp="1"/>
          </p:cNvSpPr>
          <p:nvPr>
            <p:ph type="sldNum" sz="quarter" idx="4"/>
          </p:nvPr>
        </p:nvSpPr>
        <p:spPr/>
        <p:txBody>
          <a:bodyPr/>
          <a:lstStyle/>
          <a:p>
            <a:pPr>
              <a:defRPr/>
            </a:pPr>
            <a:fld id="{0C39C72E-2A13-EB4D-AD45-6D4E6ACAED8D}" type="slidenum">
              <a:rPr lang="en-US" smtClean="0"/>
              <a:pPr>
                <a:defRPr/>
              </a:pPr>
              <a:t>5</a:t>
            </a:fld>
            <a:endParaRPr lang="en-US" dirty="0"/>
          </a:p>
        </p:txBody>
      </p:sp>
      <p:pic>
        <p:nvPicPr>
          <p:cNvPr id="22" name="Picture 21">
            <a:extLst>
              <a:ext uri="{FF2B5EF4-FFF2-40B4-BE49-F238E27FC236}">
                <a16:creationId xmlns:a16="http://schemas.microsoft.com/office/drawing/2014/main" id="{4A603463-26A4-01D4-9E29-075BC9B0B227}"/>
              </a:ext>
            </a:extLst>
          </p:cNvPr>
          <p:cNvPicPr>
            <a:picLocks noChangeAspect="1"/>
          </p:cNvPicPr>
          <p:nvPr/>
        </p:nvPicPr>
        <p:blipFill>
          <a:blip r:embed="rId2"/>
          <a:stretch>
            <a:fillRect/>
          </a:stretch>
        </p:blipFill>
        <p:spPr>
          <a:xfrm>
            <a:off x="3426024" y="1437147"/>
            <a:ext cx="3689376" cy="3689376"/>
          </a:xfrm>
          <a:prstGeom prst="rect">
            <a:avLst/>
          </a:prstGeom>
        </p:spPr>
      </p:pic>
      <p:sp>
        <p:nvSpPr>
          <p:cNvPr id="23" name="Rounded Rectangle 22">
            <a:extLst>
              <a:ext uri="{FF2B5EF4-FFF2-40B4-BE49-F238E27FC236}">
                <a16:creationId xmlns:a16="http://schemas.microsoft.com/office/drawing/2014/main" id="{96F51531-C35C-EAA9-857E-4FABAEEF7C2A}"/>
              </a:ext>
            </a:extLst>
          </p:cNvPr>
          <p:cNvSpPr/>
          <p:nvPr/>
        </p:nvSpPr>
        <p:spPr>
          <a:xfrm>
            <a:off x="5484247" y="1919177"/>
            <a:ext cx="1559826" cy="862148"/>
          </a:xfrm>
          <a:prstGeom prst="roundRect">
            <a:avLst/>
          </a:prstGeom>
          <a:noFill/>
          <a:ln w="508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3C07E3DA-7AF3-7510-8834-54E126C49D98}"/>
              </a:ext>
            </a:extLst>
          </p:cNvPr>
          <p:cNvSpPr/>
          <p:nvPr/>
        </p:nvSpPr>
        <p:spPr>
          <a:xfrm>
            <a:off x="5650702" y="2856644"/>
            <a:ext cx="1393371" cy="2194560"/>
          </a:xfrm>
          <a:prstGeom prst="roundRect">
            <a:avLst/>
          </a:prstGeom>
          <a:noFill/>
          <a:ln w="508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0B136CFE-8F6E-3BD6-086F-E8131CDCD72E}"/>
              </a:ext>
            </a:extLst>
          </p:cNvPr>
          <p:cNvSpPr/>
          <p:nvPr/>
        </p:nvSpPr>
        <p:spPr>
          <a:xfrm>
            <a:off x="3676215" y="2804390"/>
            <a:ext cx="1556476" cy="2246814"/>
          </a:xfrm>
          <a:prstGeom prst="roundRect">
            <a:avLst/>
          </a:prstGeom>
          <a:noFill/>
          <a:ln w="508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B47363F4-4BEE-07C3-0D3A-EFCF4CC1D19D}"/>
              </a:ext>
            </a:extLst>
          </p:cNvPr>
          <p:cNvSpPr/>
          <p:nvPr/>
        </p:nvSpPr>
        <p:spPr>
          <a:xfrm>
            <a:off x="4187662" y="1550359"/>
            <a:ext cx="1108140" cy="1178712"/>
          </a:xfrm>
          <a:prstGeom prst="roundRect">
            <a:avLst/>
          </a:prstGeom>
          <a:noFill/>
          <a:ln w="508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413E32A7-B3AA-2B00-9F53-BCC7ECE8964A}"/>
              </a:ext>
            </a:extLst>
          </p:cNvPr>
          <p:cNvSpPr/>
          <p:nvPr/>
        </p:nvSpPr>
        <p:spPr>
          <a:xfrm>
            <a:off x="7232314" y="1463920"/>
            <a:ext cx="2888036" cy="1655925"/>
          </a:xfrm>
          <a:prstGeom prst="roundRect">
            <a:avLst/>
          </a:prstGeom>
          <a:noFill/>
          <a:ln w="50800">
            <a:solidFill>
              <a:srgbClr val="0070C0"/>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en-US" dirty="0">
                <a:solidFill>
                  <a:schemeClr val="tx1"/>
                </a:solidFill>
              </a:rPr>
              <a:t>ADC and Laser Driver</a:t>
            </a:r>
          </a:p>
          <a:p>
            <a:r>
              <a:rPr lang="en-US" sz="1600" dirty="0">
                <a:solidFill>
                  <a:schemeClr val="tx1"/>
                </a:solidFill>
              </a:rPr>
              <a:t>Unique to this design </a:t>
            </a:r>
          </a:p>
          <a:p>
            <a:r>
              <a:rPr lang="en-US" sz="1600" dirty="0">
                <a:solidFill>
                  <a:schemeClr val="tx1"/>
                </a:solidFill>
              </a:rPr>
              <a:t>(laser diode shared with analog design)</a:t>
            </a:r>
          </a:p>
        </p:txBody>
      </p:sp>
      <p:sp>
        <p:nvSpPr>
          <p:cNvPr id="28" name="TextBox 27">
            <a:extLst>
              <a:ext uri="{FF2B5EF4-FFF2-40B4-BE49-F238E27FC236}">
                <a16:creationId xmlns:a16="http://schemas.microsoft.com/office/drawing/2014/main" id="{0017571B-60C1-E56B-FF12-334B981936E8}"/>
              </a:ext>
            </a:extLst>
          </p:cNvPr>
          <p:cNvSpPr txBox="1"/>
          <p:nvPr/>
        </p:nvSpPr>
        <p:spPr>
          <a:xfrm>
            <a:off x="8457013" y="2379617"/>
            <a:ext cx="184731" cy="461665"/>
          </a:xfrm>
          <a:prstGeom prst="rect">
            <a:avLst/>
          </a:prstGeom>
          <a:noFill/>
        </p:spPr>
        <p:txBody>
          <a:bodyPr wrap="none" rtlCol="0">
            <a:spAutoFit/>
          </a:bodyPr>
          <a:lstStyle/>
          <a:p>
            <a:endParaRPr lang="en-US" dirty="0"/>
          </a:p>
        </p:txBody>
      </p:sp>
      <p:sp>
        <p:nvSpPr>
          <p:cNvPr id="29" name="Rounded Rectangle 28">
            <a:extLst>
              <a:ext uri="{FF2B5EF4-FFF2-40B4-BE49-F238E27FC236}">
                <a16:creationId xmlns:a16="http://schemas.microsoft.com/office/drawing/2014/main" id="{C95281A2-ABD9-8C24-424E-5DA1AD3FFFA6}"/>
              </a:ext>
            </a:extLst>
          </p:cNvPr>
          <p:cNvSpPr/>
          <p:nvPr/>
        </p:nvSpPr>
        <p:spPr>
          <a:xfrm>
            <a:off x="7174496" y="3233056"/>
            <a:ext cx="2941499" cy="2595155"/>
          </a:xfrm>
          <a:prstGeom prst="roundRect">
            <a:avLst/>
          </a:prstGeom>
          <a:noFill/>
          <a:ln w="50800">
            <a:solidFill>
              <a:srgbClr val="C00000"/>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en-US" dirty="0">
                <a:solidFill>
                  <a:schemeClr val="tx1"/>
                </a:solidFill>
              </a:rPr>
              <a:t>Power</a:t>
            </a:r>
          </a:p>
          <a:p>
            <a:r>
              <a:rPr lang="en-US" sz="1600" dirty="0">
                <a:solidFill>
                  <a:schemeClr val="tx1"/>
                </a:solidFill>
              </a:rPr>
              <a:t>Linear regulators chosen from existing </a:t>
            </a:r>
            <a:r>
              <a:rPr lang="en-US" sz="1600" dirty="0" err="1">
                <a:solidFill>
                  <a:schemeClr val="tx1"/>
                </a:solidFill>
              </a:rPr>
              <a:t>cryo</a:t>
            </a:r>
            <a:r>
              <a:rPr lang="en-US" sz="1600" dirty="0">
                <a:solidFill>
                  <a:schemeClr val="tx1"/>
                </a:solidFill>
              </a:rPr>
              <a:t> designs.</a:t>
            </a:r>
          </a:p>
          <a:p>
            <a:r>
              <a:rPr lang="en-US" sz="1600" dirty="0">
                <a:solidFill>
                  <a:schemeClr val="tx1"/>
                </a:solidFill>
              </a:rPr>
              <a:t>5V (Analog front end and controls)</a:t>
            </a:r>
          </a:p>
          <a:p>
            <a:r>
              <a:rPr lang="en-US" sz="1600" dirty="0">
                <a:solidFill>
                  <a:schemeClr val="tx1"/>
                </a:solidFill>
              </a:rPr>
              <a:t>3.3V Laser driver and Oscillator</a:t>
            </a:r>
          </a:p>
          <a:p>
            <a:r>
              <a:rPr lang="en-US" sz="1600" dirty="0">
                <a:solidFill>
                  <a:schemeClr val="tx1"/>
                </a:solidFill>
              </a:rPr>
              <a:t>1.8V digital and analog for ADC</a:t>
            </a:r>
          </a:p>
        </p:txBody>
      </p:sp>
      <p:sp>
        <p:nvSpPr>
          <p:cNvPr id="30" name="Rounded Rectangle 29">
            <a:extLst>
              <a:ext uri="{FF2B5EF4-FFF2-40B4-BE49-F238E27FC236}">
                <a16:creationId xmlns:a16="http://schemas.microsoft.com/office/drawing/2014/main" id="{866C6E2C-1D69-0064-6E49-E5DE312E9759}"/>
              </a:ext>
            </a:extLst>
          </p:cNvPr>
          <p:cNvSpPr/>
          <p:nvPr/>
        </p:nvSpPr>
        <p:spPr>
          <a:xfrm>
            <a:off x="1172293" y="2928256"/>
            <a:ext cx="2175846" cy="2792393"/>
          </a:xfrm>
          <a:prstGeom prst="roundRect">
            <a:avLst/>
          </a:prstGeom>
          <a:noFill/>
          <a:ln w="50800">
            <a:solidFill>
              <a:srgbClr val="FFC000"/>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en-US" dirty="0">
                <a:solidFill>
                  <a:schemeClr val="tx1"/>
                </a:solidFill>
              </a:rPr>
              <a:t>Control and timing</a:t>
            </a:r>
          </a:p>
          <a:p>
            <a:r>
              <a:rPr lang="en-US" sz="1600" dirty="0">
                <a:solidFill>
                  <a:schemeClr val="tx1"/>
                </a:solidFill>
              </a:rPr>
              <a:t>LED-based signaling over plastic optical fiber, stable at DC levels and multiple MHz in liquid argon.</a:t>
            </a:r>
          </a:p>
        </p:txBody>
      </p:sp>
      <p:sp>
        <p:nvSpPr>
          <p:cNvPr id="31" name="Rounded Rectangle 30">
            <a:extLst>
              <a:ext uri="{FF2B5EF4-FFF2-40B4-BE49-F238E27FC236}">
                <a16:creationId xmlns:a16="http://schemas.microsoft.com/office/drawing/2014/main" id="{B067F5EB-72FE-8AC8-6FD7-5AE34EE50180}"/>
              </a:ext>
            </a:extLst>
          </p:cNvPr>
          <p:cNvSpPr/>
          <p:nvPr/>
        </p:nvSpPr>
        <p:spPr>
          <a:xfrm>
            <a:off x="1211321" y="1364367"/>
            <a:ext cx="2213338" cy="1471855"/>
          </a:xfrm>
          <a:prstGeom prst="roundRect">
            <a:avLst/>
          </a:prstGeom>
          <a:noFill/>
          <a:ln w="50800">
            <a:solidFill>
              <a:srgbClr val="00B050"/>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en-US" sz="2000" dirty="0">
                <a:solidFill>
                  <a:schemeClr val="tx1"/>
                </a:solidFill>
              </a:rPr>
              <a:t>Analog front-end</a:t>
            </a:r>
          </a:p>
          <a:p>
            <a:r>
              <a:rPr lang="en-US" sz="1600" dirty="0">
                <a:solidFill>
                  <a:schemeClr val="tx1"/>
                </a:solidFill>
              </a:rPr>
              <a:t>X10 gain, copied from analog design</a:t>
            </a:r>
          </a:p>
          <a:p>
            <a:r>
              <a:rPr lang="en-US" sz="1600" dirty="0">
                <a:solidFill>
                  <a:schemeClr val="tx1"/>
                </a:solidFill>
              </a:rPr>
              <a:t>Could use multiple gains.</a:t>
            </a:r>
          </a:p>
        </p:txBody>
      </p:sp>
      <p:sp>
        <p:nvSpPr>
          <p:cNvPr id="32" name="Rounded Rectangle 31">
            <a:extLst>
              <a:ext uri="{FF2B5EF4-FFF2-40B4-BE49-F238E27FC236}">
                <a16:creationId xmlns:a16="http://schemas.microsoft.com/office/drawing/2014/main" id="{DA45F580-B260-2093-7A45-94142179635D}"/>
              </a:ext>
            </a:extLst>
          </p:cNvPr>
          <p:cNvSpPr/>
          <p:nvPr/>
        </p:nvSpPr>
        <p:spPr>
          <a:xfrm>
            <a:off x="4113793" y="5158766"/>
            <a:ext cx="2821799" cy="669445"/>
          </a:xfrm>
          <a:prstGeom prst="roundRect">
            <a:avLst/>
          </a:prstGeom>
          <a:noFill/>
          <a:ln w="5080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t" anchorCtr="0"/>
          <a:lstStyle/>
          <a:p>
            <a:r>
              <a:rPr lang="en-US" sz="1600" dirty="0">
                <a:solidFill>
                  <a:schemeClr val="tx1"/>
                </a:solidFill>
              </a:rPr>
              <a:t>75MHz free-running crystal oscillator with CMOS output.</a:t>
            </a:r>
          </a:p>
        </p:txBody>
      </p:sp>
      <p:cxnSp>
        <p:nvCxnSpPr>
          <p:cNvPr id="33" name="Straight Arrow Connector 32">
            <a:extLst>
              <a:ext uri="{FF2B5EF4-FFF2-40B4-BE49-F238E27FC236}">
                <a16:creationId xmlns:a16="http://schemas.microsoft.com/office/drawing/2014/main" id="{D189A382-1418-3EFB-96F6-BD6C59552089}"/>
              </a:ext>
            </a:extLst>
          </p:cNvPr>
          <p:cNvCxnSpPr>
            <a:cxnSpLocks/>
            <a:stCxn id="32" idx="0"/>
          </p:cNvCxnSpPr>
          <p:nvPr/>
        </p:nvCxnSpPr>
        <p:spPr>
          <a:xfrm flipH="1" flipV="1">
            <a:off x="5484247" y="3024051"/>
            <a:ext cx="40446" cy="2134715"/>
          </a:xfrm>
          <a:prstGeom prst="straightConnector1">
            <a:avLst/>
          </a:prstGeom>
          <a:ln w="5080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67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D96BA-72AA-B28C-900C-36BC44010BA0}"/>
              </a:ext>
            </a:extLst>
          </p:cNvPr>
          <p:cNvSpPr>
            <a:spLocks noGrp="1"/>
          </p:cNvSpPr>
          <p:nvPr>
            <p:ph type="title"/>
          </p:nvPr>
        </p:nvSpPr>
        <p:spPr/>
        <p:txBody>
          <a:bodyPr/>
          <a:lstStyle/>
          <a:p>
            <a:r>
              <a:rPr lang="en-US" dirty="0"/>
              <a:t>ADC Chip</a:t>
            </a:r>
          </a:p>
        </p:txBody>
      </p:sp>
      <p:sp>
        <p:nvSpPr>
          <p:cNvPr id="3" name="Date Placeholder 2">
            <a:extLst>
              <a:ext uri="{FF2B5EF4-FFF2-40B4-BE49-F238E27FC236}">
                <a16:creationId xmlns:a16="http://schemas.microsoft.com/office/drawing/2014/main" id="{6119155E-2060-FB9D-9E4B-868C9A99CF85}"/>
              </a:ext>
            </a:extLst>
          </p:cNvPr>
          <p:cNvSpPr>
            <a:spLocks noGrp="1"/>
          </p:cNvSpPr>
          <p:nvPr>
            <p:ph type="dt" sz="half" idx="2"/>
          </p:nvPr>
        </p:nvSpPr>
        <p:spPr/>
        <p:txBody>
          <a:bodyPr/>
          <a:lstStyle/>
          <a:p>
            <a:pPr>
              <a:defRPr/>
            </a:pPr>
            <a:r>
              <a:rPr lang="en-US">
                <a:latin typeface="Helvetica"/>
                <a:cs typeface="Helvetica"/>
              </a:rPr>
              <a:t>6/27/2023</a:t>
            </a:r>
            <a:endParaRPr lang="en-US" dirty="0">
              <a:latin typeface="Helvetica"/>
              <a:cs typeface="Helvetica"/>
            </a:endParaRPr>
          </a:p>
        </p:txBody>
      </p:sp>
      <p:sp>
        <p:nvSpPr>
          <p:cNvPr id="4" name="Footer Placeholder 3">
            <a:extLst>
              <a:ext uri="{FF2B5EF4-FFF2-40B4-BE49-F238E27FC236}">
                <a16:creationId xmlns:a16="http://schemas.microsoft.com/office/drawing/2014/main" id="{5FE74BA2-9A2B-8C70-6935-59602DD259E6}"/>
              </a:ext>
            </a:extLst>
          </p:cNvPr>
          <p:cNvSpPr>
            <a:spLocks noGrp="1"/>
          </p:cNvSpPr>
          <p:nvPr>
            <p:ph type="ftr" sz="quarter" idx="3"/>
          </p:nvPr>
        </p:nvSpPr>
        <p:spPr/>
        <p:txBody>
          <a:bodyPr/>
          <a:lstStyle/>
          <a:p>
            <a:pPr>
              <a:defRPr/>
            </a:pPr>
            <a:r>
              <a:rPr lang="de-DE"/>
              <a:t>Jonathan Eisch | Digital Readout: From VD to FD3 </a:t>
            </a:r>
            <a:endParaRPr lang="en-US"/>
          </a:p>
        </p:txBody>
      </p:sp>
      <p:sp>
        <p:nvSpPr>
          <p:cNvPr id="5" name="Slide Number Placeholder 4">
            <a:extLst>
              <a:ext uri="{FF2B5EF4-FFF2-40B4-BE49-F238E27FC236}">
                <a16:creationId xmlns:a16="http://schemas.microsoft.com/office/drawing/2014/main" id="{96BA33D4-1CA8-AF7E-6F7D-01C8E347898D}"/>
              </a:ext>
            </a:extLst>
          </p:cNvPr>
          <p:cNvSpPr>
            <a:spLocks noGrp="1"/>
          </p:cNvSpPr>
          <p:nvPr>
            <p:ph type="sldNum" sz="quarter" idx="4"/>
          </p:nvPr>
        </p:nvSpPr>
        <p:spPr/>
        <p:txBody>
          <a:bodyPr/>
          <a:lstStyle/>
          <a:p>
            <a:pPr>
              <a:defRPr/>
            </a:pPr>
            <a:fld id="{0C39C72E-2A13-EB4D-AD45-6D4E6ACAED8D}" type="slidenum">
              <a:rPr lang="en-US" smtClean="0"/>
              <a:pPr>
                <a:defRPr/>
              </a:pPr>
              <a:t>6</a:t>
            </a:fld>
            <a:endParaRPr lang="en-US" dirty="0"/>
          </a:p>
        </p:txBody>
      </p:sp>
      <p:sp>
        <p:nvSpPr>
          <p:cNvPr id="6" name="Content Placeholder 5">
            <a:extLst>
              <a:ext uri="{FF2B5EF4-FFF2-40B4-BE49-F238E27FC236}">
                <a16:creationId xmlns:a16="http://schemas.microsoft.com/office/drawing/2014/main" id="{3C1B1F47-1BB5-95E3-23D9-0A2C17632CE5}"/>
              </a:ext>
            </a:extLst>
          </p:cNvPr>
          <p:cNvSpPr>
            <a:spLocks noGrp="1"/>
          </p:cNvSpPr>
          <p:nvPr>
            <p:ph idx="11"/>
          </p:nvPr>
        </p:nvSpPr>
        <p:spPr/>
        <p:txBody>
          <a:bodyPr>
            <a:normAutofit fontScale="62500" lnSpcReduction="20000"/>
          </a:bodyPr>
          <a:lstStyle/>
          <a:p>
            <a:pPr marL="457644" indent="-285750">
              <a:buFont typeface="Arial" panose="020B0604020202020204" pitchFamily="34" charset="0"/>
              <a:buChar char="•"/>
            </a:pPr>
            <a:r>
              <a:rPr lang="en-US" dirty="0"/>
              <a:t>Version 1: TI ADS52J90		</a:t>
            </a:r>
          </a:p>
          <a:p>
            <a:pPr marL="742950" lvl="1" indent="-285750">
              <a:buFont typeface="Arial" panose="020B0604020202020204" pitchFamily="34" charset="0"/>
              <a:buChar char="•"/>
            </a:pPr>
            <a:r>
              <a:rPr lang="en-US" dirty="0"/>
              <a:t>14-bit 16-channel ADC with 5Gbps JESD204B serial output</a:t>
            </a:r>
          </a:p>
          <a:p>
            <a:pPr marL="742950" lvl="1" indent="-285750">
              <a:buFont typeface="Arial" panose="020B0604020202020204" pitchFamily="34" charset="0"/>
              <a:buChar char="•"/>
            </a:pPr>
            <a:r>
              <a:rPr lang="en-US" dirty="0"/>
              <a:t>Chosen from experience with cold operation in LBNL-Fermilab </a:t>
            </a:r>
            <a:r>
              <a:rPr lang="en-US" dirty="0" err="1"/>
              <a:t>CryoDAQ</a:t>
            </a:r>
            <a:r>
              <a:rPr lang="en-US" dirty="0"/>
              <a:t> targeting Liquid He operation.</a:t>
            </a:r>
          </a:p>
          <a:p>
            <a:pPr marL="742950" lvl="1" indent="-285750">
              <a:buFont typeface="Arial" panose="020B0604020202020204" pitchFamily="34" charset="0"/>
              <a:buChar char="•"/>
            </a:pPr>
            <a:r>
              <a:rPr lang="en-US" dirty="0"/>
              <a:t>Supports up to 32 differential input channels (configurable) over 2 fibers</a:t>
            </a:r>
          </a:p>
          <a:p>
            <a:pPr marL="742950" lvl="1" indent="-285750">
              <a:buFont typeface="Arial" panose="020B0604020202020204" pitchFamily="34" charset="0"/>
              <a:buChar char="•"/>
            </a:pPr>
            <a:r>
              <a:rPr lang="en-US" dirty="0"/>
              <a:t>Total power ~30mW/</a:t>
            </a:r>
            <a:r>
              <a:rPr lang="en-US" dirty="0" err="1"/>
              <a:t>ch</a:t>
            </a:r>
            <a:r>
              <a:rPr lang="en-US" dirty="0"/>
              <a:t> at 40MSPS (16ch) Requires 2 fibers.</a:t>
            </a:r>
          </a:p>
          <a:p>
            <a:pPr marL="457644" indent="-285750">
              <a:buFont typeface="Arial" panose="020B0604020202020204" pitchFamily="34" charset="0"/>
              <a:buChar char="•"/>
            </a:pPr>
            <a:r>
              <a:rPr lang="en-US" dirty="0"/>
              <a:t>Version 2: ADI AD9656</a:t>
            </a:r>
          </a:p>
          <a:p>
            <a:pPr marL="742950" lvl="1" indent="-285750">
              <a:buFont typeface="Arial" panose="020B0604020202020204" pitchFamily="34" charset="0"/>
              <a:buChar char="•"/>
            </a:pPr>
            <a:r>
              <a:rPr lang="en-US" dirty="0"/>
              <a:t>16-bit 4-channel ADC with 8Gbps JESD204B serial output</a:t>
            </a:r>
          </a:p>
          <a:p>
            <a:pPr marL="742950" lvl="1" indent="-285750">
              <a:buFont typeface="Arial" panose="020B0604020202020204" pitchFamily="34" charset="0"/>
              <a:buChar char="•"/>
            </a:pPr>
            <a:r>
              <a:rPr lang="en-US" dirty="0"/>
              <a:t>Successfully tested in Liquid Argon at Fermilab.</a:t>
            </a:r>
          </a:p>
          <a:p>
            <a:pPr marL="742950" lvl="1" indent="-285750">
              <a:buFont typeface="Arial" panose="020B0604020202020204" pitchFamily="34" charset="0"/>
              <a:buChar char="•"/>
            </a:pPr>
            <a:r>
              <a:rPr lang="en-US" dirty="0"/>
              <a:t>Defaults to 4-channels over 1 fiber at startup, only requires standard JESD204b signals.</a:t>
            </a:r>
          </a:p>
          <a:p>
            <a:pPr marL="742950" lvl="1" indent="-285750">
              <a:buFont typeface="Arial" panose="020B0604020202020204" pitchFamily="34" charset="0"/>
              <a:buChar char="•"/>
            </a:pPr>
            <a:r>
              <a:rPr lang="en-US" dirty="0"/>
              <a:t>Total power as low as 100mW/</a:t>
            </a:r>
            <a:r>
              <a:rPr lang="en-US" dirty="0" err="1"/>
              <a:t>ch</a:t>
            </a:r>
            <a:r>
              <a:rPr lang="en-US" dirty="0"/>
              <a:t> at 40MSPS (per datasheet)</a:t>
            </a:r>
          </a:p>
          <a:p>
            <a:pPr marL="457644" indent="-285750">
              <a:buFont typeface="Arial" panose="020B0604020202020204" pitchFamily="34" charset="0"/>
              <a:buChar char="•"/>
            </a:pPr>
            <a:r>
              <a:rPr lang="en-US" dirty="0"/>
              <a:t>So far untested: TI ADS52J65</a:t>
            </a:r>
          </a:p>
          <a:p>
            <a:pPr marL="742950" lvl="1" indent="-285750">
              <a:buFont typeface="Arial" panose="020B0604020202020204" pitchFamily="34" charset="0"/>
              <a:buChar char="•"/>
            </a:pPr>
            <a:r>
              <a:rPr lang="en-US" dirty="0"/>
              <a:t>16-bit 8-channel ADC with 12.8Gbps JESD204B serial output</a:t>
            </a:r>
          </a:p>
          <a:p>
            <a:pPr marL="742950" lvl="1" indent="-285750">
              <a:buFont typeface="Arial" panose="020B0604020202020204" pitchFamily="34" charset="0"/>
              <a:buChar char="•"/>
            </a:pPr>
            <a:r>
              <a:rPr lang="en-US" dirty="0"/>
              <a:t>38mW/</a:t>
            </a:r>
            <a:r>
              <a:rPr lang="en-US" dirty="0" err="1"/>
              <a:t>ch</a:t>
            </a:r>
            <a:r>
              <a:rPr lang="en-US" dirty="0"/>
              <a:t> at 40MSPS (8-ch). Would only require 1 fiber.</a:t>
            </a:r>
          </a:p>
          <a:p>
            <a:pPr marL="457644" indent="-285750">
              <a:buFont typeface="Arial" panose="020B0604020202020204" pitchFamily="34" charset="0"/>
              <a:buChar char="•"/>
            </a:pPr>
            <a:r>
              <a:rPr lang="en-US" dirty="0">
                <a:solidFill>
                  <a:schemeClr val="accent6"/>
                </a:solidFill>
              </a:rPr>
              <a:t>Best efficiency when many channels can be utilized.</a:t>
            </a:r>
          </a:p>
        </p:txBody>
      </p:sp>
      <p:pic>
        <p:nvPicPr>
          <p:cNvPr id="8" name="Content Placeholder 13" descr="A picture containing text, electronics, circuit&#10;&#10;Description automatically generated">
            <a:extLst>
              <a:ext uri="{FF2B5EF4-FFF2-40B4-BE49-F238E27FC236}">
                <a16:creationId xmlns:a16="http://schemas.microsoft.com/office/drawing/2014/main" id="{85A399E3-C830-1141-7C0B-5C81253B348D}"/>
              </a:ext>
            </a:extLst>
          </p:cNvPr>
          <p:cNvPicPr>
            <a:picLocks noChangeAspect="1"/>
          </p:cNvPicPr>
          <p:nvPr/>
        </p:nvPicPr>
        <p:blipFill rotWithShape="1">
          <a:blip r:embed="rId2"/>
          <a:srcRect l="2784" t="13773" r="1857" b="38872"/>
          <a:stretch/>
        </p:blipFill>
        <p:spPr>
          <a:xfrm>
            <a:off x="6265634" y="995581"/>
            <a:ext cx="5512709" cy="4866837"/>
          </a:xfrm>
          <a:prstGeom prst="rect">
            <a:avLst/>
          </a:prstGeom>
        </p:spPr>
      </p:pic>
    </p:spTree>
    <p:extLst>
      <p:ext uri="{BB962C8B-B14F-4D97-AF65-F5344CB8AC3E}">
        <p14:creationId xmlns:p14="http://schemas.microsoft.com/office/powerpoint/2010/main" val="3905887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01106-1AF1-A0E4-41E5-DA908149DD97}"/>
              </a:ext>
            </a:extLst>
          </p:cNvPr>
          <p:cNvSpPr>
            <a:spLocks noGrp="1"/>
          </p:cNvSpPr>
          <p:nvPr>
            <p:ph type="title"/>
          </p:nvPr>
        </p:nvSpPr>
        <p:spPr/>
        <p:txBody>
          <a:bodyPr>
            <a:normAutofit/>
          </a:bodyPr>
          <a:lstStyle/>
          <a:p>
            <a:r>
              <a:rPr lang="en-US" dirty="0"/>
              <a:t>Laser and Laser Driver</a:t>
            </a:r>
          </a:p>
        </p:txBody>
      </p:sp>
      <p:sp>
        <p:nvSpPr>
          <p:cNvPr id="3" name="Content Placeholder 2">
            <a:extLst>
              <a:ext uri="{FF2B5EF4-FFF2-40B4-BE49-F238E27FC236}">
                <a16:creationId xmlns:a16="http://schemas.microsoft.com/office/drawing/2014/main" id="{D39427A6-3FAA-A146-38B6-ABDF503A4CC0}"/>
              </a:ext>
            </a:extLst>
          </p:cNvPr>
          <p:cNvSpPr>
            <a:spLocks noGrp="1"/>
          </p:cNvSpPr>
          <p:nvPr>
            <p:ph idx="11"/>
          </p:nvPr>
        </p:nvSpPr>
        <p:spPr>
          <a:xfrm>
            <a:off x="605373" y="1207770"/>
            <a:ext cx="4119027" cy="5070302"/>
          </a:xfrm>
        </p:spPr>
        <p:txBody>
          <a:bodyPr>
            <a:normAutofit fontScale="92500" lnSpcReduction="10000"/>
          </a:bodyPr>
          <a:lstStyle/>
          <a:p>
            <a:r>
              <a:rPr lang="en-US" dirty="0"/>
              <a:t>Laser bias and modulation settings optimized and set with onboard resistors.</a:t>
            </a:r>
          </a:p>
          <a:p>
            <a:r>
              <a:rPr lang="en-US" dirty="0"/>
              <a:t>Reliable operation at 5gbps (higher </a:t>
            </a:r>
            <a:r>
              <a:rPr lang="en-US" dirty="0" err="1"/>
              <a:t>datarates</a:t>
            </a:r>
            <a:r>
              <a:rPr lang="en-US" dirty="0"/>
              <a:t> not yet tested)</a:t>
            </a:r>
          </a:p>
          <a:p>
            <a:r>
              <a:rPr lang="en-US" dirty="0"/>
              <a:t>FC coupled lasers worked in shallow liquid argon, but quickly flooded.</a:t>
            </a:r>
          </a:p>
          <a:p>
            <a:r>
              <a:rPr lang="en-US" dirty="0"/>
              <a:t>“Sealed” pigtail lasers operated at depth in liquid argon, but eventually flooded. </a:t>
            </a:r>
          </a:p>
          <a:p>
            <a:r>
              <a:rPr lang="en-US" dirty="0">
                <a:solidFill>
                  <a:schemeClr val="accent6"/>
                </a:solidFill>
              </a:rPr>
              <a:t>New, “unfocused” lasers available to solve the flooding problem.</a:t>
            </a:r>
          </a:p>
          <a:p>
            <a:r>
              <a:rPr lang="en-US" dirty="0">
                <a:solidFill>
                  <a:schemeClr val="accent6"/>
                </a:solidFill>
              </a:rPr>
              <a:t>Signs that the laser driver can operate reliably at lower voltages.</a:t>
            </a:r>
          </a:p>
        </p:txBody>
      </p:sp>
      <p:sp>
        <p:nvSpPr>
          <p:cNvPr id="4" name="Date Placeholder 3">
            <a:extLst>
              <a:ext uri="{FF2B5EF4-FFF2-40B4-BE49-F238E27FC236}">
                <a16:creationId xmlns:a16="http://schemas.microsoft.com/office/drawing/2014/main" id="{4FAB7F35-4463-2848-5DAF-2E61D9CDB69A}"/>
              </a:ext>
            </a:extLst>
          </p:cNvPr>
          <p:cNvSpPr>
            <a:spLocks noGrp="1"/>
          </p:cNvSpPr>
          <p:nvPr>
            <p:ph type="dt" sz="half" idx="2"/>
          </p:nvPr>
        </p:nvSpPr>
        <p:spPr/>
        <p:txBody>
          <a:bodyPr/>
          <a:lstStyle/>
          <a:p>
            <a:pPr>
              <a:defRPr/>
            </a:pPr>
            <a:r>
              <a:rPr lang="en-US">
                <a:latin typeface="Helvetica"/>
                <a:cs typeface="Helvetica"/>
              </a:rPr>
              <a:t>6/27/2023</a:t>
            </a:r>
            <a:endParaRPr lang="en-US" dirty="0">
              <a:latin typeface="Helvetica"/>
              <a:cs typeface="Helvetica"/>
            </a:endParaRPr>
          </a:p>
        </p:txBody>
      </p:sp>
      <p:sp>
        <p:nvSpPr>
          <p:cNvPr id="5" name="Footer Placeholder 4">
            <a:extLst>
              <a:ext uri="{FF2B5EF4-FFF2-40B4-BE49-F238E27FC236}">
                <a16:creationId xmlns:a16="http://schemas.microsoft.com/office/drawing/2014/main" id="{667FF148-DE00-6CB9-1948-6C62D83060D2}"/>
              </a:ext>
            </a:extLst>
          </p:cNvPr>
          <p:cNvSpPr>
            <a:spLocks noGrp="1"/>
          </p:cNvSpPr>
          <p:nvPr>
            <p:ph type="ftr" sz="quarter" idx="3"/>
          </p:nvPr>
        </p:nvSpPr>
        <p:spPr/>
        <p:txBody>
          <a:bodyPr/>
          <a:lstStyle/>
          <a:p>
            <a:pPr>
              <a:defRPr/>
            </a:pPr>
            <a:r>
              <a:rPr lang="de-DE"/>
              <a:t>Jonathan Eisch | Digital Readout: From VD to FD3 </a:t>
            </a:r>
            <a:endParaRPr lang="en-US" dirty="0"/>
          </a:p>
        </p:txBody>
      </p:sp>
      <p:sp>
        <p:nvSpPr>
          <p:cNvPr id="6" name="Slide Number Placeholder 5">
            <a:extLst>
              <a:ext uri="{FF2B5EF4-FFF2-40B4-BE49-F238E27FC236}">
                <a16:creationId xmlns:a16="http://schemas.microsoft.com/office/drawing/2014/main" id="{C06B011F-6B3F-70AB-E130-A6D83559D890}"/>
              </a:ext>
            </a:extLst>
          </p:cNvPr>
          <p:cNvSpPr>
            <a:spLocks noGrp="1"/>
          </p:cNvSpPr>
          <p:nvPr>
            <p:ph type="sldNum" sz="quarter" idx="4"/>
          </p:nvPr>
        </p:nvSpPr>
        <p:spPr/>
        <p:txBody>
          <a:bodyPr/>
          <a:lstStyle/>
          <a:p>
            <a:pPr>
              <a:defRPr/>
            </a:pPr>
            <a:fld id="{0C39C72E-2A13-EB4D-AD45-6D4E6ACAED8D}" type="slidenum">
              <a:rPr lang="en-US" smtClean="0"/>
              <a:pPr>
                <a:defRPr/>
              </a:pPr>
              <a:t>7</a:t>
            </a:fld>
            <a:endParaRPr lang="en-US" dirty="0"/>
          </a:p>
        </p:txBody>
      </p:sp>
      <p:pic>
        <p:nvPicPr>
          <p:cNvPr id="7" name="Picture 6" descr="A close-up of a computer screen&#10;&#10;Description automatically generated with low confidence">
            <a:extLst>
              <a:ext uri="{FF2B5EF4-FFF2-40B4-BE49-F238E27FC236}">
                <a16:creationId xmlns:a16="http://schemas.microsoft.com/office/drawing/2014/main" id="{504E83FE-0B92-7EE5-7CA5-6AA72AEAF3D3}"/>
              </a:ext>
            </a:extLst>
          </p:cNvPr>
          <p:cNvPicPr>
            <a:picLocks noChangeAspect="1"/>
          </p:cNvPicPr>
          <p:nvPr/>
        </p:nvPicPr>
        <p:blipFill>
          <a:blip r:embed="rId2"/>
          <a:stretch>
            <a:fillRect/>
          </a:stretch>
        </p:blipFill>
        <p:spPr>
          <a:xfrm>
            <a:off x="6830147" y="987630"/>
            <a:ext cx="4940137" cy="2778827"/>
          </a:xfrm>
          <a:prstGeom prst="rect">
            <a:avLst/>
          </a:prstGeom>
        </p:spPr>
      </p:pic>
      <p:pic>
        <p:nvPicPr>
          <p:cNvPr id="8" name="Picture 7" descr="A picture containing text, control panel&#10;&#10;Description automatically generated">
            <a:extLst>
              <a:ext uri="{FF2B5EF4-FFF2-40B4-BE49-F238E27FC236}">
                <a16:creationId xmlns:a16="http://schemas.microsoft.com/office/drawing/2014/main" id="{3E8E6557-9461-7649-C707-C92C1FCE5152}"/>
              </a:ext>
            </a:extLst>
          </p:cNvPr>
          <p:cNvPicPr>
            <a:picLocks noChangeAspect="1"/>
          </p:cNvPicPr>
          <p:nvPr/>
        </p:nvPicPr>
        <p:blipFill>
          <a:blip r:embed="rId3"/>
          <a:stretch>
            <a:fillRect/>
          </a:stretch>
        </p:blipFill>
        <p:spPr>
          <a:xfrm>
            <a:off x="7586022" y="3285284"/>
            <a:ext cx="4287332" cy="2778827"/>
          </a:xfrm>
          <a:prstGeom prst="rect">
            <a:avLst/>
          </a:prstGeom>
          <a:ln w="50800">
            <a:solidFill>
              <a:schemeClr val="accent1"/>
            </a:solid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5071D12A-0E6D-625E-F43B-A72373804036}"/>
              </a:ext>
            </a:extLst>
          </p:cNvPr>
          <p:cNvSpPr txBox="1"/>
          <p:nvPr/>
        </p:nvSpPr>
        <p:spPr>
          <a:xfrm>
            <a:off x="5403254" y="1511885"/>
            <a:ext cx="1717385" cy="276999"/>
          </a:xfrm>
          <a:prstGeom prst="rect">
            <a:avLst/>
          </a:prstGeom>
          <a:noFill/>
        </p:spPr>
        <p:txBody>
          <a:bodyPr wrap="square" rtlCol="0">
            <a:spAutoFit/>
          </a:bodyPr>
          <a:lstStyle/>
          <a:p>
            <a:r>
              <a:rPr lang="en-US" sz="1200" dirty="0"/>
              <a:t>Before optimizing:</a:t>
            </a:r>
          </a:p>
        </p:txBody>
      </p:sp>
      <p:sp>
        <p:nvSpPr>
          <p:cNvPr id="10" name="TextBox 9">
            <a:extLst>
              <a:ext uri="{FF2B5EF4-FFF2-40B4-BE49-F238E27FC236}">
                <a16:creationId xmlns:a16="http://schemas.microsoft.com/office/drawing/2014/main" id="{9E0F974B-3715-C8E0-AF10-E31D243641F7}"/>
              </a:ext>
            </a:extLst>
          </p:cNvPr>
          <p:cNvSpPr txBox="1"/>
          <p:nvPr/>
        </p:nvSpPr>
        <p:spPr>
          <a:xfrm>
            <a:off x="6272832" y="4433476"/>
            <a:ext cx="1717385" cy="461665"/>
          </a:xfrm>
          <a:prstGeom prst="rect">
            <a:avLst/>
          </a:prstGeom>
          <a:noFill/>
        </p:spPr>
        <p:txBody>
          <a:bodyPr wrap="square" rtlCol="0">
            <a:spAutoFit/>
          </a:bodyPr>
          <a:lstStyle/>
          <a:p>
            <a:r>
              <a:rPr lang="en-US" sz="1200" dirty="0"/>
              <a:t>After optimizing:</a:t>
            </a:r>
          </a:p>
          <a:p>
            <a:r>
              <a:rPr lang="en-US" sz="1200" dirty="0"/>
              <a:t>(3gbps)</a:t>
            </a:r>
          </a:p>
        </p:txBody>
      </p:sp>
    </p:spTree>
    <p:extLst>
      <p:ext uri="{BB962C8B-B14F-4D97-AF65-F5344CB8AC3E}">
        <p14:creationId xmlns:p14="http://schemas.microsoft.com/office/powerpoint/2010/main" val="4239249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149FB-9B83-21DE-6CA0-8A5FCDF1AA8F}"/>
              </a:ext>
            </a:extLst>
          </p:cNvPr>
          <p:cNvSpPr>
            <a:spLocks noGrp="1"/>
          </p:cNvSpPr>
          <p:nvPr>
            <p:ph type="title"/>
          </p:nvPr>
        </p:nvSpPr>
        <p:spPr/>
        <p:txBody>
          <a:bodyPr/>
          <a:lstStyle/>
          <a:p>
            <a:r>
              <a:rPr lang="en-US" dirty="0"/>
              <a:t>Control signals</a:t>
            </a:r>
          </a:p>
        </p:txBody>
      </p:sp>
      <p:sp>
        <p:nvSpPr>
          <p:cNvPr id="3" name="Date Placeholder 2">
            <a:extLst>
              <a:ext uri="{FF2B5EF4-FFF2-40B4-BE49-F238E27FC236}">
                <a16:creationId xmlns:a16="http://schemas.microsoft.com/office/drawing/2014/main" id="{C228C0AF-748D-3DD8-8E07-8372DA162A2F}"/>
              </a:ext>
            </a:extLst>
          </p:cNvPr>
          <p:cNvSpPr>
            <a:spLocks noGrp="1"/>
          </p:cNvSpPr>
          <p:nvPr>
            <p:ph type="dt" sz="half" idx="2"/>
          </p:nvPr>
        </p:nvSpPr>
        <p:spPr/>
        <p:txBody>
          <a:bodyPr/>
          <a:lstStyle/>
          <a:p>
            <a:pPr>
              <a:defRPr/>
            </a:pPr>
            <a:r>
              <a:rPr lang="en-US">
                <a:latin typeface="Helvetica"/>
                <a:cs typeface="Helvetica"/>
              </a:rPr>
              <a:t>6/27/2023</a:t>
            </a:r>
            <a:endParaRPr lang="en-US" dirty="0">
              <a:latin typeface="Helvetica"/>
              <a:cs typeface="Helvetica"/>
            </a:endParaRPr>
          </a:p>
        </p:txBody>
      </p:sp>
      <p:sp>
        <p:nvSpPr>
          <p:cNvPr id="4" name="Footer Placeholder 3">
            <a:extLst>
              <a:ext uri="{FF2B5EF4-FFF2-40B4-BE49-F238E27FC236}">
                <a16:creationId xmlns:a16="http://schemas.microsoft.com/office/drawing/2014/main" id="{C4CD1694-D46A-1CCE-0195-3ACC29700CAE}"/>
              </a:ext>
            </a:extLst>
          </p:cNvPr>
          <p:cNvSpPr>
            <a:spLocks noGrp="1"/>
          </p:cNvSpPr>
          <p:nvPr>
            <p:ph type="ftr" sz="quarter" idx="3"/>
          </p:nvPr>
        </p:nvSpPr>
        <p:spPr/>
        <p:txBody>
          <a:bodyPr/>
          <a:lstStyle/>
          <a:p>
            <a:pPr>
              <a:defRPr/>
            </a:pPr>
            <a:r>
              <a:rPr lang="de-DE"/>
              <a:t>Jonathan Eisch | Digital Readout: From VD to FD3 </a:t>
            </a:r>
            <a:endParaRPr lang="en-US"/>
          </a:p>
        </p:txBody>
      </p:sp>
      <p:sp>
        <p:nvSpPr>
          <p:cNvPr id="5" name="Slide Number Placeholder 4">
            <a:extLst>
              <a:ext uri="{FF2B5EF4-FFF2-40B4-BE49-F238E27FC236}">
                <a16:creationId xmlns:a16="http://schemas.microsoft.com/office/drawing/2014/main" id="{2503CBF1-C879-0F37-DE83-D2F1F6874889}"/>
              </a:ext>
            </a:extLst>
          </p:cNvPr>
          <p:cNvSpPr>
            <a:spLocks noGrp="1"/>
          </p:cNvSpPr>
          <p:nvPr>
            <p:ph type="sldNum" sz="quarter" idx="4"/>
          </p:nvPr>
        </p:nvSpPr>
        <p:spPr/>
        <p:txBody>
          <a:bodyPr/>
          <a:lstStyle/>
          <a:p>
            <a:pPr>
              <a:defRPr/>
            </a:pPr>
            <a:fld id="{0C39C72E-2A13-EB4D-AD45-6D4E6ACAED8D}" type="slidenum">
              <a:rPr lang="en-US" smtClean="0"/>
              <a:pPr>
                <a:defRPr/>
              </a:pPr>
              <a:t>8</a:t>
            </a:fld>
            <a:endParaRPr lang="en-US" dirty="0"/>
          </a:p>
        </p:txBody>
      </p:sp>
      <p:sp>
        <p:nvSpPr>
          <p:cNvPr id="6" name="Content Placeholder 5">
            <a:extLst>
              <a:ext uri="{FF2B5EF4-FFF2-40B4-BE49-F238E27FC236}">
                <a16:creationId xmlns:a16="http://schemas.microsoft.com/office/drawing/2014/main" id="{93CD7265-346B-0DE7-7406-F1A564218F71}"/>
              </a:ext>
            </a:extLst>
          </p:cNvPr>
          <p:cNvSpPr>
            <a:spLocks noGrp="1"/>
          </p:cNvSpPr>
          <p:nvPr>
            <p:ph idx="11"/>
          </p:nvPr>
        </p:nvSpPr>
        <p:spPr>
          <a:xfrm>
            <a:off x="605368" y="1207770"/>
            <a:ext cx="7025518" cy="5031626"/>
          </a:xfrm>
        </p:spPr>
        <p:txBody>
          <a:bodyPr>
            <a:normAutofit fontScale="92500" lnSpcReduction="10000"/>
          </a:bodyPr>
          <a:lstStyle/>
          <a:p>
            <a:r>
              <a:rPr lang="en-US" dirty="0"/>
              <a:t>ADS52J90 ADC requires several registers to be configured and multiple reset and sync signals.  Prototypes used plastic optical fibers with LED transmitters.</a:t>
            </a:r>
          </a:p>
          <a:p>
            <a:r>
              <a:rPr lang="en-US" dirty="0"/>
              <a:t>Two prototypes deployed to the </a:t>
            </a:r>
            <a:r>
              <a:rPr lang="en-US" dirty="0" err="1"/>
              <a:t>coldbox</a:t>
            </a:r>
            <a:r>
              <a:rPr lang="en-US" dirty="0"/>
              <a:t> at CERN.</a:t>
            </a:r>
          </a:p>
          <a:p>
            <a:r>
              <a:rPr lang="en-US" dirty="0"/>
              <a:t>Both prototypes had significant issues with the optical slow-control fibers.</a:t>
            </a:r>
          </a:p>
          <a:p>
            <a:pPr lvl="1"/>
            <a:r>
              <a:rPr lang="en-US" dirty="0"/>
              <a:t>Difficult to keep track of 7 identical fibers through the cryostat penetration.</a:t>
            </a:r>
          </a:p>
          <a:p>
            <a:pPr lvl="1"/>
            <a:r>
              <a:rPr lang="en-US" dirty="0"/>
              <a:t>The requirement of being able to send DC signals (active high reset, resynchronization signal, etc.) meant using receivers sensitive to DC light levels, so termination and coupling problems caused communications failures.</a:t>
            </a:r>
          </a:p>
          <a:p>
            <a:r>
              <a:rPr lang="en-US" dirty="0">
                <a:solidFill>
                  <a:schemeClr val="accent6"/>
                </a:solidFill>
              </a:rPr>
              <a:t>An onboard active controller device (ASIC, FPGA, Microcontroller) would greatly simplify the design, eliminating the need for most control.</a:t>
            </a:r>
          </a:p>
        </p:txBody>
      </p:sp>
      <p:pic>
        <p:nvPicPr>
          <p:cNvPr id="12" name="Content Placeholder 8" descr="A picture containing text&#10;&#10;Description automatically generated">
            <a:extLst>
              <a:ext uri="{FF2B5EF4-FFF2-40B4-BE49-F238E27FC236}">
                <a16:creationId xmlns:a16="http://schemas.microsoft.com/office/drawing/2014/main" id="{EEDD6B29-45B8-9124-37E1-25AC609A82A3}"/>
              </a:ext>
            </a:extLst>
          </p:cNvPr>
          <p:cNvPicPr>
            <a:picLocks noChangeAspect="1"/>
          </p:cNvPicPr>
          <p:nvPr/>
        </p:nvPicPr>
        <p:blipFill>
          <a:blip r:embed="rId3"/>
          <a:stretch>
            <a:fillRect/>
          </a:stretch>
        </p:blipFill>
        <p:spPr>
          <a:xfrm rot="10800000">
            <a:off x="8302795" y="149754"/>
            <a:ext cx="3329361" cy="5918866"/>
          </a:xfrm>
          <a:prstGeom prst="rect">
            <a:avLst/>
          </a:prstGeom>
        </p:spPr>
      </p:pic>
    </p:spTree>
    <p:extLst>
      <p:ext uri="{BB962C8B-B14F-4D97-AF65-F5344CB8AC3E}">
        <p14:creationId xmlns:p14="http://schemas.microsoft.com/office/powerpoint/2010/main" val="2416802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AB2758-EDC3-7EF6-6A01-E7E6A5CB7BD2}"/>
              </a:ext>
            </a:extLst>
          </p:cNvPr>
          <p:cNvSpPr>
            <a:spLocks noGrp="1"/>
          </p:cNvSpPr>
          <p:nvPr>
            <p:ph type="title"/>
          </p:nvPr>
        </p:nvSpPr>
        <p:spPr/>
        <p:txBody>
          <a:bodyPr/>
          <a:lstStyle/>
          <a:p>
            <a:r>
              <a:rPr lang="en-US" dirty="0"/>
              <a:t>Power delivery</a:t>
            </a:r>
          </a:p>
        </p:txBody>
      </p:sp>
      <p:sp>
        <p:nvSpPr>
          <p:cNvPr id="5" name="Footer Placeholder 4">
            <a:extLst>
              <a:ext uri="{FF2B5EF4-FFF2-40B4-BE49-F238E27FC236}">
                <a16:creationId xmlns:a16="http://schemas.microsoft.com/office/drawing/2014/main" id="{576C1110-BA60-E58D-5696-0A44AAC13045}"/>
              </a:ext>
            </a:extLst>
          </p:cNvPr>
          <p:cNvSpPr>
            <a:spLocks noGrp="1"/>
          </p:cNvSpPr>
          <p:nvPr>
            <p:ph type="ftr" sz="quarter" idx="3"/>
          </p:nvPr>
        </p:nvSpPr>
        <p:spPr/>
        <p:txBody>
          <a:bodyPr/>
          <a:lstStyle/>
          <a:p>
            <a:pPr>
              <a:defRPr/>
            </a:pPr>
            <a:r>
              <a:rPr lang="de-DE"/>
              <a:t>Jonathan Eisch | Digital Readout: From VD to FD3 </a:t>
            </a:r>
            <a:endParaRPr lang="en-US"/>
          </a:p>
        </p:txBody>
      </p:sp>
      <p:sp>
        <p:nvSpPr>
          <p:cNvPr id="6" name="Slide Number Placeholder 5">
            <a:extLst>
              <a:ext uri="{FF2B5EF4-FFF2-40B4-BE49-F238E27FC236}">
                <a16:creationId xmlns:a16="http://schemas.microsoft.com/office/drawing/2014/main" id="{74E61A4B-8FF5-F931-4250-2BDEFA5F90E7}"/>
              </a:ext>
            </a:extLst>
          </p:cNvPr>
          <p:cNvSpPr>
            <a:spLocks noGrp="1"/>
          </p:cNvSpPr>
          <p:nvPr>
            <p:ph type="sldNum" sz="quarter" idx="4"/>
          </p:nvPr>
        </p:nvSpPr>
        <p:spPr/>
        <p:txBody>
          <a:bodyPr/>
          <a:lstStyle/>
          <a:p>
            <a:pPr>
              <a:defRPr/>
            </a:pPr>
            <a:fld id="{0C39C72E-2A13-EB4D-AD45-6D4E6ACAED8D}" type="slidenum">
              <a:rPr lang="en-US" smtClean="0"/>
              <a:pPr>
                <a:defRPr/>
              </a:pPr>
              <a:t>9</a:t>
            </a:fld>
            <a:endParaRPr lang="en-US" dirty="0"/>
          </a:p>
        </p:txBody>
      </p:sp>
      <p:sp>
        <p:nvSpPr>
          <p:cNvPr id="9" name="Content Placeholder 8">
            <a:extLst>
              <a:ext uri="{FF2B5EF4-FFF2-40B4-BE49-F238E27FC236}">
                <a16:creationId xmlns:a16="http://schemas.microsoft.com/office/drawing/2014/main" id="{1100FFE1-58C1-723C-ED67-F55A9D952653}"/>
              </a:ext>
            </a:extLst>
          </p:cNvPr>
          <p:cNvSpPr>
            <a:spLocks noGrp="1"/>
          </p:cNvSpPr>
          <p:nvPr>
            <p:ph idx="11"/>
          </p:nvPr>
        </p:nvSpPr>
        <p:spPr>
          <a:xfrm>
            <a:off x="605368" y="1207770"/>
            <a:ext cx="7003746" cy="5031626"/>
          </a:xfrm>
        </p:spPr>
        <p:txBody>
          <a:bodyPr/>
          <a:lstStyle/>
          <a:p>
            <a:r>
              <a:rPr lang="en-US" dirty="0"/>
              <a:t>Existing designs used:</a:t>
            </a:r>
          </a:p>
          <a:p>
            <a:pPr lvl="1"/>
            <a:r>
              <a:rPr lang="en-US" dirty="0"/>
              <a:t>5.0V for Analog front end </a:t>
            </a:r>
            <a:r>
              <a:rPr lang="en-US" dirty="0" err="1"/>
              <a:t>opamps</a:t>
            </a:r>
            <a:endParaRPr lang="en-US" dirty="0"/>
          </a:p>
          <a:p>
            <a:pPr lvl="1"/>
            <a:r>
              <a:rPr lang="en-US" dirty="0"/>
              <a:t>3.3V for laser driver</a:t>
            </a:r>
          </a:p>
          <a:p>
            <a:pPr lvl="1"/>
            <a:r>
              <a:rPr lang="en-US" dirty="0"/>
              <a:t>1.8V supplies for analog and digital ADC.</a:t>
            </a:r>
          </a:p>
          <a:p>
            <a:r>
              <a:rPr lang="en-US" dirty="0" err="1">
                <a:solidFill>
                  <a:schemeClr val="accent6"/>
                </a:solidFill>
              </a:rPr>
              <a:t>PoF</a:t>
            </a:r>
            <a:r>
              <a:rPr lang="en-US" dirty="0">
                <a:solidFill>
                  <a:schemeClr val="accent6"/>
                </a:solidFill>
              </a:rPr>
              <a:t> supplied ~6V, so &gt;2/3 of the power was lost to the linear power regulars.</a:t>
            </a:r>
          </a:p>
        </p:txBody>
      </p:sp>
      <p:sp>
        <p:nvSpPr>
          <p:cNvPr id="4" name="Date Placeholder 3">
            <a:extLst>
              <a:ext uri="{FF2B5EF4-FFF2-40B4-BE49-F238E27FC236}">
                <a16:creationId xmlns:a16="http://schemas.microsoft.com/office/drawing/2014/main" id="{8DDF6AF3-E197-4CF0-02B2-0206E2E7629A}"/>
              </a:ext>
            </a:extLst>
          </p:cNvPr>
          <p:cNvSpPr>
            <a:spLocks noGrp="1"/>
          </p:cNvSpPr>
          <p:nvPr>
            <p:ph type="dt" sz="half" idx="2"/>
          </p:nvPr>
        </p:nvSpPr>
        <p:spPr/>
        <p:txBody>
          <a:bodyPr/>
          <a:lstStyle/>
          <a:p>
            <a:pPr>
              <a:defRPr/>
            </a:pPr>
            <a:r>
              <a:rPr lang="en-US">
                <a:latin typeface="Helvetica"/>
                <a:cs typeface="Helvetica"/>
              </a:rPr>
              <a:t>6/27/2023</a:t>
            </a:r>
            <a:endParaRPr lang="en-US" dirty="0">
              <a:latin typeface="Helvetica"/>
              <a:cs typeface="Helvetica"/>
            </a:endParaRPr>
          </a:p>
        </p:txBody>
      </p:sp>
      <p:pic>
        <p:nvPicPr>
          <p:cNvPr id="11" name="Picture 10">
            <a:extLst>
              <a:ext uri="{FF2B5EF4-FFF2-40B4-BE49-F238E27FC236}">
                <a16:creationId xmlns:a16="http://schemas.microsoft.com/office/drawing/2014/main" id="{1415ED00-D9AE-41A9-C316-B033495C6E3B}"/>
              </a:ext>
            </a:extLst>
          </p:cNvPr>
          <p:cNvPicPr>
            <a:picLocks noChangeAspect="1"/>
          </p:cNvPicPr>
          <p:nvPr/>
        </p:nvPicPr>
        <p:blipFill rotWithShape="1">
          <a:blip r:embed="rId2"/>
          <a:srcRect l="59650" t="36380"/>
          <a:stretch/>
        </p:blipFill>
        <p:spPr>
          <a:xfrm>
            <a:off x="8302795" y="1207770"/>
            <a:ext cx="3279605" cy="5170945"/>
          </a:xfrm>
          <a:prstGeom prst="rect">
            <a:avLst/>
          </a:prstGeom>
        </p:spPr>
      </p:pic>
    </p:spTree>
    <p:extLst>
      <p:ext uri="{BB962C8B-B14F-4D97-AF65-F5344CB8AC3E}">
        <p14:creationId xmlns:p14="http://schemas.microsoft.com/office/powerpoint/2010/main" val="4171711431"/>
      </p:ext>
    </p:extLst>
  </p:cSld>
  <p:clrMapOvr>
    <a:masterClrMapping/>
  </p:clrMapOvr>
</p:sld>
</file>

<file path=ppt/theme/theme1.xml><?xml version="1.0" encoding="utf-8"?>
<a:theme xmlns:a="http://schemas.openxmlformats.org/drawingml/2006/main" name="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UNE_Template - widescreen" id="{4CBE0B55-B678-B340-887E-AE4426E55419}" vid="{E85C79AF-A2AB-4145-A564-D433ED432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4641</TotalTime>
  <Words>1097</Words>
  <Application>Microsoft Macintosh PowerPoint</Application>
  <PresentationFormat>Widescreen</PresentationFormat>
  <Paragraphs>157</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Helvetica</vt:lpstr>
      <vt:lpstr>Lucida Grande</vt:lpstr>
      <vt:lpstr>LBNF Content-Footer Theme</vt:lpstr>
      <vt:lpstr>Digital Readout: From VD to FD3 </vt:lpstr>
      <vt:lpstr>Overview</vt:lpstr>
      <vt:lpstr>Cold Digital Readout Concept</vt:lpstr>
      <vt:lpstr>Cold Performance at Fermilab</vt:lpstr>
      <vt:lpstr>Prototype overview (Version 1, for reference)</vt:lpstr>
      <vt:lpstr>ADC Chip</vt:lpstr>
      <vt:lpstr>Laser and Laser Driver</vt:lpstr>
      <vt:lpstr>Control signals</vt:lpstr>
      <vt:lpstr>Power delivery</vt:lpstr>
      <vt:lpstr>Next Steps:</vt:lpstr>
      <vt:lpstr>Backup slides</vt:lpstr>
      <vt:lpstr>Digital readout concept</vt:lpstr>
      <vt:lpstr>Additional plots from ADS52J90 Datasheet</vt:lpstr>
    </vt:vector>
  </TitlesOfParts>
  <Manager/>
  <Company>Sandbox Studio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DUNE PowerPoint Presentation</dc:title>
  <dc:subject/>
  <dc:creator>Sandbox Studio</dc:creator>
  <cp:keywords/>
  <dc:description>Modified by A. Weber</dc:description>
  <cp:lastModifiedBy>Jonathan D. Eisch</cp:lastModifiedBy>
  <cp:revision>110</cp:revision>
  <dcterms:created xsi:type="dcterms:W3CDTF">2015-04-30T14:29:22Z</dcterms:created>
  <dcterms:modified xsi:type="dcterms:W3CDTF">2023-06-27T19:06:41Z</dcterms:modified>
  <cp:category/>
</cp:coreProperties>
</file>