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494" r:id="rId3"/>
    <p:sldId id="492" r:id="rId4"/>
    <p:sldId id="491" r:id="rId5"/>
    <p:sldId id="501" r:id="rId6"/>
    <p:sldId id="489" r:id="rId7"/>
    <p:sldId id="488" r:id="rId8"/>
    <p:sldId id="499" r:id="rId9"/>
    <p:sldId id="497" r:id="rId10"/>
    <p:sldId id="496" r:id="rId11"/>
    <p:sldId id="498" r:id="rId12"/>
    <p:sldId id="270" r:id="rId13"/>
    <p:sldId id="271" r:id="rId14"/>
    <p:sldId id="272" r:id="rId15"/>
    <p:sldId id="273" r:id="rId16"/>
    <p:sldId id="484" r:id="rId17"/>
    <p:sldId id="502" r:id="rId18"/>
    <p:sldId id="486" r:id="rId19"/>
    <p:sldId id="485" r:id="rId20"/>
    <p:sldId id="50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58" d="100"/>
          <a:sy n="58" d="100"/>
        </p:scale>
        <p:origin x="60" y="1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5A3036-3BC2-44C3-8DE3-50FCBB166570}" type="datetimeFigureOut">
              <a:rPr lang="en-US" smtClean="0"/>
              <a:t>6/27/2023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941D6569-F9AF-4C45-B55A-F8E7E14954CF}"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732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A3036-3BC2-44C3-8DE3-50FCBB16657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6569-F9AF-4C45-B55A-F8E7E14954C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2992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A3036-3BC2-44C3-8DE3-50FCBB16657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6569-F9AF-4C45-B55A-F8E7E14954C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337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Subhead/Text">
    <p:spTree>
      <p:nvGrpSpPr>
        <p:cNvPr id="1" name=""/>
        <p:cNvGrpSpPr/>
        <p:nvPr/>
      </p:nvGrpSpPr>
      <p:grpSpPr>
        <a:xfrm>
          <a:off x="0" y="0"/>
          <a:ext cx="0" cy="0"/>
          <a:chOff x="0" y="0"/>
          <a:chExt cx="0" cy="0"/>
        </a:xfrm>
      </p:grpSpPr>
      <p:sp>
        <p:nvSpPr>
          <p:cNvPr id="15" name="Text Placeholder 13"/>
          <p:cNvSpPr>
            <a:spLocks noGrp="1"/>
          </p:cNvSpPr>
          <p:nvPr>
            <p:ph type="body" sz="quarter" idx="16"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7" hasCustomPrompt="1"/>
          </p:nvPr>
        </p:nvSpPr>
        <p:spPr>
          <a:xfrm>
            <a:off x="609600" y="1412876"/>
            <a:ext cx="10998200" cy="4879975"/>
          </a:xfrm>
          <a:prstGeom prst="rect">
            <a:avLst/>
          </a:prstGeom>
        </p:spPr>
        <p:txBody>
          <a:bodyPr vert="horz"/>
          <a:lstStyle>
            <a:lvl1pPr>
              <a:defRPr>
                <a:solidFill>
                  <a:srgbClr val="000000"/>
                </a:solidFill>
              </a:defRPr>
            </a:lvl1pPr>
          </a:lstStyle>
          <a:p>
            <a:pPr lvl="0"/>
            <a:r>
              <a:rPr lang="en-US" dirty="0"/>
              <a:t>Click to add text</a:t>
            </a:r>
          </a:p>
        </p:txBody>
      </p:sp>
      <p:pic>
        <p:nvPicPr>
          <p:cNvPr id="17" name="Picture 16"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11247689" y="6600391"/>
            <a:ext cx="562435" cy="145694"/>
          </a:xfrm>
          <a:prstGeom prst="rect">
            <a:avLst/>
          </a:prstGeom>
        </p:spPr>
      </p:pic>
      <p:sp>
        <p:nvSpPr>
          <p:cNvPr id="2" name="Date Placeholder 1"/>
          <p:cNvSpPr>
            <a:spLocks noGrp="1"/>
          </p:cNvSpPr>
          <p:nvPr>
            <p:ph type="dt" sz="half" idx="18"/>
          </p:nvPr>
        </p:nvSpPr>
        <p:spPr/>
        <p:txBody>
          <a:bodyPr/>
          <a:lstStyle/>
          <a:p>
            <a:r>
              <a:rPr lang="en-US"/>
              <a:t>10/2022</a:t>
            </a:r>
          </a:p>
        </p:txBody>
      </p:sp>
      <p:sp>
        <p:nvSpPr>
          <p:cNvPr id="4" name="Footer Placeholder 3"/>
          <p:cNvSpPr>
            <a:spLocks noGrp="1"/>
          </p:cNvSpPr>
          <p:nvPr>
            <p:ph type="ftr" sz="quarter" idx="19"/>
          </p:nvPr>
        </p:nvSpPr>
        <p:spPr/>
        <p:txBody>
          <a:bodyPr/>
          <a:lstStyle/>
          <a:p>
            <a:r>
              <a:rPr lang="en-US"/>
              <a:t>JPL Robotics Lite Overview</a:t>
            </a:r>
            <a:endParaRPr lang="en-US" dirty="0"/>
          </a:p>
        </p:txBody>
      </p:sp>
      <p:sp>
        <p:nvSpPr>
          <p:cNvPr id="5" name="Slide Number Placeholder 4"/>
          <p:cNvSpPr>
            <a:spLocks noGrp="1"/>
          </p:cNvSpPr>
          <p:nvPr>
            <p:ph type="sldNum" sz="quarter" idx="20"/>
          </p:nvPr>
        </p:nvSpPr>
        <p:spPr/>
        <p:txBody>
          <a:bodyPr/>
          <a:lstStyle/>
          <a:p>
            <a:fld id="{F1E51A9F-9D40-144B-9666-6B30B75E8C1B}" type="slidenum">
              <a:rPr lang="en-US" smtClean="0"/>
              <a:pPr/>
              <a:t>‹#›</a:t>
            </a:fld>
            <a:endParaRPr lang="en-US"/>
          </a:p>
        </p:txBody>
      </p:sp>
    </p:spTree>
    <p:extLst>
      <p:ext uri="{BB962C8B-B14F-4D97-AF65-F5344CB8AC3E}">
        <p14:creationId xmlns:p14="http://schemas.microsoft.com/office/powerpoint/2010/main" val="12998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A3036-3BC2-44C3-8DE3-50FCBB16657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6569-F9AF-4C45-B55A-F8E7E14954C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3785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5A3036-3BC2-44C3-8DE3-50FCBB16657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6569-F9AF-4C45-B55A-F8E7E14954C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602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5A3036-3BC2-44C3-8DE3-50FCBB166570}"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6569-F9AF-4C45-B55A-F8E7E14954C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418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5A3036-3BC2-44C3-8DE3-50FCBB166570}"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D6569-F9AF-4C45-B55A-F8E7E14954C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97533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5A3036-3BC2-44C3-8DE3-50FCBB166570}"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D6569-F9AF-4C45-B55A-F8E7E14954C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835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A3036-3BC2-44C3-8DE3-50FCBB166570}"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D6569-F9AF-4C45-B55A-F8E7E14954CF}" type="slidenum">
              <a:rPr lang="en-US" smtClean="0"/>
              <a:t>‹#›</a:t>
            </a:fld>
            <a:endParaRPr lang="en-US"/>
          </a:p>
        </p:txBody>
      </p:sp>
    </p:spTree>
    <p:extLst>
      <p:ext uri="{BB962C8B-B14F-4D97-AF65-F5344CB8AC3E}">
        <p14:creationId xmlns:p14="http://schemas.microsoft.com/office/powerpoint/2010/main" val="120329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5A3036-3BC2-44C3-8DE3-50FCBB166570}"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6569-F9AF-4C45-B55A-F8E7E14954C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805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95A3036-3BC2-44C3-8DE3-50FCBB166570}" type="datetimeFigureOut">
              <a:rPr lang="en-US" smtClean="0"/>
              <a:t>6/27/2023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941D6569-F9AF-4C45-B55A-F8E7E14954C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800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95A3036-3BC2-44C3-8DE3-50FCBB166570}" type="datetimeFigureOut">
              <a:rPr lang="en-US" smtClean="0"/>
              <a:t>6/27/2023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41D6569-F9AF-4C45-B55A-F8E7E14954C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360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36A9-9DAC-4FC0-B9CA-26F3865FDEE2}"/>
              </a:ext>
            </a:extLst>
          </p:cNvPr>
          <p:cNvSpPr>
            <a:spLocks noGrp="1"/>
          </p:cNvSpPr>
          <p:nvPr>
            <p:ph type="title"/>
          </p:nvPr>
        </p:nvSpPr>
        <p:spPr/>
        <p:txBody>
          <a:bodyPr/>
          <a:lstStyle/>
          <a:p>
            <a:r>
              <a:rPr lang="en-US" dirty="0"/>
              <a:t>FNAL Cold Box Test Area</a:t>
            </a:r>
          </a:p>
        </p:txBody>
      </p:sp>
      <p:pic>
        <p:nvPicPr>
          <p:cNvPr id="5" name="Picture Placeholder 4">
            <a:extLst>
              <a:ext uri="{FF2B5EF4-FFF2-40B4-BE49-F238E27FC236}">
                <a16:creationId xmlns:a16="http://schemas.microsoft.com/office/drawing/2014/main" id="{34F9E67A-82EA-45BA-BEC9-E191B77DDCB9}"/>
              </a:ext>
            </a:extLst>
          </p:cNvPr>
          <p:cNvPicPr>
            <a:picLocks noGrp="1" noChangeAspect="1"/>
          </p:cNvPicPr>
          <p:nvPr>
            <p:ph type="pic" idx="1"/>
          </p:nvPr>
        </p:nvPicPr>
        <p:blipFill>
          <a:blip r:embed="rId2"/>
          <a:srcRect l="15334" r="15334"/>
          <a:stretch>
            <a:fillRect/>
          </a:stretch>
        </p:blipFill>
        <p:spPr>
          <a:prstGeom prst="rect">
            <a:avLst/>
          </a:prstGeom>
        </p:spPr>
      </p:pic>
      <p:sp>
        <p:nvSpPr>
          <p:cNvPr id="4" name="Text Placeholder 3">
            <a:extLst>
              <a:ext uri="{FF2B5EF4-FFF2-40B4-BE49-F238E27FC236}">
                <a16:creationId xmlns:a16="http://schemas.microsoft.com/office/drawing/2014/main" id="{6EB284C8-060F-483C-B0B7-A2129B7ED9CF}"/>
              </a:ext>
            </a:extLst>
          </p:cNvPr>
          <p:cNvSpPr>
            <a:spLocks noGrp="1"/>
          </p:cNvSpPr>
          <p:nvPr>
            <p:ph type="body" sz="half" idx="2"/>
          </p:nvPr>
        </p:nvSpPr>
        <p:spPr>
          <a:xfrm>
            <a:off x="107092" y="3145992"/>
            <a:ext cx="7257535" cy="2003742"/>
          </a:xfrm>
        </p:spPr>
        <p:txBody>
          <a:bodyPr>
            <a:normAutofit fontScale="85000" lnSpcReduction="10000"/>
          </a:bodyPr>
          <a:lstStyle/>
          <a:p>
            <a:r>
              <a:rPr lang="en-US" dirty="0"/>
              <a:t>DUNE FD3 Mini-Workshop Toward a Combined Photon Detection and Field Cage System</a:t>
            </a:r>
          </a:p>
          <a:p>
            <a:endParaRPr lang="en-US" dirty="0"/>
          </a:p>
          <a:p>
            <a:r>
              <a:rPr lang="en-US" dirty="0"/>
              <a:t>W. Pellico </a:t>
            </a:r>
          </a:p>
          <a:p>
            <a:r>
              <a:rPr lang="en-US" dirty="0"/>
              <a:t>FNAL</a:t>
            </a:r>
          </a:p>
          <a:p>
            <a:r>
              <a:rPr lang="en-US" dirty="0"/>
              <a:t>6/27/2023</a:t>
            </a:r>
          </a:p>
        </p:txBody>
      </p:sp>
    </p:spTree>
    <p:extLst>
      <p:ext uri="{BB962C8B-B14F-4D97-AF65-F5344CB8AC3E}">
        <p14:creationId xmlns:p14="http://schemas.microsoft.com/office/powerpoint/2010/main" val="119161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2" name="Rectangle 21">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extBox 2">
            <a:extLst>
              <a:ext uri="{FF2B5EF4-FFF2-40B4-BE49-F238E27FC236}">
                <a16:creationId xmlns:a16="http://schemas.microsoft.com/office/drawing/2014/main" id="{83A76D56-C19F-1EB5-D93E-F3077C536B98}"/>
              </a:ext>
            </a:extLst>
          </p:cNvPr>
          <p:cNvSpPr txBox="1"/>
          <p:nvPr/>
        </p:nvSpPr>
        <p:spPr>
          <a:xfrm>
            <a:off x="1451579" y="2015732"/>
            <a:ext cx="4325113" cy="4074172"/>
          </a:xfrm>
          <a:prstGeom prst="rect">
            <a:avLst/>
          </a:prstGeom>
        </p:spPr>
        <p:txBody>
          <a:bodyPr vert="horz" lIns="91440" tIns="45720" rIns="91440" bIns="45720" rtlCol="0" anchor="t">
            <a:normAutofit/>
          </a:bodyPr>
          <a:lstStyle/>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Generic design to maximize usefulness</a:t>
            </a: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On utility lid (usually not removed)</a:t>
            </a: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Flanges for experiments: up to 5x 8” flanges</a:t>
            </a: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1x 8” flange for purity monitor</a:t>
            </a: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4x 2 3/4” flanges for instrumentation (sampling lines, RTDs, level meter, pressure gauge,heater, etc)</a:t>
            </a: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On physics lid:</a:t>
            </a: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1x 14” OD flange</a:t>
            </a: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window, future TPC, HV FT, etc.</a:t>
            </a: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baseline="0"/>
              <a:t>● On both lids: bolts/rods to allow attaching mechanical supports for devices that need to hang from the lid.</a:t>
            </a:r>
            <a:endParaRPr lang="en-US" sz="1500"/>
          </a:p>
        </p:txBody>
      </p:sp>
      <p:pic>
        <p:nvPicPr>
          <p:cNvPr id="5" name="Picture 4">
            <a:extLst>
              <a:ext uri="{FF2B5EF4-FFF2-40B4-BE49-F238E27FC236}">
                <a16:creationId xmlns:a16="http://schemas.microsoft.com/office/drawing/2014/main" id="{CDF8DC91-B300-54BF-4F33-B26C0D140108}"/>
              </a:ext>
            </a:extLst>
          </p:cNvPr>
          <p:cNvPicPr>
            <a:picLocks noChangeAspect="1"/>
          </p:cNvPicPr>
          <p:nvPr/>
        </p:nvPicPr>
        <p:blipFill>
          <a:blip r:embed="rId3"/>
          <a:stretch>
            <a:fillRect/>
          </a:stretch>
        </p:blipFill>
        <p:spPr>
          <a:xfrm>
            <a:off x="6257657" y="1289890"/>
            <a:ext cx="4637119" cy="4335705"/>
          </a:xfrm>
          <a:prstGeom prst="rect">
            <a:avLst/>
          </a:prstGeom>
        </p:spPr>
      </p:pic>
      <p:sp>
        <p:nvSpPr>
          <p:cNvPr id="6" name="TextBox 5">
            <a:extLst>
              <a:ext uri="{FF2B5EF4-FFF2-40B4-BE49-F238E27FC236}">
                <a16:creationId xmlns:a16="http://schemas.microsoft.com/office/drawing/2014/main" id="{DA9E8027-164B-C065-80F9-02DB0869EA3E}"/>
              </a:ext>
            </a:extLst>
          </p:cNvPr>
          <p:cNvSpPr txBox="1"/>
          <p:nvPr/>
        </p:nvSpPr>
        <p:spPr>
          <a:xfrm>
            <a:off x="7711164" y="2230152"/>
            <a:ext cx="2050256" cy="369332"/>
          </a:xfrm>
          <a:prstGeom prst="rect">
            <a:avLst/>
          </a:prstGeom>
          <a:noFill/>
        </p:spPr>
        <p:txBody>
          <a:bodyPr wrap="square" rtlCol="0">
            <a:spAutoFit/>
          </a:bodyPr>
          <a:lstStyle/>
          <a:p>
            <a:r>
              <a:rPr lang="en-US" dirty="0"/>
              <a:t>Removable Lid</a:t>
            </a:r>
          </a:p>
        </p:txBody>
      </p:sp>
    </p:spTree>
    <p:extLst>
      <p:ext uri="{BB962C8B-B14F-4D97-AF65-F5344CB8AC3E}">
        <p14:creationId xmlns:p14="http://schemas.microsoft.com/office/powerpoint/2010/main" val="3756580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0A11C8-A6EA-6833-9CFD-35BBAA828047}"/>
              </a:ext>
            </a:extLst>
          </p:cNvPr>
          <p:cNvPicPr>
            <a:picLocks noChangeAspect="1"/>
          </p:cNvPicPr>
          <p:nvPr/>
        </p:nvPicPr>
        <p:blipFill>
          <a:blip r:embed="rId2"/>
          <a:stretch>
            <a:fillRect/>
          </a:stretch>
        </p:blipFill>
        <p:spPr>
          <a:xfrm>
            <a:off x="3184459" y="307298"/>
            <a:ext cx="8828033" cy="5403954"/>
          </a:xfrm>
          <a:prstGeom prst="rect">
            <a:avLst/>
          </a:prstGeom>
        </p:spPr>
      </p:pic>
      <p:sp>
        <p:nvSpPr>
          <p:cNvPr id="4" name="TextBox 3">
            <a:extLst>
              <a:ext uri="{FF2B5EF4-FFF2-40B4-BE49-F238E27FC236}">
                <a16:creationId xmlns:a16="http://schemas.microsoft.com/office/drawing/2014/main" id="{E870BFC1-C588-23F0-1CE1-8B06CC41F1D7}"/>
              </a:ext>
            </a:extLst>
          </p:cNvPr>
          <p:cNvSpPr txBox="1"/>
          <p:nvPr/>
        </p:nvSpPr>
        <p:spPr>
          <a:xfrm>
            <a:off x="374006" y="1438308"/>
            <a:ext cx="2578106" cy="1200329"/>
          </a:xfrm>
          <a:prstGeom prst="rect">
            <a:avLst/>
          </a:prstGeom>
          <a:noFill/>
        </p:spPr>
        <p:txBody>
          <a:bodyPr wrap="square" rtlCol="0">
            <a:spAutoFit/>
          </a:bodyPr>
          <a:lstStyle/>
          <a:p>
            <a:r>
              <a:rPr lang="en-US" dirty="0"/>
              <a:t>The design will allow easy and safe access around the vessel for connections.</a:t>
            </a:r>
          </a:p>
        </p:txBody>
      </p:sp>
      <p:sp>
        <p:nvSpPr>
          <p:cNvPr id="5" name="TextBox 4">
            <a:extLst>
              <a:ext uri="{FF2B5EF4-FFF2-40B4-BE49-F238E27FC236}">
                <a16:creationId xmlns:a16="http://schemas.microsoft.com/office/drawing/2014/main" id="{9CAAAB06-9822-29B0-C495-80378E53C4AF}"/>
              </a:ext>
            </a:extLst>
          </p:cNvPr>
          <p:cNvSpPr txBox="1"/>
          <p:nvPr/>
        </p:nvSpPr>
        <p:spPr>
          <a:xfrm>
            <a:off x="374006" y="2879862"/>
            <a:ext cx="2578106" cy="923330"/>
          </a:xfrm>
          <a:prstGeom prst="rect">
            <a:avLst/>
          </a:prstGeom>
          <a:noFill/>
        </p:spPr>
        <p:txBody>
          <a:bodyPr wrap="square" rtlCol="0">
            <a:spAutoFit/>
          </a:bodyPr>
          <a:lstStyle/>
          <a:p>
            <a:r>
              <a:rPr lang="en-US" dirty="0"/>
              <a:t>The design will have fill lines from the south end near the </a:t>
            </a:r>
            <a:r>
              <a:rPr lang="en-US" dirty="0" err="1"/>
              <a:t>cryo</a:t>
            </a:r>
            <a:r>
              <a:rPr lang="en-US" dirty="0"/>
              <a:t> plumbing.</a:t>
            </a:r>
          </a:p>
        </p:txBody>
      </p:sp>
      <p:sp>
        <p:nvSpPr>
          <p:cNvPr id="6" name="TextBox 5">
            <a:extLst>
              <a:ext uri="{FF2B5EF4-FFF2-40B4-BE49-F238E27FC236}">
                <a16:creationId xmlns:a16="http://schemas.microsoft.com/office/drawing/2014/main" id="{9D61846B-77C1-5947-F262-3FBE47B2D5EF}"/>
              </a:ext>
            </a:extLst>
          </p:cNvPr>
          <p:cNvSpPr txBox="1"/>
          <p:nvPr/>
        </p:nvSpPr>
        <p:spPr>
          <a:xfrm>
            <a:off x="374006" y="4296433"/>
            <a:ext cx="2578106" cy="923330"/>
          </a:xfrm>
          <a:prstGeom prst="rect">
            <a:avLst/>
          </a:prstGeom>
          <a:noFill/>
        </p:spPr>
        <p:txBody>
          <a:bodyPr wrap="square" rtlCol="0">
            <a:spAutoFit/>
          </a:bodyPr>
          <a:lstStyle/>
          <a:p>
            <a:r>
              <a:rPr lang="en-US" dirty="0"/>
              <a:t>Initially nitrogen – but capable in the future of argon fill.</a:t>
            </a:r>
          </a:p>
        </p:txBody>
      </p:sp>
    </p:spTree>
    <p:extLst>
      <p:ext uri="{BB962C8B-B14F-4D97-AF65-F5344CB8AC3E}">
        <p14:creationId xmlns:p14="http://schemas.microsoft.com/office/powerpoint/2010/main" val="3291649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A9B15-6D98-FAF2-0793-B2DB1D65A0BA}"/>
              </a:ext>
            </a:extLst>
          </p:cNvPr>
          <p:cNvSpPr>
            <a:spLocks noGrp="1"/>
          </p:cNvSpPr>
          <p:nvPr>
            <p:ph type="title"/>
          </p:nvPr>
        </p:nvSpPr>
        <p:spPr>
          <a:xfrm>
            <a:off x="465742" y="245350"/>
            <a:ext cx="9603275" cy="1049235"/>
          </a:xfrm>
        </p:spPr>
        <p:txBody>
          <a:bodyPr/>
          <a:lstStyle/>
          <a:p>
            <a:r>
              <a:rPr lang="en-US" dirty="0"/>
              <a:t>Mechanical Highlights</a:t>
            </a:r>
          </a:p>
        </p:txBody>
      </p:sp>
      <p:pic>
        <p:nvPicPr>
          <p:cNvPr id="5" name="Content Placeholder 4" descr="Diagram&#10;&#10;Description automatically generated with low confidence">
            <a:extLst>
              <a:ext uri="{FF2B5EF4-FFF2-40B4-BE49-F238E27FC236}">
                <a16:creationId xmlns:a16="http://schemas.microsoft.com/office/drawing/2014/main" id="{E5B77FE8-EAF1-FD67-FBA8-EEE39794D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3618" y="176814"/>
            <a:ext cx="2205317" cy="5829443"/>
          </a:xfrm>
        </p:spPr>
      </p:pic>
      <p:sp>
        <p:nvSpPr>
          <p:cNvPr id="10" name="Oval 9">
            <a:extLst>
              <a:ext uri="{FF2B5EF4-FFF2-40B4-BE49-F238E27FC236}">
                <a16:creationId xmlns:a16="http://schemas.microsoft.com/office/drawing/2014/main" id="{E04A8FF3-14FA-434C-3BE0-1A367964E6C5}"/>
              </a:ext>
            </a:extLst>
          </p:cNvPr>
          <p:cNvSpPr/>
          <p:nvPr/>
        </p:nvSpPr>
        <p:spPr>
          <a:xfrm>
            <a:off x="9409938" y="219476"/>
            <a:ext cx="271463"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17C7FC-3E29-CD51-0A46-2BB0D9D9082C}"/>
              </a:ext>
            </a:extLst>
          </p:cNvPr>
          <p:cNvSpPr/>
          <p:nvPr/>
        </p:nvSpPr>
        <p:spPr>
          <a:xfrm>
            <a:off x="9126671" y="167437"/>
            <a:ext cx="3011201" cy="582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Level</a:t>
            </a:r>
          </a:p>
        </p:txBody>
      </p:sp>
      <p:sp>
        <p:nvSpPr>
          <p:cNvPr id="7" name="Cylinder 6">
            <a:extLst>
              <a:ext uri="{FF2B5EF4-FFF2-40B4-BE49-F238E27FC236}">
                <a16:creationId xmlns:a16="http://schemas.microsoft.com/office/drawing/2014/main" id="{E57D926F-CC7E-6E04-F8E8-29ACE45F8CB1}"/>
              </a:ext>
            </a:extLst>
          </p:cNvPr>
          <p:cNvSpPr/>
          <p:nvPr/>
        </p:nvSpPr>
        <p:spPr>
          <a:xfrm rot="16200000">
            <a:off x="8894620" y="153589"/>
            <a:ext cx="529495" cy="92240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F8E322-BF63-B79F-9F26-C67EFAB18A71}"/>
              </a:ext>
            </a:extLst>
          </p:cNvPr>
          <p:cNvSpPr/>
          <p:nvPr/>
        </p:nvSpPr>
        <p:spPr>
          <a:xfrm>
            <a:off x="9545669" y="284765"/>
            <a:ext cx="117761" cy="6867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80B1D50-99A8-851F-470C-8F3EC4755F07}"/>
              </a:ext>
            </a:extLst>
          </p:cNvPr>
          <p:cNvSpPr/>
          <p:nvPr/>
        </p:nvSpPr>
        <p:spPr>
          <a:xfrm>
            <a:off x="8986258" y="254659"/>
            <a:ext cx="128790" cy="72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ACA381A-87D2-2B08-0CCF-B41A4C224F99}"/>
              </a:ext>
            </a:extLst>
          </p:cNvPr>
          <p:cNvSpPr/>
          <p:nvPr/>
        </p:nvSpPr>
        <p:spPr>
          <a:xfrm>
            <a:off x="9097405" y="245282"/>
            <a:ext cx="135732" cy="72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3CC207-CDAB-E9CD-610D-430753E2EF71}"/>
              </a:ext>
            </a:extLst>
          </p:cNvPr>
          <p:cNvSpPr/>
          <p:nvPr/>
        </p:nvSpPr>
        <p:spPr>
          <a:xfrm>
            <a:off x="8615903" y="229026"/>
            <a:ext cx="271463"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8D47838-5C47-382D-B478-28E1F1248D2D}"/>
              </a:ext>
            </a:extLst>
          </p:cNvPr>
          <p:cNvSpPr/>
          <p:nvPr/>
        </p:nvSpPr>
        <p:spPr>
          <a:xfrm>
            <a:off x="8591240" y="229026"/>
            <a:ext cx="317558" cy="771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40AB19-DA8D-643C-33A6-A8422E866609}"/>
              </a:ext>
            </a:extLst>
          </p:cNvPr>
          <p:cNvSpPr/>
          <p:nvPr/>
        </p:nvSpPr>
        <p:spPr>
          <a:xfrm>
            <a:off x="8698168" y="229025"/>
            <a:ext cx="117220" cy="121017"/>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BF00E60-D4BC-FEAE-49B4-B3CA8BB7EFB4}"/>
              </a:ext>
            </a:extLst>
          </p:cNvPr>
          <p:cNvCxnSpPr>
            <a:cxnSpLocks/>
          </p:cNvCxnSpPr>
          <p:nvPr/>
        </p:nvCxnSpPr>
        <p:spPr>
          <a:xfrm flipV="1">
            <a:off x="8615903" y="254659"/>
            <a:ext cx="0" cy="1972186"/>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9E1C916-E1D9-79D8-5F40-35A92DFF3531}"/>
              </a:ext>
            </a:extLst>
          </p:cNvPr>
          <p:cNvSpPr/>
          <p:nvPr/>
        </p:nvSpPr>
        <p:spPr>
          <a:xfrm>
            <a:off x="8607132" y="311681"/>
            <a:ext cx="360330" cy="7060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2ACD24-9B4F-38EE-6D1A-895C3BE74EAB}"/>
              </a:ext>
            </a:extLst>
          </p:cNvPr>
          <p:cNvCxnSpPr/>
          <p:nvPr/>
        </p:nvCxnSpPr>
        <p:spPr>
          <a:xfrm>
            <a:off x="7192566" y="1814513"/>
            <a:ext cx="348828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F7435E4-DA9E-8857-2389-EB90E1339964}"/>
              </a:ext>
            </a:extLst>
          </p:cNvPr>
          <p:cNvSpPr txBox="1"/>
          <p:nvPr/>
        </p:nvSpPr>
        <p:spPr>
          <a:xfrm>
            <a:off x="8698167" y="1457178"/>
            <a:ext cx="1292277" cy="369332"/>
          </a:xfrm>
          <a:prstGeom prst="rect">
            <a:avLst/>
          </a:prstGeom>
          <a:noFill/>
        </p:spPr>
        <p:txBody>
          <a:bodyPr wrap="none" rtlCol="0">
            <a:spAutoFit/>
          </a:bodyPr>
          <a:lstStyle/>
          <a:p>
            <a:r>
              <a:rPr lang="en-US" dirty="0">
                <a:solidFill>
                  <a:srgbClr val="7030A0"/>
                </a:solidFill>
              </a:rPr>
              <a:t>Liquid Level</a:t>
            </a:r>
          </a:p>
        </p:txBody>
      </p:sp>
      <p:sp>
        <p:nvSpPr>
          <p:cNvPr id="27" name="TextBox 26">
            <a:extLst>
              <a:ext uri="{FF2B5EF4-FFF2-40B4-BE49-F238E27FC236}">
                <a16:creationId xmlns:a16="http://schemas.microsoft.com/office/drawing/2014/main" id="{46D23C92-C346-A0E5-09DF-CA13EABB3BAA}"/>
              </a:ext>
            </a:extLst>
          </p:cNvPr>
          <p:cNvSpPr txBox="1"/>
          <p:nvPr/>
        </p:nvSpPr>
        <p:spPr>
          <a:xfrm>
            <a:off x="8536520" y="2471195"/>
            <a:ext cx="3036409" cy="584775"/>
          </a:xfrm>
          <a:prstGeom prst="rect">
            <a:avLst/>
          </a:prstGeom>
          <a:noFill/>
        </p:spPr>
        <p:txBody>
          <a:bodyPr wrap="none" rtlCol="0">
            <a:spAutoFit/>
          </a:bodyPr>
          <a:lstStyle/>
          <a:p>
            <a:r>
              <a:rPr lang="en-US" sz="1600" dirty="0"/>
              <a:t>Uses two </a:t>
            </a:r>
            <a:r>
              <a:rPr lang="en-US" sz="1600" dirty="0" err="1"/>
              <a:t>PoF</a:t>
            </a:r>
            <a:r>
              <a:rPr lang="en-US" sz="1600" dirty="0"/>
              <a:t> to deliver 1.5 Watts</a:t>
            </a:r>
          </a:p>
          <a:p>
            <a:r>
              <a:rPr lang="en-US" sz="1600" dirty="0"/>
              <a:t>Uses FPGA – to digitize </a:t>
            </a:r>
          </a:p>
        </p:txBody>
      </p:sp>
      <p:sp>
        <p:nvSpPr>
          <p:cNvPr id="6" name="Oval 5">
            <a:extLst>
              <a:ext uri="{FF2B5EF4-FFF2-40B4-BE49-F238E27FC236}">
                <a16:creationId xmlns:a16="http://schemas.microsoft.com/office/drawing/2014/main" id="{0FF50B89-7C6C-8069-3A64-013572EBEE85}"/>
              </a:ext>
            </a:extLst>
          </p:cNvPr>
          <p:cNvSpPr/>
          <p:nvPr/>
        </p:nvSpPr>
        <p:spPr>
          <a:xfrm>
            <a:off x="9209073" y="239562"/>
            <a:ext cx="135731" cy="72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007207-9B52-6686-9605-7C1B8477B36B}"/>
              </a:ext>
            </a:extLst>
          </p:cNvPr>
          <p:cNvSpPr/>
          <p:nvPr/>
        </p:nvSpPr>
        <p:spPr>
          <a:xfrm>
            <a:off x="9327162" y="242915"/>
            <a:ext cx="135731" cy="72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E79C5A2-7D82-B22E-E220-46982B10C549}"/>
              </a:ext>
            </a:extLst>
          </p:cNvPr>
          <p:cNvSpPr/>
          <p:nvPr/>
        </p:nvSpPr>
        <p:spPr>
          <a:xfrm>
            <a:off x="9462893" y="239562"/>
            <a:ext cx="118075" cy="72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61678C7E-D643-F922-ECCD-1331074DC963}"/>
              </a:ext>
            </a:extLst>
          </p:cNvPr>
          <p:cNvSpPr/>
          <p:nvPr/>
        </p:nvSpPr>
        <p:spPr>
          <a:xfrm>
            <a:off x="8245976" y="258029"/>
            <a:ext cx="722312" cy="15729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63BCE7A-D8B8-7763-EF78-7BDD67C210D9}"/>
              </a:ext>
            </a:extLst>
          </p:cNvPr>
          <p:cNvSpPr/>
          <p:nvPr/>
        </p:nvSpPr>
        <p:spPr>
          <a:xfrm>
            <a:off x="8624675" y="239046"/>
            <a:ext cx="98157" cy="4571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1B47CFC-697E-E20F-C13B-DD1E4990FBD3}"/>
              </a:ext>
            </a:extLst>
          </p:cNvPr>
          <p:cNvSpPr txBox="1"/>
          <p:nvPr/>
        </p:nvSpPr>
        <p:spPr>
          <a:xfrm>
            <a:off x="151639" y="2009530"/>
            <a:ext cx="6556904" cy="3693319"/>
          </a:xfrm>
          <a:prstGeom prst="rect">
            <a:avLst/>
          </a:prstGeom>
          <a:noFill/>
        </p:spPr>
        <p:txBody>
          <a:bodyPr wrap="square" rtlCol="0">
            <a:spAutoFit/>
          </a:bodyPr>
          <a:lstStyle/>
          <a:p>
            <a:r>
              <a:rPr lang="en-US" dirty="0"/>
              <a:t>The system is being designed to operate with two guide rods attached to a membrane wall/floor.  The drive motor will not be in </a:t>
            </a:r>
            <a:r>
              <a:rPr lang="en-US" dirty="0" err="1"/>
              <a:t>cryo</a:t>
            </a:r>
            <a:r>
              <a:rPr lang="en-US" dirty="0"/>
              <a:t> but in the gas phase near the top of the detector.  Ideas presented by members of TD </a:t>
            </a:r>
            <a:r>
              <a:rPr lang="en-US" dirty="0" err="1"/>
              <a:t>cryo</a:t>
            </a:r>
            <a:r>
              <a:rPr lang="en-US" dirty="0"/>
              <a:t> offer several suitable arrangements/locations for such a motor placement.  The spooling of fiber will also be located at the top.  There are options for the spooling that allow for placement in both vertical or horizontal arrangement.  </a:t>
            </a:r>
          </a:p>
          <a:p>
            <a:r>
              <a:rPr lang="en-US" dirty="0"/>
              <a:t>The platform can accommodate two camera systems, RF detector and all the required digitizing hardware.</a:t>
            </a:r>
          </a:p>
          <a:p>
            <a:r>
              <a:rPr lang="en-US" dirty="0"/>
              <a:t>The weight is not an issue and will require a small motor with some tension wires to assist in cable guidance and movement.</a:t>
            </a:r>
          </a:p>
          <a:p>
            <a:endParaRPr lang="en-US" dirty="0"/>
          </a:p>
        </p:txBody>
      </p:sp>
    </p:spTree>
    <p:extLst>
      <p:ext uri="{BB962C8B-B14F-4D97-AF65-F5344CB8AC3E}">
        <p14:creationId xmlns:p14="http://schemas.microsoft.com/office/powerpoint/2010/main" val="333696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E7ABCFA2-55B0-438C-A39A-637FFC624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D2C934-710E-4E0E-9ED4-03F07E019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BCBC149-437D-8089-C3A3-E604496FD94B}"/>
              </a:ext>
            </a:extLst>
          </p:cNvPr>
          <p:cNvSpPr>
            <a:spLocks noGrp="1"/>
          </p:cNvSpPr>
          <p:nvPr>
            <p:ph type="title"/>
          </p:nvPr>
        </p:nvSpPr>
        <p:spPr>
          <a:xfrm>
            <a:off x="485694" y="1459979"/>
            <a:ext cx="3659085" cy="1868760"/>
          </a:xfrm>
        </p:spPr>
        <p:txBody>
          <a:bodyPr vert="horz" lIns="91440" tIns="45720" rIns="91440" bIns="0" rtlCol="0" anchor="b">
            <a:normAutofit fontScale="90000"/>
          </a:bodyPr>
          <a:lstStyle/>
          <a:p>
            <a:r>
              <a:rPr lang="en-US" sz="2500" dirty="0"/>
              <a:t>Mechanical Motion </a:t>
            </a:r>
            <a:br>
              <a:rPr lang="en-US" sz="2500" dirty="0"/>
            </a:br>
            <a:br>
              <a:rPr lang="en-US" sz="2500" dirty="0"/>
            </a:br>
            <a:r>
              <a:rPr lang="en-US" sz="2500" dirty="0"/>
              <a:t>Soon To be tested in a small 2 Meter setup (fiber and platform and electronics on hand)</a:t>
            </a:r>
          </a:p>
        </p:txBody>
      </p:sp>
      <p:cxnSp>
        <p:nvCxnSpPr>
          <p:cNvPr id="23" name="Straight Connector 22">
            <a:extLst>
              <a:ext uri="{FF2B5EF4-FFF2-40B4-BE49-F238E27FC236}">
                <a16:creationId xmlns:a16="http://schemas.microsoft.com/office/drawing/2014/main" id="{0AD0F4F3-8F5C-421F-9FC1-DB3ED0BF6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3" descr="Background pattern&#10;&#10;Description automatically generated">
            <a:extLst>
              <a:ext uri="{FF2B5EF4-FFF2-40B4-BE49-F238E27FC236}">
                <a16:creationId xmlns:a16="http://schemas.microsoft.com/office/drawing/2014/main" id="{CDA429C1-56A3-879B-32F2-04F665444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214" y="486823"/>
            <a:ext cx="2444391" cy="5150164"/>
          </a:xfrm>
          <a:prstGeom prst="rect">
            <a:avLst/>
          </a:prstGeom>
        </p:spPr>
      </p:pic>
      <p:pic>
        <p:nvPicPr>
          <p:cNvPr id="6" name="Picture 5" descr="Diagram&#10;&#10;Description automatically generated">
            <a:extLst>
              <a:ext uri="{FF2B5EF4-FFF2-40B4-BE49-F238E27FC236}">
                <a16:creationId xmlns:a16="http://schemas.microsoft.com/office/drawing/2014/main" id="{1803BBD5-4AD1-C30F-90D8-06B6C8E87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42" y="1197051"/>
            <a:ext cx="3692411" cy="3729707"/>
          </a:xfrm>
          <a:prstGeom prst="rect">
            <a:avLst/>
          </a:prstGeom>
        </p:spPr>
      </p:pic>
      <p:pic>
        <p:nvPicPr>
          <p:cNvPr id="25" name="Picture 24">
            <a:extLst>
              <a:ext uri="{FF2B5EF4-FFF2-40B4-BE49-F238E27FC236}">
                <a16:creationId xmlns:a16="http://schemas.microsoft.com/office/drawing/2014/main" id="{B0A40572-62E5-460B-AD24-B6628527AC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F1D872D4-D7E5-4CD8-9DAC-2BC612F08E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39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B234-D3F4-0C9A-8428-23D3E3D2D0AA}"/>
              </a:ext>
            </a:extLst>
          </p:cNvPr>
          <p:cNvSpPr>
            <a:spLocks noGrp="1"/>
          </p:cNvSpPr>
          <p:nvPr>
            <p:ph type="title"/>
          </p:nvPr>
        </p:nvSpPr>
        <p:spPr>
          <a:xfrm>
            <a:off x="1365854" y="211588"/>
            <a:ext cx="9603275" cy="1049235"/>
          </a:xfrm>
        </p:spPr>
        <p:txBody>
          <a:bodyPr/>
          <a:lstStyle/>
          <a:p>
            <a:r>
              <a:rPr lang="en-US" dirty="0"/>
              <a:t>Initial diagnostics –</a:t>
            </a:r>
            <a:br>
              <a:rPr lang="en-US" dirty="0"/>
            </a:br>
            <a:r>
              <a:rPr lang="en-US" dirty="0"/>
              <a:t>Camera and RF detector</a:t>
            </a:r>
          </a:p>
        </p:txBody>
      </p:sp>
      <p:sp>
        <p:nvSpPr>
          <p:cNvPr id="3" name="Content Placeholder 2">
            <a:extLst>
              <a:ext uri="{FF2B5EF4-FFF2-40B4-BE49-F238E27FC236}">
                <a16:creationId xmlns:a16="http://schemas.microsoft.com/office/drawing/2014/main" id="{9786DAF6-0892-ADD9-7EA1-505929B28228}"/>
              </a:ext>
            </a:extLst>
          </p:cNvPr>
          <p:cNvSpPr>
            <a:spLocks noGrp="1"/>
          </p:cNvSpPr>
          <p:nvPr>
            <p:ph idx="1"/>
          </p:nvPr>
        </p:nvSpPr>
        <p:spPr>
          <a:xfrm>
            <a:off x="1221581" y="2015732"/>
            <a:ext cx="9965532" cy="3935012"/>
          </a:xfrm>
        </p:spPr>
        <p:txBody>
          <a:bodyPr>
            <a:normAutofit lnSpcReduction="10000"/>
          </a:bodyPr>
          <a:lstStyle/>
          <a:p>
            <a:r>
              <a:rPr lang="en-US" dirty="0"/>
              <a:t>We are still working towards a cold </a:t>
            </a:r>
            <a:r>
              <a:rPr lang="en-US" dirty="0" err="1"/>
              <a:t>cmos</a:t>
            </a:r>
            <a:r>
              <a:rPr lang="en-US" dirty="0"/>
              <a:t> sensor suitable to run without heating or housing</a:t>
            </a:r>
          </a:p>
          <a:p>
            <a:pPr lvl="1"/>
            <a:r>
              <a:rPr lang="en-US" dirty="0"/>
              <a:t>Two vendors: Sony and Teledyne have interesting </a:t>
            </a:r>
            <a:r>
              <a:rPr lang="en-US" dirty="0" err="1"/>
              <a:t>cmos</a:t>
            </a:r>
            <a:r>
              <a:rPr lang="en-US" dirty="0"/>
              <a:t> sensors</a:t>
            </a:r>
          </a:p>
          <a:p>
            <a:pPr lvl="1"/>
            <a:r>
              <a:rPr lang="en-US" dirty="0"/>
              <a:t>Teledyne has been more receptive to discussing our needs.</a:t>
            </a:r>
          </a:p>
          <a:p>
            <a:pPr lvl="2"/>
            <a:r>
              <a:rPr lang="en-US" dirty="0"/>
              <a:t>We are looking at a low power option</a:t>
            </a:r>
          </a:p>
          <a:p>
            <a:pPr lvl="2"/>
            <a:r>
              <a:rPr lang="en-US" dirty="0"/>
              <a:t>Using our FNAL tested digital to fiber communication (recently at CERN)</a:t>
            </a:r>
          </a:p>
          <a:p>
            <a:pPr lvl="3"/>
            <a:r>
              <a:rPr lang="en-US" dirty="0"/>
              <a:t>750 </a:t>
            </a:r>
            <a:r>
              <a:rPr lang="en-US" dirty="0" err="1"/>
              <a:t>mW</a:t>
            </a:r>
            <a:r>
              <a:rPr lang="en-US" dirty="0"/>
              <a:t> – is high but the system is not optimized – inefficient DCDC and other items need work – goal of .5 W</a:t>
            </a:r>
          </a:p>
          <a:p>
            <a:pPr lvl="2"/>
            <a:r>
              <a:rPr lang="en-US" dirty="0"/>
              <a:t>Simple pi and nano cameras – have been tested</a:t>
            </a:r>
          </a:p>
          <a:p>
            <a:pPr lvl="3"/>
            <a:r>
              <a:rPr lang="en-US" dirty="0"/>
              <a:t>Current too high, components not well match to </a:t>
            </a:r>
            <a:r>
              <a:rPr lang="en-US" dirty="0" err="1"/>
              <a:t>cryo</a:t>
            </a:r>
            <a:r>
              <a:rPr lang="en-US" dirty="0"/>
              <a:t> (caps are not </a:t>
            </a:r>
            <a:r>
              <a:rPr lang="en-US" dirty="0" err="1"/>
              <a:t>npo</a:t>
            </a:r>
            <a:r>
              <a:rPr lang="en-US" dirty="0"/>
              <a:t>, clock </a:t>
            </a:r>
            <a:r>
              <a:rPr lang="en-US" dirty="0" err="1"/>
              <a:t>osc</a:t>
            </a:r>
            <a:r>
              <a:rPr lang="en-US" dirty="0"/>
              <a:t> tunes out of range </a:t>
            </a:r>
            <a:r>
              <a:rPr lang="en-US" dirty="0" err="1"/>
              <a:t>etc</a:t>
            </a:r>
            <a:r>
              <a:rPr lang="en-US" dirty="0"/>
              <a:t>….</a:t>
            </a:r>
          </a:p>
          <a:p>
            <a:pPr lvl="3"/>
            <a:r>
              <a:rPr lang="en-US" dirty="0"/>
              <a:t>Could redesign and swap components or build from ground up – so we are doing both (two different groups</a:t>
            </a:r>
          </a:p>
          <a:p>
            <a:pPr lvl="1"/>
            <a:r>
              <a:rPr lang="en-US" dirty="0"/>
              <a:t>RF noise – expected to develop via voltage breakdown – help shutdown system prior to arc.</a:t>
            </a:r>
          </a:p>
          <a:p>
            <a:pPr lvl="2"/>
            <a:r>
              <a:rPr lang="en-US" dirty="0"/>
              <a:t>A dipole antenna is being designed to cover a broad spectra - </a:t>
            </a:r>
          </a:p>
        </p:txBody>
      </p:sp>
    </p:spTree>
    <p:extLst>
      <p:ext uri="{BB962C8B-B14F-4D97-AF65-F5344CB8AC3E}">
        <p14:creationId xmlns:p14="http://schemas.microsoft.com/office/powerpoint/2010/main" val="615224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36CB-0446-57F3-2075-EF829EAB8657}"/>
              </a:ext>
            </a:extLst>
          </p:cNvPr>
          <p:cNvSpPr>
            <a:spLocks noGrp="1"/>
          </p:cNvSpPr>
          <p:nvPr>
            <p:ph type="title"/>
          </p:nvPr>
        </p:nvSpPr>
        <p:spPr/>
        <p:txBody>
          <a:bodyPr/>
          <a:lstStyle/>
          <a:p>
            <a:pPr algn="ctr"/>
            <a:r>
              <a:rPr lang="en-US" dirty="0"/>
              <a:t>Initial Diagnostics</a:t>
            </a:r>
          </a:p>
        </p:txBody>
      </p:sp>
      <p:pic>
        <p:nvPicPr>
          <p:cNvPr id="5" name="Content Placeholder 4">
            <a:extLst>
              <a:ext uri="{FF2B5EF4-FFF2-40B4-BE49-F238E27FC236}">
                <a16:creationId xmlns:a16="http://schemas.microsoft.com/office/drawing/2014/main" id="{1139BF54-42CD-4F4F-7B7D-81A42961157E}"/>
              </a:ext>
            </a:extLst>
          </p:cNvPr>
          <p:cNvPicPr>
            <a:picLocks noGrp="1" noChangeAspect="1"/>
          </p:cNvPicPr>
          <p:nvPr>
            <p:ph idx="1"/>
          </p:nvPr>
        </p:nvPicPr>
        <p:blipFill>
          <a:blip r:embed="rId2"/>
          <a:stretch>
            <a:fillRect/>
          </a:stretch>
        </p:blipFill>
        <p:spPr>
          <a:xfrm>
            <a:off x="7430999" y="3512510"/>
            <a:ext cx="4761001" cy="3449638"/>
          </a:xfrm>
        </p:spPr>
      </p:pic>
      <p:pic>
        <p:nvPicPr>
          <p:cNvPr id="7" name="Picture 6">
            <a:extLst>
              <a:ext uri="{FF2B5EF4-FFF2-40B4-BE49-F238E27FC236}">
                <a16:creationId xmlns:a16="http://schemas.microsoft.com/office/drawing/2014/main" id="{748E2E97-187D-DD11-BA16-B173FD418DDB}"/>
              </a:ext>
            </a:extLst>
          </p:cNvPr>
          <p:cNvPicPr>
            <a:picLocks noChangeAspect="1"/>
          </p:cNvPicPr>
          <p:nvPr/>
        </p:nvPicPr>
        <p:blipFill>
          <a:blip r:embed="rId3"/>
          <a:stretch>
            <a:fillRect/>
          </a:stretch>
        </p:blipFill>
        <p:spPr>
          <a:xfrm>
            <a:off x="131478" y="3279428"/>
            <a:ext cx="3357648" cy="3449638"/>
          </a:xfrm>
          <a:prstGeom prst="rect">
            <a:avLst/>
          </a:prstGeom>
        </p:spPr>
      </p:pic>
      <p:sp>
        <p:nvSpPr>
          <p:cNvPr id="8" name="TextBox 7">
            <a:extLst>
              <a:ext uri="{FF2B5EF4-FFF2-40B4-BE49-F238E27FC236}">
                <a16:creationId xmlns:a16="http://schemas.microsoft.com/office/drawing/2014/main" id="{74B2567E-6542-C28F-0BF0-7E7033B993A6}"/>
              </a:ext>
            </a:extLst>
          </p:cNvPr>
          <p:cNvSpPr txBox="1"/>
          <p:nvPr/>
        </p:nvSpPr>
        <p:spPr>
          <a:xfrm>
            <a:off x="113553" y="2223414"/>
            <a:ext cx="3244095" cy="923330"/>
          </a:xfrm>
          <a:prstGeom prst="rect">
            <a:avLst/>
          </a:prstGeom>
          <a:noFill/>
        </p:spPr>
        <p:txBody>
          <a:bodyPr wrap="square" rtlCol="0">
            <a:spAutoFit/>
          </a:bodyPr>
          <a:lstStyle/>
          <a:p>
            <a:r>
              <a:rPr lang="en-US" dirty="0"/>
              <a:t>Camera had several components replaced – still not working as needed but making progress</a:t>
            </a:r>
          </a:p>
        </p:txBody>
      </p:sp>
      <p:sp>
        <p:nvSpPr>
          <p:cNvPr id="10" name="Rectangle 9">
            <a:extLst>
              <a:ext uri="{FF2B5EF4-FFF2-40B4-BE49-F238E27FC236}">
                <a16:creationId xmlns:a16="http://schemas.microsoft.com/office/drawing/2014/main" id="{3686BE41-A91D-161D-DE2C-4263096C0C4A}"/>
              </a:ext>
            </a:extLst>
          </p:cNvPr>
          <p:cNvSpPr/>
          <p:nvPr/>
        </p:nvSpPr>
        <p:spPr>
          <a:xfrm>
            <a:off x="7444009" y="6008453"/>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0706E0D-9F44-7164-676C-7FDA65EDAD20}"/>
              </a:ext>
            </a:extLst>
          </p:cNvPr>
          <p:cNvPicPr>
            <a:picLocks noChangeAspect="1"/>
          </p:cNvPicPr>
          <p:nvPr/>
        </p:nvPicPr>
        <p:blipFill>
          <a:blip r:embed="rId4"/>
          <a:stretch>
            <a:fillRect/>
          </a:stretch>
        </p:blipFill>
        <p:spPr>
          <a:xfrm>
            <a:off x="3489126" y="2040026"/>
            <a:ext cx="4234431" cy="3108704"/>
          </a:xfrm>
          <a:prstGeom prst="rect">
            <a:avLst/>
          </a:prstGeom>
        </p:spPr>
      </p:pic>
      <p:sp>
        <p:nvSpPr>
          <p:cNvPr id="14" name="TextBox 13">
            <a:extLst>
              <a:ext uri="{FF2B5EF4-FFF2-40B4-BE49-F238E27FC236}">
                <a16:creationId xmlns:a16="http://schemas.microsoft.com/office/drawing/2014/main" id="{7148CE81-AD22-B746-18C3-2420B147B211}"/>
              </a:ext>
            </a:extLst>
          </p:cNvPr>
          <p:cNvSpPr txBox="1"/>
          <p:nvPr/>
        </p:nvSpPr>
        <p:spPr>
          <a:xfrm>
            <a:off x="3693463" y="5187574"/>
            <a:ext cx="3585884" cy="1200329"/>
          </a:xfrm>
          <a:prstGeom prst="rect">
            <a:avLst/>
          </a:prstGeom>
          <a:solidFill>
            <a:srgbClr val="FFC000"/>
          </a:solidFill>
        </p:spPr>
        <p:txBody>
          <a:bodyPr wrap="square" rtlCol="0">
            <a:spAutoFit/>
          </a:bodyPr>
          <a:lstStyle/>
          <a:p>
            <a:r>
              <a:rPr lang="en-US" dirty="0"/>
              <a:t>A video frame of cold camera</a:t>
            </a:r>
          </a:p>
          <a:p>
            <a:r>
              <a:rPr lang="en-US" dirty="0"/>
              <a:t>Camera struggled to stay in sync</a:t>
            </a:r>
          </a:p>
          <a:p>
            <a:r>
              <a:rPr lang="en-US" dirty="0"/>
              <a:t>But clearly operated at </a:t>
            </a:r>
            <a:r>
              <a:rPr lang="en-US" dirty="0" err="1"/>
              <a:t>cryo</a:t>
            </a:r>
            <a:r>
              <a:rPr lang="en-US" dirty="0"/>
              <a:t> temp after some changes in components</a:t>
            </a:r>
          </a:p>
        </p:txBody>
      </p:sp>
    </p:spTree>
    <p:extLst>
      <p:ext uri="{BB962C8B-B14F-4D97-AF65-F5344CB8AC3E}">
        <p14:creationId xmlns:p14="http://schemas.microsoft.com/office/powerpoint/2010/main" val="109481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74357" y="216839"/>
            <a:ext cx="10007393" cy="436031"/>
          </a:xfrm>
        </p:spPr>
        <p:txBody>
          <a:bodyPr/>
          <a:lstStyle/>
          <a:p>
            <a:r>
              <a:rPr lang="en-US" dirty="0"/>
              <a:t>Sample of Recent Partner Cryo-Capable </a:t>
            </a:r>
            <a:r>
              <a:rPr lang="en-US" dirty="0" err="1"/>
              <a:t>Investiments</a:t>
            </a:r>
            <a:endParaRPr lang="en-US" dirty="0"/>
          </a:p>
        </p:txBody>
      </p:sp>
      <p:sp>
        <p:nvSpPr>
          <p:cNvPr id="4" name="Text Placeholder 3"/>
          <p:cNvSpPr>
            <a:spLocks noGrp="1"/>
          </p:cNvSpPr>
          <p:nvPr>
            <p:ph type="body" sz="quarter" idx="17"/>
          </p:nvPr>
        </p:nvSpPr>
        <p:spPr>
          <a:xfrm>
            <a:off x="1981200" y="935232"/>
            <a:ext cx="6400052" cy="4879975"/>
          </a:xfrm>
        </p:spPr>
        <p:txBody>
          <a:bodyPr>
            <a:normAutofit lnSpcReduction="10000"/>
          </a:bodyPr>
          <a:lstStyle/>
          <a:p>
            <a:r>
              <a:rPr lang="en-US" sz="2200" dirty="0" err="1"/>
              <a:t>COLDArm</a:t>
            </a:r>
            <a:endParaRPr lang="en-US" sz="2200" dirty="0"/>
          </a:p>
          <a:p>
            <a:pPr lvl="1"/>
            <a:r>
              <a:rPr lang="en-US" dirty="0"/>
              <a:t>Developed under NASA’s return to the moon program (Artemis). </a:t>
            </a:r>
          </a:p>
          <a:p>
            <a:pPr lvl="1"/>
            <a:r>
              <a:rPr lang="en-US" dirty="0"/>
              <a:t>Capable of operating at &lt;100 K using custom motor controllers and actuators</a:t>
            </a:r>
          </a:p>
          <a:p>
            <a:r>
              <a:rPr lang="en-US" sz="2200" dirty="0"/>
              <a:t>Bulk Metallic Glass (BMG) Gears</a:t>
            </a:r>
          </a:p>
          <a:p>
            <a:pPr lvl="1"/>
            <a:r>
              <a:rPr lang="en-US" dirty="0"/>
              <a:t>Can be run cold and dry (no lubricants)</a:t>
            </a:r>
          </a:p>
          <a:p>
            <a:pPr lvl="1"/>
            <a:r>
              <a:rPr lang="en-US" dirty="0"/>
              <a:t>Do not become brittle in </a:t>
            </a:r>
            <a:r>
              <a:rPr lang="en-US" dirty="0" err="1"/>
              <a:t>cryo</a:t>
            </a:r>
            <a:r>
              <a:rPr lang="en-US" dirty="0"/>
              <a:t> environments</a:t>
            </a:r>
          </a:p>
          <a:p>
            <a:r>
              <a:rPr lang="en-US" sz="2200" dirty="0"/>
              <a:t>CITADEL</a:t>
            </a:r>
          </a:p>
          <a:p>
            <a:pPr lvl="1"/>
            <a:r>
              <a:rPr lang="en-US" dirty="0"/>
              <a:t>Short-term cryo-vac test chamber</a:t>
            </a:r>
          </a:p>
          <a:p>
            <a:pPr lvl="1"/>
            <a:r>
              <a:rPr lang="en-US" dirty="0"/>
              <a:t>Enables testing on icy simulants</a:t>
            </a:r>
          </a:p>
          <a:p>
            <a:pPr lvl="1"/>
            <a:r>
              <a:rPr lang="en-US" dirty="0"/>
              <a:t>2 DOF manipulator arm inside</a:t>
            </a:r>
            <a:endParaRPr lang="en-US" sz="2200" dirty="0"/>
          </a:p>
          <a:p>
            <a:pPr marL="0" indent="0">
              <a:buNone/>
            </a:pPr>
            <a:endParaRPr lang="en-US" sz="1800" dirty="0">
              <a:solidFill>
                <a:srgbClr val="C00000"/>
              </a:solidFill>
            </a:endParaRPr>
          </a:p>
          <a:p>
            <a:pPr marL="0" indent="0">
              <a:buNone/>
            </a:pPr>
            <a:endParaRPr lang="en-US" sz="2200" dirty="0"/>
          </a:p>
        </p:txBody>
      </p:sp>
      <p:sp>
        <p:nvSpPr>
          <p:cNvPr id="7" name="Slide Number Placeholder 6"/>
          <p:cNvSpPr>
            <a:spLocks noGrp="1"/>
          </p:cNvSpPr>
          <p:nvPr>
            <p:ph type="sldNum" sz="quarter" idx="20"/>
          </p:nvPr>
        </p:nvSpPr>
        <p:spPr/>
        <p:txBody>
          <a:bodyPr/>
          <a:lstStyle/>
          <a:p>
            <a:fld id="{F1E51A9F-9D40-144B-9666-6B30B75E8C1B}" type="slidenum">
              <a:rPr lang="en-US" smtClean="0"/>
              <a:pPr/>
              <a:t>16</a:t>
            </a:fld>
            <a:endParaRPr lang="en-US"/>
          </a:p>
        </p:txBody>
      </p:sp>
      <p:pic>
        <p:nvPicPr>
          <p:cNvPr id="12" name="Picture 11">
            <a:extLst>
              <a:ext uri="{FF2B5EF4-FFF2-40B4-BE49-F238E27FC236}">
                <a16:creationId xmlns:a16="http://schemas.microsoft.com/office/drawing/2014/main" id="{8484A91D-0DF5-4AC9-8F90-308AA58DFE61}"/>
              </a:ext>
            </a:extLst>
          </p:cNvPr>
          <p:cNvPicPr>
            <a:picLocks noChangeAspect="1"/>
          </p:cNvPicPr>
          <p:nvPr/>
        </p:nvPicPr>
        <p:blipFill>
          <a:blip r:embed="rId2"/>
          <a:stretch>
            <a:fillRect/>
          </a:stretch>
        </p:blipFill>
        <p:spPr>
          <a:xfrm>
            <a:off x="8532820" y="935231"/>
            <a:ext cx="1828800" cy="1828800"/>
          </a:xfrm>
          <a:prstGeom prst="rect">
            <a:avLst/>
          </a:prstGeom>
        </p:spPr>
      </p:pic>
      <p:pic>
        <p:nvPicPr>
          <p:cNvPr id="14" name="Picture 13">
            <a:extLst>
              <a:ext uri="{FF2B5EF4-FFF2-40B4-BE49-F238E27FC236}">
                <a16:creationId xmlns:a16="http://schemas.microsoft.com/office/drawing/2014/main" id="{B0D12660-D32A-4ED8-847A-461EAF4171EF}"/>
              </a:ext>
            </a:extLst>
          </p:cNvPr>
          <p:cNvPicPr>
            <a:picLocks noChangeAspect="1"/>
          </p:cNvPicPr>
          <p:nvPr/>
        </p:nvPicPr>
        <p:blipFill>
          <a:blip r:embed="rId3"/>
          <a:stretch>
            <a:fillRect/>
          </a:stretch>
        </p:blipFill>
        <p:spPr>
          <a:xfrm>
            <a:off x="8532820" y="3159772"/>
            <a:ext cx="1828800" cy="1028007"/>
          </a:xfrm>
          <a:prstGeom prst="rect">
            <a:avLst/>
          </a:prstGeom>
        </p:spPr>
      </p:pic>
      <p:pic>
        <p:nvPicPr>
          <p:cNvPr id="15" name="Picture 14">
            <a:extLst>
              <a:ext uri="{FF2B5EF4-FFF2-40B4-BE49-F238E27FC236}">
                <a16:creationId xmlns:a16="http://schemas.microsoft.com/office/drawing/2014/main" id="{EDE9A10E-21D3-40E1-BC7D-2EAC2848364B}"/>
              </a:ext>
            </a:extLst>
          </p:cNvPr>
          <p:cNvPicPr>
            <a:picLocks noChangeAspect="1"/>
          </p:cNvPicPr>
          <p:nvPr/>
        </p:nvPicPr>
        <p:blipFill>
          <a:blip r:embed="rId4"/>
          <a:stretch>
            <a:fillRect/>
          </a:stretch>
        </p:blipFill>
        <p:spPr>
          <a:xfrm>
            <a:off x="8532820" y="4583518"/>
            <a:ext cx="1828800" cy="1375258"/>
          </a:xfrm>
          <a:prstGeom prst="rect">
            <a:avLst/>
          </a:prstGeom>
        </p:spPr>
      </p:pic>
      <p:sp>
        <p:nvSpPr>
          <p:cNvPr id="16" name="Date Placeholder 4">
            <a:extLst>
              <a:ext uri="{FF2B5EF4-FFF2-40B4-BE49-F238E27FC236}">
                <a16:creationId xmlns:a16="http://schemas.microsoft.com/office/drawing/2014/main" id="{74AB1007-3CF0-41C8-B570-18A7ACB327C0}"/>
              </a:ext>
            </a:extLst>
          </p:cNvPr>
          <p:cNvSpPr>
            <a:spLocks noGrp="1"/>
          </p:cNvSpPr>
          <p:nvPr>
            <p:ph type="dt" sz="half" idx="18"/>
          </p:nvPr>
        </p:nvSpPr>
        <p:spPr>
          <a:xfrm>
            <a:off x="1981200" y="6492876"/>
            <a:ext cx="1376363" cy="365125"/>
          </a:xfrm>
        </p:spPr>
        <p:txBody>
          <a:bodyPr/>
          <a:lstStyle/>
          <a:p>
            <a:r>
              <a:rPr lang="en-US"/>
              <a:t>10/2022</a:t>
            </a:r>
          </a:p>
        </p:txBody>
      </p:sp>
      <p:sp>
        <p:nvSpPr>
          <p:cNvPr id="17" name="Footer Placeholder 5">
            <a:extLst>
              <a:ext uri="{FF2B5EF4-FFF2-40B4-BE49-F238E27FC236}">
                <a16:creationId xmlns:a16="http://schemas.microsoft.com/office/drawing/2014/main" id="{EB6EB1F5-3354-480D-91A5-3BF44668B93D}"/>
              </a:ext>
            </a:extLst>
          </p:cNvPr>
          <p:cNvSpPr>
            <a:spLocks noGrp="1"/>
          </p:cNvSpPr>
          <p:nvPr>
            <p:ph type="ftr" sz="quarter" idx="19"/>
          </p:nvPr>
        </p:nvSpPr>
        <p:spPr>
          <a:xfrm>
            <a:off x="3357564" y="6492876"/>
            <a:ext cx="5476875" cy="365125"/>
          </a:xfrm>
        </p:spPr>
        <p:txBody>
          <a:bodyPr/>
          <a:lstStyle/>
          <a:p>
            <a:r>
              <a:rPr lang="en-US"/>
              <a:t>JPL Robotics Overview and Interest in Cold-Capable Systems</a:t>
            </a:r>
            <a:endParaRPr lang="en-US" dirty="0"/>
          </a:p>
        </p:txBody>
      </p:sp>
      <p:sp>
        <p:nvSpPr>
          <p:cNvPr id="18" name="TextBox 17">
            <a:extLst>
              <a:ext uri="{FF2B5EF4-FFF2-40B4-BE49-F238E27FC236}">
                <a16:creationId xmlns:a16="http://schemas.microsoft.com/office/drawing/2014/main" id="{9E668965-7E8D-48DA-AE4B-49D135AA60B1}"/>
              </a:ext>
            </a:extLst>
          </p:cNvPr>
          <p:cNvSpPr txBox="1"/>
          <p:nvPr/>
        </p:nvSpPr>
        <p:spPr>
          <a:xfrm>
            <a:off x="8882000" y="4147051"/>
            <a:ext cx="976934" cy="307777"/>
          </a:xfrm>
          <a:prstGeom prst="rect">
            <a:avLst/>
          </a:prstGeom>
          <a:noFill/>
        </p:spPr>
        <p:txBody>
          <a:bodyPr wrap="none" rtlCol="0">
            <a:spAutoFit/>
          </a:bodyPr>
          <a:lstStyle/>
          <a:p>
            <a:r>
              <a:rPr lang="en-US" sz="1400" i="1">
                <a:solidFill>
                  <a:schemeClr val="accent6">
                    <a:lumMod val="50000"/>
                  </a:schemeClr>
                </a:solidFill>
              </a:rPr>
              <a:t>BMG Gears</a:t>
            </a:r>
          </a:p>
        </p:txBody>
      </p:sp>
      <p:sp>
        <p:nvSpPr>
          <p:cNvPr id="19" name="TextBox 18">
            <a:extLst>
              <a:ext uri="{FF2B5EF4-FFF2-40B4-BE49-F238E27FC236}">
                <a16:creationId xmlns:a16="http://schemas.microsoft.com/office/drawing/2014/main" id="{7C244200-663D-4AB6-8296-25EF82E8ADFE}"/>
              </a:ext>
            </a:extLst>
          </p:cNvPr>
          <p:cNvSpPr txBox="1"/>
          <p:nvPr/>
        </p:nvSpPr>
        <p:spPr>
          <a:xfrm>
            <a:off x="8941313" y="2723304"/>
            <a:ext cx="875561" cy="307777"/>
          </a:xfrm>
          <a:prstGeom prst="rect">
            <a:avLst/>
          </a:prstGeom>
          <a:noFill/>
        </p:spPr>
        <p:txBody>
          <a:bodyPr wrap="none" rtlCol="0">
            <a:spAutoFit/>
          </a:bodyPr>
          <a:lstStyle/>
          <a:p>
            <a:r>
              <a:rPr lang="en-US" sz="1400" i="1">
                <a:solidFill>
                  <a:schemeClr val="accent6">
                    <a:lumMod val="50000"/>
                  </a:schemeClr>
                </a:solidFill>
              </a:rPr>
              <a:t>COLDArm</a:t>
            </a:r>
          </a:p>
        </p:txBody>
      </p:sp>
      <p:sp>
        <p:nvSpPr>
          <p:cNvPr id="20" name="TextBox 19">
            <a:extLst>
              <a:ext uri="{FF2B5EF4-FFF2-40B4-BE49-F238E27FC236}">
                <a16:creationId xmlns:a16="http://schemas.microsoft.com/office/drawing/2014/main" id="{1ED10A1E-E28B-4521-9161-50DC64EB9989}"/>
              </a:ext>
            </a:extLst>
          </p:cNvPr>
          <p:cNvSpPr txBox="1"/>
          <p:nvPr/>
        </p:nvSpPr>
        <p:spPr>
          <a:xfrm>
            <a:off x="8982444" y="5918049"/>
            <a:ext cx="784638" cy="307777"/>
          </a:xfrm>
          <a:prstGeom prst="rect">
            <a:avLst/>
          </a:prstGeom>
          <a:noFill/>
        </p:spPr>
        <p:txBody>
          <a:bodyPr wrap="none" rtlCol="0">
            <a:spAutoFit/>
          </a:bodyPr>
          <a:lstStyle/>
          <a:p>
            <a:r>
              <a:rPr lang="en-US" sz="1400" i="1">
                <a:solidFill>
                  <a:schemeClr val="accent6">
                    <a:lumMod val="50000"/>
                  </a:schemeClr>
                </a:solidFill>
              </a:rPr>
              <a:t>CITADEL</a:t>
            </a:r>
          </a:p>
        </p:txBody>
      </p:sp>
    </p:spTree>
    <p:extLst>
      <p:ext uri="{BB962C8B-B14F-4D97-AF65-F5344CB8AC3E}">
        <p14:creationId xmlns:p14="http://schemas.microsoft.com/office/powerpoint/2010/main" val="322031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85C6-D4A9-EEE8-01C9-CD3F1E0A5EAC}"/>
              </a:ext>
            </a:extLst>
          </p:cNvPr>
          <p:cNvSpPr>
            <a:spLocks noGrp="1"/>
          </p:cNvSpPr>
          <p:nvPr>
            <p:ph type="title"/>
          </p:nvPr>
        </p:nvSpPr>
        <p:spPr/>
        <p:txBody>
          <a:bodyPr/>
          <a:lstStyle/>
          <a:p>
            <a:r>
              <a:rPr lang="en-US" dirty="0"/>
              <a:t>extra</a:t>
            </a:r>
          </a:p>
        </p:txBody>
      </p:sp>
    </p:spTree>
    <p:extLst>
      <p:ext uri="{BB962C8B-B14F-4D97-AF65-F5344CB8AC3E}">
        <p14:creationId xmlns:p14="http://schemas.microsoft.com/office/powerpoint/2010/main" val="72395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160D36-AB02-44E5-8DEF-F05C71632938}"/>
              </a:ext>
            </a:extLst>
          </p:cNvPr>
          <p:cNvSpPr>
            <a:spLocks noGrp="1"/>
          </p:cNvSpPr>
          <p:nvPr>
            <p:ph type="ctrTitle"/>
          </p:nvPr>
        </p:nvSpPr>
        <p:spPr/>
        <p:txBody>
          <a:bodyPr/>
          <a:lstStyle/>
          <a:p>
            <a:r>
              <a:rPr lang="en-US"/>
              <a:t>JPL Robotics Overview</a:t>
            </a:r>
          </a:p>
        </p:txBody>
      </p:sp>
      <p:sp>
        <p:nvSpPr>
          <p:cNvPr id="5" name="Date Placeholder 4">
            <a:extLst>
              <a:ext uri="{FF2B5EF4-FFF2-40B4-BE49-F238E27FC236}">
                <a16:creationId xmlns:a16="http://schemas.microsoft.com/office/drawing/2014/main" id="{599199E3-EF57-4B20-8FB7-9556C702F36F}"/>
              </a:ext>
            </a:extLst>
          </p:cNvPr>
          <p:cNvSpPr>
            <a:spLocks noGrp="1"/>
          </p:cNvSpPr>
          <p:nvPr>
            <p:ph type="dt" sz="half" idx="18"/>
          </p:nvPr>
        </p:nvSpPr>
        <p:spPr/>
        <p:txBody>
          <a:bodyPr/>
          <a:lstStyle/>
          <a:p>
            <a:r>
              <a:rPr lang="en-US"/>
              <a:t>10/2022</a:t>
            </a:r>
          </a:p>
        </p:txBody>
      </p:sp>
      <p:sp>
        <p:nvSpPr>
          <p:cNvPr id="6" name="Footer Placeholder 5">
            <a:extLst>
              <a:ext uri="{FF2B5EF4-FFF2-40B4-BE49-F238E27FC236}">
                <a16:creationId xmlns:a16="http://schemas.microsoft.com/office/drawing/2014/main" id="{9EBCD80A-4732-498A-B770-4851759FC353}"/>
              </a:ext>
            </a:extLst>
          </p:cNvPr>
          <p:cNvSpPr>
            <a:spLocks noGrp="1"/>
          </p:cNvSpPr>
          <p:nvPr>
            <p:ph type="ftr" sz="quarter" idx="19"/>
          </p:nvPr>
        </p:nvSpPr>
        <p:spPr/>
        <p:txBody>
          <a:bodyPr/>
          <a:lstStyle/>
          <a:p>
            <a:r>
              <a:rPr lang="en-US"/>
              <a:t>JPL Robotics Overview and Interest in Cold-Capable Systems</a:t>
            </a:r>
            <a:endParaRPr lang="en-US" dirty="0"/>
          </a:p>
        </p:txBody>
      </p:sp>
      <p:sp>
        <p:nvSpPr>
          <p:cNvPr id="7" name="Slide Number Placeholder 6">
            <a:extLst>
              <a:ext uri="{FF2B5EF4-FFF2-40B4-BE49-F238E27FC236}">
                <a16:creationId xmlns:a16="http://schemas.microsoft.com/office/drawing/2014/main" id="{E14B2998-CB2E-4F03-99EB-CC635348FC06}"/>
              </a:ext>
            </a:extLst>
          </p:cNvPr>
          <p:cNvSpPr>
            <a:spLocks noGrp="1"/>
          </p:cNvSpPr>
          <p:nvPr>
            <p:ph type="sldNum" sz="quarter" idx="20"/>
          </p:nvPr>
        </p:nvSpPr>
        <p:spPr/>
        <p:txBody>
          <a:bodyPr/>
          <a:lstStyle/>
          <a:p>
            <a:fld id="{F1E51A9F-9D40-144B-9666-6B30B75E8C1B}" type="slidenum">
              <a:rPr lang="en-US" smtClean="0"/>
              <a:pPr/>
              <a:t>18</a:t>
            </a:fld>
            <a:endParaRPr lang="en-US"/>
          </a:p>
        </p:txBody>
      </p:sp>
      <p:grpSp>
        <p:nvGrpSpPr>
          <p:cNvPr id="11" name="Group 10">
            <a:extLst>
              <a:ext uri="{FF2B5EF4-FFF2-40B4-BE49-F238E27FC236}">
                <a16:creationId xmlns:a16="http://schemas.microsoft.com/office/drawing/2014/main" id="{CFC20467-746D-49F1-8AF1-259E43A9AFBE}"/>
              </a:ext>
            </a:extLst>
          </p:cNvPr>
          <p:cNvGrpSpPr/>
          <p:nvPr/>
        </p:nvGrpSpPr>
        <p:grpSpPr>
          <a:xfrm>
            <a:off x="1998135" y="1311853"/>
            <a:ext cx="8231188" cy="1834429"/>
            <a:chOff x="474135" y="1311852"/>
            <a:chExt cx="8231188" cy="1834429"/>
          </a:xfrm>
        </p:grpSpPr>
        <p:pic>
          <p:nvPicPr>
            <p:cNvPr id="1026" name="Picture 2" descr="Robots Are Terrible At Driving Cars | Popular Science">
              <a:extLst>
                <a:ext uri="{FF2B5EF4-FFF2-40B4-BE49-F238E27FC236}">
                  <a16:creationId xmlns:a16="http://schemas.microsoft.com/office/drawing/2014/main" id="{B475A27F-2D39-4376-A7D1-D3B0B91A8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5" y="1317481"/>
              <a:ext cx="27735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underwater rover is exploring Antarctica before making the leap to  space - Create">
              <a:extLst>
                <a:ext uri="{FF2B5EF4-FFF2-40B4-BE49-F238E27FC236}">
                  <a16:creationId xmlns:a16="http://schemas.microsoft.com/office/drawing/2014/main" id="{86994F9E-F92D-4B38-850D-80FEF2A88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50" y="1317481"/>
              <a:ext cx="266007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SA's fearless climbing robots guided by AI - Asia Times">
              <a:extLst>
                <a:ext uri="{FF2B5EF4-FFF2-40B4-BE49-F238E27FC236}">
                  <a16:creationId xmlns:a16="http://schemas.microsoft.com/office/drawing/2014/main" id="{AF2B9663-5391-49D8-8078-A6A0A558A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649" y="1311852"/>
              <a:ext cx="2635623"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04C1867-4660-40F5-9B07-37F0CC7936B8}"/>
              </a:ext>
            </a:extLst>
          </p:cNvPr>
          <p:cNvGrpSpPr/>
          <p:nvPr/>
        </p:nvGrpSpPr>
        <p:grpSpPr>
          <a:xfrm>
            <a:off x="1978027" y="4591721"/>
            <a:ext cx="8251297" cy="1828800"/>
            <a:chOff x="454026" y="4591721"/>
            <a:chExt cx="8251297" cy="1828800"/>
          </a:xfrm>
        </p:grpSpPr>
        <p:pic>
          <p:nvPicPr>
            <p:cNvPr id="9" name="Picture 8">
              <a:extLst>
                <a:ext uri="{FF2B5EF4-FFF2-40B4-BE49-F238E27FC236}">
                  <a16:creationId xmlns:a16="http://schemas.microsoft.com/office/drawing/2014/main" id="{0527FF78-D4F9-41FA-85A4-A71F58F793EA}"/>
                </a:ext>
              </a:extLst>
            </p:cNvPr>
            <p:cNvPicPr>
              <a:picLocks noChangeAspect="1"/>
            </p:cNvPicPr>
            <p:nvPr/>
          </p:nvPicPr>
          <p:blipFill>
            <a:blip r:embed="rId5"/>
            <a:stretch>
              <a:fillRect/>
            </a:stretch>
          </p:blipFill>
          <p:spPr>
            <a:xfrm>
              <a:off x="454026" y="4591721"/>
              <a:ext cx="2743201" cy="1828800"/>
            </a:xfrm>
            <a:prstGeom prst="rect">
              <a:avLst/>
            </a:prstGeom>
          </p:spPr>
        </p:pic>
        <p:pic>
          <p:nvPicPr>
            <p:cNvPr id="10" name="Picture 9">
              <a:extLst>
                <a:ext uri="{FF2B5EF4-FFF2-40B4-BE49-F238E27FC236}">
                  <a16:creationId xmlns:a16="http://schemas.microsoft.com/office/drawing/2014/main" id="{8AC3EF33-6E72-47E8-835E-55241EA247D0}"/>
                </a:ext>
              </a:extLst>
            </p:cNvPr>
            <p:cNvPicPr>
              <a:picLocks noChangeAspect="1"/>
            </p:cNvPicPr>
            <p:nvPr/>
          </p:nvPicPr>
          <p:blipFill>
            <a:blip r:embed="rId6"/>
            <a:stretch>
              <a:fillRect/>
            </a:stretch>
          </p:blipFill>
          <p:spPr>
            <a:xfrm>
              <a:off x="3311856" y="4591721"/>
              <a:ext cx="2800054" cy="1828800"/>
            </a:xfrm>
            <a:prstGeom prst="rect">
              <a:avLst/>
            </a:prstGeom>
          </p:spPr>
        </p:pic>
        <p:pic>
          <p:nvPicPr>
            <p:cNvPr id="1034" name="Picture 10" descr="The first EELS prototype awaits testing at the Pasadena Ice Rink. Credit NASA/JPL-CalTech">
              <a:extLst>
                <a:ext uri="{FF2B5EF4-FFF2-40B4-BE49-F238E27FC236}">
                  <a16:creationId xmlns:a16="http://schemas.microsoft.com/office/drawing/2014/main" id="{541F95CB-08C3-44DF-B220-77FA88F24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2408" y="4591721"/>
              <a:ext cx="2462915"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C77CBD34-6AB3-40BE-96B1-C5EDF4DAC466}"/>
              </a:ext>
            </a:extLst>
          </p:cNvPr>
          <p:cNvSpPr txBox="1"/>
          <p:nvPr/>
        </p:nvSpPr>
        <p:spPr>
          <a:xfrm>
            <a:off x="1998136" y="3322141"/>
            <a:ext cx="8231188" cy="1169551"/>
          </a:xfrm>
          <a:prstGeom prst="rect">
            <a:avLst/>
          </a:prstGeom>
          <a:noFill/>
        </p:spPr>
        <p:txBody>
          <a:bodyPr wrap="square" rtlCol="0">
            <a:spAutoFit/>
          </a:bodyPr>
          <a:lstStyle/>
          <a:p>
            <a:r>
              <a:rPr lang="en-US" sz="1400"/>
              <a:t>JPL has a rich history of providing first-of-their-kind ground-robotic systems, including: Surveyor 1-7 lunar landers, Viking 1-2 Mars landers, Sojourner Mars rover, Mars Exploration Rovers (Spirit &amp; Opportunity), Phoenix Mars lander, Curiosity Mars Rover, InSight Mars Lander, Perseverance Mars Rover. In addition to its flight successes, JPL has developed many research robotic platforms that will enhance NASA’s future exploration capabilities; a sample of these robots surround this text.</a:t>
            </a:r>
          </a:p>
        </p:txBody>
      </p:sp>
    </p:spTree>
    <p:extLst>
      <p:ext uri="{BB962C8B-B14F-4D97-AF65-F5344CB8AC3E}">
        <p14:creationId xmlns:p14="http://schemas.microsoft.com/office/powerpoint/2010/main" val="1299180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79613" y="299177"/>
            <a:ext cx="8232774" cy="436031"/>
          </a:xfrm>
        </p:spPr>
        <p:txBody>
          <a:bodyPr/>
          <a:lstStyle/>
          <a:p>
            <a:r>
              <a:rPr lang="en-US"/>
              <a:t>Identified Technology Development Needs for this Decade</a:t>
            </a:r>
          </a:p>
        </p:txBody>
      </p:sp>
      <p:sp>
        <p:nvSpPr>
          <p:cNvPr id="4" name="Text Placeholder 3"/>
          <p:cNvSpPr>
            <a:spLocks noGrp="1"/>
          </p:cNvSpPr>
          <p:nvPr>
            <p:ph type="body" sz="quarter" idx="17"/>
          </p:nvPr>
        </p:nvSpPr>
        <p:spPr>
          <a:xfrm>
            <a:off x="1981200" y="1412876"/>
            <a:ext cx="6400052" cy="4879975"/>
          </a:xfrm>
        </p:spPr>
        <p:txBody>
          <a:bodyPr/>
          <a:lstStyle/>
          <a:p>
            <a:r>
              <a:rPr lang="en-US" sz="2200"/>
              <a:t>Resilient robotic technologies are needed to support both intra- and extra-vehicular activity, inspection, and maintenance of assets and habitable volumes</a:t>
            </a:r>
          </a:p>
          <a:p>
            <a:r>
              <a:rPr lang="en-US" sz="2200"/>
              <a:t>Fault-tolerant, fail-operational robotic systems are required for high-tempo, deep space missions</a:t>
            </a:r>
          </a:p>
          <a:p>
            <a:r>
              <a:rPr lang="en-US" sz="2200"/>
              <a:t>Lunar robotic systems are needed to tolerate multiple day/night cycles and survive in permanently shadowed regions (&lt;100 K)</a:t>
            </a:r>
          </a:p>
          <a:p>
            <a:r>
              <a:rPr lang="en-US" sz="2200"/>
              <a:t>Contamination control</a:t>
            </a:r>
          </a:p>
          <a:p>
            <a:pPr marL="0" indent="0">
              <a:buNone/>
            </a:pPr>
            <a:endParaRPr lang="en-US" sz="2200"/>
          </a:p>
        </p:txBody>
      </p:sp>
      <p:sp>
        <p:nvSpPr>
          <p:cNvPr id="7" name="Slide Number Placeholder 6"/>
          <p:cNvSpPr>
            <a:spLocks noGrp="1"/>
          </p:cNvSpPr>
          <p:nvPr>
            <p:ph type="sldNum" sz="quarter" idx="20"/>
          </p:nvPr>
        </p:nvSpPr>
        <p:spPr/>
        <p:txBody>
          <a:bodyPr/>
          <a:lstStyle/>
          <a:p>
            <a:fld id="{F1E51A9F-9D40-144B-9666-6B30B75E8C1B}" type="slidenum">
              <a:rPr lang="en-US" smtClean="0"/>
              <a:pPr/>
              <a:t>19</a:t>
            </a:fld>
            <a:endParaRPr lang="en-US"/>
          </a:p>
        </p:txBody>
      </p:sp>
      <p:pic>
        <p:nvPicPr>
          <p:cNvPr id="8" name="Picture 7">
            <a:extLst>
              <a:ext uri="{FF2B5EF4-FFF2-40B4-BE49-F238E27FC236}">
                <a16:creationId xmlns:a16="http://schemas.microsoft.com/office/drawing/2014/main" id="{C559F98B-B9E7-4E2B-AA7E-10C44BBEACBF}"/>
              </a:ext>
            </a:extLst>
          </p:cNvPr>
          <p:cNvPicPr>
            <a:picLocks noChangeAspect="1"/>
          </p:cNvPicPr>
          <p:nvPr/>
        </p:nvPicPr>
        <p:blipFill>
          <a:blip r:embed="rId2"/>
          <a:stretch>
            <a:fillRect/>
          </a:stretch>
        </p:blipFill>
        <p:spPr>
          <a:xfrm>
            <a:off x="8395532" y="2626717"/>
            <a:ext cx="1737360" cy="1677657"/>
          </a:xfrm>
          <a:prstGeom prst="rect">
            <a:avLst/>
          </a:prstGeom>
        </p:spPr>
      </p:pic>
      <p:pic>
        <p:nvPicPr>
          <p:cNvPr id="9" name="Picture 8">
            <a:extLst>
              <a:ext uri="{FF2B5EF4-FFF2-40B4-BE49-F238E27FC236}">
                <a16:creationId xmlns:a16="http://schemas.microsoft.com/office/drawing/2014/main" id="{A26D249F-39CE-476E-8FE1-5061EC6BBB78}"/>
              </a:ext>
            </a:extLst>
          </p:cNvPr>
          <p:cNvPicPr>
            <a:picLocks noChangeAspect="1"/>
          </p:cNvPicPr>
          <p:nvPr/>
        </p:nvPicPr>
        <p:blipFill>
          <a:blip r:embed="rId3"/>
          <a:stretch>
            <a:fillRect/>
          </a:stretch>
        </p:blipFill>
        <p:spPr>
          <a:xfrm>
            <a:off x="8395532" y="848594"/>
            <a:ext cx="1737360" cy="1664737"/>
          </a:xfrm>
          <a:prstGeom prst="rect">
            <a:avLst/>
          </a:prstGeom>
        </p:spPr>
      </p:pic>
      <p:pic>
        <p:nvPicPr>
          <p:cNvPr id="10" name="Picture 9">
            <a:extLst>
              <a:ext uri="{FF2B5EF4-FFF2-40B4-BE49-F238E27FC236}">
                <a16:creationId xmlns:a16="http://schemas.microsoft.com/office/drawing/2014/main" id="{C353622D-0244-4448-814E-40241CDF9233}"/>
              </a:ext>
            </a:extLst>
          </p:cNvPr>
          <p:cNvPicPr>
            <a:picLocks noChangeAspect="1"/>
          </p:cNvPicPr>
          <p:nvPr/>
        </p:nvPicPr>
        <p:blipFill>
          <a:blip r:embed="rId4"/>
          <a:stretch>
            <a:fillRect/>
          </a:stretch>
        </p:blipFill>
        <p:spPr>
          <a:xfrm>
            <a:off x="8395532" y="4417759"/>
            <a:ext cx="1737360" cy="1737360"/>
          </a:xfrm>
          <a:prstGeom prst="rect">
            <a:avLst/>
          </a:prstGeom>
        </p:spPr>
      </p:pic>
      <p:sp>
        <p:nvSpPr>
          <p:cNvPr id="11" name="Date Placeholder 4">
            <a:extLst>
              <a:ext uri="{FF2B5EF4-FFF2-40B4-BE49-F238E27FC236}">
                <a16:creationId xmlns:a16="http://schemas.microsoft.com/office/drawing/2014/main" id="{8BEED47E-3CBC-41DF-8D77-B28A4B2DEAC0}"/>
              </a:ext>
            </a:extLst>
          </p:cNvPr>
          <p:cNvSpPr>
            <a:spLocks noGrp="1"/>
          </p:cNvSpPr>
          <p:nvPr>
            <p:ph type="dt" sz="half" idx="18"/>
          </p:nvPr>
        </p:nvSpPr>
        <p:spPr>
          <a:xfrm>
            <a:off x="1981200" y="6492876"/>
            <a:ext cx="1376363" cy="365125"/>
          </a:xfrm>
        </p:spPr>
        <p:txBody>
          <a:bodyPr/>
          <a:lstStyle/>
          <a:p>
            <a:r>
              <a:rPr lang="en-US"/>
              <a:t>10/2022</a:t>
            </a:r>
          </a:p>
        </p:txBody>
      </p:sp>
      <p:sp>
        <p:nvSpPr>
          <p:cNvPr id="12" name="Footer Placeholder 5">
            <a:extLst>
              <a:ext uri="{FF2B5EF4-FFF2-40B4-BE49-F238E27FC236}">
                <a16:creationId xmlns:a16="http://schemas.microsoft.com/office/drawing/2014/main" id="{EFE45201-4BB1-4CAB-BEE4-E4F1C45A46CB}"/>
              </a:ext>
            </a:extLst>
          </p:cNvPr>
          <p:cNvSpPr>
            <a:spLocks noGrp="1"/>
          </p:cNvSpPr>
          <p:nvPr>
            <p:ph type="ftr" sz="quarter" idx="19"/>
          </p:nvPr>
        </p:nvSpPr>
        <p:spPr>
          <a:xfrm>
            <a:off x="3357564" y="6492876"/>
            <a:ext cx="5476875" cy="365125"/>
          </a:xfrm>
        </p:spPr>
        <p:txBody>
          <a:bodyPr/>
          <a:lstStyle/>
          <a:p>
            <a:r>
              <a:rPr lang="en-US"/>
              <a:t>JPL Robotics Overview and Interest in Cold-Capable Systems</a:t>
            </a:r>
            <a:endParaRPr lang="en-US" dirty="0"/>
          </a:p>
        </p:txBody>
      </p:sp>
    </p:spTree>
    <p:extLst>
      <p:ext uri="{BB962C8B-B14F-4D97-AF65-F5344CB8AC3E}">
        <p14:creationId xmlns:p14="http://schemas.microsoft.com/office/powerpoint/2010/main" val="396519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65045-A3E6-CDD5-CB75-735240BCEAAD}"/>
              </a:ext>
            </a:extLst>
          </p:cNvPr>
          <p:cNvPicPr>
            <a:picLocks noChangeAspect="1"/>
          </p:cNvPicPr>
          <p:nvPr/>
        </p:nvPicPr>
        <p:blipFill>
          <a:blip r:embed="rId2"/>
          <a:stretch>
            <a:fillRect/>
          </a:stretch>
        </p:blipFill>
        <p:spPr>
          <a:xfrm>
            <a:off x="-17420" y="1664534"/>
            <a:ext cx="6917840" cy="5193466"/>
          </a:xfrm>
          <a:prstGeom prst="rect">
            <a:avLst/>
          </a:prstGeom>
        </p:spPr>
      </p:pic>
      <p:pic>
        <p:nvPicPr>
          <p:cNvPr id="6" name="Picture 5">
            <a:extLst>
              <a:ext uri="{FF2B5EF4-FFF2-40B4-BE49-F238E27FC236}">
                <a16:creationId xmlns:a16="http://schemas.microsoft.com/office/drawing/2014/main" id="{2AE689D4-DA54-4F3D-5D24-3CB5F9D468C9}"/>
              </a:ext>
            </a:extLst>
          </p:cNvPr>
          <p:cNvPicPr>
            <a:picLocks noChangeAspect="1"/>
          </p:cNvPicPr>
          <p:nvPr/>
        </p:nvPicPr>
        <p:blipFill>
          <a:blip r:embed="rId3"/>
          <a:stretch>
            <a:fillRect/>
          </a:stretch>
        </p:blipFill>
        <p:spPr>
          <a:xfrm>
            <a:off x="6900420" y="2124616"/>
            <a:ext cx="5198746" cy="4799372"/>
          </a:xfrm>
          <a:prstGeom prst="rect">
            <a:avLst/>
          </a:prstGeom>
        </p:spPr>
      </p:pic>
      <p:sp>
        <p:nvSpPr>
          <p:cNvPr id="7" name="Rectangle 6">
            <a:extLst>
              <a:ext uri="{FF2B5EF4-FFF2-40B4-BE49-F238E27FC236}">
                <a16:creationId xmlns:a16="http://schemas.microsoft.com/office/drawing/2014/main" id="{1195C70A-B855-A223-0718-30C854971B2C}"/>
              </a:ext>
            </a:extLst>
          </p:cNvPr>
          <p:cNvSpPr/>
          <p:nvPr/>
        </p:nvSpPr>
        <p:spPr>
          <a:xfrm rot="5074010">
            <a:off x="3487425" y="3642790"/>
            <a:ext cx="449741" cy="4240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570013-B815-E0B3-23CA-7B8DE5CE404D}"/>
              </a:ext>
            </a:extLst>
          </p:cNvPr>
          <p:cNvSpPr/>
          <p:nvPr/>
        </p:nvSpPr>
        <p:spPr>
          <a:xfrm rot="5009581">
            <a:off x="1402080" y="6202680"/>
            <a:ext cx="403860" cy="263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3742A983-0E32-422D-8524-71739B0D5BF9}"/>
              </a:ext>
            </a:extLst>
          </p:cNvPr>
          <p:cNvCxnSpPr>
            <a:cxnSpLocks/>
          </p:cNvCxnSpPr>
          <p:nvPr/>
        </p:nvCxnSpPr>
        <p:spPr>
          <a:xfrm flipV="1">
            <a:off x="1516380" y="5030357"/>
            <a:ext cx="4327737" cy="41805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9CC9E00-C7B8-7DF2-528C-D7E6AF29788F}"/>
              </a:ext>
            </a:extLst>
          </p:cNvPr>
          <p:cNvSpPr txBox="1"/>
          <p:nvPr/>
        </p:nvSpPr>
        <p:spPr>
          <a:xfrm>
            <a:off x="64294" y="7851"/>
            <a:ext cx="12034871" cy="1569660"/>
          </a:xfrm>
          <a:prstGeom prst="rect">
            <a:avLst/>
          </a:prstGeom>
          <a:noFill/>
        </p:spPr>
        <p:txBody>
          <a:bodyPr wrap="square" rtlCol="0">
            <a:spAutoFit/>
          </a:bodyPr>
          <a:lstStyle/>
          <a:p>
            <a:r>
              <a:rPr lang="en-US" sz="2400" b="1" dirty="0"/>
              <a:t>IERC Building</a:t>
            </a:r>
          </a:p>
          <a:p>
            <a:r>
              <a:rPr lang="en-US" dirty="0"/>
              <a:t>Fermilab has just completed a new state of the art engineering building.  The intent is to bring emerging technologies and space for engineering teams to collaborate on projects efforts.</a:t>
            </a:r>
          </a:p>
          <a:p>
            <a:r>
              <a:rPr lang="en-US" dirty="0"/>
              <a:t>FNAL is committed to meeting the needs of the projects and understood the need for the new IERC facility.</a:t>
            </a:r>
          </a:p>
          <a:p>
            <a:r>
              <a:rPr lang="en-US" dirty="0"/>
              <a:t>Because of CERN Cold Box Envy – I put forth the need to have a similar facility to improve our DUNE cold electronics testing.</a:t>
            </a:r>
          </a:p>
        </p:txBody>
      </p:sp>
    </p:spTree>
    <p:extLst>
      <p:ext uri="{BB962C8B-B14F-4D97-AF65-F5344CB8AC3E}">
        <p14:creationId xmlns:p14="http://schemas.microsoft.com/office/powerpoint/2010/main" val="204042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BAD8-FC8D-CD99-EAD7-A85FF6C238D4}"/>
              </a:ext>
            </a:extLst>
          </p:cNvPr>
          <p:cNvSpPr>
            <a:spLocks noGrp="1"/>
          </p:cNvSpPr>
          <p:nvPr>
            <p:ph type="title"/>
          </p:nvPr>
        </p:nvSpPr>
        <p:spPr/>
        <p:txBody>
          <a:bodyPr/>
          <a:lstStyle/>
          <a:p>
            <a:r>
              <a:rPr lang="en-US" dirty="0"/>
              <a:t>Future - Plans</a:t>
            </a:r>
          </a:p>
        </p:txBody>
      </p:sp>
      <p:sp>
        <p:nvSpPr>
          <p:cNvPr id="3" name="Content Placeholder 2">
            <a:extLst>
              <a:ext uri="{FF2B5EF4-FFF2-40B4-BE49-F238E27FC236}">
                <a16:creationId xmlns:a16="http://schemas.microsoft.com/office/drawing/2014/main" id="{ED52A5A1-60E9-B77D-932E-26CCBBA3B971}"/>
              </a:ext>
            </a:extLst>
          </p:cNvPr>
          <p:cNvSpPr>
            <a:spLocks noGrp="1"/>
          </p:cNvSpPr>
          <p:nvPr>
            <p:ph idx="1"/>
          </p:nvPr>
        </p:nvSpPr>
        <p:spPr/>
        <p:txBody>
          <a:bodyPr/>
          <a:lstStyle/>
          <a:p>
            <a:r>
              <a:rPr lang="en-US" dirty="0"/>
              <a:t>Once we know the cost – we will know what we can purchase for hardware.</a:t>
            </a:r>
          </a:p>
          <a:p>
            <a:r>
              <a:rPr lang="en-US" dirty="0"/>
              <a:t>Once we have a vendor start to build, we will have a fixed cold box and can complete our mechanical structures to match.</a:t>
            </a:r>
          </a:p>
          <a:p>
            <a:r>
              <a:rPr lang="en-US" dirty="0"/>
              <a:t>Once we have a usable space – we will look to ramp our partnerships.</a:t>
            </a:r>
          </a:p>
          <a:p>
            <a:pPr lvl="1"/>
            <a:r>
              <a:rPr lang="en-US" dirty="0"/>
              <a:t>JPL visited IERC and we talked about options.  </a:t>
            </a:r>
          </a:p>
          <a:p>
            <a:pPr lvl="1"/>
            <a:r>
              <a:rPr lang="en-US" dirty="0"/>
              <a:t>Mechanical arms that could work in the space.</a:t>
            </a:r>
          </a:p>
          <a:p>
            <a:pPr lvl="1"/>
            <a:r>
              <a:rPr lang="en-US" dirty="0"/>
              <a:t>Others who might join in the testing.</a:t>
            </a:r>
          </a:p>
        </p:txBody>
      </p:sp>
    </p:spTree>
    <p:extLst>
      <p:ext uri="{BB962C8B-B14F-4D97-AF65-F5344CB8AC3E}">
        <p14:creationId xmlns:p14="http://schemas.microsoft.com/office/powerpoint/2010/main" val="77383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86BEF3F-9EEB-6CDF-3991-22B805AA4741}"/>
              </a:ext>
            </a:extLst>
          </p:cNvPr>
          <p:cNvPicPr>
            <a:picLocks noChangeAspect="1"/>
          </p:cNvPicPr>
          <p:nvPr/>
        </p:nvPicPr>
        <p:blipFill rotWithShape="1">
          <a:blip r:embed="rId2"/>
          <a:srcRect l="18958" r="11968" b="-1"/>
          <a:stretch/>
        </p:blipFill>
        <p:spPr>
          <a:xfrm>
            <a:off x="643467" y="643467"/>
            <a:ext cx="5130799" cy="5571066"/>
          </a:xfrm>
          <a:prstGeom prst="rect">
            <a:avLst/>
          </a:prstGeom>
        </p:spPr>
      </p:pic>
      <p:sp>
        <p:nvSpPr>
          <p:cNvPr id="12" name="Rectangle 11">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11BB4B-968E-ACCD-35F0-FEFAAF391AEB}"/>
              </a:ext>
            </a:extLst>
          </p:cNvPr>
          <p:cNvPicPr>
            <a:picLocks noChangeAspect="1"/>
          </p:cNvPicPr>
          <p:nvPr/>
        </p:nvPicPr>
        <p:blipFill rotWithShape="1">
          <a:blip r:embed="rId3"/>
          <a:srcRect l="23685" r="7241" b="-1"/>
          <a:stretch/>
        </p:blipFill>
        <p:spPr>
          <a:xfrm>
            <a:off x="6423321" y="643467"/>
            <a:ext cx="5130799" cy="5571066"/>
          </a:xfrm>
          <a:prstGeom prst="rect">
            <a:avLst/>
          </a:prstGeom>
        </p:spPr>
      </p:pic>
      <p:sp>
        <p:nvSpPr>
          <p:cNvPr id="6" name="TextBox 5">
            <a:extLst>
              <a:ext uri="{FF2B5EF4-FFF2-40B4-BE49-F238E27FC236}">
                <a16:creationId xmlns:a16="http://schemas.microsoft.com/office/drawing/2014/main" id="{EE25759B-3052-52DB-46CC-F9DF88D9A10B}"/>
              </a:ext>
            </a:extLst>
          </p:cNvPr>
          <p:cNvSpPr txBox="1"/>
          <p:nvPr/>
        </p:nvSpPr>
        <p:spPr>
          <a:xfrm>
            <a:off x="871537" y="29025"/>
            <a:ext cx="5728171" cy="369332"/>
          </a:xfrm>
          <a:prstGeom prst="rect">
            <a:avLst/>
          </a:prstGeom>
          <a:noFill/>
        </p:spPr>
        <p:txBody>
          <a:bodyPr wrap="none" rtlCol="0">
            <a:spAutoFit/>
          </a:bodyPr>
          <a:lstStyle/>
          <a:p>
            <a:r>
              <a:rPr lang="en-US" dirty="0"/>
              <a:t>CERN COLD BOX – GOOD but ‘room’ for improvement </a:t>
            </a:r>
          </a:p>
        </p:txBody>
      </p:sp>
    </p:spTree>
    <p:extLst>
      <p:ext uri="{BB962C8B-B14F-4D97-AF65-F5344CB8AC3E}">
        <p14:creationId xmlns:p14="http://schemas.microsoft.com/office/powerpoint/2010/main" val="156456450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7CF4F-1AA4-D7AD-C862-BC303D26771E}"/>
              </a:ext>
            </a:extLst>
          </p:cNvPr>
          <p:cNvSpPr>
            <a:spLocks noGrp="1"/>
          </p:cNvSpPr>
          <p:nvPr>
            <p:ph type="title"/>
          </p:nvPr>
        </p:nvSpPr>
        <p:spPr>
          <a:xfrm>
            <a:off x="4413854" y="201094"/>
            <a:ext cx="3034695" cy="1049235"/>
          </a:xfrm>
        </p:spPr>
        <p:txBody>
          <a:bodyPr>
            <a:normAutofit fontScale="90000"/>
          </a:bodyPr>
          <a:lstStyle/>
          <a:p>
            <a:r>
              <a:rPr lang="en-US" sz="2000" dirty="0"/>
              <a:t>Trying to Avoid –</a:t>
            </a:r>
            <a:br>
              <a:rPr lang="en-US" sz="2000" dirty="0"/>
            </a:br>
            <a:r>
              <a:rPr lang="en-US" sz="2000" dirty="0"/>
              <a:t>Lessons Learned</a:t>
            </a:r>
            <a:br>
              <a:rPr lang="en-US" sz="2000" dirty="0"/>
            </a:br>
            <a:br>
              <a:rPr lang="en-US" sz="2000" dirty="0"/>
            </a:br>
            <a:br>
              <a:rPr lang="en-US" sz="2000" dirty="0"/>
            </a:br>
            <a:br>
              <a:rPr lang="en-US" sz="2000" dirty="0"/>
            </a:br>
            <a:br>
              <a:rPr lang="en-US" sz="2000" dirty="0"/>
            </a:br>
            <a:br>
              <a:rPr lang="en-US" sz="2000" dirty="0"/>
            </a:br>
            <a:r>
              <a:rPr lang="en-US" sz="2000" dirty="0"/>
              <a:t>Space around the edge</a:t>
            </a:r>
            <a:br>
              <a:rPr lang="en-US" sz="2000" dirty="0"/>
            </a:br>
            <a:r>
              <a:rPr lang="en-US" sz="2000" dirty="0"/>
              <a:t>Access to the feedthroughs</a:t>
            </a:r>
            <a:br>
              <a:rPr lang="en-US" sz="2000" dirty="0"/>
            </a:br>
            <a:r>
              <a:rPr lang="en-US" sz="2000" dirty="0"/>
              <a:t>Edge Sealing</a:t>
            </a:r>
            <a:br>
              <a:rPr lang="en-US" sz="2000" dirty="0"/>
            </a:br>
            <a:r>
              <a:rPr lang="en-US" sz="2000" dirty="0"/>
              <a:t>Storage for Top cap</a:t>
            </a:r>
            <a:br>
              <a:rPr lang="en-US" sz="2000" dirty="0"/>
            </a:br>
            <a:r>
              <a:rPr lang="en-US" sz="2000" dirty="0"/>
              <a:t>Lighting </a:t>
            </a:r>
            <a:br>
              <a:rPr lang="en-US" sz="2000" dirty="0"/>
            </a:br>
            <a:r>
              <a:rPr lang="en-US" sz="2000" dirty="0"/>
              <a:t>Access to benches and tools</a:t>
            </a:r>
            <a:br>
              <a:rPr lang="en-US" sz="2000" dirty="0"/>
            </a:br>
            <a:r>
              <a:rPr lang="en-US" sz="2000" dirty="0"/>
              <a:t>Faster turnaround</a:t>
            </a:r>
            <a:br>
              <a:rPr lang="en-US" sz="2000" dirty="0"/>
            </a:br>
            <a:endParaRPr lang="en-US" sz="2000" dirty="0"/>
          </a:p>
        </p:txBody>
      </p:sp>
      <p:pic>
        <p:nvPicPr>
          <p:cNvPr id="4" name="Picture 3" descr="A picture containing person&#10;&#10;Description automatically generated">
            <a:extLst>
              <a:ext uri="{FF2B5EF4-FFF2-40B4-BE49-F238E27FC236}">
                <a16:creationId xmlns:a16="http://schemas.microsoft.com/office/drawing/2014/main" id="{017DAF3C-6929-5FED-7838-27573B07A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557"/>
            <a:ext cx="4207669" cy="5610225"/>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1302ED9D-1B4C-10B5-C6E1-D366C3A05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734" y="201094"/>
            <a:ext cx="4537266" cy="6049688"/>
          </a:xfrm>
          <a:prstGeom prst="rect">
            <a:avLst/>
          </a:prstGeom>
        </p:spPr>
      </p:pic>
    </p:spTree>
    <p:extLst>
      <p:ext uri="{BB962C8B-B14F-4D97-AF65-F5344CB8AC3E}">
        <p14:creationId xmlns:p14="http://schemas.microsoft.com/office/powerpoint/2010/main" val="851652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DC94-6AB7-E463-89F6-F479E94BCF3A}"/>
              </a:ext>
            </a:extLst>
          </p:cNvPr>
          <p:cNvSpPr>
            <a:spLocks noGrp="1"/>
          </p:cNvSpPr>
          <p:nvPr>
            <p:ph type="title"/>
          </p:nvPr>
        </p:nvSpPr>
        <p:spPr>
          <a:xfrm>
            <a:off x="1136786" y="122467"/>
            <a:ext cx="9603275" cy="1049235"/>
          </a:xfrm>
        </p:spPr>
        <p:txBody>
          <a:bodyPr/>
          <a:lstStyle/>
          <a:p>
            <a:r>
              <a:rPr lang="en-US" dirty="0"/>
              <a:t>Ground Floor of IERC</a:t>
            </a:r>
          </a:p>
        </p:txBody>
      </p:sp>
      <p:pic>
        <p:nvPicPr>
          <p:cNvPr id="4" name="Picture 3">
            <a:extLst>
              <a:ext uri="{FF2B5EF4-FFF2-40B4-BE49-F238E27FC236}">
                <a16:creationId xmlns:a16="http://schemas.microsoft.com/office/drawing/2014/main" id="{EB4F8F80-E7E1-1B73-D432-F88113D715A9}"/>
              </a:ext>
            </a:extLst>
          </p:cNvPr>
          <p:cNvPicPr>
            <a:picLocks noChangeAspect="1"/>
          </p:cNvPicPr>
          <p:nvPr/>
        </p:nvPicPr>
        <p:blipFill>
          <a:blip r:embed="rId2"/>
          <a:stretch>
            <a:fillRect/>
          </a:stretch>
        </p:blipFill>
        <p:spPr>
          <a:xfrm>
            <a:off x="628650" y="1038225"/>
            <a:ext cx="10934700" cy="4781550"/>
          </a:xfrm>
          <a:prstGeom prst="rect">
            <a:avLst/>
          </a:prstGeom>
        </p:spPr>
      </p:pic>
    </p:spTree>
    <p:extLst>
      <p:ext uri="{BB962C8B-B14F-4D97-AF65-F5344CB8AC3E}">
        <p14:creationId xmlns:p14="http://schemas.microsoft.com/office/powerpoint/2010/main" val="312421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F1F161-3DA6-BC7E-580A-3662FAB77A38}"/>
              </a:ext>
            </a:extLst>
          </p:cNvPr>
          <p:cNvPicPr>
            <a:picLocks noChangeAspect="1"/>
          </p:cNvPicPr>
          <p:nvPr/>
        </p:nvPicPr>
        <p:blipFill>
          <a:blip r:embed="rId2"/>
          <a:stretch>
            <a:fillRect/>
          </a:stretch>
        </p:blipFill>
        <p:spPr>
          <a:xfrm>
            <a:off x="471340" y="43006"/>
            <a:ext cx="10331778" cy="6896306"/>
          </a:xfrm>
          <a:prstGeom prst="rect">
            <a:avLst/>
          </a:prstGeom>
        </p:spPr>
      </p:pic>
      <p:sp>
        <p:nvSpPr>
          <p:cNvPr id="3" name="TextBox 2">
            <a:extLst>
              <a:ext uri="{FF2B5EF4-FFF2-40B4-BE49-F238E27FC236}">
                <a16:creationId xmlns:a16="http://schemas.microsoft.com/office/drawing/2014/main" id="{A0B063ED-3F78-F143-6935-29F3726AD0B3}"/>
              </a:ext>
            </a:extLst>
          </p:cNvPr>
          <p:cNvSpPr txBox="1"/>
          <p:nvPr/>
        </p:nvSpPr>
        <p:spPr>
          <a:xfrm>
            <a:off x="8140506" y="2078832"/>
            <a:ext cx="4051494" cy="2308324"/>
          </a:xfrm>
          <a:prstGeom prst="rect">
            <a:avLst/>
          </a:prstGeom>
          <a:noFill/>
        </p:spPr>
        <p:txBody>
          <a:bodyPr wrap="square" rtlCol="0">
            <a:spAutoFit/>
          </a:bodyPr>
          <a:lstStyle/>
          <a:p>
            <a:r>
              <a:rPr lang="en-US" dirty="0"/>
              <a:t>This is a shared area and after months of negotiations an agreed upon layout has been approved.</a:t>
            </a:r>
          </a:p>
          <a:p>
            <a:r>
              <a:rPr lang="en-US" dirty="0"/>
              <a:t>Primary Users:</a:t>
            </a:r>
          </a:p>
          <a:p>
            <a:pPr marL="285750" indent="-285750">
              <a:buFont typeface="Arial" panose="020B0604020202020204" pitchFamily="34" charset="0"/>
              <a:buChar char="•"/>
            </a:pPr>
            <a:r>
              <a:rPr lang="en-US" sz="1800" b="0" i="0" u="none" strike="noStrike" baseline="0" dirty="0">
                <a:latin typeface="LiberationSans"/>
              </a:rPr>
              <a:t>DUNE Near Detector Module Assembly and Test Facility (MATF)</a:t>
            </a:r>
          </a:p>
          <a:p>
            <a:pPr marL="285750" indent="-285750">
              <a:buFont typeface="Arial" panose="020B0604020202020204" pitchFamily="34" charset="0"/>
              <a:buChar char="•"/>
            </a:pPr>
            <a:r>
              <a:rPr lang="en-US" dirty="0">
                <a:latin typeface="LiberationSans"/>
              </a:rPr>
              <a:t>Robotic – cryogenic capabilities lab</a:t>
            </a:r>
          </a:p>
          <a:p>
            <a:pPr marL="285750" indent="-285750">
              <a:buFont typeface="Arial" panose="020B0604020202020204" pitchFamily="34" charset="0"/>
              <a:buChar char="•"/>
            </a:pPr>
            <a:r>
              <a:rPr lang="en-US" dirty="0">
                <a:latin typeface="LiberationSans"/>
              </a:rPr>
              <a:t>DUNE Far Det Cold Electronics Testing</a:t>
            </a:r>
            <a:endParaRPr lang="en-US" dirty="0"/>
          </a:p>
        </p:txBody>
      </p:sp>
      <p:sp>
        <p:nvSpPr>
          <p:cNvPr id="4" name="TextBox 3">
            <a:extLst>
              <a:ext uri="{FF2B5EF4-FFF2-40B4-BE49-F238E27FC236}">
                <a16:creationId xmlns:a16="http://schemas.microsoft.com/office/drawing/2014/main" id="{AF0C836C-CEF7-DEE6-AF69-08C4FCFF3DBB}"/>
              </a:ext>
            </a:extLst>
          </p:cNvPr>
          <p:cNvSpPr txBox="1"/>
          <p:nvPr/>
        </p:nvSpPr>
        <p:spPr>
          <a:xfrm>
            <a:off x="2306595" y="840260"/>
            <a:ext cx="1068882" cy="646331"/>
          </a:xfrm>
          <a:prstGeom prst="rect">
            <a:avLst/>
          </a:prstGeom>
          <a:noFill/>
        </p:spPr>
        <p:txBody>
          <a:bodyPr wrap="none" rtlCol="0">
            <a:spAutoFit/>
          </a:bodyPr>
          <a:lstStyle/>
          <a:p>
            <a:r>
              <a:rPr lang="en-US" dirty="0" err="1"/>
              <a:t>Arapuca</a:t>
            </a:r>
            <a:endParaRPr lang="en-US" dirty="0"/>
          </a:p>
          <a:p>
            <a:r>
              <a:rPr lang="en-US" dirty="0"/>
              <a:t>Assembly</a:t>
            </a:r>
          </a:p>
        </p:txBody>
      </p:sp>
    </p:spTree>
    <p:extLst>
      <p:ext uri="{BB962C8B-B14F-4D97-AF65-F5344CB8AC3E}">
        <p14:creationId xmlns:p14="http://schemas.microsoft.com/office/powerpoint/2010/main" val="4076677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3F2C-CA1B-1C7C-8D2B-14F480030EB5}"/>
              </a:ext>
            </a:extLst>
          </p:cNvPr>
          <p:cNvSpPr>
            <a:spLocks noGrp="1"/>
          </p:cNvSpPr>
          <p:nvPr>
            <p:ph type="title"/>
          </p:nvPr>
        </p:nvSpPr>
        <p:spPr>
          <a:xfrm>
            <a:off x="675516" y="145666"/>
            <a:ext cx="10981025" cy="1049235"/>
          </a:xfrm>
        </p:spPr>
        <p:txBody>
          <a:bodyPr>
            <a:normAutofit fontScale="90000"/>
          </a:bodyPr>
          <a:lstStyle/>
          <a:p>
            <a:r>
              <a:rPr lang="en-US" dirty="0"/>
              <a:t>DUNE COLD AREA</a:t>
            </a:r>
            <a:br>
              <a:rPr lang="en-US" dirty="0"/>
            </a:br>
            <a:r>
              <a:rPr lang="en-US" sz="2400" dirty="0"/>
              <a:t>Still working on clean room spacing needs</a:t>
            </a:r>
            <a:br>
              <a:rPr lang="en-US" sz="2400" dirty="0"/>
            </a:br>
            <a:r>
              <a:rPr lang="en-US" sz="2400" dirty="0"/>
              <a:t>Lab desk spacing – access to power, cryogenics, and lab grade gas</a:t>
            </a:r>
            <a:br>
              <a:rPr lang="en-US" sz="2400" dirty="0"/>
            </a:br>
            <a:br>
              <a:rPr lang="en-US" sz="2400" dirty="0"/>
            </a:br>
            <a:r>
              <a:rPr lang="en-US" sz="2400" dirty="0"/>
              <a:t>Building ground and Power layout – carefully done for clean power</a:t>
            </a:r>
            <a:br>
              <a:rPr lang="en-US" sz="2400" dirty="0"/>
            </a:br>
            <a:endParaRPr lang="en-US" sz="2400" dirty="0"/>
          </a:p>
        </p:txBody>
      </p:sp>
      <p:pic>
        <p:nvPicPr>
          <p:cNvPr id="5" name="Content Placeholder 4">
            <a:extLst>
              <a:ext uri="{FF2B5EF4-FFF2-40B4-BE49-F238E27FC236}">
                <a16:creationId xmlns:a16="http://schemas.microsoft.com/office/drawing/2014/main" id="{E948CF36-51E7-360C-7CAE-3EF7A1DB74F1}"/>
              </a:ext>
            </a:extLst>
          </p:cNvPr>
          <p:cNvPicPr>
            <a:picLocks noGrp="1" noChangeAspect="1"/>
          </p:cNvPicPr>
          <p:nvPr>
            <p:ph idx="1"/>
          </p:nvPr>
        </p:nvPicPr>
        <p:blipFill>
          <a:blip r:embed="rId2"/>
          <a:stretch>
            <a:fillRect/>
          </a:stretch>
        </p:blipFill>
        <p:spPr>
          <a:xfrm>
            <a:off x="203201" y="1875820"/>
            <a:ext cx="4939322" cy="4836514"/>
          </a:xfrm>
        </p:spPr>
      </p:pic>
      <p:sp>
        <p:nvSpPr>
          <p:cNvPr id="6" name="TextBox 5">
            <a:extLst>
              <a:ext uri="{FF2B5EF4-FFF2-40B4-BE49-F238E27FC236}">
                <a16:creationId xmlns:a16="http://schemas.microsoft.com/office/drawing/2014/main" id="{B423A431-4F3B-3F0B-3A31-81AA80D78673}"/>
              </a:ext>
            </a:extLst>
          </p:cNvPr>
          <p:cNvSpPr txBox="1"/>
          <p:nvPr/>
        </p:nvSpPr>
        <p:spPr>
          <a:xfrm>
            <a:off x="5173095" y="2039851"/>
            <a:ext cx="6815704" cy="2585323"/>
          </a:xfrm>
          <a:prstGeom prst="rect">
            <a:avLst/>
          </a:prstGeom>
          <a:noFill/>
        </p:spPr>
        <p:txBody>
          <a:bodyPr wrap="square" rtlCol="0">
            <a:spAutoFit/>
          </a:bodyPr>
          <a:lstStyle/>
          <a:p>
            <a:r>
              <a:rPr lang="en-US" dirty="0"/>
              <a:t>Potential area to build a cold box:</a:t>
            </a:r>
          </a:p>
          <a:p>
            <a:r>
              <a:rPr lang="en-US" dirty="0"/>
              <a:t>Need to negotiate space and use near the planned ‘pit’ area.</a:t>
            </a:r>
          </a:p>
          <a:p>
            <a:r>
              <a:rPr lang="en-US" dirty="0"/>
              <a:t>This area will have the necessary ODH, </a:t>
            </a:r>
            <a:r>
              <a:rPr lang="en-US" dirty="0" err="1"/>
              <a:t>cryo</a:t>
            </a:r>
            <a:r>
              <a:rPr lang="en-US" dirty="0"/>
              <a:t> plumbing and space for racks and test equipment.</a:t>
            </a:r>
          </a:p>
          <a:p>
            <a:r>
              <a:rPr lang="en-US" dirty="0"/>
              <a:t>However – a shared area will always have limitations.</a:t>
            </a:r>
          </a:p>
          <a:p>
            <a:r>
              <a:rPr lang="en-US" dirty="0"/>
              <a:t>We would like to have a space where collaborators working on harsh (cold) environment robotics can come and work.  </a:t>
            </a:r>
          </a:p>
          <a:p>
            <a:r>
              <a:rPr lang="en-US" dirty="0"/>
              <a:t>A showcase for this shared effort – </a:t>
            </a:r>
          </a:p>
          <a:p>
            <a:r>
              <a:rPr lang="en-US" dirty="0"/>
              <a:t>	Universities, DOE labs, and NASA</a:t>
            </a:r>
          </a:p>
        </p:txBody>
      </p:sp>
      <p:grpSp>
        <p:nvGrpSpPr>
          <p:cNvPr id="3" name="Group 2">
            <a:extLst>
              <a:ext uri="{FF2B5EF4-FFF2-40B4-BE49-F238E27FC236}">
                <a16:creationId xmlns:a16="http://schemas.microsoft.com/office/drawing/2014/main" id="{621BDB59-C7DB-75CA-1C56-89B1E5FDDB81}"/>
              </a:ext>
            </a:extLst>
          </p:cNvPr>
          <p:cNvGrpSpPr/>
          <p:nvPr/>
        </p:nvGrpSpPr>
        <p:grpSpPr>
          <a:xfrm>
            <a:off x="3785212" y="3895275"/>
            <a:ext cx="400792" cy="398802"/>
            <a:chOff x="3498487" y="5041149"/>
            <a:chExt cx="741777" cy="492378"/>
          </a:xfrm>
        </p:grpSpPr>
        <p:sp>
          <p:nvSpPr>
            <p:cNvPr id="9" name="Rectangle 8">
              <a:extLst>
                <a:ext uri="{FF2B5EF4-FFF2-40B4-BE49-F238E27FC236}">
                  <a16:creationId xmlns:a16="http://schemas.microsoft.com/office/drawing/2014/main" id="{147A7CFD-73BB-A787-9FE6-12C9214FC114}"/>
                </a:ext>
              </a:extLst>
            </p:cNvPr>
            <p:cNvSpPr/>
            <p:nvPr/>
          </p:nvSpPr>
          <p:spPr>
            <a:xfrm>
              <a:off x="3567953" y="5078161"/>
              <a:ext cx="286871" cy="2151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C86847-00A6-D9AE-6EC7-2C9E3C4B9AF5}"/>
                </a:ext>
              </a:extLst>
            </p:cNvPr>
            <p:cNvSpPr/>
            <p:nvPr/>
          </p:nvSpPr>
          <p:spPr>
            <a:xfrm>
              <a:off x="3878730" y="5084137"/>
              <a:ext cx="286871" cy="2151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EAD1E7-A41F-BD13-6A36-EF5F745E452B}"/>
                </a:ext>
              </a:extLst>
            </p:cNvPr>
            <p:cNvSpPr/>
            <p:nvPr/>
          </p:nvSpPr>
          <p:spPr>
            <a:xfrm>
              <a:off x="3567265" y="5287338"/>
              <a:ext cx="286871" cy="2151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2910ED7-9166-0330-E8C7-B2C6B663ACD4}"/>
                </a:ext>
              </a:extLst>
            </p:cNvPr>
            <p:cNvSpPr/>
            <p:nvPr/>
          </p:nvSpPr>
          <p:spPr>
            <a:xfrm>
              <a:off x="3876768" y="5290325"/>
              <a:ext cx="286871" cy="2151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897A09-2030-56C4-33C2-D7D3B1CBA8B6}"/>
                </a:ext>
              </a:extLst>
            </p:cNvPr>
            <p:cNvSpPr/>
            <p:nvPr/>
          </p:nvSpPr>
          <p:spPr>
            <a:xfrm>
              <a:off x="3498487" y="5041149"/>
              <a:ext cx="741777" cy="49237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0C1F66C4-9333-7DAB-4F31-017ED82B367B}"/>
              </a:ext>
            </a:extLst>
          </p:cNvPr>
          <p:cNvSpPr/>
          <p:nvPr/>
        </p:nvSpPr>
        <p:spPr>
          <a:xfrm>
            <a:off x="2084090" y="2705919"/>
            <a:ext cx="1042988" cy="698853"/>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C18103C-D193-F0AF-FA43-1359F98AC1AD}"/>
              </a:ext>
            </a:extLst>
          </p:cNvPr>
          <p:cNvSpPr txBox="1"/>
          <p:nvPr/>
        </p:nvSpPr>
        <p:spPr>
          <a:xfrm>
            <a:off x="2184241" y="2721301"/>
            <a:ext cx="1112003" cy="646331"/>
          </a:xfrm>
          <a:prstGeom prst="rect">
            <a:avLst/>
          </a:prstGeom>
          <a:noFill/>
        </p:spPr>
        <p:txBody>
          <a:bodyPr wrap="square" rtlCol="0">
            <a:spAutoFit/>
          </a:bodyPr>
          <a:lstStyle/>
          <a:p>
            <a:r>
              <a:rPr lang="en-US" dirty="0">
                <a:solidFill>
                  <a:srgbClr val="FF0000"/>
                </a:solidFill>
              </a:rPr>
              <a:t>Clean Room</a:t>
            </a:r>
          </a:p>
        </p:txBody>
      </p:sp>
      <p:sp>
        <p:nvSpPr>
          <p:cNvPr id="11" name="Rectangle 10">
            <a:extLst>
              <a:ext uri="{FF2B5EF4-FFF2-40B4-BE49-F238E27FC236}">
                <a16:creationId xmlns:a16="http://schemas.microsoft.com/office/drawing/2014/main" id="{563564D8-0AE0-6B3D-944A-E9A5A0147533}"/>
              </a:ext>
            </a:extLst>
          </p:cNvPr>
          <p:cNvSpPr/>
          <p:nvPr/>
        </p:nvSpPr>
        <p:spPr>
          <a:xfrm>
            <a:off x="2120323" y="3429000"/>
            <a:ext cx="985838" cy="496253"/>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3D00665-21B0-1FBF-A26A-1713D3C33AEA}"/>
              </a:ext>
            </a:extLst>
          </p:cNvPr>
          <p:cNvSpPr txBox="1"/>
          <p:nvPr/>
        </p:nvSpPr>
        <p:spPr>
          <a:xfrm>
            <a:off x="2084090" y="3392047"/>
            <a:ext cx="962123" cy="584775"/>
          </a:xfrm>
          <a:prstGeom prst="rect">
            <a:avLst/>
          </a:prstGeom>
          <a:noFill/>
        </p:spPr>
        <p:txBody>
          <a:bodyPr wrap="none" rtlCol="0">
            <a:spAutoFit/>
          </a:bodyPr>
          <a:lstStyle/>
          <a:p>
            <a:r>
              <a:rPr lang="en-US" sz="1600" dirty="0"/>
              <a:t>Lab Desk</a:t>
            </a:r>
          </a:p>
          <a:p>
            <a:r>
              <a:rPr lang="en-US" sz="1600" dirty="0"/>
              <a:t>Area</a:t>
            </a:r>
          </a:p>
        </p:txBody>
      </p:sp>
    </p:spTree>
    <p:extLst>
      <p:ext uri="{BB962C8B-B14F-4D97-AF65-F5344CB8AC3E}">
        <p14:creationId xmlns:p14="http://schemas.microsoft.com/office/powerpoint/2010/main" val="3183893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7CC238-64F6-14B8-3BAD-4EDB1CBBB0DD}"/>
              </a:ext>
            </a:extLst>
          </p:cNvPr>
          <p:cNvPicPr>
            <a:picLocks noChangeAspect="1"/>
          </p:cNvPicPr>
          <p:nvPr/>
        </p:nvPicPr>
        <p:blipFill>
          <a:blip r:embed="rId2"/>
          <a:stretch>
            <a:fillRect/>
          </a:stretch>
        </p:blipFill>
        <p:spPr>
          <a:xfrm>
            <a:off x="57150" y="2061263"/>
            <a:ext cx="12192000" cy="4796737"/>
          </a:xfrm>
          <a:prstGeom prst="rect">
            <a:avLst/>
          </a:prstGeom>
        </p:spPr>
      </p:pic>
      <p:pic>
        <p:nvPicPr>
          <p:cNvPr id="7" name="Picture 6">
            <a:extLst>
              <a:ext uri="{FF2B5EF4-FFF2-40B4-BE49-F238E27FC236}">
                <a16:creationId xmlns:a16="http://schemas.microsoft.com/office/drawing/2014/main" id="{AABD7FC6-048D-AB91-1B7F-76160567704B}"/>
              </a:ext>
            </a:extLst>
          </p:cNvPr>
          <p:cNvPicPr>
            <a:picLocks noChangeAspect="1"/>
          </p:cNvPicPr>
          <p:nvPr/>
        </p:nvPicPr>
        <p:blipFill>
          <a:blip r:embed="rId3"/>
          <a:stretch>
            <a:fillRect/>
          </a:stretch>
        </p:blipFill>
        <p:spPr>
          <a:xfrm>
            <a:off x="6917961" y="-202367"/>
            <a:ext cx="5094158" cy="3070976"/>
          </a:xfrm>
          <a:prstGeom prst="rect">
            <a:avLst/>
          </a:prstGeom>
        </p:spPr>
      </p:pic>
      <p:sp>
        <p:nvSpPr>
          <p:cNvPr id="10" name="TextBox 9">
            <a:extLst>
              <a:ext uri="{FF2B5EF4-FFF2-40B4-BE49-F238E27FC236}">
                <a16:creationId xmlns:a16="http://schemas.microsoft.com/office/drawing/2014/main" id="{D78E5C6C-A956-7490-070C-3586C1623640}"/>
              </a:ext>
            </a:extLst>
          </p:cNvPr>
          <p:cNvSpPr txBox="1"/>
          <p:nvPr/>
        </p:nvSpPr>
        <p:spPr>
          <a:xfrm>
            <a:off x="449705" y="427220"/>
            <a:ext cx="3518912" cy="923330"/>
          </a:xfrm>
          <a:prstGeom prst="rect">
            <a:avLst/>
          </a:prstGeom>
          <a:noFill/>
        </p:spPr>
        <p:txBody>
          <a:bodyPr wrap="none" rtlCol="0">
            <a:spAutoFit/>
          </a:bodyPr>
          <a:lstStyle/>
          <a:p>
            <a:r>
              <a:rPr lang="en-US" dirty="0"/>
              <a:t>When will we fill and start testing –</a:t>
            </a:r>
          </a:p>
          <a:p>
            <a:r>
              <a:rPr lang="en-US" dirty="0"/>
              <a:t>When the </a:t>
            </a:r>
            <a:r>
              <a:rPr lang="en-US" dirty="0" err="1"/>
              <a:t>cryo</a:t>
            </a:r>
            <a:r>
              <a:rPr lang="en-US" dirty="0"/>
              <a:t> lines are done –</a:t>
            </a:r>
          </a:p>
          <a:p>
            <a:r>
              <a:rPr lang="en-US" dirty="0"/>
              <a:t>Next Spring</a:t>
            </a:r>
          </a:p>
        </p:txBody>
      </p:sp>
    </p:spTree>
    <p:extLst>
      <p:ext uri="{BB962C8B-B14F-4D97-AF65-F5344CB8AC3E}">
        <p14:creationId xmlns:p14="http://schemas.microsoft.com/office/powerpoint/2010/main" val="75556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91B9CA-C8B8-3C9A-18C2-D780EF99A7F9}"/>
              </a:ext>
            </a:extLst>
          </p:cNvPr>
          <p:cNvPicPr>
            <a:picLocks noChangeAspect="1"/>
          </p:cNvPicPr>
          <p:nvPr/>
        </p:nvPicPr>
        <p:blipFill rotWithShape="1">
          <a:blip r:embed="rId2"/>
          <a:srcRect t="1558"/>
          <a:stretch/>
        </p:blipFill>
        <p:spPr>
          <a:xfrm>
            <a:off x="2104894" y="988415"/>
            <a:ext cx="9251287" cy="5021706"/>
          </a:xfrm>
          <a:prstGeom prst="rect">
            <a:avLst/>
          </a:prstGeom>
        </p:spPr>
      </p:pic>
      <p:sp>
        <p:nvSpPr>
          <p:cNvPr id="4" name="TextBox 3">
            <a:extLst>
              <a:ext uri="{FF2B5EF4-FFF2-40B4-BE49-F238E27FC236}">
                <a16:creationId xmlns:a16="http://schemas.microsoft.com/office/drawing/2014/main" id="{2C634A8D-25CC-486B-D33F-F35A486C19DA}"/>
              </a:ext>
            </a:extLst>
          </p:cNvPr>
          <p:cNvSpPr txBox="1"/>
          <p:nvPr/>
        </p:nvSpPr>
        <p:spPr>
          <a:xfrm>
            <a:off x="78581" y="0"/>
            <a:ext cx="3834704" cy="2585323"/>
          </a:xfrm>
          <a:prstGeom prst="rect">
            <a:avLst/>
          </a:prstGeom>
          <a:noFill/>
        </p:spPr>
        <p:txBody>
          <a:bodyPr wrap="none" rtlCol="0">
            <a:spAutoFit/>
          </a:bodyPr>
          <a:lstStyle/>
          <a:p>
            <a:r>
              <a:rPr lang="en-US" dirty="0"/>
              <a:t>The Argonaut Cold Box</a:t>
            </a:r>
          </a:p>
          <a:p>
            <a:r>
              <a:rPr lang="en-US" dirty="0"/>
              <a:t>Needed to accommodate IERC Needs:</a:t>
            </a:r>
          </a:p>
          <a:p>
            <a:pPr marL="285750" indent="-285750">
              <a:buFont typeface="Arial" panose="020B0604020202020204" pitchFamily="34" charset="0"/>
              <a:buChar char="•"/>
            </a:pPr>
            <a:r>
              <a:rPr lang="en-US" dirty="0"/>
              <a:t>Near Detector Cube Work</a:t>
            </a:r>
          </a:p>
          <a:p>
            <a:pPr marL="285750" indent="-285750">
              <a:buFont typeface="Arial" panose="020B0604020202020204" pitchFamily="34" charset="0"/>
              <a:buChar char="•"/>
            </a:pPr>
            <a:r>
              <a:rPr lang="en-US" dirty="0"/>
              <a:t>Clean Room</a:t>
            </a:r>
          </a:p>
          <a:p>
            <a:pPr marL="285750" indent="-285750">
              <a:buFont typeface="Arial" panose="020B0604020202020204" pitchFamily="34" charset="0"/>
              <a:buChar char="•"/>
            </a:pPr>
            <a:r>
              <a:rPr lang="en-US" dirty="0"/>
              <a:t>Assembly Area</a:t>
            </a:r>
          </a:p>
          <a:p>
            <a:pPr marL="285750" indent="-285750">
              <a:buFont typeface="Arial" panose="020B0604020202020204" pitchFamily="34" charset="0"/>
              <a:buChar char="•"/>
            </a:pPr>
            <a:r>
              <a:rPr lang="en-US" dirty="0" err="1"/>
              <a:t>Cryo</a:t>
            </a:r>
            <a:r>
              <a:rPr lang="en-US" dirty="0"/>
              <a:t> Lines</a:t>
            </a:r>
          </a:p>
          <a:p>
            <a:pPr marL="285750" indent="-285750">
              <a:buFont typeface="Arial" panose="020B0604020202020204" pitchFamily="34" charset="0"/>
              <a:buChar char="•"/>
            </a:pPr>
            <a:r>
              <a:rPr lang="en-US" dirty="0"/>
              <a:t>Power Troughs </a:t>
            </a:r>
          </a:p>
          <a:p>
            <a:pPr marL="285750" indent="-285750">
              <a:buFont typeface="Arial" panose="020B0604020202020204" pitchFamily="34" charset="0"/>
              <a:buChar char="•"/>
            </a:pPr>
            <a:r>
              <a:rPr lang="en-US" dirty="0"/>
              <a:t>Crane Use</a:t>
            </a:r>
          </a:p>
          <a:p>
            <a:r>
              <a:rPr lang="en-US" dirty="0"/>
              <a:t> </a:t>
            </a:r>
          </a:p>
        </p:txBody>
      </p:sp>
      <p:sp>
        <p:nvSpPr>
          <p:cNvPr id="5" name="TextBox 4">
            <a:extLst>
              <a:ext uri="{FF2B5EF4-FFF2-40B4-BE49-F238E27FC236}">
                <a16:creationId xmlns:a16="http://schemas.microsoft.com/office/drawing/2014/main" id="{79BD0F26-4A90-7DE3-B5C4-FBA702F2AC5A}"/>
              </a:ext>
            </a:extLst>
          </p:cNvPr>
          <p:cNvSpPr txBox="1"/>
          <p:nvPr/>
        </p:nvSpPr>
        <p:spPr>
          <a:xfrm>
            <a:off x="6286500" y="1750219"/>
            <a:ext cx="1075679" cy="646331"/>
          </a:xfrm>
          <a:prstGeom prst="rect">
            <a:avLst/>
          </a:prstGeom>
          <a:noFill/>
        </p:spPr>
        <p:txBody>
          <a:bodyPr wrap="none" rtlCol="0">
            <a:spAutoFit/>
          </a:bodyPr>
          <a:lstStyle/>
          <a:p>
            <a:r>
              <a:rPr lang="en-US" dirty="0"/>
              <a:t>Argonaut</a:t>
            </a:r>
          </a:p>
          <a:p>
            <a:r>
              <a:rPr lang="en-US" dirty="0"/>
              <a:t>Cold Box</a:t>
            </a:r>
          </a:p>
        </p:txBody>
      </p:sp>
      <p:sp>
        <p:nvSpPr>
          <p:cNvPr id="6" name="TextBox 5">
            <a:extLst>
              <a:ext uri="{FF2B5EF4-FFF2-40B4-BE49-F238E27FC236}">
                <a16:creationId xmlns:a16="http://schemas.microsoft.com/office/drawing/2014/main" id="{52FC47F6-7CC6-AC46-500A-E5045EC9B992}"/>
              </a:ext>
            </a:extLst>
          </p:cNvPr>
          <p:cNvSpPr txBox="1"/>
          <p:nvPr/>
        </p:nvSpPr>
        <p:spPr>
          <a:xfrm>
            <a:off x="3078956" y="1407319"/>
            <a:ext cx="1075679" cy="923330"/>
          </a:xfrm>
          <a:prstGeom prst="rect">
            <a:avLst/>
          </a:prstGeom>
          <a:noFill/>
        </p:spPr>
        <p:txBody>
          <a:bodyPr wrap="square" rtlCol="0">
            <a:spAutoFit/>
          </a:bodyPr>
          <a:lstStyle/>
          <a:p>
            <a:r>
              <a:rPr lang="en-US" dirty="0"/>
              <a:t>Looked at this area</a:t>
            </a:r>
          </a:p>
        </p:txBody>
      </p:sp>
      <p:sp>
        <p:nvSpPr>
          <p:cNvPr id="7" name="TextBox 6">
            <a:extLst>
              <a:ext uri="{FF2B5EF4-FFF2-40B4-BE49-F238E27FC236}">
                <a16:creationId xmlns:a16="http://schemas.microsoft.com/office/drawing/2014/main" id="{71B8741C-8582-B4E7-0409-E9ED407ECFFE}"/>
              </a:ext>
            </a:extLst>
          </p:cNvPr>
          <p:cNvSpPr txBox="1"/>
          <p:nvPr/>
        </p:nvSpPr>
        <p:spPr>
          <a:xfrm>
            <a:off x="5729288" y="1678781"/>
            <a:ext cx="429926" cy="369332"/>
          </a:xfrm>
          <a:prstGeom prst="rect">
            <a:avLst/>
          </a:prstGeom>
          <a:noFill/>
        </p:spPr>
        <p:txBody>
          <a:bodyPr wrap="none" rtlCol="0">
            <a:spAutoFit/>
          </a:bodyPr>
          <a:lstStyle/>
          <a:p>
            <a:r>
              <a:rPr lang="en-US" dirty="0"/>
              <a:t>Pit</a:t>
            </a:r>
          </a:p>
        </p:txBody>
      </p:sp>
    </p:spTree>
    <p:extLst>
      <p:ext uri="{BB962C8B-B14F-4D97-AF65-F5344CB8AC3E}">
        <p14:creationId xmlns:p14="http://schemas.microsoft.com/office/powerpoint/2010/main" val="221328684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7257</TotalTime>
  <Words>1251</Words>
  <Application>Microsoft Office PowerPoint</Application>
  <PresentationFormat>Widescreen</PresentationFormat>
  <Paragraphs>124</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Gill Sans MT</vt:lpstr>
      <vt:lpstr>LiberationSans</vt:lpstr>
      <vt:lpstr>Gallery</vt:lpstr>
      <vt:lpstr>FNAL Cold Box Test Area</vt:lpstr>
      <vt:lpstr>PowerPoint Presentation</vt:lpstr>
      <vt:lpstr>PowerPoint Presentation</vt:lpstr>
      <vt:lpstr>Trying to Avoid – Lessons Learned      Space around the edge Access to the feedthroughs Edge Sealing Storage for Top cap Lighting  Access to benches and tools Faster turnaround </vt:lpstr>
      <vt:lpstr>Ground Floor of IERC</vt:lpstr>
      <vt:lpstr>PowerPoint Presentation</vt:lpstr>
      <vt:lpstr>DUNE COLD AREA Still working on clean room spacing needs Lab desk spacing – access to power, cryogenics, and lab grade gas  Building ground and Power layout – carefully done for clean power </vt:lpstr>
      <vt:lpstr>PowerPoint Presentation</vt:lpstr>
      <vt:lpstr>PowerPoint Presentation</vt:lpstr>
      <vt:lpstr>PowerPoint Presentation</vt:lpstr>
      <vt:lpstr>PowerPoint Presentation</vt:lpstr>
      <vt:lpstr>Mechanical Highlights</vt:lpstr>
      <vt:lpstr>Mechanical Motion   Soon To be tested in a small 2 Meter setup (fiber and platform and electronics on hand)</vt:lpstr>
      <vt:lpstr>Initial diagnostics – Camera and RF detector</vt:lpstr>
      <vt:lpstr>Initial Diagnostics</vt:lpstr>
      <vt:lpstr>Sample of Recent Partner Cryo-Capable Investiments</vt:lpstr>
      <vt:lpstr>extra</vt:lpstr>
      <vt:lpstr>JPL Robotics Overview</vt:lpstr>
      <vt:lpstr>Identified Technology Development Needs for this Decade</vt:lpstr>
      <vt:lpstr>Future -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Argonaut - LDRD</dc:title>
  <dc:creator>William A Pellico</dc:creator>
  <cp:lastModifiedBy>William A Pellico</cp:lastModifiedBy>
  <cp:revision>28</cp:revision>
  <dcterms:created xsi:type="dcterms:W3CDTF">2021-09-10T17:39:42Z</dcterms:created>
  <dcterms:modified xsi:type="dcterms:W3CDTF">2023-06-27T14:36:21Z</dcterms:modified>
</cp:coreProperties>
</file>