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3"/>
  </p:notesMasterIdLst>
  <p:handoutMasterIdLst>
    <p:handoutMasterId r:id="rId14"/>
  </p:handoutMasterIdLst>
  <p:sldIdLst>
    <p:sldId id="294" r:id="rId2"/>
    <p:sldId id="299" r:id="rId3"/>
    <p:sldId id="298" r:id="rId4"/>
    <p:sldId id="303" r:id="rId5"/>
    <p:sldId id="300" r:id="rId6"/>
    <p:sldId id="301" r:id="rId7"/>
    <p:sldId id="312" r:id="rId8"/>
    <p:sldId id="309" r:id="rId9"/>
    <p:sldId id="307" r:id="rId10"/>
    <p:sldId id="308" r:id="rId11"/>
    <p:sldId id="310" r:id="rId12"/>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0504E"/>
    <a:srgbClr val="4E4E4E"/>
    <a:srgbClr val="404040"/>
    <a:srgbClr val="004C97"/>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15" autoAdjust="0"/>
    <p:restoredTop sz="94663"/>
  </p:normalViewPr>
  <p:slideViewPr>
    <p:cSldViewPr snapToGrid="0" snapToObjects="1" showGuides="1">
      <p:cViewPr varScale="1">
        <p:scale>
          <a:sx n="128" d="100"/>
          <a:sy n="128" d="100"/>
        </p:scale>
        <p:origin x="2144" y="176"/>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6/28/23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6/28/23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09EA2773-F02A-CC43-B1C5-479A1F34EDA7}" type="datetime1">
              <a:rPr lang="en-US" smtClean="0"/>
              <a:t>6/28/23</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dirty="0"/>
              <a:t>Presenter | Presentation Title or Meeting Title</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A6277B28-07F0-1A40-A152-F179A1370DFF}"/>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4" name="Rectangle 13">
            <a:extLst>
              <a:ext uri="{FF2B5EF4-FFF2-40B4-BE49-F238E27FC236}">
                <a16:creationId xmlns:a16="http://schemas.microsoft.com/office/drawing/2014/main" id="{DCC5D535-9066-B247-8A94-392C689516EB}"/>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8FEA58B7-095F-6844-8E3C-8A1DDD22BF89}" type="datetime1">
              <a:rPr lang="en-US" smtClean="0"/>
              <a:t>6/28/23</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496DF85D-9E15-6943-AE30-0ED88E91D42F}"/>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5" name="Rectangle 14">
            <a:extLst>
              <a:ext uri="{FF2B5EF4-FFF2-40B4-BE49-F238E27FC236}">
                <a16:creationId xmlns:a16="http://schemas.microsoft.com/office/drawing/2014/main" id="{F9D5FCF3-4E2F-704F-BE1D-3307737332FD}"/>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3C7E1B65-1920-CF40-87B8-818D6517E0EA}" type="datetime1">
              <a:rPr lang="en-US" smtClean="0"/>
              <a:t>6/28/23</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7195FC8E-A302-604F-B566-3B477A1532F8}"/>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8" name="Rectangle 7">
            <a:extLst>
              <a:ext uri="{FF2B5EF4-FFF2-40B4-BE49-F238E27FC236}">
                <a16:creationId xmlns:a16="http://schemas.microsoft.com/office/drawing/2014/main" id="{2A2A4A72-F504-5545-BC7E-7E2B7738B172}"/>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6/28/23</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B79370FC-E149-604A-B4F3-08DEA3D84B64}"/>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39" name="Rectangle 38">
            <a:extLst>
              <a:ext uri="{FF2B5EF4-FFF2-40B4-BE49-F238E27FC236}">
                <a16:creationId xmlns:a16="http://schemas.microsoft.com/office/drawing/2014/main" id="{36FF585D-DDCF-264A-ADC6-3B99862B509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27868" b="27868"/>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8991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599" b="36987"/>
          <a:stretch/>
        </p:blipFill>
        <p:spPr>
          <a:xfrm>
            <a:off x="-17762" y="817011"/>
            <a:ext cx="9189720" cy="2966102"/>
          </a:xfrm>
          <a:prstGeom prst="rect">
            <a:avLst/>
          </a:prstGeom>
          <a:ln>
            <a:solidFill>
              <a:schemeClr val="accent1"/>
            </a:solidFill>
          </a:ln>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478222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0916" b="40730"/>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044814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6134" b="35512"/>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09996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39239" b="12407"/>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210116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7732" r="7732"/>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99179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7ADAB69-348E-2C41-AF41-E98D046040A4}" type="datetime1">
              <a:rPr lang="en-US" smtClean="0"/>
              <a:t>6/28/23</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099EE7B-C01A-E94A-AA76-2F04CF97FC05}" type="datetime1">
              <a:rPr lang="en-US" smtClean="0"/>
              <a:t>6/28/23</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2EF4938-6162-EE4E-9ED3-73016E21644A}" type="datetime1">
              <a:rPr lang="en-US" smtClean="0"/>
              <a:t>6/28/23</a:t>
            </a:fld>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indico.fnal.gov/event/57487/contributions/267570/attachments/167349/223279/Nuetron_Reconstruction.pdf" TargetMode="External"/><Relationship Id="rId2" Type="http://schemas.openxmlformats.org/officeDocument/2006/relationships/hyperlink" Target="https://indico.fnal.gov/event/57487/contributions/267428/attachments/167407/223376/PNS_update_CM_meeting_May_25_2023.pdf" TargetMode="External"/><Relationship Id="rId1" Type="http://schemas.openxmlformats.org/officeDocument/2006/relationships/slideLayout" Target="../slideLayouts/slideLayout8.xml"/><Relationship Id="rId4" Type="http://schemas.openxmlformats.org/officeDocument/2006/relationships/hyperlink" Target="https://indico.fnal.gov/event/57487/contributions/267430/attachments/167405/223378/DUNE%20CM%2005_21_2023%20%28Neutron%20Calibration%29%20%281%29.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sz="1600" dirty="0" err="1"/>
              <a:t>Ajib</a:t>
            </a:r>
            <a:r>
              <a:rPr lang="en-US" sz="1600" dirty="0"/>
              <a:t> </a:t>
            </a:r>
            <a:r>
              <a:rPr lang="en-US" sz="1600" dirty="0" err="1"/>
              <a:t>Paudel</a:t>
            </a:r>
            <a:r>
              <a:rPr lang="en-US" sz="1600" dirty="0"/>
              <a:t> (On behalf of the PNS calibration group)</a:t>
            </a:r>
          </a:p>
          <a:p>
            <a:r>
              <a:rPr lang="en-US" sz="1400" b="1" i="0" u="none" strike="noStrike" dirty="0">
                <a:solidFill>
                  <a:srgbClr val="003087"/>
                </a:solidFill>
                <a:effectLst/>
                <a:latin typeface="Roboto" panose="02000000000000000000" pitchFamily="2" charset="0"/>
              </a:rPr>
              <a:t>DUNE Far Detector 3 Mini-workshop: Toward a Combined Photon Detection and Field Cage System</a:t>
            </a:r>
            <a:endParaRPr lang="en-US" sz="1600" dirty="0">
              <a:solidFill>
                <a:srgbClr val="003087"/>
              </a:solidFill>
            </a:endParaRPr>
          </a:p>
          <a:p>
            <a:r>
              <a:rPr lang="en-US" sz="1600" dirty="0"/>
              <a:t>June 28, 2023</a:t>
            </a:r>
          </a:p>
          <a:p>
            <a:endParaRPr lang="en-US" dirty="0"/>
          </a:p>
        </p:txBody>
      </p:sp>
      <p:sp>
        <p:nvSpPr>
          <p:cNvPr id="3" name="Text Placeholder 2"/>
          <p:cNvSpPr>
            <a:spLocks noGrp="1"/>
          </p:cNvSpPr>
          <p:nvPr>
            <p:ph type="body" sz="quarter" idx="11"/>
          </p:nvPr>
        </p:nvSpPr>
        <p:spPr/>
        <p:txBody>
          <a:bodyPr>
            <a:noAutofit/>
          </a:bodyPr>
          <a:lstStyle/>
          <a:p>
            <a:r>
              <a:rPr lang="en-US" sz="1600" b="1" i="0" u="none" strike="noStrike" dirty="0">
                <a:solidFill>
                  <a:srgbClr val="1A63A0"/>
                </a:solidFill>
                <a:effectLst/>
                <a:latin typeface="Roboto" panose="02000000000000000000" pitchFamily="2" charset="0"/>
              </a:rPr>
              <a:t>Pulsed Neutron Source (PNS) for Photon Detector System (PDS) calibration</a:t>
            </a:r>
            <a:endParaRPr lang="en-US" sz="1600" dirty="0"/>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7A40BFD-5448-4FF7-C7DE-CC4546E5B8F1}"/>
              </a:ext>
            </a:extLst>
          </p:cNvPr>
          <p:cNvSpPr>
            <a:spLocks noGrp="1"/>
          </p:cNvSpPr>
          <p:nvPr>
            <p:ph type="dt" sz="half" idx="2"/>
          </p:nvPr>
        </p:nvSpPr>
        <p:spPr/>
        <p:txBody>
          <a:bodyPr/>
          <a:lstStyle/>
          <a:p>
            <a:pPr>
              <a:defRPr/>
            </a:pPr>
            <a:fld id="{57ADAB69-348E-2C41-AF41-E98D046040A4}" type="datetime1">
              <a:rPr lang="en-US" smtClean="0"/>
              <a:t>6/28/23</a:t>
            </a:fld>
            <a:endParaRPr lang="en-US" dirty="0"/>
          </a:p>
        </p:txBody>
      </p:sp>
      <p:sp>
        <p:nvSpPr>
          <p:cNvPr id="5" name="Footer Placeholder 4">
            <a:extLst>
              <a:ext uri="{FF2B5EF4-FFF2-40B4-BE49-F238E27FC236}">
                <a16:creationId xmlns:a16="http://schemas.microsoft.com/office/drawing/2014/main" id="{2F254D8F-54F8-C9D8-5DF2-6BC832E22775}"/>
              </a:ext>
            </a:extLst>
          </p:cNvPr>
          <p:cNvSpPr>
            <a:spLocks noGrp="1"/>
          </p:cNvSpPr>
          <p:nvPr>
            <p:ph type="ftr" sz="quarter" idx="3"/>
          </p:nvPr>
        </p:nvSpPr>
        <p:spPr/>
        <p:txBody>
          <a:bodyPr/>
          <a:lstStyle/>
          <a:p>
            <a:pPr>
              <a:defRPr/>
            </a:pPr>
            <a:r>
              <a:rPr lang="en-US" dirty="0" err="1"/>
              <a:t>Ajib</a:t>
            </a:r>
            <a:r>
              <a:rPr lang="en-US" dirty="0"/>
              <a:t> </a:t>
            </a:r>
            <a:r>
              <a:rPr lang="en-US" dirty="0" err="1"/>
              <a:t>Paudel</a:t>
            </a:r>
            <a:r>
              <a:rPr lang="en-US" dirty="0"/>
              <a:t> | Physics calibration with PNS </a:t>
            </a:r>
            <a:endParaRPr lang="en-US" b="1" dirty="0"/>
          </a:p>
        </p:txBody>
      </p:sp>
      <p:sp>
        <p:nvSpPr>
          <p:cNvPr id="6" name="Slide Number Placeholder 5">
            <a:extLst>
              <a:ext uri="{FF2B5EF4-FFF2-40B4-BE49-F238E27FC236}">
                <a16:creationId xmlns:a16="http://schemas.microsoft.com/office/drawing/2014/main" id="{72C36EB1-36F7-4DA8-3229-B2480E21C9DE}"/>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9" name="TextBox 8">
            <a:extLst>
              <a:ext uri="{FF2B5EF4-FFF2-40B4-BE49-F238E27FC236}">
                <a16:creationId xmlns:a16="http://schemas.microsoft.com/office/drawing/2014/main" id="{4E044A03-65FF-ECA3-4F5B-717A2AA1BEF6}"/>
              </a:ext>
            </a:extLst>
          </p:cNvPr>
          <p:cNvSpPr txBox="1"/>
          <p:nvPr/>
        </p:nvSpPr>
        <p:spPr>
          <a:xfrm>
            <a:off x="3030242" y="2210065"/>
            <a:ext cx="4313583" cy="584775"/>
          </a:xfrm>
          <a:prstGeom prst="rect">
            <a:avLst/>
          </a:prstGeom>
          <a:noFill/>
        </p:spPr>
        <p:txBody>
          <a:bodyPr wrap="square" rtlCol="0">
            <a:spAutoFit/>
          </a:bodyPr>
          <a:lstStyle/>
          <a:p>
            <a:r>
              <a:rPr lang="en-US" sz="3200" dirty="0"/>
              <a:t>BACK UP SLIDES</a:t>
            </a:r>
          </a:p>
        </p:txBody>
      </p:sp>
    </p:spTree>
    <p:extLst>
      <p:ext uri="{BB962C8B-B14F-4D97-AF65-F5344CB8AC3E}">
        <p14:creationId xmlns:p14="http://schemas.microsoft.com/office/powerpoint/2010/main" val="3420377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7A40BFD-5448-4FF7-C7DE-CC4546E5B8F1}"/>
              </a:ext>
            </a:extLst>
          </p:cNvPr>
          <p:cNvSpPr>
            <a:spLocks noGrp="1"/>
          </p:cNvSpPr>
          <p:nvPr>
            <p:ph type="dt" sz="half" idx="2"/>
          </p:nvPr>
        </p:nvSpPr>
        <p:spPr/>
        <p:txBody>
          <a:bodyPr/>
          <a:lstStyle/>
          <a:p>
            <a:pPr>
              <a:defRPr/>
            </a:pPr>
            <a:fld id="{57ADAB69-348E-2C41-AF41-E98D046040A4}" type="datetime1">
              <a:rPr lang="en-US" smtClean="0"/>
              <a:t>6/28/23</a:t>
            </a:fld>
            <a:endParaRPr lang="en-US" dirty="0"/>
          </a:p>
        </p:txBody>
      </p:sp>
      <p:sp>
        <p:nvSpPr>
          <p:cNvPr id="5" name="Footer Placeholder 4">
            <a:extLst>
              <a:ext uri="{FF2B5EF4-FFF2-40B4-BE49-F238E27FC236}">
                <a16:creationId xmlns:a16="http://schemas.microsoft.com/office/drawing/2014/main" id="{2F254D8F-54F8-C9D8-5DF2-6BC832E22775}"/>
              </a:ext>
            </a:extLst>
          </p:cNvPr>
          <p:cNvSpPr>
            <a:spLocks noGrp="1"/>
          </p:cNvSpPr>
          <p:nvPr>
            <p:ph type="ftr" sz="quarter" idx="3"/>
          </p:nvPr>
        </p:nvSpPr>
        <p:spPr/>
        <p:txBody>
          <a:bodyPr/>
          <a:lstStyle/>
          <a:p>
            <a:pPr>
              <a:defRPr/>
            </a:pPr>
            <a:r>
              <a:rPr lang="en-US" dirty="0" err="1"/>
              <a:t>Ajib</a:t>
            </a:r>
            <a:r>
              <a:rPr lang="en-US" dirty="0"/>
              <a:t> </a:t>
            </a:r>
            <a:r>
              <a:rPr lang="en-US" dirty="0" err="1"/>
              <a:t>Paudel</a:t>
            </a:r>
            <a:r>
              <a:rPr lang="en-US" dirty="0"/>
              <a:t> | Physics calibration with PNS </a:t>
            </a:r>
            <a:endParaRPr lang="en-US" b="1" dirty="0"/>
          </a:p>
        </p:txBody>
      </p:sp>
      <p:sp>
        <p:nvSpPr>
          <p:cNvPr id="6" name="Slide Number Placeholder 5">
            <a:extLst>
              <a:ext uri="{FF2B5EF4-FFF2-40B4-BE49-F238E27FC236}">
                <a16:creationId xmlns:a16="http://schemas.microsoft.com/office/drawing/2014/main" id="{72C36EB1-36F7-4DA8-3229-B2480E21C9DE}"/>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pic>
        <p:nvPicPr>
          <p:cNvPr id="12" name="Picture 11" descr="A screenshot of a computer&#10;&#10;Description automatically generated with medium confidence">
            <a:extLst>
              <a:ext uri="{FF2B5EF4-FFF2-40B4-BE49-F238E27FC236}">
                <a16:creationId xmlns:a16="http://schemas.microsoft.com/office/drawing/2014/main" id="{DD325760-C5FC-C2E7-4947-DC7D1DB24BD0}"/>
              </a:ext>
            </a:extLst>
          </p:cNvPr>
          <p:cNvPicPr>
            <a:picLocks noChangeAspect="1"/>
          </p:cNvPicPr>
          <p:nvPr/>
        </p:nvPicPr>
        <p:blipFill>
          <a:blip r:embed="rId2"/>
          <a:stretch>
            <a:fillRect/>
          </a:stretch>
        </p:blipFill>
        <p:spPr>
          <a:xfrm>
            <a:off x="211082" y="110915"/>
            <a:ext cx="8445238" cy="6130054"/>
          </a:xfrm>
          <a:prstGeom prst="rect">
            <a:avLst/>
          </a:prstGeom>
        </p:spPr>
      </p:pic>
    </p:spTree>
    <p:extLst>
      <p:ext uri="{BB962C8B-B14F-4D97-AF65-F5344CB8AC3E}">
        <p14:creationId xmlns:p14="http://schemas.microsoft.com/office/powerpoint/2010/main" val="159279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55B72E-D1E1-5BAC-08A3-2B56CF6350C8}"/>
              </a:ext>
            </a:extLst>
          </p:cNvPr>
          <p:cNvSpPr>
            <a:spLocks noGrp="1"/>
          </p:cNvSpPr>
          <p:nvPr>
            <p:ph idx="1"/>
          </p:nvPr>
        </p:nvSpPr>
        <p:spPr/>
        <p:txBody>
          <a:bodyPr/>
          <a:lstStyle/>
          <a:p>
            <a:r>
              <a:rPr lang="en-US" dirty="0"/>
              <a:t>Photon Detector System(PDS) as an energy calorimeter</a:t>
            </a:r>
          </a:p>
          <a:p>
            <a:r>
              <a:rPr lang="en-US" dirty="0"/>
              <a:t>Pulsed Neutron Source (PNS) for PDS calibration</a:t>
            </a:r>
          </a:p>
          <a:p>
            <a:r>
              <a:rPr lang="en-US" dirty="0"/>
              <a:t>Prior developments in PNS calibration:</a:t>
            </a:r>
          </a:p>
          <a:p>
            <a:r>
              <a:rPr lang="en-US" dirty="0"/>
              <a:t>More details in:</a:t>
            </a:r>
          </a:p>
          <a:p>
            <a:pPr lvl="1">
              <a:buFont typeface="Wingdings" pitchFamily="2" charset="2"/>
              <a:buChar char="Ø"/>
            </a:pPr>
            <a:r>
              <a:rPr lang="en-US" dirty="0">
                <a:hlinkClick r:id="rId2"/>
              </a:rPr>
              <a:t>Jingbo Wang's DUNE collaboration meeting talk</a:t>
            </a:r>
            <a:endParaRPr lang="en-US" dirty="0"/>
          </a:p>
          <a:p>
            <a:pPr lvl="1">
              <a:buFont typeface="Wingdings" pitchFamily="2" charset="2"/>
              <a:buChar char="Ø"/>
            </a:pPr>
            <a:r>
              <a:rPr lang="en-US" dirty="0">
                <a:hlinkClick r:id="rId3"/>
              </a:rPr>
              <a:t>Walker Johnson's Dune Collaboration meeting talk</a:t>
            </a:r>
            <a:endParaRPr lang="en-US" dirty="0"/>
          </a:p>
          <a:p>
            <a:pPr lvl="1">
              <a:buFont typeface="Wingdings" pitchFamily="2" charset="2"/>
              <a:buChar char="Ø"/>
            </a:pPr>
            <a:r>
              <a:rPr lang="en-US" dirty="0">
                <a:hlinkClick r:id="rId4"/>
              </a:rPr>
              <a:t>Nicholas Carrara's DUNE collaboration meeting talk</a:t>
            </a:r>
            <a:endParaRPr lang="en-US" dirty="0"/>
          </a:p>
          <a:p>
            <a:pPr marL="0" indent="0">
              <a:buNone/>
            </a:pPr>
            <a:endParaRPr lang="en-US" dirty="0"/>
          </a:p>
          <a:p>
            <a:pPr>
              <a:buFont typeface="Arial" panose="020B0604020202020204" pitchFamily="34" charset="0"/>
              <a:buChar char="•"/>
            </a:pPr>
            <a:r>
              <a:rPr lang="en-US" dirty="0"/>
              <a:t>Deploying PNS in </a:t>
            </a:r>
            <a:r>
              <a:rPr lang="en-US" dirty="0" err="1"/>
              <a:t>ColdBox</a:t>
            </a:r>
            <a:r>
              <a:rPr lang="en-US" dirty="0"/>
              <a:t> Module 1 run</a:t>
            </a:r>
          </a:p>
          <a:p>
            <a:pPr>
              <a:buFont typeface="Arial" panose="020B0604020202020204" pitchFamily="34" charset="0"/>
              <a:buChar char="•"/>
            </a:pPr>
            <a:r>
              <a:rPr lang="en-US" dirty="0"/>
              <a:t>Summary</a:t>
            </a:r>
          </a:p>
          <a:p>
            <a:pPr>
              <a:buFont typeface="Wingdings" pitchFamily="2" charset="2"/>
              <a:buChar char="Ø"/>
            </a:pPr>
            <a:endParaRPr lang="en-US" dirty="0"/>
          </a:p>
          <a:p>
            <a:pPr marL="0" indent="0">
              <a:buNone/>
            </a:pPr>
            <a:endParaRPr lang="en-US" dirty="0"/>
          </a:p>
          <a:p>
            <a:pPr>
              <a:buFont typeface="Wingdings" pitchFamily="2" charset="2"/>
              <a:buChar char="Ø"/>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0F238BD0-4549-3F26-DDF6-A53DA40C045A}"/>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87A40BFD-5448-4FF7-C7DE-CC4546E5B8F1}"/>
              </a:ext>
            </a:extLst>
          </p:cNvPr>
          <p:cNvSpPr>
            <a:spLocks noGrp="1"/>
          </p:cNvSpPr>
          <p:nvPr>
            <p:ph type="dt" sz="half" idx="2"/>
          </p:nvPr>
        </p:nvSpPr>
        <p:spPr/>
        <p:txBody>
          <a:bodyPr/>
          <a:lstStyle/>
          <a:p>
            <a:pPr>
              <a:defRPr/>
            </a:pPr>
            <a:fld id="{57ADAB69-348E-2C41-AF41-E98D046040A4}" type="datetime1">
              <a:rPr lang="en-US" smtClean="0"/>
              <a:t>6/28/23</a:t>
            </a:fld>
            <a:endParaRPr lang="en-US" dirty="0"/>
          </a:p>
        </p:txBody>
      </p:sp>
      <p:sp>
        <p:nvSpPr>
          <p:cNvPr id="5" name="Footer Placeholder 4">
            <a:extLst>
              <a:ext uri="{FF2B5EF4-FFF2-40B4-BE49-F238E27FC236}">
                <a16:creationId xmlns:a16="http://schemas.microsoft.com/office/drawing/2014/main" id="{2F254D8F-54F8-C9D8-5DF2-6BC832E22775}"/>
              </a:ext>
            </a:extLst>
          </p:cNvPr>
          <p:cNvSpPr>
            <a:spLocks noGrp="1"/>
          </p:cNvSpPr>
          <p:nvPr>
            <p:ph type="ftr" sz="quarter" idx="3"/>
          </p:nvPr>
        </p:nvSpPr>
        <p:spPr/>
        <p:txBody>
          <a:bodyPr/>
          <a:lstStyle/>
          <a:p>
            <a:pPr>
              <a:defRPr/>
            </a:pPr>
            <a:r>
              <a:rPr lang="en-US" dirty="0" err="1"/>
              <a:t>Ajib</a:t>
            </a:r>
            <a:r>
              <a:rPr lang="en-US" dirty="0"/>
              <a:t> </a:t>
            </a:r>
            <a:r>
              <a:rPr lang="en-US" dirty="0" err="1"/>
              <a:t>Paudel</a:t>
            </a:r>
            <a:r>
              <a:rPr lang="en-US" dirty="0"/>
              <a:t> | Physics calibration with PNS </a:t>
            </a:r>
            <a:endParaRPr lang="en-US" b="1" dirty="0"/>
          </a:p>
        </p:txBody>
      </p:sp>
      <p:sp>
        <p:nvSpPr>
          <p:cNvPr id="6" name="Slide Number Placeholder 5">
            <a:extLst>
              <a:ext uri="{FF2B5EF4-FFF2-40B4-BE49-F238E27FC236}">
                <a16:creationId xmlns:a16="http://schemas.microsoft.com/office/drawing/2014/main" id="{72C36EB1-36F7-4DA8-3229-B2480E21C9DE}"/>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1837158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55B72E-D1E1-5BAC-08A3-2B56CF6350C8}"/>
              </a:ext>
            </a:extLst>
          </p:cNvPr>
          <p:cNvSpPr>
            <a:spLocks noGrp="1"/>
          </p:cNvSpPr>
          <p:nvPr>
            <p:ph idx="1"/>
          </p:nvPr>
        </p:nvSpPr>
        <p:spPr>
          <a:xfrm>
            <a:off x="228601" y="971550"/>
            <a:ext cx="4907279" cy="5337809"/>
          </a:xfrm>
        </p:spPr>
        <p:txBody>
          <a:bodyPr/>
          <a:lstStyle/>
          <a:p>
            <a:r>
              <a:rPr lang="en-US" sz="2000" dirty="0"/>
              <a:t>Liquid Argon detectors have  predominantly used PDS for event time (t0) reconstruction</a:t>
            </a:r>
          </a:p>
          <a:p>
            <a:r>
              <a:rPr lang="en-US" sz="2000" dirty="0" err="1"/>
              <a:t>SoF</a:t>
            </a:r>
            <a:r>
              <a:rPr lang="en-US" sz="2000" dirty="0"/>
              <a:t> and </a:t>
            </a:r>
            <a:r>
              <a:rPr lang="en-US" sz="2000" dirty="0" err="1"/>
              <a:t>PoF</a:t>
            </a:r>
            <a:r>
              <a:rPr lang="en-US" sz="2000" dirty="0"/>
              <a:t> technology </a:t>
            </a:r>
            <a:r>
              <a:rPr lang="en-US" sz="2000" dirty="0">
                <a:sym typeface="Wingdings" pitchFamily="2" charset="2"/>
              </a:rPr>
              <a:t> better </a:t>
            </a:r>
            <a:r>
              <a:rPr lang="en-US" sz="2000" dirty="0"/>
              <a:t>PDS coverage </a:t>
            </a:r>
            <a:r>
              <a:rPr lang="en-US" sz="2000" dirty="0">
                <a:sym typeface="Wingdings" pitchFamily="2" charset="2"/>
              </a:rPr>
              <a:t> improved uniformity in Light collection</a:t>
            </a:r>
          </a:p>
          <a:p>
            <a:r>
              <a:rPr lang="en-US" sz="2000" dirty="0">
                <a:sym typeface="Wingdings" pitchFamily="2" charset="2"/>
              </a:rPr>
              <a:t>We are now more prepared to use PDS for energy reconstruction</a:t>
            </a:r>
          </a:p>
          <a:p>
            <a:r>
              <a:rPr lang="en-US" sz="2000" dirty="0">
                <a:sym typeface="Wingdings" pitchFamily="2" charset="2"/>
              </a:rPr>
              <a:t>In addition to realistic simulation, we need a standard candle for energy scale determination</a:t>
            </a:r>
          </a:p>
          <a:p>
            <a:r>
              <a:rPr lang="en-US" sz="2000" dirty="0">
                <a:sym typeface="Wingdings" pitchFamily="2" charset="2"/>
              </a:rPr>
              <a:t>Next few slides will describe why Pulsed Neutron source could be a practical calibration source for PDS system like DUNE-FD2 and same applies for FD3</a:t>
            </a:r>
          </a:p>
          <a:p>
            <a:endParaRPr lang="en-US" dirty="0"/>
          </a:p>
        </p:txBody>
      </p:sp>
      <p:sp>
        <p:nvSpPr>
          <p:cNvPr id="3" name="Title 2">
            <a:extLst>
              <a:ext uri="{FF2B5EF4-FFF2-40B4-BE49-F238E27FC236}">
                <a16:creationId xmlns:a16="http://schemas.microsoft.com/office/drawing/2014/main" id="{0F238BD0-4549-3F26-DDF6-A53DA40C045A}"/>
              </a:ext>
            </a:extLst>
          </p:cNvPr>
          <p:cNvSpPr>
            <a:spLocks noGrp="1"/>
          </p:cNvSpPr>
          <p:nvPr>
            <p:ph type="title"/>
          </p:nvPr>
        </p:nvSpPr>
        <p:spPr/>
        <p:txBody>
          <a:bodyPr/>
          <a:lstStyle/>
          <a:p>
            <a:r>
              <a:rPr lang="en-US" dirty="0"/>
              <a:t>PDS as a calorimetric tool:</a:t>
            </a:r>
          </a:p>
        </p:txBody>
      </p:sp>
      <p:sp>
        <p:nvSpPr>
          <p:cNvPr id="4" name="Date Placeholder 3">
            <a:extLst>
              <a:ext uri="{FF2B5EF4-FFF2-40B4-BE49-F238E27FC236}">
                <a16:creationId xmlns:a16="http://schemas.microsoft.com/office/drawing/2014/main" id="{87A40BFD-5448-4FF7-C7DE-CC4546E5B8F1}"/>
              </a:ext>
            </a:extLst>
          </p:cNvPr>
          <p:cNvSpPr>
            <a:spLocks noGrp="1"/>
          </p:cNvSpPr>
          <p:nvPr>
            <p:ph type="dt" sz="half" idx="2"/>
          </p:nvPr>
        </p:nvSpPr>
        <p:spPr/>
        <p:txBody>
          <a:bodyPr/>
          <a:lstStyle/>
          <a:p>
            <a:pPr>
              <a:defRPr/>
            </a:pPr>
            <a:fld id="{57ADAB69-348E-2C41-AF41-E98D046040A4}" type="datetime1">
              <a:rPr lang="en-US" smtClean="0"/>
              <a:t>6/28/23</a:t>
            </a:fld>
            <a:endParaRPr lang="en-US" dirty="0"/>
          </a:p>
        </p:txBody>
      </p:sp>
      <p:sp>
        <p:nvSpPr>
          <p:cNvPr id="5" name="Footer Placeholder 4">
            <a:extLst>
              <a:ext uri="{FF2B5EF4-FFF2-40B4-BE49-F238E27FC236}">
                <a16:creationId xmlns:a16="http://schemas.microsoft.com/office/drawing/2014/main" id="{2F254D8F-54F8-C9D8-5DF2-6BC832E22775}"/>
              </a:ext>
            </a:extLst>
          </p:cNvPr>
          <p:cNvSpPr>
            <a:spLocks noGrp="1"/>
          </p:cNvSpPr>
          <p:nvPr>
            <p:ph type="ftr" sz="quarter" idx="3"/>
          </p:nvPr>
        </p:nvSpPr>
        <p:spPr/>
        <p:txBody>
          <a:bodyPr/>
          <a:lstStyle/>
          <a:p>
            <a:pPr>
              <a:defRPr/>
            </a:pPr>
            <a:r>
              <a:rPr lang="en-US" dirty="0" err="1"/>
              <a:t>Ajib</a:t>
            </a:r>
            <a:r>
              <a:rPr lang="en-US" dirty="0"/>
              <a:t> </a:t>
            </a:r>
            <a:r>
              <a:rPr lang="en-US" dirty="0" err="1"/>
              <a:t>Paudel</a:t>
            </a:r>
            <a:r>
              <a:rPr lang="en-US" dirty="0"/>
              <a:t> | Physics calibration with PNS </a:t>
            </a:r>
            <a:endParaRPr lang="en-US" b="1" dirty="0"/>
          </a:p>
        </p:txBody>
      </p:sp>
      <p:sp>
        <p:nvSpPr>
          <p:cNvPr id="6" name="Slide Number Placeholder 5">
            <a:extLst>
              <a:ext uri="{FF2B5EF4-FFF2-40B4-BE49-F238E27FC236}">
                <a16:creationId xmlns:a16="http://schemas.microsoft.com/office/drawing/2014/main" id="{72C36EB1-36F7-4DA8-3229-B2480E21C9DE}"/>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pic>
        <p:nvPicPr>
          <p:cNvPr id="8" name="Picture 7">
            <a:extLst>
              <a:ext uri="{FF2B5EF4-FFF2-40B4-BE49-F238E27FC236}">
                <a16:creationId xmlns:a16="http://schemas.microsoft.com/office/drawing/2014/main" id="{C5450C40-E446-EB53-53D9-C23EA216A9FE}"/>
              </a:ext>
            </a:extLst>
          </p:cNvPr>
          <p:cNvPicPr>
            <a:picLocks noChangeAspect="1"/>
          </p:cNvPicPr>
          <p:nvPr/>
        </p:nvPicPr>
        <p:blipFill>
          <a:blip r:embed="rId2"/>
          <a:stretch>
            <a:fillRect/>
          </a:stretch>
        </p:blipFill>
        <p:spPr>
          <a:xfrm rot="5400000">
            <a:off x="5528209" y="287300"/>
            <a:ext cx="3223462" cy="4008120"/>
          </a:xfrm>
          <a:prstGeom prst="rect">
            <a:avLst/>
          </a:prstGeom>
        </p:spPr>
      </p:pic>
      <p:sp>
        <p:nvSpPr>
          <p:cNvPr id="9" name="TextBox 8">
            <a:extLst>
              <a:ext uri="{FF2B5EF4-FFF2-40B4-BE49-F238E27FC236}">
                <a16:creationId xmlns:a16="http://schemas.microsoft.com/office/drawing/2014/main" id="{8AD69026-B4F5-A28B-8F05-88B812B692A7}"/>
              </a:ext>
            </a:extLst>
          </p:cNvPr>
          <p:cNvSpPr txBox="1"/>
          <p:nvPr/>
        </p:nvSpPr>
        <p:spPr>
          <a:xfrm>
            <a:off x="5546035" y="3826565"/>
            <a:ext cx="3369364" cy="1938992"/>
          </a:xfrm>
          <a:prstGeom prst="rect">
            <a:avLst/>
          </a:prstGeom>
          <a:noFill/>
        </p:spPr>
        <p:txBody>
          <a:bodyPr wrap="square" rtlCol="0">
            <a:spAutoFit/>
          </a:bodyPr>
          <a:lstStyle/>
          <a:p>
            <a:r>
              <a:rPr lang="en-US" dirty="0"/>
              <a:t>Fig: Energy resolution as a function of deposited energy for DUNE-FD2 simulation using PDS system</a:t>
            </a:r>
          </a:p>
        </p:txBody>
      </p:sp>
    </p:spTree>
    <p:extLst>
      <p:ext uri="{BB962C8B-B14F-4D97-AF65-F5344CB8AC3E}">
        <p14:creationId xmlns:p14="http://schemas.microsoft.com/office/powerpoint/2010/main" val="3506349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5D89836-2143-DC68-38C7-2F4F6339013A}"/>
              </a:ext>
            </a:extLst>
          </p:cNvPr>
          <p:cNvSpPr>
            <a:spLocks noGrp="1"/>
          </p:cNvSpPr>
          <p:nvPr>
            <p:ph type="dt" sz="half" idx="2"/>
          </p:nvPr>
        </p:nvSpPr>
        <p:spPr/>
        <p:txBody>
          <a:bodyPr/>
          <a:lstStyle/>
          <a:p>
            <a:pPr>
              <a:defRPr/>
            </a:pPr>
            <a:fld id="{57ADAB69-348E-2C41-AF41-E98D046040A4}" type="datetime1">
              <a:rPr lang="en-US" smtClean="0"/>
              <a:t>6/28/23</a:t>
            </a:fld>
            <a:endParaRPr lang="en-US" dirty="0"/>
          </a:p>
        </p:txBody>
      </p:sp>
      <p:sp>
        <p:nvSpPr>
          <p:cNvPr id="5" name="Footer Placeholder 4">
            <a:extLst>
              <a:ext uri="{FF2B5EF4-FFF2-40B4-BE49-F238E27FC236}">
                <a16:creationId xmlns:a16="http://schemas.microsoft.com/office/drawing/2014/main" id="{6C723C42-0E1D-7F41-1802-C2D52E21191F}"/>
              </a:ext>
            </a:extLst>
          </p:cNvPr>
          <p:cNvSpPr>
            <a:spLocks noGrp="1"/>
          </p:cNvSpPr>
          <p:nvPr>
            <p:ph type="ftr" sz="quarter" idx="3"/>
          </p:nvPr>
        </p:nvSpPr>
        <p:spPr/>
        <p:txBody>
          <a:bodyPr/>
          <a:lstStyle/>
          <a:p>
            <a:pPr>
              <a:defRPr/>
            </a:pPr>
            <a:r>
              <a:rPr lang="en-US" dirty="0" err="1"/>
              <a:t>Ajib</a:t>
            </a:r>
            <a:r>
              <a:rPr lang="en-US" dirty="0"/>
              <a:t> </a:t>
            </a:r>
            <a:r>
              <a:rPr lang="en-US" dirty="0" err="1"/>
              <a:t>Paudel</a:t>
            </a:r>
            <a:r>
              <a:rPr lang="en-US" dirty="0"/>
              <a:t> | Physics Calibration with PDS</a:t>
            </a:r>
            <a:endParaRPr lang="en-US" b="1" dirty="0"/>
          </a:p>
        </p:txBody>
      </p:sp>
      <p:sp>
        <p:nvSpPr>
          <p:cNvPr id="6" name="Slide Number Placeholder 5">
            <a:extLst>
              <a:ext uri="{FF2B5EF4-FFF2-40B4-BE49-F238E27FC236}">
                <a16:creationId xmlns:a16="http://schemas.microsoft.com/office/drawing/2014/main" id="{B1C32CA5-35C3-C975-6B2C-F559305F829B}"/>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pic>
        <p:nvPicPr>
          <p:cNvPr id="8" name="Picture 7" descr="A close-up of a graph&#10;&#10;Description automatically generated with low confidence">
            <a:extLst>
              <a:ext uri="{FF2B5EF4-FFF2-40B4-BE49-F238E27FC236}">
                <a16:creationId xmlns:a16="http://schemas.microsoft.com/office/drawing/2014/main" id="{D78ADF84-BE1B-1F71-F301-BD10AE7FEFF1}"/>
              </a:ext>
            </a:extLst>
          </p:cNvPr>
          <p:cNvPicPr>
            <a:picLocks noChangeAspect="1"/>
          </p:cNvPicPr>
          <p:nvPr/>
        </p:nvPicPr>
        <p:blipFill>
          <a:blip r:embed="rId2"/>
          <a:stretch>
            <a:fillRect/>
          </a:stretch>
        </p:blipFill>
        <p:spPr>
          <a:xfrm>
            <a:off x="194645" y="516535"/>
            <a:ext cx="8601485" cy="5722981"/>
          </a:xfrm>
          <a:prstGeom prst="rect">
            <a:avLst/>
          </a:prstGeom>
        </p:spPr>
      </p:pic>
      <p:sp>
        <p:nvSpPr>
          <p:cNvPr id="9" name="TextBox 8">
            <a:extLst>
              <a:ext uri="{FF2B5EF4-FFF2-40B4-BE49-F238E27FC236}">
                <a16:creationId xmlns:a16="http://schemas.microsoft.com/office/drawing/2014/main" id="{3E6AF5B6-71A7-EC05-FE6F-B1BC72E8CCC3}"/>
              </a:ext>
            </a:extLst>
          </p:cNvPr>
          <p:cNvSpPr txBox="1"/>
          <p:nvPr/>
        </p:nvSpPr>
        <p:spPr>
          <a:xfrm>
            <a:off x="194645" y="54870"/>
            <a:ext cx="4253948" cy="461665"/>
          </a:xfrm>
          <a:prstGeom prst="rect">
            <a:avLst/>
          </a:prstGeom>
          <a:noFill/>
        </p:spPr>
        <p:txBody>
          <a:bodyPr wrap="square" rtlCol="0">
            <a:spAutoFit/>
          </a:bodyPr>
          <a:lstStyle/>
          <a:p>
            <a:r>
              <a:rPr lang="en-US" dirty="0"/>
              <a:t>Slide from Walker Johnson</a:t>
            </a:r>
          </a:p>
        </p:txBody>
      </p:sp>
    </p:spTree>
    <p:extLst>
      <p:ext uri="{BB962C8B-B14F-4D97-AF65-F5344CB8AC3E}">
        <p14:creationId xmlns:p14="http://schemas.microsoft.com/office/powerpoint/2010/main" val="498342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238BD0-4549-3F26-DDF6-A53DA40C045A}"/>
              </a:ext>
            </a:extLst>
          </p:cNvPr>
          <p:cNvSpPr>
            <a:spLocks noGrp="1"/>
          </p:cNvSpPr>
          <p:nvPr>
            <p:ph type="title"/>
          </p:nvPr>
        </p:nvSpPr>
        <p:spPr>
          <a:xfrm>
            <a:off x="222250" y="139848"/>
            <a:ext cx="8686800" cy="427877"/>
          </a:xfrm>
        </p:spPr>
        <p:txBody>
          <a:bodyPr/>
          <a:lstStyle/>
          <a:p>
            <a:r>
              <a:rPr lang="en-US" sz="2400" dirty="0"/>
              <a:t>Slide from </a:t>
            </a:r>
            <a:r>
              <a:rPr lang="en-US" sz="2400" dirty="0" err="1"/>
              <a:t>Jingbo</a:t>
            </a:r>
            <a:r>
              <a:rPr lang="en-US" sz="2400" dirty="0"/>
              <a:t> Wang</a:t>
            </a:r>
          </a:p>
        </p:txBody>
      </p:sp>
      <p:sp>
        <p:nvSpPr>
          <p:cNvPr id="4" name="Date Placeholder 3">
            <a:extLst>
              <a:ext uri="{FF2B5EF4-FFF2-40B4-BE49-F238E27FC236}">
                <a16:creationId xmlns:a16="http://schemas.microsoft.com/office/drawing/2014/main" id="{87A40BFD-5448-4FF7-C7DE-CC4546E5B8F1}"/>
              </a:ext>
            </a:extLst>
          </p:cNvPr>
          <p:cNvSpPr>
            <a:spLocks noGrp="1"/>
          </p:cNvSpPr>
          <p:nvPr>
            <p:ph type="dt" sz="half" idx="2"/>
          </p:nvPr>
        </p:nvSpPr>
        <p:spPr/>
        <p:txBody>
          <a:bodyPr/>
          <a:lstStyle/>
          <a:p>
            <a:pPr>
              <a:defRPr/>
            </a:pPr>
            <a:fld id="{57ADAB69-348E-2C41-AF41-E98D046040A4}" type="datetime1">
              <a:rPr lang="en-US" smtClean="0"/>
              <a:t>6/28/23</a:t>
            </a:fld>
            <a:endParaRPr lang="en-US" dirty="0"/>
          </a:p>
        </p:txBody>
      </p:sp>
      <p:sp>
        <p:nvSpPr>
          <p:cNvPr id="5" name="Footer Placeholder 4">
            <a:extLst>
              <a:ext uri="{FF2B5EF4-FFF2-40B4-BE49-F238E27FC236}">
                <a16:creationId xmlns:a16="http://schemas.microsoft.com/office/drawing/2014/main" id="{2F254D8F-54F8-C9D8-5DF2-6BC832E22775}"/>
              </a:ext>
            </a:extLst>
          </p:cNvPr>
          <p:cNvSpPr>
            <a:spLocks noGrp="1"/>
          </p:cNvSpPr>
          <p:nvPr>
            <p:ph type="ftr" sz="quarter" idx="3"/>
          </p:nvPr>
        </p:nvSpPr>
        <p:spPr/>
        <p:txBody>
          <a:bodyPr/>
          <a:lstStyle/>
          <a:p>
            <a:pPr>
              <a:defRPr/>
            </a:pPr>
            <a:r>
              <a:rPr lang="en-US" dirty="0" err="1"/>
              <a:t>Ajib</a:t>
            </a:r>
            <a:r>
              <a:rPr lang="en-US" dirty="0"/>
              <a:t> </a:t>
            </a:r>
            <a:r>
              <a:rPr lang="en-US" dirty="0" err="1"/>
              <a:t>Paudel</a:t>
            </a:r>
            <a:r>
              <a:rPr lang="en-US" dirty="0"/>
              <a:t> | Physics calibration with PNS </a:t>
            </a:r>
            <a:endParaRPr lang="en-US" b="1" dirty="0"/>
          </a:p>
        </p:txBody>
      </p:sp>
      <p:sp>
        <p:nvSpPr>
          <p:cNvPr id="6" name="Slide Number Placeholder 5">
            <a:extLst>
              <a:ext uri="{FF2B5EF4-FFF2-40B4-BE49-F238E27FC236}">
                <a16:creationId xmlns:a16="http://schemas.microsoft.com/office/drawing/2014/main" id="{72C36EB1-36F7-4DA8-3229-B2480E21C9DE}"/>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8" name="Picture 7" descr="A picture containing text, screenshot, wheel, design&#10;&#10;Description automatically generated">
            <a:extLst>
              <a:ext uri="{FF2B5EF4-FFF2-40B4-BE49-F238E27FC236}">
                <a16:creationId xmlns:a16="http://schemas.microsoft.com/office/drawing/2014/main" id="{B084CBF6-179A-47FF-0DFE-C517440EE40D}"/>
              </a:ext>
            </a:extLst>
          </p:cNvPr>
          <p:cNvPicPr>
            <a:picLocks noChangeAspect="1"/>
          </p:cNvPicPr>
          <p:nvPr/>
        </p:nvPicPr>
        <p:blipFill>
          <a:blip r:embed="rId2"/>
          <a:stretch>
            <a:fillRect/>
          </a:stretch>
        </p:blipFill>
        <p:spPr>
          <a:xfrm>
            <a:off x="506896" y="618587"/>
            <a:ext cx="7772400" cy="5620826"/>
          </a:xfrm>
          <a:prstGeom prst="rect">
            <a:avLst/>
          </a:prstGeom>
        </p:spPr>
      </p:pic>
    </p:spTree>
    <p:extLst>
      <p:ext uri="{BB962C8B-B14F-4D97-AF65-F5344CB8AC3E}">
        <p14:creationId xmlns:p14="http://schemas.microsoft.com/office/powerpoint/2010/main" val="2911818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text, screenshot, colorfulness, font&#10;&#10;Description automatically generated">
            <a:extLst>
              <a:ext uri="{FF2B5EF4-FFF2-40B4-BE49-F238E27FC236}">
                <a16:creationId xmlns:a16="http://schemas.microsoft.com/office/drawing/2014/main" id="{4A7D5C5F-2EDB-7880-38A4-667A3D324E81}"/>
              </a:ext>
            </a:extLst>
          </p:cNvPr>
          <p:cNvPicPr>
            <a:picLocks noGrp="1" noChangeAspect="1"/>
          </p:cNvPicPr>
          <p:nvPr>
            <p:ph idx="1"/>
          </p:nvPr>
        </p:nvPicPr>
        <p:blipFill>
          <a:blip r:embed="rId2"/>
          <a:stretch>
            <a:fillRect/>
          </a:stretch>
        </p:blipFill>
        <p:spPr>
          <a:xfrm>
            <a:off x="429419" y="110914"/>
            <a:ext cx="7435943" cy="5436602"/>
          </a:xfrm>
        </p:spPr>
      </p:pic>
      <p:sp>
        <p:nvSpPr>
          <p:cNvPr id="4" name="Date Placeholder 3">
            <a:extLst>
              <a:ext uri="{FF2B5EF4-FFF2-40B4-BE49-F238E27FC236}">
                <a16:creationId xmlns:a16="http://schemas.microsoft.com/office/drawing/2014/main" id="{87A40BFD-5448-4FF7-C7DE-CC4546E5B8F1}"/>
              </a:ext>
            </a:extLst>
          </p:cNvPr>
          <p:cNvSpPr>
            <a:spLocks noGrp="1"/>
          </p:cNvSpPr>
          <p:nvPr>
            <p:ph type="dt" sz="half" idx="2"/>
          </p:nvPr>
        </p:nvSpPr>
        <p:spPr/>
        <p:txBody>
          <a:bodyPr/>
          <a:lstStyle/>
          <a:p>
            <a:pPr>
              <a:defRPr/>
            </a:pPr>
            <a:fld id="{57ADAB69-348E-2C41-AF41-E98D046040A4}" type="datetime1">
              <a:rPr lang="en-US" smtClean="0"/>
              <a:t>6/28/23</a:t>
            </a:fld>
            <a:endParaRPr lang="en-US" dirty="0"/>
          </a:p>
        </p:txBody>
      </p:sp>
      <p:sp>
        <p:nvSpPr>
          <p:cNvPr id="5" name="Footer Placeholder 4">
            <a:extLst>
              <a:ext uri="{FF2B5EF4-FFF2-40B4-BE49-F238E27FC236}">
                <a16:creationId xmlns:a16="http://schemas.microsoft.com/office/drawing/2014/main" id="{2F254D8F-54F8-C9D8-5DF2-6BC832E22775}"/>
              </a:ext>
            </a:extLst>
          </p:cNvPr>
          <p:cNvSpPr>
            <a:spLocks noGrp="1"/>
          </p:cNvSpPr>
          <p:nvPr>
            <p:ph type="ftr" sz="quarter" idx="3"/>
          </p:nvPr>
        </p:nvSpPr>
        <p:spPr/>
        <p:txBody>
          <a:bodyPr/>
          <a:lstStyle/>
          <a:p>
            <a:pPr>
              <a:defRPr/>
            </a:pPr>
            <a:r>
              <a:rPr lang="en-US" dirty="0" err="1"/>
              <a:t>Ajib</a:t>
            </a:r>
            <a:r>
              <a:rPr lang="en-US" dirty="0"/>
              <a:t> </a:t>
            </a:r>
            <a:r>
              <a:rPr lang="en-US" dirty="0" err="1"/>
              <a:t>Paudel</a:t>
            </a:r>
            <a:r>
              <a:rPr lang="en-US" dirty="0"/>
              <a:t> | Physics calibration with PNS </a:t>
            </a:r>
            <a:endParaRPr lang="en-US" b="1" dirty="0"/>
          </a:p>
        </p:txBody>
      </p:sp>
      <p:sp>
        <p:nvSpPr>
          <p:cNvPr id="6" name="Slide Number Placeholder 5">
            <a:extLst>
              <a:ext uri="{FF2B5EF4-FFF2-40B4-BE49-F238E27FC236}">
                <a16:creationId xmlns:a16="http://schemas.microsoft.com/office/drawing/2014/main" id="{72C36EB1-36F7-4DA8-3229-B2480E21C9DE}"/>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10" name="TextBox 9">
            <a:extLst>
              <a:ext uri="{FF2B5EF4-FFF2-40B4-BE49-F238E27FC236}">
                <a16:creationId xmlns:a16="http://schemas.microsoft.com/office/drawing/2014/main" id="{F39F745C-CACD-63E1-EE8B-E4F9531F5CC2}"/>
              </a:ext>
            </a:extLst>
          </p:cNvPr>
          <p:cNvSpPr txBox="1"/>
          <p:nvPr/>
        </p:nvSpPr>
        <p:spPr>
          <a:xfrm>
            <a:off x="1412195" y="3584448"/>
            <a:ext cx="2322576" cy="276999"/>
          </a:xfrm>
          <a:prstGeom prst="rect">
            <a:avLst/>
          </a:prstGeom>
          <a:noFill/>
        </p:spPr>
        <p:txBody>
          <a:bodyPr wrap="square" rtlCol="0">
            <a:spAutoFit/>
          </a:bodyPr>
          <a:lstStyle/>
          <a:p>
            <a:r>
              <a:rPr lang="en-US" sz="1200" dirty="0"/>
              <a:t>Credit to Laura, </a:t>
            </a:r>
            <a:r>
              <a:rPr lang="en-US" sz="1200" dirty="0" err="1"/>
              <a:t>Franciole</a:t>
            </a:r>
            <a:endParaRPr lang="en-US" sz="1200" dirty="0"/>
          </a:p>
        </p:txBody>
      </p:sp>
      <p:sp>
        <p:nvSpPr>
          <p:cNvPr id="9" name="Title 2">
            <a:extLst>
              <a:ext uri="{FF2B5EF4-FFF2-40B4-BE49-F238E27FC236}">
                <a16:creationId xmlns:a16="http://schemas.microsoft.com/office/drawing/2014/main" id="{6B713E35-C3F7-A8C0-36CA-96D11E6B8152}"/>
              </a:ext>
            </a:extLst>
          </p:cNvPr>
          <p:cNvSpPr>
            <a:spLocks noGrp="1"/>
          </p:cNvSpPr>
          <p:nvPr>
            <p:ph type="title"/>
          </p:nvPr>
        </p:nvSpPr>
        <p:spPr>
          <a:xfrm>
            <a:off x="374015" y="5603615"/>
            <a:ext cx="8395970" cy="587895"/>
          </a:xfrm>
        </p:spPr>
        <p:txBody>
          <a:bodyPr/>
          <a:lstStyle/>
          <a:p>
            <a:r>
              <a:rPr lang="en-US" sz="1800" dirty="0"/>
              <a:t>[Note: It’s not the latest stand-alone simulation, just showing to compare the LY from point source and neutron capture]</a:t>
            </a:r>
          </a:p>
        </p:txBody>
      </p:sp>
    </p:spTree>
    <p:extLst>
      <p:ext uri="{BB962C8B-B14F-4D97-AF65-F5344CB8AC3E}">
        <p14:creationId xmlns:p14="http://schemas.microsoft.com/office/powerpoint/2010/main" val="3798488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55B72E-D1E1-5BAC-08A3-2B56CF6350C8}"/>
              </a:ext>
            </a:extLst>
          </p:cNvPr>
          <p:cNvSpPr>
            <a:spLocks noGrp="1"/>
          </p:cNvSpPr>
          <p:nvPr>
            <p:ph idx="1"/>
          </p:nvPr>
        </p:nvSpPr>
        <p:spPr/>
        <p:txBody>
          <a:bodyPr/>
          <a:lstStyle/>
          <a:p>
            <a:r>
              <a:rPr lang="en-US" dirty="0"/>
              <a:t>Geometry file for VD </a:t>
            </a:r>
            <a:r>
              <a:rPr lang="en-US" dirty="0" err="1"/>
              <a:t>ColdBox</a:t>
            </a:r>
            <a:r>
              <a:rPr lang="en-US" dirty="0"/>
              <a:t> at CERN available (for first </a:t>
            </a:r>
            <a:r>
              <a:rPr lang="en-US" dirty="0" err="1"/>
              <a:t>coldbox</a:t>
            </a:r>
            <a:r>
              <a:rPr lang="en-US" dirty="0"/>
              <a:t> run)</a:t>
            </a:r>
          </a:p>
          <a:p>
            <a:r>
              <a:rPr lang="en-US" dirty="0"/>
              <a:t>Photon simulation (in </a:t>
            </a:r>
            <a:r>
              <a:rPr lang="en-US" dirty="0" err="1"/>
              <a:t>LArSoft</a:t>
            </a:r>
            <a:r>
              <a:rPr lang="en-US" dirty="0"/>
              <a:t>) was also carried out to study Light Yield </a:t>
            </a:r>
          </a:p>
          <a:p>
            <a:r>
              <a:rPr lang="en-US" dirty="0"/>
              <a:t>However, there have been a many changes to the PDS configuration since the first run</a:t>
            </a:r>
          </a:p>
          <a:p>
            <a:r>
              <a:rPr lang="en-US" dirty="0"/>
              <a:t>Work is undergoing to modify the geometry file to reflect the configuration planned for module 1 run</a:t>
            </a:r>
          </a:p>
          <a:p>
            <a:r>
              <a:rPr lang="en-US" dirty="0"/>
              <a:t>Simulate neutron captures to obtain a light yield map</a:t>
            </a:r>
          </a:p>
          <a:p>
            <a:r>
              <a:rPr lang="en-US" dirty="0"/>
              <a:t>Use the neutron generator to take experimental data</a:t>
            </a:r>
          </a:p>
          <a:p>
            <a:r>
              <a:rPr lang="en-US" dirty="0"/>
              <a:t>Compare data-simulation (will validation simulation parameters and a major step forward)</a:t>
            </a:r>
          </a:p>
        </p:txBody>
      </p:sp>
      <p:sp>
        <p:nvSpPr>
          <p:cNvPr id="3" name="Title 2">
            <a:extLst>
              <a:ext uri="{FF2B5EF4-FFF2-40B4-BE49-F238E27FC236}">
                <a16:creationId xmlns:a16="http://schemas.microsoft.com/office/drawing/2014/main" id="{0F238BD0-4549-3F26-DDF6-A53DA40C045A}"/>
              </a:ext>
            </a:extLst>
          </p:cNvPr>
          <p:cNvSpPr>
            <a:spLocks noGrp="1"/>
          </p:cNvSpPr>
          <p:nvPr>
            <p:ph type="title"/>
          </p:nvPr>
        </p:nvSpPr>
        <p:spPr>
          <a:xfrm>
            <a:off x="228600" y="251752"/>
            <a:ext cx="8825948" cy="575335"/>
          </a:xfrm>
        </p:spPr>
        <p:txBody>
          <a:bodyPr/>
          <a:lstStyle/>
          <a:p>
            <a:r>
              <a:rPr lang="en-US" sz="2700" dirty="0"/>
              <a:t>Next Steps + Ongoing studies [PNS VD-</a:t>
            </a:r>
            <a:r>
              <a:rPr lang="en-US" sz="2700" dirty="0" err="1"/>
              <a:t>ColdBox</a:t>
            </a:r>
            <a:r>
              <a:rPr lang="en-US" sz="2700" dirty="0"/>
              <a:t> run]:</a:t>
            </a:r>
          </a:p>
        </p:txBody>
      </p:sp>
      <p:sp>
        <p:nvSpPr>
          <p:cNvPr id="4" name="Date Placeholder 3">
            <a:extLst>
              <a:ext uri="{FF2B5EF4-FFF2-40B4-BE49-F238E27FC236}">
                <a16:creationId xmlns:a16="http://schemas.microsoft.com/office/drawing/2014/main" id="{87A40BFD-5448-4FF7-C7DE-CC4546E5B8F1}"/>
              </a:ext>
            </a:extLst>
          </p:cNvPr>
          <p:cNvSpPr>
            <a:spLocks noGrp="1"/>
          </p:cNvSpPr>
          <p:nvPr>
            <p:ph type="dt" sz="half" idx="2"/>
          </p:nvPr>
        </p:nvSpPr>
        <p:spPr/>
        <p:txBody>
          <a:bodyPr/>
          <a:lstStyle/>
          <a:p>
            <a:pPr>
              <a:defRPr/>
            </a:pPr>
            <a:fld id="{57ADAB69-348E-2C41-AF41-E98D046040A4}" type="datetime1">
              <a:rPr lang="en-US" smtClean="0"/>
              <a:t>6/28/23</a:t>
            </a:fld>
            <a:endParaRPr lang="en-US" dirty="0"/>
          </a:p>
        </p:txBody>
      </p:sp>
      <p:sp>
        <p:nvSpPr>
          <p:cNvPr id="5" name="Footer Placeholder 4">
            <a:extLst>
              <a:ext uri="{FF2B5EF4-FFF2-40B4-BE49-F238E27FC236}">
                <a16:creationId xmlns:a16="http://schemas.microsoft.com/office/drawing/2014/main" id="{2F254D8F-54F8-C9D8-5DF2-6BC832E22775}"/>
              </a:ext>
            </a:extLst>
          </p:cNvPr>
          <p:cNvSpPr>
            <a:spLocks noGrp="1"/>
          </p:cNvSpPr>
          <p:nvPr>
            <p:ph type="ftr" sz="quarter" idx="3"/>
          </p:nvPr>
        </p:nvSpPr>
        <p:spPr/>
        <p:txBody>
          <a:bodyPr/>
          <a:lstStyle/>
          <a:p>
            <a:pPr>
              <a:defRPr/>
            </a:pPr>
            <a:r>
              <a:rPr lang="en-US" dirty="0" err="1"/>
              <a:t>Ajib</a:t>
            </a:r>
            <a:r>
              <a:rPr lang="en-US" dirty="0"/>
              <a:t> </a:t>
            </a:r>
            <a:r>
              <a:rPr lang="en-US" dirty="0" err="1"/>
              <a:t>Paudel</a:t>
            </a:r>
            <a:r>
              <a:rPr lang="en-US" dirty="0"/>
              <a:t> | Physics calibration with PNS </a:t>
            </a:r>
            <a:endParaRPr lang="en-US" b="1" dirty="0"/>
          </a:p>
        </p:txBody>
      </p:sp>
      <p:sp>
        <p:nvSpPr>
          <p:cNvPr id="6" name="Slide Number Placeholder 5">
            <a:extLst>
              <a:ext uri="{FF2B5EF4-FFF2-40B4-BE49-F238E27FC236}">
                <a16:creationId xmlns:a16="http://schemas.microsoft.com/office/drawing/2014/main" id="{72C36EB1-36F7-4DA8-3229-B2480E21C9DE}"/>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Tree>
    <p:extLst>
      <p:ext uri="{BB962C8B-B14F-4D97-AF65-F5344CB8AC3E}">
        <p14:creationId xmlns:p14="http://schemas.microsoft.com/office/powerpoint/2010/main" val="3713413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55B72E-D1E1-5BAC-08A3-2B56CF6350C8}"/>
              </a:ext>
            </a:extLst>
          </p:cNvPr>
          <p:cNvSpPr>
            <a:spLocks noGrp="1"/>
          </p:cNvSpPr>
          <p:nvPr>
            <p:ph idx="1"/>
          </p:nvPr>
        </p:nvSpPr>
        <p:spPr/>
        <p:txBody>
          <a:bodyPr/>
          <a:lstStyle/>
          <a:p>
            <a:r>
              <a:rPr lang="en-US" dirty="0"/>
              <a:t>Neutron generator used for </a:t>
            </a:r>
            <a:r>
              <a:rPr lang="en-US" dirty="0" err="1"/>
              <a:t>ProtoDUNE</a:t>
            </a:r>
            <a:r>
              <a:rPr lang="en-US" dirty="0"/>
              <a:t>-SP (I) is at SDSMT and additionally a new neutron </a:t>
            </a:r>
            <a:r>
              <a:rPr lang="en-US" dirty="0" err="1"/>
              <a:t>generotor</a:t>
            </a:r>
            <a:r>
              <a:rPr lang="en-US" dirty="0"/>
              <a:t> have been procured recently</a:t>
            </a:r>
          </a:p>
          <a:p>
            <a:r>
              <a:rPr lang="en-US" dirty="0"/>
              <a:t>Need more discussion on the detailed run plans</a:t>
            </a:r>
          </a:p>
          <a:p>
            <a:r>
              <a:rPr lang="en-US" dirty="0"/>
              <a:t>As the cold box is on surface isolating neutron capture events from cosmic ray contamination will be challenging. However, it will be interesting to see if we can exploit PDS’s excellent timing resolution capability to isolate neutron capture events with high purity.</a:t>
            </a:r>
          </a:p>
          <a:p>
            <a:pPr marL="0" indent="0">
              <a:buNone/>
            </a:pPr>
            <a:endParaRPr lang="en-US" dirty="0"/>
          </a:p>
          <a:p>
            <a:endParaRPr lang="en-US" dirty="0"/>
          </a:p>
        </p:txBody>
      </p:sp>
      <p:sp>
        <p:nvSpPr>
          <p:cNvPr id="3" name="Title 2">
            <a:extLst>
              <a:ext uri="{FF2B5EF4-FFF2-40B4-BE49-F238E27FC236}">
                <a16:creationId xmlns:a16="http://schemas.microsoft.com/office/drawing/2014/main" id="{0F238BD0-4549-3F26-DDF6-A53DA40C045A}"/>
              </a:ext>
            </a:extLst>
          </p:cNvPr>
          <p:cNvSpPr>
            <a:spLocks noGrp="1"/>
          </p:cNvSpPr>
          <p:nvPr>
            <p:ph type="title"/>
          </p:nvPr>
        </p:nvSpPr>
        <p:spPr/>
        <p:txBody>
          <a:bodyPr/>
          <a:lstStyle/>
          <a:p>
            <a:r>
              <a:rPr lang="en-US" dirty="0"/>
              <a:t>PNS run in </a:t>
            </a:r>
            <a:r>
              <a:rPr lang="en-US" dirty="0" err="1"/>
              <a:t>ColdBox</a:t>
            </a:r>
            <a:r>
              <a:rPr lang="en-US" dirty="0"/>
              <a:t>:</a:t>
            </a:r>
          </a:p>
        </p:txBody>
      </p:sp>
      <p:sp>
        <p:nvSpPr>
          <p:cNvPr id="4" name="Date Placeholder 3">
            <a:extLst>
              <a:ext uri="{FF2B5EF4-FFF2-40B4-BE49-F238E27FC236}">
                <a16:creationId xmlns:a16="http://schemas.microsoft.com/office/drawing/2014/main" id="{87A40BFD-5448-4FF7-C7DE-CC4546E5B8F1}"/>
              </a:ext>
            </a:extLst>
          </p:cNvPr>
          <p:cNvSpPr>
            <a:spLocks noGrp="1"/>
          </p:cNvSpPr>
          <p:nvPr>
            <p:ph type="dt" sz="half" idx="2"/>
          </p:nvPr>
        </p:nvSpPr>
        <p:spPr/>
        <p:txBody>
          <a:bodyPr/>
          <a:lstStyle/>
          <a:p>
            <a:pPr>
              <a:defRPr/>
            </a:pPr>
            <a:fld id="{57ADAB69-348E-2C41-AF41-E98D046040A4}" type="datetime1">
              <a:rPr lang="en-US" smtClean="0"/>
              <a:t>6/28/23</a:t>
            </a:fld>
            <a:endParaRPr lang="en-US" dirty="0"/>
          </a:p>
        </p:txBody>
      </p:sp>
      <p:sp>
        <p:nvSpPr>
          <p:cNvPr id="5" name="Footer Placeholder 4">
            <a:extLst>
              <a:ext uri="{FF2B5EF4-FFF2-40B4-BE49-F238E27FC236}">
                <a16:creationId xmlns:a16="http://schemas.microsoft.com/office/drawing/2014/main" id="{2F254D8F-54F8-C9D8-5DF2-6BC832E22775}"/>
              </a:ext>
            </a:extLst>
          </p:cNvPr>
          <p:cNvSpPr>
            <a:spLocks noGrp="1"/>
          </p:cNvSpPr>
          <p:nvPr>
            <p:ph type="ftr" sz="quarter" idx="3"/>
          </p:nvPr>
        </p:nvSpPr>
        <p:spPr/>
        <p:txBody>
          <a:bodyPr/>
          <a:lstStyle/>
          <a:p>
            <a:pPr>
              <a:defRPr/>
            </a:pPr>
            <a:r>
              <a:rPr lang="en-US" dirty="0" err="1"/>
              <a:t>Ajib</a:t>
            </a:r>
            <a:r>
              <a:rPr lang="en-US" dirty="0"/>
              <a:t> </a:t>
            </a:r>
            <a:r>
              <a:rPr lang="en-US" dirty="0" err="1"/>
              <a:t>Paudel</a:t>
            </a:r>
            <a:r>
              <a:rPr lang="en-US" dirty="0"/>
              <a:t> | Physics calibration with PNS </a:t>
            </a:r>
            <a:endParaRPr lang="en-US" b="1" dirty="0"/>
          </a:p>
        </p:txBody>
      </p:sp>
      <p:sp>
        <p:nvSpPr>
          <p:cNvPr id="6" name="Slide Number Placeholder 5">
            <a:extLst>
              <a:ext uri="{FF2B5EF4-FFF2-40B4-BE49-F238E27FC236}">
                <a16:creationId xmlns:a16="http://schemas.microsoft.com/office/drawing/2014/main" id="{72C36EB1-36F7-4DA8-3229-B2480E21C9DE}"/>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Tree>
    <p:extLst>
      <p:ext uri="{BB962C8B-B14F-4D97-AF65-F5344CB8AC3E}">
        <p14:creationId xmlns:p14="http://schemas.microsoft.com/office/powerpoint/2010/main" val="1232296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55B72E-D1E1-5BAC-08A3-2B56CF6350C8}"/>
              </a:ext>
            </a:extLst>
          </p:cNvPr>
          <p:cNvSpPr>
            <a:spLocks noGrp="1"/>
          </p:cNvSpPr>
          <p:nvPr>
            <p:ph idx="1"/>
          </p:nvPr>
        </p:nvSpPr>
        <p:spPr/>
        <p:txBody>
          <a:bodyPr/>
          <a:lstStyle/>
          <a:p>
            <a:pPr>
              <a:buFont typeface="Arial" panose="020B0604020202020204" pitchFamily="34" charset="0"/>
              <a:buChar char="•"/>
            </a:pPr>
            <a:r>
              <a:rPr lang="en-US" dirty="0"/>
              <a:t>PNS can be </a:t>
            </a:r>
            <a:r>
              <a:rPr lang="en-US"/>
              <a:t>a viable </a:t>
            </a:r>
            <a:r>
              <a:rPr lang="en-US" dirty="0"/>
              <a:t>tool for calibrating photon detectors (simulation and proposed </a:t>
            </a:r>
            <a:r>
              <a:rPr lang="en-US" dirty="0" err="1"/>
              <a:t>coldbox</a:t>
            </a:r>
            <a:r>
              <a:rPr lang="en-US" dirty="0"/>
              <a:t> run will give more insight)</a:t>
            </a:r>
          </a:p>
          <a:p>
            <a:pPr>
              <a:buFont typeface="Arial" panose="020B0604020202020204" pitchFamily="34" charset="0"/>
              <a:buChar char="•"/>
            </a:pPr>
            <a:r>
              <a:rPr lang="en-US" dirty="0"/>
              <a:t>A physics calibration run is very important to understand the detector performance and will be a big step forward to understand our detector capability</a:t>
            </a:r>
          </a:p>
          <a:p>
            <a:pPr>
              <a:buFont typeface="Arial" panose="020B0604020202020204" pitchFamily="34" charset="0"/>
              <a:buChar char="•"/>
            </a:pPr>
            <a:r>
              <a:rPr lang="en-US" dirty="0"/>
              <a:t>Combining PDS and CRP data for the study will be ideal. However, only PDS data will also give a lot of information.</a:t>
            </a:r>
          </a:p>
          <a:p>
            <a:pPr>
              <a:buFont typeface="Arial" panose="020B0604020202020204" pitchFamily="34" charset="0"/>
              <a:buChar char="•"/>
            </a:pPr>
            <a:endParaRPr lang="en-US" dirty="0"/>
          </a:p>
          <a:p>
            <a:pPr marL="0" indent="0">
              <a:buNone/>
            </a:pPr>
            <a:r>
              <a:rPr lang="en-US" dirty="0"/>
              <a:t>We have a slack channel to discuss the PNS-PDS calibration, which is a good platform to bring up discussion </a:t>
            </a:r>
            <a:r>
              <a:rPr lang="en-US" dirty="0">
                <a:solidFill>
                  <a:srgbClr val="C00000"/>
                </a:solidFill>
              </a:rPr>
              <a:t>(</a:t>
            </a:r>
            <a:r>
              <a:rPr lang="en-US" b="1" i="0" dirty="0" err="1">
                <a:solidFill>
                  <a:srgbClr val="C00000"/>
                </a:solidFill>
                <a:effectLst/>
                <a:latin typeface="Slack-Lato"/>
              </a:rPr>
              <a:t>vdpdscalibration</a:t>
            </a:r>
            <a:r>
              <a:rPr lang="en-US" b="1" i="0" dirty="0">
                <a:solidFill>
                  <a:srgbClr val="C00000"/>
                </a:solidFill>
                <a:effectLst/>
                <a:latin typeface="Slack-Lato"/>
              </a:rPr>
              <a:t>).</a:t>
            </a:r>
          </a:p>
          <a:p>
            <a:pPr marL="0" indent="0">
              <a:buNone/>
            </a:pPr>
            <a:r>
              <a:rPr lang="en-US" b="1" i="0" dirty="0">
                <a:solidFill>
                  <a:srgbClr val="C00000"/>
                </a:solidFill>
                <a:effectLst/>
                <a:latin typeface="Slack-Lato"/>
              </a:rPr>
              <a:t>                                                 THANK YOU</a:t>
            </a:r>
          </a:p>
          <a:p>
            <a:pPr>
              <a:buFont typeface="Arial" panose="020B0604020202020204" pitchFamily="34" charset="0"/>
              <a:buChar char="•"/>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0F238BD0-4549-3F26-DDF6-A53DA40C045A}"/>
              </a:ext>
            </a:extLst>
          </p:cNvPr>
          <p:cNvSpPr>
            <a:spLocks noGrp="1"/>
          </p:cNvSpPr>
          <p:nvPr>
            <p:ph type="title"/>
          </p:nvPr>
        </p:nvSpPr>
        <p:spPr/>
        <p:txBody>
          <a:bodyPr/>
          <a:lstStyle/>
          <a:p>
            <a:r>
              <a:rPr lang="en-US" dirty="0"/>
              <a:t>Summary:</a:t>
            </a:r>
          </a:p>
        </p:txBody>
      </p:sp>
      <p:sp>
        <p:nvSpPr>
          <p:cNvPr id="4" name="Date Placeholder 3">
            <a:extLst>
              <a:ext uri="{FF2B5EF4-FFF2-40B4-BE49-F238E27FC236}">
                <a16:creationId xmlns:a16="http://schemas.microsoft.com/office/drawing/2014/main" id="{87A40BFD-5448-4FF7-C7DE-CC4546E5B8F1}"/>
              </a:ext>
            </a:extLst>
          </p:cNvPr>
          <p:cNvSpPr>
            <a:spLocks noGrp="1"/>
          </p:cNvSpPr>
          <p:nvPr>
            <p:ph type="dt" sz="half" idx="2"/>
          </p:nvPr>
        </p:nvSpPr>
        <p:spPr/>
        <p:txBody>
          <a:bodyPr/>
          <a:lstStyle/>
          <a:p>
            <a:pPr>
              <a:defRPr/>
            </a:pPr>
            <a:fld id="{57ADAB69-348E-2C41-AF41-E98D046040A4}" type="datetime1">
              <a:rPr lang="en-US" smtClean="0"/>
              <a:t>6/28/23</a:t>
            </a:fld>
            <a:endParaRPr lang="en-US" dirty="0"/>
          </a:p>
        </p:txBody>
      </p:sp>
      <p:sp>
        <p:nvSpPr>
          <p:cNvPr id="5" name="Footer Placeholder 4">
            <a:extLst>
              <a:ext uri="{FF2B5EF4-FFF2-40B4-BE49-F238E27FC236}">
                <a16:creationId xmlns:a16="http://schemas.microsoft.com/office/drawing/2014/main" id="{2F254D8F-54F8-C9D8-5DF2-6BC832E22775}"/>
              </a:ext>
            </a:extLst>
          </p:cNvPr>
          <p:cNvSpPr>
            <a:spLocks noGrp="1"/>
          </p:cNvSpPr>
          <p:nvPr>
            <p:ph type="ftr" sz="quarter" idx="3"/>
          </p:nvPr>
        </p:nvSpPr>
        <p:spPr/>
        <p:txBody>
          <a:bodyPr/>
          <a:lstStyle/>
          <a:p>
            <a:pPr>
              <a:defRPr/>
            </a:pPr>
            <a:r>
              <a:rPr lang="en-US" dirty="0" err="1"/>
              <a:t>Ajib</a:t>
            </a:r>
            <a:r>
              <a:rPr lang="en-US" dirty="0"/>
              <a:t> </a:t>
            </a:r>
            <a:r>
              <a:rPr lang="en-US" dirty="0" err="1"/>
              <a:t>Paudel</a:t>
            </a:r>
            <a:r>
              <a:rPr lang="en-US" dirty="0"/>
              <a:t> | Physics calibration with PNS </a:t>
            </a:r>
            <a:endParaRPr lang="en-US" b="1" dirty="0"/>
          </a:p>
        </p:txBody>
      </p:sp>
      <p:sp>
        <p:nvSpPr>
          <p:cNvPr id="6" name="Slide Number Placeholder 5">
            <a:extLst>
              <a:ext uri="{FF2B5EF4-FFF2-40B4-BE49-F238E27FC236}">
                <a16:creationId xmlns:a16="http://schemas.microsoft.com/office/drawing/2014/main" id="{72C36EB1-36F7-4DA8-3229-B2480E21C9DE}"/>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Tree>
    <p:extLst>
      <p:ext uri="{BB962C8B-B14F-4D97-AF65-F5344CB8AC3E}">
        <p14:creationId xmlns:p14="http://schemas.microsoft.com/office/powerpoint/2010/main" val="571824714"/>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3" id="{EB96F61D-0660-9747-A675-216FF6C86284}" vid="{11929733-D318-6344-B1CB-9B297CDC1F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Fermilab_PPT_090815</Template>
  <TotalTime>655</TotalTime>
  <Words>608</Words>
  <Application>Microsoft Macintosh PowerPoint</Application>
  <PresentationFormat>On-screen Show (4:3)</PresentationFormat>
  <Paragraphs>84</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Helvetica</vt:lpstr>
      <vt:lpstr>Roboto</vt:lpstr>
      <vt:lpstr>Slack-Lato</vt:lpstr>
      <vt:lpstr>Wingdings</vt:lpstr>
      <vt:lpstr>Fermilab_PPT_090815</vt:lpstr>
      <vt:lpstr>PowerPoint Presentation</vt:lpstr>
      <vt:lpstr>Outline</vt:lpstr>
      <vt:lpstr>PDS as a calorimetric tool:</vt:lpstr>
      <vt:lpstr>PowerPoint Presentation</vt:lpstr>
      <vt:lpstr>Slide from Jingbo Wang</vt:lpstr>
      <vt:lpstr>[Note: It’s not the latest stand-alone simulation, just showing to compare the LY from point source and neutron capture]</vt:lpstr>
      <vt:lpstr>Next Steps + Ongoing studies [PNS VD-ColdBox run]:</vt:lpstr>
      <vt:lpstr>PNS run in ColdBox:</vt:lpstr>
      <vt:lpstr>Summary: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Ajib Paudel</dc:creator>
  <cp:lastModifiedBy>Ajib Paudel</cp:lastModifiedBy>
  <cp:revision>26</cp:revision>
  <cp:lastPrinted>2014-01-20T19:40:21Z</cp:lastPrinted>
  <dcterms:created xsi:type="dcterms:W3CDTF">2023-06-04T22:47:34Z</dcterms:created>
  <dcterms:modified xsi:type="dcterms:W3CDTF">2023-06-28T13:21:40Z</dcterms:modified>
</cp:coreProperties>
</file>