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56" r:id="rId6"/>
    <p:sldId id="265" r:id="rId7"/>
    <p:sldId id="264" r:id="rId8"/>
    <p:sldId id="261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30" d="100"/>
          <a:sy n="130" d="100"/>
        </p:scale>
        <p:origin x="42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D5D7-FFE3-CCAA-B7C6-C9578ABB9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19D13-4BFD-9340-4F8E-B8E8FD6FA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7CC79-E50E-C8C6-495E-679AE87C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1AC-0F56-49E4-9AF6-EA75A6C7C2F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36EFE-5256-97E0-A79E-9D8951AF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D9A4-F4DB-B01B-4033-32B60B14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4514-6025-477F-AD24-946801B4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F4AF-CD6E-F6E8-7D06-14137BC9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1B16B-A472-7D68-B8A1-F1A3ED5B8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FD334-37E1-9960-CB7D-922EC04F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1AC-0F56-49E4-9AF6-EA75A6C7C2F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CD58E-B7C8-B1CE-B28D-C543EB7A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CEBB-189F-CF4B-060D-008588BF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4514-6025-477F-AD24-946801B4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159A01-6CCC-4DF2-B3F2-ACDB3D9DC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CE718-A4A4-3DE5-6845-0AB1C9A2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C636A-7759-9452-3C1B-90EDC905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1AC-0F56-49E4-9AF6-EA75A6C7C2F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1F9DE-DE96-21D2-3A8A-D89FB001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C265D-B7B7-2AF4-8A42-E55EFDB4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4514-6025-477F-AD24-946801B4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7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B385-5FA1-068C-56FF-4DB6FC3F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3384E-D21C-9229-ADCF-756AC77A5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848D5-FF67-3967-7ECC-65AB3AB8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1AC-0F56-49E4-9AF6-EA75A6C7C2F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AF86B-8E05-4A1E-BAF0-0DDF1EC2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E1F49-DCD8-2A93-F266-2B9D9C61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4514-6025-477F-AD24-946801B4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0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6217-6EAC-BEFE-0621-34767E0A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2B171-FD79-9ED5-2DB6-8F7715E3D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EBD06-82FE-4E5F-EB18-5E376627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1AC-0F56-49E4-9AF6-EA75A6C7C2F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6D151-4DDE-4A8E-B799-C3C48AC5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7B986-99DE-E74C-D54A-41E23FD6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4514-6025-477F-AD24-946801B4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5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5CC5E-BA61-0DC7-1E99-9797AE91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CEE98-0FAB-BFD5-6C87-26C564D9F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CA889-65E7-187D-6323-FFDC1B02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D3558-70AA-CC8D-2149-E9148EA1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1AC-0F56-49E4-9AF6-EA75A6C7C2F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0FCA5-CA26-4FA0-1119-D5F28D55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7C6FC-07CE-9D5A-890D-79409B26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4514-6025-477F-AD24-946801B4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6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5AAD-E013-87CA-843D-CC48EE25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AF08D-4873-6114-B73B-8D7483857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41198-26EE-BB7A-6903-920F0F25D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EEDADA-DED8-290D-2DCA-3DD6C3DD8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E6647-3510-1F45-2890-C2B649C60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A0E95-C02D-21E4-CD19-D13925AC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1AC-0F56-49E4-9AF6-EA75A6C7C2F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EFEA7-7250-51A2-9479-15C8F6A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3BB545-C683-D9C1-E0E0-C2FA4AB8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4514-6025-477F-AD24-946801B4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780D-E41A-9B1F-5F9F-FEAC9D42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CC7DF-310F-9A09-B966-50C129DE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1AC-0F56-49E4-9AF6-EA75A6C7C2F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1CBD1-A289-5A47-722E-21525E46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F68D3-8A8F-6491-6AAF-D183C2AB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4514-6025-477F-AD24-946801B4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9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F81D1-8897-E8AE-9E53-E1F5CB6E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1AC-0F56-49E4-9AF6-EA75A6C7C2F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2619C-858C-A5BB-30DF-C4F8A3C1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539AF-FBE5-E260-021D-EAA157E0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4514-6025-477F-AD24-946801B4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D980-84CA-A55F-ABFC-2E615AE5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3631F-AC5F-6E4A-9EBC-27A1A6610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F2B8F-399D-71AC-9509-14069D6E1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B5229-DF8E-9A1A-C593-480E14E6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1AC-0F56-49E4-9AF6-EA75A6C7C2F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2A05C-3872-76DB-23AE-CEE034FD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5D027-67C1-CD4C-CFDE-27CB5064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4514-6025-477F-AD24-946801B4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9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A79A-424C-7DC1-ECB2-AFC60772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7CB4A-72A9-805D-C090-0F834E5EF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74D77-5C30-25E1-CB94-A63BA64FB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6A24A-DA57-C654-C096-C0939271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1AC-0F56-49E4-9AF6-EA75A6C7C2F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8C9C2-EB26-CFC3-6A06-43CB4496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51E82-3643-5A56-725D-E28C5761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4514-6025-477F-AD24-946801B4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6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49247-DBC5-4317-44D7-9668759A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BBA5C-FAC6-97AB-2813-498365F6E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4B55-C4EF-AC10-D325-B51674C2C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A11AC-0F56-49E4-9AF6-EA75A6C7C2F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276D7-0936-C476-8B8F-60C29E603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4153F-32B7-3A58-806A-432825142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F4514-6025-477F-AD24-946801B4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0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opticalfiltershop.com/shop/bandpass-filter/swir-bandpass-filters-1-1um-to-3-0um/swir-bandpass-filter-1424nm-fwhm-80nm/" TargetMode="External"/><Relationship Id="rId3" Type="http://schemas.openxmlformats.org/officeDocument/2006/relationships/hyperlink" Target="https://opticalfiltershop.com/shop/specialty-filters/lidar/nir-bandpass-filter-840nm-fwhm-100nm/" TargetMode="External"/><Relationship Id="rId7" Type="http://schemas.openxmlformats.org/officeDocument/2006/relationships/hyperlink" Target="https://opticalfiltershop.com/shop/bandpass-filter/swir-bandpass-filters-1-1um-to-3-0um/swir-bandpass-filter-1361nm-fwhm-75nm/" TargetMode="External"/><Relationship Id="rId2" Type="http://schemas.openxmlformats.org/officeDocument/2006/relationships/hyperlink" Target="https://opticalfiltershop.com/shop/bandpass-filter/nir-bandpass-700nm-to-1100nm/nir-bandpass-filter-770nm-fwhm-100n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ticalfiltershop.com/shop/bandpass-filter/swir-bandpass-filters-1-1um-to-3-0um/swir-bandpass-filter-1180nm-fwhm-120nm/" TargetMode="External"/><Relationship Id="rId5" Type="http://schemas.openxmlformats.org/officeDocument/2006/relationships/hyperlink" Target="https://opticalfiltershop.com/shop/specialty-filters/lidar/nir-bandpass-filter-1070nm-fwhm-125nm/" TargetMode="External"/><Relationship Id="rId10" Type="http://schemas.openxmlformats.org/officeDocument/2006/relationships/hyperlink" Target="https://opticalfiltershop.com/shop/bandpass-filter/swir-bandpass-filters-1-1um-to-3-0um/swir-bandpass-filter-1700nm-fwhm-85nm/" TargetMode="External"/><Relationship Id="rId4" Type="http://schemas.openxmlformats.org/officeDocument/2006/relationships/hyperlink" Target="https://opticalfiltershop.com/shop/bandpass-filter/nir-bandpass-700nm-to-1100nm/nir-bandpass-filter-960nm-fwhm-100nm/" TargetMode="External"/><Relationship Id="rId9" Type="http://schemas.openxmlformats.org/officeDocument/2006/relationships/hyperlink" Target="https://opticalfiltershop.com/shop/specialty-filters/lidar/swir-bandpass-filter-1575nm-fwhm-75n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FAD2AF-D578-45D1-8D01-167B73C97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4234"/>
          </a:xfrm>
        </p:spPr>
        <p:txBody>
          <a:bodyPr>
            <a:normAutofit/>
          </a:bodyPr>
          <a:lstStyle/>
          <a:p>
            <a:r>
              <a:rPr lang="en-US" sz="3200" dirty="0"/>
              <a:t>Noise in electron bunches</a:t>
            </a:r>
            <a:br>
              <a:rPr lang="en-US" sz="3200" dirty="0"/>
            </a:br>
            <a:r>
              <a:rPr lang="en-US" sz="3200" dirty="0"/>
              <a:t>Preliminary data taken on 04/25/2023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2B1E49D-4FD0-4477-B270-7A00ADBA29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Jinhao Ruan, Randy Thurman-Keup, Andrea Saewert</a:t>
            </a:r>
          </a:p>
          <a:p>
            <a:endParaRPr lang="en-US" dirty="0"/>
          </a:p>
          <a:p>
            <a:r>
              <a:rPr lang="en-US" dirty="0"/>
              <a:t>Analysis by Sergei Nagaitsev</a:t>
            </a:r>
          </a:p>
        </p:txBody>
      </p:sp>
    </p:spTree>
    <p:extLst>
      <p:ext uri="{BB962C8B-B14F-4D97-AF65-F5344CB8AC3E}">
        <p14:creationId xmlns:p14="http://schemas.microsoft.com/office/powerpoint/2010/main" val="218545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39629F-95F9-45BF-B510-6CBAC2CCE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265" y="870744"/>
            <a:ext cx="3333704" cy="562372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289CA2-0DCF-462C-87B8-4BF0CE8A10A0}"/>
              </a:ext>
            </a:extLst>
          </p:cNvPr>
          <p:cNvSpPr txBox="1">
            <a:spLocks/>
          </p:cNvSpPr>
          <p:nvPr/>
        </p:nvSpPr>
        <p:spPr>
          <a:xfrm>
            <a:off x="631031" y="2079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At 1575 nm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21931-B233-4DBE-B538-E7A1DCFCFCC5}"/>
              </a:ext>
            </a:extLst>
          </p:cNvPr>
          <p:cNvSpPr/>
          <p:nvPr/>
        </p:nvSpPr>
        <p:spPr>
          <a:xfrm>
            <a:off x="8295538" y="5896188"/>
            <a:ext cx="1241285" cy="616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961989-906A-431C-AE77-C24DEA120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64" y="1310548"/>
            <a:ext cx="5898661" cy="428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05E21C-71F3-D8AF-7267-DEFFAAB7C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05" y="985007"/>
            <a:ext cx="6667500" cy="5000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D56CCB-81F5-1A76-CCDE-CE6AF267F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90" y="985006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8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61E6DE-B154-69F8-E40C-2707ECBE0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6" y="928687"/>
            <a:ext cx="6667500" cy="5000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B3397-397B-6667-3133-1B547F336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241" y="928686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7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6667D-BE1E-17B5-0D2B-173992D57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928687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1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08DAB6-1015-C127-5121-13DDC7C3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604" y="1379062"/>
            <a:ext cx="8510801" cy="638310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2D9EAE6-A70E-10D8-0BDA-10FAE033D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dependence with different filters</a:t>
            </a:r>
          </a:p>
        </p:txBody>
      </p:sp>
    </p:spTree>
    <p:extLst>
      <p:ext uri="{BB962C8B-B14F-4D97-AF65-F5344CB8AC3E}">
        <p14:creationId xmlns:p14="http://schemas.microsoft.com/office/powerpoint/2010/main" val="82216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688D-3C0E-418D-83C2-217CD41B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transport from the OTR screen to photodiode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698C9-2194-458D-8F2A-D65498AE0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Al parabolic mirrors</a:t>
            </a:r>
          </a:p>
          <a:p>
            <a:r>
              <a:rPr lang="en-US" dirty="0"/>
              <a:t>1 Al flat mirror</a:t>
            </a:r>
          </a:p>
          <a:p>
            <a:r>
              <a:rPr lang="en-US" dirty="0"/>
              <a:t>5 Silver flat mirrors</a:t>
            </a:r>
          </a:p>
          <a:p>
            <a:endParaRPr lang="en-US" dirty="0"/>
          </a:p>
          <a:p>
            <a:r>
              <a:rPr lang="en-US" dirty="0"/>
              <a:t>Vacuum viewport: SiO2 (fused silica) glass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50024-6F37-4C0B-9B94-70CEB073A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041" y="4310839"/>
            <a:ext cx="3715959" cy="20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5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F4C8-3118-41A8-A139-C7C394CB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803"/>
          </a:xfrm>
        </p:spPr>
        <p:txBody>
          <a:bodyPr>
            <a:noAutofit/>
          </a:bodyPr>
          <a:lstStyle/>
          <a:p>
            <a:r>
              <a:rPr lang="en-US" sz="3200" dirty="0"/>
              <a:t>Filters on hand; Product type: rectangle 10mm x 10mm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7C9C9-2492-4096-A8D9-F92CEB6B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877"/>
            <a:ext cx="10515600" cy="51397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770 nm: </a:t>
            </a:r>
            <a:r>
              <a:rPr lang="en-US" dirty="0">
                <a:hlinkClick r:id="rId2"/>
              </a:rPr>
              <a:t>https://opticalfiltershop.com/shop/bandpass-filter/nir-bandpass-700nm-to-1100nm/nir-bandpass-filter-770nm-fwhm-100nm/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840nm:  </a:t>
            </a:r>
            <a:r>
              <a:rPr lang="en-US" dirty="0">
                <a:hlinkClick r:id="rId3"/>
              </a:rPr>
              <a:t>https://opticalfiltershop.com/shop/specialty-filters/lidar/nir-bandpass-filter-840nm-fwhm-100nm/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960 nm: </a:t>
            </a:r>
            <a:r>
              <a:rPr lang="en-US" dirty="0">
                <a:hlinkClick r:id="rId4"/>
              </a:rPr>
              <a:t>https://opticalfiltershop.com/shop/bandpass-filter/nir-bandpass-700nm-to-1100nm/nir-bandpass-filter-960nm-fwhm-100nm/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1070 nm: </a:t>
            </a:r>
            <a:r>
              <a:rPr lang="en-US" dirty="0">
                <a:hlinkClick r:id="rId5"/>
              </a:rPr>
              <a:t>https://opticalfiltershop.com/shop/specialty-filters/lidar/nir-bandpass-filter-1070nm-fwhm-125nm/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1180nm: </a:t>
            </a:r>
            <a:r>
              <a:rPr lang="en-US" dirty="0">
                <a:hlinkClick r:id="rId6"/>
              </a:rPr>
              <a:t>https://opticalfiltershop.com/shop/bandpass-filter/swir-bandpass-filters-1-1um-to-3-0um/swir-bandpass-filter-1180nm-fwhm-120nm/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1361 nm: </a:t>
            </a:r>
            <a:r>
              <a:rPr lang="en-US" dirty="0">
                <a:hlinkClick r:id="rId7"/>
              </a:rPr>
              <a:t>https://opticalfiltershop.com/shop/bandpass-filter/swir-bandpass-filters-1-1um-to-3-0um/swir-bandpass-filter-1361nm-fwhm-75nm/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1424 nm: </a:t>
            </a:r>
            <a:r>
              <a:rPr lang="en-US" dirty="0">
                <a:hlinkClick r:id="rId8"/>
              </a:rPr>
              <a:t>https://opticalfiltershop.com/shop/bandpass-filter/swir-bandpass-filters-1-1um-to-3-0um/swir-bandpass-filter-1424nm-fwhm-80nm/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1575 </a:t>
            </a:r>
            <a:r>
              <a:rPr lang="en-US" dirty="0" err="1"/>
              <a:t>mn</a:t>
            </a:r>
            <a:r>
              <a:rPr lang="en-US" dirty="0"/>
              <a:t>: </a:t>
            </a:r>
            <a:r>
              <a:rPr lang="en-US" dirty="0">
                <a:hlinkClick r:id="rId9"/>
              </a:rPr>
              <a:t>https://opticalfiltershop.com/shop/specialty-filters/lidar/swir-bandpass-filter-1575nm-fwhm-75nm/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1700 nm: </a:t>
            </a:r>
            <a:r>
              <a:rPr lang="en-US" dirty="0">
                <a:hlinkClick r:id="rId10"/>
              </a:rPr>
              <a:t>https://opticalfiltershop.com/shop/bandpass-filter/swir-bandpass-filters-1-1um-to-3-0um/swir-bandpass-filter-1700nm-fwhm-85nm/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6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F176-6126-4EAD-BEC1-5AAF0C07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Amplifier circuit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C9CA3-7358-4512-9E4F-3D5E642E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839" y="1876491"/>
            <a:ext cx="4638095" cy="3752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BA958E-A3BA-46CE-8810-2A277A690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687" y="2393455"/>
            <a:ext cx="4677685" cy="2809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2CC6A6-18C8-417C-AF3D-11A848143EFF}"/>
              </a:ext>
            </a:extLst>
          </p:cNvPr>
          <p:cNvSpPr txBox="1"/>
          <p:nvPr/>
        </p:nvSpPr>
        <p:spPr>
          <a:xfrm>
            <a:off x="2313844" y="5814675"/>
            <a:ext cx="796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Andrea’s calibration data it looks like the effective capacitance is actually 3 pF</a:t>
            </a:r>
          </a:p>
        </p:txBody>
      </p:sp>
    </p:spTree>
    <p:extLst>
      <p:ext uri="{BB962C8B-B14F-4D97-AF65-F5344CB8AC3E}">
        <p14:creationId xmlns:p14="http://schemas.microsoft.com/office/powerpoint/2010/main" val="151136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69FC-C1E0-4D93-B00D-C17E4192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31" y="207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At 770 nm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17E92-7649-4529-9398-A79A0B51B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663" y="786251"/>
            <a:ext cx="3364707" cy="5676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A19A77-BA14-4DFB-93CC-570E7DF0FC88}"/>
              </a:ext>
            </a:extLst>
          </p:cNvPr>
          <p:cNvSpPr/>
          <p:nvPr/>
        </p:nvSpPr>
        <p:spPr>
          <a:xfrm>
            <a:off x="8354583" y="5884933"/>
            <a:ext cx="1257301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261C3-1C08-4358-BE0E-D10D8BCA6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41" y="1533526"/>
            <a:ext cx="6196594" cy="44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2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240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Noise in electron bunches Preliminary data taken on 04/25/2023</vt:lpstr>
      <vt:lpstr>PowerPoint Presentation</vt:lpstr>
      <vt:lpstr>PowerPoint Presentation</vt:lpstr>
      <vt:lpstr>PowerPoint Presentation</vt:lpstr>
      <vt:lpstr>Signal dependence with different filters</vt:lpstr>
      <vt:lpstr>Light transport from the OTR screen to photodiode</vt:lpstr>
      <vt:lpstr>Filters on hand; Product type: rectangle 10mm x 10mm</vt:lpstr>
      <vt:lpstr>Amplifier circuit</vt:lpstr>
      <vt:lpstr>At 770 nm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Jinhao Ruan</dc:creator>
  <cp:lastModifiedBy>Sergei Nagaitsev</cp:lastModifiedBy>
  <cp:revision>7</cp:revision>
  <dcterms:created xsi:type="dcterms:W3CDTF">2023-04-26T16:46:40Z</dcterms:created>
  <dcterms:modified xsi:type="dcterms:W3CDTF">2023-05-19T20:52:18Z</dcterms:modified>
</cp:coreProperties>
</file>