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324" r:id="rId3"/>
    <p:sldId id="2610" r:id="rId4"/>
    <p:sldId id="326" r:id="rId5"/>
    <p:sldId id="327" r:id="rId6"/>
    <p:sldId id="2599" r:id="rId7"/>
    <p:sldId id="2601" r:id="rId8"/>
    <p:sldId id="2603" r:id="rId9"/>
    <p:sldId id="2611" r:id="rId10"/>
    <p:sldId id="2613" r:id="rId11"/>
    <p:sldId id="2612" r:id="rId12"/>
    <p:sldId id="316" r:id="rId13"/>
    <p:sldId id="2604" r:id="rId14"/>
    <p:sldId id="2605" r:id="rId15"/>
    <p:sldId id="301" r:id="rId16"/>
    <p:sldId id="302" r:id="rId17"/>
    <p:sldId id="303" r:id="rId18"/>
    <p:sldId id="304" r:id="rId19"/>
    <p:sldId id="2609" r:id="rId20"/>
    <p:sldId id="2607" r:id="rId21"/>
    <p:sldId id="2608" r:id="rId22"/>
    <p:sldId id="2614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 W Busch" initials="TWB" lastIdx="1" clrIdx="0">
    <p:extLst>
      <p:ext uri="{19B8F6BF-5375-455C-9EA6-DF929625EA0E}">
        <p15:presenceInfo xmlns:p15="http://schemas.microsoft.com/office/powerpoint/2012/main" userId="S::busch@services.fnal.gov::44db3a82-2e4d-48b0-b6d8-14b69eadd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40FF"/>
    <a:srgbClr val="0432FF"/>
    <a:srgbClr val="4ACA75"/>
    <a:srgbClr val="000000"/>
    <a:srgbClr val="FF9300"/>
    <a:srgbClr val="00FA00"/>
    <a:srgbClr val="01FFFF"/>
    <a:srgbClr val="FFFB00"/>
    <a:srgbClr val="FF5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6" autoAdjust="0"/>
    <p:restoredTop sz="50067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121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4/16/24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NuINT'24: Overview of Flux, Yonehara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0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8695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8695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35431/contributions/3137805/attachments/1783308/2902794/CAndreopoulos_PhyStat19_v2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package" Target="../embeddings/Microsoft_PowerPoint_Presentation.ppt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EABA97-DC53-D11D-B81F-962A0F53A5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Katsuya </a:t>
            </a:r>
            <a:r>
              <a:rPr lang="en-US" dirty="0" err="1"/>
              <a:t>Yonehara</a:t>
            </a:r>
            <a:endParaRPr lang="en-US" dirty="0"/>
          </a:p>
          <a:p>
            <a:r>
              <a:rPr lang="en-US" dirty="0" err="1"/>
              <a:t>NuINT</a:t>
            </a:r>
            <a:r>
              <a:rPr lang="en-US" dirty="0"/>
              <a:t> 2024</a:t>
            </a:r>
          </a:p>
          <a:p>
            <a:r>
              <a:rPr lang="en-US" dirty="0"/>
              <a:t>April 16 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C64FC5-31DA-5438-8EE9-37AF0FEC3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962" y="3872328"/>
            <a:ext cx="8595351" cy="100304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Overview of Flux Predictions and Measurements</a:t>
            </a:r>
          </a:p>
          <a:p>
            <a:r>
              <a:rPr lang="en-US" sz="2800" dirty="0"/>
              <a:t>(Accelerator Physics Perspective)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D4F0E4-D1F3-A0FC-FF3A-4521C6C4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66" y="4671189"/>
            <a:ext cx="3242089" cy="21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47CEDE-1CA5-E055-0B1E-F6743DEBA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hadron measurements updated in the session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2F76A-F02F-9C68-B10C-677BFD3EAE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A307-8752-4EAB-36CE-C7B03DEC1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5C3C9-4902-6730-CA3F-358581F79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D2D5E-3E9A-35E6-5544-656486B40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1" y="3614531"/>
            <a:ext cx="4044399" cy="2652942"/>
          </a:xfrm>
          <a:prstGeom prst="rect">
            <a:avLst/>
          </a:prstGeom>
        </p:spPr>
      </p:pic>
      <p:pic>
        <p:nvPicPr>
          <p:cNvPr id="1026" name="Picture 2" descr="Schematic of the configuration for the EMPHATIC spectrometer.">
            <a:extLst>
              <a:ext uri="{FF2B5EF4-FFF2-40B4-BE49-F238E27FC236}">
                <a16:creationId xmlns:a16="http://schemas.microsoft.com/office/drawing/2014/main" id="{C2786991-48D3-E832-D4A4-9146B796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47" y="3112558"/>
            <a:ext cx="3475495" cy="35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17F6F-FB1B-11B9-91FC-3C05AC9A4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2" y="1652103"/>
            <a:ext cx="3843580" cy="1972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41C114-4EC2-CA3E-7261-02C5357D49FF}"/>
              </a:ext>
            </a:extLst>
          </p:cNvPr>
          <p:cNvSpPr txBox="1"/>
          <p:nvPr/>
        </p:nvSpPr>
        <p:spPr>
          <a:xfrm>
            <a:off x="1449994" y="1205263"/>
            <a:ext cx="2392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Andrew’s talk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DF874-783B-B3B5-2F0C-D61D47762E91}"/>
              </a:ext>
            </a:extLst>
          </p:cNvPr>
          <p:cNvSpPr txBox="1"/>
          <p:nvPr/>
        </p:nvSpPr>
        <p:spPr>
          <a:xfrm>
            <a:off x="194251" y="808523"/>
            <a:ext cx="471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Layout of NA61 and simulated event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8327E7-D18B-3B12-5AC7-C4F66F03F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201"/>
            <a:ext cx="4231037" cy="16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7DA9CF-E79C-44EA-CC8D-6EE489DF7EE7}"/>
              </a:ext>
            </a:extLst>
          </p:cNvPr>
          <p:cNvSpPr txBox="1"/>
          <p:nvPr/>
        </p:nvSpPr>
        <p:spPr>
          <a:xfrm>
            <a:off x="5439905" y="660447"/>
            <a:ext cx="272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Layout of EMPHATIC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31DFF-1EAC-BEBB-6DAF-117303C25F02}"/>
              </a:ext>
            </a:extLst>
          </p:cNvPr>
          <p:cNvSpPr txBox="1"/>
          <p:nvPr/>
        </p:nvSpPr>
        <p:spPr>
          <a:xfrm>
            <a:off x="5727287" y="1019276"/>
            <a:ext cx="1851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Leo’s talk</a:t>
            </a:r>
          </a:p>
        </p:txBody>
      </p:sp>
    </p:spTree>
    <p:extLst>
      <p:ext uri="{BB962C8B-B14F-4D97-AF65-F5344CB8AC3E}">
        <p14:creationId xmlns:p14="http://schemas.microsoft.com/office/powerpoint/2010/main" val="9197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4BF67E-390F-E8AB-B35A-C851D2A3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204539"/>
            <a:ext cx="8686800" cy="1112098"/>
          </a:xfrm>
        </p:spPr>
        <p:txBody>
          <a:bodyPr/>
          <a:lstStyle/>
          <a:p>
            <a:r>
              <a:rPr lang="en-US" dirty="0"/>
              <a:t>Accelerator Complex at Fermilab and Neutrino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27E54-9BCC-2128-31D5-9C01D74B0C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967A-8D0C-70D3-16D7-05B201F9D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7D163-9983-B69B-985A-83FE2A803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8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39C43E-7268-A6EA-B024-9CEF9E7B6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t="29721" r="8254" b="5721"/>
          <a:stretch/>
        </p:blipFill>
        <p:spPr>
          <a:xfrm>
            <a:off x="589812" y="1368678"/>
            <a:ext cx="6150622" cy="42346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07E33-B80D-F361-681A-9B972AAFA5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EC634-4E9D-D8FF-D671-2B81BBDA4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DAEEB-3E81-CE9F-1DF2-54CADCFA1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976B8-7D34-CF12-45CE-3BE4C5164C25}"/>
              </a:ext>
            </a:extLst>
          </p:cNvPr>
          <p:cNvSpPr txBox="1"/>
          <p:nvPr/>
        </p:nvSpPr>
        <p:spPr>
          <a:xfrm>
            <a:off x="5775908" y="2684950"/>
            <a:ext cx="2340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Short Baseline Neutrino:</a:t>
            </a:r>
          </a:p>
          <a:p>
            <a:r>
              <a:rPr lang="en-US" sz="1600" dirty="0"/>
              <a:t>ICARUS, ANNIE, SBND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0A0D0-B387-1DFC-37B5-4D1029EF2CB6}"/>
              </a:ext>
            </a:extLst>
          </p:cNvPr>
          <p:cNvSpPr txBox="1"/>
          <p:nvPr/>
        </p:nvSpPr>
        <p:spPr>
          <a:xfrm>
            <a:off x="6183073" y="4036032"/>
            <a:ext cx="220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 Baseline Neutrino:</a:t>
            </a:r>
          </a:p>
          <a:p>
            <a:r>
              <a:rPr lang="en-US" sz="1600" dirty="0" err="1"/>
              <a:t>NOvA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630A3-6BF9-CE24-0341-FF8B15A258CD}"/>
              </a:ext>
            </a:extLst>
          </p:cNvPr>
          <p:cNvSpPr txBox="1"/>
          <p:nvPr/>
        </p:nvSpPr>
        <p:spPr>
          <a:xfrm>
            <a:off x="5775908" y="4761595"/>
            <a:ext cx="234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Muon Campus:</a:t>
            </a:r>
          </a:p>
          <a:p>
            <a:r>
              <a:rPr lang="en-US" sz="1600" dirty="0"/>
              <a:t>g-2 (completes this year), Mu2e (commissioning)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66FA21-7135-2D9E-20AC-792E134F72C6}"/>
              </a:ext>
            </a:extLst>
          </p:cNvPr>
          <p:cNvSpPr txBox="1"/>
          <p:nvPr/>
        </p:nvSpPr>
        <p:spPr>
          <a:xfrm>
            <a:off x="249142" y="3486005"/>
            <a:ext cx="165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SwitchYard120:</a:t>
            </a:r>
          </a:p>
          <a:p>
            <a:r>
              <a:rPr lang="en-US" sz="1600" dirty="0"/>
              <a:t>test beam (FTBF),</a:t>
            </a:r>
          </a:p>
          <a:p>
            <a:r>
              <a:rPr lang="en-US" sz="1600" dirty="0" err="1"/>
              <a:t>SpinQuest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547A3-50A0-229F-EC07-8A64CCE2A491}"/>
              </a:ext>
            </a:extLst>
          </p:cNvPr>
          <p:cNvSpPr txBox="1"/>
          <p:nvPr/>
        </p:nvSpPr>
        <p:spPr>
          <a:xfrm>
            <a:off x="2635432" y="5051577"/>
            <a:ext cx="166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Irradiation Test Area (ITA) in Linac</a:t>
            </a:r>
          </a:p>
        </p:txBody>
      </p:sp>
    </p:spTree>
    <p:extLst>
      <p:ext uri="{BB962C8B-B14F-4D97-AF65-F5344CB8AC3E}">
        <p14:creationId xmlns:p14="http://schemas.microsoft.com/office/powerpoint/2010/main" val="367239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8C8B6F-E983-9AEE-8968-ACDCF95B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 Evolution plan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1F8CF-2BF7-0C2F-7F9C-52AEAA5A70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250D3-FEDB-60D7-94CD-047D3D5C6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FB67E-5B07-9888-D0FD-0F073DDF5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7C878B4-A234-6840-9695-609958828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055402"/>
            <a:ext cx="8672513" cy="5024120"/>
          </a:xfrm>
        </p:spPr>
        <p:txBody>
          <a:bodyPr/>
          <a:lstStyle/>
          <a:p>
            <a:r>
              <a:rPr lang="en-US" dirty="0"/>
              <a:t>Increase protons on target to DUNE Phase I detector by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Shortening the Main Injector cycle time to increase beam power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Upgrading target systems for up to 2.4 MW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Improving reliability of the Complex</a:t>
            </a:r>
          </a:p>
          <a:p>
            <a:r>
              <a:rPr lang="en-US" dirty="0"/>
              <a:t>Establish a project to build a Booster replacement to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Provide a robust and </a:t>
            </a:r>
            <a:r>
              <a:rPr lang="en-US" sz="1800" b="1" dirty="0"/>
              <a:t>reliable</a:t>
            </a:r>
            <a:r>
              <a:rPr lang="en-US" sz="1800" dirty="0"/>
              <a:t> platform for the future of the Accelerator Complex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Ensure high intensity for DUNE Phase II CP-Violation measurement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Enable the </a:t>
            </a:r>
            <a:r>
              <a:rPr lang="en-US" sz="1800" b="1" dirty="0"/>
              <a:t>capability</a:t>
            </a:r>
            <a:r>
              <a:rPr lang="en-US" sz="1800" dirty="0"/>
              <a:t> of the complex to serve precision experiments and searches for new physics with beams from 1-120 GeV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Create the </a:t>
            </a:r>
            <a:r>
              <a:rPr lang="en-US" sz="1800" b="1" dirty="0"/>
              <a:t>capacity</a:t>
            </a:r>
            <a:r>
              <a:rPr lang="en-US" sz="1800" dirty="0"/>
              <a:t> to adapt to new discoveries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Supply the high-intensity proton source necessary for future multi-</a:t>
            </a:r>
            <a:r>
              <a:rPr lang="en-US" sz="1800" dirty="0" err="1"/>
              <a:t>TeV</a:t>
            </a:r>
            <a:r>
              <a:rPr lang="en-US" sz="1800" dirty="0"/>
              <a:t> accelerator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584D1-E98B-B92E-9BD5-22C1D0CBDE87}"/>
              </a:ext>
            </a:extLst>
          </p:cNvPr>
          <p:cNvSpPr txBox="1"/>
          <p:nvPr/>
        </p:nvSpPr>
        <p:spPr>
          <a:xfrm>
            <a:off x="7102224" y="1790313"/>
            <a:ext cx="19232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rIns="45720" rtlCol="0">
            <a:spAutoFit/>
          </a:bodyPr>
          <a:lstStyle/>
          <a:p>
            <a:r>
              <a:rPr lang="en-US" sz="1800" dirty="0"/>
              <a:t>Previously referred to as PIP-III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35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01220-E626-8E9C-8A3B-B0DC6448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power and POT implications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44B9F-FB6C-AD03-7C69-96D76F4F81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3A01D-B3CA-BCD3-EE11-DBED0793A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08883-D35E-888A-83C1-D154AA9F1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3172FE0A-DC7F-D4C1-141F-822106F7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8" y="1042670"/>
            <a:ext cx="453038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FA6FC-B079-664E-6E72-54D711256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0563" y="1009487"/>
            <a:ext cx="4663440" cy="35686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A99ED9-86CB-AF49-3CF1-AF49107585A3}"/>
              </a:ext>
            </a:extLst>
          </p:cNvPr>
          <p:cNvCxnSpPr>
            <a:cxnSpLocks/>
          </p:cNvCxnSpPr>
          <p:nvPr/>
        </p:nvCxnSpPr>
        <p:spPr>
          <a:xfrm>
            <a:off x="2185120" y="1501563"/>
            <a:ext cx="0" cy="23834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535BDD-2552-232F-C139-10019D9C3AE1}"/>
              </a:ext>
            </a:extLst>
          </p:cNvPr>
          <p:cNvCxnSpPr>
            <a:cxnSpLocks/>
          </p:cNvCxnSpPr>
          <p:nvPr/>
        </p:nvCxnSpPr>
        <p:spPr>
          <a:xfrm flipV="1">
            <a:off x="981213" y="2943595"/>
            <a:ext cx="0" cy="4030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E844D9-A046-276E-B03F-61D9C6A4700F}"/>
              </a:ext>
            </a:extLst>
          </p:cNvPr>
          <p:cNvSpPr txBox="1"/>
          <p:nvPr/>
        </p:nvSpPr>
        <p:spPr>
          <a:xfrm>
            <a:off x="736827" y="3346663"/>
            <a:ext cx="1152007" cy="800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accent3"/>
                </a:solidFill>
              </a:rPr>
              <a:t>Mu2e complete in 2033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D93AB-1052-146D-D4E9-CA34DE309C9E}"/>
              </a:ext>
            </a:extLst>
          </p:cNvPr>
          <p:cNvSpPr txBox="1"/>
          <p:nvPr/>
        </p:nvSpPr>
        <p:spPr>
          <a:xfrm>
            <a:off x="775242" y="1241839"/>
            <a:ext cx="2227183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accent5"/>
                </a:solidFill>
              </a:rPr>
              <a:t>Booster replacement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DB592-D6A3-3044-B9A7-D3BE91A1B5C3}"/>
              </a:ext>
            </a:extLst>
          </p:cNvPr>
          <p:cNvSpPr txBox="1"/>
          <p:nvPr/>
        </p:nvSpPr>
        <p:spPr>
          <a:xfrm>
            <a:off x="228600" y="4624298"/>
            <a:ext cx="2494674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accent3"/>
                </a:solidFill>
              </a:rPr>
              <a:t>(Mu2e restarts 2029)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69076A-39C4-0B5F-2D8D-11620FD26E68}"/>
              </a:ext>
            </a:extLst>
          </p:cNvPr>
          <p:cNvCxnSpPr>
            <a:cxnSpLocks/>
          </p:cNvCxnSpPr>
          <p:nvPr/>
        </p:nvCxnSpPr>
        <p:spPr>
          <a:xfrm flipV="1">
            <a:off x="228600" y="4422764"/>
            <a:ext cx="0" cy="4030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CBC5FF-8EAB-CC07-6E30-3EB290DBE411}"/>
              </a:ext>
            </a:extLst>
          </p:cNvPr>
          <p:cNvSpPr txBox="1"/>
          <p:nvPr/>
        </p:nvSpPr>
        <p:spPr>
          <a:xfrm>
            <a:off x="429419" y="5154496"/>
            <a:ext cx="8485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ACE-MERT (MI upgrade and high power Target) can provide 2-MW class beam to LBNF earlier than the original plan</a:t>
            </a:r>
          </a:p>
        </p:txBody>
      </p:sp>
    </p:spTree>
    <p:extLst>
      <p:ext uri="{BB962C8B-B14F-4D97-AF65-F5344CB8AC3E}">
        <p14:creationId xmlns:p14="http://schemas.microsoft.com/office/powerpoint/2010/main" val="330756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4BF84C-FA1B-120A-6A31-085EF893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beam-related systematic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037F6-73FE-6DAE-D31C-BA3F55D346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58F9C-4425-7738-838A-F3673107C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E4031-8DFB-BFA3-2678-CBBE2ABE3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945FD8-2CAD-759F-D4AF-251C263FF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97" y="804879"/>
            <a:ext cx="7772400" cy="2091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AB07B9-0483-0B24-4738-B4C524E1B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6" y="3620882"/>
            <a:ext cx="3654957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E59203-E44B-15CA-3DC2-FB26FE6C377B}"/>
              </a:ext>
            </a:extLst>
          </p:cNvPr>
          <p:cNvSpPr txBox="1"/>
          <p:nvPr/>
        </p:nvSpPr>
        <p:spPr>
          <a:xfrm>
            <a:off x="19502" y="3064934"/>
            <a:ext cx="37294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MM1: muon monitor 1 (Cut off energy </a:t>
            </a:r>
            <a:r>
              <a:rPr lang="en-US" sz="1400" baseline="-25000" dirty="0"/>
              <a:t> </a:t>
            </a:r>
            <a:r>
              <a:rPr lang="en-US" sz="1400" dirty="0"/>
              <a:t>~4 GeV)</a:t>
            </a:r>
          </a:p>
          <a:p>
            <a:r>
              <a:rPr lang="en-US" sz="1400" dirty="0"/>
              <a:t>MM2: muon monitor 2 (Cut off energy</a:t>
            </a:r>
            <a:r>
              <a:rPr lang="en-US" sz="1400" baseline="-25000" dirty="0"/>
              <a:t> </a:t>
            </a:r>
            <a:r>
              <a:rPr lang="en-US" sz="1400" dirty="0"/>
              <a:t> ~10 GeV)</a:t>
            </a:r>
          </a:p>
          <a:p>
            <a:r>
              <a:rPr lang="en-US" sz="1400" dirty="0"/>
              <a:t>MM3: muon monitor 3 (Cut off energy ~20 GeV)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3F284E-8CB2-B3B7-E24B-3D2F329A6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919" y="2998530"/>
            <a:ext cx="1776919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4679DA-B91F-BE42-6CE5-95F6CF73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838" y="2990701"/>
            <a:ext cx="1776919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C2CB07-4420-3DD2-1846-5FB2BE227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068" y="2962994"/>
            <a:ext cx="1776919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8C4AE8-0757-03EC-45E9-862C094BF6C2}"/>
              </a:ext>
            </a:extLst>
          </p:cNvPr>
          <p:cNvSpPr txBox="1"/>
          <p:nvPr/>
        </p:nvSpPr>
        <p:spPr>
          <a:xfrm>
            <a:off x="3743993" y="4819501"/>
            <a:ext cx="1786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signal from MM1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B931B8-AF31-A29A-9FB5-2223DCC94AB4}"/>
              </a:ext>
            </a:extLst>
          </p:cNvPr>
          <p:cNvSpPr txBox="1"/>
          <p:nvPr/>
        </p:nvSpPr>
        <p:spPr>
          <a:xfrm>
            <a:off x="5483070" y="4815587"/>
            <a:ext cx="1786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signal from MM2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75FA57-C402-087E-F9D5-7287C78C2E6E}"/>
              </a:ext>
            </a:extLst>
          </p:cNvPr>
          <p:cNvSpPr txBox="1"/>
          <p:nvPr/>
        </p:nvSpPr>
        <p:spPr>
          <a:xfrm>
            <a:off x="7167796" y="4809470"/>
            <a:ext cx="1786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signal from MM3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5074A8-3E70-45F4-B2FB-737D22035A90}"/>
              </a:ext>
            </a:extLst>
          </p:cNvPr>
          <p:cNvSpPr txBox="1"/>
          <p:nvPr/>
        </p:nvSpPr>
        <p:spPr>
          <a:xfrm>
            <a:off x="3558209" y="5177866"/>
            <a:ext cx="5396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Monitor signal is linearly responded to the beam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monitor samples muons with a different energy range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Thus, each monitor behaves differently when the beam parameter is changed</a:t>
            </a:r>
          </a:p>
        </p:txBody>
      </p:sp>
    </p:spTree>
    <p:extLst>
      <p:ext uri="{BB962C8B-B14F-4D97-AF65-F5344CB8AC3E}">
        <p14:creationId xmlns:p14="http://schemas.microsoft.com/office/powerpoint/2010/main" val="15594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13CD4-C4BA-BCF2-AB82-E54F0973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Horn Model as Optical Lens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43C14-6253-F49C-6FD7-8CF40C9C4A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85CA-FC52-3173-0C9B-11D18C308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4C4E3-C027-AC03-954E-BC034054B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727467-D4E9-7E7E-2262-A3578C917A29}"/>
              </a:ext>
            </a:extLst>
          </p:cNvPr>
          <p:cNvSpPr/>
          <p:nvPr/>
        </p:nvSpPr>
        <p:spPr>
          <a:xfrm>
            <a:off x="2415209" y="903384"/>
            <a:ext cx="640080" cy="18288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3F21B-66E8-3F95-4227-B439935F7CF8}"/>
              </a:ext>
            </a:extLst>
          </p:cNvPr>
          <p:cNvCxnSpPr/>
          <p:nvPr/>
        </p:nvCxnSpPr>
        <p:spPr>
          <a:xfrm>
            <a:off x="855604" y="1822754"/>
            <a:ext cx="5714162" cy="0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80B37B-A6AB-DBF1-9CB4-94E9A7CF3149}"/>
              </a:ext>
            </a:extLst>
          </p:cNvPr>
          <p:cNvCxnSpPr>
            <a:cxnSpLocks/>
          </p:cNvCxnSpPr>
          <p:nvPr/>
        </p:nvCxnSpPr>
        <p:spPr>
          <a:xfrm>
            <a:off x="865520" y="2405269"/>
            <a:ext cx="1877657" cy="0"/>
          </a:xfrm>
          <a:prstGeom prst="line">
            <a:avLst/>
          </a:prstGeom>
          <a:ln>
            <a:solidFill>
              <a:srgbClr val="00FA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5A3C26-6D6B-2055-D7FD-B831C037ED5D}"/>
              </a:ext>
            </a:extLst>
          </p:cNvPr>
          <p:cNvCxnSpPr>
            <a:cxnSpLocks/>
          </p:cNvCxnSpPr>
          <p:nvPr/>
        </p:nvCxnSpPr>
        <p:spPr>
          <a:xfrm>
            <a:off x="855603" y="1235765"/>
            <a:ext cx="1877657" cy="0"/>
          </a:xfrm>
          <a:prstGeom prst="line">
            <a:avLst/>
          </a:prstGeom>
          <a:ln>
            <a:solidFill>
              <a:srgbClr val="00FA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463728-CE1B-FA59-5B74-A005E2304620}"/>
              </a:ext>
            </a:extLst>
          </p:cNvPr>
          <p:cNvCxnSpPr/>
          <p:nvPr/>
        </p:nvCxnSpPr>
        <p:spPr>
          <a:xfrm flipV="1">
            <a:off x="2743177" y="1500809"/>
            <a:ext cx="3826589" cy="904460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50DAF0-870E-5C9D-8278-24555B58972D}"/>
              </a:ext>
            </a:extLst>
          </p:cNvPr>
          <p:cNvCxnSpPr>
            <a:cxnSpLocks/>
          </p:cNvCxnSpPr>
          <p:nvPr/>
        </p:nvCxnSpPr>
        <p:spPr>
          <a:xfrm>
            <a:off x="2697623" y="1236884"/>
            <a:ext cx="3826589" cy="904460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311245-48D5-FF9A-4E73-4EC36566C015}"/>
              </a:ext>
            </a:extLst>
          </p:cNvPr>
          <p:cNvSpPr txBox="1"/>
          <p:nvPr/>
        </p:nvSpPr>
        <p:spPr>
          <a:xfrm>
            <a:off x="4375663" y="2067306"/>
            <a:ext cx="1504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focal point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74A58E-8734-1843-B955-BBCECB29C0CB}"/>
              </a:ext>
            </a:extLst>
          </p:cNvPr>
          <p:cNvSpPr txBox="1"/>
          <p:nvPr/>
        </p:nvSpPr>
        <p:spPr>
          <a:xfrm>
            <a:off x="7234666" y="1601860"/>
            <a:ext cx="164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lens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76961-3787-50F6-468A-20B98B292077}"/>
              </a:ext>
            </a:extLst>
          </p:cNvPr>
          <p:cNvSpPr txBox="1"/>
          <p:nvPr/>
        </p:nvSpPr>
        <p:spPr>
          <a:xfrm>
            <a:off x="116825" y="786220"/>
            <a:ext cx="23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Paraxial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2C10F6-9FF3-90F9-DD2F-5890FD0D294B}"/>
                  </a:ext>
                </a:extLst>
              </p:cNvPr>
              <p:cNvSpPr txBox="1"/>
              <p:nvPr/>
            </p:nvSpPr>
            <p:spPr>
              <a:xfrm>
                <a:off x="3673124" y="2425148"/>
                <a:ext cx="3028971" cy="72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F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FA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FA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FA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FA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FA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FA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FA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2C10F6-9FF3-90F9-DD2F-5890FD0D2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124" y="2425148"/>
                <a:ext cx="3028971" cy="724494"/>
              </a:xfrm>
              <a:prstGeom prst="rect">
                <a:avLst/>
              </a:prstGeom>
              <a:blipFill>
                <a:blip r:embed="rId2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50160D-BF87-D4D6-D3A7-E9A5343450BE}"/>
              </a:ext>
            </a:extLst>
          </p:cNvPr>
          <p:cNvCxnSpPr>
            <a:cxnSpLocks/>
          </p:cNvCxnSpPr>
          <p:nvPr/>
        </p:nvCxnSpPr>
        <p:spPr>
          <a:xfrm>
            <a:off x="839040" y="1199324"/>
            <a:ext cx="187765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27C5E3-A2C9-6013-DD3F-197ECF61D19E}"/>
              </a:ext>
            </a:extLst>
          </p:cNvPr>
          <p:cNvCxnSpPr>
            <a:cxnSpLocks/>
          </p:cNvCxnSpPr>
          <p:nvPr/>
        </p:nvCxnSpPr>
        <p:spPr>
          <a:xfrm>
            <a:off x="868835" y="2448340"/>
            <a:ext cx="187765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A59C20-EFBD-1324-7039-1A779DCB6440}"/>
              </a:ext>
            </a:extLst>
          </p:cNvPr>
          <p:cNvCxnSpPr/>
          <p:nvPr/>
        </p:nvCxnSpPr>
        <p:spPr>
          <a:xfrm>
            <a:off x="848980" y="1816130"/>
            <a:ext cx="57141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D51B00-7CC3-83FA-6BFE-8F7F24CAD367}"/>
              </a:ext>
            </a:extLst>
          </p:cNvPr>
          <p:cNvCxnSpPr>
            <a:cxnSpLocks/>
          </p:cNvCxnSpPr>
          <p:nvPr/>
        </p:nvCxnSpPr>
        <p:spPr>
          <a:xfrm flipV="1">
            <a:off x="2733260" y="1689114"/>
            <a:ext cx="3790952" cy="759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5E1C83-3DD5-7E4C-44A2-82D5184C44E3}"/>
              </a:ext>
            </a:extLst>
          </p:cNvPr>
          <p:cNvCxnSpPr>
            <a:cxnSpLocks/>
          </p:cNvCxnSpPr>
          <p:nvPr/>
        </p:nvCxnSpPr>
        <p:spPr>
          <a:xfrm>
            <a:off x="2704247" y="1199613"/>
            <a:ext cx="3829882" cy="713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66FDC9-0E45-7146-9021-E32D4CE37AEB}"/>
                  </a:ext>
                </a:extLst>
              </p:cNvPr>
              <p:cNvSpPr txBox="1"/>
              <p:nvPr/>
            </p:nvSpPr>
            <p:spPr>
              <a:xfrm>
                <a:off x="7558729" y="2528971"/>
                <a:ext cx="994567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66FDC9-0E45-7146-9021-E32D4CE37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729" y="2528971"/>
                <a:ext cx="994567" cy="399405"/>
              </a:xfrm>
              <a:prstGeom prst="rect">
                <a:avLst/>
              </a:prstGeom>
              <a:blipFill>
                <a:blip r:embed="rId3"/>
                <a:stretch>
                  <a:fillRect l="-10127" r="-253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DF8422D9-B22C-4437-C26A-A685ACFF9C21}"/>
              </a:ext>
            </a:extLst>
          </p:cNvPr>
          <p:cNvSpPr txBox="1"/>
          <p:nvPr/>
        </p:nvSpPr>
        <p:spPr>
          <a:xfrm>
            <a:off x="6725956" y="2921038"/>
            <a:ext cx="2298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Chromaticity aberration</a:t>
            </a:r>
          </a:p>
          <a:p>
            <a:r>
              <a:rPr lang="en-US" sz="1600" dirty="0"/>
              <a:t>because refractive index depends on wavelength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F2F1BC-490A-C0E1-809B-3569012F6090}"/>
              </a:ext>
            </a:extLst>
          </p:cNvPr>
          <p:cNvSpPr/>
          <p:nvPr/>
        </p:nvSpPr>
        <p:spPr>
          <a:xfrm>
            <a:off x="2445027" y="3752035"/>
            <a:ext cx="640080" cy="18288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A0D277-6E81-D476-070D-2032FD62FB2D}"/>
              </a:ext>
            </a:extLst>
          </p:cNvPr>
          <p:cNvSpPr/>
          <p:nvPr/>
        </p:nvSpPr>
        <p:spPr>
          <a:xfrm>
            <a:off x="2445026" y="3906078"/>
            <a:ext cx="1302026" cy="1520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A18E28-2CC2-F73B-DDDE-CD4AC95A1830}"/>
              </a:ext>
            </a:extLst>
          </p:cNvPr>
          <p:cNvCxnSpPr/>
          <p:nvPr/>
        </p:nvCxnSpPr>
        <p:spPr>
          <a:xfrm>
            <a:off x="987933" y="4691852"/>
            <a:ext cx="5714162" cy="0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8A2773-F61F-0C64-FD79-D6D17B6E3D1D}"/>
              </a:ext>
            </a:extLst>
          </p:cNvPr>
          <p:cNvCxnSpPr>
            <a:cxnSpLocks/>
          </p:cNvCxnSpPr>
          <p:nvPr/>
        </p:nvCxnSpPr>
        <p:spPr>
          <a:xfrm>
            <a:off x="987933" y="4065107"/>
            <a:ext cx="1709690" cy="0"/>
          </a:xfrm>
          <a:prstGeom prst="line">
            <a:avLst/>
          </a:prstGeom>
          <a:ln>
            <a:solidFill>
              <a:srgbClr val="00FA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6ECD600-95A6-138A-5A05-668BD0906A0F}"/>
              </a:ext>
            </a:extLst>
          </p:cNvPr>
          <p:cNvCxnSpPr>
            <a:cxnSpLocks/>
          </p:cNvCxnSpPr>
          <p:nvPr/>
        </p:nvCxnSpPr>
        <p:spPr>
          <a:xfrm>
            <a:off x="987933" y="5300872"/>
            <a:ext cx="1709690" cy="0"/>
          </a:xfrm>
          <a:prstGeom prst="line">
            <a:avLst/>
          </a:prstGeom>
          <a:ln>
            <a:solidFill>
              <a:srgbClr val="00FA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750E9FF-7780-719F-D596-8BA62AA9A599}"/>
              </a:ext>
            </a:extLst>
          </p:cNvPr>
          <p:cNvCxnSpPr>
            <a:cxnSpLocks/>
          </p:cNvCxnSpPr>
          <p:nvPr/>
        </p:nvCxnSpPr>
        <p:spPr>
          <a:xfrm>
            <a:off x="2697601" y="4065107"/>
            <a:ext cx="3826589" cy="904460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C2B8EDA-BC49-F50E-76D8-0806F6D53C33}"/>
              </a:ext>
            </a:extLst>
          </p:cNvPr>
          <p:cNvCxnSpPr/>
          <p:nvPr/>
        </p:nvCxnSpPr>
        <p:spPr>
          <a:xfrm flipV="1">
            <a:off x="2707540" y="4396502"/>
            <a:ext cx="3826589" cy="904460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3380DB9-2597-9744-5FE8-EB62F282717E}"/>
              </a:ext>
            </a:extLst>
          </p:cNvPr>
          <p:cNvSpPr txBox="1"/>
          <p:nvPr/>
        </p:nvSpPr>
        <p:spPr>
          <a:xfrm>
            <a:off x="6971374" y="4435588"/>
            <a:ext cx="2018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horn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8D2279-AA83-7D2D-A4AE-3FD3CA8C4FB1}"/>
              </a:ext>
            </a:extLst>
          </p:cNvPr>
          <p:cNvSpPr txBox="1"/>
          <p:nvPr/>
        </p:nvSpPr>
        <p:spPr>
          <a:xfrm>
            <a:off x="116825" y="1461638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Ray trace for light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ED89A2-74F2-FAAF-DDD5-D4FA187B5ED7}"/>
              </a:ext>
            </a:extLst>
          </p:cNvPr>
          <p:cNvSpPr txBox="1"/>
          <p:nvPr/>
        </p:nvSpPr>
        <p:spPr>
          <a:xfrm>
            <a:off x="228600" y="4091617"/>
            <a:ext cx="169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Ray trace for </a:t>
            </a:r>
          </a:p>
          <a:p>
            <a:r>
              <a:rPr lang="en-US" sz="1800" dirty="0"/>
              <a:t>charged particle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99B184-018B-272B-7DF3-0F64F38A3AC5}"/>
              </a:ext>
            </a:extLst>
          </p:cNvPr>
          <p:cNvSpPr txBox="1"/>
          <p:nvPr/>
        </p:nvSpPr>
        <p:spPr>
          <a:xfrm>
            <a:off x="4375663" y="4893522"/>
            <a:ext cx="1504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focal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332527-094E-B374-F2EB-459FB5DFB1BE}"/>
                  </a:ext>
                </a:extLst>
              </p:cNvPr>
              <p:cNvSpPr txBox="1"/>
              <p:nvPr/>
            </p:nvSpPr>
            <p:spPr>
              <a:xfrm>
                <a:off x="4517060" y="5386163"/>
                <a:ext cx="1050416" cy="579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FA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solidFill>
                            <a:srgbClr val="00F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FA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𝑎𝐼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FA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332527-094E-B374-F2EB-459FB5DFB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060" y="5386163"/>
                <a:ext cx="1050416" cy="579326"/>
              </a:xfrm>
              <a:prstGeom prst="rect">
                <a:avLst/>
              </a:prstGeom>
              <a:blipFill>
                <a:blip r:embed="rId4"/>
                <a:stretch>
                  <a:fillRect l="-8333" r="-47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F6735ED-D83A-3029-0FCD-7450183693DD}"/>
              </a:ext>
            </a:extLst>
          </p:cNvPr>
          <p:cNvCxnSpPr/>
          <p:nvPr/>
        </p:nvCxnSpPr>
        <p:spPr>
          <a:xfrm>
            <a:off x="987933" y="4698774"/>
            <a:ext cx="57141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6243ED-9412-DD2B-EE27-A2A41F2E6B4E}"/>
              </a:ext>
            </a:extLst>
          </p:cNvPr>
          <p:cNvCxnSpPr>
            <a:cxnSpLocks/>
          </p:cNvCxnSpPr>
          <p:nvPr/>
        </p:nvCxnSpPr>
        <p:spPr>
          <a:xfrm>
            <a:off x="987415" y="5331997"/>
            <a:ext cx="177765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803C783-C665-AA5A-561A-B9AC69791F5C}"/>
              </a:ext>
            </a:extLst>
          </p:cNvPr>
          <p:cNvCxnSpPr>
            <a:cxnSpLocks/>
          </p:cNvCxnSpPr>
          <p:nvPr/>
        </p:nvCxnSpPr>
        <p:spPr>
          <a:xfrm>
            <a:off x="975464" y="4025351"/>
            <a:ext cx="177765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9E6FD4-A2E5-F794-2D1E-18B8B989B0C7}"/>
              </a:ext>
            </a:extLst>
          </p:cNvPr>
          <p:cNvCxnSpPr>
            <a:cxnSpLocks/>
          </p:cNvCxnSpPr>
          <p:nvPr/>
        </p:nvCxnSpPr>
        <p:spPr>
          <a:xfrm>
            <a:off x="2716697" y="4024407"/>
            <a:ext cx="3985398" cy="1256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99F41DC-98FD-1865-2FA5-0F05EACC918E}"/>
              </a:ext>
            </a:extLst>
          </p:cNvPr>
          <p:cNvCxnSpPr>
            <a:cxnSpLocks/>
          </p:cNvCxnSpPr>
          <p:nvPr/>
        </p:nvCxnSpPr>
        <p:spPr>
          <a:xfrm flipV="1">
            <a:off x="2739890" y="4087356"/>
            <a:ext cx="3985398" cy="1256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05E4FD-9A76-ED00-6B0A-86136E6A5B48}"/>
                  </a:ext>
                </a:extLst>
              </p:cNvPr>
              <p:cNvSpPr txBox="1"/>
              <p:nvPr/>
            </p:nvSpPr>
            <p:spPr>
              <a:xfrm>
                <a:off x="7483309" y="4970495"/>
                <a:ext cx="994567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05E4FD-9A76-ED00-6B0A-86136E6A5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309" y="4970495"/>
                <a:ext cx="994567" cy="399405"/>
              </a:xfrm>
              <a:prstGeom prst="rect">
                <a:avLst/>
              </a:prstGeom>
              <a:blipFill>
                <a:blip r:embed="rId5"/>
                <a:stretch>
                  <a:fillRect l="-11392" r="-379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8D4E0D1-423F-B893-714B-BCF292C31C9C}"/>
              </a:ext>
            </a:extLst>
          </p:cNvPr>
          <p:cNvSpPr txBox="1"/>
          <p:nvPr/>
        </p:nvSpPr>
        <p:spPr>
          <a:xfrm>
            <a:off x="6524190" y="5369900"/>
            <a:ext cx="254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Chromaticity aberration</a:t>
            </a:r>
          </a:p>
          <a:p>
            <a:r>
              <a:rPr lang="en-US" sz="1600" dirty="0"/>
              <a:t>because focal length is proportional to momentum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C41F4-8527-73AD-F51A-361C4A50BFF2}"/>
              </a:ext>
            </a:extLst>
          </p:cNvPr>
          <p:cNvSpPr txBox="1"/>
          <p:nvPr/>
        </p:nvSpPr>
        <p:spPr>
          <a:xfrm>
            <a:off x="5286089" y="562852"/>
            <a:ext cx="3564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simplify, two horns are </a:t>
            </a:r>
          </a:p>
          <a:p>
            <a:r>
              <a:rPr lang="en-US" dirty="0"/>
              <a:t>combined into one horn</a:t>
            </a:r>
          </a:p>
        </p:txBody>
      </p:sp>
    </p:spTree>
    <p:extLst>
      <p:ext uri="{BB962C8B-B14F-4D97-AF65-F5344CB8AC3E}">
        <p14:creationId xmlns:p14="http://schemas.microsoft.com/office/powerpoint/2010/main" val="312766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42" grpId="0"/>
      <p:bldP spid="43" grpId="0"/>
      <p:bldP spid="44" grpId="0"/>
      <p:bldP spid="54" grpId="0"/>
      <p:bldP spid="54" grpId="1"/>
      <p:bldP spid="55" grpId="0"/>
      <p:bldP spid="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74795D-686B-A8A8-E3D4-EC9DAA2E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Magnification of muon image on muon monitors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8E8ED-59E5-61A5-71AE-CC2B295FE9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5D1F7-5158-CD5C-834E-C20665110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9952B-29A4-F7E4-3D9D-2CF5EF625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55BEA-3736-DA88-FDCB-373A56040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22" y="932290"/>
            <a:ext cx="6152343" cy="4754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F49ADB-7B1F-A58B-A6F7-3DDD25A0A2C9}"/>
              </a:ext>
            </a:extLst>
          </p:cNvPr>
          <p:cNvSpPr txBox="1"/>
          <p:nvPr/>
        </p:nvSpPr>
        <p:spPr>
          <a:xfrm>
            <a:off x="6466465" y="4253947"/>
            <a:ext cx="267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Negative slope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endParaRPr lang="en-US" sz="1800" dirty="0">
              <a:solidFill>
                <a:srgbClr val="0432FF"/>
              </a:solidFill>
            </a:endParaRPr>
          </a:p>
          <a:p>
            <a:r>
              <a:rPr lang="en-US" sz="1800" dirty="0">
                <a:solidFill>
                  <a:srgbClr val="0432FF"/>
                </a:solidFill>
              </a:rPr>
              <a:t>Low energy muons shown in muon monitor 1 are overfocused by horns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1F77E-E2FE-8B82-CB17-26BE2C931C9B}"/>
              </a:ext>
            </a:extLst>
          </p:cNvPr>
          <p:cNvSpPr txBox="1"/>
          <p:nvPr/>
        </p:nvSpPr>
        <p:spPr>
          <a:xfrm>
            <a:off x="6466465" y="2800957"/>
            <a:ext cx="267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9300"/>
                </a:solidFill>
              </a:rPr>
              <a:t>Zero slope </a:t>
            </a:r>
            <a:r>
              <a:rPr lang="en-US" sz="1800" dirty="0">
                <a:solidFill>
                  <a:srgbClr val="FF9300"/>
                </a:solidFill>
                <a:sym typeface="Wingdings" pitchFamily="2" charset="2"/>
              </a:rPr>
              <a:t></a:t>
            </a:r>
          </a:p>
          <a:p>
            <a:r>
              <a:rPr lang="en-US" sz="1800" dirty="0">
                <a:solidFill>
                  <a:srgbClr val="FF9300"/>
                </a:solidFill>
                <a:sym typeface="Wingdings" pitchFamily="2" charset="2"/>
              </a:rPr>
              <a:t>Medium energy muons shown in muon monitor 2 are on focused by horns</a:t>
            </a:r>
            <a:endParaRPr lang="en-US" sz="1800" dirty="0">
              <a:solidFill>
                <a:srgbClr val="FF9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1CDF9-CEC5-67B4-1597-B94BD15CDEF7}"/>
              </a:ext>
            </a:extLst>
          </p:cNvPr>
          <p:cNvSpPr txBox="1"/>
          <p:nvPr/>
        </p:nvSpPr>
        <p:spPr>
          <a:xfrm>
            <a:off x="6466465" y="1170830"/>
            <a:ext cx="267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FA00"/>
                </a:solidFill>
              </a:rPr>
              <a:t>Positive slope </a:t>
            </a:r>
            <a:r>
              <a:rPr lang="en-US" sz="1800" dirty="0">
                <a:solidFill>
                  <a:srgbClr val="00FA00"/>
                </a:solidFill>
                <a:sym typeface="Wingdings" pitchFamily="2" charset="2"/>
              </a:rPr>
              <a:t></a:t>
            </a:r>
          </a:p>
          <a:p>
            <a:r>
              <a:rPr lang="en-US" sz="1800" dirty="0">
                <a:solidFill>
                  <a:srgbClr val="00FA00"/>
                </a:solidFill>
                <a:sym typeface="Wingdings" pitchFamily="2" charset="2"/>
              </a:rPr>
              <a:t>High energy muons shown in muon monitor 3 are  </a:t>
            </a:r>
            <a:r>
              <a:rPr lang="en-US" sz="1800" dirty="0" err="1">
                <a:solidFill>
                  <a:srgbClr val="00FA00"/>
                </a:solidFill>
                <a:sym typeface="Wingdings" pitchFamily="2" charset="2"/>
              </a:rPr>
              <a:t>underfocused</a:t>
            </a:r>
            <a:r>
              <a:rPr lang="en-US" sz="1800" dirty="0">
                <a:solidFill>
                  <a:srgbClr val="00FA00"/>
                </a:solidFill>
                <a:sym typeface="Wingdings" pitchFamily="2" charset="2"/>
              </a:rPr>
              <a:t> by horns</a:t>
            </a:r>
            <a:endParaRPr lang="en-US" sz="1800" dirty="0">
              <a:solidFill>
                <a:srgbClr val="00FA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3A9C2-4997-A47D-C201-4D28D06ACADB}"/>
              </a:ext>
            </a:extLst>
          </p:cNvPr>
          <p:cNvSpPr txBox="1"/>
          <p:nvPr/>
        </p:nvSpPr>
        <p:spPr>
          <a:xfrm>
            <a:off x="1283012" y="5809654"/>
            <a:ext cx="6431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size shows a magnification factor of the lens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F852DA-855D-4210-2BC5-BEED3A06014F}"/>
              </a:ext>
            </a:extLst>
          </p:cNvPr>
          <p:cNvSpPr txBox="1"/>
          <p:nvPr/>
        </p:nvSpPr>
        <p:spPr>
          <a:xfrm>
            <a:off x="636588" y="798541"/>
            <a:ext cx="629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Observed muon beam centroid vs proton beam position at 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31F89E-FE7D-25EF-74F8-5D04566D360C}"/>
              </a:ext>
            </a:extLst>
          </p:cNvPr>
          <p:cNvSpPr txBox="1"/>
          <p:nvPr/>
        </p:nvSpPr>
        <p:spPr>
          <a:xfrm>
            <a:off x="7253085" y="65059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3"/>
              </a:rPr>
              <a:t>arXiv:2305.08695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59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8D4922-6E35-15F3-77FF-4792ED74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Magnetic Horn Chromaticity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CC0B5-A093-464F-F48A-E1FA7E6B13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2F824-9992-408B-DE1F-3D235A873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226FA-91D2-FF8E-1043-23768A058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3565F-3072-2499-1F76-719AD7AB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51560"/>
            <a:ext cx="6152340" cy="4754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027791-573C-10E1-071E-D623FCD799E5}"/>
              </a:ext>
            </a:extLst>
          </p:cNvPr>
          <p:cNvSpPr txBox="1"/>
          <p:nvPr/>
        </p:nvSpPr>
        <p:spPr>
          <a:xfrm>
            <a:off x="6380940" y="1727421"/>
            <a:ext cx="26736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Slope is changed by the horn current and the change is unique for each monitor. </a:t>
            </a:r>
          </a:p>
          <a:p>
            <a:r>
              <a:rPr lang="en-US" sz="1800" dirty="0">
                <a:solidFill>
                  <a:srgbClr val="FF9300"/>
                </a:solidFill>
              </a:rPr>
              <a:t>Muon monitor 2 will be the most sensitive monitor for the horn current because the slope is deviated from zero.</a:t>
            </a:r>
          </a:p>
          <a:p>
            <a:r>
              <a:rPr lang="en-US" sz="1800" dirty="0"/>
              <a:t>Intersection of curves may indicate the effective beam axes of low, medium, and high energy muons (study is on going).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8E69-DBD3-4A0D-4B83-FACEA723E43D}"/>
              </a:ext>
            </a:extLst>
          </p:cNvPr>
          <p:cNvSpPr txBox="1"/>
          <p:nvPr/>
        </p:nvSpPr>
        <p:spPr>
          <a:xfrm>
            <a:off x="7253085" y="65059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3"/>
              </a:rPr>
              <a:t>arXiv:2305.08695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6489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047FF1-4D1C-74EF-F2B8-126FD9DA7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the conventional beam instrumentation and muon monitor data, we can realize high accuracy beam parameter measurement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0112A-9FC1-04A2-9E46-68FA98CF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Uncertainty of Beam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CC606-D07B-2856-24C5-5394B3A1E3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1BA6E-3111-E212-2155-A86509C7B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8F2D0-E5D7-3D76-B1BC-20EE7E6B0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204E42-6DF4-E450-7F7A-10946EA59B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5983110"/>
                  </p:ext>
                </p:extLst>
              </p:nvPr>
            </p:nvGraphicFramePr>
            <p:xfrm>
              <a:off x="242887" y="2528377"/>
              <a:ext cx="8672514" cy="276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770">
                      <a:extLst>
                        <a:ext uri="{9D8B030D-6E8A-4147-A177-3AD203B41FA5}">
                          <a16:colId xmlns:a16="http://schemas.microsoft.com/office/drawing/2014/main" val="4219362056"/>
                        </a:ext>
                      </a:extLst>
                    </a:gridCol>
                    <a:gridCol w="1725603">
                      <a:extLst>
                        <a:ext uri="{9D8B030D-6E8A-4147-A177-3AD203B41FA5}">
                          <a16:colId xmlns:a16="http://schemas.microsoft.com/office/drawing/2014/main" val="3273054285"/>
                        </a:ext>
                      </a:extLst>
                    </a:gridCol>
                    <a:gridCol w="1224886">
                      <a:extLst>
                        <a:ext uri="{9D8B030D-6E8A-4147-A177-3AD203B41FA5}">
                          <a16:colId xmlns:a16="http://schemas.microsoft.com/office/drawing/2014/main" val="2309985469"/>
                        </a:ext>
                      </a:extLst>
                    </a:gridCol>
                    <a:gridCol w="2185764">
                      <a:extLst>
                        <a:ext uri="{9D8B030D-6E8A-4147-A177-3AD203B41FA5}">
                          <a16:colId xmlns:a16="http://schemas.microsoft.com/office/drawing/2014/main" val="1690601911"/>
                        </a:ext>
                      </a:extLst>
                    </a:gridCol>
                    <a:gridCol w="1910491">
                      <a:extLst>
                        <a:ext uri="{9D8B030D-6E8A-4147-A177-3AD203B41FA5}">
                          <a16:colId xmlns:a16="http://schemas.microsoft.com/office/drawing/2014/main" val="21481882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Design 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Tolerance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instrumentation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Accuracy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5947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 kA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2 KA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Current transformer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b="1" dirty="0"/>
                            <a:t>0.2 KA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4300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Horz</a:t>
                          </a:r>
                          <a:r>
                            <a:rPr lang="en-US" dirty="0"/>
                            <a:t> Beam Pos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1</m:t>
                              </m:r>
                            </m:oMath>
                          </a14:m>
                          <a:r>
                            <a:rPr lang="en-US" dirty="0"/>
                            <a:t>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Pos Monitor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b="1" dirty="0"/>
                            <a:t>0.02</a:t>
                          </a:r>
                          <a:r>
                            <a:rPr lang="en-US" b="1" baseline="0" dirty="0"/>
                            <a:t> mm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9268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Vert Beam Pos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1</m:t>
                              </m:r>
                            </m:oMath>
                          </a14:m>
                          <a:r>
                            <a:rPr lang="en-US" dirty="0"/>
                            <a:t>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Pos Monitor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b="1" dirty="0"/>
                            <a:t>0.02</a:t>
                          </a:r>
                          <a:r>
                            <a:rPr lang="en-US" b="1" baseline="0" dirty="0"/>
                            <a:t> mm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5923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RMS Beam spot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0.2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Prof Monitor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b="1" dirty="0"/>
                            <a:t>0.1</a:t>
                          </a:r>
                          <a:r>
                            <a:rPr lang="en-US" b="1" baseline="0" dirty="0"/>
                            <a:t> mm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950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Intensity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&lt; 5.6e13 POT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1</m:t>
                              </m:r>
                            </m:oMath>
                          </a14:m>
                          <a:r>
                            <a:rPr lang="en-US" dirty="0"/>
                            <a:t>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Current Transformer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b="1" dirty="0"/>
                            <a:t>0.1</a:t>
                          </a:r>
                          <a:r>
                            <a:rPr lang="en-US" b="1" baseline="0" dirty="0"/>
                            <a:t> %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47962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204E42-6DF4-E450-7F7A-10946EA59B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5983110"/>
                  </p:ext>
                </p:extLst>
              </p:nvPr>
            </p:nvGraphicFramePr>
            <p:xfrm>
              <a:off x="242887" y="2528377"/>
              <a:ext cx="8672514" cy="276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770">
                      <a:extLst>
                        <a:ext uri="{9D8B030D-6E8A-4147-A177-3AD203B41FA5}">
                          <a16:colId xmlns:a16="http://schemas.microsoft.com/office/drawing/2014/main" val="4219362056"/>
                        </a:ext>
                      </a:extLst>
                    </a:gridCol>
                    <a:gridCol w="1725603">
                      <a:extLst>
                        <a:ext uri="{9D8B030D-6E8A-4147-A177-3AD203B41FA5}">
                          <a16:colId xmlns:a16="http://schemas.microsoft.com/office/drawing/2014/main" val="3273054285"/>
                        </a:ext>
                      </a:extLst>
                    </a:gridCol>
                    <a:gridCol w="1224886">
                      <a:extLst>
                        <a:ext uri="{9D8B030D-6E8A-4147-A177-3AD203B41FA5}">
                          <a16:colId xmlns:a16="http://schemas.microsoft.com/office/drawing/2014/main" val="2309985469"/>
                        </a:ext>
                      </a:extLst>
                    </a:gridCol>
                    <a:gridCol w="2185764">
                      <a:extLst>
                        <a:ext uri="{9D8B030D-6E8A-4147-A177-3AD203B41FA5}">
                          <a16:colId xmlns:a16="http://schemas.microsoft.com/office/drawing/2014/main" val="1690601911"/>
                        </a:ext>
                      </a:extLst>
                    </a:gridCol>
                    <a:gridCol w="1910491">
                      <a:extLst>
                        <a:ext uri="{9D8B030D-6E8A-4147-A177-3AD203B41FA5}">
                          <a16:colId xmlns:a16="http://schemas.microsoft.com/office/drawing/2014/main" val="2148188200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Design 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Tolerance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instrumentation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Accuracy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5947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 kA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3196" t="-176667" r="-335052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Current transformer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53642" t="-176667" r="-1325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4300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Horz</a:t>
                          </a:r>
                          <a:r>
                            <a:rPr lang="en-US" dirty="0"/>
                            <a:t> Beam Pos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3196" t="-286207" r="-335052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Pos Monitor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53642" t="-286207" r="-1325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89268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Vert Beam Pos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3196" t="-386207" r="-335052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Pos Monitor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53642" t="-386207" r="-1325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592313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RMS Beam spot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3196" t="-276471" r="-335052" b="-725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Prof Monitor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53642" t="-276471" r="-1325" b="-725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50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Intensity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&lt; 5.6e13 POT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3196" t="-662069" r="-335052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Current Transformer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53642" t="-662069" r="-1325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47962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1245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69AB6E-9752-A243-1424-70C08B39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5070"/>
            <a:ext cx="8672513" cy="5225843"/>
          </a:xfrm>
        </p:spPr>
        <p:txBody>
          <a:bodyPr/>
          <a:lstStyle/>
          <a:p>
            <a:r>
              <a:rPr lang="en-US" dirty="0"/>
              <a:t>Determining initial neutrino flux (source) and precisely measuring neutrino flux (detector) are crucial for the neutrino oscillation experiments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65B4-6183-F075-067E-F219CD27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session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A6A8-AA7E-56AF-3E4B-D6B00F3144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A78AC-0AE3-DDF1-99E2-8F6B47F52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3E17-92FF-DF4E-10DD-E4E6C1587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9B87D-DA0E-8CF6-C3AC-B93737337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899445"/>
            <a:ext cx="5900980" cy="4368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3BD12C-CE10-D31C-CC53-9BC0B0FDA955}"/>
              </a:ext>
            </a:extLst>
          </p:cNvPr>
          <p:cNvSpPr txBox="1"/>
          <p:nvPr/>
        </p:nvSpPr>
        <p:spPr>
          <a:xfrm>
            <a:off x="6311386" y="2598003"/>
            <a:ext cx="2821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by </a:t>
            </a:r>
          </a:p>
          <a:p>
            <a:r>
              <a:rPr lang="en-US" dirty="0"/>
              <a:t>Costas </a:t>
            </a:r>
            <a:r>
              <a:rPr lang="en-US" dirty="0" err="1"/>
              <a:t>Andreopoulos</a:t>
            </a:r>
            <a:endParaRPr lang="en-US" dirty="0"/>
          </a:p>
          <a:p>
            <a:r>
              <a:rPr lang="en-US" dirty="0"/>
              <a:t>Link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E0FA6-0C64-854F-186C-353A4C6039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E1CC-3CF5-7D77-ACE3-D2361420E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6DBB0-6B34-E2C4-7975-FD3089B89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19D79-DB34-396B-6873-48601238C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3" y="131599"/>
            <a:ext cx="8398193" cy="60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97BF-84DC-BCD9-BEF3-28990E99DD30}"/>
              </a:ext>
            </a:extLst>
          </p:cNvPr>
          <p:cNvSpPr txBox="1"/>
          <p:nvPr/>
        </p:nvSpPr>
        <p:spPr>
          <a:xfrm>
            <a:off x="146304" y="186463"/>
            <a:ext cx="370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COURTECY M. FRIEND, Neutrino 2022</a:t>
            </a:r>
          </a:p>
        </p:txBody>
      </p:sp>
    </p:spTree>
    <p:extLst>
      <p:ext uri="{BB962C8B-B14F-4D97-AF65-F5344CB8AC3E}">
        <p14:creationId xmlns:p14="http://schemas.microsoft.com/office/powerpoint/2010/main" val="3989621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F2D7A-65F1-4D42-4348-57EFE566CA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1F2-6814-03B3-A7A1-42E98FEFD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F2D8-C9E7-05B2-33F0-1AA71782A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D0312-D1FA-F005-DAA9-7DF993055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86803"/>
            <a:ext cx="8619635" cy="6080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D4EA8-1C24-90F9-7DEB-DAC944EA998C}"/>
              </a:ext>
            </a:extLst>
          </p:cNvPr>
          <p:cNvSpPr txBox="1"/>
          <p:nvPr/>
        </p:nvSpPr>
        <p:spPr>
          <a:xfrm>
            <a:off x="146304" y="186463"/>
            <a:ext cx="370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COURTECY M. FRIEND, Neutrino 2022</a:t>
            </a:r>
          </a:p>
        </p:txBody>
      </p:sp>
    </p:spTree>
    <p:extLst>
      <p:ext uri="{BB962C8B-B14F-4D97-AF65-F5344CB8AC3E}">
        <p14:creationId xmlns:p14="http://schemas.microsoft.com/office/powerpoint/2010/main" val="1281355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52883-A982-EA22-0464-283681AB1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 out various neutrino experiments as functions of neutrino energy, source intensity and neutrino spectrum</a:t>
            </a:r>
          </a:p>
          <a:p>
            <a:pPr lvl="1"/>
            <a:r>
              <a:rPr lang="en-US" dirty="0"/>
              <a:t>Each measurement has a unique physics goal (Stay tuned in the session to hear the goal)</a:t>
            </a:r>
          </a:p>
          <a:p>
            <a:r>
              <a:rPr lang="en-US" dirty="0"/>
              <a:t>Focus on neutrino source at the </a:t>
            </a:r>
            <a:r>
              <a:rPr lang="en-US" dirty="0" err="1"/>
              <a:t>NuMI</a:t>
            </a:r>
            <a:r>
              <a:rPr lang="en-US" dirty="0"/>
              <a:t> target system</a:t>
            </a:r>
          </a:p>
          <a:p>
            <a:pPr lvl="1"/>
            <a:r>
              <a:rPr lang="en-US" dirty="0"/>
              <a:t>Explain how to prepare neutrino</a:t>
            </a:r>
          </a:p>
          <a:p>
            <a:pPr lvl="1"/>
            <a:r>
              <a:rPr lang="en-US" dirty="0"/>
              <a:t>Demonstrate the </a:t>
            </a:r>
            <a:r>
              <a:rPr lang="en-US" dirty="0" err="1"/>
              <a:t>NuMI</a:t>
            </a:r>
            <a:r>
              <a:rPr lang="en-US" dirty="0"/>
              <a:t> beam instrumentation to be high accuracy beam parameter measurement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41550-A58A-E2CE-F6DE-5C445BAE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918F4-6C93-2139-A0AD-B5D62922C4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42465-4836-88D0-4E8D-417BF2020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AB148-6207-FC8D-DED7-AC1F1205D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3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69AB6E-9752-A243-1424-70C08B39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5070"/>
            <a:ext cx="8672513" cy="5225843"/>
          </a:xfrm>
        </p:spPr>
        <p:txBody>
          <a:bodyPr/>
          <a:lstStyle/>
          <a:p>
            <a:r>
              <a:rPr lang="en-US" dirty="0"/>
              <a:t>Determining initial neutrino flux (source) and precisely measuring neutrino flux (detector) are crucial for the neutrino oscillation experiments</a:t>
            </a:r>
          </a:p>
          <a:p>
            <a:r>
              <a:rPr lang="en-US" dirty="0"/>
              <a:t>Predicting initial neutrino flux in simulation is hard because</a:t>
            </a:r>
          </a:p>
          <a:p>
            <a:pPr lvl="1"/>
            <a:r>
              <a:rPr lang="en-US" dirty="0"/>
              <a:t>Hadron production model introduces uncertainty </a:t>
            </a:r>
          </a:p>
          <a:p>
            <a:pPr lvl="1"/>
            <a:r>
              <a:rPr lang="en-US" dirty="0"/>
              <a:t>Geometric uncertainty exists in the dimension of beam-intercepting materials and the distribution of electric and magnetic fields</a:t>
            </a:r>
          </a:p>
          <a:p>
            <a:r>
              <a:rPr lang="en-US" dirty="0"/>
              <a:t>Measuring neutrino flux is also challenging because neutrinos are an elusive particle</a:t>
            </a:r>
          </a:p>
          <a:p>
            <a:r>
              <a:rPr lang="en-US" dirty="0"/>
              <a:t>We will be updated on the progress of these studies in various neutrino experiments during this session!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65B4-6183-F075-067E-F219CD27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session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A6A8-AA7E-56AF-3E4B-D6B00F3144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A78AC-0AE3-DDF1-99E2-8F6B47F52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3E17-92FF-DF4E-10DD-E4E6C1587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3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C86BA1-8FCF-7E8C-AFCF-B885CA3F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05B4D-65C8-39AA-3294-C5FABBB565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45FBB-789C-64AF-23E5-9FE0527B7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7D795-6B66-8B3C-6DD9-5A22E7DEF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1834A8-DA8D-4F2F-1968-E5A5239B170D}"/>
              </a:ext>
            </a:extLst>
          </p:cNvPr>
          <p:cNvCxnSpPr/>
          <p:nvPr/>
        </p:nvCxnSpPr>
        <p:spPr>
          <a:xfrm flipV="1">
            <a:off x="904461" y="1242391"/>
            <a:ext cx="6539948" cy="4065105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FDCEBF-32AF-BDF2-CE32-60C52B1E9D39}"/>
                  </a:ext>
                </a:extLst>
              </p:cNvPr>
              <p:cNvSpPr txBox="1"/>
              <p:nvPr/>
            </p:nvSpPr>
            <p:spPr>
              <a:xfrm>
                <a:off x="7583557" y="954157"/>
                <a:ext cx="879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FDCEBF-32AF-BDF2-CE32-60C52B1E9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57" y="954157"/>
                <a:ext cx="87960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7EC6286-A50C-6D51-CD72-E7BC88F4DA55}"/>
              </a:ext>
            </a:extLst>
          </p:cNvPr>
          <p:cNvSpPr txBox="1"/>
          <p:nvPr/>
        </p:nvSpPr>
        <p:spPr>
          <a:xfrm>
            <a:off x="1560360" y="4955160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Reactor neutrinos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98395-D742-DAE6-7CD2-CA6D969197E9}"/>
              </a:ext>
            </a:extLst>
          </p:cNvPr>
          <p:cNvSpPr txBox="1"/>
          <p:nvPr/>
        </p:nvSpPr>
        <p:spPr>
          <a:xfrm>
            <a:off x="3001922" y="4085233"/>
            <a:ext cx="268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Spallation neutrinos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A4E25-90CC-B72E-4ABF-1E8794327BCD}"/>
              </a:ext>
            </a:extLst>
          </p:cNvPr>
          <p:cNvSpPr txBox="1"/>
          <p:nvPr/>
        </p:nvSpPr>
        <p:spPr>
          <a:xfrm>
            <a:off x="5453817" y="2381706"/>
            <a:ext cx="370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Accelerator based neutrinos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0E62E7-EC7B-A107-3CA7-80F714C1A841}"/>
              </a:ext>
            </a:extLst>
          </p:cNvPr>
          <p:cNvCxnSpPr>
            <a:cxnSpLocks/>
          </p:cNvCxnSpPr>
          <p:nvPr/>
        </p:nvCxnSpPr>
        <p:spPr>
          <a:xfrm flipH="1" flipV="1">
            <a:off x="2032547" y="4277296"/>
            <a:ext cx="320034" cy="490331"/>
          </a:xfrm>
          <a:prstGeom prst="straightConnector1">
            <a:avLst/>
          </a:prstGeom>
          <a:ln w="762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ADF841-BBEB-5609-1A55-8B74E92449C0}"/>
              </a:ext>
            </a:extLst>
          </p:cNvPr>
          <p:cNvCxnSpPr>
            <a:cxnSpLocks/>
          </p:cNvCxnSpPr>
          <p:nvPr/>
        </p:nvCxnSpPr>
        <p:spPr>
          <a:xfrm flipH="1" flipV="1">
            <a:off x="4026327" y="3029777"/>
            <a:ext cx="320034" cy="490331"/>
          </a:xfrm>
          <a:prstGeom prst="straightConnector1">
            <a:avLst/>
          </a:prstGeom>
          <a:ln w="762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2B40B7-A7E6-A38B-CFA5-1B413206C517}"/>
              </a:ext>
            </a:extLst>
          </p:cNvPr>
          <p:cNvCxnSpPr>
            <a:cxnSpLocks/>
          </p:cNvCxnSpPr>
          <p:nvPr/>
        </p:nvCxnSpPr>
        <p:spPr>
          <a:xfrm flipH="1" flipV="1">
            <a:off x="6020107" y="1782258"/>
            <a:ext cx="320034" cy="490331"/>
          </a:xfrm>
          <a:prstGeom prst="straightConnector1">
            <a:avLst/>
          </a:prstGeom>
          <a:ln w="762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D808519-372F-6CD3-C96A-DD0D23A29171}"/>
              </a:ext>
            </a:extLst>
          </p:cNvPr>
          <p:cNvSpPr txBox="1"/>
          <p:nvPr/>
        </p:nvSpPr>
        <p:spPr>
          <a:xfrm rot="19869540">
            <a:off x="5354908" y="1281493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GeV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F4F82C-75F9-60A6-08C9-8BEB9039D085}"/>
              </a:ext>
            </a:extLst>
          </p:cNvPr>
          <p:cNvSpPr txBox="1"/>
          <p:nvPr/>
        </p:nvSpPr>
        <p:spPr>
          <a:xfrm rot="19680569">
            <a:off x="3237723" y="2581547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819D8E-E7AD-583A-359D-C55DB714C97E}"/>
              </a:ext>
            </a:extLst>
          </p:cNvPr>
          <p:cNvSpPr txBox="1"/>
          <p:nvPr/>
        </p:nvSpPr>
        <p:spPr>
          <a:xfrm rot="19780814">
            <a:off x="1285779" y="3839976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MeV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8C9FB03-6160-D153-4E23-29462F31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43" y="4594828"/>
            <a:ext cx="2453022" cy="13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14AB9A-BD0C-4843-B192-9EC2C0BAB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3" y="5398556"/>
            <a:ext cx="2671493" cy="13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EAFC551B-80A0-1F66-3BE8-2CF49288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25" y="721373"/>
            <a:ext cx="2417265" cy="15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5AD3B39-AFB2-00F9-09F8-C25BC6AD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055" y="2789600"/>
            <a:ext cx="2417265" cy="18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4CAD15D-A93A-531B-7695-EC604C24E6CC}"/>
              </a:ext>
            </a:extLst>
          </p:cNvPr>
          <p:cNvSpPr txBox="1"/>
          <p:nvPr/>
        </p:nvSpPr>
        <p:spPr>
          <a:xfrm>
            <a:off x="636844" y="5411045"/>
            <a:ext cx="1126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Daya</a:t>
            </a:r>
            <a:r>
              <a:rPr lang="en-US" sz="2000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786D49-1893-D19D-ACEA-F02C86D3BA90}"/>
              </a:ext>
            </a:extLst>
          </p:cNvPr>
          <p:cNvSpPr txBox="1"/>
          <p:nvPr/>
        </p:nvSpPr>
        <p:spPr>
          <a:xfrm>
            <a:off x="4088592" y="5574859"/>
            <a:ext cx="2171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SNS (stopped pion)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9859CC-18D4-7D36-838A-7AA1528747BB}"/>
              </a:ext>
            </a:extLst>
          </p:cNvPr>
          <p:cNvSpPr txBox="1"/>
          <p:nvPr/>
        </p:nvSpPr>
        <p:spPr>
          <a:xfrm>
            <a:off x="2877157" y="689487"/>
            <a:ext cx="88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40FF"/>
                </a:solidFill>
              </a:rPr>
              <a:t>J-PARC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66F411-9182-7F0A-F1FA-F0666CCDA4C1}"/>
              </a:ext>
            </a:extLst>
          </p:cNvPr>
          <p:cNvSpPr txBox="1"/>
          <p:nvPr/>
        </p:nvSpPr>
        <p:spPr>
          <a:xfrm>
            <a:off x="6740207" y="4194718"/>
            <a:ext cx="1099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40FF"/>
                </a:solidFill>
              </a:rPr>
              <a:t>Fermilab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759C3D-24C5-642F-5F7C-2288FCBE7936}"/>
              </a:ext>
            </a:extLst>
          </p:cNvPr>
          <p:cNvSpPr txBox="1"/>
          <p:nvPr/>
        </p:nvSpPr>
        <p:spPr>
          <a:xfrm>
            <a:off x="4885408" y="2921487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See Zarko’s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0E000-0D6F-E70D-9746-C6FF535777B8}"/>
              </a:ext>
            </a:extLst>
          </p:cNvPr>
          <p:cNvSpPr txBox="1"/>
          <p:nvPr/>
        </p:nvSpPr>
        <p:spPr>
          <a:xfrm>
            <a:off x="4071968" y="251752"/>
            <a:ext cx="199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See Lucas’ talk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D615A8-181E-D952-F6AD-CED1B68DF715}"/>
              </a:ext>
            </a:extLst>
          </p:cNvPr>
          <p:cNvSpPr txBox="1"/>
          <p:nvPr/>
        </p:nvSpPr>
        <p:spPr>
          <a:xfrm>
            <a:off x="6405035" y="5210345"/>
            <a:ext cx="1885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ACA75"/>
                </a:solidFill>
              </a:rPr>
              <a:t>See Yuri’s talk</a:t>
            </a:r>
          </a:p>
        </p:txBody>
      </p:sp>
    </p:spTree>
    <p:extLst>
      <p:ext uri="{BB962C8B-B14F-4D97-AF65-F5344CB8AC3E}">
        <p14:creationId xmlns:p14="http://schemas.microsoft.com/office/powerpoint/2010/main" val="7911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31" grpId="0"/>
      <p:bldP spid="33" grpId="0"/>
      <p:bldP spid="34" grpId="0"/>
      <p:bldP spid="35" grpId="0"/>
      <p:bldP spid="2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3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C86BA1-8FCF-7E8C-AFCF-B885CA3F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Energy Spectrum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05B4D-65C8-39AA-3294-C5FABBB565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45FBB-789C-64AF-23E5-9FE0527B7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7D795-6B66-8B3C-6DD9-5A22E7DEF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A6CF8-DDBF-0213-52AB-1DAB1D75E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094" y="3087931"/>
            <a:ext cx="1958285" cy="1798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E2FC9-792A-B76D-F1FF-F3AB0DBD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48" y="1606653"/>
            <a:ext cx="2089912" cy="1565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98B0B8-1772-615B-80A6-95E216220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190" y="4856566"/>
            <a:ext cx="2260207" cy="1789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C05B89-7A7B-B6B6-DDEE-7F12F647E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671" y="912967"/>
            <a:ext cx="2172734" cy="156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5A230E-7D47-5DD4-5902-D1BB808FD418}"/>
              </a:ext>
            </a:extLst>
          </p:cNvPr>
          <p:cNvSpPr txBox="1"/>
          <p:nvPr/>
        </p:nvSpPr>
        <p:spPr>
          <a:xfrm>
            <a:off x="3118873" y="543523"/>
            <a:ext cx="209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40FF"/>
                </a:solidFill>
              </a:rPr>
              <a:t>MINERvA</a:t>
            </a:r>
            <a:r>
              <a:rPr lang="en-US" sz="2000" dirty="0">
                <a:solidFill>
                  <a:srgbClr val="FF40FF"/>
                </a:solidFill>
              </a:rPr>
              <a:t> (on axis)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24198-698A-DAB1-9443-40587B996AC2}"/>
              </a:ext>
            </a:extLst>
          </p:cNvPr>
          <p:cNvSpPr txBox="1"/>
          <p:nvPr/>
        </p:nvSpPr>
        <p:spPr>
          <a:xfrm>
            <a:off x="936725" y="1269036"/>
            <a:ext cx="1328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COHERENT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CCE630-84F8-5EB7-3E00-9B5D93F071A2}"/>
              </a:ext>
            </a:extLst>
          </p:cNvPr>
          <p:cNvSpPr txBox="1"/>
          <p:nvPr/>
        </p:nvSpPr>
        <p:spPr>
          <a:xfrm>
            <a:off x="6722179" y="2706146"/>
            <a:ext cx="1526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40FF"/>
                </a:solidFill>
              </a:rPr>
              <a:t>T2K (off axis)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C2E5FA-CF92-805C-F1D3-C6CDD64EF560}"/>
              </a:ext>
            </a:extLst>
          </p:cNvPr>
          <p:cNvCxnSpPr/>
          <p:nvPr/>
        </p:nvCxnSpPr>
        <p:spPr>
          <a:xfrm flipV="1">
            <a:off x="904461" y="1242391"/>
            <a:ext cx="6539948" cy="4065105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41FF814-F5C8-D653-12AA-D70DE0CBAB99}"/>
                  </a:ext>
                </a:extLst>
              </p:cNvPr>
              <p:cNvSpPr txBox="1"/>
              <p:nvPr/>
            </p:nvSpPr>
            <p:spPr>
              <a:xfrm>
                <a:off x="7583557" y="954157"/>
                <a:ext cx="879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41FF814-F5C8-D653-12AA-D70DE0CBA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57" y="954157"/>
                <a:ext cx="87960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C99C636-C8DA-CA1E-1095-054037D82079}"/>
              </a:ext>
            </a:extLst>
          </p:cNvPr>
          <p:cNvCxnSpPr>
            <a:cxnSpLocks/>
          </p:cNvCxnSpPr>
          <p:nvPr/>
        </p:nvCxnSpPr>
        <p:spPr>
          <a:xfrm flipH="1" flipV="1">
            <a:off x="2032547" y="4277296"/>
            <a:ext cx="320034" cy="490331"/>
          </a:xfrm>
          <a:prstGeom prst="straightConnector1">
            <a:avLst/>
          </a:prstGeom>
          <a:ln w="762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A95BCE6-A2A1-2B26-3066-E71C2DC2FBE8}"/>
              </a:ext>
            </a:extLst>
          </p:cNvPr>
          <p:cNvCxnSpPr>
            <a:cxnSpLocks/>
          </p:cNvCxnSpPr>
          <p:nvPr/>
        </p:nvCxnSpPr>
        <p:spPr>
          <a:xfrm flipH="1" flipV="1">
            <a:off x="4026327" y="3029777"/>
            <a:ext cx="320034" cy="490331"/>
          </a:xfrm>
          <a:prstGeom prst="straightConnector1">
            <a:avLst/>
          </a:prstGeom>
          <a:ln w="762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B5223DA-4945-412D-1008-86F2A0CBF00A}"/>
              </a:ext>
            </a:extLst>
          </p:cNvPr>
          <p:cNvCxnSpPr>
            <a:cxnSpLocks/>
          </p:cNvCxnSpPr>
          <p:nvPr/>
        </p:nvCxnSpPr>
        <p:spPr>
          <a:xfrm flipH="1" flipV="1">
            <a:off x="6020107" y="1782258"/>
            <a:ext cx="320034" cy="490331"/>
          </a:xfrm>
          <a:prstGeom prst="straightConnector1">
            <a:avLst/>
          </a:prstGeom>
          <a:ln w="762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50B6D20-6275-8C4F-55BC-470B09EBCDBD}"/>
              </a:ext>
            </a:extLst>
          </p:cNvPr>
          <p:cNvSpPr txBox="1"/>
          <p:nvPr/>
        </p:nvSpPr>
        <p:spPr>
          <a:xfrm rot="19869540">
            <a:off x="5354908" y="1281493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GeV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FA4B2D-427C-C9DB-14D6-1BFBEA57FEBD}"/>
              </a:ext>
            </a:extLst>
          </p:cNvPr>
          <p:cNvSpPr txBox="1"/>
          <p:nvPr/>
        </p:nvSpPr>
        <p:spPr>
          <a:xfrm rot="19680569">
            <a:off x="3237723" y="2581547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MeV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EDECE7-E5B0-3B1A-899D-1CCBA03A0754}"/>
              </a:ext>
            </a:extLst>
          </p:cNvPr>
          <p:cNvSpPr txBox="1"/>
          <p:nvPr/>
        </p:nvSpPr>
        <p:spPr>
          <a:xfrm rot="19780814">
            <a:off x="1285779" y="3839976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MeV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CBC40F5-381B-C263-F34D-E2F96A9A625A}"/>
              </a:ext>
            </a:extLst>
          </p:cNvPr>
          <p:cNvCxnSpPr>
            <a:cxnSpLocks/>
          </p:cNvCxnSpPr>
          <p:nvPr/>
        </p:nvCxnSpPr>
        <p:spPr>
          <a:xfrm flipV="1">
            <a:off x="936725" y="4634367"/>
            <a:ext cx="1095822" cy="673129"/>
          </a:xfrm>
          <a:prstGeom prst="line">
            <a:avLst/>
          </a:prstGeom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D8AC237-29FA-CC5D-4CFC-C4BD9D62B034}"/>
              </a:ext>
            </a:extLst>
          </p:cNvPr>
          <p:cNvCxnSpPr>
            <a:cxnSpLocks/>
          </p:cNvCxnSpPr>
          <p:nvPr/>
        </p:nvCxnSpPr>
        <p:spPr>
          <a:xfrm flipV="1">
            <a:off x="904461" y="3836504"/>
            <a:ext cx="2367595" cy="1447518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7872F7-AA9F-642C-41F3-D3C765417377}"/>
              </a:ext>
            </a:extLst>
          </p:cNvPr>
          <p:cNvCxnSpPr>
            <a:cxnSpLocks/>
          </p:cNvCxnSpPr>
          <p:nvPr/>
        </p:nvCxnSpPr>
        <p:spPr>
          <a:xfrm flipV="1">
            <a:off x="4963397" y="1463017"/>
            <a:ext cx="2159157" cy="1339423"/>
          </a:xfrm>
          <a:prstGeom prst="line">
            <a:avLst/>
          </a:prstGeom>
          <a:ln>
            <a:solidFill>
              <a:srgbClr val="FF4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499AE5-CEFA-7E40-CB60-332694E3975F}"/>
              </a:ext>
            </a:extLst>
          </p:cNvPr>
          <p:cNvSpPr txBox="1"/>
          <p:nvPr/>
        </p:nvSpPr>
        <p:spPr>
          <a:xfrm>
            <a:off x="321970" y="5412219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Reactor neutrinos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0BF11-D794-FFB7-B260-78671CC707FE}"/>
              </a:ext>
            </a:extLst>
          </p:cNvPr>
          <p:cNvSpPr txBox="1"/>
          <p:nvPr/>
        </p:nvSpPr>
        <p:spPr>
          <a:xfrm>
            <a:off x="3001922" y="4085233"/>
            <a:ext cx="268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Spallation neutrinos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8045F-08EE-65AF-F6A4-D36AC0527510}"/>
              </a:ext>
            </a:extLst>
          </p:cNvPr>
          <p:cNvSpPr txBox="1"/>
          <p:nvPr/>
        </p:nvSpPr>
        <p:spPr>
          <a:xfrm>
            <a:off x="5433135" y="2351738"/>
            <a:ext cx="370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Accelerator based neutrinos</a:t>
            </a:r>
          </a:p>
        </p:txBody>
      </p:sp>
    </p:spTree>
    <p:extLst>
      <p:ext uri="{BB962C8B-B14F-4D97-AF65-F5344CB8AC3E}">
        <p14:creationId xmlns:p14="http://schemas.microsoft.com/office/powerpoint/2010/main" val="33974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F89FEA-38F8-0947-2953-DEC77F14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Intensity vs Neutrino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35FB3-C156-91B7-EA8E-794CE7A4AE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2922A-DCA7-DAD1-C0E0-CC3AABD55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68C4C-7760-3DC6-801B-C5BDD360D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317341-108E-C775-7319-A34104456A0D}"/>
              </a:ext>
            </a:extLst>
          </p:cNvPr>
          <p:cNvCxnSpPr>
            <a:cxnSpLocks/>
          </p:cNvCxnSpPr>
          <p:nvPr/>
        </p:nvCxnSpPr>
        <p:spPr>
          <a:xfrm flipV="1">
            <a:off x="1689100" y="1206500"/>
            <a:ext cx="0" cy="411068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495A43-F244-3C46-86E7-12E01A622546}"/>
              </a:ext>
            </a:extLst>
          </p:cNvPr>
          <p:cNvCxnSpPr>
            <a:cxnSpLocks/>
          </p:cNvCxnSpPr>
          <p:nvPr/>
        </p:nvCxnSpPr>
        <p:spPr>
          <a:xfrm>
            <a:off x="1580055" y="5219700"/>
            <a:ext cx="5432840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E252FD-E053-C647-039A-535C079CB9D9}"/>
              </a:ext>
            </a:extLst>
          </p:cNvPr>
          <p:cNvSpPr txBox="1"/>
          <p:nvPr/>
        </p:nvSpPr>
        <p:spPr>
          <a:xfrm>
            <a:off x="1054855" y="744835"/>
            <a:ext cx="181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 [s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DA2B3-43C4-A176-1C35-285787EE179D}"/>
              </a:ext>
            </a:extLst>
          </p:cNvPr>
          <p:cNvSpPr txBox="1"/>
          <p:nvPr/>
        </p:nvSpPr>
        <p:spPr>
          <a:xfrm>
            <a:off x="7158476" y="4988867"/>
            <a:ext cx="103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EB1B8F-AFF1-7F95-7127-9CE02C4C5803}"/>
              </a:ext>
            </a:extLst>
          </p:cNvPr>
          <p:cNvSpPr/>
          <p:nvPr/>
        </p:nvSpPr>
        <p:spPr>
          <a:xfrm>
            <a:off x="1798144" y="2025680"/>
            <a:ext cx="786024" cy="63223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46A808-1FDE-61C0-2AA2-64D49CFEBF8E}"/>
              </a:ext>
            </a:extLst>
          </p:cNvPr>
          <p:cNvSpPr/>
          <p:nvPr/>
        </p:nvSpPr>
        <p:spPr>
          <a:xfrm>
            <a:off x="2000761" y="2695680"/>
            <a:ext cx="1157618" cy="675998"/>
          </a:xfrm>
          <a:prstGeom prst="ellipse">
            <a:avLst/>
          </a:prstGeom>
          <a:solidFill>
            <a:srgbClr val="00B050">
              <a:alpha val="49765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88772D-B558-C815-5A29-10DC532E2462}"/>
              </a:ext>
            </a:extLst>
          </p:cNvPr>
          <p:cNvCxnSpPr/>
          <p:nvPr/>
        </p:nvCxnSpPr>
        <p:spPr>
          <a:xfrm>
            <a:off x="3901966" y="5122213"/>
            <a:ext cx="0" cy="1949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AEE0FA-C758-79E0-0292-30CD3EC24975}"/>
              </a:ext>
            </a:extLst>
          </p:cNvPr>
          <p:cNvCxnSpPr/>
          <p:nvPr/>
        </p:nvCxnSpPr>
        <p:spPr>
          <a:xfrm>
            <a:off x="6419192" y="5113626"/>
            <a:ext cx="0" cy="1949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14B840-C1DA-D578-0569-0F15798F86B9}"/>
              </a:ext>
            </a:extLst>
          </p:cNvPr>
          <p:cNvCxnSpPr>
            <a:cxnSpLocks/>
          </p:cNvCxnSpPr>
          <p:nvPr/>
        </p:nvCxnSpPr>
        <p:spPr>
          <a:xfrm flipH="1">
            <a:off x="1580055" y="3567214"/>
            <a:ext cx="218089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A028F3-0D58-09C1-9103-1576E6C3DCB5}"/>
              </a:ext>
            </a:extLst>
          </p:cNvPr>
          <p:cNvCxnSpPr>
            <a:cxnSpLocks/>
          </p:cNvCxnSpPr>
          <p:nvPr/>
        </p:nvCxnSpPr>
        <p:spPr>
          <a:xfrm flipH="1">
            <a:off x="1580054" y="1869043"/>
            <a:ext cx="218089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629B5A4-6491-E1F2-13E2-36C195E0286F}"/>
              </a:ext>
            </a:extLst>
          </p:cNvPr>
          <p:cNvSpPr txBox="1"/>
          <p:nvPr/>
        </p:nvSpPr>
        <p:spPr>
          <a:xfrm>
            <a:off x="3436133" y="5384760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7A1856-ADC2-B084-491F-E2463654C7E6}"/>
              </a:ext>
            </a:extLst>
          </p:cNvPr>
          <p:cNvSpPr txBox="1"/>
          <p:nvPr/>
        </p:nvSpPr>
        <p:spPr>
          <a:xfrm>
            <a:off x="5953359" y="5380183"/>
            <a:ext cx="86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89F86-E404-1FD4-012C-B4494B03F30D}"/>
              </a:ext>
            </a:extLst>
          </p:cNvPr>
          <p:cNvSpPr txBox="1"/>
          <p:nvPr/>
        </p:nvSpPr>
        <p:spPr>
          <a:xfrm>
            <a:off x="1197418" y="5380183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C3D79-564E-FDA0-BD56-CE9F314FDC0F}"/>
              </a:ext>
            </a:extLst>
          </p:cNvPr>
          <p:cNvSpPr txBox="1"/>
          <p:nvPr/>
        </p:nvSpPr>
        <p:spPr>
          <a:xfrm>
            <a:off x="826689" y="3363964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474AE-0A65-C714-4412-28C5952D206D}"/>
              </a:ext>
            </a:extLst>
          </p:cNvPr>
          <p:cNvSpPr txBox="1"/>
          <p:nvPr/>
        </p:nvSpPr>
        <p:spPr>
          <a:xfrm>
            <a:off x="841464" y="1629153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901360-E467-D76F-33C7-AC79D989892F}"/>
                  </a:ext>
                </a:extLst>
              </p:cNvPr>
              <p:cNvSpPr txBox="1"/>
              <p:nvPr/>
            </p:nvSpPr>
            <p:spPr>
              <a:xfrm>
                <a:off x="5860239" y="2210411"/>
                <a:ext cx="2996654" cy="16988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𝑝𝑟𝑖𝑚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𝑝𝑟𝑖𝑚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80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𝑖𝑛𝑡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1800" b="0" i="1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𝑠𝑒𝑐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𝑠𝑒𝑐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80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𝑎𝑏𝑠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1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18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901360-E467-D76F-33C7-AC79D9898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239" y="2210411"/>
                <a:ext cx="2996654" cy="1698863"/>
              </a:xfrm>
              <a:prstGeom prst="rect">
                <a:avLst/>
              </a:prstGeom>
              <a:blipFill>
                <a:blip r:embed="rId2"/>
                <a:stretch>
                  <a:fillRect l="-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0E00F1-44CD-268E-E74D-5DEDA9D84F89}"/>
                  </a:ext>
                </a:extLst>
              </p:cNvPr>
              <p:cNvSpPr txBox="1"/>
              <p:nvPr/>
            </p:nvSpPr>
            <p:spPr>
              <a:xfrm>
                <a:off x="2734596" y="1104714"/>
                <a:ext cx="3854132" cy="524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𝑟𝑒𝑎𝑐𝑡𝑜𝑟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=8.9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d>
                        <m:d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𝑃𝑜𝑤𝑒𝑟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10 </m:t>
                              </m:r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𝐺𝑊</m:t>
                              </m:r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𝑡h𝑒𝑟𝑚𝑎𝑙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0E00F1-44CD-268E-E74D-5DEDA9D84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596" y="1104714"/>
                <a:ext cx="3854132" cy="524439"/>
              </a:xfrm>
              <a:prstGeom prst="rect">
                <a:avLst/>
              </a:prstGeom>
              <a:blipFill>
                <a:blip r:embed="rId3"/>
                <a:stretch>
                  <a:fillRect l="-987" t="-2326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DA94C2ED-DCFE-44CA-7875-22017F30441E}"/>
              </a:ext>
            </a:extLst>
          </p:cNvPr>
          <p:cNvSpPr/>
          <p:nvPr/>
        </p:nvSpPr>
        <p:spPr>
          <a:xfrm>
            <a:off x="3509676" y="2788514"/>
            <a:ext cx="1728248" cy="735910"/>
          </a:xfrm>
          <a:prstGeom prst="ellipse">
            <a:avLst/>
          </a:prstGeom>
          <a:solidFill>
            <a:srgbClr val="FF40FF">
              <a:alpha val="50000"/>
            </a:srgbClr>
          </a:solidFill>
          <a:ln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680AB-2434-9144-4E17-09B880A1A45D}"/>
              </a:ext>
            </a:extLst>
          </p:cNvPr>
          <p:cNvSpPr txBox="1"/>
          <p:nvPr/>
        </p:nvSpPr>
        <p:spPr>
          <a:xfrm>
            <a:off x="1709788" y="1710845"/>
            <a:ext cx="100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Giga Watt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7053EA-0E8A-5F07-9F7B-62E4A180C1A3}"/>
              </a:ext>
            </a:extLst>
          </p:cNvPr>
          <p:cNvSpPr txBox="1"/>
          <p:nvPr/>
        </p:nvSpPr>
        <p:spPr>
          <a:xfrm>
            <a:off x="2029199" y="3349237"/>
            <a:ext cx="1105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Mega Watt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A83D39-769A-4AFE-5CA2-C7CE0E3F1047}"/>
              </a:ext>
            </a:extLst>
          </p:cNvPr>
          <p:cNvSpPr txBox="1"/>
          <p:nvPr/>
        </p:nvSpPr>
        <p:spPr>
          <a:xfrm>
            <a:off x="3629294" y="2381527"/>
            <a:ext cx="147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40FF"/>
                </a:solidFill>
              </a:rPr>
              <a:t>Sub-Mega Watt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F506D8-828E-1AE0-D056-4D439CD2A830}"/>
              </a:ext>
            </a:extLst>
          </p:cNvPr>
          <p:cNvSpPr txBox="1"/>
          <p:nvPr/>
        </p:nvSpPr>
        <p:spPr>
          <a:xfrm>
            <a:off x="1931187" y="2847429"/>
            <a:ext cx="1399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Stopped pion*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B7CDC1-3096-7963-588C-AE0879BB1C1C}"/>
              </a:ext>
            </a:extLst>
          </p:cNvPr>
          <p:cNvSpPr txBox="1"/>
          <p:nvPr/>
        </p:nvSpPr>
        <p:spPr>
          <a:xfrm>
            <a:off x="1830647" y="2165760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Fission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78423-B9D5-EA5A-F805-738C517CE77F}"/>
              </a:ext>
            </a:extLst>
          </p:cNvPr>
          <p:cNvSpPr txBox="1"/>
          <p:nvPr/>
        </p:nvSpPr>
        <p:spPr>
          <a:xfrm>
            <a:off x="3888114" y="2890444"/>
            <a:ext cx="108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40FF"/>
                </a:solidFill>
              </a:rPr>
              <a:t>Pion decay</a:t>
            </a:r>
          </a:p>
          <a:p>
            <a:r>
              <a:rPr lang="en-US" sz="1600" dirty="0">
                <a:solidFill>
                  <a:srgbClr val="FF40FF"/>
                </a:solidFill>
              </a:rPr>
              <a:t>in flight**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01A6399-3883-0870-87D3-FB15AE19A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085154"/>
              </p:ext>
            </p:extLst>
          </p:nvPr>
        </p:nvGraphicFramePr>
        <p:xfrm>
          <a:off x="3465909" y="3831973"/>
          <a:ext cx="2173233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6094311" imgH="3427492" progId="PowerPoint.Show.12">
                  <p:embed/>
                </p:oleObj>
              </mc:Choice>
              <mc:Fallback>
                <p:oleObj name="Presentation" r:id="rId4" imgW="6094311" imgH="3427492" progId="PowerPoint.Show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11B2A1B-2A49-47C0-9D25-AA82B4AAB6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909" y="3831973"/>
                        <a:ext cx="2173233" cy="10728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5" name="Group 64">
            <a:extLst>
              <a:ext uri="{FF2B5EF4-FFF2-40B4-BE49-F238E27FC236}">
                <a16:creationId xmlns:a16="http://schemas.microsoft.com/office/drawing/2014/main" id="{9A53DA66-24B3-4C30-C009-21FBDA57EB6A}"/>
              </a:ext>
            </a:extLst>
          </p:cNvPr>
          <p:cNvGrpSpPr/>
          <p:nvPr/>
        </p:nvGrpSpPr>
        <p:grpSpPr>
          <a:xfrm>
            <a:off x="5602449" y="3831973"/>
            <a:ext cx="3342134" cy="864026"/>
            <a:chOff x="5602449" y="4259359"/>
            <a:chExt cx="3342134" cy="86402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40E07F-16BE-F0CA-3B9C-CBFDC33D609E}"/>
                </a:ext>
              </a:extLst>
            </p:cNvPr>
            <p:cNvGrpSpPr/>
            <p:nvPr/>
          </p:nvGrpSpPr>
          <p:grpSpPr>
            <a:xfrm>
              <a:off x="5710631" y="4482766"/>
              <a:ext cx="3146262" cy="598851"/>
              <a:chOff x="6212590" y="2172691"/>
              <a:chExt cx="3146262" cy="59885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623BDD8-BC1F-E3BE-ED58-9663C0939184}"/>
                  </a:ext>
                </a:extLst>
              </p:cNvPr>
              <p:cNvCxnSpPr/>
              <p:nvPr/>
            </p:nvCxnSpPr>
            <p:spPr>
              <a:xfrm>
                <a:off x="6212590" y="2448936"/>
                <a:ext cx="771121" cy="0"/>
              </a:xfrm>
              <a:prstGeom prst="straightConnector1">
                <a:avLst/>
              </a:prstGeom>
              <a:ln>
                <a:solidFill>
                  <a:srgbClr val="0432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7463887-C9BA-50EB-82DA-87E5798C8B2A}"/>
                  </a:ext>
                </a:extLst>
              </p:cNvPr>
              <p:cNvSpPr/>
              <p:nvPr/>
            </p:nvSpPr>
            <p:spPr>
              <a:xfrm>
                <a:off x="8041390" y="2206487"/>
                <a:ext cx="844826" cy="487343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B8D5F20-B1FD-7053-01AB-4FBE8535B9AD}"/>
                  </a:ext>
                </a:extLst>
              </p:cNvPr>
              <p:cNvSpPr/>
              <p:nvPr/>
            </p:nvSpPr>
            <p:spPr>
              <a:xfrm>
                <a:off x="7785812" y="2206487"/>
                <a:ext cx="533874" cy="4873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43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47DDC8B-5796-6120-B73C-07AE6174AA98}"/>
                  </a:ext>
                </a:extLst>
              </p:cNvPr>
              <p:cNvSpPr/>
              <p:nvPr/>
            </p:nvSpPr>
            <p:spPr>
              <a:xfrm>
                <a:off x="8319685" y="2206487"/>
                <a:ext cx="989471" cy="4873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43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E9C5124-AFFF-6BFA-9D50-ACDF506FE1A1}"/>
                  </a:ext>
                </a:extLst>
              </p:cNvPr>
              <p:cNvSpPr/>
              <p:nvPr/>
            </p:nvSpPr>
            <p:spPr>
              <a:xfrm>
                <a:off x="7731862" y="2186767"/>
                <a:ext cx="316685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76B6777-A64C-898E-E683-3DB914F50FD8}"/>
                  </a:ext>
                </a:extLst>
              </p:cNvPr>
              <p:cNvSpPr/>
              <p:nvPr/>
            </p:nvSpPr>
            <p:spPr>
              <a:xfrm>
                <a:off x="7035803" y="2359335"/>
                <a:ext cx="779826" cy="179202"/>
              </a:xfrm>
              <a:prstGeom prst="rect">
                <a:avLst/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984E45B-E029-D16E-B68C-296AE29D926D}"/>
                  </a:ext>
                </a:extLst>
              </p:cNvPr>
              <p:cNvSpPr/>
              <p:nvPr/>
            </p:nvSpPr>
            <p:spPr>
              <a:xfrm>
                <a:off x="8881798" y="2172691"/>
                <a:ext cx="477054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413E5CCA-8308-9226-8E46-F3E7E2140F2B}"/>
                </a:ext>
              </a:extLst>
            </p:cNvPr>
            <p:cNvSpPr/>
            <p:nvPr/>
          </p:nvSpPr>
          <p:spPr>
            <a:xfrm>
              <a:off x="7232515" y="4567136"/>
              <a:ext cx="1697476" cy="136187"/>
            </a:xfrm>
            <a:custGeom>
              <a:avLst/>
              <a:gdLst>
                <a:gd name="connsiteX0" fmla="*/ 0 w 1697476"/>
                <a:gd name="connsiteY0" fmla="*/ 136187 h 136187"/>
                <a:gd name="connsiteX1" fmla="*/ 491247 w 1697476"/>
                <a:gd name="connsiteY1" fmla="*/ 24319 h 136187"/>
                <a:gd name="connsiteX2" fmla="*/ 783076 w 1697476"/>
                <a:gd name="connsiteY2" fmla="*/ 0 h 136187"/>
                <a:gd name="connsiteX3" fmla="*/ 1697476 w 1697476"/>
                <a:gd name="connsiteY3" fmla="*/ 77821 h 13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476" h="136187">
                  <a:moveTo>
                    <a:pt x="0" y="136187"/>
                  </a:moveTo>
                  <a:lnTo>
                    <a:pt x="491247" y="24319"/>
                  </a:lnTo>
                  <a:lnTo>
                    <a:pt x="783076" y="0"/>
                  </a:lnTo>
                  <a:lnTo>
                    <a:pt x="1697476" y="77821"/>
                  </a:lnTo>
                </a:path>
              </a:pathLst>
            </a:custGeom>
            <a:noFill/>
            <a:ln>
              <a:solidFill>
                <a:srgbClr val="FF26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DE12714-5358-E372-8C45-61B501540108}"/>
                </a:ext>
              </a:extLst>
            </p:cNvPr>
            <p:cNvSpPr/>
            <p:nvPr/>
          </p:nvSpPr>
          <p:spPr>
            <a:xfrm>
              <a:off x="7266562" y="4800600"/>
              <a:ext cx="1678021" cy="68097"/>
            </a:xfrm>
            <a:custGeom>
              <a:avLst/>
              <a:gdLst>
                <a:gd name="connsiteX0" fmla="*/ 0 w 1678021"/>
                <a:gd name="connsiteY0" fmla="*/ 0 h 68097"/>
                <a:gd name="connsiteX1" fmla="*/ 535021 w 1678021"/>
                <a:gd name="connsiteY1" fmla="*/ 63230 h 68097"/>
                <a:gd name="connsiteX2" fmla="*/ 598251 w 1678021"/>
                <a:gd name="connsiteY2" fmla="*/ 68094 h 68097"/>
                <a:gd name="connsiteX3" fmla="*/ 1678021 w 1678021"/>
                <a:gd name="connsiteY3" fmla="*/ 53502 h 6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8021" h="68097">
                  <a:moveTo>
                    <a:pt x="0" y="0"/>
                  </a:moveTo>
                  <a:lnTo>
                    <a:pt x="535021" y="63230"/>
                  </a:lnTo>
                  <a:cubicBezTo>
                    <a:pt x="591752" y="68388"/>
                    <a:pt x="570615" y="68094"/>
                    <a:pt x="598251" y="68094"/>
                  </a:cubicBezTo>
                  <a:lnTo>
                    <a:pt x="1678021" y="53502"/>
                  </a:ln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7E8A161-4DD8-94BB-7B7F-E946998241FE}"/>
                </a:ext>
              </a:extLst>
            </p:cNvPr>
            <p:cNvSpPr txBox="1"/>
            <p:nvPr/>
          </p:nvSpPr>
          <p:spPr>
            <a:xfrm>
              <a:off x="5602449" y="4445784"/>
              <a:ext cx="796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Primary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8148D1-7C63-9EDB-8D0A-8E67F424D5A4}"/>
                </a:ext>
              </a:extLst>
            </p:cNvPr>
            <p:cNvSpPr txBox="1"/>
            <p:nvPr/>
          </p:nvSpPr>
          <p:spPr>
            <a:xfrm>
              <a:off x="6429031" y="4340043"/>
              <a:ext cx="10648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Secondaries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5C66CCA-D005-6914-49F8-1A55FAA51A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2250" y="4724657"/>
              <a:ext cx="257551" cy="4206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154F46D-B11C-18C7-8ECE-4432F7347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119" y="4614102"/>
              <a:ext cx="117157" cy="11706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39BC2BC-740A-54E3-95F9-B3C4535AA927}"/>
                </a:ext>
              </a:extLst>
            </p:cNvPr>
            <p:cNvCxnSpPr>
              <a:cxnSpLocks/>
            </p:cNvCxnSpPr>
            <p:nvPr/>
          </p:nvCxnSpPr>
          <p:spPr>
            <a:xfrm>
              <a:off x="6774391" y="4731165"/>
              <a:ext cx="269557" cy="3533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FAA8894-7ABB-9207-7B91-E874C6A93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1862" y="4703637"/>
              <a:ext cx="168091" cy="5663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81D4841-3983-6E38-F305-492C3D024A3A}"/>
                </a:ext>
              </a:extLst>
            </p:cNvPr>
            <p:cNvCxnSpPr>
              <a:cxnSpLocks/>
            </p:cNvCxnSpPr>
            <p:nvPr/>
          </p:nvCxnSpPr>
          <p:spPr>
            <a:xfrm>
              <a:off x="7024168" y="4765425"/>
              <a:ext cx="201350" cy="12111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9DB713D-2F01-1AF2-CAC3-EEDB5A4A3578}"/>
                </a:ext>
              </a:extLst>
            </p:cNvPr>
            <p:cNvSpPr txBox="1"/>
            <p:nvPr/>
          </p:nvSpPr>
          <p:spPr>
            <a:xfrm>
              <a:off x="6525603" y="4815608"/>
              <a:ext cx="678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Target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123FCE4-74EA-1B82-9933-FA9186D2D530}"/>
                </a:ext>
              </a:extLst>
            </p:cNvPr>
            <p:cNvSpPr txBox="1"/>
            <p:nvPr/>
          </p:nvSpPr>
          <p:spPr>
            <a:xfrm>
              <a:off x="7565363" y="4259359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Horn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34BD9A-7627-95D4-4D6B-BC667B2D30CB}"/>
                  </a:ext>
                </a:extLst>
              </p:cNvPr>
              <p:cNvSpPr txBox="1"/>
              <p:nvPr/>
            </p:nvSpPr>
            <p:spPr>
              <a:xfrm>
                <a:off x="6681517" y="640555"/>
                <a:ext cx="22724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</a:rPr>
                  <a:t>* Assume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>
                  <a:solidFill>
                    <a:srgbClr val="00B050"/>
                  </a:solidFill>
                  <a:latin typeface="Symbol" pitchFamily="2" charset="2"/>
                </a:endParaRPr>
              </a:p>
              <a:p>
                <a:r>
                  <a:rPr lang="en-US" sz="2000" dirty="0">
                    <a:solidFill>
                      <a:srgbClr val="FF40FF"/>
                    </a:solidFill>
                  </a:rPr>
                  <a:t>** Assume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0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endParaRPr lang="en-US" sz="2000" dirty="0">
                  <a:solidFill>
                    <a:srgbClr val="FF40FF"/>
                  </a:solidFill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34BD9A-7627-95D4-4D6B-BC667B2D3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517" y="640555"/>
                <a:ext cx="2272417" cy="707886"/>
              </a:xfrm>
              <a:prstGeom prst="rect">
                <a:avLst/>
              </a:prstGeom>
              <a:blipFill>
                <a:blip r:embed="rId6"/>
                <a:stretch>
                  <a:fillRect l="-2778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6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/>
      <p:bldP spid="22" grpId="0"/>
      <p:bldP spid="13" grpId="0" animBg="1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F89FEA-38F8-0947-2953-DEC77F14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Intensity vs Neutrino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35FB3-C156-91B7-EA8E-794CE7A4AE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2922A-DCA7-DAD1-C0E0-CC3AABD55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68C4C-7760-3DC6-801B-C5BDD360D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317341-108E-C775-7319-A34104456A0D}"/>
              </a:ext>
            </a:extLst>
          </p:cNvPr>
          <p:cNvCxnSpPr>
            <a:cxnSpLocks/>
          </p:cNvCxnSpPr>
          <p:nvPr/>
        </p:nvCxnSpPr>
        <p:spPr>
          <a:xfrm flipV="1">
            <a:off x="1689100" y="1206500"/>
            <a:ext cx="0" cy="411068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495A43-F244-3C46-86E7-12E01A622546}"/>
              </a:ext>
            </a:extLst>
          </p:cNvPr>
          <p:cNvCxnSpPr>
            <a:cxnSpLocks/>
          </p:cNvCxnSpPr>
          <p:nvPr/>
        </p:nvCxnSpPr>
        <p:spPr>
          <a:xfrm>
            <a:off x="1580055" y="5219700"/>
            <a:ext cx="5432840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E252FD-E053-C647-039A-535C079CB9D9}"/>
              </a:ext>
            </a:extLst>
          </p:cNvPr>
          <p:cNvSpPr txBox="1"/>
          <p:nvPr/>
        </p:nvSpPr>
        <p:spPr>
          <a:xfrm>
            <a:off x="1054855" y="744835"/>
            <a:ext cx="181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 [s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DA2B3-43C4-A176-1C35-285787EE179D}"/>
              </a:ext>
            </a:extLst>
          </p:cNvPr>
          <p:cNvSpPr txBox="1"/>
          <p:nvPr/>
        </p:nvSpPr>
        <p:spPr>
          <a:xfrm>
            <a:off x="7158476" y="4988867"/>
            <a:ext cx="103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88772D-B558-C815-5A29-10DC532E2462}"/>
              </a:ext>
            </a:extLst>
          </p:cNvPr>
          <p:cNvCxnSpPr/>
          <p:nvPr/>
        </p:nvCxnSpPr>
        <p:spPr>
          <a:xfrm>
            <a:off x="3901966" y="5122213"/>
            <a:ext cx="0" cy="1949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AEE0FA-C758-79E0-0292-30CD3EC24975}"/>
              </a:ext>
            </a:extLst>
          </p:cNvPr>
          <p:cNvCxnSpPr/>
          <p:nvPr/>
        </p:nvCxnSpPr>
        <p:spPr>
          <a:xfrm>
            <a:off x="6419192" y="5113626"/>
            <a:ext cx="0" cy="1949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14B840-C1DA-D578-0569-0F15798F86B9}"/>
              </a:ext>
            </a:extLst>
          </p:cNvPr>
          <p:cNvCxnSpPr>
            <a:cxnSpLocks/>
          </p:cNvCxnSpPr>
          <p:nvPr/>
        </p:nvCxnSpPr>
        <p:spPr>
          <a:xfrm flipH="1">
            <a:off x="1580055" y="3567214"/>
            <a:ext cx="218089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A028F3-0D58-09C1-9103-1576E6C3DCB5}"/>
              </a:ext>
            </a:extLst>
          </p:cNvPr>
          <p:cNvCxnSpPr>
            <a:cxnSpLocks/>
          </p:cNvCxnSpPr>
          <p:nvPr/>
        </p:nvCxnSpPr>
        <p:spPr>
          <a:xfrm flipH="1">
            <a:off x="1580054" y="1869043"/>
            <a:ext cx="218089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C89F86-E404-1FD4-012C-B4494B03F30D}"/>
              </a:ext>
            </a:extLst>
          </p:cNvPr>
          <p:cNvSpPr txBox="1"/>
          <p:nvPr/>
        </p:nvSpPr>
        <p:spPr>
          <a:xfrm>
            <a:off x="1197418" y="5380183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C3D79-564E-FDA0-BD56-CE9F314FDC0F}"/>
              </a:ext>
            </a:extLst>
          </p:cNvPr>
          <p:cNvSpPr txBox="1"/>
          <p:nvPr/>
        </p:nvSpPr>
        <p:spPr>
          <a:xfrm>
            <a:off x="826689" y="3363964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474AE-0A65-C714-4412-28C5952D206D}"/>
              </a:ext>
            </a:extLst>
          </p:cNvPr>
          <p:cNvSpPr txBox="1"/>
          <p:nvPr/>
        </p:nvSpPr>
        <p:spPr>
          <a:xfrm>
            <a:off x="841464" y="1629153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20</a:t>
            </a:r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1F2A7CBC-C7BB-6790-DD6C-0C7E5F1E36F0}"/>
              </a:ext>
            </a:extLst>
          </p:cNvPr>
          <p:cNvSpPr/>
          <p:nvPr/>
        </p:nvSpPr>
        <p:spPr>
          <a:xfrm>
            <a:off x="7158476" y="4780722"/>
            <a:ext cx="593697" cy="59946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9F2CB7-883C-F75B-9C16-C8DFECA21688}"/>
              </a:ext>
            </a:extLst>
          </p:cNvPr>
          <p:cNvSpPr txBox="1"/>
          <p:nvPr/>
        </p:nvSpPr>
        <p:spPr>
          <a:xfrm>
            <a:off x="6982495" y="4335285"/>
            <a:ext cx="94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FASER</a:t>
            </a:r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2E07EFC9-F689-4034-2B9F-BB1EB7CDC943}"/>
              </a:ext>
            </a:extLst>
          </p:cNvPr>
          <p:cNvSpPr/>
          <p:nvPr/>
        </p:nvSpPr>
        <p:spPr>
          <a:xfrm>
            <a:off x="1879731" y="520670"/>
            <a:ext cx="593697" cy="59946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043D84-98E0-C726-1ADB-0A85A25D670E}"/>
              </a:ext>
            </a:extLst>
          </p:cNvPr>
          <p:cNvSpPr txBox="1"/>
          <p:nvPr/>
        </p:nvSpPr>
        <p:spPr>
          <a:xfrm>
            <a:off x="2491323" y="633035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Super Nova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1FFFD4-ECBE-CC58-5007-784905AFF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65" y="753659"/>
            <a:ext cx="1226921" cy="111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ew of the Faser experimental set-up - silver apparatus, connectors and blue cables - in an underground gallery">
            <a:extLst>
              <a:ext uri="{FF2B5EF4-FFF2-40B4-BE49-F238E27FC236}">
                <a16:creationId xmlns:a16="http://schemas.microsoft.com/office/drawing/2014/main" id="{CC9D2174-FF1B-207C-6BDF-32E23ACA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4" y="2639751"/>
            <a:ext cx="2057396" cy="15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176EAA4-E354-B4D2-E41C-94024336B1D0}"/>
              </a:ext>
            </a:extLst>
          </p:cNvPr>
          <p:cNvSpPr/>
          <p:nvPr/>
        </p:nvSpPr>
        <p:spPr>
          <a:xfrm>
            <a:off x="1580054" y="1510748"/>
            <a:ext cx="218089" cy="1184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52DDFD-C7C5-4943-D6DF-1709E2666966}"/>
              </a:ext>
            </a:extLst>
          </p:cNvPr>
          <p:cNvCxnSpPr/>
          <p:nvPr/>
        </p:nvCxnSpPr>
        <p:spPr>
          <a:xfrm>
            <a:off x="1520664" y="1401418"/>
            <a:ext cx="349128" cy="197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70FB2B-ABEB-A16E-C8B8-5CE4473ED437}"/>
              </a:ext>
            </a:extLst>
          </p:cNvPr>
          <p:cNvCxnSpPr/>
          <p:nvPr/>
        </p:nvCxnSpPr>
        <p:spPr>
          <a:xfrm>
            <a:off x="1523979" y="1543879"/>
            <a:ext cx="349128" cy="197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8C5238A-7CEF-73DB-5870-810B10493228}"/>
              </a:ext>
            </a:extLst>
          </p:cNvPr>
          <p:cNvSpPr/>
          <p:nvPr/>
        </p:nvSpPr>
        <p:spPr>
          <a:xfrm>
            <a:off x="1798144" y="2025680"/>
            <a:ext cx="786024" cy="63223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44E954-AE6C-C465-4128-EC22C323FE35}"/>
              </a:ext>
            </a:extLst>
          </p:cNvPr>
          <p:cNvSpPr/>
          <p:nvPr/>
        </p:nvSpPr>
        <p:spPr>
          <a:xfrm>
            <a:off x="2000761" y="2695680"/>
            <a:ext cx="1157618" cy="675998"/>
          </a:xfrm>
          <a:prstGeom prst="ellipse">
            <a:avLst/>
          </a:prstGeom>
          <a:solidFill>
            <a:srgbClr val="00B050">
              <a:alpha val="49765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04C115-B3F5-91C6-10F8-DAE2698CF571}"/>
              </a:ext>
            </a:extLst>
          </p:cNvPr>
          <p:cNvSpPr/>
          <p:nvPr/>
        </p:nvSpPr>
        <p:spPr>
          <a:xfrm>
            <a:off x="3509676" y="2788514"/>
            <a:ext cx="1728248" cy="735910"/>
          </a:xfrm>
          <a:prstGeom prst="ellipse">
            <a:avLst/>
          </a:prstGeom>
          <a:solidFill>
            <a:srgbClr val="FF40FF">
              <a:alpha val="50000"/>
            </a:srgbClr>
          </a:solidFill>
          <a:ln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01F62D-CC04-7D56-F825-E659E3EC64C7}"/>
              </a:ext>
            </a:extLst>
          </p:cNvPr>
          <p:cNvSpPr txBox="1"/>
          <p:nvPr/>
        </p:nvSpPr>
        <p:spPr>
          <a:xfrm>
            <a:off x="1709788" y="1710845"/>
            <a:ext cx="100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Giga Watt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AEA403-75A7-210C-52C2-7E30700E74D1}"/>
              </a:ext>
            </a:extLst>
          </p:cNvPr>
          <p:cNvSpPr txBox="1"/>
          <p:nvPr/>
        </p:nvSpPr>
        <p:spPr>
          <a:xfrm>
            <a:off x="2029199" y="3349237"/>
            <a:ext cx="1105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Mega Watt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6DB3B0-23DE-D2AB-FF98-0521EEF91F38}"/>
              </a:ext>
            </a:extLst>
          </p:cNvPr>
          <p:cNvSpPr txBox="1"/>
          <p:nvPr/>
        </p:nvSpPr>
        <p:spPr>
          <a:xfrm>
            <a:off x="3629294" y="2381527"/>
            <a:ext cx="147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40FF"/>
                </a:solidFill>
              </a:rPr>
              <a:t>Sub-Mega Watt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F6B5F9-22B1-0AB6-20A6-8DA58720195E}"/>
              </a:ext>
            </a:extLst>
          </p:cNvPr>
          <p:cNvSpPr txBox="1"/>
          <p:nvPr/>
        </p:nvSpPr>
        <p:spPr>
          <a:xfrm>
            <a:off x="1931187" y="2847429"/>
            <a:ext cx="1399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Stopped pion*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5B3D5B-A610-9DEB-85FE-AC87D48D5461}"/>
              </a:ext>
            </a:extLst>
          </p:cNvPr>
          <p:cNvSpPr txBox="1"/>
          <p:nvPr/>
        </p:nvSpPr>
        <p:spPr>
          <a:xfrm>
            <a:off x="1830647" y="2165760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Fission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E3C722-EA43-618F-783C-459AB80BB23C}"/>
              </a:ext>
            </a:extLst>
          </p:cNvPr>
          <p:cNvSpPr txBox="1"/>
          <p:nvPr/>
        </p:nvSpPr>
        <p:spPr>
          <a:xfrm>
            <a:off x="3888114" y="2890444"/>
            <a:ext cx="108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40FF"/>
                </a:solidFill>
              </a:rPr>
              <a:t>Pion decay</a:t>
            </a:r>
          </a:p>
          <a:p>
            <a:r>
              <a:rPr lang="en-US" sz="1600" dirty="0">
                <a:solidFill>
                  <a:srgbClr val="FF40FF"/>
                </a:solidFill>
              </a:rPr>
              <a:t>in flight**</a:t>
            </a:r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4844887B-223A-7F30-B2D4-125E65214BCE}"/>
              </a:ext>
            </a:extLst>
          </p:cNvPr>
          <p:cNvSpPr/>
          <p:nvPr/>
        </p:nvSpPr>
        <p:spPr>
          <a:xfrm>
            <a:off x="4723380" y="4647148"/>
            <a:ext cx="593697" cy="59946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3E2B40-DE09-B45A-4F5B-1366A8CFCB55}"/>
              </a:ext>
            </a:extLst>
          </p:cNvPr>
          <p:cNvSpPr txBox="1"/>
          <p:nvPr/>
        </p:nvSpPr>
        <p:spPr>
          <a:xfrm>
            <a:off x="4547399" y="4201711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ENUBET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3E321D7-91BC-E25A-1973-D8A11CE5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133" y="5677107"/>
            <a:ext cx="4185633" cy="1194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9B5A4-6491-E1F2-13E2-36C195E0286F}"/>
              </a:ext>
            </a:extLst>
          </p:cNvPr>
          <p:cNvSpPr txBox="1"/>
          <p:nvPr/>
        </p:nvSpPr>
        <p:spPr>
          <a:xfrm>
            <a:off x="3436133" y="5384760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7A1856-ADC2-B084-491F-E2463654C7E6}"/>
              </a:ext>
            </a:extLst>
          </p:cNvPr>
          <p:cNvSpPr txBox="1"/>
          <p:nvPr/>
        </p:nvSpPr>
        <p:spPr>
          <a:xfrm>
            <a:off x="5953359" y="5380183"/>
            <a:ext cx="86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7BE450-B3FB-13E2-D802-428F072BB0DF}"/>
              </a:ext>
            </a:extLst>
          </p:cNvPr>
          <p:cNvSpPr txBox="1"/>
          <p:nvPr/>
        </p:nvSpPr>
        <p:spPr>
          <a:xfrm>
            <a:off x="4428935" y="3764909"/>
            <a:ext cx="223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Andrei’s talk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DDEB12-339F-9495-AF39-355427D44BA9}"/>
              </a:ext>
            </a:extLst>
          </p:cNvPr>
          <p:cNvSpPr txBox="1"/>
          <p:nvPr/>
        </p:nvSpPr>
        <p:spPr>
          <a:xfrm>
            <a:off x="2841898" y="5901545"/>
            <a:ext cx="310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Tagging muons in K or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1D627E-C5B4-ED2C-6D18-D3657A15C12E}"/>
                  </a:ext>
                </a:extLst>
              </p:cNvPr>
              <p:cNvSpPr txBox="1"/>
              <p:nvPr/>
            </p:nvSpPr>
            <p:spPr>
              <a:xfrm>
                <a:off x="6681517" y="640555"/>
                <a:ext cx="22724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</a:rPr>
                  <a:t>* Assume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>
                  <a:solidFill>
                    <a:srgbClr val="00B050"/>
                  </a:solidFill>
                  <a:latin typeface="Symbol" pitchFamily="2" charset="2"/>
                </a:endParaRPr>
              </a:p>
              <a:p>
                <a:r>
                  <a:rPr lang="en-US" sz="2000" dirty="0">
                    <a:solidFill>
                      <a:srgbClr val="FF40FF"/>
                    </a:solidFill>
                  </a:rPr>
                  <a:t>** Assume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0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endParaRPr lang="en-US" sz="2000" dirty="0">
                  <a:solidFill>
                    <a:srgbClr val="FF40FF"/>
                  </a:solidFill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1D627E-C5B4-ED2C-6D18-D3657A15C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517" y="640555"/>
                <a:ext cx="2272417" cy="707886"/>
              </a:xfrm>
              <a:prstGeom prst="rect">
                <a:avLst/>
              </a:prstGeom>
              <a:blipFill>
                <a:blip r:embed="rId5"/>
                <a:stretch>
                  <a:fillRect l="-2778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088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32" grpId="0" animBg="1"/>
      <p:bldP spid="33" grpId="0"/>
      <p:bldP spid="44" grpId="0" animBg="1"/>
      <p:bldP spid="45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F89FEA-38F8-0947-2953-DEC77F14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Intensity vs Neutrino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35FB3-C156-91B7-EA8E-794CE7A4AE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2922A-DCA7-DAD1-C0E0-CC3AABD55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68C4C-7760-3DC6-801B-C5BDD360D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317341-108E-C775-7319-A34104456A0D}"/>
              </a:ext>
            </a:extLst>
          </p:cNvPr>
          <p:cNvCxnSpPr>
            <a:cxnSpLocks/>
          </p:cNvCxnSpPr>
          <p:nvPr/>
        </p:nvCxnSpPr>
        <p:spPr>
          <a:xfrm flipV="1">
            <a:off x="1689100" y="1206500"/>
            <a:ext cx="0" cy="411068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495A43-F244-3C46-86E7-12E01A622546}"/>
              </a:ext>
            </a:extLst>
          </p:cNvPr>
          <p:cNvCxnSpPr>
            <a:cxnSpLocks/>
          </p:cNvCxnSpPr>
          <p:nvPr/>
        </p:nvCxnSpPr>
        <p:spPr>
          <a:xfrm>
            <a:off x="1580055" y="5219700"/>
            <a:ext cx="5432840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E252FD-E053-C647-039A-535C079CB9D9}"/>
              </a:ext>
            </a:extLst>
          </p:cNvPr>
          <p:cNvSpPr txBox="1"/>
          <p:nvPr/>
        </p:nvSpPr>
        <p:spPr>
          <a:xfrm>
            <a:off x="1054855" y="744835"/>
            <a:ext cx="181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 [s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DA2B3-43C4-A176-1C35-285787EE179D}"/>
              </a:ext>
            </a:extLst>
          </p:cNvPr>
          <p:cNvSpPr txBox="1"/>
          <p:nvPr/>
        </p:nvSpPr>
        <p:spPr>
          <a:xfrm>
            <a:off x="7158476" y="4988867"/>
            <a:ext cx="103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88772D-B558-C815-5A29-10DC532E2462}"/>
              </a:ext>
            </a:extLst>
          </p:cNvPr>
          <p:cNvCxnSpPr/>
          <p:nvPr/>
        </p:nvCxnSpPr>
        <p:spPr>
          <a:xfrm>
            <a:off x="3901966" y="5122213"/>
            <a:ext cx="0" cy="1949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AEE0FA-C758-79E0-0292-30CD3EC24975}"/>
              </a:ext>
            </a:extLst>
          </p:cNvPr>
          <p:cNvCxnSpPr/>
          <p:nvPr/>
        </p:nvCxnSpPr>
        <p:spPr>
          <a:xfrm>
            <a:off x="6419192" y="5113626"/>
            <a:ext cx="0" cy="1949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14B840-C1DA-D578-0569-0F15798F86B9}"/>
              </a:ext>
            </a:extLst>
          </p:cNvPr>
          <p:cNvCxnSpPr>
            <a:cxnSpLocks/>
          </p:cNvCxnSpPr>
          <p:nvPr/>
        </p:nvCxnSpPr>
        <p:spPr>
          <a:xfrm flipH="1">
            <a:off x="1580055" y="3567214"/>
            <a:ext cx="218089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A028F3-0D58-09C1-9103-1576E6C3DCB5}"/>
              </a:ext>
            </a:extLst>
          </p:cNvPr>
          <p:cNvCxnSpPr>
            <a:cxnSpLocks/>
          </p:cNvCxnSpPr>
          <p:nvPr/>
        </p:nvCxnSpPr>
        <p:spPr>
          <a:xfrm flipH="1">
            <a:off x="1580054" y="1869043"/>
            <a:ext cx="218089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629B5A4-6491-E1F2-13E2-36C195E0286F}"/>
              </a:ext>
            </a:extLst>
          </p:cNvPr>
          <p:cNvSpPr txBox="1"/>
          <p:nvPr/>
        </p:nvSpPr>
        <p:spPr>
          <a:xfrm>
            <a:off x="3436133" y="5384760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7A1856-ADC2-B084-491F-E2463654C7E6}"/>
              </a:ext>
            </a:extLst>
          </p:cNvPr>
          <p:cNvSpPr txBox="1"/>
          <p:nvPr/>
        </p:nvSpPr>
        <p:spPr>
          <a:xfrm>
            <a:off x="5953359" y="5380183"/>
            <a:ext cx="86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89F86-E404-1FD4-012C-B4494B03F30D}"/>
              </a:ext>
            </a:extLst>
          </p:cNvPr>
          <p:cNvSpPr txBox="1"/>
          <p:nvPr/>
        </p:nvSpPr>
        <p:spPr>
          <a:xfrm>
            <a:off x="1197418" y="5380183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C3D79-564E-FDA0-BD56-CE9F314FDC0F}"/>
              </a:ext>
            </a:extLst>
          </p:cNvPr>
          <p:cNvSpPr txBox="1"/>
          <p:nvPr/>
        </p:nvSpPr>
        <p:spPr>
          <a:xfrm>
            <a:off x="826689" y="3363964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474AE-0A65-C714-4412-28C5952D206D}"/>
              </a:ext>
            </a:extLst>
          </p:cNvPr>
          <p:cNvSpPr txBox="1"/>
          <p:nvPr/>
        </p:nvSpPr>
        <p:spPr>
          <a:xfrm>
            <a:off x="841464" y="1629153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C199C9-3A9A-6F98-1CDE-118ABD3F393D}"/>
              </a:ext>
            </a:extLst>
          </p:cNvPr>
          <p:cNvSpPr/>
          <p:nvPr/>
        </p:nvSpPr>
        <p:spPr>
          <a:xfrm>
            <a:off x="2579570" y="2525086"/>
            <a:ext cx="3310274" cy="735910"/>
          </a:xfrm>
          <a:prstGeom prst="ellipse">
            <a:avLst/>
          </a:prstGeom>
          <a:solidFill>
            <a:srgbClr val="FF40FF">
              <a:alpha val="50000"/>
            </a:srgbClr>
          </a:solidFill>
          <a:ln>
            <a:solidFill>
              <a:srgbClr val="FF4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A1A025-1F2A-7B6F-A83A-F100ACB4239B}"/>
              </a:ext>
            </a:extLst>
          </p:cNvPr>
          <p:cNvSpPr txBox="1"/>
          <p:nvPr/>
        </p:nvSpPr>
        <p:spPr>
          <a:xfrm>
            <a:off x="3135308" y="1256204"/>
            <a:ext cx="5025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</a:t>
            </a:r>
            <a:r>
              <a:rPr lang="en-US" b="1" dirty="0">
                <a:solidFill>
                  <a:srgbClr val="0432FF"/>
                </a:solidFill>
              </a:rPr>
              <a:t>multi-MW</a:t>
            </a:r>
            <a:r>
              <a:rPr lang="en-US" dirty="0"/>
              <a:t> accelerator facilities </a:t>
            </a:r>
          </a:p>
          <a:p>
            <a:r>
              <a:rPr lang="en-US" dirty="0"/>
              <a:t>will provide more intense neutrinos</a:t>
            </a:r>
          </a:p>
          <a:p>
            <a:r>
              <a:rPr lang="en-US" dirty="0"/>
              <a:t>H2K, LBNF, ESS, and SNS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1C73AC-7563-9B3B-3886-988F87F01A55}"/>
              </a:ext>
            </a:extLst>
          </p:cNvPr>
          <p:cNvSpPr/>
          <p:nvPr/>
        </p:nvSpPr>
        <p:spPr>
          <a:xfrm>
            <a:off x="2228203" y="2520266"/>
            <a:ext cx="1157618" cy="686705"/>
          </a:xfrm>
          <a:prstGeom prst="ellipse">
            <a:avLst/>
          </a:prstGeom>
          <a:solidFill>
            <a:srgbClr val="00B050">
              <a:alpha val="49765"/>
            </a:srgbClr>
          </a:solidFill>
          <a:ln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5D3F98-C2E0-5583-DB39-3CFA432B3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300" y="2034265"/>
            <a:ext cx="2453021" cy="14480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C154013-BC41-DD6A-6A94-6A3BC6DAEC42}"/>
              </a:ext>
            </a:extLst>
          </p:cNvPr>
          <p:cNvSpPr txBox="1"/>
          <p:nvPr/>
        </p:nvSpPr>
        <p:spPr>
          <a:xfrm>
            <a:off x="6675874" y="2031537"/>
            <a:ext cx="544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40FF"/>
                </a:solidFill>
              </a:rPr>
              <a:t>ESS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56BEF68-D0AB-1E61-A29B-F7C71A8D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17" y="3727057"/>
            <a:ext cx="1883049" cy="131401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79F43D1-C90C-463C-0B09-A95EC97221E1}"/>
              </a:ext>
            </a:extLst>
          </p:cNvPr>
          <p:cNvSpPr txBox="1"/>
          <p:nvPr/>
        </p:nvSpPr>
        <p:spPr>
          <a:xfrm>
            <a:off x="1900545" y="3491071"/>
            <a:ext cx="2443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power upgrade plan at J-PARC</a:t>
            </a:r>
          </a:p>
        </p:txBody>
      </p:sp>
      <p:pic>
        <p:nvPicPr>
          <p:cNvPr id="48" name="Picture 47" descr="Chart, diagram&#10;&#10;Description automatically generated">
            <a:extLst>
              <a:ext uri="{FF2B5EF4-FFF2-40B4-BE49-F238E27FC236}">
                <a16:creationId xmlns:a16="http://schemas.microsoft.com/office/drawing/2014/main" id="{A70B914F-6613-FB59-EE9D-AC54A09F0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108" y="3503702"/>
            <a:ext cx="2052608" cy="15743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DBAE2C4-0DCF-DC50-500B-F08BABCF901C}"/>
              </a:ext>
            </a:extLst>
          </p:cNvPr>
          <p:cNvSpPr txBox="1"/>
          <p:nvPr/>
        </p:nvSpPr>
        <p:spPr>
          <a:xfrm>
            <a:off x="4176968" y="3295254"/>
            <a:ext cx="284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Accelerator Complex Evolution at Fermilab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F8AE28-EDBF-D216-3575-8FBEB668569D}"/>
              </a:ext>
            </a:extLst>
          </p:cNvPr>
          <p:cNvSpPr/>
          <p:nvPr/>
        </p:nvSpPr>
        <p:spPr>
          <a:xfrm>
            <a:off x="1798144" y="2025680"/>
            <a:ext cx="786024" cy="63223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18871C-5A85-4189-74AB-F83BE79A3EE5}"/>
              </a:ext>
            </a:extLst>
          </p:cNvPr>
          <p:cNvSpPr txBox="1"/>
          <p:nvPr/>
        </p:nvSpPr>
        <p:spPr>
          <a:xfrm>
            <a:off x="1709788" y="1710845"/>
            <a:ext cx="100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Giga Watt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F1D965-944C-A585-27D6-3B24B445A4A4}"/>
              </a:ext>
            </a:extLst>
          </p:cNvPr>
          <p:cNvSpPr txBox="1"/>
          <p:nvPr/>
        </p:nvSpPr>
        <p:spPr>
          <a:xfrm>
            <a:off x="1830647" y="2165760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CB37C3-7DB5-9C20-F585-5D6AC2E9EDCE}"/>
                  </a:ext>
                </a:extLst>
              </p:cNvPr>
              <p:cNvSpPr txBox="1"/>
              <p:nvPr/>
            </p:nvSpPr>
            <p:spPr>
              <a:xfrm>
                <a:off x="6504918" y="3838780"/>
                <a:ext cx="2454070" cy="1015663"/>
              </a:xfrm>
              <a:prstGeom prst="rect">
                <a:avLst/>
              </a:prstGeom>
              <a:noFill/>
              <a:ln>
                <a:solidFill>
                  <a:srgbClr val="FF26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Note:</a:t>
                </a:r>
              </a:p>
              <a:p>
                <a:r>
                  <a:rPr lang="en-US" sz="1200" dirty="0"/>
                  <a:t>POT per second 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𝑃𝑂𝑇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𝑃𝑜𝑤𝑒𝑟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𝐾𝐸</m:t>
                        </m:r>
                      </m:den>
                    </m:f>
                  </m:oMath>
                </a14:m>
                <a:r>
                  <a:rPr lang="en-US" sz="1200" dirty="0"/>
                  <a:t>)</a:t>
                </a:r>
              </a:p>
              <a:p>
                <a:r>
                  <a:rPr lang="en-US" sz="1200" dirty="0"/>
                  <a:t>LBNF: 1.3e14 (2.4 MW, 120 GeV)</a:t>
                </a:r>
              </a:p>
              <a:p>
                <a:r>
                  <a:rPr lang="en-US" sz="1200" dirty="0"/>
                  <a:t>H2K: 2.7e14 (1.3 MW, 30 GeV)</a:t>
                </a:r>
              </a:p>
              <a:p>
                <a:r>
                  <a:rPr lang="en-US" sz="1200" dirty="0"/>
                  <a:t>ESS: 1.0e16 (4 MW, 2.5 GeV)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CB37C3-7DB5-9C20-F585-5D6AC2E9E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918" y="3838780"/>
                <a:ext cx="2454070" cy="1015663"/>
              </a:xfrm>
              <a:prstGeom prst="rect">
                <a:avLst/>
              </a:prstGeom>
              <a:blipFill>
                <a:blip r:embed="rId5"/>
                <a:stretch>
                  <a:fillRect t="-6098" b="-2439"/>
                </a:stretch>
              </a:blipFill>
              <a:ln>
                <a:solidFill>
                  <a:srgbClr val="FF2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312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99505C-C852-31C8-F7DB-03ED8BFA5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5532662"/>
          </a:xfrm>
        </p:spPr>
        <p:txBody>
          <a:bodyPr/>
          <a:lstStyle/>
          <a:p>
            <a:r>
              <a:rPr lang="en-US" dirty="0"/>
              <a:t>Monte Carlo simulation codes are a vital tool for designing neutrino sources and analyzing neutrino experiments</a:t>
            </a:r>
          </a:p>
          <a:p>
            <a:r>
              <a:rPr lang="en-US" dirty="0"/>
              <a:t>Geant4, FLUKA, PHITS, MARS are a standard code for an event generator</a:t>
            </a:r>
          </a:p>
          <a:p>
            <a:r>
              <a:rPr lang="en-US" dirty="0"/>
              <a:t>The physics generator is model dependence, it introduces an uncertainty</a:t>
            </a:r>
          </a:p>
          <a:p>
            <a:pPr lvl="1"/>
            <a:r>
              <a:rPr lang="en-US" dirty="0"/>
              <a:t>Uncertainty will be enhanced during multiple hadronic process (error propagations &amp; missing correlations)</a:t>
            </a:r>
          </a:p>
          <a:p>
            <a:r>
              <a:rPr lang="en-US" dirty="0"/>
              <a:t>Model is often parametrized to fit the experimental result</a:t>
            </a:r>
          </a:p>
          <a:p>
            <a:r>
              <a:rPr lang="en-US" dirty="0"/>
              <a:t>Demonstrate two hadron interaction measurements in this session</a:t>
            </a:r>
          </a:p>
          <a:p>
            <a:pPr lvl="1"/>
            <a:r>
              <a:rPr lang="en-US" dirty="0"/>
              <a:t>Thin target vs Thick target to involve propagations and correlations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88EB0-04CB-168D-6A74-1784B225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Hadron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2D8E8-7F7F-1002-0DA6-40362D24FF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A8EB9-D4BB-05B4-3F89-D701736A8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NuINT'24: Overview of Flux,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7FF2-E829-CD45-DEC0-8CCBCD8A0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1787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93180</TotalTime>
  <Words>1394</Words>
  <Application>Microsoft Macintosh PowerPoint</Application>
  <PresentationFormat>On-screen Show (4:3)</PresentationFormat>
  <Paragraphs>301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Helvetica</vt:lpstr>
      <vt:lpstr>Symbol</vt:lpstr>
      <vt:lpstr>Wingdings</vt:lpstr>
      <vt:lpstr>Fermilab_PowerPoint_Template_090915</vt:lpstr>
      <vt:lpstr>Presentation</vt:lpstr>
      <vt:lpstr>PowerPoint Presentation</vt:lpstr>
      <vt:lpstr>Scope of the session</vt:lpstr>
      <vt:lpstr>Scope of the session</vt:lpstr>
      <vt:lpstr>Neutrino Energy</vt:lpstr>
      <vt:lpstr>Neutrino Energy Spectrum</vt:lpstr>
      <vt:lpstr>Source Intensity vs Neutrino Energy</vt:lpstr>
      <vt:lpstr>Source Intensity vs Neutrino Energy</vt:lpstr>
      <vt:lpstr>Source Intensity vs Neutrino Energy</vt:lpstr>
      <vt:lpstr>Study of Hadron Interactions</vt:lpstr>
      <vt:lpstr>Two hadron measurements updated in the session</vt:lpstr>
      <vt:lpstr>Accelerator Complex at Fermilab and Neutrino source</vt:lpstr>
      <vt:lpstr>Accelerator Complex at Fermilab</vt:lpstr>
      <vt:lpstr>Accelerator Complex Evolution plan at Fermilab</vt:lpstr>
      <vt:lpstr>DUNE power and POT implications</vt:lpstr>
      <vt:lpstr>Study of beam-related systematic uncertainty</vt:lpstr>
      <vt:lpstr>Magnetic Horn Model as Optical Lens</vt:lpstr>
      <vt:lpstr>Magnification of muon image on muon monitors </vt:lpstr>
      <vt:lpstr>Study of Magnetic Horn Chromaticity</vt:lpstr>
      <vt:lpstr>Reducing Uncertainty of Beam Measurement</vt:lpstr>
      <vt:lpstr>PowerPoint Presentation</vt:lpstr>
      <vt:lpstr>PowerPoint Presentation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2713</cp:revision>
  <cp:lastPrinted>2019-10-08T19:10:15Z</cp:lastPrinted>
  <dcterms:created xsi:type="dcterms:W3CDTF">2014-01-03T20:18:13Z</dcterms:created>
  <dcterms:modified xsi:type="dcterms:W3CDTF">2024-04-15T19:36:13Z</dcterms:modified>
</cp:coreProperties>
</file>