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comments/modernComment_28A_797692D2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483" r:id="rId3"/>
    <p:sldId id="485" r:id="rId4"/>
    <p:sldId id="727" r:id="rId5"/>
    <p:sldId id="734" r:id="rId6"/>
    <p:sldId id="729" r:id="rId7"/>
    <p:sldId id="733" r:id="rId8"/>
    <p:sldId id="720" r:id="rId9"/>
    <p:sldId id="722" r:id="rId10"/>
    <p:sldId id="721" r:id="rId11"/>
    <p:sldId id="444" r:id="rId12"/>
    <p:sldId id="732" r:id="rId13"/>
    <p:sldId id="704" r:id="rId14"/>
    <p:sldId id="711" r:id="rId15"/>
    <p:sldId id="710" r:id="rId16"/>
    <p:sldId id="475" r:id="rId17"/>
    <p:sldId id="480" r:id="rId18"/>
    <p:sldId id="470" r:id="rId19"/>
    <p:sldId id="471" r:id="rId20"/>
    <p:sldId id="468" r:id="rId21"/>
    <p:sldId id="473" r:id="rId22"/>
    <p:sldId id="478" r:id="rId23"/>
    <p:sldId id="477" r:id="rId24"/>
    <p:sldId id="474" r:id="rId25"/>
    <p:sldId id="701" r:id="rId26"/>
    <p:sldId id="730" r:id="rId27"/>
    <p:sldId id="700" r:id="rId28"/>
    <p:sldId id="705" r:id="rId29"/>
    <p:sldId id="736" r:id="rId30"/>
    <p:sldId id="726" r:id="rId31"/>
    <p:sldId id="405" r:id="rId32"/>
    <p:sldId id="482" r:id="rId33"/>
    <p:sldId id="417" r:id="rId34"/>
    <p:sldId id="448" r:id="rId35"/>
    <p:sldId id="712" r:id="rId36"/>
    <p:sldId id="455" r:id="rId37"/>
    <p:sldId id="454" r:id="rId38"/>
    <p:sldId id="457" r:id="rId39"/>
    <p:sldId id="458" r:id="rId40"/>
    <p:sldId id="459" r:id="rId41"/>
    <p:sldId id="365" r:id="rId42"/>
    <p:sldId id="464" r:id="rId43"/>
    <p:sldId id="650" r:id="rId44"/>
    <p:sldId id="656" r:id="rId45"/>
    <p:sldId id="737" r:id="rId46"/>
    <p:sldId id="738" r:id="rId47"/>
    <p:sldId id="739" r:id="rId48"/>
    <p:sldId id="740" r:id="rId49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E96E04-4538-FFF5-381C-A36CE0DBC938}" name="Alon Sportes" initials="AS" userId="S::alonsportes@mail.tau.ac.il::5d80c5f7-5d6d-48a0-8b06-bf2932b031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432FF"/>
    <a:srgbClr val="76D6FF"/>
    <a:srgbClr val="FFFFFF"/>
    <a:srgbClr val="0096FF"/>
    <a:srgbClr val="FF7E79"/>
    <a:srgbClr val="FF9300"/>
    <a:srgbClr val="7030A0"/>
    <a:srgbClr val="FFC000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15"/>
    <p:restoredTop sz="94479"/>
  </p:normalViewPr>
  <p:slideViewPr>
    <p:cSldViewPr snapToGrid="0">
      <p:cViewPr>
        <p:scale>
          <a:sx n="80" d="100"/>
          <a:sy n="80" d="100"/>
        </p:scale>
        <p:origin x="111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omments/modernComment_28A_797692D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4CCCB9E-F110-439A-B2CD-F83E27E0BAF7}" authorId="{4EE96E04-4538-FFF5-381C-A36CE0DBC938}" created="2024-03-20T08:59:22.17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037813970" sldId="650"/>
      <ac:spMk id="21" creationId="{F698514B-C158-9802-AA7A-027276DAD507}"/>
      <ac:txMk cp="0" len="19">
        <ac:context len="20" hash="2728696749"/>
      </ac:txMk>
    </ac:txMkLst>
    <p188:pos x="8032361" y="266700"/>
    <p188:replyLst>
      <p188:reply id="{F3B3D5EF-A4C7-4FB0-88C0-8DE01DA8182C}" authorId="{4EE96E04-4538-FFF5-381C-A36CE0DBC938}" created="2024-03-20T09:32:30.473">
        <p188:txBody>
          <a:bodyPr/>
          <a:lstStyle/>
          <a:p>
            <a:r>
              <a:rPr lang="en-US"/>
              <a:t>Electrons: 0.05-0.6 GeV/c
Proton: 0.05-0.2 GeV/c; last slice is 5 GeV/c</a:t>
            </a:r>
          </a:p>
        </p188:txBody>
      </p188:reply>
    </p188:replyLst>
    <p188:txBody>
      <a:bodyPr/>
      <a:lstStyle/>
      <a:p>
        <a:r>
          <a:rPr lang="en-US"/>
          <a:t>Oder of magnutude of slice size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FAEDE5-83FD-839B-0BE8-CF23CEDC7E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B5AA9B-E05F-3DC4-C780-BDE19F89CF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CA66D-B278-284B-BF0A-519CF58A184D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EAB9A4-2C17-725A-F707-3FB4B7D3F4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635C65-1AF5-A0E1-999B-EC073C568D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70804-CA95-5D4B-A4D6-2D0E22E53F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6285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FF299-464F-BA4A-8CA4-49A52D70FB8B}" type="datetimeFigureOut">
              <a:rPr lang="en-GB" smtClean="0"/>
              <a:t>04/04/2024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13E33-1381-7346-9D95-AF398DBC5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1839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06776-8E89-5032-4E22-28FCA23F8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5ED9A8-1A33-A58F-5CA3-45395EC83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50B75-29DA-0160-F7A4-46792526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ED99-0D08-0443-8024-A38722DBF09B}" type="datetime1">
              <a:rPr lang="es-ES_tradnl" smtClean="0"/>
              <a:t>4/4/24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FC719-5191-575D-FE47-AA47DF4F2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1E028-E59B-03FA-6BF5-CEAF7C221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56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B1AD-7A69-C595-AC55-6AD5DC65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7FBE83-88E2-3A6D-9B0B-C6E4E3F3C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21FEE-C177-6ABA-6A24-CA000296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B0025-8B25-1E42-BCB8-2B0E5E21A8D6}" type="datetime1">
              <a:rPr lang="es-ES_tradnl" smtClean="0"/>
              <a:t>4/4/24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44668-6904-1984-20A1-5380C58AE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86BED-863A-8677-F7E3-9283FFBFF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395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CB428D-E28C-4639-B4B5-14338919DE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9F7DD2-20B9-8502-1495-43DFB0C91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F3B73-9824-6D4E-FF5B-72ABCE505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5E6F0-3D23-834E-B23C-3CBC65D3CF8D}" type="datetime1">
              <a:rPr lang="es-ES_tradnl" smtClean="0"/>
              <a:t>4/4/24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E8177-F6E0-6423-BC36-7F92C4533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303FA-C2B2-5EEA-C7A1-97FBD3E7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90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BE40-8DB1-513E-645B-3282740B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DD35E-D17C-F50D-E14D-0646AD932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367C9-4BE3-C012-5296-D5C51282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6DD9-E2A4-3A44-A18B-9A21758F4CC8}" type="datetime1">
              <a:rPr lang="es-ES_tradnl" smtClean="0"/>
              <a:t>4/4/24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A0A9E-4235-7E7C-EEEB-49EF4975B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B1C37-4A43-0A49-121F-9ADF89FE2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46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88B4F-9219-1996-AB1C-403B6DD74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45F1A-5B7A-88DC-CADA-E318A6043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82519-9558-09DE-7F69-ED0B8C77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E620-B97F-DE40-901F-D577F146EC0F}" type="datetime1">
              <a:rPr lang="es-ES_tradnl" smtClean="0"/>
              <a:t>4/4/24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36DE3-E5A6-EDEC-B75A-FBB5A3154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FDA9F-E02B-83DA-CD4D-4C93C911E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53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7EA14-E853-C74E-89CC-188C5FF83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CC3B-9A64-0F64-590F-DD85CB8E3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E2B2C0-0B4E-74A3-4AC5-EF970F55B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4682B-8CC9-91DC-1E86-4E5F3A02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F7E8-6866-5642-90E0-441D635B22DF}" type="datetime1">
              <a:rPr lang="es-ES_tradnl" smtClean="0"/>
              <a:t>4/4/24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6D621-9A16-48F5-DA8F-2D918613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9BA6D-F4EB-192C-EF16-5C60AFCF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79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6D495-899D-D9D5-A673-5027A3C0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953E5-C441-0181-B816-8D1FD5806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F8C6A-62EE-5A7C-A5CA-37D7046EF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583E80-A3D2-CB1D-448A-BFB5E9273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5DEAF4-17F1-25B9-7AD4-B2FD838121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D602EF-9132-717A-667E-363BE6A5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EF25-BF6A-6340-8835-483744A40CE7}" type="datetime1">
              <a:rPr lang="es-ES_tradnl" smtClean="0"/>
              <a:t>4/4/24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210E80-7A91-F433-2012-B412B67B6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A615C8-17E5-A136-B6C1-DCFC55BD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656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F27D4-1591-511D-1787-BAB2F06A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C8C1C-2BBC-6615-106F-386A4C244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0669D-3DDA-3949-A616-25CCA9785986}" type="datetime1">
              <a:rPr lang="es-ES_tradnl" smtClean="0"/>
              <a:t>4/4/24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77F00-7CEF-C8E0-6569-EF05CA396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118AD-F988-CBBF-8B59-9E8BE970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42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1159EF-81BA-CCDA-1561-C39C536F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0F32A-48E9-574F-8BA6-3C95FFE4AA2D}" type="datetime1">
              <a:rPr lang="es-ES_tradnl" smtClean="0"/>
              <a:t>4/4/24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067E97-962E-B836-9652-77A18BCA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6AF82-CF46-2317-0F2A-123D85DD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63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AFFB4-36CC-E141-CBD0-D2E57D826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3DDE-18D0-96B9-FBD2-FB4324D6F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7C8FE5-8974-86A1-FBA5-D7D9EC1CD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0FE0-615F-FF24-9FFC-DAC0E59A7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91F2-4452-4044-BABF-61D96E007077}" type="datetime1">
              <a:rPr lang="es-ES_tradnl" smtClean="0"/>
              <a:t>4/4/24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8A03A-4F9A-39A4-A41C-7E46C168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F15BB-B2B9-8F5F-8311-C2214E85B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98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5167-2ABA-B684-A347-BC49D407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162F8F-6BD8-ACA2-0DFD-04BF28B48A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797AB-CF78-A4E8-62ED-8533C3690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59A5F-77C2-A714-7DE3-E85AFD7F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B533-902D-074A-83FB-157F3A9A6DC3}" type="datetime1">
              <a:rPr lang="es-ES_tradnl" smtClean="0"/>
              <a:t>4/4/24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28540-001B-76C9-5E09-2147AB75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1C8B8-EB21-D4B6-8789-13AF77C26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57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7DF99E-EFAF-ECB5-AFA5-8F721EBFE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696BF-9157-066F-DC43-A580F6083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21DA3-51F6-EC5D-9D99-EF24652D6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3A1CD-1E7E-EE4B-9004-D12775701CAD}" type="datetime1">
              <a:rPr lang="es-ES_tradnl" smtClean="0"/>
              <a:t>4/4/24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5C5A3-8A7F-1496-29A0-8E30925C1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8E2CF-5B6C-2AF6-B429-CD5296375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3BF2B-7064-8140-BA28-8FBEB81A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15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emf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3" Type="http://schemas.openxmlformats.org/officeDocument/2006/relationships/image" Target="../media/image610.png"/><Relationship Id="rId7" Type="http://schemas.openxmlformats.org/officeDocument/2006/relationships/image" Target="../media/image123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620.png"/><Relationship Id="rId9" Type="http://schemas.openxmlformats.org/officeDocument/2006/relationships/image" Target="../media/image12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7" Type="http://schemas.openxmlformats.org/officeDocument/2006/relationships/image" Target="../media/image620.png"/><Relationship Id="rId12" Type="http://schemas.openxmlformats.org/officeDocument/2006/relationships/image" Target="../media/image129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11" Type="http://schemas.openxmlformats.org/officeDocument/2006/relationships/image" Target="../media/image128.emf"/><Relationship Id="rId10" Type="http://schemas.openxmlformats.org/officeDocument/2006/relationships/image" Target="../media/image127.emf"/><Relationship Id="rId9" Type="http://schemas.openxmlformats.org/officeDocument/2006/relationships/image" Target="../media/image1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7" Type="http://schemas.openxmlformats.org/officeDocument/2006/relationships/image" Target="../media/image620.png"/><Relationship Id="rId12" Type="http://schemas.openxmlformats.org/officeDocument/2006/relationships/image" Target="../media/image133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11" Type="http://schemas.openxmlformats.org/officeDocument/2006/relationships/image" Target="../media/image132.emf"/><Relationship Id="rId10" Type="http://schemas.openxmlformats.org/officeDocument/2006/relationships/image" Target="../media/image131.emf"/><Relationship Id="rId9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8.emf"/><Relationship Id="rId7" Type="http://schemas.openxmlformats.org/officeDocument/2006/relationships/image" Target="../media/image620.png"/><Relationship Id="rId12" Type="http://schemas.openxmlformats.org/officeDocument/2006/relationships/image" Target="../media/image137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11" Type="http://schemas.openxmlformats.org/officeDocument/2006/relationships/image" Target="../media/image136.emf"/><Relationship Id="rId10" Type="http://schemas.openxmlformats.org/officeDocument/2006/relationships/image" Target="../media/image135.png"/><Relationship Id="rId9" Type="http://schemas.openxmlformats.org/officeDocument/2006/relationships/image" Target="../media/image1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3.emf"/><Relationship Id="rId7" Type="http://schemas.openxmlformats.org/officeDocument/2006/relationships/image" Target="../media/image620.png"/><Relationship Id="rId12" Type="http://schemas.openxmlformats.org/officeDocument/2006/relationships/image" Target="../media/image142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11" Type="http://schemas.openxmlformats.org/officeDocument/2006/relationships/image" Target="../media/image141.emf"/><Relationship Id="rId10" Type="http://schemas.openxmlformats.org/officeDocument/2006/relationships/image" Target="../media/image140.png"/><Relationship Id="rId9" Type="http://schemas.openxmlformats.org/officeDocument/2006/relationships/image" Target="../media/image121.png"/><Relationship Id="rId14" Type="http://schemas.openxmlformats.org/officeDocument/2006/relationships/image" Target="../media/image1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7" Type="http://schemas.openxmlformats.org/officeDocument/2006/relationships/image" Target="../media/image12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11" Type="http://schemas.openxmlformats.org/officeDocument/2006/relationships/image" Target="../media/image148.emf"/><Relationship Id="rId5" Type="http://schemas.openxmlformats.org/officeDocument/2006/relationships/image" Target="../media/image950.png"/><Relationship Id="rId10" Type="http://schemas.openxmlformats.org/officeDocument/2006/relationships/image" Target="../media/image147.emf"/><Relationship Id="rId9" Type="http://schemas.openxmlformats.org/officeDocument/2006/relationships/image" Target="../media/image14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emf"/><Relationship Id="rId3" Type="http://schemas.openxmlformats.org/officeDocument/2006/relationships/image" Target="../media/image950.png"/><Relationship Id="rId7" Type="http://schemas.openxmlformats.org/officeDocument/2006/relationships/image" Target="../media/image150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21.png"/><Relationship Id="rId4" Type="http://schemas.openxmlformats.org/officeDocument/2006/relationships/image" Target="../media/image620.png"/><Relationship Id="rId9" Type="http://schemas.openxmlformats.org/officeDocument/2006/relationships/image" Target="../media/image15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3" Type="http://schemas.openxmlformats.org/officeDocument/2006/relationships/image" Target="../media/image154.png"/><Relationship Id="rId7" Type="http://schemas.openxmlformats.org/officeDocument/2006/relationships/image" Target="../media/image158.emf"/><Relationship Id="rId12" Type="http://schemas.openxmlformats.org/officeDocument/2006/relationships/image" Target="../media/image163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jpe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1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7" Type="http://schemas.openxmlformats.org/officeDocument/2006/relationships/image" Target="../media/image176.emf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68.png"/><Relationship Id="rId4" Type="http://schemas.openxmlformats.org/officeDocument/2006/relationships/image" Target="../media/image174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7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86.png"/><Relationship Id="rId5" Type="http://schemas.openxmlformats.org/officeDocument/2006/relationships/image" Target="../media/image181.png"/><Relationship Id="rId10" Type="http://schemas.openxmlformats.org/officeDocument/2006/relationships/image" Target="../media/image185.png"/><Relationship Id="rId4" Type="http://schemas.openxmlformats.org/officeDocument/2006/relationships/image" Target="../media/image180.png"/><Relationship Id="rId9" Type="http://schemas.openxmlformats.org/officeDocument/2006/relationships/image" Target="../media/image18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7" Type="http://schemas.openxmlformats.org/officeDocument/2006/relationships/image" Target="../media/image121.png"/><Relationship Id="rId12" Type="http://schemas.openxmlformats.org/officeDocument/2006/relationships/image" Target="../media/image14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11" Type="http://schemas.openxmlformats.org/officeDocument/2006/relationships/image" Target="../media/image191.emf"/><Relationship Id="rId5" Type="http://schemas.openxmlformats.org/officeDocument/2006/relationships/image" Target="../media/image950.png"/><Relationship Id="rId10" Type="http://schemas.openxmlformats.org/officeDocument/2006/relationships/image" Target="../media/image190.emf"/><Relationship Id="rId9" Type="http://schemas.openxmlformats.org/officeDocument/2006/relationships/image" Target="../media/image189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.png"/><Relationship Id="rId4" Type="http://schemas.openxmlformats.org/officeDocument/2006/relationships/image" Target="../media/image1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file:///D:\University\M.Sc.%20Physics%20(TAU)\MSc%20thesis\Figures\Event_Selection_Sim\06_AMaps\01_Maps\Sep_e_maps\Sep_Ratio_e_maps\Electron_ratio.gif" TargetMode="External"/><Relationship Id="rId3" Type="http://schemas.openxmlformats.org/officeDocument/2006/relationships/image" Target="NULL"/><Relationship Id="rId7" Type="http://schemas.openxmlformats.org/officeDocument/2006/relationships/image" Target="file:///D:\University\M.Sc.%20Physics%20(TAU)\MSc%20thesis\Figures\Event_Selection_Sim\06_AMaps\01_Maps\Sep_n_maps\3_Ratio_n_Slice_3.png" TargetMode="External"/><Relationship Id="rId12" Type="http://schemas.openxmlformats.org/officeDocument/2006/relationships/image" Target="../media/image211.gif"/><Relationship Id="rId2" Type="http://schemas.microsoft.com/office/2018/10/relationships/comments" Target="../comments/modernComment_28A_797692D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slide" Target="slide32.xml"/><Relationship Id="rId10" Type="http://schemas.openxmlformats.org/officeDocument/2006/relationships/image" Target="file:///D:\University\M.Sc.%20Physics%20(TAU)\MSc%20thesis\Figures\Event_Selection_Sim\06_AMaps\01_Maps\Sep_p_maps\Sep_Ratio_p_maps\Proton_ratio.gif" TargetMode="External"/><Relationship Id="rId4" Type="http://schemas.openxmlformats.org/officeDocument/2006/relationships/image" Target="NULL"/><Relationship Id="rId9" Type="http://schemas.openxmlformats.org/officeDocument/2006/relationships/image" Target="../media/image210.gif"/><Relationship Id="rId14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doi.org/10.1016/j.nima.2020.163419" TargetMode="External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2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48550/arXiv.nucl-ex/0603032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nima.2020.163419" TargetMode="Externa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9" Type="http://schemas.openxmlformats.org/officeDocument/2006/relationships/image" Target="../media/image63.png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42" Type="http://schemas.openxmlformats.org/officeDocument/2006/relationships/image" Target="../media/image66.png"/><Relationship Id="rId47" Type="http://schemas.openxmlformats.org/officeDocument/2006/relationships/image" Target="../media/image71.png"/><Relationship Id="rId50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9" Type="http://schemas.openxmlformats.org/officeDocument/2006/relationships/image" Target="../media/image53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1.png"/><Relationship Id="rId40" Type="http://schemas.openxmlformats.org/officeDocument/2006/relationships/image" Target="../media/image64.png"/><Relationship Id="rId45" Type="http://schemas.openxmlformats.org/officeDocument/2006/relationships/image" Target="../media/image69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49" Type="http://schemas.openxmlformats.org/officeDocument/2006/relationships/image" Target="../media/image73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4" Type="http://schemas.openxmlformats.org/officeDocument/2006/relationships/image" Target="../media/image68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9.png"/><Relationship Id="rId43" Type="http://schemas.openxmlformats.org/officeDocument/2006/relationships/image" Target="../media/image67.png"/><Relationship Id="rId48" Type="http://schemas.openxmlformats.org/officeDocument/2006/relationships/image" Target="../media/image72.png"/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38" Type="http://schemas.openxmlformats.org/officeDocument/2006/relationships/image" Target="../media/image62.png"/><Relationship Id="rId46" Type="http://schemas.openxmlformats.org/officeDocument/2006/relationships/image" Target="../media/image70.png"/><Relationship Id="rId20" Type="http://schemas.openxmlformats.org/officeDocument/2006/relationships/image" Target="../media/image44.png"/><Relationship Id="rId41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227F80-E714-AFE3-D9EC-3247CBA9C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50" b="4617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cene3d>
            <a:camera prst="orthographicFront">
              <a:rot lat="0" lon="21599981" rev="0"/>
            </a:camera>
            <a:lightRig rig="threePt" dir="t"/>
          </a:scene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2D44C2-EB39-1B50-582B-C33DF81FD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877537"/>
            <a:ext cx="9517380" cy="2387600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chemeClr val="bg1"/>
                </a:solidFill>
                <a:latin typeface="Lucida Fax" panose="02060602050505020204" pitchFamily="18" charset="77"/>
              </a:rPr>
              <a:t>Electrons for Neutrinos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7C8A7-A52E-75B9-B84C-51D399EE5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03132"/>
            <a:ext cx="9144000" cy="165576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Lucida Fax" panose="02060602050505020204" pitchFamily="18" charset="77"/>
              </a:rPr>
              <a:t>Julia Tena Vidal at Tel Aviv University</a:t>
            </a:r>
          </a:p>
          <a:p>
            <a:r>
              <a:rPr lang="en-GB" dirty="0">
                <a:solidFill>
                  <a:schemeClr val="bg1"/>
                </a:solidFill>
                <a:latin typeface="Lucida Fax" panose="02060602050505020204" pitchFamily="18" charset="77"/>
              </a:rPr>
              <a:t>on behalf of the e4nu and CLAS collaborations</a:t>
            </a: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60D9E066-6A3D-0468-75A5-B317DF64A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646" y="5605780"/>
            <a:ext cx="1955800" cy="1066800"/>
          </a:xfrm>
          <a:prstGeom prst="rect">
            <a:avLst/>
          </a:prstGeom>
        </p:spPr>
      </p:pic>
      <p:pic>
        <p:nvPicPr>
          <p:cNvPr id="18" name="Picture 17" descr="A logo with a blue eye and a pinwheel&#10;&#10;Description automatically generated">
            <a:extLst>
              <a:ext uri="{FF2B5EF4-FFF2-40B4-BE49-F238E27FC236}">
                <a16:creationId xmlns:a16="http://schemas.microsoft.com/office/drawing/2014/main" id="{84A9A63D-20A4-5696-A28D-B4CF49AB2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355" y="5636260"/>
            <a:ext cx="1943100" cy="1041400"/>
          </a:xfrm>
          <a:prstGeom prst="rect">
            <a:avLst/>
          </a:prstGeom>
        </p:spPr>
      </p:pic>
      <p:pic>
        <p:nvPicPr>
          <p:cNvPr id="20" name="Picture 19" descr="A white text with arrows&#10;&#10;Description automatically generated">
            <a:extLst>
              <a:ext uri="{FF2B5EF4-FFF2-40B4-BE49-F238E27FC236}">
                <a16:creationId xmlns:a16="http://schemas.microsoft.com/office/drawing/2014/main" id="{5288F584-238D-7CFB-48C5-A184E2E46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110" y="5580380"/>
            <a:ext cx="16637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42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16A7D-5AD1-6A93-7A4C-D75B017A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10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60ED3D-563A-7260-5B7C-5772D88EC4D5}"/>
              </a:ext>
            </a:extLst>
          </p:cNvPr>
          <p:cNvSpPr txBox="1"/>
          <p:nvPr/>
        </p:nvSpPr>
        <p:spPr>
          <a:xfrm>
            <a:off x="2322985" y="6027488"/>
            <a:ext cx="250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anela Text" pitchFamily="2" charset="0"/>
              </a:rPr>
              <a:t>Energy transfer [GeV]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730FF6-E616-CAB5-7CC7-359C39B5C905}"/>
              </a:ext>
            </a:extLst>
          </p:cNvPr>
          <p:cNvSpPr txBox="1"/>
          <p:nvPr/>
        </p:nvSpPr>
        <p:spPr>
          <a:xfrm rot="16200000">
            <a:off x="72959" y="407412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anela Text" pitchFamily="2" charset="0"/>
              </a:rPr>
              <a:t>Event Rate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CC72EB-CA51-6E38-CA7E-8FC047D9F988}"/>
              </a:ext>
            </a:extLst>
          </p:cNvPr>
          <p:cNvSpPr txBox="1"/>
          <p:nvPr/>
        </p:nvSpPr>
        <p:spPr>
          <a:xfrm>
            <a:off x="-3210672" y="2065986"/>
            <a:ext cx="10270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-36000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latin typeface="Canela Text" pitchFamily="2" charset="0"/>
                <a:cs typeface="Times New Roman" panose="02020603050405020304" pitchFamily="18" charset="0"/>
              </a:rPr>
              <a:t>2 GeV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7654921-88D3-5EAD-12AA-C9636EC9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4" y="-61201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Inclusive (</a:t>
            </a:r>
            <a:r>
              <a:rPr lang="en-GB" sz="3600" dirty="0" err="1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e,e</a:t>
            </a:r>
            <a:r>
              <a:rPr lang="en-GB" sz="36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’) at multiple angles and targets</a:t>
            </a:r>
            <a:endParaRPr lang="en-GB" sz="3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78900E-EDB6-0407-8F51-1C26E2A1F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308" y="23114"/>
            <a:ext cx="1257691" cy="1823229"/>
          </a:xfrm>
          <a:prstGeom prst="rect">
            <a:avLst/>
          </a:prstGeom>
        </p:spPr>
      </p:pic>
      <p:pic>
        <p:nvPicPr>
          <p:cNvPr id="10" name="Picture 9" descr="A graph with blue lines&#10;&#10;Description automatically generated">
            <a:extLst>
              <a:ext uri="{FF2B5EF4-FFF2-40B4-BE49-F238E27FC236}">
                <a16:creationId xmlns:a16="http://schemas.microsoft.com/office/drawing/2014/main" id="{150FAFFD-CA1E-9778-8D8C-847CF9D09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07" y="2490097"/>
            <a:ext cx="5237365" cy="35373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D80187-68ED-56D6-55E0-3BF628407A92}"/>
              </a:ext>
            </a:extLst>
          </p:cNvPr>
          <p:cNvSpPr txBox="1"/>
          <p:nvPr/>
        </p:nvSpPr>
        <p:spPr>
          <a:xfrm rot="19968062">
            <a:off x="2177784" y="3935393"/>
            <a:ext cx="3578224" cy="646331"/>
          </a:xfrm>
          <a:prstGeom prst="rect">
            <a:avLst/>
          </a:prstGeom>
          <a:solidFill>
            <a:schemeClr val="bg1">
              <a:alpha val="49023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pic>
        <p:nvPicPr>
          <p:cNvPr id="18" name="Picture 17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54DA6574-BE4D-8725-AD64-FA020719B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918" y="2489863"/>
            <a:ext cx="5230440" cy="35373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A46E67-97EF-A9CD-3043-A2DC963ADEB8}"/>
              </a:ext>
            </a:extLst>
          </p:cNvPr>
          <p:cNvSpPr txBox="1"/>
          <p:nvPr/>
        </p:nvSpPr>
        <p:spPr>
          <a:xfrm>
            <a:off x="2559798" y="2057961"/>
            <a:ext cx="10270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-36000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>
                <a:latin typeface="Canela Text" pitchFamily="2" charset="0"/>
                <a:cs typeface="Times New Roman" panose="02020603050405020304" pitchFamily="18" charset="0"/>
              </a:rPr>
              <a:t>4 GeV</a:t>
            </a:r>
            <a:endParaRPr lang="en-US" sz="2400" dirty="0">
              <a:latin typeface="Canela Text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C44417-3AEB-751C-6BCF-939DB801FDF5}"/>
              </a:ext>
            </a:extLst>
          </p:cNvPr>
          <p:cNvSpPr txBox="1"/>
          <p:nvPr/>
        </p:nvSpPr>
        <p:spPr>
          <a:xfrm rot="19968062">
            <a:off x="7494431" y="3744551"/>
            <a:ext cx="3578224" cy="646331"/>
          </a:xfrm>
          <a:prstGeom prst="rect">
            <a:avLst/>
          </a:prstGeom>
          <a:solidFill>
            <a:schemeClr val="bg1">
              <a:alpha val="49023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268008-D0BE-A12C-F17E-AB840BD58E32}"/>
              </a:ext>
            </a:extLst>
          </p:cNvPr>
          <p:cNvSpPr txBox="1"/>
          <p:nvPr/>
        </p:nvSpPr>
        <p:spPr>
          <a:xfrm>
            <a:off x="8097834" y="5982309"/>
            <a:ext cx="250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anela Text" pitchFamily="2" charset="0"/>
              </a:rPr>
              <a:t>Energy transfer [GeV]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E3EF01-CA28-3CEE-828B-9F2AA5D80251}"/>
              </a:ext>
            </a:extLst>
          </p:cNvPr>
          <p:cNvSpPr txBox="1"/>
          <p:nvPr/>
        </p:nvSpPr>
        <p:spPr>
          <a:xfrm rot="16200000">
            <a:off x="5809802" y="400989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anela Text" pitchFamily="2" charset="0"/>
              </a:rPr>
              <a:t>Event Rate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09416D-5EA5-E45F-E905-A4FDAD0461A7}"/>
              </a:ext>
            </a:extLst>
          </p:cNvPr>
          <p:cNvSpPr txBox="1"/>
          <p:nvPr/>
        </p:nvSpPr>
        <p:spPr>
          <a:xfrm>
            <a:off x="5662353" y="1080451"/>
            <a:ext cx="1590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aseline="30000" dirty="0">
                <a:solidFill>
                  <a:srgbClr val="C00000"/>
                </a:solidFill>
                <a:latin typeface="Canela Text" pitchFamily="2" charset="0"/>
                <a:cs typeface="Times New Roman" panose="02020603050405020304" pitchFamily="18" charset="0"/>
              </a:rPr>
              <a:t>40</a:t>
            </a:r>
            <a:r>
              <a:rPr lang="en-US" sz="3600" dirty="0">
                <a:solidFill>
                  <a:srgbClr val="C00000"/>
                </a:solidFill>
                <a:latin typeface="Canela Text" pitchFamily="2" charset="0"/>
                <a:cs typeface="Times New Roman" panose="02020603050405020304" pitchFamily="18" charset="0"/>
              </a:rPr>
              <a:t>Ar</a:t>
            </a:r>
            <a:endParaRPr lang="en-GB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9A92276-9557-39C1-5E82-C6D76CF90912}"/>
                  </a:ext>
                </a:extLst>
              </p:cNvPr>
              <p:cNvSpPr txBox="1"/>
              <p:nvPr/>
            </p:nvSpPr>
            <p:spPr>
              <a:xfrm>
                <a:off x="4084385" y="2213987"/>
                <a:ext cx="22576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ES"/>
                </a:defPPr>
                <a:lvl1pPr>
                  <a:defRPr sz="1200">
                    <a:solidFill>
                      <a:srgbClr val="0432FF">
                        <a:alpha val="50000"/>
                      </a:srgbClr>
                    </a:solidFill>
                    <a:latin typeface="Canela Text" pitchFamily="2" charset="0"/>
                  </a:defRPr>
                </a:lvl1pPr>
              </a:lstStyle>
              <a:p>
                <a:r>
                  <a:rPr lang="en-GB"/>
                  <a:t> </a:t>
                </a:r>
                <a:r>
                  <a:rPr lang="en-GB" dirty="0"/>
                  <a:t>CLAS 12 data,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mtClean="0"/>
                        </m:ctrlPr>
                      </m:sSubPr>
                      <m:e>
                        <m:r>
                          <a:rPr lang="en-US" smtClean="0"/>
                          <m:t>𝜃</m:t>
                        </m:r>
                      </m:e>
                      <m:sub>
                        <m:r>
                          <a:rPr lang="en-US" smtClean="0"/>
                          <m:t>𝑒</m:t>
                        </m:r>
                      </m:sub>
                    </m:sSub>
                    <m:r>
                      <a:rPr lang="en-US" smtClean="0"/>
                      <m:t>∈</m:t>
                    </m:r>
                  </m:oMath>
                </a14:m>
                <a:r>
                  <a:rPr lang="en-US" dirty="0"/>
                  <a:t>[6.5, 37.5</a:t>
                </a:r>
                <a:r>
                  <a:rPr lang="en-US"/>
                  <a:t>] °</a:t>
                </a:r>
                <a:endParaRPr lang="en-GB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9A92276-9557-39C1-5E82-C6D76CF90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4385" y="2213987"/>
                <a:ext cx="2257606" cy="276999"/>
              </a:xfrm>
              <a:prstGeom prst="rect">
                <a:avLst/>
              </a:prstGeom>
              <a:blipFill>
                <a:blip r:embed="rId5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DDDB2D5-3876-BC62-B0B8-C9F9C9532C81}"/>
                  </a:ext>
                </a:extLst>
              </p:cNvPr>
              <p:cNvSpPr txBox="1"/>
              <p:nvPr/>
            </p:nvSpPr>
            <p:spPr>
              <a:xfrm>
                <a:off x="8172591" y="2288793"/>
                <a:ext cx="525021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ES"/>
                </a:defPPr>
                <a:lvl1pPr algn="ctr">
                  <a:defRPr sz="1200">
                    <a:solidFill>
                      <a:srgbClr val="0432FF">
                        <a:alpha val="50000"/>
                      </a:srgbClr>
                    </a:solidFill>
                    <a:latin typeface="Canela Text" pitchFamily="2" charset="0"/>
                  </a:defRPr>
                </a:lvl1pPr>
              </a:lstStyle>
              <a:p>
                <a:r>
                  <a:rPr lang="en-US" dirty="0"/>
                  <a:t>CLAS12 data,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/>
                        </m:ctrlPr>
                      </m:sSubPr>
                      <m:e>
                        <m:r>
                          <a:rPr lang="en-US"/>
                          <m:t>𝜃</m:t>
                        </m:r>
                      </m:e>
                      <m:sub>
                        <m:r>
                          <a:rPr lang="en-US"/>
                          <m:t>𝑒</m:t>
                        </m:r>
                      </m:sub>
                    </m:sSub>
                    <m:r>
                      <a:rPr lang="en-US"/>
                      <m:t>∈</m:t>
                    </m:r>
                  </m:oMath>
                </a14:m>
                <a:r>
                  <a:rPr lang="en-US" dirty="0"/>
                  <a:t>[9.5, 46.5] deg°</a:t>
                </a:r>
                <a:endParaRPr lang="en-GB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DDDB2D5-3876-BC62-B0B8-C9F9C9532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591" y="2288793"/>
                <a:ext cx="5250215" cy="276999"/>
              </a:xfrm>
              <a:prstGeom prst="rect">
                <a:avLst/>
              </a:prstGeom>
              <a:blipFill>
                <a:blip r:embed="rId6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6008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CF1D5D19-02BA-0E11-3183-D99DE971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543EE1-9B40-3649-8320-A6A195E9A087}" type="slidenum">
              <a:rPr lang="en-GB" smtClean="0"/>
              <a:t>11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F42CB9-AAEE-AB16-CABF-DC7E515D7A07}"/>
              </a:ext>
            </a:extLst>
          </p:cNvPr>
          <p:cNvSpPr txBox="1">
            <a:spLocks/>
          </p:cNvSpPr>
          <p:nvPr/>
        </p:nvSpPr>
        <p:spPr>
          <a:xfrm>
            <a:off x="838200" y="47621"/>
            <a:ext cx="10515600" cy="10453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Pion production dominated era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38C2E-032E-F9F3-AD3E-1DEC7B640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313" y="2285067"/>
            <a:ext cx="7040216" cy="3118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92749B-C2DB-755D-B517-E3CF240EE3C6}"/>
              </a:ext>
            </a:extLst>
          </p:cNvPr>
          <p:cNvSpPr txBox="1"/>
          <p:nvPr/>
        </p:nvSpPr>
        <p:spPr>
          <a:xfrm>
            <a:off x="838200" y="138899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DUNE will be dominated by </a:t>
            </a:r>
            <a:r>
              <a:rPr lang="en-GB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 production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74ED2-1332-1014-1341-20DF9D84B9BA}"/>
              </a:ext>
            </a:extLst>
          </p:cNvPr>
          <p:cNvSpPr txBox="1"/>
          <p:nvPr/>
        </p:nvSpPr>
        <p:spPr>
          <a:xfrm>
            <a:off x="2811447" y="2045530"/>
            <a:ext cx="2997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anela Text" pitchFamily="2" charset="0"/>
              </a:rPr>
              <a:t>Near Detector flux </a:t>
            </a:r>
            <a:endParaRPr lang="en-GB" dirty="0">
              <a:solidFill>
                <a:srgbClr val="002060"/>
              </a:solidFill>
              <a:latin typeface="Canela Tex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99CE76-2999-684B-1431-6019A894C544}"/>
              </a:ext>
            </a:extLst>
          </p:cNvPr>
          <p:cNvSpPr txBox="1"/>
          <p:nvPr/>
        </p:nvSpPr>
        <p:spPr>
          <a:xfrm>
            <a:off x="6020465" y="2045530"/>
            <a:ext cx="2750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anela Text" pitchFamily="2" charset="0"/>
              </a:rPr>
              <a:t>Far Detector flux </a:t>
            </a:r>
            <a:endParaRPr lang="en-GB" dirty="0">
              <a:solidFill>
                <a:srgbClr val="002060"/>
              </a:solidFill>
              <a:latin typeface="Canela Tex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A2A82E-A684-BDA4-EB01-A62947BE8C3E}"/>
              </a:ext>
            </a:extLst>
          </p:cNvPr>
          <p:cNvSpPr txBox="1"/>
          <p:nvPr/>
        </p:nvSpPr>
        <p:spPr>
          <a:xfrm>
            <a:off x="419100" y="5403759"/>
            <a:ext cx="1135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9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precise data crucial to validate and improve models</a:t>
            </a:r>
          </a:p>
          <a:p>
            <a:pPr algn="ctr"/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3030C5A-5BF8-47DC-7F19-6F9DB472450B}"/>
              </a:ext>
            </a:extLst>
          </p:cNvPr>
          <p:cNvSpPr/>
          <p:nvPr/>
        </p:nvSpPr>
        <p:spPr>
          <a:xfrm>
            <a:off x="4842933" y="2397929"/>
            <a:ext cx="1177532" cy="497671"/>
          </a:xfrm>
          <a:custGeom>
            <a:avLst/>
            <a:gdLst>
              <a:gd name="connsiteX0" fmla="*/ 0 w 1177532"/>
              <a:gd name="connsiteY0" fmla="*/ 82947 h 497671"/>
              <a:gd name="connsiteX1" fmla="*/ 82947 w 1177532"/>
              <a:gd name="connsiteY1" fmla="*/ 0 h 497671"/>
              <a:gd name="connsiteX2" fmla="*/ 608999 w 1177532"/>
              <a:gd name="connsiteY2" fmla="*/ 0 h 497671"/>
              <a:gd name="connsiteX3" fmla="*/ 1094585 w 1177532"/>
              <a:gd name="connsiteY3" fmla="*/ 0 h 497671"/>
              <a:gd name="connsiteX4" fmla="*/ 1177532 w 1177532"/>
              <a:gd name="connsiteY4" fmla="*/ 82947 h 497671"/>
              <a:gd name="connsiteX5" fmla="*/ 1177532 w 1177532"/>
              <a:gd name="connsiteY5" fmla="*/ 414724 h 497671"/>
              <a:gd name="connsiteX6" fmla="*/ 1094585 w 1177532"/>
              <a:gd name="connsiteY6" fmla="*/ 497671 h 497671"/>
              <a:gd name="connsiteX7" fmla="*/ 588766 w 1177532"/>
              <a:gd name="connsiteY7" fmla="*/ 497671 h 497671"/>
              <a:gd name="connsiteX8" fmla="*/ 82947 w 1177532"/>
              <a:gd name="connsiteY8" fmla="*/ 497671 h 497671"/>
              <a:gd name="connsiteX9" fmla="*/ 0 w 1177532"/>
              <a:gd name="connsiteY9" fmla="*/ 414724 h 497671"/>
              <a:gd name="connsiteX10" fmla="*/ 0 w 1177532"/>
              <a:gd name="connsiteY10" fmla="*/ 82947 h 49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7532" h="497671" extrusionOk="0">
                <a:moveTo>
                  <a:pt x="0" y="82947"/>
                </a:moveTo>
                <a:cubicBezTo>
                  <a:pt x="-2470" y="35614"/>
                  <a:pt x="35260" y="705"/>
                  <a:pt x="82947" y="0"/>
                </a:cubicBezTo>
                <a:cubicBezTo>
                  <a:pt x="255830" y="-15582"/>
                  <a:pt x="376150" y="9922"/>
                  <a:pt x="608999" y="0"/>
                </a:cubicBezTo>
                <a:cubicBezTo>
                  <a:pt x="841848" y="-9922"/>
                  <a:pt x="960066" y="25593"/>
                  <a:pt x="1094585" y="0"/>
                </a:cubicBezTo>
                <a:cubicBezTo>
                  <a:pt x="1135196" y="-2845"/>
                  <a:pt x="1186502" y="41423"/>
                  <a:pt x="1177532" y="82947"/>
                </a:cubicBezTo>
                <a:cubicBezTo>
                  <a:pt x="1206482" y="202590"/>
                  <a:pt x="1170921" y="307077"/>
                  <a:pt x="1177532" y="414724"/>
                </a:cubicBezTo>
                <a:cubicBezTo>
                  <a:pt x="1179260" y="457723"/>
                  <a:pt x="1131830" y="505198"/>
                  <a:pt x="1094585" y="497671"/>
                </a:cubicBezTo>
                <a:cubicBezTo>
                  <a:pt x="953682" y="526647"/>
                  <a:pt x="749310" y="467131"/>
                  <a:pt x="588766" y="497671"/>
                </a:cubicBezTo>
                <a:cubicBezTo>
                  <a:pt x="428222" y="528211"/>
                  <a:pt x="310168" y="465945"/>
                  <a:pt x="82947" y="497671"/>
                </a:cubicBezTo>
                <a:cubicBezTo>
                  <a:pt x="29044" y="497208"/>
                  <a:pt x="707" y="458594"/>
                  <a:pt x="0" y="414724"/>
                </a:cubicBezTo>
                <a:cubicBezTo>
                  <a:pt x="-27050" y="277860"/>
                  <a:pt x="22078" y="227564"/>
                  <a:pt x="0" y="82947"/>
                </a:cubicBezTo>
                <a:close/>
              </a:path>
            </a:pathLst>
          </a:custGeom>
          <a:noFill/>
          <a:ln w="38100" cmpd="sng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C0F1AFE-01B5-A9E7-7B34-5B49A6807987}"/>
              </a:ext>
            </a:extLst>
          </p:cNvPr>
          <p:cNvSpPr/>
          <p:nvPr/>
        </p:nvSpPr>
        <p:spPr>
          <a:xfrm>
            <a:off x="7985319" y="2397929"/>
            <a:ext cx="1177532" cy="497671"/>
          </a:xfrm>
          <a:custGeom>
            <a:avLst/>
            <a:gdLst>
              <a:gd name="connsiteX0" fmla="*/ 0 w 1177532"/>
              <a:gd name="connsiteY0" fmla="*/ 82947 h 497671"/>
              <a:gd name="connsiteX1" fmla="*/ 82947 w 1177532"/>
              <a:gd name="connsiteY1" fmla="*/ 0 h 497671"/>
              <a:gd name="connsiteX2" fmla="*/ 568533 w 1177532"/>
              <a:gd name="connsiteY2" fmla="*/ 0 h 497671"/>
              <a:gd name="connsiteX3" fmla="*/ 1094585 w 1177532"/>
              <a:gd name="connsiteY3" fmla="*/ 0 h 497671"/>
              <a:gd name="connsiteX4" fmla="*/ 1177532 w 1177532"/>
              <a:gd name="connsiteY4" fmla="*/ 82947 h 497671"/>
              <a:gd name="connsiteX5" fmla="*/ 1177532 w 1177532"/>
              <a:gd name="connsiteY5" fmla="*/ 414724 h 497671"/>
              <a:gd name="connsiteX6" fmla="*/ 1094585 w 1177532"/>
              <a:gd name="connsiteY6" fmla="*/ 497671 h 497671"/>
              <a:gd name="connsiteX7" fmla="*/ 588766 w 1177532"/>
              <a:gd name="connsiteY7" fmla="*/ 497671 h 497671"/>
              <a:gd name="connsiteX8" fmla="*/ 82947 w 1177532"/>
              <a:gd name="connsiteY8" fmla="*/ 497671 h 497671"/>
              <a:gd name="connsiteX9" fmla="*/ 0 w 1177532"/>
              <a:gd name="connsiteY9" fmla="*/ 414724 h 497671"/>
              <a:gd name="connsiteX10" fmla="*/ 0 w 1177532"/>
              <a:gd name="connsiteY10" fmla="*/ 82947 h 49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7532" h="497671" extrusionOk="0">
                <a:moveTo>
                  <a:pt x="0" y="82947"/>
                </a:moveTo>
                <a:cubicBezTo>
                  <a:pt x="-7578" y="41872"/>
                  <a:pt x="30180" y="464"/>
                  <a:pt x="82947" y="0"/>
                </a:cubicBezTo>
                <a:cubicBezTo>
                  <a:pt x="320949" y="-35648"/>
                  <a:pt x="462400" y="12630"/>
                  <a:pt x="568533" y="0"/>
                </a:cubicBezTo>
                <a:cubicBezTo>
                  <a:pt x="674666" y="-12630"/>
                  <a:pt x="960612" y="4514"/>
                  <a:pt x="1094585" y="0"/>
                </a:cubicBezTo>
                <a:cubicBezTo>
                  <a:pt x="1139397" y="-2894"/>
                  <a:pt x="1182265" y="43285"/>
                  <a:pt x="1177532" y="82947"/>
                </a:cubicBezTo>
                <a:cubicBezTo>
                  <a:pt x="1202965" y="227334"/>
                  <a:pt x="1148232" y="322059"/>
                  <a:pt x="1177532" y="414724"/>
                </a:cubicBezTo>
                <a:cubicBezTo>
                  <a:pt x="1181905" y="471530"/>
                  <a:pt x="1139126" y="497489"/>
                  <a:pt x="1094585" y="497671"/>
                </a:cubicBezTo>
                <a:cubicBezTo>
                  <a:pt x="972598" y="548352"/>
                  <a:pt x="739933" y="458124"/>
                  <a:pt x="588766" y="497671"/>
                </a:cubicBezTo>
                <a:cubicBezTo>
                  <a:pt x="437599" y="537218"/>
                  <a:pt x="194956" y="450596"/>
                  <a:pt x="82947" y="497671"/>
                </a:cubicBezTo>
                <a:cubicBezTo>
                  <a:pt x="41323" y="497177"/>
                  <a:pt x="-7965" y="457906"/>
                  <a:pt x="0" y="414724"/>
                </a:cubicBezTo>
                <a:cubicBezTo>
                  <a:pt x="-24865" y="278937"/>
                  <a:pt x="11037" y="201915"/>
                  <a:pt x="0" y="82947"/>
                </a:cubicBezTo>
                <a:close/>
              </a:path>
            </a:pathLst>
          </a:custGeom>
          <a:noFill/>
          <a:ln w="38100" cmpd="sng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66168573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1608E-68B5-CFDA-5424-AB671FBF5367}"/>
                  </a:ext>
                </a:extLst>
              </p:cNvPr>
              <p:cNvSpPr txBox="1"/>
              <p:nvPr/>
            </p:nvSpPr>
            <p:spPr>
              <a:xfrm>
                <a:off x="4148901" y="2879017"/>
                <a:ext cx="25827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1608E-68B5-CFDA-5424-AB671FBF5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901" y="2879017"/>
                <a:ext cx="258276" cy="369332"/>
              </a:xfrm>
              <a:prstGeom prst="rect">
                <a:avLst/>
              </a:prstGeom>
              <a:blipFill>
                <a:blip r:embed="rId3"/>
                <a:stretch>
                  <a:fillRect l="-13636" r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355FD13-E596-B4BD-673F-49FDB7CAA02D}"/>
                  </a:ext>
                </a:extLst>
              </p:cNvPr>
              <p:cNvSpPr txBox="1"/>
              <p:nvPr/>
            </p:nvSpPr>
            <p:spPr>
              <a:xfrm>
                <a:off x="3976075" y="3585066"/>
                <a:ext cx="25827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355FD13-E596-B4BD-673F-49FDB7CAA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6075" y="3585066"/>
                <a:ext cx="258276" cy="369332"/>
              </a:xfrm>
              <a:prstGeom prst="rect">
                <a:avLst/>
              </a:prstGeom>
              <a:blipFill>
                <a:blip r:embed="rId4"/>
                <a:stretch>
                  <a:fillRect l="-9091" r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EC2168D-C170-867B-7C5F-EED2EEDB392B}"/>
                  </a:ext>
                </a:extLst>
              </p:cNvPr>
              <p:cNvSpPr txBox="1"/>
              <p:nvPr/>
            </p:nvSpPr>
            <p:spPr>
              <a:xfrm>
                <a:off x="8196541" y="3975629"/>
                <a:ext cx="25827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EC2168D-C170-867B-7C5F-EED2EEDB3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541" y="3975629"/>
                <a:ext cx="258276" cy="369332"/>
              </a:xfrm>
              <a:prstGeom prst="rect">
                <a:avLst/>
              </a:prstGeom>
              <a:blipFill>
                <a:blip r:embed="rId5"/>
                <a:stretch>
                  <a:fillRect l="-14286" r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143CE54-855A-2427-A6F0-FB84D248A04B}"/>
                  </a:ext>
                </a:extLst>
              </p:cNvPr>
              <p:cNvSpPr txBox="1"/>
              <p:nvPr/>
            </p:nvSpPr>
            <p:spPr>
              <a:xfrm>
                <a:off x="8130280" y="4306931"/>
                <a:ext cx="25827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143CE54-855A-2427-A6F0-FB84D248A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0280" y="4306931"/>
                <a:ext cx="258276" cy="369332"/>
              </a:xfrm>
              <a:prstGeom prst="rect">
                <a:avLst/>
              </a:prstGeom>
              <a:blipFill>
                <a:blip r:embed="rId6"/>
                <a:stretch>
                  <a:fillRect l="-19048" r="-95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C379128B-8B6F-5553-8D4B-45CFA48E2380}"/>
              </a:ext>
            </a:extLst>
          </p:cNvPr>
          <p:cNvSpPr txBox="1"/>
          <p:nvPr/>
        </p:nvSpPr>
        <p:spPr>
          <a:xfrm>
            <a:off x="3776870" y="4378088"/>
            <a:ext cx="559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nela Text" pitchFamily="2" charset="0"/>
              </a:rPr>
              <a:t>QE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7CBE2C-1FAF-9A3D-8FCF-445C85098A56}"/>
              </a:ext>
            </a:extLst>
          </p:cNvPr>
          <p:cNvSpPr txBox="1"/>
          <p:nvPr/>
        </p:nvSpPr>
        <p:spPr>
          <a:xfrm>
            <a:off x="6453808" y="4331705"/>
            <a:ext cx="559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nela Text" pitchFamily="2" charset="0"/>
              </a:rPr>
              <a:t>QE</a:t>
            </a:r>
          </a:p>
        </p:txBody>
      </p:sp>
    </p:spTree>
    <p:extLst>
      <p:ext uri="{BB962C8B-B14F-4D97-AF65-F5344CB8AC3E}">
        <p14:creationId xmlns:p14="http://schemas.microsoft.com/office/powerpoint/2010/main" val="3698691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35839D6F-6AAB-B60C-2248-B602B502A7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9470" y="-394318"/>
                <a:ext cx="10515600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3200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GB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H(</a:t>
                </a:r>
                <a:r>
                  <a:rPr lang="en-GB" sz="3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e,e</a:t>
                </a:r>
                <a:r>
                  <a:rPr lang="en-GB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’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3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at 4 GeV </a:t>
                </a:r>
                <a:endParaRPr lang="en-GB" sz="4000" dirty="0"/>
              </a:p>
            </p:txBody>
          </p:sp>
        </mc:Choice>
        <mc:Fallback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35839D6F-6AAB-B60C-2248-B602B502A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470" y="-394318"/>
                <a:ext cx="10515600" cy="1325563"/>
              </a:xfrm>
              <a:prstGeom prst="rect">
                <a:avLst/>
              </a:prstGeom>
              <a:blipFill>
                <a:blip r:embed="rId2"/>
                <a:stretch>
                  <a:fillRect l="-7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31CAC95-93BB-09ED-C083-32F24978B14D}"/>
              </a:ext>
            </a:extLst>
          </p:cNvPr>
          <p:cNvSpPr txBox="1"/>
          <p:nvPr/>
        </p:nvSpPr>
        <p:spPr>
          <a:xfrm>
            <a:off x="4224616" y="18357"/>
            <a:ext cx="3742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800" dirty="0">
                <a:latin typeface="Canela Text" pitchFamily="2" charset="0"/>
              </a:rPr>
              <a:t>0.7 &lt; Q</a:t>
            </a:r>
            <a:r>
              <a:rPr lang="en-GB" sz="1800" baseline="30000" dirty="0">
                <a:latin typeface="Canela Text" pitchFamily="2" charset="0"/>
              </a:rPr>
              <a:t>2</a:t>
            </a:r>
            <a:r>
              <a:rPr lang="en-GB" sz="1800" dirty="0">
                <a:latin typeface="Canela Text" pitchFamily="2" charset="0"/>
              </a:rPr>
              <a:t> &lt; 1 GeV</a:t>
            </a:r>
            <a:r>
              <a:rPr lang="en-GB" sz="1800" baseline="30000" dirty="0">
                <a:latin typeface="Canela Text" pitchFamily="2" charset="0"/>
              </a:rPr>
              <a:t>2</a:t>
            </a:r>
          </a:p>
        </p:txBody>
      </p:sp>
      <p:sp>
        <p:nvSpPr>
          <p:cNvPr id="3" name="AutoShape 2" descr="Image preview">
            <a:extLst>
              <a:ext uri="{FF2B5EF4-FFF2-40B4-BE49-F238E27FC236}">
                <a16:creationId xmlns:a16="http://schemas.microsoft.com/office/drawing/2014/main" id="{B85DEFDB-9E81-7BD7-5989-D552C5E37B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7993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E1AC42-54E1-2F9F-8985-8E313D14D5C9}"/>
              </a:ext>
            </a:extLst>
          </p:cNvPr>
          <p:cNvSpPr txBox="1"/>
          <p:nvPr/>
        </p:nvSpPr>
        <p:spPr>
          <a:xfrm>
            <a:off x="8106374" y="-61996"/>
            <a:ext cx="37427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600" dirty="0">
                <a:solidFill>
                  <a:srgbClr val="0070C0"/>
                </a:solidFill>
                <a:latin typeface="Canela Text" pitchFamily="2" charset="0"/>
              </a:rPr>
              <a:t>More Q</a:t>
            </a:r>
            <a:r>
              <a:rPr lang="en-GB" sz="1600" baseline="30000" dirty="0">
                <a:solidFill>
                  <a:srgbClr val="0070C0"/>
                </a:solidFill>
                <a:latin typeface="Canela Text" pitchFamily="2" charset="0"/>
              </a:rPr>
              <a:t>2</a:t>
            </a:r>
            <a:r>
              <a:rPr lang="en-GB" sz="1600" dirty="0">
                <a:solidFill>
                  <a:srgbClr val="0070C0"/>
                </a:solidFill>
                <a:latin typeface="Canela Text" pitchFamily="2" charset="0"/>
              </a:rPr>
              <a:t> slices available</a:t>
            </a:r>
          </a:p>
          <a:p>
            <a:pPr marL="0" indent="0" algn="ctr">
              <a:buNone/>
            </a:pPr>
            <a:r>
              <a:rPr lang="en-GB" sz="1600" baseline="30000" dirty="0">
                <a:solidFill>
                  <a:srgbClr val="0070C0"/>
                </a:solidFill>
                <a:latin typeface="Canela Text" pitchFamily="2" charset="0"/>
              </a:rPr>
              <a:t>40</a:t>
            </a:r>
            <a:r>
              <a:rPr lang="en-GB" sz="1600" dirty="0">
                <a:solidFill>
                  <a:srgbClr val="0070C0"/>
                </a:solidFill>
                <a:latin typeface="Canela Text" pitchFamily="2" charset="0"/>
              </a:rPr>
              <a:t>Ar measurement to come</a:t>
            </a:r>
            <a:endParaRPr lang="en-GB" dirty="0">
              <a:solidFill>
                <a:srgbClr val="0070C0"/>
              </a:solidFill>
              <a:latin typeface="Canela Text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719F2E5-6D19-48DC-6C70-7A13A15C9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29088" y="-1704423"/>
            <a:ext cx="5716944" cy="10769126"/>
          </a:xfrm>
          <a:prstGeom prst="rect">
            <a:avLst/>
          </a:prstGeom>
        </p:spPr>
      </p:pic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D637DAB4-34F7-03D5-0D19-AE66A1C1ABBF}"/>
              </a:ext>
            </a:extLst>
          </p:cNvPr>
          <p:cNvSpPr txBox="1">
            <a:spLocks/>
          </p:cNvSpPr>
          <p:nvPr/>
        </p:nvSpPr>
        <p:spPr>
          <a:xfrm>
            <a:off x="1475471" y="1603591"/>
            <a:ext cx="1108703" cy="205332"/>
          </a:xfrm>
          <a:prstGeom prst="rect">
            <a:avLst/>
          </a:prstGeom>
          <a:solidFill>
            <a:schemeClr val="bg1">
              <a:alpha val="51951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050" dirty="0">
                <a:latin typeface="Canela Text" pitchFamily="2" charset="0"/>
              </a:rPr>
              <a:t>CLAS12 data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157D1B-A85C-47BC-360F-EB0AAE20D36E}"/>
              </a:ext>
            </a:extLst>
          </p:cNvPr>
          <p:cNvSpPr txBox="1"/>
          <p:nvPr/>
        </p:nvSpPr>
        <p:spPr>
          <a:xfrm>
            <a:off x="5354583" y="6488668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nela Text" pitchFamily="2" charset="0"/>
              </a:rPr>
              <a:t>W [GeV]</a:t>
            </a:r>
          </a:p>
        </p:txBody>
      </p:sp>
      <p:pic>
        <p:nvPicPr>
          <p:cNvPr id="38" name="Picture 37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D05E5385-79C9-6507-2D5B-9788A0872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55" y="-23694"/>
            <a:ext cx="1024784" cy="122897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EEF8EAF-74B3-11A1-D00B-8CF5A52E7613}"/>
              </a:ext>
            </a:extLst>
          </p:cNvPr>
          <p:cNvSpPr txBox="1"/>
          <p:nvPr/>
        </p:nvSpPr>
        <p:spPr>
          <a:xfrm>
            <a:off x="-91145" y="1203673"/>
            <a:ext cx="12105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Canela Text" pitchFamily="2" charset="0"/>
              </a:rPr>
              <a:t>by Caleb </a:t>
            </a:r>
            <a:r>
              <a:rPr lang="en-GB" sz="1100" dirty="0" err="1">
                <a:latin typeface="Canela Text" pitchFamily="2" charset="0"/>
              </a:rPr>
              <a:t>Fogler</a:t>
            </a:r>
            <a:endParaRPr lang="en-GB" sz="1100" dirty="0">
              <a:latin typeface="Canela Text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FAA107-6B40-EB56-8055-CE35B0D5E71F}"/>
              </a:ext>
            </a:extLst>
          </p:cNvPr>
          <p:cNvSpPr txBox="1"/>
          <p:nvPr/>
        </p:nvSpPr>
        <p:spPr>
          <a:xfrm rot="16200000">
            <a:off x="-1026947" y="3429315"/>
            <a:ext cx="407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nela Text" pitchFamily="2" charset="0"/>
              </a:rPr>
              <a:t>Uncorrected cross-section [mb/GeV]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EA06D5-6346-35E6-0B6E-BBB5FBCBE19C}"/>
                  </a:ext>
                </a:extLst>
              </p:cNvPr>
              <p:cNvSpPr txBox="1"/>
              <p:nvPr/>
            </p:nvSpPr>
            <p:spPr>
              <a:xfrm rot="5400000">
                <a:off x="11272570" y="1305645"/>
                <a:ext cx="124254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900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GB" sz="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GB" sz="900" dirty="0">
                    <a:latin typeface="Canela Text" pitchFamily="2" charset="0"/>
                  </a:rPr>
                  <a:t>&lt;3.3 GeV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EA06D5-6346-35E6-0B6E-BBB5FBCBE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1272570" y="1305645"/>
                <a:ext cx="1242544" cy="230832"/>
              </a:xfrm>
              <a:prstGeom prst="rect">
                <a:avLst/>
              </a:prstGeom>
              <a:blipFill>
                <a:blip r:embed="rId5"/>
                <a:stretch>
                  <a:fillRect l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8062CCD-4386-1268-7A31-E90B1878DDA1}"/>
                  </a:ext>
                </a:extLst>
              </p:cNvPr>
              <p:cNvSpPr txBox="1"/>
              <p:nvPr/>
            </p:nvSpPr>
            <p:spPr>
              <a:xfrm rot="5400000">
                <a:off x="11261428" y="2448799"/>
                <a:ext cx="124254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90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900" b="0" i="1" smtClean="0">
                        <a:latin typeface="Cambria Math" panose="02040503050406030204" pitchFamily="18" charset="0"/>
                      </a:rPr>
                      <m:t>.5</m:t>
                    </m:r>
                    <m:sSub>
                      <m:sSubPr>
                        <m:ctrlPr>
                          <a:rPr lang="en-GB" sz="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GB" sz="900" dirty="0">
                    <a:latin typeface="Canela Text" pitchFamily="2" charset="0"/>
                  </a:rPr>
                  <a:t>&lt;2 GeV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8062CCD-4386-1268-7A31-E90B1878D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1261428" y="2448799"/>
                <a:ext cx="1242544" cy="230832"/>
              </a:xfrm>
              <a:prstGeom prst="rect">
                <a:avLst/>
              </a:prstGeom>
              <a:blipFill>
                <a:blip r:embed="rId6"/>
                <a:stretch>
                  <a:fillRect l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4AC2E13-AD66-691E-D4DE-0B5241B4D55A}"/>
                  </a:ext>
                </a:extLst>
              </p:cNvPr>
              <p:cNvSpPr txBox="1"/>
              <p:nvPr/>
            </p:nvSpPr>
            <p:spPr>
              <a:xfrm rot="5400000">
                <a:off x="11125632" y="3595345"/>
                <a:ext cx="153641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9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900" b="0" i="1" smtClean="0">
                        <a:latin typeface="Cambria Math" panose="02040503050406030204" pitchFamily="18" charset="0"/>
                      </a:rPr>
                      <m:t>.9</m:t>
                    </m:r>
                    <m:sSub>
                      <m:sSubPr>
                        <m:ctrlPr>
                          <a:rPr lang="en-GB" sz="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GB" sz="900" dirty="0">
                    <a:latin typeface="Canela Text" pitchFamily="2" charset="0"/>
                  </a:rPr>
                  <a:t>&lt;1.5 GeV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4AC2E13-AD66-691E-D4DE-0B5241B4D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1125632" y="3595345"/>
                <a:ext cx="1536419" cy="230832"/>
              </a:xfrm>
              <a:prstGeom prst="rect">
                <a:avLst/>
              </a:prstGeom>
              <a:blipFill>
                <a:blip r:embed="rId7"/>
                <a:stretch>
                  <a:fillRect l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15BBD00-2DCE-72C0-92FC-8382338D5C92}"/>
                  </a:ext>
                </a:extLst>
              </p:cNvPr>
              <p:cNvSpPr txBox="1"/>
              <p:nvPr/>
            </p:nvSpPr>
            <p:spPr>
              <a:xfrm rot="5400000">
                <a:off x="11114490" y="4689597"/>
                <a:ext cx="153641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9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900" b="0" i="1" smtClean="0">
                        <a:latin typeface="Cambria Math" panose="02040503050406030204" pitchFamily="18" charset="0"/>
                      </a:rPr>
                      <m:t>.6</m:t>
                    </m:r>
                    <m:sSub>
                      <m:sSubPr>
                        <m:ctrlPr>
                          <a:rPr lang="en-GB" sz="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GB" sz="900" dirty="0">
                    <a:latin typeface="Canela Text" pitchFamily="2" charset="0"/>
                  </a:rPr>
                  <a:t>&lt;0.9 GeV</a:t>
                </a: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15BBD00-2DCE-72C0-92FC-8382338D5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1114490" y="4689597"/>
                <a:ext cx="1536419" cy="230832"/>
              </a:xfrm>
              <a:prstGeom prst="rect">
                <a:avLst/>
              </a:prstGeom>
              <a:blipFill>
                <a:blip r:embed="rId8"/>
                <a:stretch>
                  <a:fillRect l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155E503-AE0D-1378-68C3-5A3F414DB4F9}"/>
                  </a:ext>
                </a:extLst>
              </p:cNvPr>
              <p:cNvSpPr txBox="1"/>
              <p:nvPr/>
            </p:nvSpPr>
            <p:spPr>
              <a:xfrm rot="5400000">
                <a:off x="11125631" y="5913688"/>
                <a:ext cx="153641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9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900" b="0" i="1" smtClean="0">
                        <a:latin typeface="Cambria Math" panose="02040503050406030204" pitchFamily="18" charset="0"/>
                      </a:rPr>
                      <m:t>.3</m:t>
                    </m:r>
                    <m:sSub>
                      <m:sSubPr>
                        <m:ctrlPr>
                          <a:rPr lang="en-GB" sz="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GB" sz="900" dirty="0">
                    <a:latin typeface="Canela Text" pitchFamily="2" charset="0"/>
                  </a:rPr>
                  <a:t>&lt;0.6 GeV</a:t>
                </a: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155E503-AE0D-1378-68C3-5A3F414DB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1125631" y="5913688"/>
                <a:ext cx="1536419" cy="230832"/>
              </a:xfrm>
              <a:prstGeom prst="rect">
                <a:avLst/>
              </a:prstGeom>
              <a:blipFill>
                <a:blip r:embed="rId9"/>
                <a:stretch>
                  <a:fillRect l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CDC4CA3-AA19-D437-AB20-B1335845BC9D}"/>
                  </a:ext>
                </a:extLst>
              </p:cNvPr>
              <p:cNvSpPr txBox="1"/>
              <p:nvPr/>
            </p:nvSpPr>
            <p:spPr>
              <a:xfrm>
                <a:off x="1784784" y="566837"/>
                <a:ext cx="621452" cy="291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GB" sz="1200" dirty="0"/>
                  <a:t>&lt;6°</a:t>
                </a: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CDC4CA3-AA19-D437-AB20-B1335845B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784" y="566837"/>
                <a:ext cx="621452" cy="291298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DD937D7-55E5-32AF-1D78-712AAF3F63FC}"/>
                  </a:ext>
                </a:extLst>
              </p:cNvPr>
              <p:cNvSpPr txBox="1"/>
              <p:nvPr/>
            </p:nvSpPr>
            <p:spPr>
              <a:xfrm>
                <a:off x="3456360" y="548547"/>
                <a:ext cx="985911" cy="291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6</m:t>
                    </m:r>
                    <m:sSub>
                      <m:sSubPr>
                        <m:ctrlPr>
                          <a:rPr lang="en-GB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GB" sz="1200" dirty="0"/>
                  <a:t>&lt;10°</a:t>
                </a: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DD937D7-55E5-32AF-1D78-712AAF3F6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360" y="548547"/>
                <a:ext cx="985911" cy="291298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5124D8F-E19C-9804-A2C0-1123C074F192}"/>
                  </a:ext>
                </a:extLst>
              </p:cNvPr>
              <p:cNvSpPr txBox="1"/>
              <p:nvPr/>
            </p:nvSpPr>
            <p:spPr>
              <a:xfrm>
                <a:off x="5256033" y="564571"/>
                <a:ext cx="1070871" cy="291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0</m:t>
                    </m:r>
                    <m:sSub>
                      <m:sSubPr>
                        <m:ctrlPr>
                          <a:rPr lang="en-GB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GB" sz="1200" dirty="0"/>
                  <a:t>&lt;20°</a:t>
                </a:r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5124D8F-E19C-9804-A2C0-1123C074F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033" y="564571"/>
                <a:ext cx="1070871" cy="291298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2B159CC-2032-EE05-61CA-8133FD49E0CF}"/>
                  </a:ext>
                </a:extLst>
              </p:cNvPr>
              <p:cNvSpPr txBox="1"/>
              <p:nvPr/>
            </p:nvSpPr>
            <p:spPr>
              <a:xfrm>
                <a:off x="6967889" y="564571"/>
                <a:ext cx="1242544" cy="291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0</m:t>
                    </m:r>
                    <m:sSub>
                      <m:sSubPr>
                        <m:ctrlPr>
                          <a:rPr lang="en-GB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GB" sz="1200" dirty="0"/>
                  <a:t>&lt;30°</a:t>
                </a: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2B159CC-2032-EE05-61CA-8133FD49E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889" y="564571"/>
                <a:ext cx="1242544" cy="291298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C3C6A1E-4E0A-FAA9-5981-ED5C80DD4DBC}"/>
                  </a:ext>
                </a:extLst>
              </p:cNvPr>
              <p:cNvSpPr txBox="1"/>
              <p:nvPr/>
            </p:nvSpPr>
            <p:spPr>
              <a:xfrm>
                <a:off x="8767565" y="585275"/>
                <a:ext cx="1242544" cy="291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0</m:t>
                    </m:r>
                    <m:sSub>
                      <m:sSubPr>
                        <m:ctrlPr>
                          <a:rPr lang="en-GB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GB" sz="1200" dirty="0"/>
                  <a:t>&lt;40°</a:t>
                </a: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C3C6A1E-4E0A-FAA9-5981-ED5C80DD4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565" y="585275"/>
                <a:ext cx="1242544" cy="291298"/>
              </a:xfrm>
              <a:prstGeom prst="rect">
                <a:avLst/>
              </a:prstGeom>
              <a:blipFill>
                <a:blip r:embed="rId1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05E669F-DEAA-0457-DBD7-EED24408AE70}"/>
                  </a:ext>
                </a:extLst>
              </p:cNvPr>
              <p:cNvSpPr txBox="1"/>
              <p:nvPr/>
            </p:nvSpPr>
            <p:spPr>
              <a:xfrm>
                <a:off x="10567241" y="557973"/>
                <a:ext cx="1242544" cy="291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0</m:t>
                    </m:r>
                    <m:sSub>
                      <m:sSubPr>
                        <m:ctrlPr>
                          <a:rPr lang="en-GB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GB" sz="1200" dirty="0"/>
                  <a:t>&lt;50°</a:t>
                </a: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05E669F-DEAA-0457-DBD7-EED24408A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7241" y="557973"/>
                <a:ext cx="1242544" cy="291298"/>
              </a:xfrm>
              <a:prstGeom prst="rect">
                <a:avLst/>
              </a:prstGeom>
              <a:blipFill>
                <a:blip r:embed="rId15"/>
                <a:stretch>
                  <a:fillRect t="-4348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679FE5BF-BBD0-3419-B134-9193DB0B3843}"/>
              </a:ext>
            </a:extLst>
          </p:cNvPr>
          <p:cNvSpPr txBox="1"/>
          <p:nvPr/>
        </p:nvSpPr>
        <p:spPr>
          <a:xfrm rot="19968062">
            <a:off x="8717360" y="1259167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52DA3DF-9DCA-42B3-74AB-8915F482A6E4}"/>
              </a:ext>
            </a:extLst>
          </p:cNvPr>
          <p:cNvSpPr txBox="1"/>
          <p:nvPr/>
        </p:nvSpPr>
        <p:spPr>
          <a:xfrm rot="19968062">
            <a:off x="10546136" y="1259166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5258344-4578-4253-C340-26F67350A8E6}"/>
              </a:ext>
            </a:extLst>
          </p:cNvPr>
          <p:cNvSpPr txBox="1"/>
          <p:nvPr/>
        </p:nvSpPr>
        <p:spPr>
          <a:xfrm rot="19968062">
            <a:off x="6961115" y="1293860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531F2F4-E643-7B33-6CA8-741725B6FD1D}"/>
              </a:ext>
            </a:extLst>
          </p:cNvPr>
          <p:cNvSpPr txBox="1"/>
          <p:nvPr/>
        </p:nvSpPr>
        <p:spPr>
          <a:xfrm rot="19968062">
            <a:off x="5119501" y="1293859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9EED5F5-A82B-FDB4-99A8-095CE166EF23}"/>
              </a:ext>
            </a:extLst>
          </p:cNvPr>
          <p:cNvSpPr txBox="1"/>
          <p:nvPr/>
        </p:nvSpPr>
        <p:spPr>
          <a:xfrm rot="19968062">
            <a:off x="3345234" y="1259167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988D011-4101-4164-98F2-251861B05A60}"/>
              </a:ext>
            </a:extLst>
          </p:cNvPr>
          <p:cNvSpPr txBox="1"/>
          <p:nvPr/>
        </p:nvSpPr>
        <p:spPr>
          <a:xfrm rot="19968062">
            <a:off x="1610524" y="1221655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73015D6-851B-4ECB-0C09-06B049F8BCC4}"/>
              </a:ext>
            </a:extLst>
          </p:cNvPr>
          <p:cNvSpPr txBox="1"/>
          <p:nvPr/>
        </p:nvSpPr>
        <p:spPr>
          <a:xfrm rot="19968062">
            <a:off x="1509451" y="2387662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F932D1F-A8F7-1B4C-05E2-08EA17D7CE53}"/>
              </a:ext>
            </a:extLst>
          </p:cNvPr>
          <p:cNvSpPr txBox="1"/>
          <p:nvPr/>
        </p:nvSpPr>
        <p:spPr>
          <a:xfrm rot="19968062">
            <a:off x="1509449" y="3530438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B95A072-0D59-AE54-DDF4-ADA7C516418A}"/>
              </a:ext>
            </a:extLst>
          </p:cNvPr>
          <p:cNvSpPr txBox="1"/>
          <p:nvPr/>
        </p:nvSpPr>
        <p:spPr>
          <a:xfrm rot="19968062">
            <a:off x="1509450" y="4678055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23B26F3-04A3-3B54-90DD-F932DAA9CADA}"/>
              </a:ext>
            </a:extLst>
          </p:cNvPr>
          <p:cNvSpPr txBox="1"/>
          <p:nvPr/>
        </p:nvSpPr>
        <p:spPr>
          <a:xfrm rot="19968062">
            <a:off x="1509449" y="5820830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A81E511-C523-2A16-A16B-5FE6D0E9C7D2}"/>
              </a:ext>
            </a:extLst>
          </p:cNvPr>
          <p:cNvSpPr txBox="1"/>
          <p:nvPr/>
        </p:nvSpPr>
        <p:spPr>
          <a:xfrm rot="19968062">
            <a:off x="3318924" y="5855836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1623AE4-81CC-FFDE-86D3-B1E4AA133A9C}"/>
              </a:ext>
            </a:extLst>
          </p:cNvPr>
          <p:cNvSpPr txBox="1"/>
          <p:nvPr/>
        </p:nvSpPr>
        <p:spPr>
          <a:xfrm rot="19968062">
            <a:off x="3276928" y="4698729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CD69774-8C1C-B255-59E1-4B2BBA192F99}"/>
              </a:ext>
            </a:extLst>
          </p:cNvPr>
          <p:cNvSpPr txBox="1"/>
          <p:nvPr/>
        </p:nvSpPr>
        <p:spPr>
          <a:xfrm rot="19968062">
            <a:off x="3345234" y="3553182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D2C733E-290C-93DA-7A7F-EC5C8168CBD3}"/>
              </a:ext>
            </a:extLst>
          </p:cNvPr>
          <p:cNvSpPr txBox="1"/>
          <p:nvPr/>
        </p:nvSpPr>
        <p:spPr>
          <a:xfrm rot="19968062">
            <a:off x="3318924" y="2413408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4820F03-230A-356A-1C27-FCEBB9FC0E28}"/>
              </a:ext>
            </a:extLst>
          </p:cNvPr>
          <p:cNvSpPr txBox="1"/>
          <p:nvPr/>
        </p:nvSpPr>
        <p:spPr>
          <a:xfrm rot="19968062">
            <a:off x="5161562" y="2434796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E32D22C-3950-CFD8-5554-0917EBE6A35B}"/>
              </a:ext>
            </a:extLst>
          </p:cNvPr>
          <p:cNvSpPr txBox="1"/>
          <p:nvPr/>
        </p:nvSpPr>
        <p:spPr>
          <a:xfrm rot="19968062">
            <a:off x="5119501" y="3583793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2BCFEE9-5522-067F-3D7F-C9D5484C75EA}"/>
              </a:ext>
            </a:extLst>
          </p:cNvPr>
          <p:cNvSpPr txBox="1"/>
          <p:nvPr/>
        </p:nvSpPr>
        <p:spPr>
          <a:xfrm rot="19968062">
            <a:off x="5119500" y="4674600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F453FC0-8FF7-6AC9-534D-30A9466C1748}"/>
              </a:ext>
            </a:extLst>
          </p:cNvPr>
          <p:cNvSpPr txBox="1"/>
          <p:nvPr/>
        </p:nvSpPr>
        <p:spPr>
          <a:xfrm rot="19968062">
            <a:off x="5119500" y="5839734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75BFD2F-3B79-1431-15B5-1C0FCA003684}"/>
              </a:ext>
            </a:extLst>
          </p:cNvPr>
          <p:cNvSpPr txBox="1"/>
          <p:nvPr/>
        </p:nvSpPr>
        <p:spPr>
          <a:xfrm rot="19968062">
            <a:off x="6920573" y="5812304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9E70BE6-3D81-F02F-1AB5-2F6F4503F06E}"/>
              </a:ext>
            </a:extLst>
          </p:cNvPr>
          <p:cNvSpPr txBox="1"/>
          <p:nvPr/>
        </p:nvSpPr>
        <p:spPr>
          <a:xfrm rot="19968062">
            <a:off x="6920572" y="4674600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3BF49BB-A499-9ACE-922F-F2EF13412905}"/>
              </a:ext>
            </a:extLst>
          </p:cNvPr>
          <p:cNvSpPr txBox="1"/>
          <p:nvPr/>
        </p:nvSpPr>
        <p:spPr>
          <a:xfrm rot="19968062">
            <a:off x="6894079" y="3571442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6095D5E-A2E7-8719-1548-D8FE03785AC4}"/>
              </a:ext>
            </a:extLst>
          </p:cNvPr>
          <p:cNvSpPr txBox="1"/>
          <p:nvPr/>
        </p:nvSpPr>
        <p:spPr>
          <a:xfrm rot="19968062">
            <a:off x="6928935" y="2469801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0BCAE6E-D3BF-6F9A-A666-5D8082A0CFAA}"/>
              </a:ext>
            </a:extLst>
          </p:cNvPr>
          <p:cNvSpPr txBox="1"/>
          <p:nvPr/>
        </p:nvSpPr>
        <p:spPr>
          <a:xfrm rot="19968062">
            <a:off x="8696308" y="2401069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E342DD0-A347-071A-E82F-032D9C73FAF0}"/>
              </a:ext>
            </a:extLst>
          </p:cNvPr>
          <p:cNvSpPr txBox="1"/>
          <p:nvPr/>
        </p:nvSpPr>
        <p:spPr>
          <a:xfrm rot="19968062">
            <a:off x="8722954" y="3542970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0E16EEE-B7F9-AF54-F82D-9E9F7F109618}"/>
              </a:ext>
            </a:extLst>
          </p:cNvPr>
          <p:cNvSpPr txBox="1"/>
          <p:nvPr/>
        </p:nvSpPr>
        <p:spPr>
          <a:xfrm rot="19968062">
            <a:off x="8729942" y="4674599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8876C7E-91D7-7D4D-B485-B3F5D54A0618}"/>
              </a:ext>
            </a:extLst>
          </p:cNvPr>
          <p:cNvSpPr txBox="1"/>
          <p:nvPr/>
        </p:nvSpPr>
        <p:spPr>
          <a:xfrm rot="19968062">
            <a:off x="8678553" y="5860656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D43A24E-BBE6-A62D-CA5F-33981875401C}"/>
              </a:ext>
            </a:extLst>
          </p:cNvPr>
          <p:cNvSpPr txBox="1"/>
          <p:nvPr/>
        </p:nvSpPr>
        <p:spPr>
          <a:xfrm rot="19968062">
            <a:off x="10560468" y="5812304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BCB25E3-181C-D09E-6611-C39C740C2CFC}"/>
              </a:ext>
            </a:extLst>
          </p:cNvPr>
          <p:cNvSpPr txBox="1"/>
          <p:nvPr/>
        </p:nvSpPr>
        <p:spPr>
          <a:xfrm rot="19968062">
            <a:off x="10513196" y="4704170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7398A01-8540-5FB1-0712-AA9375E1BFC2}"/>
              </a:ext>
            </a:extLst>
          </p:cNvPr>
          <p:cNvSpPr txBox="1"/>
          <p:nvPr/>
        </p:nvSpPr>
        <p:spPr>
          <a:xfrm rot="19968062">
            <a:off x="10532498" y="3544970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53D0FFE-8374-DA96-1335-C6AF90547C9B}"/>
              </a:ext>
            </a:extLst>
          </p:cNvPr>
          <p:cNvSpPr txBox="1"/>
          <p:nvPr/>
        </p:nvSpPr>
        <p:spPr>
          <a:xfrm rot="19968062">
            <a:off x="10463681" y="2405831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C000">
                    <a:alpha val="78875"/>
                  </a:srgb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89" name="Slide Number Placeholder 3">
            <a:extLst>
              <a:ext uri="{FF2B5EF4-FFF2-40B4-BE49-F238E27FC236}">
                <a16:creationId xmlns:a16="http://schemas.microsoft.com/office/drawing/2014/main" id="{92E481A1-0B23-1EEC-9BCE-80EB0F95E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C33BF2B-7064-8140-BA28-8FBEB81A003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128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CF1D5D19-02BA-0E11-3183-D99DE971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543EE1-9B40-3649-8320-A6A195E9A087}" type="slidenum">
              <a:rPr lang="en-GB" smtClean="0"/>
              <a:t>13</a:t>
            </a:fld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F42CB9-AAEE-AB16-CABF-DC7E515D7A07}"/>
              </a:ext>
            </a:extLst>
          </p:cNvPr>
          <p:cNvSpPr txBox="1">
            <a:spLocks/>
          </p:cNvSpPr>
          <p:nvPr/>
        </p:nvSpPr>
        <p:spPr>
          <a:xfrm>
            <a:off x="838200" y="47621"/>
            <a:ext cx="10515600" cy="10039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Exclusive pion production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E4682028-877D-5768-F3F8-564267FCE2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385362"/>
                <a:ext cx="10810301" cy="31697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First e4nu electron-scattering pion production analysis: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800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280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>
                        <a:solidFill>
                          <a:srgbClr val="0096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>
                        <a:solidFill>
                          <a:srgbClr val="0096FF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800">
                        <a:solidFill>
                          <a:srgbClr val="0096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280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tx1"/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    </a:t>
                </a:r>
                <a:r>
                  <a:rPr lang="en-GB" sz="20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with no detected 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any number of neutrons</a:t>
                </a:r>
                <a:endParaRPr lang="en-GB" sz="2800" dirty="0">
                  <a:solidFill>
                    <a:schemeClr val="tx1"/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800" b="1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1.1, 2.2 and 4.4 GeV </a:t>
                </a:r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e2a CLAS6 data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800" b="1" baseline="300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12</a:t>
                </a:r>
                <a:r>
                  <a:rPr lang="en-GB" sz="2800" b="1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 </a:t>
                </a:r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(</a:t>
                </a:r>
                <a:r>
                  <a:rPr lang="en-GB" sz="2800" baseline="300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4</a:t>
                </a:r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He and </a:t>
                </a:r>
                <a:r>
                  <a:rPr lang="en-GB" sz="2800" baseline="300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56</a:t>
                </a:r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Fe to come)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800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280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: possible at the free nucleon level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rgbClr val="0096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 smtClean="0">
                        <a:solidFill>
                          <a:srgbClr val="0096FF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800" smtClean="0">
                        <a:solidFill>
                          <a:srgbClr val="0096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280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: needs two or more nucleons </a:t>
                </a:r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undetected particles (FSI!)</a:t>
                </a:r>
              </a:p>
              <a:p>
                <a:endParaRPr lang="en-GB" sz="2000" dirty="0">
                  <a:solidFill>
                    <a:schemeClr val="tx1"/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endParaRPr lang="en-GB" sz="2000" dirty="0">
                  <a:solidFill>
                    <a:schemeClr val="tx1"/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E4682028-877D-5768-F3F8-564267FCE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385362"/>
                <a:ext cx="10810301" cy="3169706"/>
              </a:xfrm>
              <a:prstGeom prst="rect">
                <a:avLst/>
              </a:prstGeom>
              <a:blipFill>
                <a:blip r:embed="rId2"/>
                <a:stretch>
                  <a:fillRect l="-821" t="-3984" b="-19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15C70678-7ECE-AC07-C0E4-3E80CD19A8D4}"/>
              </a:ext>
            </a:extLst>
          </p:cNvPr>
          <p:cNvGrpSpPr/>
          <p:nvPr/>
        </p:nvGrpSpPr>
        <p:grpSpPr>
          <a:xfrm>
            <a:off x="2542405" y="4411567"/>
            <a:ext cx="7107189" cy="2088284"/>
            <a:chOff x="919211" y="2320262"/>
            <a:chExt cx="10459982" cy="335788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A003E505-B3AD-CF71-6898-916E33728840}"/>
                    </a:ext>
                  </a:extLst>
                </p:cNvPr>
                <p:cNvSpPr txBox="1"/>
                <p:nvPr/>
              </p:nvSpPr>
              <p:spPr>
                <a:xfrm flipH="1">
                  <a:off x="10008007" y="3977297"/>
                  <a:ext cx="1371186" cy="61755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GB" sz="28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A003E505-B3AD-CF71-6898-916E337288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0008007" y="3977297"/>
                  <a:ext cx="1371186" cy="617558"/>
                </a:xfrm>
                <a:prstGeom prst="rect">
                  <a:avLst/>
                </a:prstGeom>
                <a:blipFill>
                  <a:blip r:embed="rId3"/>
                  <a:stretch>
                    <a:fillRect b="-3871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54594D9-F35D-6D47-EF4B-77A118F3D573}"/>
                    </a:ext>
                  </a:extLst>
                </p:cNvPr>
                <p:cNvSpPr txBox="1"/>
                <p:nvPr/>
              </p:nvSpPr>
              <p:spPr>
                <a:xfrm>
                  <a:off x="10209889" y="2460445"/>
                  <a:ext cx="622710" cy="5293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54594D9-F35D-6D47-EF4B-77A118F3D5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9889" y="2460445"/>
                  <a:ext cx="622710" cy="529336"/>
                </a:xfrm>
                <a:prstGeom prst="rect">
                  <a:avLst/>
                </a:prstGeom>
                <a:blipFill>
                  <a:blip r:embed="rId4"/>
                  <a:stretch>
                    <a:fillRect l="-14706" r="-8824" b="-111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87A47A27-152C-0769-4908-463B3FD2A0B1}"/>
                    </a:ext>
                  </a:extLst>
                </p:cNvPr>
                <p:cNvSpPr txBox="1"/>
                <p:nvPr/>
              </p:nvSpPr>
              <p:spPr>
                <a:xfrm>
                  <a:off x="3945987" y="4069673"/>
                  <a:ext cx="2100105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GB" sz="28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87A47A27-152C-0769-4908-463B3FD2A0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5987" y="4069673"/>
                  <a:ext cx="2100105" cy="523220"/>
                </a:xfrm>
                <a:prstGeom prst="rect">
                  <a:avLst/>
                </a:prstGeom>
                <a:blipFill>
                  <a:blip r:embed="rId5"/>
                  <a:stretch>
                    <a:fillRect b="-7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21E782B-6011-2B04-0C2E-4A490908C21F}"/>
                </a:ext>
              </a:extLst>
            </p:cNvPr>
            <p:cNvSpPr/>
            <p:nvPr/>
          </p:nvSpPr>
          <p:spPr>
            <a:xfrm>
              <a:off x="2317198" y="2826687"/>
              <a:ext cx="2337249" cy="23271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45C8985-39EE-3DAB-A9E0-B5D4D729E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40470" y="3842355"/>
              <a:ext cx="281653" cy="309576"/>
            </a:xfrm>
            <a:prstGeom prst="ellipse">
              <a:avLst/>
            </a:prstGeom>
            <a:solidFill>
              <a:srgbClr val="76D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270CE07-5E91-C080-1E35-C924FF3DFC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04170" y="4498080"/>
              <a:ext cx="281653" cy="30957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19E1AE64-53C9-69C5-1903-5C3E43250F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4753" y="4188503"/>
              <a:ext cx="281653" cy="30957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EA17740-E4EB-6496-B123-F3F7309E78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85823" y="3153338"/>
              <a:ext cx="281653" cy="30957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6E34F03-F7FC-E943-F335-83E29D2D8C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5795" y="3555960"/>
              <a:ext cx="281653" cy="30957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FD4E3E4-1805-6DF2-2F0F-EB72EBB9A5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26332" y="3340436"/>
              <a:ext cx="281653" cy="30957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1C83646-7FD0-4DE5-BAD1-2BCBC08F98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0087" y="3637999"/>
              <a:ext cx="549543" cy="244399"/>
            </a:xfrm>
            <a:prstGeom prst="line">
              <a:avLst/>
            </a:prstGeom>
            <a:ln w="53975" cmpd="dbl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20B9CB59-F9F3-539F-4CCD-8A99BCA1A6B2}"/>
                </a:ext>
              </a:extLst>
            </p:cNvPr>
            <p:cNvCxnSpPr>
              <a:cxnSpLocks/>
              <a:endCxn id="86" idx="3"/>
            </p:cNvCxnSpPr>
            <p:nvPr/>
          </p:nvCxnSpPr>
          <p:spPr>
            <a:xfrm flipV="1">
              <a:off x="3779630" y="2584930"/>
              <a:ext cx="469028" cy="1039991"/>
            </a:xfrm>
            <a:prstGeom prst="straightConnector1">
              <a:avLst/>
            </a:prstGeom>
            <a:ln w="38100">
              <a:solidFill>
                <a:srgbClr val="FF7E7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0D31ADFE-2670-0A8A-6787-78F835A8C776}"/>
                </a:ext>
              </a:extLst>
            </p:cNvPr>
            <p:cNvCxnSpPr>
              <a:cxnSpLocks/>
            </p:cNvCxnSpPr>
            <p:nvPr/>
          </p:nvCxnSpPr>
          <p:spPr>
            <a:xfrm>
              <a:off x="3791655" y="3651903"/>
              <a:ext cx="1051278" cy="601241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20139E08-4F85-35D2-38D1-E85BA8244D29}"/>
                    </a:ext>
                  </a:extLst>
                </p:cNvPr>
                <p:cNvSpPr txBox="1"/>
                <p:nvPr/>
              </p:nvSpPr>
              <p:spPr>
                <a:xfrm>
                  <a:off x="3625948" y="2320262"/>
                  <a:ext cx="622710" cy="5293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b="1" i="1" smtClean="0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1" smtClean="0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rgbClr val="FF7E79"/>
                    </a:solidFill>
                  </a:endParaRPr>
                </a:p>
              </p:txBody>
            </p:sp>
          </mc:Choice>
          <mc:Fallback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20139E08-4F85-35D2-38D1-E85BA8244D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5948" y="2320262"/>
                  <a:ext cx="622710" cy="529336"/>
                </a:xfrm>
                <a:prstGeom prst="rect">
                  <a:avLst/>
                </a:prstGeom>
                <a:blipFill>
                  <a:blip r:embed="rId6"/>
                  <a:stretch>
                    <a:fillRect l="-14706" r="-2941" b="-111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EEDFA9F6-66BB-8772-1C93-5B6C904DEAAA}"/>
                    </a:ext>
                  </a:extLst>
                </p:cNvPr>
                <p:cNvSpPr txBox="1"/>
                <p:nvPr/>
              </p:nvSpPr>
              <p:spPr>
                <a:xfrm>
                  <a:off x="3309900" y="3373484"/>
                  <a:ext cx="387665" cy="3959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6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6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GB" sz="16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EEDFA9F6-66BB-8772-1C93-5B6C904DEA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9900" y="3373484"/>
                  <a:ext cx="387665" cy="395915"/>
                </a:xfrm>
                <a:prstGeom prst="rect">
                  <a:avLst/>
                </a:prstGeom>
                <a:blipFill>
                  <a:blip r:embed="rId7"/>
                  <a:stretch>
                    <a:fillRect l="-19048" t="-4762" r="-9524"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5D31BE2B-CABA-1C6B-715E-AD919D5E994D}"/>
                    </a:ext>
                  </a:extLst>
                </p:cNvPr>
                <p:cNvSpPr txBox="1"/>
                <p:nvPr/>
              </p:nvSpPr>
              <p:spPr>
                <a:xfrm>
                  <a:off x="1261374" y="3666731"/>
                  <a:ext cx="564319" cy="5293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i="1" smtClean="0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2400" dirty="0">
                    <a:solidFill>
                      <a:srgbClr val="0096FF"/>
                    </a:solidFill>
                  </a:endParaRPr>
                </a:p>
              </p:txBody>
            </p:sp>
          </mc:Choice>
          <mc:Fallback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5D31BE2B-CABA-1C6B-715E-AD919D5E99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1374" y="3666731"/>
                  <a:ext cx="564319" cy="529336"/>
                </a:xfrm>
                <a:prstGeom prst="rect">
                  <a:avLst/>
                </a:prstGeom>
                <a:blipFill>
                  <a:blip r:embed="rId8"/>
                  <a:stretch>
                    <a:fillRect l="-12903" r="-3226" b="-111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E4D39FA0-1B9C-F7BD-36CA-F995634236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9211" y="4229765"/>
              <a:ext cx="1571729" cy="23379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1C0E8BB5-024C-5631-D0BA-68EFF3FD4BE0}"/>
                </a:ext>
              </a:extLst>
            </p:cNvPr>
            <p:cNvCxnSpPr>
              <a:cxnSpLocks/>
            </p:cNvCxnSpPr>
            <p:nvPr/>
          </p:nvCxnSpPr>
          <p:spPr>
            <a:xfrm>
              <a:off x="2504579" y="4222369"/>
              <a:ext cx="509085" cy="1455782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DE65E54F-A892-C1F0-C98C-053F47234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4374" y="4031009"/>
              <a:ext cx="416096" cy="172081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456E7530-737E-A126-E9C5-761B9946658C}"/>
                    </a:ext>
                  </a:extLst>
                </p:cNvPr>
                <p:cNvSpPr txBox="1"/>
                <p:nvPr/>
              </p:nvSpPr>
              <p:spPr>
                <a:xfrm>
                  <a:off x="2171500" y="3696152"/>
                  <a:ext cx="970851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456E7530-737E-A126-E9C5-761B994665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500" y="3696152"/>
                  <a:ext cx="970851" cy="276999"/>
                </a:xfrm>
                <a:prstGeom prst="rect">
                  <a:avLst/>
                </a:prstGeom>
                <a:blipFill>
                  <a:blip r:embed="rId9"/>
                  <a:stretch>
                    <a:fillRect b="-9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655B810-3D3D-7F21-B745-D413534822DF}"/>
                </a:ext>
              </a:extLst>
            </p:cNvPr>
            <p:cNvSpPr/>
            <p:nvPr/>
          </p:nvSpPr>
          <p:spPr>
            <a:xfrm>
              <a:off x="7881133" y="2826687"/>
              <a:ext cx="2337249" cy="23271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F3427A39-5C1B-3B13-1100-E41FABE012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4405" y="3842355"/>
              <a:ext cx="281653" cy="309576"/>
            </a:xfrm>
            <a:prstGeom prst="ellipse">
              <a:avLst/>
            </a:prstGeom>
            <a:solidFill>
              <a:srgbClr val="76D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696A92C0-CEA6-FEB7-7ED6-2B800E91C8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8105" y="4498080"/>
              <a:ext cx="281653" cy="30957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550469D-1101-9394-BDB2-A48C76D0A4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68688" y="4188503"/>
              <a:ext cx="281653" cy="30957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CCD5AEC-4683-B584-286B-687B5F2796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758" y="3153338"/>
              <a:ext cx="281653" cy="30957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C74CA90-54D2-89C4-9CCD-6B911E3C02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9730" y="3555960"/>
              <a:ext cx="281653" cy="30957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E4285F8F-34D8-97E5-AA06-67B4D1EF37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90267" y="3340436"/>
              <a:ext cx="281653" cy="30957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AD610B2-FA1A-0DD4-3BB1-0160582470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4022" y="3637999"/>
              <a:ext cx="549543" cy="244399"/>
            </a:xfrm>
            <a:prstGeom prst="line">
              <a:avLst/>
            </a:prstGeom>
            <a:ln w="53975" cmpd="dbl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C6B65E10-E6B3-C973-01D6-34DBBF0AD9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27134" y="3289698"/>
              <a:ext cx="16431" cy="335223"/>
            </a:xfrm>
            <a:prstGeom prst="straightConnector1">
              <a:avLst/>
            </a:prstGeom>
            <a:ln w="38100">
              <a:solidFill>
                <a:srgbClr val="FF7E7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7239E795-7BA3-DAF8-0DF1-90B143BB4F12}"/>
                </a:ext>
              </a:extLst>
            </p:cNvPr>
            <p:cNvCxnSpPr>
              <a:cxnSpLocks/>
            </p:cNvCxnSpPr>
            <p:nvPr/>
          </p:nvCxnSpPr>
          <p:spPr>
            <a:xfrm>
              <a:off x="9355590" y="3651903"/>
              <a:ext cx="1221195" cy="407951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4EB4C87C-4708-9C8A-69D4-6B36021FB685}"/>
                    </a:ext>
                  </a:extLst>
                </p:cNvPr>
                <p:cNvSpPr txBox="1"/>
                <p:nvPr/>
              </p:nvSpPr>
              <p:spPr>
                <a:xfrm>
                  <a:off x="9391804" y="3278402"/>
                  <a:ext cx="34297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b="1" i="1" smtClean="0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 smtClean="0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b="1" dirty="0">
                    <a:solidFill>
                      <a:srgbClr val="FF7E79"/>
                    </a:solidFill>
                  </a:endParaRPr>
                </a:p>
              </p:txBody>
            </p:sp>
          </mc:Choice>
          <mc:Fallback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4EB4C87C-4708-9C8A-69D4-6B36021FB6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91804" y="3278402"/>
                  <a:ext cx="342978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26316" r="-36842" b="-5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CE33010-6BDB-01AD-738B-EA767A841215}"/>
                    </a:ext>
                  </a:extLst>
                </p:cNvPr>
                <p:cNvSpPr txBox="1"/>
                <p:nvPr/>
              </p:nvSpPr>
              <p:spPr>
                <a:xfrm>
                  <a:off x="8749229" y="3400712"/>
                  <a:ext cx="387665" cy="3959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6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6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GB" sz="16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CE33010-6BDB-01AD-738B-EA767A8412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9229" y="3400712"/>
                  <a:ext cx="387665" cy="395915"/>
                </a:xfrm>
                <a:prstGeom prst="rect">
                  <a:avLst/>
                </a:prstGeom>
                <a:blipFill>
                  <a:blip r:embed="rId11"/>
                  <a:stretch>
                    <a:fillRect l="-19048" t="-5000" r="-9524" b="-5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611BAE17-C0A7-3787-BB03-72DC8DC69CAF}"/>
                    </a:ext>
                  </a:extLst>
                </p:cNvPr>
                <p:cNvSpPr txBox="1"/>
                <p:nvPr/>
              </p:nvSpPr>
              <p:spPr>
                <a:xfrm>
                  <a:off x="6825308" y="3666731"/>
                  <a:ext cx="564319" cy="5293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i="1" smtClean="0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2400" dirty="0">
                    <a:solidFill>
                      <a:srgbClr val="0096FF"/>
                    </a:solidFill>
                  </a:endParaRPr>
                </a:p>
              </p:txBody>
            </p:sp>
          </mc:Choice>
          <mc:Fallback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611BAE17-C0A7-3787-BB03-72DC8DC69C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5308" y="3666731"/>
                  <a:ext cx="564319" cy="529336"/>
                </a:xfrm>
                <a:prstGeom prst="rect">
                  <a:avLst/>
                </a:prstGeom>
                <a:blipFill>
                  <a:blip r:embed="rId12"/>
                  <a:stretch>
                    <a:fillRect l="-12903" b="-111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97DD717B-DCBC-1126-343B-71BA478F1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83146" y="4229765"/>
              <a:ext cx="1571729" cy="23379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570749B3-36A7-95C8-B98A-1E32C86F330D}"/>
                </a:ext>
              </a:extLst>
            </p:cNvPr>
            <p:cNvCxnSpPr>
              <a:cxnSpLocks/>
            </p:cNvCxnSpPr>
            <p:nvPr/>
          </p:nvCxnSpPr>
          <p:spPr>
            <a:xfrm>
              <a:off x="8068514" y="4222369"/>
              <a:ext cx="509085" cy="1455782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1B38C57-BB04-1B32-C0CC-DCAD2BA756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8309" y="4031009"/>
              <a:ext cx="416096" cy="172081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95FB5452-C5CB-42B3-19EA-06FA9BF0DC2C}"/>
                    </a:ext>
                  </a:extLst>
                </p:cNvPr>
                <p:cNvSpPr txBox="1"/>
                <p:nvPr/>
              </p:nvSpPr>
              <p:spPr>
                <a:xfrm>
                  <a:off x="7735434" y="3668924"/>
                  <a:ext cx="970851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95FB5452-C5CB-42B3-19EA-06FA9BF0DC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5434" y="3668924"/>
                  <a:ext cx="970851" cy="276999"/>
                </a:xfrm>
                <a:prstGeom prst="rect">
                  <a:avLst/>
                </a:prstGeom>
                <a:blipFill>
                  <a:blip r:embed="rId13"/>
                  <a:stretch>
                    <a:fillRect b="-9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11C7963B-3D48-A4FB-78A7-8C49FB274F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43565" y="2726707"/>
              <a:ext cx="874817" cy="56299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Explosion 1 111">
            <a:extLst>
              <a:ext uri="{FF2B5EF4-FFF2-40B4-BE49-F238E27FC236}">
                <a16:creationId xmlns:a16="http://schemas.microsoft.com/office/drawing/2014/main" id="{D758212C-5BEF-EAA4-5FE9-CFB9006E4B09}"/>
              </a:ext>
            </a:extLst>
          </p:cNvPr>
          <p:cNvSpPr/>
          <p:nvPr/>
        </p:nvSpPr>
        <p:spPr>
          <a:xfrm>
            <a:off x="8126031" y="4887577"/>
            <a:ext cx="225442" cy="186520"/>
          </a:xfrm>
          <a:prstGeom prst="irregularSeal1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072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CF1D5D19-02BA-0E11-3183-D99DE971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543EE1-9B40-3649-8320-A6A195E9A087}" type="slidenum">
              <a:rPr lang="en-GB" smtClean="0"/>
              <a:t>14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4051A4-44C9-2726-0E6A-2F13C24D655A}"/>
                  </a:ext>
                </a:extLst>
              </p:cNvPr>
              <p:cNvSpPr txBox="1"/>
              <p:nvPr/>
            </p:nvSpPr>
            <p:spPr>
              <a:xfrm>
                <a:off x="838200" y="1501637"/>
                <a:ext cx="10515600" cy="4021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endParaRPr lang="en-GB" sz="2800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b="1" dirty="0">
                    <a:latin typeface="Canela Text" pitchFamily="2" charset="0"/>
                    <a:cs typeface="Times New Roman" panose="02020603050405020304" pitchFamily="18" charset="0"/>
                  </a:rPr>
                  <a:t>Particles below threshold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&gt;300 </m:t>
                    </m:r>
                    <m:r>
                      <a:rPr lang="en-US" sz="28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</m:oMath>
                </a14:m>
                <a:r>
                  <a:rPr lang="en-GB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</m:sub>
                    </m:sSub>
                    <m:r>
                      <a:rPr lang="en-US" sz="2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15</m:t>
                    </m:r>
                    <m:r>
                      <a:rPr lang="en-US" sz="2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0 </m:t>
                    </m:r>
                    <m:r>
                      <a:rPr lang="en-US" sz="2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</m:oMath>
                </a14:m>
                <a:endParaRPr lang="en-GB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lvl="1"/>
                <a:endParaRPr lang="en-GB" sz="2800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Data not corrected for this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800" dirty="0">
                    <a:latin typeface="Canela Text" pitchFamily="2" charset="0"/>
                    <a:cs typeface="Times New Roman" panose="02020603050405020304" pitchFamily="18" charset="0"/>
                  </a:rPr>
                  <a:t>Same cuts applied to simulation</a:t>
                </a:r>
              </a:p>
              <a:p>
                <a:pPr lvl="1"/>
                <a:endParaRPr lang="en-GB" sz="2800" dirty="0">
                  <a:latin typeface="Canela Text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4051A4-44C9-2726-0E6A-2F13C24D6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01637"/>
                <a:ext cx="10515600" cy="4021550"/>
              </a:xfrm>
              <a:prstGeom prst="rect">
                <a:avLst/>
              </a:prstGeom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4541F-E1C5-4A76-482A-7D177C8CA949}"/>
                  </a:ext>
                </a:extLst>
              </p:cNvPr>
              <p:cNvSpPr txBox="1"/>
              <p:nvPr/>
            </p:nvSpPr>
            <p:spPr>
              <a:xfrm>
                <a:off x="6088380" y="2558551"/>
                <a:ext cx="6103620" cy="1475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80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8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m:rPr>
                            <m:nor/>
                          </m:rPr>
                          <a:rPr lang="en-GB" sz="28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28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sz="2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nela Text" pitchFamily="2" charset="0"/>
                        <a:cs typeface="Times New Roman" panose="02020603050405020304" pitchFamily="18" charset="0"/>
                      </a:rPr>
                      <m:t>&gt;12 </m:t>
                    </m:r>
                    <m:r>
                      <a:rPr lang="en-US" sz="2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nela Text" pitchFamily="2" charset="0"/>
                        <a:cs typeface="Times New Roman" panose="02020603050405020304" pitchFamily="18" charset="0"/>
                      </a:rPr>
                      <m:t>𝑑𝑒𝑔</m:t>
                    </m:r>
                  </m:oMath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8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8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m:rPr>
                            <m:nor/>
                          </m:rPr>
                          <a:rPr lang="en-GB" sz="28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28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sz="2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nela Text" pitchFamily="2" charset="0"/>
                        <a:cs typeface="Times New Roman" panose="02020603050405020304" pitchFamily="18" charset="0"/>
                      </a:rPr>
                      <m:t>&gt;8 </m:t>
                    </m:r>
                    <m:r>
                      <a:rPr lang="en-US" sz="2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nela Text" pitchFamily="2" charset="0"/>
                        <a:cs typeface="Times New Roman" panose="02020603050405020304" pitchFamily="18" charset="0"/>
                      </a:rPr>
                      <m:t>𝑑𝑒𝑔</m:t>
                    </m:r>
                  </m:oMath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8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8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m:rPr>
                            <m:nor/>
                          </m:rPr>
                          <a:rPr lang="en-GB" sz="28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sSup>
                          <m:sSupPr>
                            <m:ctrlPr>
                              <a:rPr lang="en-US" sz="28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8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</m:sub>
                    </m:sSub>
                    <m:r>
                      <a:rPr lang="en-US" sz="2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nela Text" pitchFamily="2" charset="0"/>
                        <a:cs typeface="Times New Roman" panose="02020603050405020304" pitchFamily="18" charset="0"/>
                      </a:rPr>
                      <m:t>&gt;12 </m:t>
                    </m:r>
                    <m:r>
                      <a:rPr lang="en-US" sz="2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nela Text" pitchFamily="2" charset="0"/>
                        <a:cs typeface="Times New Roman" panose="02020603050405020304" pitchFamily="18" charset="0"/>
                      </a:rPr>
                      <m:t>𝑑𝑒𝑔</m:t>
                    </m:r>
                  </m:oMath>
                </a14:m>
                <a:endParaRPr lang="en-GB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4541F-E1C5-4A76-482A-7D177C8CA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380" y="2558551"/>
                <a:ext cx="6103620" cy="1475212"/>
              </a:xfrm>
              <a:prstGeom prst="rect">
                <a:avLst/>
              </a:prstGeom>
              <a:blipFill>
                <a:blip r:embed="rId3"/>
                <a:stretch>
                  <a:fillRect t="-9402"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9EF279EF-B1A5-3DB6-A5F9-379F8FB90B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5340" y="34396"/>
                <a:ext cx="10515600" cy="80590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1p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analysis: background contamination</a:t>
                </a:r>
              </a:p>
            </p:txBody>
          </p:sp>
        </mc:Choice>
        <mc:Fallback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9EF279EF-B1A5-3DB6-A5F9-379F8FB90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" y="34396"/>
                <a:ext cx="10515600" cy="805906"/>
              </a:xfrm>
              <a:prstGeom prst="rect">
                <a:avLst/>
              </a:prstGeom>
              <a:blipFill>
                <a:blip r:embed="rId4"/>
                <a:stretch>
                  <a:fillRect l="-2051" b="-30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0413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CF1D5D19-02BA-0E11-3183-D99DE971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543EE1-9B40-3649-8320-A6A195E9A087}" type="slidenum">
              <a:rPr lang="en-GB" smtClean="0"/>
              <a:t>15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8FF42CB9-AAEE-AB16-CABF-DC7E515D7A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5340" y="34396"/>
                <a:ext cx="10515600" cy="80590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1p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analysis: background contamination</a:t>
                </a:r>
              </a:p>
            </p:txBody>
          </p:sp>
        </mc:Choice>
        <mc:Fallback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8FF42CB9-AAEE-AB16-CABF-DC7E515D7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" y="34396"/>
                <a:ext cx="10515600" cy="805906"/>
              </a:xfrm>
              <a:prstGeom prst="rect">
                <a:avLst/>
              </a:prstGeom>
              <a:blipFill>
                <a:blip r:embed="rId2"/>
                <a:stretch>
                  <a:fillRect l="-2051" b="-30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ACDB2D7-8B1C-7BE7-4F99-5A4B234B9438}"/>
              </a:ext>
            </a:extLst>
          </p:cNvPr>
          <p:cNvSpPr txBox="1"/>
          <p:nvPr/>
        </p:nvSpPr>
        <p:spPr>
          <a:xfrm>
            <a:off x="7288385" y="1967484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B0F0">
                    <a:alpha val="53000"/>
                  </a:srgbClr>
                </a:solidFill>
                <a:latin typeface="Canela Text" pitchFamily="2" charset="0"/>
                <a:cs typeface="Times New Roman" panose="02020603050405020304" pitchFamily="18" charset="0"/>
              </a:rPr>
              <a:t>~50% of “4</a:t>
            </a:r>
            <a:r>
              <a:rPr lang="el-GR" dirty="0">
                <a:solidFill>
                  <a:srgbClr val="00B0F0">
                    <a:alpha val="53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π” </a:t>
            </a:r>
            <a:r>
              <a:rPr lang="en-GB" dirty="0">
                <a:solidFill>
                  <a:srgbClr val="00B0F0">
                    <a:alpha val="53000"/>
                  </a:srgbClr>
                </a:solidFill>
                <a:latin typeface="Canela Text" pitchFamily="2" charset="0"/>
                <a:cs typeface="Times New Roman" panose="02020603050405020304" pitchFamily="18" charset="0"/>
              </a:rPr>
              <a:t>coverage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4051A4-44C9-2726-0E6A-2F13C24D655A}"/>
              </a:ext>
            </a:extLst>
          </p:cNvPr>
          <p:cNvSpPr txBox="1"/>
          <p:nvPr/>
        </p:nvSpPr>
        <p:spPr>
          <a:xfrm>
            <a:off x="807575" y="2321493"/>
            <a:ext cx="549402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/>
                </a:solidFill>
                <a:latin typeface="Canela Text" pitchFamily="2" charset="0"/>
                <a:cs typeface="Times New Roman" panose="02020603050405020304" pitchFamily="18" charset="0"/>
              </a:rPr>
              <a:t>Not </a:t>
            </a:r>
            <a:r>
              <a:rPr lang="en-GB" sz="2800" b="1" dirty="0">
                <a:latin typeface="Canela Text" pitchFamily="2" charset="0"/>
                <a:cs typeface="Times New Roman" panose="02020603050405020304" pitchFamily="18" charset="0"/>
              </a:rPr>
              <a:t>full “4</a:t>
            </a:r>
            <a:r>
              <a:rPr lang="el-GR" sz="2800" b="1" dirty="0">
                <a:cs typeface="Times New Roman" panose="02020603050405020304" pitchFamily="18" charset="0"/>
              </a:rPr>
              <a:t>π” </a:t>
            </a:r>
            <a:r>
              <a:rPr lang="en-GB" sz="2800" b="1" dirty="0">
                <a:latin typeface="Canela Text" pitchFamily="2" charset="0"/>
                <a:cs typeface="Times New Roman" panose="02020603050405020304" pitchFamily="18" charset="0"/>
              </a:rPr>
              <a:t>coverage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Canela Text" pitchFamily="2" charset="0"/>
                <a:cs typeface="Times New Roman" panose="02020603050405020304" pitchFamily="18" charset="0"/>
              </a:rPr>
              <a:t>Gaps between the sectors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Canela Text" pitchFamily="2" charset="0"/>
                <a:cs typeface="Times New Roman" panose="02020603050405020304" pitchFamily="18" charset="0"/>
              </a:rPr>
              <a:t>Gaps within a sector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B0F0"/>
                </a:solidFill>
                <a:latin typeface="Canela Text" pitchFamily="2" charset="0"/>
                <a:cs typeface="Times New Roman" panose="02020603050405020304" pitchFamily="18" charset="0"/>
              </a:rPr>
              <a:t>“Data driven” background subtraction</a:t>
            </a:r>
            <a:endParaRPr lang="en-GB" sz="2800" dirty="0">
              <a:latin typeface="Canela Text" pitchFamily="2" charset="0"/>
              <a:cs typeface="Times New Roman" panose="02020603050405020304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Canela Text" pitchFamily="2" charset="0"/>
                <a:cs typeface="Times New Roman" panose="02020603050405020304" pitchFamily="18" charset="0"/>
              </a:rPr>
              <a:t>Multi-particle correction</a:t>
            </a:r>
          </a:p>
          <a:p>
            <a:pPr lvl="1"/>
            <a:endParaRPr lang="en-GB" sz="2800" dirty="0">
              <a:latin typeface="Canela Text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CD5FFB-9915-A0F5-9B8C-99DFCC8F473E}"/>
              </a:ext>
            </a:extLst>
          </p:cNvPr>
          <p:cNvGrpSpPr/>
          <p:nvPr/>
        </p:nvGrpSpPr>
        <p:grpSpPr>
          <a:xfrm>
            <a:off x="6129866" y="727493"/>
            <a:ext cx="6096000" cy="5623145"/>
            <a:chOff x="6129866" y="727493"/>
            <a:chExt cx="6096000" cy="562314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E723D6D-C8B7-D57B-913A-1E396D410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9866" y="1750311"/>
              <a:ext cx="6096000" cy="460032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791705-900F-B8CE-33C6-300FEFA53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732" t="27964" b="15303"/>
            <a:stretch/>
          </p:blipFill>
          <p:spPr>
            <a:xfrm>
              <a:off x="10336897" y="727493"/>
              <a:ext cx="1612548" cy="1789354"/>
            </a:xfrm>
            <a:prstGeom prst="rect">
              <a:avLst/>
            </a:prstGeom>
          </p:spPr>
        </p:pic>
        <p:sp>
          <p:nvSpPr>
            <p:cNvPr id="10" name="Explosion 1 9">
              <a:extLst>
                <a:ext uri="{FF2B5EF4-FFF2-40B4-BE49-F238E27FC236}">
                  <a16:creationId xmlns:a16="http://schemas.microsoft.com/office/drawing/2014/main" id="{282F6CB7-6D38-9907-DF7D-AC56EBF41E40}"/>
                </a:ext>
              </a:extLst>
            </p:cNvPr>
            <p:cNvSpPr/>
            <p:nvPr/>
          </p:nvSpPr>
          <p:spPr>
            <a:xfrm>
              <a:off x="8190833" y="3660321"/>
              <a:ext cx="301233" cy="353263"/>
            </a:xfrm>
            <a:prstGeom prst="irregularSeal1">
              <a:avLst/>
            </a:prstGeom>
            <a:solidFill>
              <a:srgbClr val="76D6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 1 10">
              <a:extLst>
                <a:ext uri="{FF2B5EF4-FFF2-40B4-BE49-F238E27FC236}">
                  <a16:creationId xmlns:a16="http://schemas.microsoft.com/office/drawing/2014/main" id="{E59DB901-8351-DB11-EA0A-9C2FCBD5AC9D}"/>
                </a:ext>
              </a:extLst>
            </p:cNvPr>
            <p:cNvSpPr/>
            <p:nvPr/>
          </p:nvSpPr>
          <p:spPr>
            <a:xfrm>
              <a:off x="10035664" y="3091937"/>
              <a:ext cx="301233" cy="353263"/>
            </a:xfrm>
            <a:prstGeom prst="irregularSeal1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Explosion 1 11">
              <a:extLst>
                <a:ext uri="{FF2B5EF4-FFF2-40B4-BE49-F238E27FC236}">
                  <a16:creationId xmlns:a16="http://schemas.microsoft.com/office/drawing/2014/main" id="{19D046E8-5AD0-7DF3-4C74-07B83BE9DD01}"/>
                </a:ext>
              </a:extLst>
            </p:cNvPr>
            <p:cNvSpPr/>
            <p:nvPr/>
          </p:nvSpPr>
          <p:spPr>
            <a:xfrm>
              <a:off x="11208353" y="4383835"/>
              <a:ext cx="301233" cy="353263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81C72FD-1402-2EEC-3CC9-E6032E99B55C}"/>
                    </a:ext>
                  </a:extLst>
                </p:cNvPr>
                <p:cNvSpPr txBox="1"/>
                <p:nvPr/>
              </p:nvSpPr>
              <p:spPr>
                <a:xfrm flipH="1">
                  <a:off x="7845605" y="3216412"/>
                  <a:ext cx="951261" cy="44390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GB" sz="28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81C72FD-1402-2EEC-3CC9-E6032E99B5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7845605" y="3216412"/>
                  <a:ext cx="951261" cy="443909"/>
                </a:xfrm>
                <a:prstGeom prst="rect">
                  <a:avLst/>
                </a:prstGeom>
                <a:blipFill>
                  <a:blip r:embed="rId5"/>
                  <a:stretch>
                    <a:fillRect b="-228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9D1FE71-8BCE-743A-A7AE-58AC27E8AF0B}"/>
                    </a:ext>
                  </a:extLst>
                </p:cNvPr>
                <p:cNvSpPr txBox="1"/>
                <p:nvPr/>
              </p:nvSpPr>
              <p:spPr>
                <a:xfrm>
                  <a:off x="9913320" y="2709350"/>
                  <a:ext cx="475206" cy="3804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b="1" i="1" smtClean="0">
                                <a:solidFill>
                                  <a:srgbClr val="FF9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1" smtClean="0">
                                <a:solidFill>
                                  <a:srgbClr val="FF93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FF93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rgbClr val="FF9300"/>
                    </a:solidFill>
                  </a:endParaRP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9D1FE71-8BCE-743A-A7AE-58AC27E8AF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3320" y="2709350"/>
                  <a:ext cx="475206" cy="380494"/>
                </a:xfrm>
                <a:prstGeom prst="rect">
                  <a:avLst/>
                </a:prstGeom>
                <a:blipFill>
                  <a:blip r:embed="rId6"/>
                  <a:stretch>
                    <a:fillRect l="-526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998F4CE-5359-EF41-97F2-C9EE69258D58}"/>
                    </a:ext>
                  </a:extLst>
                </p:cNvPr>
                <p:cNvSpPr txBox="1"/>
                <p:nvPr/>
              </p:nvSpPr>
              <p:spPr>
                <a:xfrm>
                  <a:off x="11491172" y="4058987"/>
                  <a:ext cx="475206" cy="3804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998F4CE-5359-EF41-97F2-C9EE69258D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91172" y="4058987"/>
                  <a:ext cx="475206" cy="380494"/>
                </a:xfrm>
                <a:prstGeom prst="rect">
                  <a:avLst/>
                </a:prstGeom>
                <a:blipFill>
                  <a:blip r:embed="rId7"/>
                  <a:stretch>
                    <a:fillRect l="-76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91614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F4658-F04D-8F79-E34F-C45994CEF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16</a:t>
            </a:fld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2CE70416-58A4-9E4C-C7A9-BDED87D7BD10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76029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C(e,e’1p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2CE70416-58A4-9E4C-C7A9-BDED87D7BD10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760293"/>
              </a:xfrm>
              <a:prstGeom prst="rect">
                <a:avLst/>
              </a:prstGeom>
              <a:blipFill>
                <a:blip r:embed="rId2"/>
                <a:stretch>
                  <a:fillRect l="-2171" t="-6557" b="-327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B20C18B-07D9-8796-A3F9-256A30EBED2E}"/>
                  </a:ext>
                </a:extLst>
              </p:cNvPr>
              <p:cNvSpPr txBox="1"/>
              <p:nvPr/>
            </p:nvSpPr>
            <p:spPr>
              <a:xfrm>
                <a:off x="631576" y="1889861"/>
                <a:ext cx="5470702" cy="40517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Canela Text" pitchFamily="2" charset="0"/>
                    <a:cs typeface="Times New Roman" panose="02020603050405020304" pitchFamily="18" charset="0"/>
                  </a:rPr>
                  <a:t>Shape-only comparison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nela Text" pitchFamily="2" charset="0"/>
                    <a:cs typeface="Times New Roman" panose="02020603050405020304" pitchFamily="18" charset="0"/>
                  </a:rPr>
                  <a:t>GENIE normalized to data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nela Text" pitchFamily="2" charset="0"/>
                    <a:cs typeface="Times New Roman" panose="02020603050405020304" pitchFamily="18" charset="0"/>
                  </a:rPr>
                  <a:t>Using GEM21_11a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0432FF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QEL</a:t>
                </a:r>
                <a:r>
                  <a:rPr lang="en-GB" sz="2000" dirty="0">
                    <a:latin typeface="Canela Text" pitchFamily="2" charset="0"/>
                    <a:cs typeface="Times New Roman" panose="02020603050405020304" pitchFamily="18" charset="0"/>
                  </a:rPr>
                  <a:t>+</a:t>
                </a:r>
                <a:r>
                  <a:rPr lang="en-GB" sz="2000" dirty="0">
                    <a:solidFill>
                      <a:srgbClr val="FF40FF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2p2h</a:t>
                </a:r>
                <a:r>
                  <a:rPr lang="en-GB" sz="2000" dirty="0">
                    <a:latin typeface="Canela Text" pitchFamily="2" charset="0"/>
                    <a:cs typeface="Times New Roman" panose="02020603050405020304" pitchFamily="18" charset="0"/>
                  </a:rPr>
                  <a:t>: SuSAv2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C0000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RES</a:t>
                </a:r>
                <a:r>
                  <a:rPr lang="en-GB" sz="2000" dirty="0">
                    <a:latin typeface="Canela Text" pitchFamily="2" charset="0"/>
                    <a:cs typeface="Times New Roman" panose="02020603050405020304" pitchFamily="18" charset="0"/>
                  </a:rPr>
                  <a:t>: Berger-Sehgal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00B0F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SIS+DIS</a:t>
                </a:r>
                <a:r>
                  <a:rPr lang="en-GB" sz="2000" dirty="0">
                    <a:latin typeface="Canela Text" pitchFamily="2" charset="0"/>
                    <a:cs typeface="Times New Roman" panose="02020603050405020304" pitchFamily="18" charset="0"/>
                  </a:rPr>
                  <a:t>: </a:t>
                </a:r>
                <a:r>
                  <a:rPr lang="en-GB" sz="2000" dirty="0" err="1">
                    <a:latin typeface="Canela Text" pitchFamily="2" charset="0"/>
                    <a:cs typeface="Times New Roman" panose="02020603050405020304" pitchFamily="18" charset="0"/>
                  </a:rPr>
                  <a:t>Bodek</a:t>
                </a:r>
                <a:r>
                  <a:rPr lang="en-GB" sz="2000" dirty="0">
                    <a:latin typeface="Canela Text" pitchFamily="2" charset="0"/>
                    <a:cs typeface="Times New Roman" panose="02020603050405020304" pitchFamily="18" charset="0"/>
                  </a:rPr>
                  <a:t>-Yang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7030A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FSI</a:t>
                </a:r>
                <a:r>
                  <a:rPr lang="en-GB" sz="2000" dirty="0">
                    <a:latin typeface="Canela Text" pitchFamily="2" charset="0"/>
                    <a:cs typeface="Times New Roman" panose="02020603050405020304" pitchFamily="18" charset="0"/>
                  </a:rPr>
                  <a:t>: </a:t>
                </a:r>
                <a:r>
                  <a:rPr lang="en-GB" sz="2000" dirty="0" err="1">
                    <a:latin typeface="Canela Text" pitchFamily="2" charset="0"/>
                    <a:cs typeface="Times New Roman" panose="02020603050405020304" pitchFamily="18" charset="0"/>
                  </a:rPr>
                  <a:t>hA</a:t>
                </a:r>
                <a:endParaRPr lang="en-GB" sz="2000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300" dirty="0">
                    <a:latin typeface="Canela Text" pitchFamily="2" charset="0"/>
                    <a:cs typeface="Times New Roman" panose="02020603050405020304" pitchFamily="18" charset="0"/>
                  </a:rPr>
                  <a:t>Data corrected for bkg. events, e/p/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3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3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3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lang="en-US" sz="23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2300" dirty="0">
                    <a:latin typeface="Canela Text" pitchFamily="2" charset="0"/>
                    <a:cs typeface="Times New Roman" panose="02020603050405020304" pitchFamily="18" charset="0"/>
                  </a:rPr>
                  <a:t>acceptance and detection eff.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300" dirty="0">
                    <a:solidFill>
                      <a:srgbClr val="00B0F0">
                        <a:alpha val="56000"/>
                      </a:srgbClr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Not radiative corrected yet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300" dirty="0">
                    <a:solidFill>
                      <a:srgbClr val="00B0F0">
                        <a:alpha val="56000"/>
                      </a:srgbClr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Only statistical errors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B20C18B-07D9-8796-A3F9-256A30EBE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76" y="1889861"/>
                <a:ext cx="5470702" cy="4051750"/>
              </a:xfrm>
              <a:prstGeom prst="rect">
                <a:avLst/>
              </a:prstGeom>
              <a:blipFill>
                <a:blip r:embed="rId3"/>
                <a:stretch>
                  <a:fillRect l="-1389" t="-1246" b="-2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9054C92-F9E1-31C1-0606-4D15B4A68A1D}"/>
              </a:ext>
            </a:extLst>
          </p:cNvPr>
          <p:cNvSpPr txBox="1"/>
          <p:nvPr/>
        </p:nvSpPr>
        <p:spPr>
          <a:xfrm rot="19817232">
            <a:off x="7942300" y="3271845"/>
            <a:ext cx="3884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1">
                    <a:alpha val="6097"/>
                  </a:schemeClr>
                </a:solidFill>
                <a:latin typeface="Canela Text" pitchFamily="2" charset="0"/>
                <a:cs typeface="Times New Roman" panose="02020603050405020304" pitchFamily="18" charset="0"/>
              </a:rPr>
              <a:t>PRELIMINARY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4980388-6B6D-6C5F-3CE1-409D6DEE29C3}"/>
              </a:ext>
            </a:extLst>
          </p:cNvPr>
          <p:cNvGrpSpPr/>
          <p:nvPr/>
        </p:nvGrpSpPr>
        <p:grpSpPr>
          <a:xfrm>
            <a:off x="5794640" y="1348941"/>
            <a:ext cx="6251585" cy="4823689"/>
            <a:chOff x="5794640" y="1428453"/>
            <a:chExt cx="6251585" cy="482368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1881310-6533-7D29-1160-6AB65C133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224"/>
            <a:stretch/>
          </p:blipFill>
          <p:spPr>
            <a:xfrm rot="5400000">
              <a:off x="6626794" y="832710"/>
              <a:ext cx="4587278" cy="62515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933F40-CDB2-7BA3-7E1D-7FCCF9ED081C}"/>
                </a:ext>
              </a:extLst>
            </p:cNvPr>
            <p:cNvSpPr txBox="1"/>
            <p:nvPr/>
          </p:nvSpPr>
          <p:spPr>
            <a:xfrm>
              <a:off x="7972764" y="2380303"/>
              <a:ext cx="1048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Canela Text" pitchFamily="2" charset="0"/>
                </a:rPr>
                <a:t>No FSI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D466A8-8DDB-4DAA-65D2-E8DA09C61D3A}"/>
                </a:ext>
              </a:extLst>
            </p:cNvPr>
            <p:cNvSpPr txBox="1"/>
            <p:nvPr/>
          </p:nvSpPr>
          <p:spPr>
            <a:xfrm>
              <a:off x="8842699" y="3476546"/>
              <a:ext cx="1067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Canela Text" pitchFamily="2" charset="0"/>
                </a:rPr>
                <a:t>GENIE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3201998-02FE-651D-5C4A-FB7C7DC28087}"/>
                    </a:ext>
                  </a:extLst>
                </p:cNvPr>
                <p:cNvSpPr txBox="1"/>
                <p:nvPr/>
              </p:nvSpPr>
              <p:spPr>
                <a:xfrm>
                  <a:off x="9241971" y="4025150"/>
                  <a:ext cx="44118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oMath>
                    </m:oMathPara>
                  </a14:m>
                  <a:endParaRPr lang="en-GB" sz="2400" dirty="0">
                    <a:solidFill>
                      <a:srgbClr val="FF000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3201998-02FE-651D-5C4A-FB7C7DC280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1971" y="4025150"/>
                  <a:ext cx="441183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D9242CF-1064-0086-79FD-8705447670BF}"/>
                </a:ext>
              </a:extLst>
            </p:cNvPr>
            <p:cNvSpPr txBox="1"/>
            <p:nvPr/>
          </p:nvSpPr>
          <p:spPr>
            <a:xfrm>
              <a:off x="9241971" y="4592853"/>
              <a:ext cx="6118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accent4"/>
                  </a:solidFill>
                  <a:latin typeface="Canela Text" pitchFamily="2" charset="0"/>
                </a:rPr>
                <a:t>SIS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C9975F5-51D4-C576-1B98-77EAC300F19E}"/>
                </a:ext>
              </a:extLst>
            </p:cNvPr>
            <p:cNvSpPr txBox="1"/>
            <p:nvPr/>
          </p:nvSpPr>
          <p:spPr>
            <a:xfrm>
              <a:off x="9444927" y="5086082"/>
              <a:ext cx="12290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6"/>
                  </a:solidFill>
                  <a:latin typeface="Canela Text" pitchFamily="2" charset="0"/>
                </a:rPr>
                <a:t>Other RES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3355FD0-C18F-6428-C595-CE3B01D21FED}"/>
                </a:ext>
              </a:extLst>
            </p:cNvPr>
            <p:cNvSpPr/>
            <p:nvPr/>
          </p:nvSpPr>
          <p:spPr>
            <a:xfrm>
              <a:off x="7921211" y="1428453"/>
              <a:ext cx="2752727" cy="446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Canela Text" pitchFamily="2" charset="0"/>
                </a:rPr>
                <a:t>1.1 GeV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C8437BE-FDA0-9208-9C8E-1AAE38EE5C61}"/>
                </a:ext>
              </a:extLst>
            </p:cNvPr>
            <p:cNvSpPr/>
            <p:nvPr/>
          </p:nvSpPr>
          <p:spPr>
            <a:xfrm>
              <a:off x="8210281" y="5805680"/>
              <a:ext cx="2752727" cy="446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Canela Text" pitchFamily="2" charset="0"/>
                </a:rPr>
                <a:t>W [GeV]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A1E09DA-D827-0E48-C643-A3FD12B74259}"/>
                </a:ext>
              </a:extLst>
            </p:cNvPr>
            <p:cNvSpPr/>
            <p:nvPr/>
          </p:nvSpPr>
          <p:spPr>
            <a:xfrm rot="16200000">
              <a:off x="4160117" y="3482638"/>
              <a:ext cx="3829319" cy="446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Canela Text" pitchFamily="2" charset="0"/>
                </a:rPr>
                <a:t>Events/Bin width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BD1A218-217B-DF1A-E3DC-D57C375B27C6}"/>
              </a:ext>
            </a:extLst>
          </p:cNvPr>
          <p:cNvSpPr txBox="1"/>
          <p:nvPr/>
        </p:nvSpPr>
        <p:spPr>
          <a:xfrm rot="19817232">
            <a:off x="7821035" y="3790973"/>
            <a:ext cx="3313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885235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84F41-D51F-78FF-39BD-1C4B9A91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17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7C1BF2-BE9F-DD98-C957-EB770DC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32" t="27964" b="15303"/>
          <a:stretch/>
        </p:blipFill>
        <p:spPr>
          <a:xfrm>
            <a:off x="9880376" y="0"/>
            <a:ext cx="2013857" cy="223466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255A9D-E2CF-D2DF-B9E4-CAF4C5F303CD}"/>
              </a:ext>
            </a:extLst>
          </p:cNvPr>
          <p:cNvCxnSpPr>
            <a:cxnSpLocks/>
          </p:cNvCxnSpPr>
          <p:nvPr/>
        </p:nvCxnSpPr>
        <p:spPr>
          <a:xfrm flipV="1">
            <a:off x="10843762" y="690789"/>
            <a:ext cx="473528" cy="300887"/>
          </a:xfrm>
          <a:prstGeom prst="straightConnector1">
            <a:avLst/>
          </a:prstGeom>
          <a:ln w="44450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C9407F2-36BD-BD27-58E4-C763E00CAB54}"/>
              </a:ext>
            </a:extLst>
          </p:cNvPr>
          <p:cNvCxnSpPr>
            <a:cxnSpLocks/>
          </p:cNvCxnSpPr>
          <p:nvPr/>
        </p:nvCxnSpPr>
        <p:spPr>
          <a:xfrm>
            <a:off x="10843762" y="1045157"/>
            <a:ext cx="84364" cy="638687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A7AFD3A-9EF2-0C3E-486A-AA47AF3D230C}"/>
                  </a:ext>
                </a:extLst>
              </p:cNvPr>
              <p:cNvSpPr txBox="1"/>
              <p:nvPr/>
            </p:nvSpPr>
            <p:spPr>
              <a:xfrm>
                <a:off x="11097962" y="738511"/>
                <a:ext cx="527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b="1" dirty="0">
                  <a:solidFill>
                    <a:srgbClr val="FF7E79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A7AFD3A-9EF2-0C3E-486A-AA47AF3D2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7962" y="738511"/>
                <a:ext cx="52764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2BC1D5-8580-EA2B-DF0F-2DBB47196E54}"/>
                  </a:ext>
                </a:extLst>
              </p:cNvPr>
              <p:cNvSpPr txBox="1"/>
              <p:nvPr/>
            </p:nvSpPr>
            <p:spPr>
              <a:xfrm>
                <a:off x="10606633" y="1593343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GB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2BC1D5-8580-EA2B-DF0F-2DBB47196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6633" y="1593343"/>
                <a:ext cx="380232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8FD759B-8C30-C271-AC44-CB20979FEA24}"/>
              </a:ext>
            </a:extLst>
          </p:cNvPr>
          <p:cNvSpPr txBox="1"/>
          <p:nvPr/>
        </p:nvSpPr>
        <p:spPr>
          <a:xfrm>
            <a:off x="643629" y="5734153"/>
            <a:ext cx="10904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nela Text" pitchFamily="2" charset="0"/>
                <a:cs typeface="Times New Roman" panose="02020603050405020304" pitchFamily="18" charset="0"/>
              </a:rPr>
              <a:t>Shape well described by GENIE</a:t>
            </a:r>
          </a:p>
          <a:p>
            <a:pPr algn="ctr"/>
            <a:r>
              <a:rPr lang="en-US" sz="2800" dirty="0">
                <a:latin typeface="Canela Text" pitchFamily="2" charset="0"/>
                <a:cs typeface="Times New Roman" panose="02020603050405020304" pitchFamily="18" charset="0"/>
              </a:rPr>
              <a:t>FSI needed</a:t>
            </a:r>
            <a:endParaRPr lang="en-GB" sz="2800" dirty="0">
              <a:latin typeface="Canela Text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DA1F5-CB90-D88C-7672-499C8A04F5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572" t="12026" b="21122"/>
          <a:stretch/>
        </p:blipFill>
        <p:spPr>
          <a:xfrm>
            <a:off x="3414745" y="1219494"/>
            <a:ext cx="2757283" cy="1014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EC8145-CC99-6C10-782D-043B93609C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572" b="17724"/>
          <a:stretch/>
        </p:blipFill>
        <p:spPr>
          <a:xfrm>
            <a:off x="474630" y="1008649"/>
            <a:ext cx="2678525" cy="12131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FF251E8C-FD07-E2EB-4EC3-8F4A10C78121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76029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C(e,e’1p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) – Pion momentum </a:t>
                </a:r>
              </a:p>
            </p:txBody>
          </p:sp>
        </mc:Choice>
        <mc:Fallback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FF251E8C-FD07-E2EB-4EC3-8F4A10C7812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760293"/>
              </a:xfrm>
              <a:prstGeom prst="rect">
                <a:avLst/>
              </a:prstGeom>
              <a:blipFill>
                <a:blip r:embed="rId6"/>
                <a:stretch>
                  <a:fillRect l="-2171" t="-6557" b="-327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7B1CF801-5838-4B3D-528E-A676ADD38F08}"/>
              </a:ext>
            </a:extLst>
          </p:cNvPr>
          <p:cNvGrpSpPr/>
          <p:nvPr/>
        </p:nvGrpSpPr>
        <p:grpSpPr>
          <a:xfrm>
            <a:off x="-15151" y="2439442"/>
            <a:ext cx="12199097" cy="3257101"/>
            <a:chOff x="-15151" y="2439442"/>
            <a:chExt cx="12199097" cy="325710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42A6FFF-19A6-9B19-32B5-73346EA425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274" b="802"/>
            <a:stretch/>
          </p:blipFill>
          <p:spPr>
            <a:xfrm rot="5400000">
              <a:off x="515757" y="2134368"/>
              <a:ext cx="3031267" cy="40930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72442AC-E64A-190A-B71F-A699B2916923}"/>
                </a:ext>
              </a:extLst>
            </p:cNvPr>
            <p:cNvSpPr txBox="1"/>
            <p:nvPr/>
          </p:nvSpPr>
          <p:spPr>
            <a:xfrm rot="19817232">
              <a:off x="849258" y="3953605"/>
              <a:ext cx="26206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tx1">
                      <a:alpha val="6097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PRELIMINARY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03F00FB-6570-4ED3-B15B-9B0591B90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0321" b="1774"/>
            <a:stretch/>
          </p:blipFill>
          <p:spPr>
            <a:xfrm rot="5400000">
              <a:off x="4593777" y="2212755"/>
              <a:ext cx="3029014" cy="391122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DAEBE57-6D99-97E4-AFC7-FC44ED6E8EE8}"/>
                </a:ext>
              </a:extLst>
            </p:cNvPr>
            <p:cNvSpPr txBox="1"/>
            <p:nvPr/>
          </p:nvSpPr>
          <p:spPr>
            <a:xfrm rot="19817232">
              <a:off x="5262216" y="3849635"/>
              <a:ext cx="26206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tx1">
                      <a:alpha val="6097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PRELIMINARY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691306A-FAE5-A980-96C1-0C247F578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332" b="2816"/>
            <a:stretch/>
          </p:blipFill>
          <p:spPr>
            <a:xfrm rot="5400000">
              <a:off x="8667924" y="2166853"/>
              <a:ext cx="3031266" cy="400077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EDA7CA9-5EED-EE21-4E3C-D8D50677F8D4}"/>
                </a:ext>
              </a:extLst>
            </p:cNvPr>
            <p:cNvSpPr txBox="1"/>
            <p:nvPr/>
          </p:nvSpPr>
          <p:spPr>
            <a:xfrm rot="19817232">
              <a:off x="9184740" y="3777334"/>
              <a:ext cx="26206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tx1">
                      <a:alpha val="6097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PRELIMINARY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4B0431A-A6F0-4200-378E-0495C08D71A8}"/>
                </a:ext>
              </a:extLst>
            </p:cNvPr>
            <p:cNvSpPr/>
            <p:nvPr/>
          </p:nvSpPr>
          <p:spPr>
            <a:xfrm>
              <a:off x="877681" y="2458476"/>
              <a:ext cx="2752727" cy="446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tx1"/>
                  </a:solidFill>
                  <a:latin typeface="Canela Text" pitchFamily="2" charset="0"/>
                </a:rPr>
                <a:t>1.1 GeV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50E5CF1-F1B0-89F0-695E-A3EFCCD70B23}"/>
                </a:ext>
              </a:extLst>
            </p:cNvPr>
            <p:cNvSpPr/>
            <p:nvPr/>
          </p:nvSpPr>
          <p:spPr>
            <a:xfrm>
              <a:off x="5006288" y="2439442"/>
              <a:ext cx="2752727" cy="446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tx1"/>
                  </a:solidFill>
                  <a:latin typeface="Canela Text" pitchFamily="2" charset="0"/>
                </a:rPr>
                <a:t>2.2 GeV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84F3333-9104-F74F-DC7B-622FCA7EB04D}"/>
                </a:ext>
              </a:extLst>
            </p:cNvPr>
            <p:cNvSpPr/>
            <p:nvPr/>
          </p:nvSpPr>
          <p:spPr>
            <a:xfrm>
              <a:off x="9118704" y="2458022"/>
              <a:ext cx="2752727" cy="446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tx1"/>
                  </a:solidFill>
                  <a:latin typeface="Canela Text" pitchFamily="2" charset="0"/>
                </a:rPr>
                <a:t>4.4 GeV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92C38F-A301-50A3-9E67-994A7B3BE5BA}"/>
              </a:ext>
            </a:extLst>
          </p:cNvPr>
          <p:cNvCxnSpPr>
            <a:cxnSpLocks/>
          </p:cNvCxnSpPr>
          <p:nvPr/>
        </p:nvCxnSpPr>
        <p:spPr>
          <a:xfrm>
            <a:off x="8060582" y="2953296"/>
            <a:ext cx="0" cy="226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149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84F41-D51F-78FF-39BD-1C4B9A91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18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6B899F-5B77-8C30-7D91-B5614849E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32" t="27964" b="15303"/>
          <a:stretch/>
        </p:blipFill>
        <p:spPr>
          <a:xfrm>
            <a:off x="9880376" y="0"/>
            <a:ext cx="2013857" cy="223466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7E9ABB-3862-5FB5-A6A4-DB0B9012CB41}"/>
              </a:ext>
            </a:extLst>
          </p:cNvPr>
          <p:cNvCxnSpPr>
            <a:cxnSpLocks/>
          </p:cNvCxnSpPr>
          <p:nvPr/>
        </p:nvCxnSpPr>
        <p:spPr>
          <a:xfrm flipV="1">
            <a:off x="10843762" y="690789"/>
            <a:ext cx="473528" cy="300887"/>
          </a:xfrm>
          <a:prstGeom prst="straightConnector1">
            <a:avLst/>
          </a:prstGeom>
          <a:ln w="44450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75200A-09E6-9B96-C7B2-0E96AA28648B}"/>
              </a:ext>
            </a:extLst>
          </p:cNvPr>
          <p:cNvCxnSpPr>
            <a:cxnSpLocks/>
          </p:cNvCxnSpPr>
          <p:nvPr/>
        </p:nvCxnSpPr>
        <p:spPr>
          <a:xfrm>
            <a:off x="10843762" y="1045157"/>
            <a:ext cx="84364" cy="638687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E33BF05-EF6C-BC32-20BD-B86178A4B6A0}"/>
                  </a:ext>
                </a:extLst>
              </p:cNvPr>
              <p:cNvSpPr txBox="1"/>
              <p:nvPr/>
            </p:nvSpPr>
            <p:spPr>
              <a:xfrm>
                <a:off x="11097962" y="738511"/>
                <a:ext cx="527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b="1" dirty="0">
                  <a:solidFill>
                    <a:srgbClr val="FF7E79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E33BF05-EF6C-BC32-20BD-B86178A4B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7962" y="738511"/>
                <a:ext cx="52764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BC0195-485C-27D9-D295-1B1CAB2E9131}"/>
                  </a:ext>
                </a:extLst>
              </p:cNvPr>
              <p:cNvSpPr txBox="1"/>
              <p:nvPr/>
            </p:nvSpPr>
            <p:spPr>
              <a:xfrm>
                <a:off x="10606633" y="1593343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GB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BC0195-485C-27D9-D295-1B1CAB2E9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6633" y="1593343"/>
                <a:ext cx="380232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51C40FF-A3E7-DDBB-ACE4-EF79F1166E85}"/>
              </a:ext>
            </a:extLst>
          </p:cNvPr>
          <p:cNvSpPr txBox="1"/>
          <p:nvPr/>
        </p:nvSpPr>
        <p:spPr>
          <a:xfrm>
            <a:off x="643629" y="5734153"/>
            <a:ext cx="1090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anela Text" pitchFamily="2" charset="0"/>
                <a:cs typeface="Times New Roman" panose="02020603050405020304" pitchFamily="18" charset="0"/>
              </a:rPr>
              <a:t>Angular shape in good agreement with GENIE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948F14-4861-DC1D-71D9-37FA9ED0F4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572" t="12026" b="21122"/>
          <a:stretch/>
        </p:blipFill>
        <p:spPr>
          <a:xfrm>
            <a:off x="4410108" y="1167699"/>
            <a:ext cx="3201232" cy="11780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FB5BD2-4413-5F85-7C3D-7397E80DFF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6572" b="17724"/>
          <a:stretch/>
        </p:blipFill>
        <p:spPr>
          <a:xfrm>
            <a:off x="478511" y="923177"/>
            <a:ext cx="3109792" cy="14084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DBB35228-3F90-EAEB-9E6E-A6C79607EC9C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76029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C(e,e’1p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) – Pion angle</a:t>
                </a:r>
              </a:p>
            </p:txBody>
          </p:sp>
        </mc:Choice>
        <mc:Fallback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DBB35228-3F90-EAEB-9E6E-A6C79607EC9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760293"/>
              </a:xfrm>
              <a:prstGeom prst="rect">
                <a:avLst/>
              </a:prstGeom>
              <a:blipFill>
                <a:blip r:embed="rId9"/>
                <a:stretch>
                  <a:fillRect l="-2171" t="-6557" b="-327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9F53D001-519E-04B5-B841-08E375489C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937" b="4412"/>
          <a:stretch/>
        </p:blipFill>
        <p:spPr>
          <a:xfrm rot="5400000">
            <a:off x="574943" y="2149488"/>
            <a:ext cx="3088159" cy="411214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90263FD-74A7-7DE9-BE22-1868CC5A8A5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401" b="3980"/>
          <a:stretch/>
        </p:blipFill>
        <p:spPr>
          <a:xfrm rot="5400000">
            <a:off x="4640987" y="2180104"/>
            <a:ext cx="3088159" cy="401993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EB292EE-050C-FFCD-80B4-A9C6270D23D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643" b="4649"/>
          <a:stretch/>
        </p:blipFill>
        <p:spPr>
          <a:xfrm rot="5400000">
            <a:off x="8635931" y="2193572"/>
            <a:ext cx="3088159" cy="4023979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98D945F9-114D-9451-B51D-60232CE90870}"/>
              </a:ext>
            </a:extLst>
          </p:cNvPr>
          <p:cNvSpPr/>
          <p:nvPr/>
        </p:nvSpPr>
        <p:spPr>
          <a:xfrm>
            <a:off x="877681" y="2382223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1.1 GeV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E745FA6-3C42-9F03-B779-69812530694F}"/>
              </a:ext>
            </a:extLst>
          </p:cNvPr>
          <p:cNvSpPr/>
          <p:nvPr/>
        </p:nvSpPr>
        <p:spPr>
          <a:xfrm>
            <a:off x="5006288" y="2363189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2.2 GeV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BF0D1C1-8F8A-2463-F49E-D35E8FC139D8}"/>
              </a:ext>
            </a:extLst>
          </p:cNvPr>
          <p:cNvSpPr/>
          <p:nvPr/>
        </p:nvSpPr>
        <p:spPr>
          <a:xfrm>
            <a:off x="9118704" y="2381769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4.4 GeV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2BCF1F-28C4-5B0D-549D-7AE838A314D9}"/>
              </a:ext>
            </a:extLst>
          </p:cNvPr>
          <p:cNvSpPr txBox="1"/>
          <p:nvPr/>
        </p:nvSpPr>
        <p:spPr>
          <a:xfrm rot="19817232">
            <a:off x="993827" y="3767768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43F3700-754E-B8FB-FECA-E54DDCF398D8}"/>
              </a:ext>
            </a:extLst>
          </p:cNvPr>
          <p:cNvSpPr txBox="1"/>
          <p:nvPr/>
        </p:nvSpPr>
        <p:spPr>
          <a:xfrm rot="19817232">
            <a:off x="5105976" y="3908295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AABA703-F01C-D7D8-FC62-608E22E6A1BC}"/>
              </a:ext>
            </a:extLst>
          </p:cNvPr>
          <p:cNvSpPr txBox="1"/>
          <p:nvPr/>
        </p:nvSpPr>
        <p:spPr>
          <a:xfrm rot="19817232">
            <a:off x="8970331" y="3827831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235960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84F41-D51F-78FF-39BD-1C4B9A91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19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220FE0-640B-39A3-84CF-4A107661B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32" t="27964" b="15303"/>
          <a:stretch/>
        </p:blipFill>
        <p:spPr>
          <a:xfrm>
            <a:off x="9880376" y="0"/>
            <a:ext cx="2013857" cy="223466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AFC498-CD11-1EFE-7091-57DAFDAEE890}"/>
              </a:ext>
            </a:extLst>
          </p:cNvPr>
          <p:cNvCxnSpPr>
            <a:cxnSpLocks/>
          </p:cNvCxnSpPr>
          <p:nvPr/>
        </p:nvCxnSpPr>
        <p:spPr>
          <a:xfrm flipV="1">
            <a:off x="10843762" y="690789"/>
            <a:ext cx="473528" cy="300887"/>
          </a:xfrm>
          <a:prstGeom prst="straightConnector1">
            <a:avLst/>
          </a:prstGeom>
          <a:ln w="44450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28AB99-B843-F45E-4AC7-199AA7D2CC6E}"/>
              </a:ext>
            </a:extLst>
          </p:cNvPr>
          <p:cNvCxnSpPr>
            <a:cxnSpLocks/>
          </p:cNvCxnSpPr>
          <p:nvPr/>
        </p:nvCxnSpPr>
        <p:spPr>
          <a:xfrm>
            <a:off x="10843762" y="1045157"/>
            <a:ext cx="84364" cy="638687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446406B-D5A1-B838-1595-CE34D38AFF95}"/>
                  </a:ext>
                </a:extLst>
              </p:cNvPr>
              <p:cNvSpPr txBox="1"/>
              <p:nvPr/>
            </p:nvSpPr>
            <p:spPr>
              <a:xfrm>
                <a:off x="11097962" y="738511"/>
                <a:ext cx="527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b="1" dirty="0">
                  <a:solidFill>
                    <a:srgbClr val="FF7E79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446406B-D5A1-B838-1595-CE34D38A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7962" y="738511"/>
                <a:ext cx="52764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D6481B-C9AF-F0D9-B836-9359A3AB4384}"/>
                  </a:ext>
                </a:extLst>
              </p:cNvPr>
              <p:cNvSpPr txBox="1"/>
              <p:nvPr/>
            </p:nvSpPr>
            <p:spPr>
              <a:xfrm>
                <a:off x="10606633" y="1593343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GB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D6481B-C9AF-F0D9-B836-9359A3AB4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6633" y="1593343"/>
                <a:ext cx="380232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B5AF295-7C49-116E-55E5-8B10941C5E7C}"/>
              </a:ext>
            </a:extLst>
          </p:cNvPr>
          <p:cNvSpPr txBox="1"/>
          <p:nvPr/>
        </p:nvSpPr>
        <p:spPr>
          <a:xfrm>
            <a:off x="564926" y="5753634"/>
            <a:ext cx="10904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anela Text" pitchFamily="2" charset="0"/>
                <a:cs typeface="Times New Roman" panose="02020603050405020304" pitchFamily="18" charset="0"/>
              </a:rPr>
              <a:t>Low momentum protons are not described by MC</a:t>
            </a:r>
          </a:p>
          <a:p>
            <a:pPr algn="ctr"/>
            <a:r>
              <a:rPr lang="en-GB" sz="2800" dirty="0">
                <a:latin typeface="Canela Text" pitchFamily="2" charset="0"/>
                <a:cs typeface="Times New Roman" panose="02020603050405020304" pitchFamily="18" charset="0"/>
              </a:rPr>
              <a:t>Sensitive to FSI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B64A3E-911A-01ED-E8CF-3003FD80AC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572" t="12026" b="21122"/>
          <a:stretch/>
        </p:blipFill>
        <p:spPr>
          <a:xfrm>
            <a:off x="4410108" y="1167699"/>
            <a:ext cx="2982397" cy="10975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DF2984-5AC6-D1AA-43E4-4CB44C133B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6572" b="17724"/>
          <a:stretch/>
        </p:blipFill>
        <p:spPr>
          <a:xfrm>
            <a:off x="478511" y="923177"/>
            <a:ext cx="3109792" cy="14084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itle 1">
                <a:extLst>
                  <a:ext uri="{FF2B5EF4-FFF2-40B4-BE49-F238E27FC236}">
                    <a16:creationId xmlns:a16="http://schemas.microsoft.com/office/drawing/2014/main" id="{D1F94CC5-2225-DB38-0C01-3E9D16ECA43E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564926" y="194475"/>
                <a:ext cx="10515600" cy="76029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C(e,e’1p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) – Proton momentum</a:t>
                </a:r>
              </a:p>
            </p:txBody>
          </p:sp>
        </mc:Choice>
        <mc:Fallback>
          <p:sp>
            <p:nvSpPr>
              <p:cNvPr id="23" name="Title 1">
                <a:extLst>
                  <a:ext uri="{FF2B5EF4-FFF2-40B4-BE49-F238E27FC236}">
                    <a16:creationId xmlns:a16="http://schemas.microsoft.com/office/drawing/2014/main" id="{D1F94CC5-2225-DB38-0C01-3E9D16ECA43E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64926" y="194475"/>
                <a:ext cx="10515600" cy="760293"/>
              </a:xfrm>
              <a:prstGeom prst="rect">
                <a:avLst/>
              </a:prstGeom>
              <a:blipFill>
                <a:blip r:embed="rId9"/>
                <a:stretch>
                  <a:fillRect l="-2051" t="-6557" b="-327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F2DF4067-F048-7557-23D0-C841F3503C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878" b="3697"/>
          <a:stretch/>
        </p:blipFill>
        <p:spPr>
          <a:xfrm rot="5400000">
            <a:off x="4605720" y="2161978"/>
            <a:ext cx="3009817" cy="39093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6292A0D-C125-5B29-4864-2404A65DB250}"/>
              </a:ext>
            </a:extLst>
          </p:cNvPr>
          <p:cNvSpPr txBox="1"/>
          <p:nvPr/>
        </p:nvSpPr>
        <p:spPr>
          <a:xfrm rot="19817232">
            <a:off x="4923161" y="3672638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2F6FEE5-EE0B-FFF0-AD8C-969E142C25E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467"/>
          <a:stretch/>
        </p:blipFill>
        <p:spPr>
          <a:xfrm rot="5400000">
            <a:off x="8606088" y="1983294"/>
            <a:ext cx="3010641" cy="409216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67A3035-0151-DC63-2809-09ACDFA772A3}"/>
              </a:ext>
            </a:extLst>
          </p:cNvPr>
          <p:cNvSpPr txBox="1"/>
          <p:nvPr/>
        </p:nvSpPr>
        <p:spPr>
          <a:xfrm rot="19817232">
            <a:off x="9293390" y="3651014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7BF3527-6098-E90E-0943-5DC45B2D767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291" b="4246"/>
          <a:stretch/>
        </p:blipFill>
        <p:spPr>
          <a:xfrm rot="5400000">
            <a:off x="652792" y="2144504"/>
            <a:ext cx="2974867" cy="390939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7A08DD7-F17C-E9D0-267B-32A6B8002EBC}"/>
              </a:ext>
            </a:extLst>
          </p:cNvPr>
          <p:cNvSpPr txBox="1"/>
          <p:nvPr/>
        </p:nvSpPr>
        <p:spPr>
          <a:xfrm rot="19817232">
            <a:off x="993827" y="3767768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0EE94D9-0D46-44C1-7404-93416A41FDB7}"/>
              </a:ext>
            </a:extLst>
          </p:cNvPr>
          <p:cNvSpPr/>
          <p:nvPr/>
        </p:nvSpPr>
        <p:spPr>
          <a:xfrm>
            <a:off x="877681" y="2251596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1.1 GeV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45C2D0E-5455-69EF-0E2C-15B0D6745A17}"/>
              </a:ext>
            </a:extLst>
          </p:cNvPr>
          <p:cNvSpPr/>
          <p:nvPr/>
        </p:nvSpPr>
        <p:spPr>
          <a:xfrm>
            <a:off x="5006288" y="2232562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2.2 GeV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ABD3BE-FAB5-D7DC-F41A-1C5FFD1FCA8E}"/>
              </a:ext>
            </a:extLst>
          </p:cNvPr>
          <p:cNvSpPr/>
          <p:nvPr/>
        </p:nvSpPr>
        <p:spPr>
          <a:xfrm>
            <a:off x="9118704" y="2251142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4.4 GeV</a:t>
            </a:r>
          </a:p>
        </p:txBody>
      </p:sp>
    </p:spTree>
    <p:extLst>
      <p:ext uri="{BB962C8B-B14F-4D97-AF65-F5344CB8AC3E}">
        <p14:creationId xmlns:p14="http://schemas.microsoft.com/office/powerpoint/2010/main" val="857491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EC397-3505-951B-33C8-CAD301E7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CACBE-2741-27A3-032B-F25E9B956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03020"/>
            <a:ext cx="11082867" cy="5554979"/>
          </a:xfrm>
        </p:spPr>
        <p:txBody>
          <a:bodyPr>
            <a:normAutofit/>
          </a:bodyPr>
          <a:lstStyle/>
          <a:p>
            <a:r>
              <a:rPr lang="en-GB" sz="2000" dirty="0">
                <a:effectLst/>
                <a:highlight>
                  <a:srgbClr val="FFFFFF"/>
                </a:highlight>
                <a:latin typeface="Canela Text" pitchFamily="2" charset="0"/>
                <a:cs typeface="Courier New" panose="02070309020205020404" pitchFamily="49" charset="0"/>
              </a:rPr>
              <a:t>Global effort to improve lepton-nucleus scattering models for oscillation experiments </a:t>
            </a:r>
            <a:endParaRPr lang="en-GB" sz="3200" dirty="0">
              <a:effectLst/>
              <a:highlight>
                <a:srgbClr val="FFFFFF"/>
              </a:highlight>
              <a:latin typeface="Canela Text" pitchFamily="2" charset="0"/>
              <a:cs typeface="Courier New" panose="02070309020205020404" pitchFamily="49" charset="0"/>
            </a:endParaRPr>
          </a:p>
          <a:p>
            <a:endParaRPr lang="en-GB" sz="1600" dirty="0">
              <a:highlight>
                <a:srgbClr val="FFFFFF"/>
              </a:highlight>
              <a:latin typeface="Candara" panose="020E0502030303020204" pitchFamily="34" charset="0"/>
            </a:endParaRPr>
          </a:p>
          <a:p>
            <a:endParaRPr lang="en-GB" sz="1600" dirty="0">
              <a:highlight>
                <a:srgbClr val="FFFFFF"/>
              </a:highlight>
              <a:latin typeface="Candara" panose="020E0502030303020204" pitchFamily="34" charset="0"/>
            </a:endParaRPr>
          </a:p>
          <a:p>
            <a:endParaRPr lang="en-GB" sz="1600" dirty="0">
              <a:effectLst/>
              <a:highlight>
                <a:srgbClr val="FFFFFF"/>
              </a:highlight>
              <a:latin typeface="Candara" panose="020E0502030303020204" pitchFamily="34" charset="0"/>
            </a:endParaRPr>
          </a:p>
          <a:p>
            <a:endParaRPr lang="en-GB" sz="1600" dirty="0">
              <a:highlight>
                <a:srgbClr val="FFFFFF"/>
              </a:highlight>
              <a:latin typeface="Candara" panose="020E0502030303020204" pitchFamily="34" charset="0"/>
            </a:endParaRPr>
          </a:p>
          <a:p>
            <a:endParaRPr lang="en-GB" sz="1600" dirty="0">
              <a:effectLst/>
              <a:highlight>
                <a:srgbClr val="FFFFFF"/>
              </a:highlight>
              <a:latin typeface="Candara" panose="020E0502030303020204" pitchFamily="34" charset="0"/>
            </a:endParaRPr>
          </a:p>
          <a:p>
            <a:endParaRPr lang="en-GB" sz="1600" dirty="0">
              <a:highlight>
                <a:srgbClr val="FFFFFF"/>
              </a:highlight>
              <a:latin typeface="Candara" panose="020E0502030303020204" pitchFamily="34" charset="0"/>
            </a:endParaRPr>
          </a:p>
          <a:p>
            <a:endParaRPr lang="en-GB" sz="1600" dirty="0">
              <a:highlight>
                <a:srgbClr val="FFFFFF"/>
              </a:highlight>
              <a:latin typeface="Candara" panose="020E0502030303020204" pitchFamily="34" charset="0"/>
            </a:endParaRPr>
          </a:p>
          <a:p>
            <a:endParaRPr lang="en-GB" sz="1600" dirty="0">
              <a:highlight>
                <a:srgbClr val="FFFFFF"/>
              </a:highlight>
              <a:latin typeface="Candara" panose="020E0502030303020204" pitchFamily="34" charset="0"/>
            </a:endParaRPr>
          </a:p>
          <a:p>
            <a:endParaRPr lang="en-GB" sz="1600" dirty="0">
              <a:highlight>
                <a:srgbClr val="FFFFFF"/>
              </a:highlight>
              <a:latin typeface="Candara" panose="020E0502030303020204" pitchFamily="34" charset="0"/>
            </a:endParaRPr>
          </a:p>
          <a:p>
            <a:endParaRPr lang="en-GB" sz="1600" dirty="0">
              <a:effectLst/>
              <a:highlight>
                <a:srgbClr val="FFFFFF"/>
              </a:highlight>
              <a:latin typeface="Candara" panose="020E0502030303020204" pitchFamily="34" charset="0"/>
            </a:endParaRPr>
          </a:p>
          <a:p>
            <a:endParaRPr lang="en-GB" sz="2400" dirty="0">
              <a:effectLst/>
              <a:highlight>
                <a:srgbClr val="FFFFFF"/>
              </a:highlight>
              <a:latin typeface="Canela Text" pitchFamily="2" charset="0"/>
            </a:endParaRPr>
          </a:p>
          <a:p>
            <a:r>
              <a:rPr lang="en-GB" sz="2000" b="1" dirty="0">
                <a:effectLst/>
                <a:highlight>
                  <a:srgbClr val="FFFFFF"/>
                </a:highlight>
                <a:latin typeface="Canela Text" pitchFamily="2" charset="0"/>
              </a:rPr>
              <a:t>Unprecedented accuracy </a:t>
            </a:r>
            <a:r>
              <a:rPr lang="en-GB" sz="2000" dirty="0">
                <a:effectLst/>
                <a:highlight>
                  <a:srgbClr val="FFFFFF"/>
                </a:highlight>
                <a:latin typeface="Canela Text" pitchFamily="2" charset="0"/>
              </a:rPr>
              <a:t>in cross section models required by next generation neutrino oscillation experiments </a:t>
            </a:r>
            <a:endParaRPr lang="en-GB" sz="3200" dirty="0">
              <a:effectLst/>
              <a:highlight>
                <a:srgbClr val="FFFFFF"/>
              </a:highlight>
              <a:latin typeface="Canela Text" pitchFamily="2" charset="0"/>
            </a:endParaRPr>
          </a:p>
          <a:p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60786-3C22-F6A6-4E93-956E5BE2B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44D26F-8EE1-3D8B-1DA9-E84BB1CA8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098" y="1812721"/>
            <a:ext cx="6266941" cy="374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3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84F41-D51F-78FF-39BD-1C4B9A91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20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53F54D-AB15-F9A6-8597-3F68D18F4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32" t="27964" b="15303"/>
          <a:stretch/>
        </p:blipFill>
        <p:spPr>
          <a:xfrm>
            <a:off x="9880376" y="0"/>
            <a:ext cx="2013857" cy="223466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B285CD-97A0-6E4E-0BCB-1BE0C56C50EC}"/>
              </a:ext>
            </a:extLst>
          </p:cNvPr>
          <p:cNvCxnSpPr>
            <a:cxnSpLocks/>
          </p:cNvCxnSpPr>
          <p:nvPr/>
        </p:nvCxnSpPr>
        <p:spPr>
          <a:xfrm flipV="1">
            <a:off x="10843762" y="690789"/>
            <a:ext cx="473528" cy="300887"/>
          </a:xfrm>
          <a:prstGeom prst="straightConnector1">
            <a:avLst/>
          </a:prstGeom>
          <a:ln w="44450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0AD9C8-420C-3563-0D1F-2EADD777F188}"/>
              </a:ext>
            </a:extLst>
          </p:cNvPr>
          <p:cNvCxnSpPr>
            <a:cxnSpLocks/>
          </p:cNvCxnSpPr>
          <p:nvPr/>
        </p:nvCxnSpPr>
        <p:spPr>
          <a:xfrm>
            <a:off x="10843762" y="1045157"/>
            <a:ext cx="84364" cy="638687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8E64364-3B71-1F1C-77B2-9621680ABED9}"/>
                  </a:ext>
                </a:extLst>
              </p:cNvPr>
              <p:cNvSpPr txBox="1"/>
              <p:nvPr/>
            </p:nvSpPr>
            <p:spPr>
              <a:xfrm>
                <a:off x="11097962" y="738511"/>
                <a:ext cx="527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b="1" dirty="0">
                  <a:solidFill>
                    <a:srgbClr val="FF7E79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8E64364-3B71-1F1C-77B2-9621680AB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7962" y="738511"/>
                <a:ext cx="52764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19B86B-AE1C-5EFC-3E33-E432B9E5E0B8}"/>
                  </a:ext>
                </a:extLst>
              </p:cNvPr>
              <p:cNvSpPr txBox="1"/>
              <p:nvPr/>
            </p:nvSpPr>
            <p:spPr>
              <a:xfrm>
                <a:off x="10606633" y="1593343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GB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19B86B-AE1C-5EFC-3E33-E432B9E5E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6633" y="1593343"/>
                <a:ext cx="380232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F8E460E-DFEB-B53C-8F2D-D98FA5AE4584}"/>
                  </a:ext>
                </a:extLst>
              </p:cNvPr>
              <p:cNvSpPr txBox="1"/>
              <p:nvPr/>
            </p:nvSpPr>
            <p:spPr>
              <a:xfrm>
                <a:off x="643629" y="5734153"/>
                <a:ext cx="10904742" cy="987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latin typeface="Canela Text" pitchFamily="2" charset="0"/>
                    <a:cs typeface="Times New Roman" panose="02020603050405020304" pitchFamily="18" charset="0"/>
                  </a:rPr>
                  <a:t>Angular shape in good agreement with MC</a:t>
                </a:r>
              </a:p>
              <a:p>
                <a:pPr algn="ctr"/>
                <a:r>
                  <a:rPr lang="en-GB" sz="2800" dirty="0">
                    <a:latin typeface="Canela Text" pitchFamily="2" charset="0"/>
                    <a:cs typeface="Times New Roman" panose="02020603050405020304" pitchFamily="18" charset="0"/>
                  </a:rPr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sz="2800" dirty="0">
                    <a:latin typeface="Canela Text" pitchFamily="2" charset="0"/>
                    <a:cs typeface="Times New Roman" panose="02020603050405020304" pitchFamily="18" charset="0"/>
                  </a:rPr>
                  <a:t> possible only due to FSI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F8E460E-DFEB-B53C-8F2D-D98FA5AE4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29" y="5734153"/>
                <a:ext cx="10904742" cy="987322"/>
              </a:xfrm>
              <a:prstGeom prst="rect">
                <a:avLst/>
              </a:prstGeom>
              <a:blipFill>
                <a:blip r:embed="rId8"/>
                <a:stretch>
                  <a:fillRect t="-6329" b="-113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83167E0-75B9-E159-3726-B4EB8881AA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572" t="12026" b="21122"/>
          <a:stretch/>
        </p:blipFill>
        <p:spPr>
          <a:xfrm>
            <a:off x="4410108" y="1167699"/>
            <a:ext cx="3201232" cy="1178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13456D-77A1-B853-4BF5-B93CF34ED73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6572" b="17724"/>
          <a:stretch/>
        </p:blipFill>
        <p:spPr>
          <a:xfrm>
            <a:off x="478511" y="923177"/>
            <a:ext cx="3109792" cy="14084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8CE58E71-AA4A-EE51-A542-7B9240F6BC79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76029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C(e,e’1p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) – Proton angle</a:t>
                </a:r>
              </a:p>
            </p:txBody>
          </p:sp>
        </mc:Choice>
        <mc:Fallback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8CE58E71-AA4A-EE51-A542-7B9240F6BC79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760293"/>
              </a:xfrm>
              <a:prstGeom prst="rect">
                <a:avLst/>
              </a:prstGeom>
              <a:blipFill>
                <a:blip r:embed="rId10"/>
                <a:stretch>
                  <a:fillRect l="-2171" t="-6557" b="-327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4A8EC33-C4D6-0557-0419-005758DA3B46}"/>
              </a:ext>
            </a:extLst>
          </p:cNvPr>
          <p:cNvSpPr txBox="1"/>
          <p:nvPr/>
        </p:nvSpPr>
        <p:spPr>
          <a:xfrm rot="19817232">
            <a:off x="5292044" y="3827023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846FB62-D042-BFB8-0FEF-F3EF121C35E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8821" b="3832"/>
          <a:stretch/>
        </p:blipFill>
        <p:spPr>
          <a:xfrm rot="5400000">
            <a:off x="451544" y="2135697"/>
            <a:ext cx="3190564" cy="409365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3A56965-695F-8730-35F5-9DABCA258D3F}"/>
              </a:ext>
            </a:extLst>
          </p:cNvPr>
          <p:cNvSpPr txBox="1"/>
          <p:nvPr/>
        </p:nvSpPr>
        <p:spPr>
          <a:xfrm rot="19817232">
            <a:off x="868859" y="3765823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CA328FF-DEF6-69CA-C0F1-2B02226B74B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654" b="4627"/>
          <a:stretch/>
        </p:blipFill>
        <p:spPr>
          <a:xfrm rot="5400000">
            <a:off x="4495539" y="2124143"/>
            <a:ext cx="3213674" cy="409365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8CC46A6-1E6D-AFB3-793C-5D2042ECFA2A}"/>
              </a:ext>
            </a:extLst>
          </p:cNvPr>
          <p:cNvSpPr/>
          <p:nvPr/>
        </p:nvSpPr>
        <p:spPr>
          <a:xfrm>
            <a:off x="877681" y="2353195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1.1 GeV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3943811-2A63-9A15-1BD2-734D22102154}"/>
              </a:ext>
            </a:extLst>
          </p:cNvPr>
          <p:cNvSpPr/>
          <p:nvPr/>
        </p:nvSpPr>
        <p:spPr>
          <a:xfrm>
            <a:off x="5006288" y="2334161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2.2 GeV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B13C64D-9793-4F60-1A3B-0D4EF6EE8FA2}"/>
              </a:ext>
            </a:extLst>
          </p:cNvPr>
          <p:cNvSpPr txBox="1"/>
          <p:nvPr/>
        </p:nvSpPr>
        <p:spPr>
          <a:xfrm rot="19817232">
            <a:off x="5033300" y="3779223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456432B-A9AF-C643-2DD7-78A8DC102FA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8549" b="3832"/>
          <a:stretch/>
        </p:blipFill>
        <p:spPr>
          <a:xfrm rot="5400000">
            <a:off x="8544717" y="2135697"/>
            <a:ext cx="3180656" cy="409365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5D05417-A3F9-A7CF-1727-165F5EE2C2A5}"/>
              </a:ext>
            </a:extLst>
          </p:cNvPr>
          <p:cNvSpPr txBox="1"/>
          <p:nvPr/>
        </p:nvSpPr>
        <p:spPr>
          <a:xfrm rot="19817232">
            <a:off x="9040205" y="3850038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A902A8F-4039-F6F1-0444-69ED491DA5D4}"/>
              </a:ext>
            </a:extLst>
          </p:cNvPr>
          <p:cNvSpPr/>
          <p:nvPr/>
        </p:nvSpPr>
        <p:spPr>
          <a:xfrm>
            <a:off x="9118704" y="2352741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4.4 GeV</a:t>
            </a:r>
          </a:p>
        </p:txBody>
      </p:sp>
    </p:spTree>
    <p:extLst>
      <p:ext uri="{BB962C8B-B14F-4D97-AF65-F5344CB8AC3E}">
        <p14:creationId xmlns:p14="http://schemas.microsoft.com/office/powerpoint/2010/main" val="3138130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84F41-D51F-78FF-39BD-1C4B9A91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21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E67FBB-575C-AA15-1EDD-6F7553EA5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32" t="27964" b="15303"/>
          <a:stretch/>
        </p:blipFill>
        <p:spPr>
          <a:xfrm>
            <a:off x="9880376" y="0"/>
            <a:ext cx="2013857" cy="223466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F0AFC4-C919-C6F9-72E2-FCBE091B9F4D}"/>
              </a:ext>
            </a:extLst>
          </p:cNvPr>
          <p:cNvCxnSpPr>
            <a:cxnSpLocks/>
          </p:cNvCxnSpPr>
          <p:nvPr/>
        </p:nvCxnSpPr>
        <p:spPr>
          <a:xfrm flipV="1">
            <a:off x="10843762" y="690789"/>
            <a:ext cx="473528" cy="300887"/>
          </a:xfrm>
          <a:prstGeom prst="straightConnector1">
            <a:avLst/>
          </a:prstGeom>
          <a:ln w="44450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8C4819-BB33-9376-A870-80892801E213}"/>
              </a:ext>
            </a:extLst>
          </p:cNvPr>
          <p:cNvCxnSpPr>
            <a:cxnSpLocks/>
          </p:cNvCxnSpPr>
          <p:nvPr/>
        </p:nvCxnSpPr>
        <p:spPr>
          <a:xfrm>
            <a:off x="10843762" y="1045157"/>
            <a:ext cx="84364" cy="638687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3950B0-42D9-2E0B-5A4D-CEA99F998A7C}"/>
                  </a:ext>
                </a:extLst>
              </p:cNvPr>
              <p:cNvSpPr txBox="1"/>
              <p:nvPr/>
            </p:nvSpPr>
            <p:spPr>
              <a:xfrm>
                <a:off x="11097962" y="738511"/>
                <a:ext cx="527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b="1" dirty="0">
                  <a:solidFill>
                    <a:srgbClr val="FF7E79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3950B0-42D9-2E0B-5A4D-CEA99F998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7962" y="738511"/>
                <a:ext cx="52764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7E8E09-0773-9405-FC0A-AB25565FEA46}"/>
                  </a:ext>
                </a:extLst>
              </p:cNvPr>
              <p:cNvSpPr txBox="1"/>
              <p:nvPr/>
            </p:nvSpPr>
            <p:spPr>
              <a:xfrm>
                <a:off x="10606633" y="1593343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GB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7E8E09-0773-9405-FC0A-AB25565FE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6633" y="1593343"/>
                <a:ext cx="380232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492B847-68B7-E191-0D12-9B4FAE7A9C77}"/>
                  </a:ext>
                </a:extLst>
              </p:cNvPr>
              <p:cNvSpPr txBox="1"/>
              <p:nvPr/>
            </p:nvSpPr>
            <p:spPr>
              <a:xfrm>
                <a:off x="478511" y="5753222"/>
                <a:ext cx="1090474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800" dirty="0">
                    <a:latin typeface="Canela Text" pitchFamily="2" charset="0"/>
                    <a:cs typeface="Times New Roman" panose="02020603050405020304" pitchFamily="18" charset="0"/>
                  </a:rPr>
                  <a:t> is sensitive to mostly FSI</a:t>
                </a:r>
              </a:p>
              <a:p>
                <a:pPr algn="ctr"/>
                <a:r>
                  <a:rPr lang="en-US" sz="2800" dirty="0">
                    <a:latin typeface="Canela Text" pitchFamily="2" charset="0"/>
                    <a:cs typeface="Times New Roman" panose="02020603050405020304" pitchFamily="18" charset="0"/>
                  </a:rPr>
                  <a:t>Excellent shape description</a:t>
                </a:r>
                <a:endParaRPr lang="en-GB" sz="2800" dirty="0">
                  <a:latin typeface="Canela Text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492B847-68B7-E191-0D12-9B4FAE7A9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11" y="5753222"/>
                <a:ext cx="10904742" cy="954107"/>
              </a:xfrm>
              <a:prstGeom prst="rect">
                <a:avLst/>
              </a:prstGeom>
              <a:blipFill>
                <a:blip r:embed="rId8"/>
                <a:stretch>
                  <a:fillRect t="-8000" b="-17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F0CE549B-10BD-1F28-E168-589829C8D6C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572" t="12026" b="21122"/>
          <a:stretch/>
        </p:blipFill>
        <p:spPr>
          <a:xfrm>
            <a:off x="4410108" y="1167699"/>
            <a:ext cx="3201232" cy="11780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41C7A4-5B96-C2C3-D69D-E7044FFCE9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6572" b="17724"/>
          <a:stretch/>
        </p:blipFill>
        <p:spPr>
          <a:xfrm>
            <a:off x="478511" y="923177"/>
            <a:ext cx="3109792" cy="14084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F08190AF-952A-E37B-18A3-FADD90910056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76029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C(e,e’1p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) – </a:t>
                </a:r>
                <a:r>
                  <a:rPr lang="en-GB" sz="32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Transverse boosting angle</a:t>
                </a:r>
                <a:endParaRPr lang="en-GB" sz="4000" dirty="0">
                  <a:solidFill>
                    <a:srgbClr val="0070C0"/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F08190AF-952A-E37B-18A3-FADD90910056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760293"/>
              </a:xfrm>
              <a:prstGeom prst="rect">
                <a:avLst/>
              </a:prstGeom>
              <a:blipFill>
                <a:blip r:embed="rId10"/>
                <a:stretch>
                  <a:fillRect l="-2171" t="-6557" b="-327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97CFB5A5-8962-EADA-7B58-706168F50C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4644646" y="1846149"/>
            <a:ext cx="3188132" cy="46830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0782A43-A0A4-948D-80C7-E8B91546F73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344" b="2911"/>
          <a:stretch/>
        </p:blipFill>
        <p:spPr>
          <a:xfrm rot="5400000">
            <a:off x="450646" y="2081586"/>
            <a:ext cx="3214757" cy="41906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3B63B97-A9F2-6F08-920B-CC89333E6DA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509" b="4376"/>
          <a:stretch/>
        </p:blipFill>
        <p:spPr>
          <a:xfrm rot="5400000">
            <a:off x="8588460" y="2208371"/>
            <a:ext cx="3171799" cy="401216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0ACAFFA-7503-2EC2-DB97-F22AE0E0FA7C}"/>
              </a:ext>
            </a:extLst>
          </p:cNvPr>
          <p:cNvSpPr/>
          <p:nvPr/>
        </p:nvSpPr>
        <p:spPr>
          <a:xfrm>
            <a:off x="877681" y="2422827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1.1 GeV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15645D0-5C41-21EA-F479-54F1DEFF224C}"/>
              </a:ext>
            </a:extLst>
          </p:cNvPr>
          <p:cNvSpPr/>
          <p:nvPr/>
        </p:nvSpPr>
        <p:spPr>
          <a:xfrm>
            <a:off x="4981121" y="2425396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2.2 GeV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D7F4061-8152-1B52-9924-DB7168045E12}"/>
              </a:ext>
            </a:extLst>
          </p:cNvPr>
          <p:cNvSpPr/>
          <p:nvPr/>
        </p:nvSpPr>
        <p:spPr>
          <a:xfrm>
            <a:off x="8928862" y="2409989"/>
            <a:ext cx="2752727" cy="474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4.4 GeV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A07F2DE-9029-2026-F66B-200DC426D1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93672" y="3064402"/>
            <a:ext cx="1486675" cy="131936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627AD31-5147-F59D-829A-921605E69D89}"/>
              </a:ext>
            </a:extLst>
          </p:cNvPr>
          <p:cNvSpPr txBox="1"/>
          <p:nvPr/>
        </p:nvSpPr>
        <p:spPr>
          <a:xfrm rot="19817232">
            <a:off x="9234733" y="4023405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0AD675-7019-B5FD-B4E5-DA9E89A9B2E1}"/>
              </a:ext>
            </a:extLst>
          </p:cNvPr>
          <p:cNvSpPr txBox="1"/>
          <p:nvPr/>
        </p:nvSpPr>
        <p:spPr>
          <a:xfrm rot="19817232">
            <a:off x="5262865" y="3896709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0E8ED0-F2CA-CD5B-3C8E-D12638E15E51}"/>
              </a:ext>
            </a:extLst>
          </p:cNvPr>
          <p:cNvSpPr txBox="1"/>
          <p:nvPr/>
        </p:nvSpPr>
        <p:spPr>
          <a:xfrm rot="19817232">
            <a:off x="1127290" y="3892862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291279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84F41-D51F-78FF-39BD-1C4B9A91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22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C848C8-D795-3705-CDB3-139152730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32" t="27964" b="15303"/>
          <a:stretch/>
        </p:blipFill>
        <p:spPr>
          <a:xfrm>
            <a:off x="9880376" y="0"/>
            <a:ext cx="2013857" cy="223466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5BC7B7B-8978-1268-6644-EB3F08D6C0DA}"/>
              </a:ext>
            </a:extLst>
          </p:cNvPr>
          <p:cNvCxnSpPr>
            <a:cxnSpLocks/>
          </p:cNvCxnSpPr>
          <p:nvPr/>
        </p:nvCxnSpPr>
        <p:spPr>
          <a:xfrm flipV="1">
            <a:off x="10843762" y="690789"/>
            <a:ext cx="473528" cy="300887"/>
          </a:xfrm>
          <a:prstGeom prst="straightConnector1">
            <a:avLst/>
          </a:prstGeom>
          <a:ln w="4445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0BAF88-E41D-4FD4-F4B3-CB1D554BD56A}"/>
              </a:ext>
            </a:extLst>
          </p:cNvPr>
          <p:cNvCxnSpPr>
            <a:cxnSpLocks/>
          </p:cNvCxnSpPr>
          <p:nvPr/>
        </p:nvCxnSpPr>
        <p:spPr>
          <a:xfrm>
            <a:off x="10843762" y="1045157"/>
            <a:ext cx="84364" cy="638687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79158C-0EFF-F591-DA62-C590B0A148B0}"/>
                  </a:ext>
                </a:extLst>
              </p:cNvPr>
              <p:cNvSpPr txBox="1"/>
              <p:nvPr/>
            </p:nvSpPr>
            <p:spPr>
              <a:xfrm>
                <a:off x="11097962" y="738511"/>
                <a:ext cx="527644" cy="369332"/>
              </a:xfrm>
              <a:prstGeom prst="rect">
                <a:avLst/>
              </a:prstGeom>
              <a:noFill/>
              <a:ln>
                <a:solidFill>
                  <a:schemeClr val="bg1">
                    <a:alpha val="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1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79158C-0EFF-F591-DA62-C590B0A14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7962" y="738511"/>
                <a:ext cx="52764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>
                    <a:alpha val="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C95D28-E13B-E82D-AADB-ECAFD3050C62}"/>
                  </a:ext>
                </a:extLst>
              </p:cNvPr>
              <p:cNvSpPr txBox="1"/>
              <p:nvPr/>
            </p:nvSpPr>
            <p:spPr>
              <a:xfrm>
                <a:off x="10606633" y="1593343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GB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C95D28-E13B-E82D-AADB-ECAFD3050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6633" y="1593343"/>
                <a:ext cx="380232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06DAE48B-FC05-9DE2-AB06-F1568155F63F}"/>
              </a:ext>
            </a:extLst>
          </p:cNvPr>
          <p:cNvSpPr txBox="1"/>
          <p:nvPr/>
        </p:nvSpPr>
        <p:spPr>
          <a:xfrm>
            <a:off x="643629" y="5734153"/>
            <a:ext cx="10904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anela Text" pitchFamily="2" charset="0"/>
                <a:cs typeface="Times New Roman" panose="02020603050405020304" pitchFamily="18" charset="0"/>
              </a:rPr>
              <a:t>FSI crucial to describe data</a:t>
            </a:r>
          </a:p>
          <a:p>
            <a:pPr algn="ctr"/>
            <a:r>
              <a:rPr lang="en-GB" sz="2800" dirty="0">
                <a:latin typeface="Canela Text" pitchFamily="2" charset="0"/>
                <a:cs typeface="Times New Roman" panose="02020603050405020304" pitchFamily="18" charset="0"/>
              </a:rPr>
              <a:t>Most events due to FSI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948220-D3C6-1C4E-2B97-AAF0C10208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572" t="12026" b="21122"/>
          <a:stretch/>
        </p:blipFill>
        <p:spPr>
          <a:xfrm>
            <a:off x="4410108" y="1167699"/>
            <a:ext cx="3201232" cy="1178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154D97-BDCB-81C4-1892-81CCF695A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6572" b="17724"/>
          <a:stretch/>
        </p:blipFill>
        <p:spPr>
          <a:xfrm>
            <a:off x="478511" y="923177"/>
            <a:ext cx="3109792" cy="14084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27817BD6-BCDF-BE19-3217-A9BA728D4D9F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76029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C(e,e’1p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) – Proton angle</a:t>
                </a:r>
              </a:p>
            </p:txBody>
          </p:sp>
        </mc:Choice>
        <mc:Fallback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27817BD6-BCDF-BE19-3217-A9BA728D4D9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760293"/>
              </a:xfrm>
              <a:prstGeom prst="rect">
                <a:avLst/>
              </a:prstGeom>
              <a:blipFill>
                <a:blip r:embed="rId8"/>
                <a:stretch>
                  <a:fillRect l="-2171" t="-6557" b="-327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6128EEE7-FE74-4113-7919-9DF0940EDC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924" b="3832"/>
          <a:stretch/>
        </p:blipFill>
        <p:spPr>
          <a:xfrm rot="5400000">
            <a:off x="8616849" y="2169894"/>
            <a:ext cx="3112718" cy="41262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7B3F676-AF0B-D4EB-1A04-F51C77F7ED0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757" b="3560"/>
          <a:stretch/>
        </p:blipFill>
        <p:spPr>
          <a:xfrm rot="5400000">
            <a:off x="399725" y="2195210"/>
            <a:ext cx="3113484" cy="396440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1F5B948-F468-7B38-2BC4-76FBCB382C9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924" b="3832"/>
          <a:stretch/>
        </p:blipFill>
        <p:spPr>
          <a:xfrm rot="5400000">
            <a:off x="4532878" y="2138419"/>
            <a:ext cx="3114646" cy="412876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C47F1D6-73DB-D827-8C45-8126712D3763}"/>
              </a:ext>
            </a:extLst>
          </p:cNvPr>
          <p:cNvSpPr/>
          <p:nvPr/>
        </p:nvSpPr>
        <p:spPr>
          <a:xfrm>
            <a:off x="877681" y="2427839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1.1 GeV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7D3783C-10F6-E6D9-69AE-DCE9298CDCDA}"/>
              </a:ext>
            </a:extLst>
          </p:cNvPr>
          <p:cNvSpPr/>
          <p:nvPr/>
        </p:nvSpPr>
        <p:spPr>
          <a:xfrm>
            <a:off x="5006288" y="2464788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2.2 GeV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FCF9E83-02B0-91D3-A472-7CAE297BACB1}"/>
              </a:ext>
            </a:extLst>
          </p:cNvPr>
          <p:cNvSpPr/>
          <p:nvPr/>
        </p:nvSpPr>
        <p:spPr>
          <a:xfrm>
            <a:off x="9118704" y="2483368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4.4 GeV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AABD62-C5D9-7860-578B-D89970D7437A}"/>
              </a:ext>
            </a:extLst>
          </p:cNvPr>
          <p:cNvSpPr txBox="1"/>
          <p:nvPr/>
        </p:nvSpPr>
        <p:spPr>
          <a:xfrm rot="19817232">
            <a:off x="9184740" y="3903747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D752B9E-BEF1-205D-30AD-3FC2D2610DCF}"/>
              </a:ext>
            </a:extLst>
          </p:cNvPr>
          <p:cNvSpPr txBox="1"/>
          <p:nvPr/>
        </p:nvSpPr>
        <p:spPr>
          <a:xfrm rot="19817232">
            <a:off x="4841885" y="3903747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008C39-11BD-F101-5327-913D877DDD6B}"/>
              </a:ext>
            </a:extLst>
          </p:cNvPr>
          <p:cNvSpPr txBox="1"/>
          <p:nvPr/>
        </p:nvSpPr>
        <p:spPr>
          <a:xfrm rot="19817232">
            <a:off x="1052368" y="3848238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908910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84F41-D51F-78FF-39BD-1C4B9A91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23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220FE0-640B-39A3-84CF-4A107661B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32" t="27964" b="15303"/>
          <a:stretch/>
        </p:blipFill>
        <p:spPr>
          <a:xfrm>
            <a:off x="9880376" y="0"/>
            <a:ext cx="2013857" cy="223466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AFC498-CD11-1EFE-7091-57DAFDAEE890}"/>
              </a:ext>
            </a:extLst>
          </p:cNvPr>
          <p:cNvCxnSpPr>
            <a:cxnSpLocks/>
          </p:cNvCxnSpPr>
          <p:nvPr/>
        </p:nvCxnSpPr>
        <p:spPr>
          <a:xfrm flipV="1">
            <a:off x="10843762" y="690789"/>
            <a:ext cx="473528" cy="300887"/>
          </a:xfrm>
          <a:prstGeom prst="straightConnector1">
            <a:avLst/>
          </a:prstGeom>
          <a:ln w="4445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28AB99-B843-F45E-4AC7-199AA7D2CC6E}"/>
              </a:ext>
            </a:extLst>
          </p:cNvPr>
          <p:cNvCxnSpPr>
            <a:cxnSpLocks/>
          </p:cNvCxnSpPr>
          <p:nvPr/>
        </p:nvCxnSpPr>
        <p:spPr>
          <a:xfrm>
            <a:off x="10843762" y="1045157"/>
            <a:ext cx="84364" cy="638687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446406B-D5A1-B838-1595-CE34D38AFF95}"/>
                  </a:ext>
                </a:extLst>
              </p:cNvPr>
              <p:cNvSpPr txBox="1"/>
              <p:nvPr/>
            </p:nvSpPr>
            <p:spPr>
              <a:xfrm>
                <a:off x="11097962" y="738511"/>
                <a:ext cx="527644" cy="369332"/>
              </a:xfrm>
              <a:prstGeom prst="rect">
                <a:avLst/>
              </a:prstGeom>
              <a:noFill/>
              <a:ln>
                <a:solidFill>
                  <a:schemeClr val="bg1">
                    <a:alpha val="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1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446406B-D5A1-B838-1595-CE34D38A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7962" y="738511"/>
                <a:ext cx="52764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>
                    <a:alpha val="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D6481B-C9AF-F0D9-B836-9359A3AB4384}"/>
                  </a:ext>
                </a:extLst>
              </p:cNvPr>
              <p:cNvSpPr txBox="1"/>
              <p:nvPr/>
            </p:nvSpPr>
            <p:spPr>
              <a:xfrm>
                <a:off x="10606633" y="1593343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GB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D6481B-C9AF-F0D9-B836-9359A3AB4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6633" y="1593343"/>
                <a:ext cx="380232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B7A29AD-FF10-F42A-CF73-00383E03F56A}"/>
              </a:ext>
            </a:extLst>
          </p:cNvPr>
          <p:cNvSpPr txBox="1"/>
          <p:nvPr/>
        </p:nvSpPr>
        <p:spPr>
          <a:xfrm>
            <a:off x="643629" y="6010413"/>
            <a:ext cx="10904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shape description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6F18D6-A161-42B8-3A48-46DEA80C22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572" t="12026" b="21122"/>
          <a:stretch/>
        </p:blipFill>
        <p:spPr>
          <a:xfrm>
            <a:off x="4410108" y="1167699"/>
            <a:ext cx="3201232" cy="1178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EC8B99-1E84-2E58-B683-669B712B74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572" b="17724"/>
          <a:stretch/>
        </p:blipFill>
        <p:spPr>
          <a:xfrm>
            <a:off x="478511" y="923177"/>
            <a:ext cx="3109792" cy="14084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13745BD0-6BFF-FF9E-0122-935E160D8C1B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76029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C(e,e’1p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)  - proton momentum</a:t>
                </a:r>
              </a:p>
            </p:txBody>
          </p:sp>
        </mc:Choice>
        <mc:Fallback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13745BD0-6BFF-FF9E-0122-935E160D8C1B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760293"/>
              </a:xfrm>
              <a:prstGeom prst="rect">
                <a:avLst/>
              </a:prstGeom>
              <a:blipFill>
                <a:blip r:embed="rId6"/>
                <a:stretch>
                  <a:fillRect l="-2171" t="-6557" b="-327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4828EE46-28EA-398E-E8A7-94B7E4A511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924" b="3832"/>
          <a:stretch/>
        </p:blipFill>
        <p:spPr>
          <a:xfrm rot="5400000">
            <a:off x="545671" y="2223470"/>
            <a:ext cx="3232797" cy="42853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BB4364A-C981-9EAF-8012-746F07D80E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6" t="7593" r="-486" b="3832"/>
          <a:stretch/>
        </p:blipFill>
        <p:spPr>
          <a:xfrm rot="5400000">
            <a:off x="8677242" y="2214893"/>
            <a:ext cx="3122039" cy="40620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B561124-0AD0-FE1E-D885-95E4CC91AC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821" b="3560"/>
          <a:stretch/>
        </p:blipFill>
        <p:spPr>
          <a:xfrm rot="5400000">
            <a:off x="4575711" y="2235660"/>
            <a:ext cx="3227574" cy="415403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BF09EA4-82EC-4994-CB66-8A306694229E}"/>
              </a:ext>
            </a:extLst>
          </p:cNvPr>
          <p:cNvSpPr txBox="1"/>
          <p:nvPr/>
        </p:nvSpPr>
        <p:spPr>
          <a:xfrm rot="19817232">
            <a:off x="9288189" y="4009618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1CE45E-3D29-A998-3436-169C49A575AA}"/>
              </a:ext>
            </a:extLst>
          </p:cNvPr>
          <p:cNvSpPr txBox="1"/>
          <p:nvPr/>
        </p:nvSpPr>
        <p:spPr>
          <a:xfrm rot="19817232">
            <a:off x="5296889" y="4085478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E5B9EC9-0AFE-D0CC-0060-8D5F602880F8}"/>
              </a:ext>
            </a:extLst>
          </p:cNvPr>
          <p:cNvSpPr/>
          <p:nvPr/>
        </p:nvSpPr>
        <p:spPr>
          <a:xfrm>
            <a:off x="877681" y="2607538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1.1 GeV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86E7BE6-FE99-129C-3A99-4BB057F95EF0}"/>
              </a:ext>
            </a:extLst>
          </p:cNvPr>
          <p:cNvSpPr/>
          <p:nvPr/>
        </p:nvSpPr>
        <p:spPr>
          <a:xfrm>
            <a:off x="5006288" y="2551182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2.2 GeV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7B5BD67-C587-DC05-FB8B-219E22953CDB}"/>
              </a:ext>
            </a:extLst>
          </p:cNvPr>
          <p:cNvSpPr/>
          <p:nvPr/>
        </p:nvSpPr>
        <p:spPr>
          <a:xfrm>
            <a:off x="9118704" y="2513779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4.4 GeV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950208-89CA-E1D3-4AB4-A8E0D48858C9}"/>
              </a:ext>
            </a:extLst>
          </p:cNvPr>
          <p:cNvSpPr txBox="1"/>
          <p:nvPr/>
        </p:nvSpPr>
        <p:spPr>
          <a:xfrm rot="19817232">
            <a:off x="1046795" y="4160532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774896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84F41-D51F-78FF-39BD-1C4B9A91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24</a:t>
            </a:fld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F1B3CF-D2BB-CD49-5B6D-BF6C518CA95E}"/>
              </a:ext>
            </a:extLst>
          </p:cNvPr>
          <p:cNvSpPr txBox="1"/>
          <p:nvPr/>
        </p:nvSpPr>
        <p:spPr>
          <a:xfrm>
            <a:off x="709188" y="5430605"/>
            <a:ext cx="10904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anela Text" pitchFamily="2" charset="0"/>
                <a:cs typeface="Times New Roman" panose="02020603050405020304" pitchFamily="18" charset="0"/>
              </a:rPr>
              <a:t>Peak reconstructed if measured particles are full final state</a:t>
            </a:r>
            <a:endParaRPr lang="en-US" sz="2800" dirty="0">
              <a:latin typeface="Canela Text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GB" sz="2800" dirty="0">
                <a:latin typeface="Canela Text" pitchFamily="2" charset="0"/>
                <a:cs typeface="Times New Roman" panose="02020603050405020304" pitchFamily="18" charset="0"/>
              </a:rPr>
              <a:t>Tail due to missing particles, not well described </a:t>
            </a:r>
            <a:endParaRPr lang="en-US" sz="2800" dirty="0">
              <a:latin typeface="Canela Text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C96B18-2E5A-7D3D-71E3-F19AFE9514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9539" y="178811"/>
            <a:ext cx="10515600" cy="7602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Beam energy reconstruction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1603B8-DDEC-FD41-0FE6-1F81E54089CB}"/>
              </a:ext>
            </a:extLst>
          </p:cNvPr>
          <p:cNvGrpSpPr/>
          <p:nvPr/>
        </p:nvGrpSpPr>
        <p:grpSpPr>
          <a:xfrm>
            <a:off x="47103" y="1682010"/>
            <a:ext cx="4131388" cy="3192986"/>
            <a:chOff x="47103" y="2444006"/>
            <a:chExt cx="4152364" cy="319298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35892B2-09E4-C14C-8A44-BCB8B0683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171" y="2671146"/>
              <a:ext cx="3467877" cy="296584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E9F9BD8-749F-6ABF-D809-7215716BF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03" y="3191966"/>
              <a:ext cx="598808" cy="165188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120A4F3-93C4-C627-4D24-4D2A998A5221}"/>
                </a:ext>
              </a:extLst>
            </p:cNvPr>
            <p:cNvSpPr/>
            <p:nvPr/>
          </p:nvSpPr>
          <p:spPr>
            <a:xfrm>
              <a:off x="3911600" y="2444006"/>
              <a:ext cx="287867" cy="5069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279F67C-27FD-7AC3-5ED4-22AC32AEC568}"/>
                  </a:ext>
                </a:extLst>
              </p:cNvPr>
              <p:cNvSpPr txBox="1"/>
              <p:nvPr/>
            </p:nvSpPr>
            <p:spPr>
              <a:xfrm>
                <a:off x="318867" y="4871394"/>
                <a:ext cx="3569804" cy="4276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𝑪𝒂𝒍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2000" b="1" i="1">
                        <a:solidFill>
                          <a:srgbClr val="FF9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279F67C-27FD-7AC3-5ED4-22AC32AEC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67" y="4871394"/>
                <a:ext cx="3569804" cy="427618"/>
              </a:xfrm>
              <a:prstGeom prst="rect">
                <a:avLst/>
              </a:prstGeom>
              <a:blipFill>
                <a:blip r:embed="rId4"/>
                <a:stretch>
                  <a:fillRect t="-5714" b="-1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F43395D7-6538-830F-8CD9-5FE4A939C277}"/>
              </a:ext>
            </a:extLst>
          </p:cNvPr>
          <p:cNvSpPr/>
          <p:nvPr/>
        </p:nvSpPr>
        <p:spPr>
          <a:xfrm>
            <a:off x="1104908" y="2037497"/>
            <a:ext cx="1587492" cy="410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81DF55-6420-9895-9CE5-161A9E709976}"/>
              </a:ext>
            </a:extLst>
          </p:cNvPr>
          <p:cNvSpPr txBox="1"/>
          <p:nvPr/>
        </p:nvSpPr>
        <p:spPr>
          <a:xfrm>
            <a:off x="799780" y="2119742"/>
            <a:ext cx="28585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alpha val="20000"/>
                  </a:schemeClr>
                </a:solidFill>
                <a:latin typeface="Canela Text" pitchFamily="2" charset="0"/>
                <a:cs typeface="Times New Roman" panose="02020603050405020304" pitchFamily="18" charset="0"/>
              </a:rPr>
              <a:t>[Nature 599, 565-590 (2021)]</a:t>
            </a:r>
            <a:endParaRPr lang="en-GB" sz="1600" dirty="0">
              <a:solidFill>
                <a:schemeClr val="tx1">
                  <a:alpha val="20000"/>
                </a:schemeClr>
              </a:solidFill>
              <a:latin typeface="Canela Text" pitchFamily="2" charset="0"/>
            </a:endParaRPr>
          </a:p>
        </p:txBody>
      </p:sp>
      <p:pic>
        <p:nvPicPr>
          <p:cNvPr id="6146" name="Picture 2" descr="Profile photo for apapadop">
            <a:extLst>
              <a:ext uri="{FF2B5EF4-FFF2-40B4-BE49-F238E27FC236}">
                <a16:creationId xmlns:a16="http://schemas.microsoft.com/office/drawing/2014/main" id="{FDC21471-2DA7-EF8D-C1E3-D1428E1CF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791" y="1086404"/>
            <a:ext cx="1022872" cy="102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6A89269-23EF-A3B5-2FA9-66C246CB6466}"/>
                  </a:ext>
                </a:extLst>
              </p:cNvPr>
              <p:cNvSpPr txBox="1"/>
              <p:nvPr/>
            </p:nvSpPr>
            <p:spPr>
              <a:xfrm>
                <a:off x="8371896" y="4912119"/>
                <a:ext cx="3569804" cy="4276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𝑪𝒂𝒍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rgbClr val="FF7E7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2000" b="1" i="1">
                        <a:solidFill>
                          <a:srgbClr val="FF9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6A89269-23EF-A3B5-2FA9-66C246CB6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1896" y="4912119"/>
                <a:ext cx="3569804" cy="427618"/>
              </a:xfrm>
              <a:prstGeom prst="rect">
                <a:avLst/>
              </a:prstGeom>
              <a:blipFill>
                <a:blip r:embed="rId6"/>
                <a:stretch>
                  <a:fillRect t="-5714" b="-1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Picture 61">
            <a:extLst>
              <a:ext uri="{FF2B5EF4-FFF2-40B4-BE49-F238E27FC236}">
                <a16:creationId xmlns:a16="http://schemas.microsoft.com/office/drawing/2014/main" id="{BBDDDFEF-F288-30E8-6DF2-EBA61B630E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877" b="5465"/>
          <a:stretch/>
        </p:blipFill>
        <p:spPr>
          <a:xfrm rot="5400000">
            <a:off x="4337295" y="1333035"/>
            <a:ext cx="3368757" cy="42881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461A052-7C98-1400-45B5-18E1A3B3E677}"/>
                  </a:ext>
                </a:extLst>
              </p:cNvPr>
              <p:cNvSpPr txBox="1"/>
              <p:nvPr/>
            </p:nvSpPr>
            <p:spPr>
              <a:xfrm>
                <a:off x="4701159" y="2315974"/>
                <a:ext cx="160151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dirty="0">
                    <a:latin typeface="Canela Text" pitchFamily="2" charset="0"/>
                    <a:cs typeface="Times New Roman" panose="02020603050405020304" pitchFamily="18" charset="0"/>
                  </a:rPr>
                  <a:t>1p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2800" dirty="0">
                  <a:latin typeface="Canela Text" pitchFamily="2" charset="0"/>
                </a:endParaRPr>
              </a:p>
            </p:txBody>
          </p:sp>
        </mc:Choice>
        <mc:Fallback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461A052-7C98-1400-45B5-18E1A3B3E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159" y="2315974"/>
                <a:ext cx="1601510" cy="523220"/>
              </a:xfrm>
              <a:prstGeom prst="rect">
                <a:avLst/>
              </a:prstGeom>
              <a:blipFill>
                <a:blip r:embed="rId8"/>
                <a:stretch>
                  <a:fillRect l="-7874" t="-11905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4" name="TextBox 6143">
            <a:extLst>
              <a:ext uri="{FF2B5EF4-FFF2-40B4-BE49-F238E27FC236}">
                <a16:creationId xmlns:a16="http://schemas.microsoft.com/office/drawing/2014/main" id="{1FB12F49-1A04-2375-5C87-F01BBAF01603}"/>
              </a:ext>
            </a:extLst>
          </p:cNvPr>
          <p:cNvSpPr txBox="1"/>
          <p:nvPr/>
        </p:nvSpPr>
        <p:spPr>
          <a:xfrm rot="19817232">
            <a:off x="4717133" y="2985551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6145" name="TextBox 6144">
            <a:extLst>
              <a:ext uri="{FF2B5EF4-FFF2-40B4-BE49-F238E27FC236}">
                <a16:creationId xmlns:a16="http://schemas.microsoft.com/office/drawing/2014/main" id="{EE3C4509-E2C0-C9F8-114B-F7BA54A3FB9D}"/>
              </a:ext>
            </a:extLst>
          </p:cNvPr>
          <p:cNvSpPr txBox="1"/>
          <p:nvPr/>
        </p:nvSpPr>
        <p:spPr>
          <a:xfrm>
            <a:off x="4598077" y="1417758"/>
            <a:ext cx="3409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nela Text" pitchFamily="2" charset="0"/>
                <a:cs typeface="Times New Roman" panose="02020603050405020304" pitchFamily="18" charset="0"/>
              </a:rPr>
              <a:t>2.2 GeV on Carbon</a:t>
            </a:r>
            <a:endParaRPr lang="en-GB" sz="2800" dirty="0">
              <a:latin typeface="Canela Text" pitchFamily="2" charset="0"/>
            </a:endParaRPr>
          </a:p>
        </p:txBody>
      </p:sp>
      <p:pic>
        <p:nvPicPr>
          <p:cNvPr id="6147" name="Picture 6146">
            <a:extLst>
              <a:ext uri="{FF2B5EF4-FFF2-40B4-BE49-F238E27FC236}">
                <a16:creationId xmlns:a16="http://schemas.microsoft.com/office/drawing/2014/main" id="{0A3DA781-9D71-9B56-825E-380A9408FC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902" r="9946" b="3833"/>
          <a:stretch/>
        </p:blipFill>
        <p:spPr>
          <a:xfrm rot="5400000">
            <a:off x="8626273" y="1189295"/>
            <a:ext cx="2978407" cy="42881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148" name="TextBox 6147">
                <a:extLst>
                  <a:ext uri="{FF2B5EF4-FFF2-40B4-BE49-F238E27FC236}">
                    <a16:creationId xmlns:a16="http://schemas.microsoft.com/office/drawing/2014/main" id="{CAD18E56-6EBF-5DF8-E06B-B280126FB485}"/>
                  </a:ext>
                </a:extLst>
              </p:cNvPr>
              <p:cNvSpPr txBox="1"/>
              <p:nvPr/>
            </p:nvSpPr>
            <p:spPr>
              <a:xfrm>
                <a:off x="8754722" y="2325960"/>
                <a:ext cx="631613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1p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GB" sz="1800" dirty="0">
                  <a:solidFill>
                    <a:schemeClr val="tx1"/>
                  </a:solidFill>
                  <a:latin typeface="Canela Text" pitchFamily="2" charset="0"/>
                </a:endParaRPr>
              </a:p>
            </p:txBody>
          </p:sp>
        </mc:Choice>
        <mc:Fallback>
          <p:sp>
            <p:nvSpPr>
              <p:cNvPr id="6148" name="TextBox 6147">
                <a:extLst>
                  <a:ext uri="{FF2B5EF4-FFF2-40B4-BE49-F238E27FC236}">
                    <a16:creationId xmlns:a16="http://schemas.microsoft.com/office/drawing/2014/main" id="{CAD18E56-6EBF-5DF8-E06B-B280126FB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4722" y="2325960"/>
                <a:ext cx="6316132" cy="523220"/>
              </a:xfrm>
              <a:prstGeom prst="rect">
                <a:avLst/>
              </a:prstGeom>
              <a:blipFill>
                <a:blip r:embed="rId10"/>
                <a:stretch>
                  <a:fillRect l="-2008" t="-11905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9" name="TextBox 6148">
            <a:extLst>
              <a:ext uri="{FF2B5EF4-FFF2-40B4-BE49-F238E27FC236}">
                <a16:creationId xmlns:a16="http://schemas.microsoft.com/office/drawing/2014/main" id="{22F33B1D-FF4B-E1CB-AA8C-BA5EA2268EED}"/>
              </a:ext>
            </a:extLst>
          </p:cNvPr>
          <p:cNvSpPr txBox="1"/>
          <p:nvPr/>
        </p:nvSpPr>
        <p:spPr>
          <a:xfrm rot="19817232">
            <a:off x="8934751" y="3099685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50" name="TextBox 6149">
                <a:extLst>
                  <a:ext uri="{FF2B5EF4-FFF2-40B4-BE49-F238E27FC236}">
                    <a16:creationId xmlns:a16="http://schemas.microsoft.com/office/drawing/2014/main" id="{AD49C22D-CE7E-0386-08F1-E6B5789C2E25}"/>
                  </a:ext>
                </a:extLst>
              </p:cNvPr>
              <p:cNvSpPr txBox="1"/>
              <p:nvPr/>
            </p:nvSpPr>
            <p:spPr>
              <a:xfrm>
                <a:off x="4517767" y="4912119"/>
                <a:ext cx="3569804" cy="4276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𝑪𝒂𝒍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rgbClr val="FF7E7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2000" b="1" i="1">
                        <a:solidFill>
                          <a:srgbClr val="FF9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150" name="TextBox 6149">
                <a:extLst>
                  <a:ext uri="{FF2B5EF4-FFF2-40B4-BE49-F238E27FC236}">
                    <a16:creationId xmlns:a16="http://schemas.microsoft.com/office/drawing/2014/main" id="{AD49C22D-CE7E-0386-08F1-E6B5789C2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767" y="4912119"/>
                <a:ext cx="3569804" cy="427618"/>
              </a:xfrm>
              <a:prstGeom prst="rect">
                <a:avLst/>
              </a:prstGeom>
              <a:blipFill>
                <a:blip r:embed="rId11"/>
                <a:stretch>
                  <a:fillRect t="-5714" b="-1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51" name="Picture 6150">
            <a:extLst>
              <a:ext uri="{FF2B5EF4-FFF2-40B4-BE49-F238E27FC236}">
                <a16:creationId xmlns:a16="http://schemas.microsoft.com/office/drawing/2014/main" id="{2E05184D-DECC-6A42-5AE8-1C5649CC41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3128" t="15683" r="1"/>
          <a:stretch/>
        </p:blipFill>
        <p:spPr>
          <a:xfrm>
            <a:off x="10889916" y="965646"/>
            <a:ext cx="1022872" cy="11191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153" name="TextBox 6152">
                <a:extLst>
                  <a:ext uri="{FF2B5EF4-FFF2-40B4-BE49-F238E27FC236}">
                    <a16:creationId xmlns:a16="http://schemas.microsoft.com/office/drawing/2014/main" id="{CD6FFECA-9073-52D5-1AE2-93C7B9C857ED}"/>
                  </a:ext>
                </a:extLst>
              </p:cNvPr>
              <p:cNvSpPr txBox="1"/>
              <p:nvPr/>
            </p:nvSpPr>
            <p:spPr>
              <a:xfrm>
                <a:off x="1346006" y="2325960"/>
                <a:ext cx="160151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dirty="0">
                    <a:latin typeface="Canela Text" pitchFamily="2" charset="0"/>
                    <a:cs typeface="Times New Roman" panose="02020603050405020304" pitchFamily="18" charset="0"/>
                  </a:rPr>
                  <a:t>1p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endParaRPr lang="en-GB" sz="2800" dirty="0">
                  <a:latin typeface="Canela Text" pitchFamily="2" charset="0"/>
                </a:endParaRPr>
              </a:p>
            </p:txBody>
          </p:sp>
        </mc:Choice>
        <mc:Fallback>
          <p:sp>
            <p:nvSpPr>
              <p:cNvPr id="6153" name="TextBox 6152">
                <a:extLst>
                  <a:ext uri="{FF2B5EF4-FFF2-40B4-BE49-F238E27FC236}">
                    <a16:creationId xmlns:a16="http://schemas.microsoft.com/office/drawing/2014/main" id="{CD6FFECA-9073-52D5-1AE2-93C7B9C85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006" y="2325960"/>
                <a:ext cx="1601510" cy="523220"/>
              </a:xfrm>
              <a:prstGeom prst="rect">
                <a:avLst/>
              </a:prstGeom>
              <a:blipFill>
                <a:blip r:embed="rId13"/>
                <a:stretch>
                  <a:fillRect l="-7874" t="-11905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5225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2970B4-DF88-4A55-DF1A-B9B011452E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25563"/>
                <a:ext cx="10515600" cy="5235575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>
                    <a:highlight>
                      <a:srgbClr val="FFFFFF"/>
                    </a:highlight>
                    <a:latin typeface="Canela Text" pitchFamily="2" charset="0"/>
                  </a:rPr>
                  <a:t>New proton </a:t>
                </a:r>
                <a:r>
                  <a:rPr lang="en-GB" b="1" dirty="0">
                    <a:highlight>
                      <a:srgbClr val="FFFFFF"/>
                    </a:highlight>
                    <a:latin typeface="Canela Text" pitchFamily="2" charset="0"/>
                  </a:rPr>
                  <a:t>transparency measurement </a:t>
                </a:r>
                <a:r>
                  <a:rPr lang="en-GB" dirty="0">
                    <a:highlight>
                      <a:srgbClr val="FFFFFF"/>
                    </a:highlight>
                    <a:latin typeface="Canela Text" pitchFamily="2" charset="0"/>
                  </a:rPr>
                  <a:t>on </a:t>
                </a:r>
                <a:r>
                  <a:rPr lang="en-GB" baseline="30000" dirty="0">
                    <a:highlight>
                      <a:srgbClr val="FFFFFF"/>
                    </a:highlight>
                    <a:latin typeface="Canela Text" pitchFamily="2" charset="0"/>
                  </a:rPr>
                  <a:t>4</a:t>
                </a:r>
                <a:r>
                  <a:rPr lang="en-GB" dirty="0">
                    <a:highlight>
                      <a:srgbClr val="FFFFFF"/>
                    </a:highlight>
                    <a:latin typeface="Canela Text" pitchFamily="2" charset="0"/>
                  </a:rPr>
                  <a:t>He, </a:t>
                </a:r>
                <a:r>
                  <a:rPr lang="en-GB" baseline="30000" dirty="0">
                    <a:highlight>
                      <a:srgbClr val="FFFFFF"/>
                    </a:highlight>
                    <a:latin typeface="Canela Text" pitchFamily="2" charset="0"/>
                  </a:rPr>
                  <a:t>12</a:t>
                </a:r>
                <a:r>
                  <a:rPr lang="en-GB" dirty="0">
                    <a:highlight>
                      <a:srgbClr val="FFFFFF"/>
                    </a:highlight>
                    <a:latin typeface="Canela Text" pitchFamily="2" charset="0"/>
                  </a:rPr>
                  <a:t>C and </a:t>
                </a:r>
                <a:r>
                  <a:rPr lang="en-GB" baseline="30000" dirty="0">
                    <a:highlight>
                      <a:srgbClr val="FFFFFF"/>
                    </a:highlight>
                    <a:latin typeface="Canela Text" pitchFamily="2" charset="0"/>
                  </a:rPr>
                  <a:t>56</a:t>
                </a:r>
                <a:r>
                  <a:rPr lang="en-GB" dirty="0">
                    <a:highlight>
                      <a:srgbClr val="FFFFFF"/>
                    </a:highlight>
                    <a:latin typeface="Canela Text" pitchFamily="2" charset="0"/>
                  </a:rPr>
                  <a:t>Fe</a:t>
                </a:r>
              </a:p>
              <a:p>
                <a:pPr lvl="1"/>
                <a:r>
                  <a:rPr lang="en-GB" sz="2000" dirty="0"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Probability that a struck proton leaves the nucleus without significant re-scattering </a:t>
                </a:r>
              </a:p>
              <a:p>
                <a:pPr lvl="1"/>
                <a:r>
                  <a:rPr lang="en-GB" sz="2000" dirty="0">
                    <a:highlight>
                      <a:srgbClr val="FFFFFF"/>
                    </a:highlight>
                    <a:latin typeface="Canela Text" pitchFamily="2" charset="0"/>
                  </a:rPr>
                  <a:t>Study proton FSI similarly to neutrino scattering</a:t>
                </a:r>
                <a:endParaRPr lang="en-GB" sz="2000" dirty="0">
                  <a:effectLst/>
                  <a:highlight>
                    <a:srgbClr val="FFFFFF"/>
                  </a:highlight>
                  <a:latin typeface="Canela Text" pitchFamily="2" charset="0"/>
                </a:endParaRPr>
              </a:p>
              <a:p>
                <a:r>
                  <a:rPr lang="en-GB" dirty="0"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All previous transparency analysis measure (</a:t>
                </a:r>
                <a:r>
                  <a:rPr lang="en-GB" dirty="0" err="1"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e,e’p</a:t>
                </a:r>
                <a:r>
                  <a:rPr lang="en-GB" dirty="0"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)exp/(</a:t>
                </a:r>
                <a:r>
                  <a:rPr lang="en-GB" dirty="0" err="1"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e,e’p</a:t>
                </a:r>
                <a:r>
                  <a:rPr lang="en-GB" dirty="0"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)</a:t>
                </a:r>
                <a:r>
                  <a:rPr lang="en-GB" baseline="-25000" dirty="0"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PWIA </a:t>
                </a:r>
              </a:p>
              <a:p>
                <a:r>
                  <a:rPr lang="en-GB" b="1" dirty="0"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Define a more data driven transparency analysis informed by theory </a:t>
                </a:r>
                <a:endParaRPr lang="en-GB" dirty="0">
                  <a:effectLst/>
                  <a:highlight>
                    <a:srgbClr val="FFFFFF"/>
                  </a:highlight>
                  <a:latin typeface="Canela Text" pitchFamily="2" charset="0"/>
                </a:endParaRPr>
              </a:p>
              <a:p>
                <a:pPr marL="0" indent="0" algn="ctr">
                  <a:buNone/>
                </a:pPr>
                <a:r>
                  <a:rPr lang="en-GB" sz="32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T</a:t>
                </a:r>
                <a:r>
                  <a:rPr lang="en-GB" sz="3200" b="1" baseline="-25000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A</a:t>
                </a:r>
                <a:r>
                  <a:rPr lang="en-GB" sz="32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 = N(</a:t>
                </a:r>
                <a:r>
                  <a:rPr lang="en-GB" sz="3200" b="1" dirty="0" err="1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e,e’p</a:t>
                </a:r>
                <a:r>
                  <a:rPr lang="en-GB" sz="32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)0</a:t>
                </a:r>
                <a:r>
                  <a:rPr lang="el-GR" sz="32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Candara" panose="020E0502030303020204" pitchFamily="34" charset="0"/>
                  </a:rPr>
                  <a:t>π 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3200" b="1" i="1" smtClean="0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Canela Text" pitchFamily="2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Canela Text" pitchFamily="2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Canela Text" pitchFamily="2" charset="0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Canela Text" pitchFamily="2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Canela Text" pitchFamily="2" charset="0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Canela Text" pitchFamily="2" charset="0"/>
                          </a:rPr>
                          <m:t>’)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𝑸𝑬</m:t>
                        </m:r>
                      </m:sub>
                    </m:sSub>
                  </m:oMath>
                </a14:m>
                <a:endParaRPr lang="en-GB" sz="3200" dirty="0">
                  <a:solidFill>
                    <a:srgbClr val="0070C0"/>
                  </a:solidFill>
                  <a:effectLst/>
                  <a:highlight>
                    <a:srgbClr val="FFFFFF"/>
                  </a:highlight>
                  <a:latin typeface="Canela Text" pitchFamily="2" charset="0"/>
                </a:endParaRPr>
              </a:p>
              <a:p>
                <a:r>
                  <a:rPr lang="en-GB" sz="32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N(</a:t>
                </a:r>
                <a:r>
                  <a:rPr lang="en-GB" sz="3200" b="1" dirty="0" err="1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e,e’p</a:t>
                </a:r>
                <a:r>
                  <a:rPr lang="en-GB" sz="32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)0</a:t>
                </a:r>
                <a:r>
                  <a:rPr lang="el-GR" sz="32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Candara" panose="020E0502030303020204" pitchFamily="34" charset="0"/>
                  </a:rPr>
                  <a:t>π</a:t>
                </a:r>
                <a:r>
                  <a:rPr lang="en-US" sz="32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: </a:t>
                </a:r>
                <a:r>
                  <a:rPr lang="en-US" dirty="0"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selected 1p</a:t>
                </a:r>
                <a:r>
                  <a:rPr lang="en-GB" dirty="0"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0</a:t>
                </a:r>
                <a:r>
                  <a:rPr lang="el-GR" dirty="0">
                    <a:effectLst/>
                    <a:highlight>
                      <a:srgbClr val="FFFFFF"/>
                    </a:highlight>
                    <a:latin typeface="Candara" panose="020E0502030303020204" pitchFamily="34" charset="0"/>
                  </a:rPr>
                  <a:t>π</a:t>
                </a:r>
                <a:r>
                  <a:rPr lang="en-US" dirty="0"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 events from CLAS6</a:t>
                </a:r>
              </a:p>
              <a:p>
                <a:pPr lvl="1"/>
                <a:r>
                  <a:rPr lang="en-US" dirty="0"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Background subtracted, radiative, acceptance and efficiency corrections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3200" b="1" i="1" smtClean="0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Canela Text" pitchFamily="2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Canela Text" pitchFamily="2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Canela Text" pitchFamily="2" charset="0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Canela Text" pitchFamily="2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Canela Text" pitchFamily="2" charset="0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Canela Text" pitchFamily="2" charset="0"/>
                          </a:rPr>
                          <m:t>’)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𝑸𝑬</m:t>
                        </m:r>
                      </m:sub>
                    </m:sSub>
                  </m:oMath>
                </a14:m>
                <a:r>
                  <a:rPr lang="en-GB" sz="3200" b="1" dirty="0">
                    <a:solidFill>
                      <a:srgbClr val="0070C0"/>
                    </a:solidFill>
                    <a:highlight>
                      <a:srgbClr val="FFFFFF"/>
                    </a:highlight>
                    <a:latin typeface="Canela Text" pitchFamily="2" charset="0"/>
                  </a:rPr>
                  <a:t>:</a:t>
                </a:r>
                <a:r>
                  <a:rPr lang="en-GB" sz="3200" dirty="0"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 </a:t>
                </a:r>
                <a:r>
                  <a:rPr lang="en-GB" dirty="0"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inclusive QEL event rate </a:t>
                </a:r>
                <a:endParaRPr lang="en-GB" sz="3200" dirty="0">
                  <a:effectLst/>
                  <a:highlight>
                    <a:srgbClr val="FFFFFF"/>
                  </a:highlight>
                  <a:latin typeface="Canela Text" pitchFamily="2" charset="0"/>
                </a:endParaRPr>
              </a:p>
              <a:p>
                <a:pPr lvl="1"/>
                <a:r>
                  <a:rPr lang="en-GB" dirty="0"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Use GENIE to determine QE dominated regions </a:t>
                </a:r>
                <a:endParaRPr lang="en-GB" sz="3600" dirty="0">
                  <a:effectLst/>
                  <a:highlight>
                    <a:srgbClr val="FFFFFF"/>
                  </a:highlight>
                  <a:latin typeface="Canela Text" pitchFamily="2" charset="0"/>
                </a:endParaRPr>
              </a:p>
              <a:p>
                <a:pPr marL="0" indent="0">
                  <a:buNone/>
                </a:pPr>
                <a:endParaRPr lang="en-GB" sz="3200" dirty="0">
                  <a:effectLst/>
                  <a:highlight>
                    <a:srgbClr val="FFFFFF"/>
                  </a:highlight>
                  <a:latin typeface="Canela Text" pitchFamily="2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2970B4-DF88-4A55-DF1A-B9B011452E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25563"/>
                <a:ext cx="10515600" cy="5235575"/>
              </a:xfrm>
              <a:blipFill>
                <a:blip r:embed="rId2"/>
                <a:stretch>
                  <a:fillRect l="-1206" t="-26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505D-81F8-BB43-221C-2060FE0A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69F3BF-A3ED-B073-4E0C-140DC80F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Proton transparency</a:t>
            </a:r>
            <a:endParaRPr lang="en-GB" sz="4800" dirty="0">
              <a:solidFill>
                <a:srgbClr val="0070C0"/>
              </a:solidFill>
              <a:latin typeface="Canela T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319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DFCE3-9B7B-F069-2361-FC50557B0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Proton transparency</a:t>
            </a:r>
            <a:endParaRPr lang="en-GB" sz="4800" dirty="0">
              <a:solidFill>
                <a:srgbClr val="0070C0"/>
              </a:solidFill>
              <a:latin typeface="Canela Text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505D-81F8-BB43-221C-2060FE0A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26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C7959-A050-D2B3-2704-867995844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1703731"/>
            <a:ext cx="5391150" cy="4321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6763B1-65B6-EC91-2685-2FEE9F2B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050" y="1703731"/>
            <a:ext cx="5202767" cy="425963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86474B-83B2-CF2B-6F19-6BE538CA1C0A}"/>
              </a:ext>
            </a:extLst>
          </p:cNvPr>
          <p:cNvSpPr txBox="1">
            <a:spLocks/>
          </p:cNvSpPr>
          <p:nvPr/>
        </p:nvSpPr>
        <p:spPr>
          <a:xfrm>
            <a:off x="1279526" y="6025124"/>
            <a:ext cx="10074274" cy="5262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highlight>
                  <a:srgbClr val="FFFFFF"/>
                </a:highlight>
                <a:latin typeface="Canela Text" pitchFamily="2" charset="0"/>
              </a:rPr>
              <a:t>Compatible with previous data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49407E7-B562-0F7A-4281-CC2E1E197A0C}"/>
              </a:ext>
            </a:extLst>
          </p:cNvPr>
          <p:cNvSpPr txBox="1">
            <a:spLocks/>
          </p:cNvSpPr>
          <p:nvPr/>
        </p:nvSpPr>
        <p:spPr>
          <a:xfrm>
            <a:off x="8877300" y="1371977"/>
            <a:ext cx="3242733" cy="523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b="1" baseline="30000" dirty="0">
                <a:highlight>
                  <a:srgbClr val="FFFFFF"/>
                </a:highlight>
                <a:latin typeface="Canela Text" pitchFamily="2" charset="0"/>
              </a:rPr>
              <a:t>56</a:t>
            </a:r>
            <a:r>
              <a:rPr lang="en-GB" sz="3200" b="1" dirty="0">
                <a:highlight>
                  <a:srgbClr val="FFFFFF"/>
                </a:highlight>
                <a:latin typeface="Canela Text" pitchFamily="2" charset="0"/>
              </a:rPr>
              <a:t>Fe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0D9A924-C527-4505-F898-4DEE97D59A7D}"/>
              </a:ext>
            </a:extLst>
          </p:cNvPr>
          <p:cNvSpPr txBox="1">
            <a:spLocks/>
          </p:cNvSpPr>
          <p:nvPr/>
        </p:nvSpPr>
        <p:spPr>
          <a:xfrm>
            <a:off x="3484033" y="1363663"/>
            <a:ext cx="3242733" cy="523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b="1" baseline="30000" dirty="0">
                <a:highlight>
                  <a:srgbClr val="FFFFFF"/>
                </a:highlight>
                <a:latin typeface="Canela Text" pitchFamily="2" charset="0"/>
              </a:rPr>
              <a:t>12</a:t>
            </a:r>
            <a:r>
              <a:rPr lang="en-GB" sz="3200" b="1" dirty="0">
                <a:highlight>
                  <a:srgbClr val="FFFFFF"/>
                </a:highlight>
                <a:latin typeface="Canela Text" pitchFamily="2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2103C5-740E-D202-840B-7BD3CBF277BB}"/>
              </a:ext>
            </a:extLst>
          </p:cNvPr>
          <p:cNvSpPr txBox="1"/>
          <p:nvPr/>
        </p:nvSpPr>
        <p:spPr>
          <a:xfrm rot="1954203">
            <a:off x="2469052" y="3136612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9B18E4-2A05-A1F1-09D5-61E07146CC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912" t="32827" r="1807" b="46852"/>
          <a:stretch/>
        </p:blipFill>
        <p:spPr>
          <a:xfrm>
            <a:off x="11134381" y="-24855"/>
            <a:ext cx="1064076" cy="17052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F74EDE-3797-7F2B-DA8B-2E41DF773F99}"/>
              </a:ext>
            </a:extLst>
          </p:cNvPr>
          <p:cNvSpPr txBox="1"/>
          <p:nvPr/>
        </p:nvSpPr>
        <p:spPr>
          <a:xfrm rot="1954203">
            <a:off x="8073397" y="3203342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637432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DFCE3-9B7B-F069-2361-FC50557B0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Proton transparency</a:t>
            </a:r>
            <a:endParaRPr lang="en-GB" sz="4800" dirty="0">
              <a:solidFill>
                <a:srgbClr val="0070C0"/>
              </a:solidFill>
              <a:latin typeface="Canela Tex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970B4-DF88-4A55-DF1A-B9B011452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35965"/>
            <a:ext cx="10515600" cy="1785509"/>
          </a:xfrm>
        </p:spPr>
        <p:txBody>
          <a:bodyPr>
            <a:normAutofit lnSpcReduction="10000"/>
          </a:bodyPr>
          <a:lstStyle/>
          <a:p>
            <a:r>
              <a:rPr lang="en-GB" b="1" dirty="0">
                <a:effectLst/>
                <a:highlight>
                  <a:srgbClr val="FFFFFF"/>
                </a:highlight>
                <a:latin typeface="Canela Text" pitchFamily="2" charset="0"/>
              </a:rPr>
              <a:t>First transparency measurement on </a:t>
            </a:r>
            <a:r>
              <a:rPr lang="en-GB" b="1" baseline="30000" dirty="0">
                <a:effectLst/>
                <a:highlight>
                  <a:srgbClr val="FFFFFF"/>
                </a:highlight>
                <a:latin typeface="Canela Text" pitchFamily="2" charset="0"/>
              </a:rPr>
              <a:t>4</a:t>
            </a:r>
            <a:r>
              <a:rPr lang="en-GB" b="1" dirty="0">
                <a:effectLst/>
                <a:highlight>
                  <a:srgbClr val="FFFFFF"/>
                </a:highlight>
                <a:latin typeface="Canela Text" pitchFamily="2" charset="0"/>
              </a:rPr>
              <a:t>He</a:t>
            </a:r>
          </a:p>
          <a:p>
            <a:r>
              <a:rPr lang="en-GB" dirty="0">
                <a:effectLst/>
                <a:highlight>
                  <a:srgbClr val="FFFFFF"/>
                </a:highlight>
                <a:latin typeface="Canela Text" pitchFamily="2" charset="0"/>
              </a:rPr>
              <a:t>Transparency flat in p</a:t>
            </a:r>
            <a:r>
              <a:rPr lang="en-GB" baseline="-25000" dirty="0">
                <a:effectLst/>
                <a:highlight>
                  <a:srgbClr val="FFFFFF"/>
                </a:highlight>
                <a:latin typeface="Canela Text" pitchFamily="2" charset="0"/>
              </a:rPr>
              <a:t>p</a:t>
            </a:r>
            <a:r>
              <a:rPr lang="en-GB" dirty="0">
                <a:effectLst/>
                <a:highlight>
                  <a:srgbClr val="FFFFFF"/>
                </a:highlight>
                <a:latin typeface="Canela Text" pitchFamily="2" charset="0"/>
              </a:rPr>
              <a:t> decreases with A</a:t>
            </a:r>
            <a:endParaRPr lang="en-GB" baseline="-25000" dirty="0">
              <a:effectLst/>
              <a:highlight>
                <a:srgbClr val="FFFFFF"/>
              </a:highlight>
              <a:latin typeface="Canela Text" pitchFamily="2" charset="0"/>
            </a:endParaRPr>
          </a:p>
          <a:p>
            <a:r>
              <a:rPr lang="en-GB" dirty="0">
                <a:effectLst/>
                <a:highlight>
                  <a:srgbClr val="FFFFFF"/>
                </a:highlight>
                <a:latin typeface="Canela Text" pitchFamily="2" charset="0"/>
              </a:rPr>
              <a:t>Data to MC </a:t>
            </a:r>
            <a:r>
              <a:rPr lang="en-GB" dirty="0">
                <a:highlight>
                  <a:srgbClr val="FFFFFF"/>
                </a:highlight>
                <a:latin typeface="Canela Text" pitchFamily="2" charset="0"/>
              </a:rPr>
              <a:t>differences larger at small </a:t>
            </a:r>
            <a:r>
              <a:rPr lang="en-GB" dirty="0">
                <a:effectLst/>
                <a:highlight>
                  <a:srgbClr val="FFFFFF"/>
                </a:highlight>
                <a:latin typeface="Canela Text" pitchFamily="2" charset="0"/>
              </a:rPr>
              <a:t>p</a:t>
            </a:r>
            <a:r>
              <a:rPr lang="en-GB" baseline="-25000" dirty="0">
                <a:effectLst/>
                <a:highlight>
                  <a:srgbClr val="FFFFFF"/>
                </a:highlight>
                <a:latin typeface="Canela Text" pitchFamily="2" charset="0"/>
              </a:rPr>
              <a:t>p</a:t>
            </a:r>
            <a:r>
              <a:rPr lang="en-GB" dirty="0">
                <a:highlight>
                  <a:srgbClr val="FFFFFF"/>
                </a:highlight>
                <a:latin typeface="Canela Text" pitchFamily="2" charset="0"/>
              </a:rPr>
              <a:t>, grow with A </a:t>
            </a:r>
          </a:p>
          <a:p>
            <a:pPr lvl="1"/>
            <a:r>
              <a:rPr lang="en-GB" dirty="0">
                <a:highlight>
                  <a:srgbClr val="FFFFFF"/>
                </a:highlight>
                <a:latin typeface="Canela Text" pitchFamily="2" charset="0"/>
              </a:rPr>
              <a:t>MC </a:t>
            </a:r>
            <a:r>
              <a:rPr lang="en-GB" b="1" dirty="0">
                <a:highlight>
                  <a:srgbClr val="FFFFFF"/>
                </a:highlight>
                <a:latin typeface="Canela Text" pitchFamily="2" charset="0"/>
              </a:rPr>
              <a:t>very sensitive</a:t>
            </a:r>
            <a:r>
              <a:rPr lang="en-GB" dirty="0">
                <a:highlight>
                  <a:srgbClr val="FFFFFF"/>
                </a:highlight>
                <a:latin typeface="Canela Text" pitchFamily="2" charset="0"/>
              </a:rPr>
              <a:t> to nuclear structure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505D-81F8-BB43-221C-2060FE0A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27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C991A4-30DD-53D6-BF05-1A9AF5481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2" y="1153939"/>
            <a:ext cx="4159281" cy="3724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318813-20EE-2058-B0B9-5223D35CC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326" y="1168852"/>
            <a:ext cx="4038347" cy="37248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35ADE0-C172-69E3-000B-3F1EEAAC0B64}"/>
              </a:ext>
            </a:extLst>
          </p:cNvPr>
          <p:cNvSpPr txBox="1"/>
          <p:nvPr/>
        </p:nvSpPr>
        <p:spPr>
          <a:xfrm rot="19736194">
            <a:off x="9563085" y="5199951"/>
            <a:ext cx="4512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0C0">
                    <a:alpha val="29000"/>
                  </a:srgbClr>
                </a:solidFill>
                <a:highlight>
                  <a:srgbClr val="FFFFFF"/>
                </a:highlight>
                <a:latin typeface="Canela Text" pitchFamily="2" charset="0"/>
              </a:rPr>
              <a:t>Publication soon!</a:t>
            </a:r>
            <a:endParaRPr lang="en-GB" sz="2400" dirty="0">
              <a:solidFill>
                <a:srgbClr val="0070C0">
                  <a:alpha val="29000"/>
                </a:srgb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4F3D9A-EFDD-B12A-18B4-D3900864B7D2}"/>
              </a:ext>
            </a:extLst>
          </p:cNvPr>
          <p:cNvGrpSpPr/>
          <p:nvPr/>
        </p:nvGrpSpPr>
        <p:grpSpPr>
          <a:xfrm>
            <a:off x="8213287" y="1168852"/>
            <a:ext cx="4038347" cy="3729104"/>
            <a:chOff x="8213287" y="1168852"/>
            <a:chExt cx="4038347" cy="37291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09EDBF-EB5B-79B1-2405-EFCB1821C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13287" y="1168852"/>
              <a:ext cx="4038347" cy="37291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96CD21-5C4D-D098-2C35-D18B5B925BCD}"/>
                </a:ext>
              </a:extLst>
            </p:cNvPr>
            <p:cNvSpPr/>
            <p:nvPr/>
          </p:nvSpPr>
          <p:spPr>
            <a:xfrm>
              <a:off x="10847569" y="1325563"/>
              <a:ext cx="1119144" cy="994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49F9069-B1CE-B6B0-5A21-50A5FD4EF0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912" t="32827" r="1807" b="46852"/>
          <a:stretch/>
        </p:blipFill>
        <p:spPr>
          <a:xfrm>
            <a:off x="11134381" y="-24855"/>
            <a:ext cx="1064076" cy="17052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08FA99-5A01-F94A-B920-AF1D43BE620C}"/>
              </a:ext>
            </a:extLst>
          </p:cNvPr>
          <p:cNvSpPr txBox="1"/>
          <p:nvPr/>
        </p:nvSpPr>
        <p:spPr>
          <a:xfrm>
            <a:off x="1991263" y="1268405"/>
            <a:ext cx="898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baseline="30000" dirty="0">
                <a:latin typeface="Canela Text" pitchFamily="2" charset="0"/>
              </a:rPr>
              <a:t>4</a:t>
            </a:r>
            <a:r>
              <a:rPr lang="en-GB" sz="3200" b="1" dirty="0">
                <a:latin typeface="Canela Text" pitchFamily="2" charset="0"/>
              </a:rPr>
              <a:t>He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BBA44D-E6A3-7EC5-401E-FEE4E543B025}"/>
              </a:ext>
            </a:extLst>
          </p:cNvPr>
          <p:cNvSpPr txBox="1"/>
          <p:nvPr/>
        </p:nvSpPr>
        <p:spPr>
          <a:xfrm>
            <a:off x="6096000" y="1270039"/>
            <a:ext cx="747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baseline="30000" dirty="0">
                <a:latin typeface="Canela Text" pitchFamily="2" charset="0"/>
              </a:rPr>
              <a:t>12</a:t>
            </a:r>
            <a:r>
              <a:rPr lang="en-GB" sz="3200" b="1" dirty="0">
                <a:latin typeface="Canela Text" pitchFamily="2" charset="0"/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AF2A77-42CD-F150-9023-B8E1641FD723}"/>
              </a:ext>
            </a:extLst>
          </p:cNvPr>
          <p:cNvSpPr txBox="1"/>
          <p:nvPr/>
        </p:nvSpPr>
        <p:spPr>
          <a:xfrm>
            <a:off x="10242046" y="1268405"/>
            <a:ext cx="968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baseline="30000" dirty="0">
                <a:latin typeface="Canela Text" pitchFamily="2" charset="0"/>
              </a:rPr>
              <a:t>56</a:t>
            </a:r>
            <a:r>
              <a:rPr lang="en-GB" sz="3200" b="1" dirty="0">
                <a:latin typeface="Canela Text" pitchFamily="2" charset="0"/>
              </a:rPr>
              <a:t>Fe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F5D08F-2374-6C81-14E6-FD7032E0F927}"/>
              </a:ext>
            </a:extLst>
          </p:cNvPr>
          <p:cNvSpPr txBox="1"/>
          <p:nvPr/>
        </p:nvSpPr>
        <p:spPr>
          <a:xfrm rot="19817232">
            <a:off x="1066295" y="2605756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14DBC8-76D0-FE3B-FD47-DBA06598BDF9}"/>
              </a:ext>
            </a:extLst>
          </p:cNvPr>
          <p:cNvSpPr txBox="1"/>
          <p:nvPr/>
        </p:nvSpPr>
        <p:spPr>
          <a:xfrm rot="19817232">
            <a:off x="5154595" y="2599129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0C644A-5039-378C-3223-973E868D85F9}"/>
              </a:ext>
            </a:extLst>
          </p:cNvPr>
          <p:cNvSpPr txBox="1"/>
          <p:nvPr/>
        </p:nvSpPr>
        <p:spPr>
          <a:xfrm rot="19817232">
            <a:off x="9421798" y="2433473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241322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93249136-F53E-D2E9-B8F1-A637BC3CE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87997" y="374384"/>
            <a:ext cx="3089914" cy="392820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69C94AA-AB9B-E8C8-A327-40B264602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87996" y="3369111"/>
            <a:ext cx="3089914" cy="39282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30CFDCA-A06B-0D5D-560B-74A0CE9B7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551666" y="359283"/>
            <a:ext cx="3089913" cy="392820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5839D6F-6AAB-B60C-2248-B602B502A7E3}"/>
              </a:ext>
            </a:extLst>
          </p:cNvPr>
          <p:cNvSpPr txBox="1">
            <a:spLocks/>
          </p:cNvSpPr>
          <p:nvPr/>
        </p:nvSpPr>
        <p:spPr>
          <a:xfrm>
            <a:off x="675124" y="142367"/>
            <a:ext cx="10515600" cy="500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sz="48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</a:br>
            <a:r>
              <a:rPr lang="en-GB" sz="48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First 2p and 1n1p knockout analysis</a:t>
            </a:r>
            <a:endParaRPr lang="en-GB" sz="4800" dirty="0">
              <a:latin typeface="Canela Text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2C7B426-B926-2A87-B7F9-7D5DF05CF8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884" t="65059" r="49995" b="21758"/>
          <a:stretch/>
        </p:blipFill>
        <p:spPr>
          <a:xfrm>
            <a:off x="11190724" y="19437"/>
            <a:ext cx="938404" cy="9927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50B8BC-49D9-C970-9CA9-8AD44B3CF5CD}"/>
                  </a:ext>
                </a:extLst>
              </p:cNvPr>
              <p:cNvSpPr txBox="1"/>
              <p:nvPr/>
            </p:nvSpPr>
            <p:spPr>
              <a:xfrm>
                <a:off x="197366" y="1917630"/>
                <a:ext cx="4249300" cy="41368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nela Text" pitchFamily="2" charset="0"/>
                    <a:cs typeface="Times New Roman" panose="02020603050405020304" pitchFamily="18" charset="0"/>
                  </a:rPr>
                  <a:t>Selecting 1n1p or 2p events with no visible pions in the final state</a:t>
                </a:r>
              </a:p>
              <a:p>
                <a:pPr marL="342900" indent="-342900"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2400" baseline="30000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lvl="1" indent="-3600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nela Text" pitchFamily="2" charset="0"/>
                  </a:rPr>
                  <a:t>6 GeV on Carbon </a:t>
                </a:r>
              </a:p>
              <a:p>
                <a:pPr lvl="1" indent="-3600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GB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GB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endParaRPr lang="en-GB" sz="2000" dirty="0">
                  <a:latin typeface="Canela Text" pitchFamily="2" charset="0"/>
                </a:endParaRPr>
              </a:p>
              <a:p>
                <a:pPr lvl="1" indent="-3600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nela Text" pitchFamily="2" charset="0"/>
                  </a:rPr>
                  <a:t>Will repeat analysis:</a:t>
                </a:r>
              </a:p>
              <a:p>
                <a:pPr lvl="2" indent="-3600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nela Text" pitchFamily="2" charset="0"/>
                  </a:rPr>
                  <a:t>2, 4 and 6GeV</a:t>
                </a:r>
              </a:p>
              <a:p>
                <a:pPr lvl="2" indent="-3600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nela Text" pitchFamily="2" charset="0"/>
                  </a:rPr>
                  <a:t>Argon target</a:t>
                </a:r>
              </a:p>
              <a:p>
                <a:pPr algn="ctr">
                  <a:spcBef>
                    <a:spcPts val="0"/>
                  </a:spcBef>
                  <a:spcAft>
                    <a:spcPts val="600"/>
                  </a:spcAft>
                </a:pPr>
                <a:endParaRPr lang="en-US" sz="2400" baseline="30000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0" indent="-360000" algn="ctr"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2400" baseline="30000" dirty="0">
                  <a:latin typeface="Canela Text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50B8BC-49D9-C970-9CA9-8AD44B3CF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66" y="1917630"/>
                <a:ext cx="4249300" cy="4136838"/>
              </a:xfrm>
              <a:prstGeom prst="rect">
                <a:avLst/>
              </a:prstGeom>
              <a:blipFill>
                <a:blip r:embed="rId6"/>
                <a:stretch>
                  <a:fillRect l="-1791" t="-1534" r="-38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CDCC1858-97B5-2900-1F2B-3EF03335DF21}"/>
              </a:ext>
            </a:extLst>
          </p:cNvPr>
          <p:cNvSpPr txBox="1"/>
          <p:nvPr/>
        </p:nvSpPr>
        <p:spPr>
          <a:xfrm>
            <a:off x="5325409" y="1235446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  <a:latin typeface="Canela Text" pitchFamily="2" charset="0"/>
              </a:rPr>
              <a:t>CLAS12 </a:t>
            </a:r>
            <a:r>
              <a:rPr lang="en-GB" baseline="30000" dirty="0">
                <a:solidFill>
                  <a:srgbClr val="0432FF"/>
                </a:solidFill>
                <a:latin typeface="Canela Text" pitchFamily="2" charset="0"/>
              </a:rPr>
              <a:t>12</a:t>
            </a:r>
            <a:r>
              <a:rPr lang="en-GB" dirty="0">
                <a:solidFill>
                  <a:srgbClr val="0432FF"/>
                </a:solidFill>
                <a:latin typeface="Canela Text" pitchFamily="2" charset="0"/>
              </a:rPr>
              <a:t>C 6GeV 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9A6DB5-EC46-E637-3988-F3E4F91D3866}"/>
              </a:ext>
            </a:extLst>
          </p:cNvPr>
          <p:cNvSpPr txBox="1"/>
          <p:nvPr/>
        </p:nvSpPr>
        <p:spPr>
          <a:xfrm>
            <a:off x="11110585" y="753809"/>
            <a:ext cx="56681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anela Text" pitchFamily="2" charset="0"/>
                <a:cs typeface="Times New Roman" panose="02020603050405020304" pitchFamily="18" charset="0"/>
              </a:rPr>
              <a:t>Alon </a:t>
            </a:r>
            <a:r>
              <a:rPr lang="en-GB" sz="1200" dirty="0" err="1">
                <a:solidFill>
                  <a:schemeClr val="bg1"/>
                </a:solidFill>
                <a:latin typeface="Canela Text" pitchFamily="2" charset="0"/>
                <a:cs typeface="Times New Roman" panose="02020603050405020304" pitchFamily="18" charset="0"/>
              </a:rPr>
              <a:t>Sportes</a:t>
            </a:r>
            <a:endParaRPr lang="en-GB" sz="1200" dirty="0">
              <a:solidFill>
                <a:schemeClr val="bg1"/>
              </a:solidFill>
              <a:latin typeface="Canela Text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DA984F-0B94-00F4-292F-5D0E7CB4ABF6}"/>
              </a:ext>
            </a:extLst>
          </p:cNvPr>
          <p:cNvSpPr txBox="1"/>
          <p:nvPr/>
        </p:nvSpPr>
        <p:spPr>
          <a:xfrm rot="19817232">
            <a:off x="5260613" y="2029285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323000-579F-6618-5E6E-FC7D354AAB96}"/>
              </a:ext>
            </a:extLst>
          </p:cNvPr>
          <p:cNvSpPr txBox="1"/>
          <p:nvPr/>
        </p:nvSpPr>
        <p:spPr>
          <a:xfrm rot="19817232">
            <a:off x="5260613" y="4937916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371E54-3C37-18AC-053E-E5AE1DF0BCE8}"/>
              </a:ext>
            </a:extLst>
          </p:cNvPr>
          <p:cNvSpPr txBox="1"/>
          <p:nvPr/>
        </p:nvSpPr>
        <p:spPr>
          <a:xfrm rot="19817232">
            <a:off x="8918565" y="2071277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3392489-B890-9274-DA8B-304976A902C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5400000">
            <a:off x="8583632" y="3427554"/>
            <a:ext cx="2995916" cy="385189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777D73E-2602-E6CE-A370-7C6FC186175F}"/>
              </a:ext>
            </a:extLst>
          </p:cNvPr>
          <p:cNvSpPr txBox="1"/>
          <p:nvPr/>
        </p:nvSpPr>
        <p:spPr>
          <a:xfrm rot="19817232">
            <a:off x="8918565" y="4965902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58" name="Slide Number Placeholder 3">
            <a:extLst>
              <a:ext uri="{FF2B5EF4-FFF2-40B4-BE49-F238E27FC236}">
                <a16:creationId xmlns:a16="http://schemas.microsoft.com/office/drawing/2014/main" id="{F56BCE05-B994-F196-63B3-03AD844B3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C33BF2B-7064-8140-BA28-8FBEB81A0035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7816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3F18-9F22-08CE-D20F-388ED39B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21500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anela Text" pitchFamily="2" charset="0"/>
              </a:rPr>
              <a:t>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BDB8BB-39F3-4954-E0B5-EC10BE6249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41465"/>
                <a:ext cx="10515600" cy="5113175"/>
              </a:xfrm>
            </p:spPr>
            <p:txBody>
              <a:bodyPr>
                <a:normAutofit/>
              </a:bodyPr>
              <a:lstStyle/>
              <a:p>
                <a:r>
                  <a:rPr lang="en-GB" b="0" i="0" u="none" strike="noStrike" dirty="0">
                    <a:solidFill>
                      <a:srgbClr val="242424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e4nu provides </a:t>
                </a:r>
                <a:r>
                  <a:rPr lang="en-GB" b="1" i="0" u="none" strike="noStrike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important input for </a:t>
                </a:r>
                <a14:m>
                  <m:oMath xmlns:m="http://schemas.openxmlformats.org/officeDocument/2006/math">
                    <m:r>
                      <a:rPr lang="en-GB" b="1" i="1" u="none" strike="noStrike" smtClean="0">
                        <a:solidFill>
                          <a:srgbClr val="0070C0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GB" b="1" i="0" u="none" strike="noStrike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-A interactions</a:t>
                </a:r>
              </a:p>
              <a:p>
                <a:pPr lvl="1"/>
                <a:r>
                  <a:rPr lang="en-GB" dirty="0">
                    <a:latin typeface="Canela Text" pitchFamily="2" charset="0"/>
                  </a:rPr>
                  <a:t>H</a:t>
                </a:r>
                <a:r>
                  <a:rPr lang="en-GB" b="0" i="0" u="none" strike="noStrike" dirty="0">
                    <a:solidFill>
                      <a:srgbClr val="242424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uge increase in data base for </a:t>
                </a:r>
                <a:r>
                  <a:rPr lang="en-GB" b="1" i="0" u="none" strike="noStrike" dirty="0">
                    <a:solidFill>
                      <a:srgbClr val="242424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hadron electroproduction</a:t>
                </a:r>
              </a:p>
              <a:p>
                <a:pPr lvl="1"/>
                <a:r>
                  <a:rPr lang="en-GB" b="0" i="0" u="none" strike="noStrike" dirty="0">
                    <a:solidFill>
                      <a:srgbClr val="242424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New sensitivity to nuclear structure/FSI</a:t>
                </a:r>
              </a:p>
              <a:p>
                <a:pPr lvl="1"/>
                <a:r>
                  <a:rPr lang="en-GB" dirty="0">
                    <a:solidFill>
                      <a:srgbClr val="242424"/>
                    </a:solidFill>
                    <a:highlight>
                      <a:srgbClr val="FFFFFF"/>
                    </a:highlight>
                    <a:latin typeface="Canela Text" pitchFamily="2" charset="0"/>
                  </a:rPr>
                  <a:t>S</a:t>
                </a:r>
                <a:r>
                  <a:rPr lang="en-GB" b="0" i="0" u="none" strike="noStrike" dirty="0">
                    <a:solidFill>
                      <a:srgbClr val="242424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ignificant improvement to </a:t>
                </a:r>
                <a:r>
                  <a:rPr lang="en-GB" b="1" i="0" u="none" strike="noStrike" dirty="0">
                    <a:solidFill>
                      <a:srgbClr val="242424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event generators</a:t>
                </a:r>
              </a:p>
              <a:p>
                <a:r>
                  <a:rPr lang="en-GB" b="1" i="0" u="none" strike="noStrike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Many channels available </a:t>
                </a:r>
                <a:r>
                  <a:rPr lang="en-GB" b="0" i="0" u="none" strike="noStrike" dirty="0">
                    <a:solidFill>
                      <a:srgbClr val="242424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for 1-6 GeV electrons (e.g. carbon, argon)</a:t>
                </a:r>
              </a:p>
              <a:p>
                <a:pPr lvl="1"/>
                <a:r>
                  <a:rPr lang="en-GB" dirty="0">
                    <a:solidFill>
                      <a:srgbClr val="242424"/>
                    </a:solidFill>
                    <a:highlight>
                      <a:srgbClr val="FFFFFF"/>
                    </a:highlight>
                    <a:latin typeface="Canela Text" pitchFamily="2" charset="0"/>
                  </a:rPr>
                  <a:t>U</a:t>
                </a:r>
                <a:r>
                  <a:rPr lang="en-GB" b="0" i="0" u="none" strike="noStrike" dirty="0">
                    <a:solidFill>
                      <a:srgbClr val="242424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nprecedented wide kinematic coverage for inclusive scattering</a:t>
                </a:r>
              </a:p>
              <a:p>
                <a:pPr lvl="1"/>
                <a:r>
                  <a:rPr lang="en-GB" dirty="0">
                    <a:solidFill>
                      <a:srgbClr val="242424"/>
                    </a:solidFill>
                    <a:highlight>
                      <a:srgbClr val="FFFFFF"/>
                    </a:highlight>
                    <a:latin typeface="Canela Text" pitchFamily="2" charset="0"/>
                  </a:rPr>
                  <a:t>N</a:t>
                </a:r>
                <a:r>
                  <a:rPr lang="en-GB" b="0" i="0" u="none" strike="noStrike" dirty="0">
                    <a:solidFill>
                      <a:srgbClr val="242424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ew and unique pion-proton coincidence data studies FSI, </a:t>
                </a:r>
                <a14:m>
                  <m:oMath xmlns:m="http://schemas.openxmlformats.org/officeDocument/2006/math">
                    <m:r>
                      <a:rPr lang="en-GB" b="0" i="1" u="none" strike="noStrike" smtClean="0">
                        <a:solidFill>
                          <a:srgbClr val="242424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b="0" i="0" u="none" strike="noStrike" dirty="0">
                    <a:solidFill>
                      <a:srgbClr val="242424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(1232)  </a:t>
                </a:r>
                <a:endParaRPr lang="en-GB" dirty="0">
                  <a:highlight>
                    <a:srgbClr val="FFFFFF"/>
                  </a:highlight>
                  <a:latin typeface="Canela Text" pitchFamily="2" charset="0"/>
                </a:endParaRPr>
              </a:p>
              <a:p>
                <a:pPr lvl="1"/>
                <a:r>
                  <a:rPr lang="en-GB" b="0" i="0" u="none" strike="noStrike" dirty="0">
                    <a:solidFill>
                      <a:srgbClr val="242424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New proton transparency data studies FSI and nuclear structure</a:t>
                </a:r>
              </a:p>
              <a:p>
                <a:pPr lvl="1"/>
                <a:r>
                  <a:rPr lang="en-GB" b="0" i="0" u="none" strike="noStrike" dirty="0">
                    <a:solidFill>
                      <a:srgbClr val="242424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New 1n1p/2p electroproduction gives new sensitivity to reaction mechanisms</a:t>
                </a:r>
              </a:p>
              <a:p>
                <a:pPr lvl="1"/>
                <a:r>
                  <a:rPr lang="en-GB" b="0" i="0" u="none" strike="noStrike" dirty="0">
                    <a:solidFill>
                      <a:srgbClr val="242424"/>
                    </a:solidFill>
                    <a:effectLst/>
                    <a:highlight>
                      <a:srgbClr val="FFFFFF"/>
                    </a:highlight>
                    <a:latin typeface="Canela Text" pitchFamily="2" charset="0"/>
                  </a:rPr>
                  <a:t>Many other channels available for new collaborators</a:t>
                </a:r>
                <a:endParaRPr lang="en-GB" dirty="0">
                  <a:latin typeface="Canela Text" pitchFamily="2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BDB8BB-39F3-4954-E0B5-EC10BE6249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41465"/>
                <a:ext cx="10515600" cy="5113175"/>
              </a:xfrm>
              <a:blipFill>
                <a:blip r:embed="rId2"/>
                <a:stretch>
                  <a:fillRect l="-1086" t="-27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E3E84-2C91-9116-4BF1-D2BD4C8E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430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43F1F-6B17-481B-5F09-00707C755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Electrons for neutrinos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2F32E2-2D84-0E5F-C676-3D96CB4FAC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08759"/>
                <a:ext cx="6111240" cy="5212716"/>
              </a:xfrm>
            </p:spPr>
            <p:txBody>
              <a:bodyPr>
                <a:normAutofit/>
              </a:bodyPr>
              <a:lstStyle/>
              <a:p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Similar interactions with nuclei</a:t>
                </a:r>
              </a:p>
              <a:p>
                <a:pPr lvl="1"/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CC weak current [</a:t>
                </a:r>
                <a:r>
                  <a:rPr lang="en-GB" dirty="0">
                    <a:solidFill>
                      <a:srgbClr val="FFC00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vector</a:t>
                </a:r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 + </a:t>
                </a:r>
                <a:r>
                  <a:rPr lang="en-GB" dirty="0">
                    <a:solidFill>
                      <a:srgbClr val="0096FF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axial</a:t>
                </a:r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]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  <m:sub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b>
                      <m:sup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𝑊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GB" sz="2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p>
                        <m:r>
                          <a:rPr lang="en-GB" sz="2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GB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p>
                        <m:r>
                          <a:rPr lang="en-GB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GB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endParaRPr lang="en-GB" sz="2400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EM current [</a:t>
                </a:r>
                <a:r>
                  <a:rPr lang="en-GB" dirty="0">
                    <a:solidFill>
                      <a:srgbClr val="FFC00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vector</a:t>
                </a:r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]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  <m:sub>
                        <m:r>
                          <a:rPr lang="en-GB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𝑒𝑚</m:t>
                        </m:r>
                      </m:sup>
                    </m:sSubSup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sSup>
                      <m:sSupPr>
                        <m:ctrlPr>
                          <a:rPr lang="en-GB" sz="2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p>
                        <m:r>
                          <a:rPr lang="en-GB" sz="2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endParaRPr lang="en-GB" sz="2200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r>
                  <a:rPr lang="en-GB" b="1" dirty="0">
                    <a:latin typeface="Canela Text" pitchFamily="2" charset="0"/>
                    <a:cs typeface="Times New Roman" panose="02020603050405020304" pitchFamily="18" charset="0"/>
                  </a:rPr>
                  <a:t>Almost identical nuclear physics</a:t>
                </a:r>
              </a:p>
              <a:p>
                <a:endParaRPr lang="en-GB" sz="1050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r>
                  <a:rPr lang="en-GB" b="1" dirty="0">
                    <a:solidFill>
                      <a:srgbClr val="C0000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Monochromatic</a:t>
                </a:r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 beam</a:t>
                </a:r>
              </a:p>
              <a:p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High statistics</a:t>
                </a:r>
              </a:p>
              <a:p>
                <a:endParaRPr lang="en-GB" sz="1050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en-GB" dirty="0">
                    <a:solidFill>
                      <a:srgbClr val="0096FF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High quality constrains for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09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  <m:r>
                      <a:rPr lang="en-US" b="0" i="1" smtClean="0">
                        <a:solidFill>
                          <a:srgbClr val="009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9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en-GB" baseline="30000" dirty="0">
                    <a:solidFill>
                      <a:srgbClr val="0096FF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-</a:t>
                </a:r>
                <a:r>
                  <a:rPr lang="en-GB" dirty="0">
                    <a:solidFill>
                      <a:srgbClr val="0096FF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-event generators</a:t>
                </a:r>
              </a:p>
              <a:p>
                <a:endParaRPr lang="en-GB" dirty="0">
                  <a:latin typeface="Canela Text" pitchFamily="2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2F32E2-2D84-0E5F-C676-3D96CB4FAC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08759"/>
                <a:ext cx="6111240" cy="5212716"/>
              </a:xfrm>
              <a:blipFill>
                <a:blip r:embed="rId3"/>
                <a:stretch>
                  <a:fillRect l="-1867" t="-1942" r="-830" b="-24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E8677-A21F-59AB-E53D-4682A797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FA3FB-288B-982B-2B20-FEDA2F576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552450"/>
            <a:ext cx="35941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45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93B9D-4A22-0E87-B6A4-275619E3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30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ED1AE2B-0276-393A-4213-63213C751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853" y="2002573"/>
            <a:ext cx="6331912" cy="3699324"/>
          </a:xfrm>
          <a:prstGeom prst="rect">
            <a:avLst/>
          </a:prstGeom>
        </p:spPr>
      </p:pic>
      <p:sp>
        <p:nvSpPr>
          <p:cNvPr id="19" name="AutoShape 4">
            <a:extLst>
              <a:ext uri="{FF2B5EF4-FFF2-40B4-BE49-F238E27FC236}">
                <a16:creationId xmlns:a16="http://schemas.microsoft.com/office/drawing/2014/main" id="{A54F0DA7-7BF9-A605-EEE5-66468106C3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66655" y="30153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4C2671-D650-B189-7D83-FC195B1E0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23"/>
          <a:stretch/>
        </p:blipFill>
        <p:spPr>
          <a:xfrm>
            <a:off x="4865243" y="2090323"/>
            <a:ext cx="1952969" cy="1189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983BD8-172B-385E-0E9D-DDE2A02DC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678" y="3346885"/>
            <a:ext cx="2135059" cy="1193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5B863B-22B3-529D-7CB5-8ADD03A4E7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144"/>
          <a:stretch/>
        </p:blipFill>
        <p:spPr>
          <a:xfrm>
            <a:off x="698816" y="2033426"/>
            <a:ext cx="2076365" cy="13123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99D58B-706B-6A05-4AA6-3B557FFC7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119" y="3346884"/>
            <a:ext cx="2135059" cy="11931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A095F3-2483-70D8-9854-724DB701D0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4311" y="3367665"/>
            <a:ext cx="1957349" cy="10842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794B08-7643-520E-E546-96212DFF38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884" t="65059" r="49995" b="21758"/>
          <a:stretch/>
        </p:blipFill>
        <p:spPr>
          <a:xfrm>
            <a:off x="1640796" y="4508775"/>
            <a:ext cx="1138941" cy="12048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2D01FB-D4E7-0BA7-19BF-B5EE295D53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198" y="4526610"/>
            <a:ext cx="2103660" cy="11617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31D902-D564-9D03-48A5-6F358196E2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8699" y="1026626"/>
            <a:ext cx="3895448" cy="53063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E4E973-82E1-B13A-DF76-5215E96BBA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252" y="4508776"/>
            <a:ext cx="731819" cy="11931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0D4EFB-8CB8-E55D-555E-7D945BBBD359}"/>
              </a:ext>
            </a:extLst>
          </p:cNvPr>
          <p:cNvSpPr txBox="1"/>
          <p:nvPr/>
        </p:nvSpPr>
        <p:spPr>
          <a:xfrm>
            <a:off x="565670" y="3084178"/>
            <a:ext cx="731819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Gabriola" pitchFamily="82" charset="0"/>
              </a:rPr>
              <a:t>Caleb </a:t>
            </a:r>
            <a:r>
              <a:rPr lang="en-GB" sz="1050" dirty="0" err="1">
                <a:solidFill>
                  <a:schemeClr val="bg1"/>
                </a:solidFill>
                <a:latin typeface="Gabriola" pitchFamily="82" charset="0"/>
              </a:rPr>
              <a:t>Fogler</a:t>
            </a:r>
            <a:endParaRPr lang="en-GB" sz="1050" dirty="0">
              <a:solidFill>
                <a:schemeClr val="bg1"/>
              </a:solidFill>
              <a:latin typeface="Gabriola" pitchFamily="8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8EF21E-C757-A0C0-0219-81D1312F4B69}"/>
              </a:ext>
            </a:extLst>
          </p:cNvPr>
          <p:cNvSpPr txBox="1"/>
          <p:nvPr/>
        </p:nvSpPr>
        <p:spPr>
          <a:xfrm>
            <a:off x="2766714" y="3090960"/>
            <a:ext cx="813065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  <a:latin typeface="Gabriola" pitchFamily="82" charset="0"/>
              </a:rPr>
              <a:t>Adi Ashkenazi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4B3C25-B8AE-A26A-3837-49AF112BFBAB}"/>
              </a:ext>
            </a:extLst>
          </p:cNvPr>
          <p:cNvSpPr txBox="1"/>
          <p:nvPr/>
        </p:nvSpPr>
        <p:spPr>
          <a:xfrm>
            <a:off x="4806163" y="3106268"/>
            <a:ext cx="813065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Gabriola" pitchFamily="82" charset="0"/>
              </a:rPr>
              <a:t>Steven </a:t>
            </a:r>
            <a:r>
              <a:rPr lang="en-GB" sz="1050" dirty="0" err="1">
                <a:solidFill>
                  <a:schemeClr val="bg1"/>
                </a:solidFill>
                <a:latin typeface="Gabriola" pitchFamily="82" charset="0"/>
              </a:rPr>
              <a:t>Dytman</a:t>
            </a:r>
            <a:endParaRPr lang="en-GB" sz="1050" dirty="0">
              <a:solidFill>
                <a:schemeClr val="bg1"/>
              </a:solidFill>
              <a:latin typeface="Gabriola" pitchFamily="8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772678-53C5-998A-1358-3109BA8D5E83}"/>
              </a:ext>
            </a:extLst>
          </p:cNvPr>
          <p:cNvSpPr txBox="1"/>
          <p:nvPr/>
        </p:nvSpPr>
        <p:spPr>
          <a:xfrm>
            <a:off x="5843678" y="3367665"/>
            <a:ext cx="1020372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  <a:latin typeface="Gabriola" pitchFamily="82" charset="0"/>
              </a:rPr>
              <a:t>Matan </a:t>
            </a:r>
            <a:r>
              <a:rPr lang="en-GB" sz="1050" dirty="0" err="1">
                <a:solidFill>
                  <a:schemeClr val="bg1"/>
                </a:solidFill>
                <a:latin typeface="Gabriola" pitchFamily="82" charset="0"/>
              </a:rPr>
              <a:t>Goldelberg</a:t>
            </a:r>
            <a:endParaRPr lang="en-GB" sz="1050" dirty="0">
              <a:solidFill>
                <a:schemeClr val="bg1"/>
              </a:solidFill>
              <a:latin typeface="Gabriola" pitchFamily="8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17F817-CCEB-9985-0DF7-A14C7C44D483}"/>
              </a:ext>
            </a:extLst>
          </p:cNvPr>
          <p:cNvSpPr txBox="1"/>
          <p:nvPr/>
        </p:nvSpPr>
        <p:spPr>
          <a:xfrm>
            <a:off x="2739963" y="4271690"/>
            <a:ext cx="839816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  <a:latin typeface="Gabriola" pitchFamily="82" charset="0"/>
              </a:rPr>
              <a:t>Noah Steinberg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26C022-7A5B-9C04-4B22-86FC868C0E7B}"/>
              </a:ext>
            </a:extLst>
          </p:cNvPr>
          <p:cNvSpPr txBox="1"/>
          <p:nvPr/>
        </p:nvSpPr>
        <p:spPr>
          <a:xfrm>
            <a:off x="561463" y="4269582"/>
            <a:ext cx="1005222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  <a:latin typeface="Gabriola" pitchFamily="82" charset="0"/>
              </a:rPr>
              <a:t>Larry Weinstein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510CFB-54EB-B434-0CEE-FF0D7ED6B413}"/>
              </a:ext>
            </a:extLst>
          </p:cNvPr>
          <p:cNvSpPr txBox="1"/>
          <p:nvPr/>
        </p:nvSpPr>
        <p:spPr>
          <a:xfrm>
            <a:off x="555554" y="5456235"/>
            <a:ext cx="1005222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  <a:latin typeface="Gabriola" pitchFamily="82" charset="0"/>
              </a:rPr>
              <a:t>Josh Barrow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7AFEEA-0B03-DD1F-6728-4CBB43F1B6CF}"/>
              </a:ext>
            </a:extLst>
          </p:cNvPr>
          <p:cNvSpPr txBox="1"/>
          <p:nvPr/>
        </p:nvSpPr>
        <p:spPr>
          <a:xfrm>
            <a:off x="1651121" y="5446445"/>
            <a:ext cx="1005222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  <a:latin typeface="Gabriola" pitchFamily="82" charset="0"/>
              </a:rPr>
              <a:t>Alon </a:t>
            </a:r>
            <a:r>
              <a:rPr lang="en-GB" sz="1050" dirty="0" err="1">
                <a:solidFill>
                  <a:schemeClr val="bg1"/>
                </a:solidFill>
                <a:latin typeface="Gabriola" pitchFamily="82" charset="0"/>
              </a:rPr>
              <a:t>Sportes</a:t>
            </a:r>
            <a:endParaRPr lang="en-GB" sz="1050" dirty="0">
              <a:solidFill>
                <a:schemeClr val="bg1"/>
              </a:solidFill>
              <a:latin typeface="Gabriola" pitchFamily="8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ABBFCD-19CA-96B8-F1B5-66E7764CA40C}"/>
              </a:ext>
            </a:extLst>
          </p:cNvPr>
          <p:cNvSpPr txBox="1"/>
          <p:nvPr/>
        </p:nvSpPr>
        <p:spPr>
          <a:xfrm>
            <a:off x="2715775" y="5432598"/>
            <a:ext cx="1005222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  <a:latin typeface="Gabriola" pitchFamily="82" charset="0"/>
              </a:rPr>
              <a:t>Brandon Eberly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37FE5A-7D96-54D8-F1FA-3CE2DA96F6D1}"/>
              </a:ext>
            </a:extLst>
          </p:cNvPr>
          <p:cNvSpPr txBox="1"/>
          <p:nvPr/>
        </p:nvSpPr>
        <p:spPr>
          <a:xfrm>
            <a:off x="4822858" y="4547487"/>
            <a:ext cx="1005222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  <a:latin typeface="Gabriola" pitchFamily="82" charset="0"/>
              </a:rPr>
              <a:t>Julia Tena Vidal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20AB54-D1B1-A61C-A57A-DE7E9C119D05}"/>
              </a:ext>
            </a:extLst>
          </p:cNvPr>
          <p:cNvSpPr txBox="1"/>
          <p:nvPr/>
        </p:nvSpPr>
        <p:spPr>
          <a:xfrm>
            <a:off x="7443655" y="5963813"/>
            <a:ext cx="1005222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  <a:latin typeface="Gabriola" pitchFamily="82" charset="0"/>
              </a:rPr>
              <a:t>Steven Gardiner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CE9FA4-11B7-A66A-47D5-A8C6CC587244}"/>
              </a:ext>
            </a:extLst>
          </p:cNvPr>
          <p:cNvSpPr txBox="1"/>
          <p:nvPr/>
        </p:nvSpPr>
        <p:spPr>
          <a:xfrm>
            <a:off x="8263698" y="5614595"/>
            <a:ext cx="1005222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  <a:latin typeface="Gabriola" pitchFamily="82" charset="0"/>
              </a:rPr>
              <a:t>Minerva Betancourt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30BBA5-5902-027E-C7F6-2FA02E2FD56F}"/>
              </a:ext>
            </a:extLst>
          </p:cNvPr>
          <p:cNvSpPr txBox="1"/>
          <p:nvPr/>
        </p:nvSpPr>
        <p:spPr>
          <a:xfrm>
            <a:off x="9434290" y="5879993"/>
            <a:ext cx="1358630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dirty="0" err="1">
                <a:solidFill>
                  <a:schemeClr val="bg1"/>
                </a:solidFill>
                <a:latin typeface="Gabriola" pitchFamily="82" charset="0"/>
              </a:rPr>
              <a:t>Afroditi</a:t>
            </a:r>
            <a:r>
              <a:rPr lang="en-GB" sz="1050" dirty="0">
                <a:solidFill>
                  <a:schemeClr val="bg1"/>
                </a:solidFill>
                <a:latin typeface="Gabriola" pitchFamily="82" charset="0"/>
              </a:rPr>
              <a:t> </a:t>
            </a:r>
            <a:r>
              <a:rPr lang="en-GB" sz="1050" dirty="0" err="1">
                <a:solidFill>
                  <a:schemeClr val="bg1"/>
                </a:solidFill>
                <a:latin typeface="Gabriola" pitchFamily="82" charset="0"/>
              </a:rPr>
              <a:t>Papadopoulou</a:t>
            </a:r>
            <a:endParaRPr lang="en-GB" sz="1050" dirty="0">
              <a:solidFill>
                <a:schemeClr val="bg1"/>
              </a:solidFill>
              <a:latin typeface="Gabriola" pitchFamily="82" charset="0"/>
            </a:endParaRPr>
          </a:p>
        </p:txBody>
      </p:sp>
      <p:pic>
        <p:nvPicPr>
          <p:cNvPr id="11270" name="Picture 6" descr="Neutrino oscillations | E4nu">
            <a:extLst>
              <a:ext uri="{FF2B5EF4-FFF2-40B4-BE49-F238E27FC236}">
                <a16:creationId xmlns:a16="http://schemas.microsoft.com/office/drawing/2014/main" id="{68552D4C-75DA-B451-4AC8-3A3504F93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15" y="854245"/>
            <a:ext cx="1463347" cy="96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7161E0B-B8EC-ED86-B994-DB7057732894}"/>
              </a:ext>
            </a:extLst>
          </p:cNvPr>
          <p:cNvSpPr txBox="1"/>
          <p:nvPr/>
        </p:nvSpPr>
        <p:spPr>
          <a:xfrm>
            <a:off x="8035353" y="592635"/>
            <a:ext cx="2095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Gabriola" pitchFamily="82" charset="0"/>
              </a:rPr>
              <a:t>e4nu at NuINT24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BFA31C-AB10-3506-1B53-BE3084ACD0D9}"/>
              </a:ext>
            </a:extLst>
          </p:cNvPr>
          <p:cNvSpPr txBox="1"/>
          <p:nvPr/>
        </p:nvSpPr>
        <p:spPr>
          <a:xfrm>
            <a:off x="2158508" y="902039"/>
            <a:ext cx="41392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latin typeface="Gabriola" pitchFamily="82" charset="0"/>
              </a:rPr>
              <a:t>Thank you</a:t>
            </a:r>
          </a:p>
          <a:p>
            <a:pPr algn="ctr"/>
            <a:r>
              <a:rPr lang="en-GB" sz="3200" dirty="0">
                <a:latin typeface="Gabriola" pitchFamily="82" charset="0"/>
              </a:rPr>
              <a:t>New collaborators are welcome!</a:t>
            </a:r>
          </a:p>
        </p:txBody>
      </p:sp>
    </p:spTree>
    <p:extLst>
      <p:ext uri="{BB962C8B-B14F-4D97-AF65-F5344CB8AC3E}">
        <p14:creationId xmlns:p14="http://schemas.microsoft.com/office/powerpoint/2010/main" val="3664589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12AC8D-5FB8-6E8A-DD61-AC6BE411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262"/>
            <a:ext cx="10515600" cy="1133475"/>
          </a:xfrm>
        </p:spPr>
        <p:txBody>
          <a:bodyPr/>
          <a:lstStyle/>
          <a:p>
            <a:pPr algn="ctr"/>
            <a:r>
              <a:rPr lang="en-GB" dirty="0">
                <a:latin typeface="Canela Text" pitchFamily="2" charset="0"/>
                <a:cs typeface="Times New Roman" panose="02020603050405020304" pitchFamily="18" charset="0"/>
              </a:rPr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282E3-F536-9336-CDB4-C858F4ACE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851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84F41-D51F-78FF-39BD-1C4B9A91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32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70EAAC-F6AC-25B4-5AC5-229721490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32" t="27964" b="15303"/>
          <a:stretch/>
        </p:blipFill>
        <p:spPr>
          <a:xfrm>
            <a:off x="9880376" y="0"/>
            <a:ext cx="2013857" cy="223466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4BD60D6-231B-50AE-1FD1-E5DE8EDE9812}"/>
              </a:ext>
            </a:extLst>
          </p:cNvPr>
          <p:cNvCxnSpPr>
            <a:cxnSpLocks/>
          </p:cNvCxnSpPr>
          <p:nvPr/>
        </p:nvCxnSpPr>
        <p:spPr>
          <a:xfrm flipV="1">
            <a:off x="10843762" y="690789"/>
            <a:ext cx="473528" cy="300887"/>
          </a:xfrm>
          <a:prstGeom prst="straightConnector1">
            <a:avLst/>
          </a:prstGeom>
          <a:ln w="4445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5C929B-6587-755D-C233-515DF324EF56}"/>
              </a:ext>
            </a:extLst>
          </p:cNvPr>
          <p:cNvCxnSpPr>
            <a:cxnSpLocks/>
          </p:cNvCxnSpPr>
          <p:nvPr/>
        </p:nvCxnSpPr>
        <p:spPr>
          <a:xfrm>
            <a:off x="10843762" y="1045157"/>
            <a:ext cx="84364" cy="638687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9C1F90-B79A-2D7D-7176-5976546B92DE}"/>
                  </a:ext>
                </a:extLst>
              </p:cNvPr>
              <p:cNvSpPr txBox="1"/>
              <p:nvPr/>
            </p:nvSpPr>
            <p:spPr>
              <a:xfrm>
                <a:off x="11097962" y="738511"/>
                <a:ext cx="527644" cy="369332"/>
              </a:xfrm>
              <a:prstGeom prst="rect">
                <a:avLst/>
              </a:prstGeom>
              <a:noFill/>
              <a:ln>
                <a:solidFill>
                  <a:schemeClr val="bg1">
                    <a:alpha val="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1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9C1F90-B79A-2D7D-7176-5976546B9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7962" y="738511"/>
                <a:ext cx="52764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>
                    <a:alpha val="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99E17D-4B45-DED3-8625-D855F1EF83C8}"/>
                  </a:ext>
                </a:extLst>
              </p:cNvPr>
              <p:cNvSpPr txBox="1"/>
              <p:nvPr/>
            </p:nvSpPr>
            <p:spPr>
              <a:xfrm>
                <a:off x="10606633" y="1593343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GB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99E17D-4B45-DED3-8625-D855F1EF8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6633" y="1593343"/>
                <a:ext cx="380232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9B73099-BEC3-097E-93D2-28A6623DD7DA}"/>
              </a:ext>
            </a:extLst>
          </p:cNvPr>
          <p:cNvSpPr txBox="1"/>
          <p:nvPr/>
        </p:nvSpPr>
        <p:spPr>
          <a:xfrm>
            <a:off x="643629" y="6015692"/>
            <a:ext cx="1090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nela Text" pitchFamily="2" charset="0"/>
                <a:cs typeface="Times New Roman" panose="02020603050405020304" pitchFamily="18" charset="0"/>
              </a:rPr>
              <a:t>GENIE with FSI predicts correct rise</a:t>
            </a:r>
            <a:endParaRPr lang="en-GB" sz="2800" dirty="0">
              <a:latin typeface="Canela Text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1D3B4F-C31A-E899-02F4-4EBFA3FBE8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572" t="12026" b="21122"/>
          <a:stretch/>
        </p:blipFill>
        <p:spPr>
          <a:xfrm>
            <a:off x="4410108" y="1167699"/>
            <a:ext cx="3201232" cy="1178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119AEA-91D1-272A-C972-9109712550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6572" b="17724"/>
          <a:stretch/>
        </p:blipFill>
        <p:spPr>
          <a:xfrm>
            <a:off x="478511" y="923177"/>
            <a:ext cx="3109792" cy="14084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50138624-3288-2188-AC89-D29347A3F056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76029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C(e,e’1p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) – </a:t>
                </a:r>
                <a:r>
                  <a:rPr lang="en-GB" sz="32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Transverse boosting angle</a:t>
                </a:r>
                <a:endParaRPr lang="en-GB" sz="4000" dirty="0">
                  <a:solidFill>
                    <a:srgbClr val="0070C0"/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50138624-3288-2188-AC89-D29347A3F056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760293"/>
              </a:xfrm>
              <a:prstGeom prst="rect">
                <a:avLst/>
              </a:prstGeom>
              <a:blipFill>
                <a:blip r:embed="rId8"/>
                <a:stretch>
                  <a:fillRect l="-2171" t="-6557" b="-327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2A6E6A33-E2B4-C8B7-BAF0-6BEEBC04B46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549" b="3832"/>
          <a:stretch/>
        </p:blipFill>
        <p:spPr>
          <a:xfrm rot="5400000">
            <a:off x="458152" y="2215137"/>
            <a:ext cx="3201819" cy="41208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39B2E0-3E4C-D3C9-3086-FB72DFC540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549" b="3560"/>
          <a:stretch/>
        </p:blipFill>
        <p:spPr>
          <a:xfrm rot="5400000">
            <a:off x="4523820" y="2210181"/>
            <a:ext cx="3191906" cy="41208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39037FC-4042-5A3F-E3E2-BA31E0F665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133" b="3768"/>
          <a:stretch/>
        </p:blipFill>
        <p:spPr>
          <a:xfrm rot="5400000">
            <a:off x="8658698" y="2225599"/>
            <a:ext cx="3099132" cy="405609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0D081D5-696E-D517-B211-B69B4BD7A985}"/>
              </a:ext>
            </a:extLst>
          </p:cNvPr>
          <p:cNvSpPr/>
          <p:nvPr/>
        </p:nvSpPr>
        <p:spPr>
          <a:xfrm>
            <a:off x="877681" y="2409177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1.1 GeV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EAF69E3-565D-993B-CA62-00E1B782C8AE}"/>
              </a:ext>
            </a:extLst>
          </p:cNvPr>
          <p:cNvSpPr/>
          <p:nvPr/>
        </p:nvSpPr>
        <p:spPr>
          <a:xfrm>
            <a:off x="5104782" y="2407918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2.2 GeV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83CAFE6-2795-BCC4-84C8-DBC56D03D025}"/>
              </a:ext>
            </a:extLst>
          </p:cNvPr>
          <p:cNvSpPr/>
          <p:nvPr/>
        </p:nvSpPr>
        <p:spPr>
          <a:xfrm>
            <a:off x="9217198" y="2426498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nela Text" pitchFamily="2" charset="0"/>
              </a:rPr>
              <a:t>4.4 GeV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3EF5410-4377-A21C-09D9-18C88112C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1666" y="3147674"/>
            <a:ext cx="1785257" cy="158434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AAB13E6-3871-96FC-917F-A46DF9F6D072}"/>
              </a:ext>
            </a:extLst>
          </p:cNvPr>
          <p:cNvSpPr txBox="1"/>
          <p:nvPr/>
        </p:nvSpPr>
        <p:spPr>
          <a:xfrm rot="19817232">
            <a:off x="5099091" y="3896960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9BA293B-17A7-692A-1220-DE9A077B0D0B}"/>
              </a:ext>
            </a:extLst>
          </p:cNvPr>
          <p:cNvSpPr txBox="1"/>
          <p:nvPr/>
        </p:nvSpPr>
        <p:spPr>
          <a:xfrm rot="19817232">
            <a:off x="9130250" y="4009015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A49277-E003-EA37-64E4-C390701D3D3A}"/>
              </a:ext>
            </a:extLst>
          </p:cNvPr>
          <p:cNvSpPr txBox="1"/>
          <p:nvPr/>
        </p:nvSpPr>
        <p:spPr>
          <a:xfrm rot="19817232">
            <a:off x="1054534" y="3954484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516850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887CF-AB38-08F7-DD59-2B160A8FA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3E041-6998-F814-43D2-FD426BADC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anela Text" pitchFamily="2" charset="0"/>
                <a:cs typeface="Times New Roman" panose="02020603050405020304" pitchFamily="18" charset="0"/>
              </a:rPr>
              <a:t>Acceptance correction per sector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68D3C4-FBBD-7072-AE76-78CF80C19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69" y="1543421"/>
            <a:ext cx="7152861" cy="4904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0041C4-745E-FB3B-CE48-1656A439BCAA}"/>
              </a:ext>
            </a:extLst>
          </p:cNvPr>
          <p:cNvSpPr txBox="1"/>
          <p:nvPr/>
        </p:nvSpPr>
        <p:spPr>
          <a:xfrm>
            <a:off x="8189843" y="2499652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Garamond" panose="02020404030301010803" pitchFamily="18" charset="0"/>
              </a:rPr>
              <a:t>Not used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FF2199-8DD7-7AA2-D38B-369C14C5A335}"/>
              </a:ext>
            </a:extLst>
          </p:cNvPr>
          <p:cNvSpPr txBox="1"/>
          <p:nvPr/>
        </p:nvSpPr>
        <p:spPr>
          <a:xfrm>
            <a:off x="5797825" y="4984891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Garamond" panose="02020404030301010803" pitchFamily="18" charset="0"/>
              </a:rPr>
              <a:t>Not used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8B1850-171A-B0A0-DA50-0EC0DD4E0035}"/>
              </a:ext>
            </a:extLst>
          </p:cNvPr>
          <p:cNvSpPr txBox="1"/>
          <p:nvPr/>
        </p:nvSpPr>
        <p:spPr>
          <a:xfrm>
            <a:off x="3326740" y="4985003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Garamond" panose="02020404030301010803" pitchFamily="18" charset="0"/>
              </a:rPr>
              <a:t>Not used</a:t>
            </a:r>
          </a:p>
        </p:txBody>
      </p:sp>
    </p:spTree>
    <p:extLst>
      <p:ext uri="{BB962C8B-B14F-4D97-AF65-F5344CB8AC3E}">
        <p14:creationId xmlns:p14="http://schemas.microsoft.com/office/powerpoint/2010/main" val="2399654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E6421-04ED-E108-F5BC-9A23AA2E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4765"/>
          </a:xfrm>
        </p:spPr>
        <p:txBody>
          <a:bodyPr>
            <a:noAutofit/>
          </a:bodyPr>
          <a:lstStyle/>
          <a:p>
            <a:r>
              <a:rPr lang="en-US" dirty="0">
                <a:latin typeface="Canela Text" pitchFamily="2" charset="0"/>
                <a:cs typeface="Times New Roman" panose="02020603050405020304" pitchFamily="18" charset="0"/>
              </a:rPr>
              <a:t>Pion production analysis - </a:t>
            </a:r>
            <a:r>
              <a:rPr lang="en-GB" sz="3200" dirty="0">
                <a:latin typeface="Canela Text" pitchFamily="2" charset="0"/>
                <a:cs typeface="Times New Roman" panose="02020603050405020304" pitchFamily="18" charset="0"/>
              </a:rPr>
              <a:t>Raw data</a:t>
            </a:r>
            <a:endParaRPr lang="en-GB" dirty="0">
              <a:latin typeface="Canela Text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84F41-D51F-78FF-39BD-1C4B9A91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34</a:t>
            </a:fld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213C8ED-9B18-FBB8-6335-CDD2DBD88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721" y="1972790"/>
            <a:ext cx="3728158" cy="2773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F20DAD-D1E0-97AF-630E-9189505B3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980" y="1972790"/>
            <a:ext cx="3728159" cy="27184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503177-AA0E-FBF1-90C1-26C7D82B9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920" y="1972784"/>
            <a:ext cx="3728159" cy="28585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41FD32-6807-D864-3E71-B3BBCC3ADD5C}"/>
              </a:ext>
            </a:extLst>
          </p:cNvPr>
          <p:cNvSpPr txBox="1"/>
          <p:nvPr/>
        </p:nvSpPr>
        <p:spPr>
          <a:xfrm>
            <a:off x="1331707" y="4886914"/>
            <a:ext cx="19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96FF"/>
                </a:solidFill>
                <a:latin typeface="Canela Text" pitchFamily="2" charset="0"/>
                <a:cs typeface="Times New Roman" panose="02020603050405020304" pitchFamily="18" charset="0"/>
              </a:rPr>
              <a:t>Delta dominated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F9A1F5-5AEF-76A6-646E-04A5BA5D2F81}"/>
              </a:ext>
            </a:extLst>
          </p:cNvPr>
          <p:cNvSpPr txBox="1"/>
          <p:nvPr/>
        </p:nvSpPr>
        <p:spPr>
          <a:xfrm>
            <a:off x="9165835" y="4897946"/>
            <a:ext cx="254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7E79"/>
                </a:solidFill>
                <a:latin typeface="Canela Text" pitchFamily="2" charset="0"/>
                <a:cs typeface="Times New Roman" panose="02020603050405020304" pitchFamily="18" charset="0"/>
              </a:rPr>
              <a:t>Multi-pion production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5319EA-88A5-162A-C6F8-46D358EE035D}"/>
              </a:ext>
            </a:extLst>
          </p:cNvPr>
          <p:cNvCxnSpPr>
            <a:cxnSpLocks/>
          </p:cNvCxnSpPr>
          <p:nvPr/>
        </p:nvCxnSpPr>
        <p:spPr>
          <a:xfrm>
            <a:off x="4528457" y="5063580"/>
            <a:ext cx="3431622" cy="0"/>
          </a:xfrm>
          <a:prstGeom prst="straightConnector1">
            <a:avLst/>
          </a:prstGeom>
          <a:ln w="28575">
            <a:solidFill>
              <a:schemeClr val="accent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9E7B1C1-0ECF-D1E6-B2C0-6C567285025C}"/>
              </a:ext>
            </a:extLst>
          </p:cNvPr>
          <p:cNvSpPr txBox="1"/>
          <p:nvPr/>
        </p:nvSpPr>
        <p:spPr>
          <a:xfrm>
            <a:off x="5162241" y="5203737"/>
            <a:ext cx="24449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  <a:latin typeface="Canela Text" pitchFamily="2" charset="0"/>
                <a:cs typeface="Times New Roman" panose="02020603050405020304" pitchFamily="18" charset="0"/>
              </a:rPr>
              <a:t>Higher W resonances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8C5A5-B3E0-91A0-1A2A-5C983361A0A6}"/>
              </a:ext>
            </a:extLst>
          </p:cNvPr>
          <p:cNvSpPr txBox="1"/>
          <p:nvPr/>
        </p:nvSpPr>
        <p:spPr>
          <a:xfrm rot="19817232">
            <a:off x="1047293" y="3167390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C5088-BC35-8B53-1FF9-0E5864A0A42A}"/>
              </a:ext>
            </a:extLst>
          </p:cNvPr>
          <p:cNvSpPr txBox="1"/>
          <p:nvPr/>
        </p:nvSpPr>
        <p:spPr>
          <a:xfrm rot="19817232">
            <a:off x="5084918" y="3028458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5CFDFC-6411-9A33-49B9-A641DC570673}"/>
              </a:ext>
            </a:extLst>
          </p:cNvPr>
          <p:cNvSpPr txBox="1"/>
          <p:nvPr/>
        </p:nvSpPr>
        <p:spPr>
          <a:xfrm rot="19817232">
            <a:off x="8404782" y="3028458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218429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CF1D5D19-02BA-0E11-3183-D99DE971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543EE1-9B40-3649-8320-A6A195E9A087}" type="slidenum">
              <a:rPr lang="en-GB" smtClean="0"/>
              <a:t>35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4051A4-44C9-2726-0E6A-2F13C24D655A}"/>
                  </a:ext>
                </a:extLst>
              </p:cNvPr>
              <p:cNvSpPr txBox="1"/>
              <p:nvPr/>
            </p:nvSpPr>
            <p:spPr>
              <a:xfrm>
                <a:off x="815340" y="2116465"/>
                <a:ext cx="6321993" cy="3386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b="1" dirty="0">
                    <a:latin typeface="Canela Text" pitchFamily="2" charset="0"/>
                    <a:cs typeface="Times New Roman" panose="02020603050405020304" pitchFamily="18" charset="0"/>
                  </a:rPr>
                  <a:t>“Data driven” background subtraction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800" b="1" dirty="0">
                    <a:solidFill>
                      <a:srgbClr val="009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Rotate detected background event N times around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2800" b="1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</m:acc>
                  </m:oMath>
                </a14:m>
                <a:endParaRPr lang="en-GB" sz="2800" b="1" dirty="0">
                  <a:solidFill>
                    <a:srgbClr val="009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Compute probability to be detected as signal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Ρ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𝑠𝑖𝑔𝑛𝑎𝑙</m:t>
                        </m:r>
                      </m:sub>
                    </m:sSub>
                  </m:oMath>
                </a14:m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Add pseudo-event weighted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Ρ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𝑠𝑖𝑔𝑛𝑎𝑙</m:t>
                        </m:r>
                      </m:sub>
                    </m:sSub>
                  </m:oMath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GB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GB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</m:oMath>
                </a14:m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-dependence on cross-section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4051A4-44C9-2726-0E6A-2F13C24D6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" y="2116465"/>
                <a:ext cx="6321993" cy="3386761"/>
              </a:xfrm>
              <a:prstGeom prst="rect">
                <a:avLst/>
              </a:prstGeom>
              <a:blipFill>
                <a:blip r:embed="rId2"/>
                <a:stretch>
                  <a:fillRect l="-1804" t="-1866" r="-802" b="-22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CAEE76D7-B83C-31A8-71C2-C3AB4C040E5C}"/>
              </a:ext>
            </a:extLst>
          </p:cNvPr>
          <p:cNvGrpSpPr/>
          <p:nvPr/>
        </p:nvGrpSpPr>
        <p:grpSpPr>
          <a:xfrm>
            <a:off x="7214910" y="1794507"/>
            <a:ext cx="4469090" cy="4081360"/>
            <a:chOff x="7214910" y="1794507"/>
            <a:chExt cx="3692622" cy="33923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0D9F1C-5090-C06D-1C0E-FFBC48CEA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4910" y="1794507"/>
              <a:ext cx="3692622" cy="3392318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6371E4C-C3D6-C637-8960-BC53564472BE}"/>
                </a:ext>
              </a:extLst>
            </p:cNvPr>
            <p:cNvCxnSpPr>
              <a:cxnSpLocks/>
            </p:cNvCxnSpPr>
            <p:nvPr/>
          </p:nvCxnSpPr>
          <p:spPr>
            <a:xfrm>
              <a:off x="9439700" y="3809846"/>
              <a:ext cx="97683" cy="1293967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2B5EC9C-DED1-CB33-6A24-EE4E1DAEC2F5}"/>
                    </a:ext>
                  </a:extLst>
                </p:cNvPr>
                <p:cNvSpPr txBox="1"/>
                <p:nvPr/>
              </p:nvSpPr>
              <p:spPr>
                <a:xfrm>
                  <a:off x="9144556" y="4694382"/>
                  <a:ext cx="240427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GB" sz="3200" dirty="0"/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2B5EC9C-DED1-CB33-6A24-EE4E1DAEC2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556" y="4694382"/>
                  <a:ext cx="240427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30435" r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9177E281-6D36-A5FB-0BA2-D3F09A8456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5340" y="34396"/>
                <a:ext cx="10515600" cy="80590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1p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analysis: background contamination</a:t>
                </a:r>
              </a:p>
            </p:txBody>
          </p:sp>
        </mc:Choice>
        <mc:Fallback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9177E281-6D36-A5FB-0BA2-D3F09A845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" y="34396"/>
                <a:ext cx="10515600" cy="805906"/>
              </a:xfrm>
              <a:prstGeom prst="rect">
                <a:avLst/>
              </a:prstGeom>
              <a:blipFill>
                <a:blip r:embed="rId5"/>
                <a:stretch>
                  <a:fillRect l="-2051" b="-30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0273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E6421-04ED-E108-F5BC-9A23AA2EE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anela Text" pitchFamily="2" charset="0"/>
                <a:cs typeface="Times New Roman" panose="02020603050405020304" pitchFamily="18" charset="0"/>
              </a:rPr>
              <a:t>Background subtraction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DE44E9-CF27-A139-3A52-E9631BEB75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93446"/>
                <a:ext cx="5845628" cy="4895850"/>
              </a:xfrm>
            </p:spPr>
            <p:txBody>
              <a:bodyPr>
                <a:normAutofit/>
              </a:bodyPr>
              <a:lstStyle/>
              <a:p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Calculate the </a:t>
                </a:r>
                <a:r>
                  <a:rPr lang="en-GB" b="1" dirty="0">
                    <a:latin typeface="Canela Text" pitchFamily="2" charset="0"/>
                    <a:cs typeface="Times New Roman" panose="02020603050405020304" pitchFamily="18" charset="0"/>
                  </a:rPr>
                  <a:t>probability</a:t>
                </a:r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 of the event to be reconstructed as</a:t>
                </a:r>
              </a:p>
              <a:p>
                <a:pPr lvl="1"/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i.e. 2p1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, 1p2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 and 1p1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endParaRPr lang="en-GB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We add a pseudo-event with </a:t>
                </a:r>
                <a:r>
                  <a:rPr lang="en-GB" b="1" dirty="0">
                    <a:latin typeface="Canela Text" pitchFamily="2" charset="0"/>
                    <a:cs typeface="Times New Roman" panose="02020603050405020304" pitchFamily="18" charset="0"/>
                  </a:rPr>
                  <a:t>weight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𝒘</m:t>
                    </m:r>
                  </m:oMath>
                </a14:m>
                <a:r>
                  <a:rPr lang="en-GB" b="1" dirty="0">
                    <a:latin typeface="Canela Text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and the new particle content after rotation</a:t>
                </a:r>
                <a:endParaRPr lang="en-US" b="0" i="1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en-GB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en-GB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en-GB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𝑚𝑓</m:t>
                        </m:r>
                      </m:sub>
                    </m:sSub>
                  </m:oMath>
                </a14:m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: number of counts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: initial event weight</a:t>
                </a:r>
              </a:p>
              <a:p>
                <a:pPr lvl="1"/>
                <a:endParaRPr lang="en-GB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lvl="1"/>
                <a:endParaRPr lang="en-GB" dirty="0">
                  <a:latin typeface="Canela Text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DE44E9-CF27-A139-3A52-E9631BEB75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93446"/>
                <a:ext cx="5845628" cy="4895850"/>
              </a:xfrm>
              <a:blipFill>
                <a:blip r:embed="rId2"/>
                <a:stretch>
                  <a:fillRect l="-1952" t="-2067" r="-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84F41-D51F-78FF-39BD-1C4B9A91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36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5AEF7-DA3F-6F5C-81ED-6B6E35789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196" y="2064544"/>
            <a:ext cx="4216400" cy="38735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6DF4FE-A085-69C7-D47A-BDE718ECFF5B}"/>
              </a:ext>
            </a:extLst>
          </p:cNvPr>
          <p:cNvCxnSpPr>
            <a:cxnSpLocks/>
          </p:cNvCxnSpPr>
          <p:nvPr/>
        </p:nvCxnSpPr>
        <p:spPr>
          <a:xfrm>
            <a:off x="9318167" y="4264592"/>
            <a:ext cx="152400" cy="1477509"/>
          </a:xfrm>
          <a:prstGeom prst="straightConnector1">
            <a:avLst/>
          </a:prstGeom>
          <a:ln w="381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F43660-9AA4-387C-FF66-7DF4DE6B8CFA}"/>
                  </a:ext>
                </a:extLst>
              </p:cNvPr>
              <p:cNvSpPr txBox="1"/>
              <p:nvPr/>
            </p:nvSpPr>
            <p:spPr>
              <a:xfrm>
                <a:off x="8943064" y="5271497"/>
                <a:ext cx="37510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en-GB" sz="32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F43660-9AA4-387C-FF66-7DF4DE6B8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064" y="5271497"/>
                <a:ext cx="375103" cy="492443"/>
              </a:xfrm>
              <a:prstGeom prst="rect">
                <a:avLst/>
              </a:prstGeom>
              <a:blipFill>
                <a:blip r:embed="rId4"/>
                <a:stretch>
                  <a:fillRect l="-16667" r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678313-50F4-1DF6-2668-004334573B5A}"/>
              </a:ext>
            </a:extLst>
          </p:cNvPr>
          <p:cNvCxnSpPr>
            <a:cxnSpLocks/>
          </p:cNvCxnSpPr>
          <p:nvPr/>
        </p:nvCxnSpPr>
        <p:spPr>
          <a:xfrm>
            <a:off x="9613243" y="4068649"/>
            <a:ext cx="1125000" cy="372722"/>
          </a:xfrm>
          <a:prstGeom prst="straightConnector1">
            <a:avLst/>
          </a:prstGeom>
          <a:ln w="381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0C542E-0526-BBCB-30A7-A73D6ADCAD3A}"/>
                  </a:ext>
                </a:extLst>
              </p:cNvPr>
              <p:cNvSpPr txBox="1"/>
              <p:nvPr/>
            </p:nvSpPr>
            <p:spPr>
              <a:xfrm>
                <a:off x="10703091" y="3948928"/>
                <a:ext cx="37510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0C542E-0526-BBCB-30A7-A73D6ADCA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3091" y="3948928"/>
                <a:ext cx="375103" cy="492443"/>
              </a:xfrm>
              <a:prstGeom prst="rect">
                <a:avLst/>
              </a:prstGeom>
              <a:blipFill>
                <a:blip r:embed="rId5"/>
                <a:stretch>
                  <a:fillRect l="-16129" r="-16129" b="-256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1DD9AF-09AA-9521-186A-F907474D8948}"/>
                  </a:ext>
                </a:extLst>
              </p:cNvPr>
              <p:cNvSpPr txBox="1"/>
              <p:nvPr/>
            </p:nvSpPr>
            <p:spPr>
              <a:xfrm>
                <a:off x="639858" y="4287445"/>
                <a:ext cx="6096000" cy="9840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96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𝑤</m:t>
                      </m:r>
                      <m:r>
                        <a:rPr lang="en-US" sz="2800" b="0" i="1" smtClean="0">
                          <a:solidFill>
                            <a:srgbClr val="0096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𝑚𝑖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1DD9AF-09AA-9521-186A-F907474D8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58" y="4287445"/>
                <a:ext cx="6096000" cy="984052"/>
              </a:xfrm>
              <a:prstGeom prst="rect">
                <a:avLst/>
              </a:prstGeom>
              <a:blipFill>
                <a:blip r:embed="rId6"/>
                <a:stretch>
                  <a:fillRect b="-37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832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E6421-04ED-E108-F5BC-9A23AA2EE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anela Text" pitchFamily="2" charset="0"/>
                <a:cs typeface="Times New Roman" panose="02020603050405020304" pitchFamily="18" charset="0"/>
              </a:rPr>
              <a:t>Background subtraction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DE44E9-CF27-A139-3A52-E9631BEB75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303461"/>
                <a:ext cx="5932713" cy="3873501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b="1" dirty="0">
                    <a:latin typeface="Canela Text" pitchFamily="2" charset="0"/>
                    <a:cs typeface="Times New Roman" panose="02020603050405020304" pitchFamily="18" charset="0"/>
                  </a:rPr>
                  <a:t>Repeat for lower multiplicity events</a:t>
                </a:r>
              </a:p>
              <a:p>
                <a:pPr lvl="1"/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i.e. 2p1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 and 1p2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Calculate the weight for the event to be reconstructed as</a:t>
                </a:r>
              </a:p>
              <a:p>
                <a:pPr lvl="1"/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1p1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 (our signal definition)</a:t>
                </a:r>
              </a:p>
              <a:p>
                <a:pPr lvl="1"/>
                <a:endParaRPr lang="en-GB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96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𝑤</m:t>
                    </m:r>
                    <m:r>
                      <a:rPr lang="en-US" sz="3200" b="0" i="1" smtClean="0">
                        <a:solidFill>
                          <a:srgbClr val="0096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=+</m:t>
                    </m:r>
                    <m:f>
                      <m:fPr>
                        <m:ctrlPr>
                          <a:rPr lang="en-US" sz="3200" i="1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𝑚𝑓</m:t>
                            </m:r>
                            <m:r>
                              <a:rPr lang="en-US" sz="3200" b="0" i="1" smtClean="0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𝑚𝑓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3200" i="1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solidFill>
                      <a:srgbClr val="0096FF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096FF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</a:t>
                </a:r>
                <a:endParaRPr lang="en-GB" sz="3200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lvl="1"/>
                <a:endParaRPr lang="en-GB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GB" b="1" dirty="0">
                    <a:latin typeface="Canela Text" pitchFamily="2" charset="0"/>
                    <a:cs typeface="Times New Roman" panose="02020603050405020304" pitchFamily="18" charset="0"/>
                  </a:rPr>
                  <a:t>Repeat until we only have signal events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DE44E9-CF27-A139-3A52-E9631BEB75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303461"/>
                <a:ext cx="5932713" cy="3873501"/>
              </a:xfrm>
              <a:blipFill>
                <a:blip r:embed="rId2"/>
                <a:stretch>
                  <a:fillRect l="-1709" t="-4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84F41-D51F-78FF-39BD-1C4B9A91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37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194DD-62EB-055B-0663-BC787298D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196" y="2064544"/>
            <a:ext cx="4216400" cy="38735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6BDB57E-78AE-19C8-31A4-211948829D5B}"/>
              </a:ext>
            </a:extLst>
          </p:cNvPr>
          <p:cNvCxnSpPr>
            <a:cxnSpLocks/>
          </p:cNvCxnSpPr>
          <p:nvPr/>
        </p:nvCxnSpPr>
        <p:spPr>
          <a:xfrm>
            <a:off x="9613243" y="4068649"/>
            <a:ext cx="1125000" cy="372722"/>
          </a:xfrm>
          <a:prstGeom prst="straightConnector1">
            <a:avLst/>
          </a:prstGeom>
          <a:ln w="381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22A310-33CE-2D0E-B1B7-E649E41F4034}"/>
                  </a:ext>
                </a:extLst>
              </p:cNvPr>
              <p:cNvSpPr txBox="1"/>
              <p:nvPr/>
            </p:nvSpPr>
            <p:spPr>
              <a:xfrm>
                <a:off x="10703091" y="3948928"/>
                <a:ext cx="37510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22A310-33CE-2D0E-B1B7-E649E41F4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3091" y="3948928"/>
                <a:ext cx="375103" cy="492443"/>
              </a:xfrm>
              <a:prstGeom prst="rect">
                <a:avLst/>
              </a:prstGeom>
              <a:blipFill>
                <a:blip r:embed="rId4"/>
                <a:stretch>
                  <a:fillRect l="-16129" r="-16129" b="-256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701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E6421-04ED-E108-F5BC-9A23AA2EE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anela Text" pitchFamily="2" charset="0"/>
                <a:cs typeface="Times New Roman" panose="02020603050405020304" pitchFamily="18" charset="0"/>
              </a:rPr>
              <a:t>Background subtraction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DE44E9-CF27-A139-3A52-E9631BEB75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27465"/>
                <a:ext cx="5932713" cy="448627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>
                    <a:solidFill>
                      <a:srgbClr val="0096FF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The method can be easily generalized to any signal definition</a:t>
                </a:r>
              </a:p>
              <a:p>
                <a:r>
                  <a:rPr lang="en-US" dirty="0">
                    <a:latin typeface="Canela Text" pitchFamily="2" charset="0"/>
                    <a:cs typeface="Times New Roman" panose="02020603050405020304" pitchFamily="18" charset="0"/>
                  </a:rPr>
                  <a:t>We classify events given their multiplicity:</a:t>
                </a:r>
              </a:p>
              <a:p>
                <a:pPr lvl="1"/>
                <a:r>
                  <a:rPr lang="en-US" dirty="0">
                    <a:latin typeface="Canela Text" pitchFamily="2" charset="0"/>
                    <a:cs typeface="Times New Roman" panose="02020603050405020304" pitchFamily="18" charset="0"/>
                  </a:rPr>
                  <a:t>Number of signal particles in the event</a:t>
                </a:r>
              </a:p>
              <a:p>
                <a:r>
                  <a:rPr lang="en-US" dirty="0">
                    <a:latin typeface="Canela Text" pitchFamily="2" charset="0"/>
                    <a:cs typeface="Times New Roman" panose="02020603050405020304" pitchFamily="18" charset="0"/>
                  </a:rPr>
                  <a:t>We calculate the weight for every event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𝑠𝑖𝑔𝑛𝑎𝑙</m:t>
                        </m:r>
                      </m:sub>
                    </m:sSub>
                  </m:oMath>
                </a14:m>
                <a:endParaRPr lang="en-GB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All permutations considered by the algorithm</a:t>
                </a:r>
              </a:p>
              <a:p>
                <a:pPr lvl="1"/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Correct weight assigned to each event</a:t>
                </a:r>
              </a:p>
              <a:p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The initial multiplicity is configurable</a:t>
                </a:r>
              </a:p>
              <a:p>
                <a:pPr lvl="1"/>
                <a:endParaRPr lang="en-GB" dirty="0">
                  <a:latin typeface="Canela Text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DE44E9-CF27-A139-3A52-E9631BEB75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27465"/>
                <a:ext cx="5932713" cy="4486274"/>
              </a:xfrm>
              <a:blipFill>
                <a:blip r:embed="rId2"/>
                <a:stretch>
                  <a:fillRect l="-1709" t="-28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84F41-D51F-78FF-39BD-1C4B9A91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38</a:t>
            </a:fld>
            <a:endParaRPr lang="en-GB"/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4151A590-C830-CA78-0961-BF322AC24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43" t="-3965" r="50000" b="37289"/>
          <a:stretch/>
        </p:blipFill>
        <p:spPr>
          <a:xfrm>
            <a:off x="6573663" y="2027465"/>
            <a:ext cx="5184317" cy="34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127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E6421-04ED-E108-F5BC-9A23AA2EE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anela Text" pitchFamily="2" charset="0"/>
                <a:cs typeface="Times New Roman" panose="02020603050405020304" pitchFamily="18" charset="0"/>
              </a:rPr>
              <a:t>Background subtraction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84F41-D51F-78FF-39BD-1C4B9A91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39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4782F4-D560-0BBE-6DC1-BF055304A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24" y="2367004"/>
            <a:ext cx="10999751" cy="3989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61C2D6-9122-BEA4-102F-1B7B38C8A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0" y="929935"/>
            <a:ext cx="3581400" cy="152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AFB8ED-C041-5D76-0E99-7A43A455706A}"/>
              </a:ext>
            </a:extLst>
          </p:cNvPr>
          <p:cNvSpPr txBox="1"/>
          <p:nvPr/>
        </p:nvSpPr>
        <p:spPr>
          <a:xfrm rot="19817232">
            <a:off x="1052368" y="3848238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60D121-C770-541C-BA2D-F936ACFB4F60}"/>
              </a:ext>
            </a:extLst>
          </p:cNvPr>
          <p:cNvSpPr txBox="1"/>
          <p:nvPr/>
        </p:nvSpPr>
        <p:spPr>
          <a:xfrm rot="19817232">
            <a:off x="5035101" y="3742826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4AE62D-1E6E-482F-D40C-D3270E175AB5}"/>
              </a:ext>
            </a:extLst>
          </p:cNvPr>
          <p:cNvSpPr txBox="1"/>
          <p:nvPr/>
        </p:nvSpPr>
        <p:spPr>
          <a:xfrm rot="19817232">
            <a:off x="8567986" y="3815294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417961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B5B06-FBFC-6014-0B3F-6E13E1FB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11" y="0"/>
            <a:ext cx="10515600" cy="1934651"/>
          </a:xfrm>
        </p:spPr>
        <p:txBody>
          <a:bodyPr>
            <a:normAutofit/>
          </a:bodyPr>
          <a:lstStyle/>
          <a:p>
            <a:r>
              <a:rPr lang="en-GB" sz="6000" dirty="0">
                <a:solidFill>
                  <a:srgbClr val="0070C0"/>
                </a:solidFill>
                <a:latin typeface="Canela Text" pitchFamily="2" charset="0"/>
              </a:rPr>
              <a:t>GENIE</a:t>
            </a:r>
            <a:r>
              <a:rPr lang="en-GB" dirty="0">
                <a:solidFill>
                  <a:srgbClr val="0070C0"/>
                </a:solidFill>
                <a:latin typeface="Canela Text" pitchFamily="2" charset="0"/>
              </a:rPr>
              <a:t>  </a:t>
            </a:r>
            <a:r>
              <a:rPr lang="en-GB" sz="1100" dirty="0">
                <a:solidFill>
                  <a:srgbClr val="0070C0"/>
                </a:solidFill>
                <a:latin typeface="Canela Text" pitchFamily="2" charset="0"/>
              </a:rPr>
              <a:t>http://</a:t>
            </a:r>
            <a:r>
              <a:rPr lang="en-GB" sz="1100" dirty="0" err="1">
                <a:solidFill>
                  <a:srgbClr val="0070C0"/>
                </a:solidFill>
                <a:latin typeface="Canela Text" pitchFamily="2" charset="0"/>
              </a:rPr>
              <a:t>tunes.genie-mc.org</a:t>
            </a:r>
            <a:br>
              <a:rPr lang="en-GB" sz="1100" dirty="0">
                <a:solidFill>
                  <a:srgbClr val="0070C0"/>
                </a:solidFill>
                <a:latin typeface="Canela Text" pitchFamily="2" charset="0"/>
              </a:rPr>
            </a:br>
            <a:endParaRPr lang="en-GB" dirty="0">
              <a:solidFill>
                <a:srgbClr val="0070C0"/>
              </a:solidFill>
              <a:latin typeface="Canela Text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D931F9-41F3-131A-889E-9C915BE50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3595" y="1225548"/>
                <a:ext cx="6221505" cy="5495927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dirty="0">
                    <a:latin typeface="Canela Text" pitchFamily="2" charset="0"/>
                  </a:rPr>
                  <a:t>-A,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GB" dirty="0">
                    <a:latin typeface="Canela Text" pitchFamily="2" charset="0"/>
                  </a:rPr>
                  <a:t>-A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>
                    <a:latin typeface="Canela Text" pitchFamily="2" charset="0"/>
                  </a:rPr>
                  <a:t>-A event generator</a:t>
                </a:r>
              </a:p>
              <a:p>
                <a:pPr lvl="1"/>
                <a:r>
                  <a:rPr lang="en-GB" dirty="0">
                    <a:latin typeface="Canela Text" pitchFamily="2" charset="0"/>
                  </a:rPr>
                  <a:t>MeV to </a:t>
                </a:r>
                <a:r>
                  <a:rPr lang="en-GB" dirty="0" err="1">
                    <a:latin typeface="Canela Text" pitchFamily="2" charset="0"/>
                  </a:rPr>
                  <a:t>PeV</a:t>
                </a:r>
                <a:r>
                  <a:rPr lang="en-GB" dirty="0">
                    <a:latin typeface="Canela Text" pitchFamily="2" charset="0"/>
                  </a:rPr>
                  <a:t>, all targets</a:t>
                </a:r>
              </a:p>
              <a:p>
                <a:r>
                  <a:rPr lang="en-GB" b="1" dirty="0">
                    <a:solidFill>
                      <a:srgbClr val="C00000"/>
                    </a:solidFill>
                    <a:latin typeface="Canela Text" pitchFamily="2" charset="0"/>
                  </a:rPr>
                  <a:t>Full description for electrons</a:t>
                </a:r>
              </a:p>
              <a:p>
                <a:pPr lvl="1"/>
                <a:r>
                  <a:rPr lang="en-GB" dirty="0">
                    <a:latin typeface="Canela Text" pitchFamily="2" charset="0"/>
                  </a:rPr>
                  <a:t>Common code for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dirty="0">
                    <a:latin typeface="Canela Text" pitchFamily="2" charset="0"/>
                  </a:rPr>
                  <a:t>-A,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>
                    <a:latin typeface="Canela Text" pitchFamily="2" charset="0"/>
                  </a:rPr>
                  <a:t>-A processes</a:t>
                </a:r>
              </a:p>
              <a:p>
                <a:pPr lvl="1"/>
                <a:r>
                  <a:rPr lang="en-GB" dirty="0">
                    <a:latin typeface="Canela Text" pitchFamily="2" charset="0"/>
                  </a:rPr>
                  <a:t>Many models available</a:t>
                </a:r>
              </a:p>
              <a:p>
                <a:pPr marL="457200" lvl="1" indent="0">
                  <a:buNone/>
                </a:pPr>
                <a:endParaRPr lang="en-GB" dirty="0">
                  <a:latin typeface="Canela Text" pitchFamily="2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D931F9-41F3-131A-889E-9C915BE50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3595" y="1225548"/>
                <a:ext cx="6221505" cy="5495927"/>
              </a:xfrm>
              <a:blipFill>
                <a:blip r:embed="rId2"/>
                <a:stretch>
                  <a:fillRect l="-1833" t="-1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90872-E3CE-1A64-C106-9CEE5E0B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4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2D8E98BB-B62C-691C-3B4A-D11A543023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841069"/>
                  </p:ext>
                </p:extLst>
              </p:nvPr>
            </p:nvGraphicFramePr>
            <p:xfrm>
              <a:off x="479611" y="3868164"/>
              <a:ext cx="5888694" cy="25005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55773">
                      <a:extLst>
                        <a:ext uri="{9D8B030D-6E8A-4147-A177-3AD203B41FA5}">
                          <a16:colId xmlns:a16="http://schemas.microsoft.com/office/drawing/2014/main" val="1944746113"/>
                        </a:ext>
                      </a:extLst>
                    </a:gridCol>
                    <a:gridCol w="3432921">
                      <a:extLst>
                        <a:ext uri="{9D8B030D-6E8A-4147-A177-3AD203B41FA5}">
                          <a16:colId xmlns:a16="http://schemas.microsoft.com/office/drawing/2014/main" val="7216174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Nuclear model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LFG/RFG/CFG/SF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35304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Final Sate Interactions (FSI)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err="1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hA</a:t>
                          </a:r>
                          <a:r>
                            <a:rPr lang="en-GB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/</a:t>
                          </a:r>
                          <a:r>
                            <a:rPr lang="en-GB" dirty="0" err="1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hN</a:t>
                          </a:r>
                          <a:r>
                            <a:rPr lang="en-GB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/INCL++/G4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GB" sz="1400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(*) Identical for </a:t>
                          </a:r>
                          <a14:m>
                            <m:oMath xmlns:m="http://schemas.openxmlformats.org/officeDocument/2006/math">
                              <m:r>
                                <a:rPr lang="en-GB" sz="1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oMath>
                          </a14:m>
                          <a:r>
                            <a:rPr lang="en-GB" sz="1400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-codes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8100" cmpd="sng">
                          <a:noFill/>
                        </a:lnT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67820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err="1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Quasielastic</a:t>
                          </a:r>
                          <a:r>
                            <a:rPr lang="en-GB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 (QEL)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Rosenbluth/SuSAv2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5864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2p2h (MEC)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Empirical/SuSAv2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10455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Resonance (RES)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Berger-Sehgal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23088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Deep Inelastic (DIS)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err="1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Bodek</a:t>
                          </a:r>
                          <a:r>
                            <a:rPr lang="en-GB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-Yang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159684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2D8E98BB-B62C-691C-3B4A-D11A543023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841069"/>
                  </p:ext>
                </p:extLst>
              </p:nvPr>
            </p:nvGraphicFramePr>
            <p:xfrm>
              <a:off x="479611" y="3868164"/>
              <a:ext cx="5888694" cy="25005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55773">
                      <a:extLst>
                        <a:ext uri="{9D8B030D-6E8A-4147-A177-3AD203B41FA5}">
                          <a16:colId xmlns:a16="http://schemas.microsoft.com/office/drawing/2014/main" val="1944746113"/>
                        </a:ext>
                      </a:extLst>
                    </a:gridCol>
                    <a:gridCol w="3432921">
                      <a:extLst>
                        <a:ext uri="{9D8B030D-6E8A-4147-A177-3AD203B41FA5}">
                          <a16:colId xmlns:a16="http://schemas.microsoft.com/office/drawing/2014/main" val="7216174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Nuclear model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LFG/RFG/CFG/SF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3530468"/>
                      </a:ext>
                    </a:extLst>
                  </a:tr>
                  <a:tr h="6463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Final Sate Interactions (FSI)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8100" cmpd="sng">
                          <a:noFill/>
                        </a:lnT>
                        <a:blipFill>
                          <a:blip r:embed="rId3"/>
                          <a:stretch>
                            <a:fillRect l="-71956" t="-59615" r="-369" b="-2384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67820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err="1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Quasielastic</a:t>
                          </a:r>
                          <a:r>
                            <a:rPr lang="en-GB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 (QEL)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Rosenbluth/SuSAv2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5864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2p2h (MEC)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Empirical/SuSAv2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10455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Resonance (RES)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Berger-Sehgal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23088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Deep Inelastic (DIS)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err="1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Bodek</a:t>
                          </a:r>
                          <a:r>
                            <a:rPr lang="en-GB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-Yang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alpha val="3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159684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85B4E81-A7E9-F91E-3A47-4FBACFF0A2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773" r="44947" b="1"/>
          <a:stretch/>
        </p:blipFill>
        <p:spPr>
          <a:xfrm>
            <a:off x="6443970" y="614456"/>
            <a:ext cx="4579934" cy="59244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F9551F-736B-54DC-9582-D8496F94282D}"/>
              </a:ext>
            </a:extLst>
          </p:cNvPr>
          <p:cNvSpPr txBox="1"/>
          <p:nvPr/>
        </p:nvSpPr>
        <p:spPr>
          <a:xfrm>
            <a:off x="7673708" y="1554215"/>
            <a:ext cx="447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Canela Text" pitchFamily="2" charset="0"/>
              </a:rPr>
              <a:t>QE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267FBA-EE7F-1FF5-B2B1-1AAE329A75B6}"/>
              </a:ext>
            </a:extLst>
          </p:cNvPr>
          <p:cNvSpPr txBox="1"/>
          <p:nvPr/>
        </p:nvSpPr>
        <p:spPr>
          <a:xfrm>
            <a:off x="8428133" y="2241330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  <a:latin typeface="Canela Text" pitchFamily="2" charset="0"/>
              </a:rPr>
              <a:t>MEC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15B797-CF0E-8C55-EE83-2325A439CF13}"/>
              </a:ext>
            </a:extLst>
          </p:cNvPr>
          <p:cNvSpPr txBox="1"/>
          <p:nvPr/>
        </p:nvSpPr>
        <p:spPr>
          <a:xfrm>
            <a:off x="9456094" y="1872044"/>
            <a:ext cx="526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Canela Text" pitchFamily="2" charset="0"/>
              </a:rPr>
              <a:t>RES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4977A2-7246-8A57-22BD-BD41A25081D4}"/>
              </a:ext>
            </a:extLst>
          </p:cNvPr>
          <p:cNvSpPr txBox="1"/>
          <p:nvPr/>
        </p:nvSpPr>
        <p:spPr>
          <a:xfrm>
            <a:off x="10245876" y="2129471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  <a:latin typeface="Canela Text" pitchFamily="2" charset="0"/>
              </a:rPr>
              <a:t>DIS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F4BA30-4318-42C7-E5A1-2CD16CE03C33}"/>
              </a:ext>
            </a:extLst>
          </p:cNvPr>
          <p:cNvSpPr txBox="1"/>
          <p:nvPr/>
        </p:nvSpPr>
        <p:spPr>
          <a:xfrm>
            <a:off x="6994891" y="218617"/>
            <a:ext cx="6454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1800" dirty="0">
                <a:latin typeface="Canela Text" pitchFamily="2" charset="0"/>
              </a:rPr>
              <a:t>GEM21_11a (SuSAv2), e-</a:t>
            </a:r>
            <a:r>
              <a:rPr lang="en-GB" sz="1800" baseline="30000" dirty="0">
                <a:latin typeface="Canela Text" pitchFamily="2" charset="0"/>
              </a:rPr>
              <a:t>12</a:t>
            </a:r>
            <a:r>
              <a:rPr lang="en-GB" sz="1800" dirty="0">
                <a:latin typeface="Canela Text" pitchFamily="2" charset="0"/>
              </a:rPr>
              <a:t>C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F4C858-63C8-0C0A-2C6B-E5DC8EF4A050}"/>
              </a:ext>
            </a:extLst>
          </p:cNvPr>
          <p:cNvSpPr txBox="1"/>
          <p:nvPr/>
        </p:nvSpPr>
        <p:spPr>
          <a:xfrm>
            <a:off x="8880904" y="3833794"/>
            <a:ext cx="2097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tx1">
                    <a:alpha val="28000"/>
                  </a:schemeClr>
                </a:solidFill>
                <a:latin typeface="Canela Text" pitchFamily="2" charset="0"/>
              </a:rPr>
              <a:t>PhysRevD.103.113003</a:t>
            </a:r>
          </a:p>
          <a:p>
            <a:pPr algn="r"/>
            <a:r>
              <a:rPr lang="en-GB" sz="1200" dirty="0">
                <a:solidFill>
                  <a:schemeClr val="tx1">
                    <a:alpha val="28000"/>
                  </a:schemeClr>
                </a:solidFill>
                <a:latin typeface="Canela Text" pitchFamily="2" charset="0"/>
              </a:rPr>
              <a:t> </a:t>
            </a:r>
            <a:r>
              <a:rPr lang="en-GB" sz="1200" b="0" i="0" u="none" strike="noStrike" dirty="0">
                <a:solidFill>
                  <a:schemeClr val="tx1">
                    <a:alpha val="28000"/>
                  </a:schemeClr>
                </a:solidFill>
                <a:effectLst/>
                <a:latin typeface="Canela Text" pitchFamily="2" charset="0"/>
              </a:rPr>
              <a:t>A. </a:t>
            </a:r>
            <a:r>
              <a:rPr lang="en-GB" sz="1200" b="0" i="0" u="none" strike="noStrike" dirty="0" err="1">
                <a:solidFill>
                  <a:schemeClr val="tx1">
                    <a:alpha val="28000"/>
                  </a:schemeClr>
                </a:solidFill>
                <a:effectLst/>
                <a:latin typeface="Canela Text" pitchFamily="2" charset="0"/>
              </a:rPr>
              <a:t>Papadopoulou</a:t>
            </a:r>
            <a:r>
              <a:rPr lang="en-GB" sz="1200" b="0" i="0" u="none" strike="noStrike" dirty="0">
                <a:solidFill>
                  <a:schemeClr val="tx1">
                    <a:alpha val="28000"/>
                  </a:schemeClr>
                </a:solidFill>
                <a:effectLst/>
                <a:latin typeface="Canela Text" pitchFamily="2" charset="0"/>
              </a:rPr>
              <a:t> et.</a:t>
            </a:r>
            <a:r>
              <a:rPr lang="en-GB" sz="1200" dirty="0">
                <a:solidFill>
                  <a:schemeClr val="tx1">
                    <a:alpha val="28000"/>
                  </a:schemeClr>
                </a:solidFill>
                <a:latin typeface="Canela Text" pitchFamily="2" charset="0"/>
              </a:rPr>
              <a:t> al.</a:t>
            </a:r>
            <a:endParaRPr lang="en-GB" sz="1200" b="0" i="0" u="none" strike="noStrike" dirty="0">
              <a:solidFill>
                <a:schemeClr val="tx1">
                  <a:alpha val="28000"/>
                </a:schemeClr>
              </a:solidFill>
              <a:effectLst/>
              <a:latin typeface="Canela T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5464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1C27-A1C6-2D68-39F3-78F5D000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anela Text" pitchFamily="2" charset="0"/>
                <a:cs typeface="Times New Roman" panose="02020603050405020304" pitchFamily="18" charset="0"/>
              </a:rPr>
              <a:t>Correct for detector acceptance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515E6-503F-2CA9-02F1-E193076B4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4C7E-E321-F142-B07B-81B96D76269E}" type="slidenum">
              <a:rPr lang="en-GB" smtClean="0"/>
              <a:t>40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EE12181F-2D01-8BE1-D99E-EBB4280F0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sz="2400" dirty="0">
                    <a:latin typeface="Canela Text" pitchFamily="2" charset="0"/>
                    <a:cs typeface="Times New Roman" panose="02020603050405020304" pitchFamily="18" charset="0"/>
                  </a:rPr>
                  <a:t>We must correct the data for detector effects to obtain a </a:t>
                </a:r>
                <a:r>
                  <a:rPr lang="en-GB" sz="2400" b="1" dirty="0">
                    <a:latin typeface="Canela Text" pitchFamily="2" charset="0"/>
                    <a:cs typeface="Times New Roman" panose="02020603050405020304" pitchFamily="18" charset="0"/>
                  </a:rPr>
                  <a:t>detector-independent cross-section </a:t>
                </a:r>
                <a:r>
                  <a:rPr lang="en-GB" sz="2400" dirty="0">
                    <a:latin typeface="Canela Text" pitchFamily="2" charset="0"/>
                    <a:cs typeface="Times New Roman" panose="02020603050405020304" pitchFamily="18" charset="0"/>
                  </a:rPr>
                  <a:t>measurement</a:t>
                </a:r>
              </a:p>
              <a:p>
                <a:r>
                  <a:rPr lang="en-GB" sz="2400" dirty="0">
                    <a:latin typeface="Canela Text" pitchFamily="2" charset="0"/>
                    <a:cs typeface="Times New Roman" panose="02020603050405020304" pitchFamily="18" charset="0"/>
                  </a:rPr>
                  <a:t>We use </a:t>
                </a:r>
                <a:r>
                  <a:rPr lang="en-GB" sz="2400" b="1" dirty="0">
                    <a:latin typeface="Canela Text" pitchFamily="2" charset="0"/>
                    <a:cs typeface="Times New Roman" panose="02020603050405020304" pitchFamily="18" charset="0"/>
                  </a:rPr>
                  <a:t>MC simulations </a:t>
                </a:r>
                <a:r>
                  <a:rPr lang="en-GB" sz="2400" dirty="0">
                    <a:latin typeface="Canela Text" pitchFamily="2" charset="0"/>
                    <a:cs typeface="Times New Roman" panose="02020603050405020304" pitchFamily="18" charset="0"/>
                  </a:rPr>
                  <a:t>to compute the acceptance correction</a:t>
                </a:r>
              </a:p>
              <a:p>
                <a:pPr lvl="1"/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MC simulation without detector effects</a:t>
                </a:r>
              </a:p>
              <a:p>
                <a:pPr lvl="2"/>
                <a:r>
                  <a:rPr lang="en-GB" sz="2400" dirty="0">
                    <a:latin typeface="Canela Text" pitchFamily="2" charset="0"/>
                    <a:cs typeface="Times New Roman" panose="02020603050405020304" pitchFamily="18" charset="0"/>
                  </a:rPr>
                  <a:t>“True MC”</a:t>
                </a:r>
              </a:p>
              <a:p>
                <a:pPr lvl="1"/>
                <a:r>
                  <a:rPr lang="en-GB" dirty="0">
                    <a:latin typeface="Canela Text" pitchFamily="2" charset="0"/>
                    <a:cs typeface="Times New Roman" panose="02020603050405020304" pitchFamily="18" charset="0"/>
                  </a:rPr>
                  <a:t>MC simulation with detector effects and no background events</a:t>
                </a:r>
              </a:p>
              <a:p>
                <a:pPr lvl="2"/>
                <a:r>
                  <a:rPr lang="en-GB" sz="2400" dirty="0">
                    <a:latin typeface="Canela Text" pitchFamily="2" charset="0"/>
                    <a:cs typeface="Times New Roman" panose="02020603050405020304" pitchFamily="18" charset="0"/>
                  </a:rPr>
                  <a:t>“True reconstructed MC”</a:t>
                </a:r>
              </a:p>
              <a:p>
                <a:r>
                  <a:rPr lang="en-GB" sz="2400" b="1" dirty="0">
                    <a:latin typeface="Canela Text" pitchFamily="2" charset="0"/>
                    <a:cs typeface="Times New Roman" panose="02020603050405020304" pitchFamily="18" charset="0"/>
                  </a:rPr>
                  <a:t>We apply an overall per-bin scaling factor to the data:</a:t>
                </a:r>
              </a:p>
              <a:p>
                <a:pPr marL="0" indent="0" algn="ctr">
                  <a:buNone/>
                </a:pPr>
                <a:r>
                  <a:rPr lang="en-GB" sz="2400" dirty="0">
                    <a:solidFill>
                      <a:srgbClr val="0096FF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𝑎𝑐𝑐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0096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𝑇𝑟𝑢𝑒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𝑀𝐶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𝑒𝑣𝑒𝑛𝑡𝑠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𝑖𝑡h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𝑏𝑖𝑛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𝑇𝑟𝑢𝑒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𝑅𝑒𝑐𝑜𝑛𝑠𝑡𝑟𝑢𝑐𝑡𝑒𝑑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𝑀𝐶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𝑒𝑣𝑒𝑛𝑡𝑠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𝑖𝑡h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𝑏𝑖𝑛</m:t>
                        </m:r>
                      </m:den>
                    </m:f>
                  </m:oMath>
                </a14:m>
                <a:r>
                  <a:rPr lang="en-GB" dirty="0">
                    <a:solidFill>
                      <a:srgbClr val="0096FF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EE12181F-2D01-8BE1-D99E-EBB4280F0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20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6601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1C27-A1C6-2D68-39F3-78F5D000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Canela Text" pitchFamily="2" charset="0"/>
                <a:cs typeface="Times New Roman" panose="02020603050405020304" pitchFamily="18" charset="0"/>
              </a:rPr>
              <a:t>Detector acceptance maps</a:t>
            </a:r>
            <a:endParaRPr lang="en-GB" dirty="0">
              <a:latin typeface="Canela Text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515E6-503F-2CA9-02F1-E193076B4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4C7E-E321-F142-B07B-81B96D76269E}" type="slidenum">
              <a:rPr lang="en-GB" smtClean="0"/>
              <a:t>41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162A10-3073-48F2-C6EE-DC4FF7572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46695"/>
            <a:ext cx="5257800" cy="3285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AB4784-B484-C8FE-53A2-73D6AA1A1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83872"/>
            <a:ext cx="5085246" cy="3728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3CD4A-D320-4B3A-5FF0-E208CFF4BDB1}"/>
              </a:ext>
            </a:extLst>
          </p:cNvPr>
          <p:cNvSpPr txBox="1"/>
          <p:nvPr/>
        </p:nvSpPr>
        <p:spPr>
          <a:xfrm>
            <a:off x="838200" y="1690688"/>
            <a:ext cx="101577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Canela Text" pitchFamily="2" charset="0"/>
                <a:cs typeface="Times New Roman" panose="02020603050405020304" pitchFamily="18" charset="0"/>
              </a:rPr>
              <a:t>Depending on momentum and  directionality, we assign an extra MC weight to account for detector acceptance effects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73F74-2FC8-D6B0-252C-43F881D30074}"/>
              </a:ext>
            </a:extLst>
          </p:cNvPr>
          <p:cNvSpPr txBox="1"/>
          <p:nvPr/>
        </p:nvSpPr>
        <p:spPr>
          <a:xfrm>
            <a:off x="525467" y="5933998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7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(*) Re-used from previous analysis</a:t>
            </a:r>
          </a:p>
        </p:txBody>
      </p:sp>
    </p:spTree>
    <p:extLst>
      <p:ext uri="{BB962C8B-B14F-4D97-AF65-F5344CB8AC3E}">
        <p14:creationId xmlns:p14="http://schemas.microsoft.com/office/powerpoint/2010/main" val="29483178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DAEBB-BF62-6A5E-B39B-5C45214E0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>
                <a:latin typeface="Canela Text" pitchFamily="2" charset="0"/>
                <a:cs typeface="Times New Roman" panose="02020603050405020304" pitchFamily="18" charset="0"/>
              </a:rPr>
              <a:t>Radiative corrections</a:t>
            </a:r>
            <a:endParaRPr lang="en-GB" dirty="0">
              <a:latin typeface="Canela Tex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1D782-31C6-DBA3-5D7E-9CDA9F508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29399" cy="4351338"/>
          </a:xfrm>
        </p:spPr>
        <p:txBody>
          <a:bodyPr>
            <a:normAutofit/>
          </a:bodyPr>
          <a:lstStyle/>
          <a:p>
            <a:r>
              <a:rPr lang="en-GB" sz="2200" dirty="0">
                <a:latin typeface="Canela Text" pitchFamily="2" charset="0"/>
                <a:cs typeface="Times New Roman" panose="02020603050405020304" pitchFamily="18" charset="0"/>
              </a:rPr>
              <a:t>MC simulation does not account for radiative effects</a:t>
            </a:r>
          </a:p>
          <a:p>
            <a:r>
              <a:rPr lang="en-GB" sz="2200" dirty="0">
                <a:latin typeface="Canela Text" pitchFamily="2" charset="0"/>
                <a:cs typeface="Times New Roman" panose="02020603050405020304" pitchFamily="18" charset="0"/>
              </a:rPr>
              <a:t>We add radiative effects the same way as Jefferson Lab SIMC event generator </a:t>
            </a:r>
          </a:p>
          <a:p>
            <a:pPr lvl="1"/>
            <a:r>
              <a:rPr lang="en-GB" sz="1800" dirty="0">
                <a:latin typeface="Canela Text" pitchFamily="2" charset="0"/>
                <a:cs typeface="Times New Roman" panose="02020603050405020304" pitchFamily="18" charset="0"/>
              </a:rPr>
              <a:t>Data correction factor</a:t>
            </a:r>
          </a:p>
          <a:p>
            <a:r>
              <a:rPr lang="en-GB" sz="2200" dirty="0">
                <a:latin typeface="Canela Text" pitchFamily="2" charset="0"/>
                <a:cs typeface="Times New Roman" panose="02020603050405020304" pitchFamily="18" charset="0"/>
              </a:rPr>
              <a:t>Implementation generalized for all interaction mechanisms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F4658-F04D-8F79-E34F-C45994CEF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42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5A483-F330-14F3-BC69-38B0E8531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836" y="2158538"/>
            <a:ext cx="4724401" cy="3386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8BC357-1F82-90DC-7779-F6304A252EE6}"/>
              </a:ext>
            </a:extLst>
          </p:cNvPr>
          <p:cNvSpPr txBox="1"/>
          <p:nvPr/>
        </p:nvSpPr>
        <p:spPr>
          <a:xfrm>
            <a:off x="838200" y="4714263"/>
            <a:ext cx="6123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B050"/>
                </a:solidFill>
                <a:latin typeface="Canela Text" pitchFamily="2" charset="0"/>
                <a:cs typeface="Times New Roman" panose="02020603050405020304" pitchFamily="18" charset="0"/>
              </a:rPr>
              <a:t>This is ongoing work; it is not included in the results shown in this talk</a:t>
            </a:r>
          </a:p>
        </p:txBody>
      </p:sp>
    </p:spTree>
    <p:extLst>
      <p:ext uri="{BB962C8B-B14F-4D97-AF65-F5344CB8AC3E}">
        <p14:creationId xmlns:p14="http://schemas.microsoft.com/office/powerpoint/2010/main" val="31648190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E783D-CE2B-E997-E605-12BB0D407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F698514B-C158-9802-AA7A-027276DAD5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2786" y="0"/>
            <a:ext cx="12194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CLAS12 – acceptance</a:t>
            </a:r>
          </a:p>
        </p:txBody>
      </p:sp>
      <p:sp>
        <p:nvSpPr>
          <p:cNvPr id="3" name="מציין מיקום של מספר שקופית 4">
            <a:extLst>
              <a:ext uri="{FF2B5EF4-FFF2-40B4-BE49-F238E27FC236}">
                <a16:creationId xmlns:a16="http://schemas.microsoft.com/office/drawing/2014/main" id="{77D836A8-B1C8-8E1A-C638-8885D67FEF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88629" y="18470"/>
            <a:ext cx="403371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en-US"/>
            </a:defPPr>
            <a:lvl1pPr marL="0" algn="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Aft>
                <a:spcPts val="600"/>
              </a:spcAft>
            </a:pPr>
            <a:fld id="{B35B6D63-29FC-4C56-AF53-FCFF84A76B5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rtl="0">
                <a:spcAft>
                  <a:spcPts val="600"/>
                </a:spcAft>
              </a:pPr>
              <a:t>43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מציין מיקום של תאריך 22">
            <a:extLst>
              <a:ext uri="{FF2B5EF4-FFF2-40B4-BE49-F238E27FC236}">
                <a16:creationId xmlns:a16="http://schemas.microsoft.com/office/drawing/2014/main" id="{F0D7B814-40EF-4F3A-3BC2-1273A66CC47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70088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en-US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E8C28BC-640D-439E-9CAF-63259EFFF834}" type="datetime1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4/7/24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מציין מיקום תוכן 2">
                <a:extLst>
                  <a:ext uri="{FF2B5EF4-FFF2-40B4-BE49-F238E27FC236}">
                    <a16:creationId xmlns:a16="http://schemas.microsoft.com/office/drawing/2014/main" id="{25D43562-2EE6-0AEC-A7D6-6B70FA5AA30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44722" y="4063534"/>
                <a:ext cx="11702557" cy="2444167"/>
              </a:xfrm>
              <a:prstGeom prst="rect">
                <a:avLst/>
              </a:prstGeom>
            </p:spPr>
            <p:txBody>
              <a:bodyPr vert="horz" lIns="91440" tIns="45720" rIns="91440" bIns="45720" rtlCol="1" anchor="ctr">
                <a:noAutofit/>
              </a:bodyPr>
              <a:lstStyle>
                <a:lvl1pPr marL="228600" indent="-228600" algn="r" defTabSz="914400" rtl="1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l" rtl="0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FD acceptance: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60000" algn="l" rtl="0"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Polar angle: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°≤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≤35°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(up to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some sub-systems)</a:t>
                </a:r>
              </a:p>
              <a:p>
                <a:pPr marL="360000" algn="l" rtl="0"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Azimuthal angle: 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50%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0%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=40°</m:t>
                    </m:r>
                  </m:oMath>
                </a14:m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l" rtl="0">
                  <a:spcBef>
                    <a:spcPts val="0"/>
                  </a:spcBef>
                  <a:spcAft>
                    <a:spcPts val="300"/>
                  </a:spcAft>
                  <a:buNone/>
                </a:pPr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l" rtl="0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 acceptance: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60000" algn="l" rtl="0"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Polar angle: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35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°≤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≤125°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60000" algn="l" rtl="0"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Azimuthal angle: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 range</a:t>
                </a:r>
              </a:p>
            </p:txBody>
          </p:sp>
        </mc:Choice>
        <mc:Fallback xmlns="">
          <p:sp>
            <p:nvSpPr>
              <p:cNvPr id="17" name="מציין מיקום תוכן 2">
                <a:extLst>
                  <a:ext uri="{FF2B5EF4-FFF2-40B4-BE49-F238E27FC236}">
                    <a16:creationId xmlns:a16="http://schemas.microsoft.com/office/drawing/2014/main" id="{25D43562-2EE6-0AEC-A7D6-6B70FA5AA30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22" y="4063534"/>
                <a:ext cx="11702557" cy="2444167"/>
              </a:xfrm>
              <a:prstGeom prst="rect">
                <a:avLst/>
              </a:prstGeom>
              <a:blipFill>
                <a:blip r:embed="rId3"/>
                <a:stretch>
                  <a:fillRect l="-781" t="-1746" b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9485E4B4-CD0C-26B3-38B1-CB0106B45BF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596390"/>
            <a:ext cx="4892040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rtl="0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Leading FD neutron = the neutron with the highest momentum magnitude in the FD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מציין מיקום של כותרת תחתונה 1">
                <a:extLst>
                  <a:ext uri="{FF2B5EF4-FFF2-40B4-BE49-F238E27FC236}">
                    <a16:creationId xmlns:a16="http://schemas.microsoft.com/office/drawing/2014/main" id="{7C04A11F-7B5D-763B-1C3D-868A1B822414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899383" y="6607834"/>
                <a:ext cx="2292617" cy="250166"/>
              </a:xfrm>
              <a:prstGeom prst="rect">
                <a:avLst/>
              </a:prstGeom>
            </p:spPr>
            <p:txBody>
              <a:bodyPr vert="horz" lIns="91440" tIns="45720" rIns="91440" bIns="45720" rtlCol="1" anchor="ctr"/>
              <a:lstStyle>
                <a:defPPr>
                  <a:defRPr lang="en-US"/>
                </a:defPPr>
                <a:lvl1pPr marL="0" algn="ctr" defTabSz="914400" rtl="1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simulation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GeV</a:t>
                </a:r>
              </a:p>
            </p:txBody>
          </p:sp>
        </mc:Choice>
        <mc:Fallback xmlns="">
          <p:sp>
            <p:nvSpPr>
              <p:cNvPr id="19" name="מציין מיקום של כותרת תחתונה 1">
                <a:extLst>
                  <a:ext uri="{FF2B5EF4-FFF2-40B4-BE49-F238E27FC236}">
                    <a16:creationId xmlns:a16="http://schemas.microsoft.com/office/drawing/2014/main" id="{7C04A11F-7B5D-763B-1C3D-868A1B822414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9383" y="6607834"/>
                <a:ext cx="2292617" cy="250166"/>
              </a:xfrm>
              <a:prstGeom prst="rect">
                <a:avLst/>
              </a:prstGeom>
              <a:blipFill>
                <a:blip r:embed="rId4"/>
                <a:stretch>
                  <a:fillRect t="-7317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ציין מיקום תוכן 2">
                <a:extLst>
                  <a:ext uri="{FF2B5EF4-FFF2-40B4-BE49-F238E27FC236}">
                    <a16:creationId xmlns:a16="http://schemas.microsoft.com/office/drawing/2014/main" id="{408B583D-A141-BDE2-9675-474A68CF733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053702" y="5933209"/>
                <a:ext cx="1983978" cy="53105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anchor="ctr">
                <a:noAutofit/>
              </a:bodyPr>
              <a:lstStyle>
                <a:lvl1pPr marL="944712" indent="-944712" algn="l" defTabSz="3778849" rtl="0" eaLnBrk="1" latinLnBrk="0" hangingPunct="1">
                  <a:lnSpc>
                    <a:spcPct val="90000"/>
                  </a:lnSpc>
                  <a:spcBef>
                    <a:spcPts val="4133"/>
                  </a:spcBef>
                  <a:buFont typeface="Arial" panose="020B0604020202020204" pitchFamily="34" charset="0"/>
                  <a:buChar char="•"/>
                  <a:defRPr sz="1157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834137" indent="-944712" algn="l" defTabSz="3778849" rtl="0" eaLnBrk="1" latinLnBrk="0" hangingPunct="1">
                  <a:lnSpc>
                    <a:spcPct val="90000"/>
                  </a:lnSpc>
                  <a:spcBef>
                    <a:spcPts val="2066"/>
                  </a:spcBef>
                  <a:buFont typeface="Arial" panose="020B0604020202020204" pitchFamily="34" charset="0"/>
                  <a:buChar char="•"/>
                  <a:defRPr sz="99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723562" indent="-944712" algn="l" defTabSz="3778849" rtl="0" eaLnBrk="1" latinLnBrk="0" hangingPunct="1">
                  <a:lnSpc>
                    <a:spcPct val="90000"/>
                  </a:lnSpc>
                  <a:spcBef>
                    <a:spcPts val="2066"/>
                  </a:spcBef>
                  <a:buFont typeface="Arial" panose="020B0604020202020204" pitchFamily="34" charset="0"/>
                  <a:buChar char="•"/>
                  <a:defRPr sz="82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612987" indent="-944712" algn="l" defTabSz="3778849" rtl="0" eaLnBrk="1" latinLnBrk="0" hangingPunct="1">
                  <a:lnSpc>
                    <a:spcPct val="90000"/>
                  </a:lnSpc>
                  <a:spcBef>
                    <a:spcPts val="2066"/>
                  </a:spcBef>
                  <a:buFont typeface="Arial" panose="020B0604020202020204" pitchFamily="34" charset="0"/>
                  <a:buChar char="•"/>
                  <a:defRPr sz="743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502411" indent="-944712" algn="l" defTabSz="3778849" rtl="0" eaLnBrk="1" latinLnBrk="0" hangingPunct="1">
                  <a:lnSpc>
                    <a:spcPct val="90000"/>
                  </a:lnSpc>
                  <a:spcBef>
                    <a:spcPts val="2066"/>
                  </a:spcBef>
                  <a:buFont typeface="Arial" panose="020B0604020202020204" pitchFamily="34" charset="0"/>
                  <a:buChar char="•"/>
                  <a:defRPr sz="743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391836" indent="-944712" algn="l" defTabSz="3778849" rtl="0" eaLnBrk="1" latinLnBrk="0" hangingPunct="1">
                  <a:lnSpc>
                    <a:spcPct val="90000"/>
                  </a:lnSpc>
                  <a:spcBef>
                    <a:spcPts val="2066"/>
                  </a:spcBef>
                  <a:buFont typeface="Arial" panose="020B0604020202020204" pitchFamily="34" charset="0"/>
                  <a:buChar char="•"/>
                  <a:defRPr sz="743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2281261" indent="-944712" algn="l" defTabSz="3778849" rtl="0" eaLnBrk="1" latinLnBrk="0" hangingPunct="1">
                  <a:lnSpc>
                    <a:spcPct val="90000"/>
                  </a:lnSpc>
                  <a:spcBef>
                    <a:spcPts val="2066"/>
                  </a:spcBef>
                  <a:buFont typeface="Arial" panose="020B0604020202020204" pitchFamily="34" charset="0"/>
                  <a:buChar char="•"/>
                  <a:defRPr sz="743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4170685" indent="-944712" algn="l" defTabSz="3778849" rtl="0" eaLnBrk="1" latinLnBrk="0" hangingPunct="1">
                  <a:lnSpc>
                    <a:spcPct val="90000"/>
                  </a:lnSpc>
                  <a:spcBef>
                    <a:spcPts val="2066"/>
                  </a:spcBef>
                  <a:buFont typeface="Arial" panose="020B0604020202020204" pitchFamily="34" charset="0"/>
                  <a:buChar char="•"/>
                  <a:defRPr sz="743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6060110" indent="-944712" algn="l" defTabSz="3778849" rtl="0" eaLnBrk="1" latinLnBrk="0" hangingPunct="1">
                  <a:lnSpc>
                    <a:spcPct val="90000"/>
                  </a:lnSpc>
                  <a:spcBef>
                    <a:spcPts val="2066"/>
                  </a:spcBef>
                  <a:buFont typeface="Arial" panose="020B0604020202020204" pitchFamily="34" charset="0"/>
                  <a:buChar char="•"/>
                  <a:defRPr sz="743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-36000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𝑒𝑓𝑓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𝑂𝑏𝑠𝑒𝑟𝑣𝑒𝑑</m:t>
                          </m:r>
                        </m:num>
                        <m:den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𝐸𝑥𝑝𝑒𝑐𝑡𝑒𝑑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מציין מיקום תוכן 2">
                <a:extLst>
                  <a:ext uri="{FF2B5EF4-FFF2-40B4-BE49-F238E27FC236}">
                    <a16:creationId xmlns:a16="http://schemas.microsoft.com/office/drawing/2014/main" id="{408B583D-A141-BDE2-9675-474A68CF733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702" y="5933209"/>
                <a:ext cx="1983978" cy="531052"/>
              </a:xfrm>
              <a:prstGeom prst="rect">
                <a:avLst/>
              </a:prstGeom>
              <a:blipFill>
                <a:blip r:embed="rId5"/>
                <a:stretch>
                  <a:fillRect b="-3371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7569C9C7-2F10-6DA1-0C79-65AFDED3D56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4023" y="585251"/>
            <a:ext cx="12063995" cy="3380977"/>
            <a:chOff x="64023" y="585251"/>
            <a:chExt cx="12063995" cy="3380977"/>
          </a:xfrm>
        </p:grpSpPr>
        <p:grpSp>
          <p:nvGrpSpPr>
            <p:cNvPr id="6" name="קבוצה 5">
              <a:extLst>
                <a:ext uri="{FF2B5EF4-FFF2-40B4-BE49-F238E27FC236}">
                  <a16:creationId xmlns:a16="http://schemas.microsoft.com/office/drawing/2014/main" id="{7E571E1F-8C77-52BE-A7FE-9B15EEB65F8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225814" y="596142"/>
              <a:ext cx="3902204" cy="3368531"/>
              <a:chOff x="8225814" y="327605"/>
              <a:chExt cx="3902204" cy="3368531"/>
            </a:xfrm>
          </p:grpSpPr>
          <p:pic>
            <p:nvPicPr>
              <p:cNvPr id="16" name="תמונה 15">
                <a:extLst>
                  <a:ext uri="{FF2B5EF4-FFF2-40B4-BE49-F238E27FC236}">
                    <a16:creationId xmlns:a16="http://schemas.microsoft.com/office/drawing/2014/main" id="{69F41F68-5973-A2A8-F2A4-319C7F3B5C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 r:link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225814" y="834693"/>
                <a:ext cx="3902204" cy="2861443"/>
              </a:xfrm>
              <a:prstGeom prst="rect">
                <a:avLst/>
              </a:prstGeom>
            </p:spPr>
          </p:pic>
          <p:sp>
            <p:nvSpPr>
              <p:cNvPr id="5" name="מלבן 4">
                <a:extLst>
                  <a:ext uri="{FF2B5EF4-FFF2-40B4-BE49-F238E27FC236}">
                    <a16:creationId xmlns:a16="http://schemas.microsoft.com/office/drawing/2014/main" id="{11FEB22D-EA95-E640-4327-489555FD6B2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932224" y="798150"/>
                <a:ext cx="2766409" cy="2873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תיבת טקסט 1">
                    <a:extLst>
                      <a:ext uri="{FF2B5EF4-FFF2-40B4-BE49-F238E27FC236}">
                        <a16:creationId xmlns:a16="http://schemas.microsoft.com/office/drawing/2014/main" id="{2635CD79-36FE-E53F-2E94-7930348B0B12}"/>
                      </a:ext>
                    </a:extLst>
                  </p:cNvPr>
                  <p:cNvSpPr txBox="1"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997828" y="327605"/>
                    <a:ext cx="2635200" cy="7495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Leading FD neutron</a:t>
                    </a:r>
                  </a:p>
                  <a:p>
                    <a:pPr algn="ctr">
                      <a:spcAft>
                        <a:spcPts val="600"/>
                      </a:spcAft>
                    </a:pPr>
                    <a:r>
                      <a: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𝝐</m:t>
                            </m:r>
                          </m:e>
                          <m:sub>
                            <m: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𝒆𝒇𝒇</m:t>
                            </m:r>
                          </m:sub>
                        </m:sSub>
                        <m:d>
                          <m:d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</m:d>
                      </m:oMath>
                    </a14:m>
                    <a:r>
                      <a: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in </a:t>
                    </a:r>
                    <a14:m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′)</m:t>
                        </m:r>
                      </m:oMath>
                    </a14:m>
                    <a:endParaRPr lang="en-US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" name="תיבת טקסט 1">
                    <a:extLst>
                      <a:ext uri="{FF2B5EF4-FFF2-40B4-BE49-F238E27FC236}">
                        <a16:creationId xmlns:a16="http://schemas.microsoft.com/office/drawing/2014/main" id="{2635CD79-36FE-E53F-2E94-7930348B0B12}"/>
                      </a:ext>
                    </a:extLst>
                  </p:cNvPr>
                  <p:cNvSpPr txBox="1">
                    <a:spLocks noGrp="1"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97828" y="327605"/>
                    <a:ext cx="2635200" cy="74950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4878" b="-81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קבוצה 12">
              <a:extLst>
                <a:ext uri="{FF2B5EF4-FFF2-40B4-BE49-F238E27FC236}">
                  <a16:creationId xmlns:a16="http://schemas.microsoft.com/office/drawing/2014/main" id="{D61CB65E-9DFD-6F6F-77ED-A8783E6A62F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144939" y="585251"/>
              <a:ext cx="3902120" cy="3380976"/>
              <a:chOff x="4144939" y="585251"/>
              <a:chExt cx="3902120" cy="3380976"/>
            </a:xfrm>
          </p:grpSpPr>
          <p:pic>
            <p:nvPicPr>
              <p:cNvPr id="15" name="תמונה 14">
                <a:extLst>
                  <a:ext uri="{FF2B5EF4-FFF2-40B4-BE49-F238E27FC236}">
                    <a16:creationId xmlns:a16="http://schemas.microsoft.com/office/drawing/2014/main" id="{3BC73B3C-8EB0-516D-3BFA-FAFC961F52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 r:link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144939" y="1104672"/>
                <a:ext cx="3902120" cy="2861555"/>
              </a:xfrm>
              <a:prstGeom prst="rect">
                <a:avLst/>
              </a:prstGeom>
            </p:spPr>
          </p:pic>
          <p:sp>
            <p:nvSpPr>
              <p:cNvPr id="7" name="מלבן 6">
                <a:extLst>
                  <a:ext uri="{FF2B5EF4-FFF2-40B4-BE49-F238E27FC236}">
                    <a16:creationId xmlns:a16="http://schemas.microsoft.com/office/drawing/2014/main" id="{B06BA205-1BB6-C884-6BE1-20284D9C5B9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816421" y="763238"/>
                <a:ext cx="2673752" cy="5824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תיבת טקסט 7">
                    <a:extLst>
                      <a:ext uri="{FF2B5EF4-FFF2-40B4-BE49-F238E27FC236}">
                        <a16:creationId xmlns:a16="http://schemas.microsoft.com/office/drawing/2014/main" id="{8D991478-EBEE-F24F-5751-DD039BB87BD0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930804" y="585251"/>
                    <a:ext cx="2633644" cy="76925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FD protons</a:t>
                    </a:r>
                  </a:p>
                  <a:p>
                    <a:pPr algn="ctr">
                      <a:spcAft>
                        <a:spcPts val="600"/>
                      </a:spcAft>
                    </a:pPr>
                    <a:r>
                      <a: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𝝐</m:t>
                            </m:r>
                          </m:e>
                          <m:sub>
                            <m: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𝒆𝒇𝒇</m:t>
                            </m:r>
                          </m:sub>
                        </m:sSub>
                        <m:d>
                          <m:d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</m:sub>
                            </m:sSub>
                            <m: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</m:sub>
                            </m:sSub>
                          </m:e>
                        </m:d>
                      </m:oMath>
                    </a14:m>
                    <a:r>
                      <a: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in </a:t>
                    </a:r>
                    <a14:m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′)</m:t>
                        </m:r>
                      </m:oMath>
                    </a14:m>
                    <a:endParaRPr lang="en-US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" name="תיבת טקסט 7">
                    <a:extLst>
                      <a:ext uri="{FF2B5EF4-FFF2-40B4-BE49-F238E27FC236}">
                        <a16:creationId xmlns:a16="http://schemas.microsoft.com/office/drawing/2014/main" id="{8D991478-EBEE-F24F-5751-DD039BB87B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30804" y="585251"/>
                    <a:ext cx="2633644" cy="76925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3968" b="-793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קבוצה 21">
              <a:extLst>
                <a:ext uri="{FF2B5EF4-FFF2-40B4-BE49-F238E27FC236}">
                  <a16:creationId xmlns:a16="http://schemas.microsoft.com/office/drawing/2014/main" id="{FF909574-5108-117D-7B55-4EB3DFDE3E8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4023" y="596142"/>
              <a:ext cx="3902120" cy="3370086"/>
              <a:chOff x="64023" y="596142"/>
              <a:chExt cx="3902120" cy="3370086"/>
            </a:xfrm>
          </p:grpSpPr>
          <p:pic>
            <p:nvPicPr>
              <p:cNvPr id="14" name="תמונה 13">
                <a:extLst>
                  <a:ext uri="{FF2B5EF4-FFF2-40B4-BE49-F238E27FC236}">
                    <a16:creationId xmlns:a16="http://schemas.microsoft.com/office/drawing/2014/main" id="{424C9EF7-91C0-41E1-E848-0294F252A7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 r:link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4023" y="1104673"/>
                <a:ext cx="3902120" cy="2861555"/>
              </a:xfrm>
              <a:prstGeom prst="rect">
                <a:avLst/>
              </a:prstGeom>
            </p:spPr>
          </p:pic>
          <p:sp>
            <p:nvSpPr>
              <p:cNvPr id="20" name="מלבן 19">
                <a:extLst>
                  <a:ext uri="{FF2B5EF4-FFF2-40B4-BE49-F238E27FC236}">
                    <a16:creationId xmlns:a16="http://schemas.microsoft.com/office/drawing/2014/main" id="{1EBAD1E8-EECE-1627-FC26-4989C55EE8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41555" y="697728"/>
                <a:ext cx="2673752" cy="5824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תיבת טקסט 9">
                    <a:extLst>
                      <a:ext uri="{FF2B5EF4-FFF2-40B4-BE49-F238E27FC236}">
                        <a16:creationId xmlns:a16="http://schemas.microsoft.com/office/drawing/2014/main" id="{C74D14DF-BE06-D430-60D3-EB64287ED01C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60831" y="596142"/>
                    <a:ext cx="2635200" cy="74950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Electron</a:t>
                    </a:r>
                  </a:p>
                  <a:p>
                    <a:pPr algn="ctr">
                      <a:spcAft>
                        <a:spcPts val="600"/>
                      </a:spcAft>
                    </a:pPr>
                    <a:r>
                      <a: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𝝐</m:t>
                            </m:r>
                          </m:e>
                          <m:sub>
                            <m: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𝒆𝒇𝒇</m:t>
                            </m:r>
                          </m:sub>
                        </m:sSub>
                        <m:d>
                          <m:d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𝒆</m:t>
                                </m:r>
                              </m:sub>
                            </m:sSub>
                            <m: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𝒆</m:t>
                                </m:r>
                              </m:sub>
                            </m:sSub>
                          </m:e>
                        </m:d>
                      </m:oMath>
                    </a14:m>
                    <a:r>
                      <a: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in </a:t>
                    </a:r>
                    <a14:m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′)</m:t>
                        </m:r>
                      </m:oMath>
                    </a14:m>
                    <a:endParaRPr lang="en-US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תיבת טקסט 9">
                    <a:extLst>
                      <a:ext uri="{FF2B5EF4-FFF2-40B4-BE49-F238E27FC236}">
                        <a16:creationId xmlns:a16="http://schemas.microsoft.com/office/drawing/2014/main" id="{C74D14DF-BE06-D430-60D3-EB64287ED0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0831" y="596142"/>
                    <a:ext cx="2635200" cy="749501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t="-4878" b="-81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9" name="מלבן 8">
            <a:hlinkClick r:id="rId15" action="ppaction://hlinksldjump"/>
            <a:extLst>
              <a:ext uri="{FF2B5EF4-FFF2-40B4-BE49-F238E27FC236}">
                <a16:creationId xmlns:a16="http://schemas.microsoft.com/office/drawing/2014/main" id="{49904D18-1D7D-93D1-1EF4-8B26094406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052074" y="4840370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1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F0C32-3B7A-F6BC-F9F6-731D3B68F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6E2F3E4D-7CEF-B99C-6878-B326944889B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2786" y="0"/>
            <a:ext cx="1219478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CLAS12 – sub-systems in the FD and CD</a:t>
            </a:r>
          </a:p>
        </p:txBody>
      </p:sp>
      <p:sp>
        <p:nvSpPr>
          <p:cNvPr id="3" name="מציין מיקום של מספר שקופית 4">
            <a:extLst>
              <a:ext uri="{FF2B5EF4-FFF2-40B4-BE49-F238E27FC236}">
                <a16:creationId xmlns:a16="http://schemas.microsoft.com/office/drawing/2014/main" id="{821D7054-57EE-1D8B-BCF9-5C26C89306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88629" y="18470"/>
            <a:ext cx="403371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en-US"/>
            </a:defPPr>
            <a:lvl1pPr marL="0" algn="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ct val="90000"/>
              </a:lnSpc>
              <a:spcAft>
                <a:spcPts val="600"/>
              </a:spcAft>
            </a:pPr>
            <a:fld id="{B35B6D63-29FC-4C56-AF53-FCFF84A76B5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rtl="0">
                <a:lnSpc>
                  <a:spcPct val="90000"/>
                </a:lnSpc>
                <a:spcAft>
                  <a:spcPts val="600"/>
                </a:spcAft>
              </a:pPr>
              <a:t>44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מציין מיקום של תאריך 22">
            <a:extLst>
              <a:ext uri="{FF2B5EF4-FFF2-40B4-BE49-F238E27FC236}">
                <a16:creationId xmlns:a16="http://schemas.microsoft.com/office/drawing/2014/main" id="{B16FDF2F-4BD5-D0AC-9035-E38E069A2C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70088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en-US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1E8C28BC-640D-439E-9CAF-63259EFFF834}" type="datetime1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4/8/24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מציין מיקום תוכן 2">
            <a:extLst>
              <a:ext uri="{FF2B5EF4-FFF2-40B4-BE49-F238E27FC236}">
                <a16:creationId xmlns:a16="http://schemas.microsoft.com/office/drawing/2014/main" id="{97881DA3-DB4C-331C-F10E-01542C490F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3912" y="1042332"/>
            <a:ext cx="5336788" cy="4773336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Detector (FD):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Threshold Cherenkov Counter (HTCC)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Drift Chambers (DC)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Threshold Cherenkov Counter (LTCC)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 Time-Of-Flight detector (FTOF)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Ring Imaging Cherenkov detector (RICH)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Calorimeters (EC &amp; PCAL)</a:t>
            </a:r>
          </a:p>
          <a:p>
            <a:pPr mar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lang="en-US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Central Detector (CD)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Central Vertex Tracker (CVT)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20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Central Time-Of-Flight (CTOF)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Central Neutron Detector (CND)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Back Angle Neutron Detector (BAND)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F6AF5176-EF41-84D9-D14D-FFED957BC20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00698" y="5573245"/>
            <a:ext cx="6591300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90000"/>
              </a:lnSpc>
              <a:spcAft>
                <a:spcPts val="600"/>
              </a:spcAft>
            </a:pP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https://doi.org/10.1016/j.nima.2020.163419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Communications Dept. Resources | Jefferson Lab">
            <a:extLst>
              <a:ext uri="{FF2B5EF4-FFF2-40B4-BE49-F238E27FC236}">
                <a16:creationId xmlns:a16="http://schemas.microsoft.com/office/drawing/2014/main" id="{BDC27583-4F3E-D777-1916-D228F31DE0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86" y="5956748"/>
            <a:ext cx="2266950" cy="70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91FE9E72-C540-C267-02C4-2D91CADFFE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600700" y="1361059"/>
            <a:ext cx="6591300" cy="4211109"/>
            <a:chOff x="5600700" y="1812814"/>
            <a:chExt cx="6591300" cy="4211109"/>
          </a:xfrm>
        </p:grpSpPr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59BC762D-13B2-E37D-91F0-0BB020A1059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0700" y="1812814"/>
              <a:ext cx="6591300" cy="4211109"/>
            </a:xfrm>
            <a:prstGeom prst="rect">
              <a:avLst/>
            </a:prstGeom>
          </p:spPr>
        </p:pic>
        <p:sp>
          <p:nvSpPr>
            <p:cNvPr id="4" name="אליפסה 3">
              <a:extLst>
                <a:ext uri="{FF2B5EF4-FFF2-40B4-BE49-F238E27FC236}">
                  <a16:creationId xmlns:a16="http://schemas.microsoft.com/office/drawing/2014/main" id="{C73A491B-F126-4D10-5160-097B029025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94500" y="2685965"/>
              <a:ext cx="749300" cy="387435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5" name="אליפסה 4">
              <a:extLst>
                <a:ext uri="{FF2B5EF4-FFF2-40B4-BE49-F238E27FC236}">
                  <a16:creationId xmlns:a16="http://schemas.microsoft.com/office/drawing/2014/main" id="{49B4C1E4-BDA8-0D28-A758-5FD26455A30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70007" y="3041565"/>
              <a:ext cx="574043" cy="387435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6" name="אליפסה 5">
              <a:extLst>
                <a:ext uri="{FF2B5EF4-FFF2-40B4-BE49-F238E27FC236}">
                  <a16:creationId xmlns:a16="http://schemas.microsoft.com/office/drawing/2014/main" id="{5499AB1B-B0A7-11B8-B72D-C74719A25E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68357" y="2730415"/>
              <a:ext cx="574043" cy="387435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7" name="אליפסה 6">
              <a:extLst>
                <a:ext uri="{FF2B5EF4-FFF2-40B4-BE49-F238E27FC236}">
                  <a16:creationId xmlns:a16="http://schemas.microsoft.com/office/drawing/2014/main" id="{045609B8-92AA-1F58-A7BE-5507ECACDBC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44050" y="3295479"/>
              <a:ext cx="445770" cy="387435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8" name="אליפסה 7">
              <a:extLst>
                <a:ext uri="{FF2B5EF4-FFF2-40B4-BE49-F238E27FC236}">
                  <a16:creationId xmlns:a16="http://schemas.microsoft.com/office/drawing/2014/main" id="{C61DB01B-CFDC-FE90-0EE9-AE2C455B0A2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80300" y="2412915"/>
              <a:ext cx="520700" cy="387435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</p:grpSp>
      <p:sp>
        <p:nvSpPr>
          <p:cNvPr id="9" name="מלבן 8">
            <a:hlinkClick r:id="rId5" action="ppaction://hlinksldjump"/>
            <a:extLst>
              <a:ext uri="{FF2B5EF4-FFF2-40B4-BE49-F238E27FC236}">
                <a16:creationId xmlns:a16="http://schemas.microsoft.com/office/drawing/2014/main" id="{9500F444-2D13-F862-DB01-CC5ACE81D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989820" y="6151697"/>
            <a:ext cx="2000494" cy="51560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 to</a:t>
            </a:r>
            <a:r>
              <a:rPr lang="he-I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rtl="0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CLAS12 detector</a:t>
            </a:r>
          </a:p>
        </p:txBody>
      </p:sp>
    </p:spTree>
    <p:extLst>
      <p:ext uri="{BB962C8B-B14F-4D97-AF65-F5344CB8AC3E}">
        <p14:creationId xmlns:p14="http://schemas.microsoft.com/office/powerpoint/2010/main" val="558922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722E-B4E8-9545-B02B-86C82E709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73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nela Text" pitchFamily="2" charset="0"/>
              </a:rPr>
              <a:t>CLAS12 statistics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1050EE-B7CF-B8F7-8E92-44788C385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623" y="1521452"/>
            <a:ext cx="9623373" cy="41093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4FF50-C13D-B9C2-3270-ECF40EE34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45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A9A1DC-CC82-9C0C-5E36-12756813B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932" y="113280"/>
            <a:ext cx="869396" cy="14174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66EBB4-BEE1-F4C4-0F12-14E5EC4B2F44}"/>
              </a:ext>
            </a:extLst>
          </p:cNvPr>
          <p:cNvSpPr txBox="1"/>
          <p:nvPr/>
        </p:nvSpPr>
        <p:spPr>
          <a:xfrm>
            <a:off x="9521176" y="1152269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latin typeface="Canela Text" pitchFamily="2" charset="0"/>
              </a:rPr>
              <a:t>J.Barrow</a:t>
            </a:r>
            <a:endParaRPr lang="en-GB" sz="1400" dirty="0">
              <a:latin typeface="Canela T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2826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38D12-907B-9489-35D2-2EDE191F5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486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1"/>
                </a:solidFill>
                <a:latin typeface="Canela Text" pitchFamily="2" charset="0"/>
              </a:rPr>
              <a:t>CLAS12 </a:t>
            </a:r>
            <a:r>
              <a:rPr lang="en-GB" baseline="30000" dirty="0">
                <a:solidFill>
                  <a:schemeClr val="accent1"/>
                </a:solidFill>
                <a:latin typeface="Canela Text" pitchFamily="2" charset="0"/>
              </a:rPr>
              <a:t>40</a:t>
            </a:r>
            <a:r>
              <a:rPr lang="en-GB" dirty="0">
                <a:solidFill>
                  <a:schemeClr val="accent1"/>
                </a:solidFill>
                <a:latin typeface="Canela Text" pitchFamily="2" charset="0"/>
              </a:rPr>
              <a:t>Ar statistics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1AB899-012B-825B-647E-21F6B691D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820"/>
          <a:stretch/>
        </p:blipFill>
        <p:spPr>
          <a:xfrm>
            <a:off x="1331070" y="1187115"/>
            <a:ext cx="9308390" cy="51692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73B8A-23F2-5333-A9FF-56287A8B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46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16C36A-6B76-F525-9E8F-77324A31A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932" y="113280"/>
            <a:ext cx="869396" cy="1417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76BD61-F307-00DF-7616-15D2E9A4835D}"/>
              </a:ext>
            </a:extLst>
          </p:cNvPr>
          <p:cNvSpPr txBox="1"/>
          <p:nvPr/>
        </p:nvSpPr>
        <p:spPr>
          <a:xfrm>
            <a:off x="10535606" y="1614200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latin typeface="Canela Text" pitchFamily="2" charset="0"/>
              </a:rPr>
              <a:t>J.Barrow</a:t>
            </a:r>
            <a:endParaRPr lang="en-GB" sz="1400" dirty="0">
              <a:latin typeface="Canela T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84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38D12-907B-9489-35D2-2EDE191F5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486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1"/>
                </a:solidFill>
                <a:latin typeface="Canela Text" pitchFamily="2" charset="0"/>
              </a:rPr>
              <a:t>CLAS12 </a:t>
            </a:r>
            <a:r>
              <a:rPr lang="en-GB" baseline="30000" dirty="0">
                <a:solidFill>
                  <a:schemeClr val="accent1"/>
                </a:solidFill>
                <a:latin typeface="Canela Text" pitchFamily="2" charset="0"/>
              </a:rPr>
              <a:t>40</a:t>
            </a:r>
            <a:r>
              <a:rPr lang="en-GB" dirty="0">
                <a:solidFill>
                  <a:schemeClr val="accent1"/>
                </a:solidFill>
                <a:latin typeface="Canela Text" pitchFamily="2" charset="0"/>
              </a:rPr>
              <a:t>Ar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73B8A-23F2-5333-A9FF-56287A8B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47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16C36A-6B76-F525-9E8F-77324A31A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932" y="113280"/>
            <a:ext cx="869396" cy="1417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76BD61-F307-00DF-7616-15D2E9A4835D}"/>
              </a:ext>
            </a:extLst>
          </p:cNvPr>
          <p:cNvSpPr txBox="1"/>
          <p:nvPr/>
        </p:nvSpPr>
        <p:spPr>
          <a:xfrm>
            <a:off x="10535606" y="1614200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latin typeface="Canela Text" pitchFamily="2" charset="0"/>
              </a:rPr>
              <a:t>J.Barrow</a:t>
            </a:r>
            <a:endParaRPr lang="en-GB" sz="1400" dirty="0">
              <a:latin typeface="Canela Text" pitchFamily="2" charset="0"/>
            </a:endParaRPr>
          </a:p>
        </p:txBody>
      </p:sp>
      <p:pic>
        <p:nvPicPr>
          <p:cNvPr id="10" name="Content Placeholder 9" descr="A graph of a comparison&#10;&#10;Description automatically generated with medium confidence">
            <a:extLst>
              <a:ext uri="{FF2B5EF4-FFF2-40B4-BE49-F238E27FC236}">
                <a16:creationId xmlns:a16="http://schemas.microsoft.com/office/drawing/2014/main" id="{6D958C30-6427-4158-A4DD-DE9F59311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7400"/>
          <a:stretch/>
        </p:blipFill>
        <p:spPr>
          <a:xfrm>
            <a:off x="1729603" y="1768088"/>
            <a:ext cx="8236556" cy="4535570"/>
          </a:xfrm>
        </p:spPr>
      </p:pic>
    </p:spTree>
    <p:extLst>
      <p:ext uri="{BB962C8B-B14F-4D97-AF65-F5344CB8AC3E}">
        <p14:creationId xmlns:p14="http://schemas.microsoft.com/office/powerpoint/2010/main" val="11158660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38D12-907B-9489-35D2-2EDE191F5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486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1"/>
                </a:solidFill>
                <a:latin typeface="Canela Text" pitchFamily="2" charset="0"/>
              </a:rPr>
              <a:t>CLAS12 </a:t>
            </a:r>
            <a:r>
              <a:rPr lang="en-GB" baseline="30000" dirty="0">
                <a:solidFill>
                  <a:schemeClr val="accent1"/>
                </a:solidFill>
                <a:latin typeface="Canela Text" pitchFamily="2" charset="0"/>
              </a:rPr>
              <a:t>40</a:t>
            </a:r>
            <a:r>
              <a:rPr lang="en-GB" dirty="0">
                <a:solidFill>
                  <a:schemeClr val="accent1"/>
                </a:solidFill>
                <a:latin typeface="Canela Text" pitchFamily="2" charset="0"/>
              </a:rPr>
              <a:t>Ar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73B8A-23F2-5333-A9FF-56287A8B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48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16C36A-6B76-F525-9E8F-77324A31A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932" y="113280"/>
            <a:ext cx="869396" cy="1417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76BD61-F307-00DF-7616-15D2E9A4835D}"/>
              </a:ext>
            </a:extLst>
          </p:cNvPr>
          <p:cNvSpPr txBox="1"/>
          <p:nvPr/>
        </p:nvSpPr>
        <p:spPr>
          <a:xfrm>
            <a:off x="10535606" y="1614200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latin typeface="Canela Text" pitchFamily="2" charset="0"/>
              </a:rPr>
              <a:t>J.Barrow</a:t>
            </a:r>
            <a:endParaRPr lang="en-GB" sz="1400" dirty="0">
              <a:latin typeface="Canela Text" pitchFamily="2" charset="0"/>
            </a:endParaRPr>
          </a:p>
        </p:txBody>
      </p:sp>
      <p:pic>
        <p:nvPicPr>
          <p:cNvPr id="9" name="Content Placeholder 8" descr="A graph of a graph of data&#10;&#10;Description automatically generated with medium confidence">
            <a:extLst>
              <a:ext uri="{FF2B5EF4-FFF2-40B4-BE49-F238E27FC236}">
                <a16:creationId xmlns:a16="http://schemas.microsoft.com/office/drawing/2014/main" id="{AA385A7A-1E41-30D2-7477-1A89325A4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72795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C59-8ABE-9D41-FC41-7E5BD93E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92449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anela Text" pitchFamily="2" charset="0"/>
              </a:rPr>
              <a:t>Inclusive measurements</a:t>
            </a:r>
          </a:p>
        </p:txBody>
      </p:sp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FAE188B1-47F3-3A27-6E9C-51195B863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6280"/>
          <a:stretch/>
        </p:blipFill>
        <p:spPr>
          <a:xfrm>
            <a:off x="842039" y="2121769"/>
            <a:ext cx="215131" cy="49180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CDE31-C2F8-39D7-301F-BA5B6B25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5</a:t>
            </a:fld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BE4877-150B-B9B9-D272-A2C605B2FD41}"/>
              </a:ext>
            </a:extLst>
          </p:cNvPr>
          <p:cNvSpPr txBox="1"/>
          <p:nvPr/>
        </p:nvSpPr>
        <p:spPr>
          <a:xfrm>
            <a:off x="8905159" y="353652"/>
            <a:ext cx="60697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effectLst/>
                <a:latin typeface="Canela Text" pitchFamily="2" charset="0"/>
              </a:rPr>
              <a:t>@ PhysRevC.100.054606 (2019)</a:t>
            </a:r>
            <a:endParaRPr lang="en-GB" sz="1100" dirty="0">
              <a:latin typeface="Canela Text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C856C0A-B5D3-EFDF-84B4-BF832A155B43}"/>
              </a:ext>
            </a:extLst>
          </p:cNvPr>
          <p:cNvGrpSpPr/>
          <p:nvPr/>
        </p:nvGrpSpPr>
        <p:grpSpPr>
          <a:xfrm>
            <a:off x="7732645" y="-37299"/>
            <a:ext cx="6751491" cy="3617292"/>
            <a:chOff x="7732645" y="-37299"/>
            <a:chExt cx="6751491" cy="36172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C6EBBD-51CA-40CA-09C3-948C63DCF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2645" y="90209"/>
              <a:ext cx="4138163" cy="3489784"/>
            </a:xfrm>
            <a:prstGeom prst="rect">
              <a:avLst/>
            </a:prstGeom>
            <a:noFill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F4EEF45-1754-2321-EC83-20AE2392A23F}"/>
                    </a:ext>
                  </a:extLst>
                </p:cNvPr>
                <p:cNvSpPr txBox="1"/>
                <p:nvPr/>
              </p:nvSpPr>
              <p:spPr>
                <a:xfrm>
                  <a:off x="8875162" y="2504541"/>
                  <a:ext cx="5022716" cy="3579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800" dirty="0">
                      <a:effectLst/>
                      <a:latin typeface="Canela Text" pitchFamily="2" charset="0"/>
                    </a:rPr>
                    <a:t>2.222 GeV,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800" b="0" i="1" smtClean="0">
                              <a:effectLst/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GB" sz="1800" dirty="0">
                      <a:effectLst/>
                      <a:latin typeface="Canela Text" pitchFamily="2" charset="0"/>
                    </a:rPr>
                    <a:t>=15.54°</a:t>
                  </a:r>
                  <a:r>
                    <a:rPr lang="en-GB" sz="800" dirty="0">
                      <a:effectLst/>
                      <a:latin typeface="Canela Text" pitchFamily="2" charset="0"/>
                    </a:rPr>
                    <a:t>◦ </a:t>
                  </a:r>
                  <a:endParaRPr lang="en-GB" dirty="0"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F4EEF45-1754-2321-EC83-20AE2392A2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5162" y="2504541"/>
                  <a:ext cx="5022716" cy="357990"/>
                </a:xfrm>
                <a:prstGeom prst="rect">
                  <a:avLst/>
                </a:prstGeom>
                <a:blipFill>
                  <a:blip r:embed="rId4"/>
                  <a:stretch>
                    <a:fillRect l="-1008" t="-10345" b="-2758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6BC389-FDE3-C6BA-531A-8D221C60D10A}"/>
                </a:ext>
              </a:extLst>
            </p:cNvPr>
            <p:cNvSpPr txBox="1"/>
            <p:nvPr/>
          </p:nvSpPr>
          <p:spPr>
            <a:xfrm>
              <a:off x="8905159" y="599093"/>
              <a:ext cx="557897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effectLst/>
                  <a:latin typeface="Canela Text" pitchFamily="2" charset="0"/>
                </a:rPr>
                <a:t>@ PhysRevC.99.054608 (2019) </a:t>
              </a:r>
              <a:endParaRPr lang="en-GB" sz="1100" dirty="0">
                <a:latin typeface="Canela Text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8E6C5A-07E0-5633-9DDE-276A0E6021A3}"/>
                </a:ext>
              </a:extLst>
            </p:cNvPr>
            <p:cNvSpPr txBox="1"/>
            <p:nvPr/>
          </p:nvSpPr>
          <p:spPr>
            <a:xfrm>
              <a:off x="8899705" y="882907"/>
              <a:ext cx="557897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effectLst/>
                  <a:latin typeface="Canela Text" pitchFamily="2" charset="0"/>
                </a:rPr>
                <a:t>@ PhysRevC.98.014617 (2018) </a:t>
              </a:r>
              <a:endParaRPr lang="en-GB" sz="1100" dirty="0">
                <a:latin typeface="Canela Text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277A0D-E406-2372-A4CD-E3E6230AC1C9}"/>
                </a:ext>
              </a:extLst>
            </p:cNvPr>
            <p:cNvSpPr txBox="1"/>
            <p:nvPr/>
          </p:nvSpPr>
          <p:spPr>
            <a:xfrm>
              <a:off x="8313500" y="-37299"/>
              <a:ext cx="36399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effectLst/>
                  <a:latin typeface="Canela Text" pitchFamily="2" charset="0"/>
                </a:rPr>
                <a:t>The Jefferson Lab Hall A Collaboration</a:t>
              </a:r>
              <a:endParaRPr lang="en-GB" sz="1400" dirty="0">
                <a:latin typeface="Canela Text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0AAF47-BC24-9D3F-635B-80094C44F384}"/>
                </a:ext>
              </a:extLst>
            </p:cNvPr>
            <p:cNvSpPr txBox="1"/>
            <p:nvPr/>
          </p:nvSpPr>
          <p:spPr>
            <a:xfrm>
              <a:off x="8899705" y="1149714"/>
              <a:ext cx="557897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effectLst/>
                  <a:latin typeface="Canela Text" pitchFamily="2" charset="0"/>
                </a:rPr>
                <a:t>@ PhysRevC.98.014617 (2018) </a:t>
              </a:r>
              <a:endParaRPr lang="en-GB" sz="1100" dirty="0">
                <a:latin typeface="Canela Text" pitchFamily="2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B04F4ED-1237-FE98-2132-07F037B5AD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58" b="8369"/>
          <a:stretch/>
        </p:blipFill>
        <p:spPr>
          <a:xfrm>
            <a:off x="7411453" y="3532245"/>
            <a:ext cx="4459355" cy="32997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D0ED93E-635B-B6D2-5205-CA7BFEFF61A2}"/>
                  </a:ext>
                </a:extLst>
              </p:cNvPr>
              <p:cNvSpPr txBox="1"/>
              <p:nvPr/>
            </p:nvSpPr>
            <p:spPr>
              <a:xfrm>
                <a:off x="8789016" y="5790602"/>
                <a:ext cx="284228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rgbClr val="211E1E"/>
                    </a:solidFill>
                    <a:effectLst/>
                    <a:latin typeface="Canela Text" pitchFamily="2" charset="0"/>
                  </a:rPr>
                  <a:t>2.222GeV,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rgbClr val="211E1E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smtClean="0">
                            <a:solidFill>
                              <a:srgbClr val="211E1E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211E1E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211E1E"/>
                        </a:solidFill>
                        <a:effectLst/>
                        <a:latin typeface="Cambria Math" panose="02040503050406030204" pitchFamily="18" charset="0"/>
                      </a:rPr>
                      <m:t>=21.5</m:t>
                    </m:r>
                    <m:r>
                      <a:rPr lang="en-US" sz="1400" b="0" i="1" baseline="30000" smtClean="0">
                        <a:solidFill>
                          <a:srgbClr val="211E1E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</m:oMath>
                </a14:m>
                <a:endParaRPr lang="en-GB" sz="1400" dirty="0">
                  <a:solidFill>
                    <a:srgbClr val="211E1E"/>
                  </a:solidFill>
                  <a:effectLst/>
                  <a:latin typeface="Canela Text" pitchFamily="2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𝟓𝟎</m:t>
                    </m:r>
                    <m:r>
                      <a:rPr lang="en-US" sz="1400" b="1" i="1" baseline="30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 </m:t>
                    </m:r>
                  </m:oMath>
                </a14:m>
                <a:r>
                  <a:rPr lang="en-GB" sz="1400" dirty="0">
                    <a:solidFill>
                      <a:srgbClr val="211E1E"/>
                    </a:solidFill>
                    <a:effectLst/>
                    <a:latin typeface="Canela Text" pitchFamily="2" charset="0"/>
                  </a:rPr>
                  <a:t>, 0&lt;</a:t>
                </a:r>
                <a:r>
                  <a:rPr lang="en-GB" sz="1400" dirty="0" err="1">
                    <a:solidFill>
                      <a:srgbClr val="211E1E"/>
                    </a:solidFill>
                    <a:latin typeface="Canela Text" pitchFamily="2" charset="0"/>
                  </a:rPr>
                  <a:t>E</a:t>
                </a:r>
                <a:r>
                  <a:rPr lang="en-GB" sz="1400" baseline="-25000" dirty="0" err="1">
                    <a:solidFill>
                      <a:srgbClr val="211E1E"/>
                    </a:solidFill>
                    <a:latin typeface="Canela Text" pitchFamily="2" charset="0"/>
                  </a:rPr>
                  <a:t>m</a:t>
                </a:r>
                <a:r>
                  <a:rPr lang="en-GB" sz="600" dirty="0">
                    <a:solidFill>
                      <a:srgbClr val="211E1E"/>
                    </a:solidFill>
                    <a:effectLst/>
                    <a:latin typeface="Canela Text" pitchFamily="2" charset="0"/>
                  </a:rPr>
                  <a:t> </a:t>
                </a:r>
                <a:r>
                  <a:rPr lang="en-GB" sz="1400" dirty="0">
                    <a:solidFill>
                      <a:srgbClr val="211E1E"/>
                    </a:solidFill>
                    <a:effectLst/>
                    <a:latin typeface="Canela Text" pitchFamily="2" charset="0"/>
                  </a:rPr>
                  <a:t>&lt;27MeV </a:t>
                </a:r>
                <a:endParaRPr lang="en-GB" sz="1400" dirty="0">
                  <a:latin typeface="Canela Text" pitchFamily="2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D0ED93E-635B-B6D2-5205-CA7BFEFF6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9016" y="5790602"/>
                <a:ext cx="2842286" cy="553998"/>
              </a:xfrm>
              <a:prstGeom prst="rect">
                <a:avLst/>
              </a:prstGeom>
              <a:blipFill>
                <a:blip r:embed="rId6"/>
                <a:stretch>
                  <a:fillRect t="-2273"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9B90CEDA-26FB-F440-D9B7-C562F5FA5C96}"/>
              </a:ext>
            </a:extLst>
          </p:cNvPr>
          <p:cNvSpPr txBox="1"/>
          <p:nvPr/>
        </p:nvSpPr>
        <p:spPr>
          <a:xfrm>
            <a:off x="8610600" y="3715931"/>
            <a:ext cx="74941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Canela Text" pitchFamily="2" charset="0"/>
              </a:rPr>
              <a:t>@ PhysRevC.103.034604 (2021)</a:t>
            </a:r>
            <a:endParaRPr lang="en-GB" sz="1200" dirty="0">
              <a:latin typeface="Canela Text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883486-5FB6-620E-9116-27CB9DD9DB15}"/>
              </a:ext>
            </a:extLst>
          </p:cNvPr>
          <p:cNvSpPr txBox="1"/>
          <p:nvPr/>
        </p:nvSpPr>
        <p:spPr>
          <a:xfrm>
            <a:off x="4763669" y="4992067"/>
            <a:ext cx="8050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latin typeface="Canela Text" pitchFamily="2" charset="0"/>
              </a:rPr>
              <a:t>@ PhysRevD.105.093009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488944-BC64-B60F-AD76-1749855F42FC}"/>
              </a:ext>
            </a:extLst>
          </p:cNvPr>
          <p:cNvSpPr txBox="1"/>
          <p:nvPr/>
        </p:nvSpPr>
        <p:spPr>
          <a:xfrm>
            <a:off x="1877701" y="2233469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6"/>
                </a:solidFill>
                <a:latin typeface="Canela Text" pitchFamily="2" charset="0"/>
              </a:rPr>
              <a:t>SuSAv2 model extension to inelastic regime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8BCD1C-7276-F575-3757-C422C308E43F}"/>
              </a:ext>
            </a:extLst>
          </p:cNvPr>
          <p:cNvSpPr txBox="1"/>
          <p:nvPr/>
        </p:nvSpPr>
        <p:spPr>
          <a:xfrm>
            <a:off x="8332305" y="1563149"/>
            <a:ext cx="8050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Canela Text" pitchFamily="2" charset="0"/>
              </a:rPr>
              <a:t>(</a:t>
            </a:r>
            <a:r>
              <a:rPr lang="en-GB" sz="2400" dirty="0" err="1">
                <a:latin typeface="Canela Text" pitchFamily="2" charset="0"/>
              </a:rPr>
              <a:t>e,e</a:t>
            </a:r>
            <a:r>
              <a:rPr lang="en-GB" sz="2400" dirty="0">
                <a:latin typeface="Canela Text" pitchFamily="2" charset="0"/>
              </a:rPr>
              <a:t>’)</a:t>
            </a:r>
            <a:endParaRPr lang="en-GB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0C5CB4-063C-48EE-793C-E1EE021CADB5}"/>
              </a:ext>
            </a:extLst>
          </p:cNvPr>
          <p:cNvSpPr txBox="1"/>
          <p:nvPr/>
        </p:nvSpPr>
        <p:spPr>
          <a:xfrm>
            <a:off x="8899704" y="256801"/>
            <a:ext cx="217248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effectLst/>
                <a:latin typeface="Canela Text" pitchFamily="2" charset="0"/>
              </a:rPr>
              <a:t>@ PhysRevC.100.054606 (2019)</a:t>
            </a:r>
            <a:r>
              <a:rPr lang="en-GB" sz="1800" dirty="0">
                <a:solidFill>
                  <a:srgbClr val="0000FF"/>
                </a:solidFill>
                <a:effectLst/>
                <a:latin typeface="Times"/>
              </a:rPr>
              <a:t> </a:t>
            </a:r>
            <a:endParaRPr lang="en-GB" sz="1100" dirty="0"/>
          </a:p>
          <a:p>
            <a:endParaRPr lang="en-GB" sz="1100" dirty="0">
              <a:latin typeface="Canela Text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B6B310-5029-43CE-EFB0-29E87B1FA8B9}"/>
              </a:ext>
            </a:extLst>
          </p:cNvPr>
          <p:cNvSpPr txBox="1"/>
          <p:nvPr/>
        </p:nvSpPr>
        <p:spPr>
          <a:xfrm>
            <a:off x="9801726" y="5353569"/>
            <a:ext cx="8050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Canela Text" pitchFamily="2" charset="0"/>
              </a:rPr>
              <a:t>(</a:t>
            </a:r>
            <a:r>
              <a:rPr lang="en-GB" sz="2400" dirty="0" err="1">
                <a:latin typeface="Canela Text" pitchFamily="2" charset="0"/>
              </a:rPr>
              <a:t>e,e’</a:t>
            </a:r>
            <a:r>
              <a:rPr lang="en-GB" sz="2400" dirty="0" err="1">
                <a:solidFill>
                  <a:srgbClr val="7030A0"/>
                </a:solidFill>
                <a:latin typeface="Canela Text" pitchFamily="2" charset="0"/>
              </a:rPr>
              <a:t>p</a:t>
            </a:r>
            <a:r>
              <a:rPr lang="en-GB" sz="2400" dirty="0">
                <a:latin typeface="Canela Text" pitchFamily="2" charset="0"/>
              </a:rPr>
              <a:t>)</a:t>
            </a:r>
            <a:endParaRPr lang="en-GB" sz="2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CC63320-11DA-E99D-564E-04CE9960FFD9}"/>
              </a:ext>
            </a:extLst>
          </p:cNvPr>
          <p:cNvSpPr txBox="1"/>
          <p:nvPr/>
        </p:nvSpPr>
        <p:spPr>
          <a:xfrm>
            <a:off x="586412" y="1006214"/>
            <a:ext cx="74460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nela Text" pitchFamily="2" charset="0"/>
              </a:rPr>
              <a:t>Most electron-scattering measurements are inclusive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nela Text" pitchFamily="2" charset="0"/>
              </a:rPr>
              <a:t>Exclusive measurements are limited to specific kinematics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Canela Text" pitchFamily="2" charset="0"/>
              </a:rPr>
              <a:t>Lacking exclusive hadron production measurements</a:t>
            </a:r>
          </a:p>
        </p:txBody>
      </p:sp>
      <p:pic>
        <p:nvPicPr>
          <p:cNvPr id="50" name="Content Placeholder 34">
            <a:extLst>
              <a:ext uri="{FF2B5EF4-FFF2-40B4-BE49-F238E27FC236}">
                <a16:creationId xmlns:a16="http://schemas.microsoft.com/office/drawing/2014/main" id="{EDA85C37-CEDE-E061-DF4A-6A4A546BC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5" t="32400"/>
          <a:stretch/>
        </p:blipFill>
        <p:spPr>
          <a:xfrm>
            <a:off x="691486" y="2604005"/>
            <a:ext cx="6278041" cy="3794207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B1871D4-D069-F393-30C6-C2857F6809FE}"/>
              </a:ext>
            </a:extLst>
          </p:cNvPr>
          <p:cNvSpPr/>
          <p:nvPr/>
        </p:nvSpPr>
        <p:spPr>
          <a:xfrm>
            <a:off x="4777882" y="4552717"/>
            <a:ext cx="2446504" cy="1791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7271B68-C1A2-7695-E1BB-785E6C47E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6858" y="4456546"/>
            <a:ext cx="2473327" cy="1193524"/>
          </a:xfrm>
          <a:prstGeom prst="rect">
            <a:avLst/>
          </a:prstGeom>
        </p:spPr>
      </p:pic>
      <p:sp>
        <p:nvSpPr>
          <p:cNvPr id="54" name="TextBox 53">
            <a:hlinkClick r:id="rId8"/>
            <a:extLst>
              <a:ext uri="{FF2B5EF4-FFF2-40B4-BE49-F238E27FC236}">
                <a16:creationId xmlns:a16="http://schemas.microsoft.com/office/drawing/2014/main" id="{2BE308A9-DD69-FC67-7A30-C5FB5D2DEE02}"/>
              </a:ext>
            </a:extLst>
          </p:cNvPr>
          <p:cNvSpPr txBox="1"/>
          <p:nvPr/>
        </p:nvSpPr>
        <p:spPr>
          <a:xfrm>
            <a:off x="4850440" y="5629315"/>
            <a:ext cx="2616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ela Text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</a:t>
            </a:r>
            <a:r>
              <a:rPr lang="en-GB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ela Text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12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ela Text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 @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ela Text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O.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ela Text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Benhar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ela Text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ela Text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et.al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ela Text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ela Text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Canela T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308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EE4EEF9-F941-34C2-A5D0-C8BF296DBA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586359"/>
                <a:ext cx="5775603" cy="503607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Large acceptance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GB" sz="2800" dirty="0">
                  <a:solidFill>
                    <a:schemeClr val="tx1"/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~“2</a:t>
                </a:r>
                <a:r>
                  <a:rPr lang="el-G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π” </a:t>
                </a:r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coverage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Charged particle threshold comparable to neutrino tracking detectors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300 MeV/c for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schemeClr val="tx1"/>
                        </a:solidFill>
                        <a:latin typeface="Canela Text" pitchFamily="2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nela Text" pitchFamily="2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150 MeV/c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dirty="0">
                            <a:solidFill>
                              <a:schemeClr val="tx1"/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l-GR" sz="2400" dirty="0">
                            <a:solidFill>
                              <a:schemeClr val="tx1"/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dirty="0">
                            <a:solidFill>
                              <a:schemeClr val="tx1"/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GB" sz="2400" dirty="0">
                  <a:solidFill>
                    <a:schemeClr val="tx1"/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Magnetic field </a:t>
                </a:r>
                <a:r>
                  <a:rPr lang="en-GB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disentangles charge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Beam energies of interest for </a:t>
                </a:r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:       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1.1, 2.2 &amp; 4.4 GeV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Targets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Pre>
                      <m:sPrePr>
                        <m:ctrlPr>
                          <a:rPr lang="en-GB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  <m:r>
                      <a:rPr lang="en-US" sz="28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C &amp; Fe</a:t>
                </a:r>
                <a:endParaRPr lang="en-US" b="1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>
                        <a:solidFill>
                          <a:schemeClr val="tx1"/>
                        </a:solidFill>
                        <a:latin typeface="Canela Text" pitchFamily="2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nela Text" pitchFamily="2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M C(</a:t>
                </a:r>
                <a:r>
                  <a:rPr lang="en-US" sz="2800" dirty="0" err="1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e,e</a:t>
                </a:r>
                <a:r>
                  <a:rPr lang="en-US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’) events</a:t>
                </a: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EE4EEF9-F941-34C2-A5D0-C8BF296DB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86359"/>
                <a:ext cx="5775603" cy="5036073"/>
              </a:xfrm>
              <a:prstGeom prst="rect">
                <a:avLst/>
              </a:prstGeom>
              <a:blipFill>
                <a:blip r:embed="rId2"/>
                <a:stretch>
                  <a:fillRect l="-1758" t="-2513" r="-2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CF1D5D19-02BA-0E11-3183-D99DE971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543EE1-9B40-3649-8320-A6A195E9A087}" type="slidenum">
              <a:rPr lang="en-GB" smtClean="0"/>
              <a:t>6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F42CB9-AAEE-AB16-CABF-DC7E515D7A07}"/>
              </a:ext>
            </a:extLst>
          </p:cNvPr>
          <p:cNvSpPr txBox="1">
            <a:spLocks/>
          </p:cNvSpPr>
          <p:nvPr/>
        </p:nvSpPr>
        <p:spPr>
          <a:xfrm>
            <a:off x="838200" y="127988"/>
            <a:ext cx="54483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Hadron production with CLAS6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92EB0A-B7B8-5D0E-EBA2-F728DA800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151"/>
          <a:stretch/>
        </p:blipFill>
        <p:spPr>
          <a:xfrm>
            <a:off x="6803756" y="-4821"/>
            <a:ext cx="4360092" cy="3433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A574D5-D17A-CE2C-6E05-A0D5627F89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389" t="14163" b="25646"/>
          <a:stretch/>
        </p:blipFill>
        <p:spPr>
          <a:xfrm>
            <a:off x="7036440" y="3371919"/>
            <a:ext cx="3894724" cy="348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75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8DB8BB5-43A1-201B-2A83-C9173E283A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0317" y="846823"/>
                <a:ext cx="5030956" cy="5874647"/>
              </a:xfrm>
            </p:spPr>
            <p:txBody>
              <a:bodyPr>
                <a:normAutofit lnSpcReduction="10000"/>
              </a:bodyPr>
              <a:lstStyle/>
              <a:p>
                <a:pPr marL="360000" indent="-23040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b="1" dirty="0">
                    <a:latin typeface="Canela Text" pitchFamily="2" charset="0"/>
                    <a:cs typeface="Times New Roman" panose="02020603050405020304" pitchFamily="18" charset="0"/>
                  </a:rPr>
                  <a:t>Maximal luminosity:</a:t>
                </a:r>
                <a:r>
                  <a:rPr lang="en-US" sz="2000" dirty="0">
                    <a:latin typeface="Canela Text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000" b="1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817200" lvl="1" indent="-23040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b="1" dirty="0">
                    <a:latin typeface="Canela Text" pitchFamily="2" charset="0"/>
                    <a:cs typeface="Times New Roman" panose="02020603050405020304" pitchFamily="18" charset="0"/>
                  </a:rPr>
                  <a:t>10 times larger than CLAS6</a:t>
                </a:r>
              </a:p>
              <a:p>
                <a:pPr marL="360000" indent="-23040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b="1" dirty="0">
                    <a:latin typeface="Canela Text" pitchFamily="2" charset="0"/>
                    <a:cs typeface="Times New Roman" panose="02020603050405020304" pitchFamily="18" charset="0"/>
                  </a:rPr>
                  <a:t>Large acceptance (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l-GR" sz="2000" b="1" i="1" dirty="0" smtClean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l-GR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000" b="1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720000" lvl="1" indent="-23040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GB" sz="20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Improved acceptance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latin typeface="Canela Text" pitchFamily="2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60000" indent="-23040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b="1" dirty="0">
                    <a:latin typeface="Canela Text" pitchFamily="2" charset="0"/>
                    <a:cs typeface="Times New Roman" panose="02020603050405020304" pitchFamily="18" charset="0"/>
                  </a:rPr>
                  <a:t>Detection thresholds:</a:t>
                </a:r>
                <a:endParaRPr lang="en-US" sz="2000" b="1" dirty="0">
                  <a:solidFill>
                    <a:srgbClr val="FF0000"/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720000" lvl="1" indent="-23040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400 MeV/c for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720000" lvl="1" indent="-23040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200 MeV/c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l-GR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20000" lvl="1" indent="-23040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Canela Text" pitchFamily="2" charset="0"/>
                    <a:cs typeface="Times New Roman" panose="02020603050405020304" pitchFamily="18" charset="0"/>
                  </a:rPr>
                  <a:t>300</a:t>
                </a:r>
                <a:r>
                  <a:rPr lang="el-G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Canela Text" pitchFamily="2" charset="0"/>
                    <a:cs typeface="Times New Roman" panose="02020603050405020304" pitchFamily="18" charset="0"/>
                  </a:rPr>
                  <a:t>MeV/c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sz="2000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720000" lvl="1" indent="-23040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b="1" dirty="0">
                    <a:latin typeface="Canela Text" pitchFamily="2" charset="0"/>
                    <a:cs typeface="Times New Roman" panose="02020603050405020304" pitchFamily="18" charset="0"/>
                  </a:rPr>
                  <a:t>Can detect neutrons</a:t>
                </a:r>
              </a:p>
              <a:p>
                <a:pPr marL="358775" lvl="1" indent="-23040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Canela Text" pitchFamily="2" charset="0"/>
                    <a:cs typeface="Times New Roman" panose="02020603050405020304" pitchFamily="18" charset="0"/>
                  </a:rPr>
                  <a:t>Open trigger</a:t>
                </a:r>
              </a:p>
              <a:p>
                <a:pPr marL="358775" lvl="1" indent="-23040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Canela Text" pitchFamily="2" charset="0"/>
                    <a:cs typeface="Times New Roman" panose="02020603050405020304" pitchFamily="18" charset="0"/>
                  </a:rPr>
                  <a:t>Magnetic field</a:t>
                </a:r>
              </a:p>
              <a:p>
                <a:pPr marL="0" indent="-36000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800" b="1" dirty="0">
                    <a:latin typeface="Canela Text" pitchFamily="2" charset="0"/>
                    <a:cs typeface="Times New Roman" panose="02020603050405020304" pitchFamily="18" charset="0"/>
                  </a:rPr>
                  <a:t>Acquired data:</a:t>
                </a:r>
              </a:p>
              <a:p>
                <a:pPr marL="360000" indent="-23040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b="1" dirty="0">
                    <a:latin typeface="Canela Text" pitchFamily="2" charset="0"/>
                    <a:cs typeface="Times New Roman" panose="02020603050405020304" pitchFamily="18" charset="0"/>
                  </a:rPr>
                  <a:t>Energies:</a:t>
                </a:r>
                <a:r>
                  <a:rPr lang="en-US" sz="2400" dirty="0">
                    <a:latin typeface="Canela Text" pitchFamily="2" charset="0"/>
                    <a:cs typeface="Times New Roman" panose="02020603050405020304" pitchFamily="18" charset="0"/>
                  </a:rPr>
                  <a:t> 2, 4, 6 GeV</a:t>
                </a:r>
              </a:p>
              <a:p>
                <a:pPr marL="360000" indent="-23040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b="1" dirty="0">
                    <a:latin typeface="Canela Text" pitchFamily="2" charset="0"/>
                    <a:cs typeface="Times New Roman" panose="02020603050405020304" pitchFamily="18" charset="0"/>
                  </a:rPr>
                  <a:t>Targets: </a:t>
                </a:r>
                <a:r>
                  <a:rPr lang="en-US" sz="2400" dirty="0">
                    <a:latin typeface="Canela Text" pitchFamily="2" charset="0"/>
                    <a:cs typeface="Times New Roman" panose="02020603050405020304" pitchFamily="18" charset="0"/>
                  </a:rPr>
                  <a:t>H, D, </a:t>
                </a:r>
                <a:r>
                  <a:rPr lang="en-US" sz="2400" baseline="30000" dirty="0">
                    <a:latin typeface="Canela Text" pitchFamily="2" charset="0"/>
                    <a:cs typeface="Times New Roman" panose="02020603050405020304" pitchFamily="18" charset="0"/>
                  </a:rPr>
                  <a:t>4</a:t>
                </a:r>
                <a:r>
                  <a:rPr lang="en-US" sz="2400" dirty="0">
                    <a:latin typeface="Canela Text" pitchFamily="2" charset="0"/>
                    <a:cs typeface="Times New Roman" panose="02020603050405020304" pitchFamily="18" charset="0"/>
                  </a:rPr>
                  <a:t>He, </a:t>
                </a:r>
                <a:r>
                  <a:rPr lang="en-US" sz="2400" baseline="30000" dirty="0">
                    <a:latin typeface="Canela Text" pitchFamily="2" charset="0"/>
                    <a:cs typeface="Times New Roman" panose="02020603050405020304" pitchFamily="18" charset="0"/>
                  </a:rPr>
                  <a:t>12</a:t>
                </a:r>
                <a:r>
                  <a:rPr lang="en-US" sz="2400" dirty="0">
                    <a:latin typeface="Canela Text" pitchFamily="2" charset="0"/>
                    <a:cs typeface="Times New Roman" panose="02020603050405020304" pitchFamily="18" charset="0"/>
                  </a:rPr>
                  <a:t>C, </a:t>
                </a:r>
                <a:r>
                  <a:rPr lang="en-US" sz="2400" b="1" baseline="30000" dirty="0">
                    <a:solidFill>
                      <a:srgbClr val="00B0F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40</a:t>
                </a:r>
                <a:r>
                  <a:rPr lang="en-US" sz="2400" b="1" dirty="0">
                    <a:solidFill>
                      <a:srgbClr val="00B0F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Ar</a:t>
                </a:r>
                <a:r>
                  <a:rPr lang="en-US" sz="2400" dirty="0">
                    <a:latin typeface="Canela Text" pitchFamily="2" charset="0"/>
                    <a:cs typeface="Times New Roman" panose="02020603050405020304" pitchFamily="18" charset="0"/>
                  </a:rPr>
                  <a:t> and more</a:t>
                </a:r>
              </a:p>
              <a:p>
                <a:pPr marL="360000" indent="-230400"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b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e,e</a:t>
                </a:r>
                <a:r>
                  <a:rPr lang="en-US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’) </a:t>
                </a:r>
                <a:r>
                  <a:rPr lang="en-US" sz="2400" baseline="300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40</a:t>
                </a:r>
                <a:r>
                  <a:rPr lang="en-US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Ar events </a:t>
                </a:r>
              </a:p>
              <a:p>
                <a:pPr marL="817200" lvl="1" indent="-23040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GB" sz="1800" dirty="0">
                    <a:solidFill>
                      <a:schemeClr val="tx1"/>
                    </a:solidFill>
                    <a:latin typeface="Canela Text" pitchFamily="2" charset="0"/>
                  </a:rPr>
                  <a:t>See backup slides by </a:t>
                </a:r>
                <a:r>
                  <a:rPr lang="en-GB" sz="1800" dirty="0" err="1">
                    <a:solidFill>
                      <a:schemeClr val="tx1"/>
                    </a:solidFill>
                    <a:latin typeface="Canela Text" pitchFamily="2" charset="0"/>
                  </a:rPr>
                  <a:t>J.Barro</a:t>
                </a:r>
                <a:r>
                  <a:rPr lang="en-GB" sz="1800" dirty="0" err="1">
                    <a:latin typeface="Canela Text" pitchFamily="2" charset="0"/>
                  </a:rPr>
                  <a:t>w</a:t>
                </a:r>
                <a:r>
                  <a:rPr lang="en-GB" sz="1800" dirty="0">
                    <a:latin typeface="Canela Text" pitchFamily="2" charset="0"/>
                  </a:rPr>
                  <a:t> </a:t>
                </a:r>
                <a:endParaRPr lang="en-GB" sz="1800" dirty="0">
                  <a:solidFill>
                    <a:schemeClr val="tx1"/>
                  </a:solidFill>
                  <a:latin typeface="Canela Text" pitchFamily="2" charset="0"/>
                </a:endParaRP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8DB8BB5-43A1-201B-2A83-C9173E283A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0317" y="846823"/>
                <a:ext cx="5030956" cy="5874647"/>
              </a:xfrm>
              <a:blipFill>
                <a:blip r:embed="rId2"/>
                <a:stretch>
                  <a:fillRect l="-2513" t="-15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4F0D8-6A1B-AF0A-A0FC-D48E4164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7</a:t>
            </a:fld>
            <a:endParaRPr lang="en-GB"/>
          </a:p>
        </p:txBody>
      </p:sp>
      <p:sp>
        <p:nvSpPr>
          <p:cNvPr id="7" name="תיבת טקסט 20">
            <a:extLst>
              <a:ext uri="{FF2B5EF4-FFF2-40B4-BE49-F238E27FC236}">
                <a16:creationId xmlns:a16="http://schemas.microsoft.com/office/drawing/2014/main" id="{018091F3-F701-82A5-DC10-3F2334E547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0148" y="105891"/>
            <a:ext cx="1051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The CLAS12 detector</a:t>
            </a:r>
          </a:p>
        </p:txBody>
      </p:sp>
      <p:pic>
        <p:nvPicPr>
          <p:cNvPr id="8" name="תמונה 9">
            <a:extLst>
              <a:ext uri="{FF2B5EF4-FFF2-40B4-BE49-F238E27FC236}">
                <a16:creationId xmlns:a16="http://schemas.microsoft.com/office/drawing/2014/main" id="{BEF06C39-059B-18BE-AB7D-FEFEE9DE026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6732" y="1193218"/>
            <a:ext cx="7260649" cy="4259286"/>
          </a:xfrm>
          <a:prstGeom prst="rect">
            <a:avLst/>
          </a:prstGeom>
        </p:spPr>
      </p:pic>
      <p:pic>
        <p:nvPicPr>
          <p:cNvPr id="11" name="Picture 4" descr="Communications Dept. Resources | Jefferson Lab">
            <a:extLst>
              <a:ext uri="{FF2B5EF4-FFF2-40B4-BE49-F238E27FC236}">
                <a16:creationId xmlns:a16="http://schemas.microsoft.com/office/drawing/2014/main" id="{63D569BA-E59C-C9F7-F99E-D87F204EE0D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399" y="5974012"/>
            <a:ext cx="2266950" cy="70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4">
            <a:extLst>
              <a:ext uri="{FF2B5EF4-FFF2-40B4-BE49-F238E27FC236}">
                <a16:creationId xmlns:a16="http://schemas.microsoft.com/office/drawing/2014/main" id="{9871DB0C-99A0-0ED2-F8B0-1456BD688DCD}"/>
              </a:ext>
            </a:extLst>
          </p:cNvPr>
          <p:cNvSpPr txBox="1">
            <a:spLocks/>
          </p:cNvSpPr>
          <p:nvPr/>
        </p:nvSpPr>
        <p:spPr>
          <a:xfrm>
            <a:off x="4931351" y="5848173"/>
            <a:ext cx="72606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https://doi.org/10.1016/j.nima.2020.163419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מחבר חץ ישר 34">
            <a:extLst>
              <a:ext uri="{FF2B5EF4-FFF2-40B4-BE49-F238E27FC236}">
                <a16:creationId xmlns:a16="http://schemas.microsoft.com/office/drawing/2014/main" id="{F9DE6854-C2B5-DB4F-D823-F8A7F7F2FBBC}"/>
              </a:ext>
            </a:extLst>
          </p:cNvPr>
          <p:cNvCxnSpPr/>
          <p:nvPr/>
        </p:nvCxnSpPr>
        <p:spPr>
          <a:xfrm flipH="1">
            <a:off x="11559498" y="3269074"/>
            <a:ext cx="58747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תיבת טקסט 35">
            <a:extLst>
              <a:ext uri="{FF2B5EF4-FFF2-40B4-BE49-F238E27FC236}">
                <a16:creationId xmlns:a16="http://schemas.microsoft.com/office/drawing/2014/main" id="{613D9A7B-67FC-7B46-BE23-C0AE0D72B589}"/>
              </a:ext>
            </a:extLst>
          </p:cNvPr>
          <p:cNvSpPr txBox="1"/>
          <p:nvPr/>
        </p:nvSpPr>
        <p:spPr>
          <a:xfrm>
            <a:off x="11356814" y="2735756"/>
            <a:ext cx="79016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indent="-230400" algn="ctr"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</a:p>
        </p:txBody>
      </p:sp>
      <p:sp>
        <p:nvSpPr>
          <p:cNvPr id="15" name="סוגר מרובע ימני 18">
            <a:extLst>
              <a:ext uri="{FF2B5EF4-FFF2-40B4-BE49-F238E27FC236}">
                <a16:creationId xmlns:a16="http://schemas.microsoft.com/office/drawing/2014/main" id="{5618D492-0474-B625-A824-9C03C3FCC12D}"/>
              </a:ext>
            </a:extLst>
          </p:cNvPr>
          <p:cNvSpPr/>
          <p:nvPr/>
        </p:nvSpPr>
        <p:spPr>
          <a:xfrm rot="17080632">
            <a:off x="9711559" y="1983969"/>
            <a:ext cx="342422" cy="1155370"/>
          </a:xfrm>
          <a:prstGeom prst="rightBracket">
            <a:avLst/>
          </a:prstGeom>
          <a:ln w="28575">
            <a:solidFill>
              <a:srgbClr val="CE1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nela Text" pitchFamily="2" charset="0"/>
            </a:endParaRPr>
          </a:p>
        </p:txBody>
      </p:sp>
      <p:sp>
        <p:nvSpPr>
          <p:cNvPr id="16" name="תיבת טקסט 19">
            <a:extLst>
              <a:ext uri="{FF2B5EF4-FFF2-40B4-BE49-F238E27FC236}">
                <a16:creationId xmlns:a16="http://schemas.microsoft.com/office/drawing/2014/main" id="{5EE03AD8-FA6A-5D55-6C48-CCA99A190800}"/>
              </a:ext>
            </a:extLst>
          </p:cNvPr>
          <p:cNvSpPr txBox="1"/>
          <p:nvPr/>
        </p:nvSpPr>
        <p:spPr>
          <a:xfrm>
            <a:off x="9542425" y="1260903"/>
            <a:ext cx="224620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E14FF"/>
            </a:solidFill>
          </a:ln>
        </p:spPr>
        <p:txBody>
          <a:bodyPr wrap="square" rtlCol="0">
            <a:spAutoFit/>
          </a:bodyPr>
          <a:lstStyle/>
          <a:p>
            <a:pPr indent="-230400" algn="ctr">
              <a:spcAft>
                <a:spcPts val="600"/>
              </a:spcAft>
            </a:pPr>
            <a:r>
              <a:rPr lang="en-US" dirty="0">
                <a:latin typeface="Canela Text" pitchFamily="2" charset="0"/>
                <a:cs typeface="Times New Roman" panose="02020603050405020304" pitchFamily="18" charset="0"/>
              </a:rPr>
              <a:t>Central Detector </a:t>
            </a:r>
          </a:p>
        </p:txBody>
      </p:sp>
      <p:cxnSp>
        <p:nvCxnSpPr>
          <p:cNvPr id="17" name="מחבר חץ ישר 21">
            <a:extLst>
              <a:ext uri="{FF2B5EF4-FFF2-40B4-BE49-F238E27FC236}">
                <a16:creationId xmlns:a16="http://schemas.microsoft.com/office/drawing/2014/main" id="{83EDAF2B-C719-27E8-4DCC-408599FCFBD4}"/>
              </a:ext>
            </a:extLst>
          </p:cNvPr>
          <p:cNvCxnSpPr>
            <a:stCxn id="16" idx="2"/>
          </p:cNvCxnSpPr>
          <p:nvPr/>
        </p:nvCxnSpPr>
        <p:spPr>
          <a:xfrm flipH="1">
            <a:off x="10048875" y="1630235"/>
            <a:ext cx="616652" cy="705389"/>
          </a:xfrm>
          <a:prstGeom prst="straightConnector1">
            <a:avLst/>
          </a:prstGeom>
          <a:ln w="28575">
            <a:solidFill>
              <a:srgbClr val="CE14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סוגר מרובע ימני 10">
            <a:extLst>
              <a:ext uri="{FF2B5EF4-FFF2-40B4-BE49-F238E27FC236}">
                <a16:creationId xmlns:a16="http://schemas.microsoft.com/office/drawing/2014/main" id="{29470DA6-653B-5BDF-DC54-80EC0EC2B347}"/>
              </a:ext>
            </a:extLst>
          </p:cNvPr>
          <p:cNvSpPr/>
          <p:nvPr/>
        </p:nvSpPr>
        <p:spPr>
          <a:xfrm rot="17958275">
            <a:off x="8010593" y="294548"/>
            <a:ext cx="453690" cy="2554232"/>
          </a:xfrm>
          <a:prstGeom prst="rightBracket">
            <a:avLst/>
          </a:prstGeom>
          <a:ln w="28575">
            <a:solidFill>
              <a:srgbClr val="10CD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nela Text" pitchFamily="2" charset="0"/>
            </a:endParaRPr>
          </a:p>
        </p:txBody>
      </p:sp>
      <p:sp>
        <p:nvSpPr>
          <p:cNvPr id="19" name="תיבת טקסט 12">
            <a:extLst>
              <a:ext uri="{FF2B5EF4-FFF2-40B4-BE49-F238E27FC236}">
                <a16:creationId xmlns:a16="http://schemas.microsoft.com/office/drawing/2014/main" id="{B46037BA-FE60-02BC-41EF-7C4E07B25DEF}"/>
              </a:ext>
            </a:extLst>
          </p:cNvPr>
          <p:cNvSpPr txBox="1"/>
          <p:nvPr/>
        </p:nvSpPr>
        <p:spPr>
          <a:xfrm>
            <a:off x="9320485" y="662157"/>
            <a:ext cx="261001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10CD1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ela Text" pitchFamily="2" charset="0"/>
                <a:cs typeface="Times New Roman" panose="02020603050405020304" pitchFamily="18" charset="0"/>
              </a:rPr>
              <a:t>Forward Detector (FD)</a:t>
            </a:r>
          </a:p>
        </p:txBody>
      </p:sp>
      <p:cxnSp>
        <p:nvCxnSpPr>
          <p:cNvPr id="20" name="מחבר חץ ישר 15">
            <a:extLst>
              <a:ext uri="{FF2B5EF4-FFF2-40B4-BE49-F238E27FC236}">
                <a16:creationId xmlns:a16="http://schemas.microsoft.com/office/drawing/2014/main" id="{9FCA7463-DFFE-BBBD-0467-B19CA452F2FF}"/>
              </a:ext>
            </a:extLst>
          </p:cNvPr>
          <p:cNvCxnSpPr>
            <a:stCxn id="19" idx="1"/>
          </p:cNvCxnSpPr>
          <p:nvPr/>
        </p:nvCxnSpPr>
        <p:spPr>
          <a:xfrm flipH="1">
            <a:off x="8534400" y="846823"/>
            <a:ext cx="786085" cy="556416"/>
          </a:xfrm>
          <a:prstGeom prst="straightConnector1">
            <a:avLst/>
          </a:prstGeom>
          <a:ln w="28575">
            <a:solidFill>
              <a:srgbClr val="10CD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823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1">
            <a:extLst>
              <a:ext uri="{FF2B5EF4-FFF2-40B4-BE49-F238E27FC236}">
                <a16:creationId xmlns:a16="http://schemas.microsoft.com/office/drawing/2014/main" id="{569126BC-D448-25E4-27F7-4C3DF414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4" y="-61201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Inclusive (</a:t>
            </a:r>
            <a:r>
              <a:rPr lang="en-GB" sz="3600" dirty="0" err="1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e,e</a:t>
            </a:r>
            <a:r>
              <a:rPr lang="en-GB" sz="36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’) at multiple angles and targets</a:t>
            </a:r>
            <a:endParaRPr lang="en-GB" sz="3600" dirty="0"/>
          </a:p>
        </p:txBody>
      </p:sp>
      <p:pic>
        <p:nvPicPr>
          <p:cNvPr id="188" name="Picture 187">
            <a:extLst>
              <a:ext uri="{FF2B5EF4-FFF2-40B4-BE49-F238E27FC236}">
                <a16:creationId xmlns:a16="http://schemas.microsoft.com/office/drawing/2014/main" id="{E8E853E6-54B2-2707-D94D-700E5E339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836" y="135385"/>
            <a:ext cx="1217777" cy="1765367"/>
          </a:xfrm>
          <a:prstGeom prst="rect">
            <a:avLst/>
          </a:prstGeom>
        </p:spPr>
      </p:pic>
      <p:pic>
        <p:nvPicPr>
          <p:cNvPr id="190" name="Picture 189" descr="A graph of a number&#10;&#10;Description automatically generated">
            <a:extLst>
              <a:ext uri="{FF2B5EF4-FFF2-40B4-BE49-F238E27FC236}">
                <a16:creationId xmlns:a16="http://schemas.microsoft.com/office/drawing/2014/main" id="{F6291FC2-3A8B-00C8-81A9-8A9316757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781" y="2151266"/>
            <a:ext cx="6112471" cy="4070350"/>
          </a:xfrm>
          <a:prstGeom prst="rect">
            <a:avLst/>
          </a:prstGeom>
        </p:spPr>
      </p:pic>
      <p:sp>
        <p:nvSpPr>
          <p:cNvPr id="191" name="TextBox 190">
            <a:extLst>
              <a:ext uri="{FF2B5EF4-FFF2-40B4-BE49-F238E27FC236}">
                <a16:creationId xmlns:a16="http://schemas.microsoft.com/office/drawing/2014/main" id="{AAB4002C-BADA-F8AB-D2D6-AE42392B168A}"/>
              </a:ext>
            </a:extLst>
          </p:cNvPr>
          <p:cNvSpPr txBox="1"/>
          <p:nvPr/>
        </p:nvSpPr>
        <p:spPr>
          <a:xfrm>
            <a:off x="5200712" y="6346242"/>
            <a:ext cx="250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anela Text" pitchFamily="2" charset="0"/>
              </a:rPr>
              <a:t>Energy transfer [GeV]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00F09E55-8AFA-329B-3495-78D550809775}"/>
              </a:ext>
            </a:extLst>
          </p:cNvPr>
          <p:cNvSpPr txBox="1"/>
          <p:nvPr/>
        </p:nvSpPr>
        <p:spPr>
          <a:xfrm rot="16200000">
            <a:off x="2541701" y="400177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anela Text" pitchFamily="2" charset="0"/>
              </a:rPr>
              <a:t>Event Rate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3D06BB37-0BAA-56FB-E236-23DCC7195FCD}"/>
              </a:ext>
            </a:extLst>
          </p:cNvPr>
          <p:cNvSpPr txBox="1"/>
          <p:nvPr/>
        </p:nvSpPr>
        <p:spPr>
          <a:xfrm>
            <a:off x="1511013" y="1249441"/>
            <a:ext cx="102701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-36000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aseline="30000" dirty="0">
                <a:latin typeface="Canela Text" pitchFamily="2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Canela Text" pitchFamily="2" charset="0"/>
                <a:cs typeface="Times New Roman" panose="02020603050405020304" pitchFamily="18" charset="0"/>
              </a:rPr>
              <a:t>H at 6GeV</a:t>
            </a:r>
            <a:endParaRPr lang="en-US" sz="2400" baseline="30000" dirty="0">
              <a:latin typeface="Canela Text" pitchFamily="2" charset="0"/>
              <a:cs typeface="Times New Roman" panose="02020603050405020304" pitchFamily="18" charset="0"/>
            </a:endParaRPr>
          </a:p>
          <a:p>
            <a:pPr marL="0" indent="-360000" algn="ctr">
              <a:spcBef>
                <a:spcPts val="0"/>
              </a:spcBef>
              <a:spcAft>
                <a:spcPts val="600"/>
              </a:spcAft>
              <a:buNone/>
            </a:pPr>
            <a:endParaRPr lang="en-US" sz="2400" baseline="30000" dirty="0">
              <a:latin typeface="Canela Text" pitchFamily="2" charset="0"/>
              <a:cs typeface="Times New Roman" panose="02020603050405020304" pitchFamily="18" charset="0"/>
            </a:endParaRPr>
          </a:p>
          <a:p>
            <a:pPr marL="0" indent="-360000" algn="ctr">
              <a:spcBef>
                <a:spcPts val="0"/>
              </a:spcBef>
              <a:spcAft>
                <a:spcPts val="600"/>
              </a:spcAft>
              <a:buNone/>
            </a:pPr>
            <a:endParaRPr lang="en-US" sz="2400" baseline="30000" dirty="0">
              <a:latin typeface="Canela Text" pitchFamily="2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49727E41-6B61-0BB2-BAB0-9ADD46B9A148}"/>
                  </a:ext>
                </a:extLst>
              </p:cNvPr>
              <p:cNvSpPr txBox="1"/>
              <p:nvPr/>
            </p:nvSpPr>
            <p:spPr>
              <a:xfrm>
                <a:off x="4020971" y="1781934"/>
                <a:ext cx="52502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Canela Text" pitchFamily="2" charset="0"/>
                  </a:rPr>
                  <a:t>[10.5, 39.5]° with 1° steps</a:t>
                </a:r>
                <a:endParaRPr lang="en-GB" dirty="0">
                  <a:solidFill>
                    <a:srgbClr val="002060"/>
                  </a:solidFill>
                  <a:latin typeface="Canela Text" pitchFamily="2" charset="0"/>
                </a:endParaRPr>
              </a:p>
            </p:txBody>
          </p:sp>
        </mc:Choice>
        <mc:Fallback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49727E41-6B61-0BB2-BAB0-9ADD46B9A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971" y="1781934"/>
                <a:ext cx="5250215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5" name="TextBox 194">
            <a:extLst>
              <a:ext uri="{FF2B5EF4-FFF2-40B4-BE49-F238E27FC236}">
                <a16:creationId xmlns:a16="http://schemas.microsoft.com/office/drawing/2014/main" id="{38B4D34B-696F-3142-57D5-05DED82DF31C}"/>
              </a:ext>
            </a:extLst>
          </p:cNvPr>
          <p:cNvSpPr txBox="1"/>
          <p:nvPr/>
        </p:nvSpPr>
        <p:spPr>
          <a:xfrm rot="19968062">
            <a:off x="5067418" y="3370846"/>
            <a:ext cx="3578224" cy="646331"/>
          </a:xfrm>
          <a:prstGeom prst="rect">
            <a:avLst/>
          </a:prstGeom>
          <a:solidFill>
            <a:schemeClr val="bg1">
              <a:alpha val="49023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D50791A0-E39F-565A-483D-C6B3D0745F15}"/>
              </a:ext>
            </a:extLst>
          </p:cNvPr>
          <p:cNvSpPr txBox="1"/>
          <p:nvPr/>
        </p:nvSpPr>
        <p:spPr>
          <a:xfrm>
            <a:off x="7388866" y="2295664"/>
            <a:ext cx="204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432FF"/>
                </a:solidFill>
                <a:latin typeface="Canela Text" pitchFamily="2" charset="0"/>
              </a:rPr>
              <a:t>CLAS 12 data</a:t>
            </a:r>
          </a:p>
        </p:txBody>
      </p:sp>
    </p:spTree>
    <p:extLst>
      <p:ext uri="{BB962C8B-B14F-4D97-AF65-F5344CB8AC3E}">
        <p14:creationId xmlns:p14="http://schemas.microsoft.com/office/powerpoint/2010/main" val="1123979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C699D-BF68-289B-3D63-732A2484E173}"/>
              </a:ext>
            </a:extLst>
          </p:cNvPr>
          <p:cNvGrpSpPr/>
          <p:nvPr/>
        </p:nvGrpSpPr>
        <p:grpSpPr>
          <a:xfrm>
            <a:off x="293290" y="1249441"/>
            <a:ext cx="11606108" cy="5608488"/>
            <a:chOff x="293290" y="0"/>
            <a:chExt cx="11606108" cy="5608488"/>
          </a:xfrm>
        </p:grpSpPr>
        <p:pic>
          <p:nvPicPr>
            <p:cNvPr id="81" name="Picture 80" descr="A graph of a graph&#10;&#10;Description automatically generated">
              <a:extLst>
                <a:ext uri="{FF2B5EF4-FFF2-40B4-BE49-F238E27FC236}">
                  <a16:creationId xmlns:a16="http://schemas.microsoft.com/office/drawing/2014/main" id="{D4D45478-777E-6A07-6D02-B131253FF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300"/>
            <a:stretch/>
          </p:blipFill>
          <p:spPr>
            <a:xfrm>
              <a:off x="10054716" y="230849"/>
              <a:ext cx="1837072" cy="1129478"/>
            </a:xfrm>
            <a:prstGeom prst="rect">
              <a:avLst/>
            </a:prstGeom>
          </p:spPr>
        </p:pic>
        <p:pic>
          <p:nvPicPr>
            <p:cNvPr id="108" name="Picture 107" descr="A graph of a graph&#10;&#10;Description automatically generated">
              <a:extLst>
                <a:ext uri="{FF2B5EF4-FFF2-40B4-BE49-F238E27FC236}">
                  <a16:creationId xmlns:a16="http://schemas.microsoft.com/office/drawing/2014/main" id="{AC8268E5-E47D-0FE1-3A1A-7CE2ABCD7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566"/>
            <a:stretch/>
          </p:blipFill>
          <p:spPr>
            <a:xfrm>
              <a:off x="10075404" y="1499982"/>
              <a:ext cx="1823994" cy="1118160"/>
            </a:xfrm>
            <a:prstGeom prst="rect">
              <a:avLst/>
            </a:prstGeom>
          </p:spPr>
        </p:pic>
        <p:pic>
          <p:nvPicPr>
            <p:cNvPr id="113" name="Picture 112" descr="A graph of a number of electrons&#10;&#10;Description automatically generated with medium confidence">
              <a:extLst>
                <a:ext uri="{FF2B5EF4-FFF2-40B4-BE49-F238E27FC236}">
                  <a16:creationId xmlns:a16="http://schemas.microsoft.com/office/drawing/2014/main" id="{8D174505-EC0A-EA6E-F5D3-8AE58D694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650"/>
            <a:stretch/>
          </p:blipFill>
          <p:spPr>
            <a:xfrm>
              <a:off x="10054716" y="2764496"/>
              <a:ext cx="1823994" cy="1129478"/>
            </a:xfrm>
            <a:prstGeom prst="rect">
              <a:avLst/>
            </a:prstGeom>
          </p:spPr>
        </p:pic>
        <p:pic>
          <p:nvPicPr>
            <p:cNvPr id="134" name="Picture 133" descr="A graph of a number of electrons&#10;&#10;Description automatically generated with medium confidence">
              <a:extLst>
                <a:ext uri="{FF2B5EF4-FFF2-40B4-BE49-F238E27FC236}">
                  <a16:creationId xmlns:a16="http://schemas.microsoft.com/office/drawing/2014/main" id="{AA28A2C8-1F02-0F62-66F7-0ED7AAF75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967" r="618"/>
            <a:stretch/>
          </p:blipFill>
          <p:spPr>
            <a:xfrm>
              <a:off x="10054716" y="4097454"/>
              <a:ext cx="1819023" cy="1129479"/>
            </a:xfrm>
            <a:prstGeom prst="rect">
              <a:avLst/>
            </a:prstGeom>
          </p:spPr>
        </p:pic>
        <p:pic>
          <p:nvPicPr>
            <p:cNvPr id="92" name="Picture 91" descr="A graph of a graph&#10;&#10;Description automatically generated">
              <a:extLst>
                <a:ext uri="{FF2B5EF4-FFF2-40B4-BE49-F238E27FC236}">
                  <a16:creationId xmlns:a16="http://schemas.microsoft.com/office/drawing/2014/main" id="{36F0E3D6-E498-8292-364E-1DBE6FED1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299"/>
            <a:stretch/>
          </p:blipFill>
          <p:spPr>
            <a:xfrm>
              <a:off x="675126" y="241529"/>
              <a:ext cx="1811681" cy="1129478"/>
            </a:xfrm>
            <a:prstGeom prst="rect">
              <a:avLst/>
            </a:prstGeom>
          </p:spPr>
        </p:pic>
        <p:pic>
          <p:nvPicPr>
            <p:cNvPr id="73" name="Picture 72" descr="A graph of a graph&#10;&#10;Description automatically generated">
              <a:extLst>
                <a:ext uri="{FF2B5EF4-FFF2-40B4-BE49-F238E27FC236}">
                  <a16:creationId xmlns:a16="http://schemas.microsoft.com/office/drawing/2014/main" id="{E59AF746-32D4-0BB9-4A3A-E697F8F0D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8029"/>
            <a:stretch/>
          </p:blipFill>
          <p:spPr>
            <a:xfrm>
              <a:off x="2512440" y="260696"/>
              <a:ext cx="1811681" cy="1129478"/>
            </a:xfrm>
            <a:prstGeom prst="rect">
              <a:avLst/>
            </a:prstGeom>
          </p:spPr>
        </p:pic>
        <p:pic>
          <p:nvPicPr>
            <p:cNvPr id="75" name="Picture 74" descr="A graph of a graph&#10;&#10;Description automatically generated">
              <a:extLst>
                <a:ext uri="{FF2B5EF4-FFF2-40B4-BE49-F238E27FC236}">
                  <a16:creationId xmlns:a16="http://schemas.microsoft.com/office/drawing/2014/main" id="{6913048A-9A7B-EB4F-2944-FDE817B49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8706"/>
            <a:stretch/>
          </p:blipFill>
          <p:spPr>
            <a:xfrm>
              <a:off x="4398256" y="259089"/>
              <a:ext cx="1825105" cy="1129478"/>
            </a:xfrm>
            <a:prstGeom prst="rect">
              <a:avLst/>
            </a:prstGeom>
          </p:spPr>
        </p:pic>
        <p:pic>
          <p:nvPicPr>
            <p:cNvPr id="77" name="Picture 76" descr="A graph of a graph&#10;&#10;Description automatically generated">
              <a:extLst>
                <a:ext uri="{FF2B5EF4-FFF2-40B4-BE49-F238E27FC236}">
                  <a16:creationId xmlns:a16="http://schemas.microsoft.com/office/drawing/2014/main" id="{03B7B297-8814-F5BA-ABB7-6E61D7915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9235"/>
            <a:stretch/>
          </p:blipFill>
          <p:spPr>
            <a:xfrm>
              <a:off x="6318189" y="291955"/>
              <a:ext cx="1835750" cy="1129478"/>
            </a:xfrm>
            <a:prstGeom prst="rect">
              <a:avLst/>
            </a:prstGeom>
          </p:spPr>
        </p:pic>
        <p:pic>
          <p:nvPicPr>
            <p:cNvPr id="79" name="Picture 78" descr="A graph of a graph&#10;&#10;Description automatically generated">
              <a:extLst>
                <a:ext uri="{FF2B5EF4-FFF2-40B4-BE49-F238E27FC236}">
                  <a16:creationId xmlns:a16="http://schemas.microsoft.com/office/drawing/2014/main" id="{B531DA67-5D11-D0A0-B06C-6438F4328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9235"/>
            <a:stretch/>
          </p:blipFill>
          <p:spPr>
            <a:xfrm>
              <a:off x="8090646" y="291955"/>
              <a:ext cx="1884294" cy="1129478"/>
            </a:xfrm>
            <a:prstGeom prst="rect">
              <a:avLst/>
            </a:prstGeom>
          </p:spPr>
        </p:pic>
        <p:pic>
          <p:nvPicPr>
            <p:cNvPr id="83" name="Picture 82" descr="A graph of a graph&#10;&#10;Description automatically generated">
              <a:extLst>
                <a:ext uri="{FF2B5EF4-FFF2-40B4-BE49-F238E27FC236}">
                  <a16:creationId xmlns:a16="http://schemas.microsoft.com/office/drawing/2014/main" id="{BE2A6DD3-4C91-C013-4FAB-959DB6CAC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6758"/>
            <a:stretch/>
          </p:blipFill>
          <p:spPr>
            <a:xfrm>
              <a:off x="655633" y="1462226"/>
              <a:ext cx="1811680" cy="1145089"/>
            </a:xfrm>
            <a:prstGeom prst="rect">
              <a:avLst/>
            </a:prstGeom>
          </p:spPr>
        </p:pic>
        <p:pic>
          <p:nvPicPr>
            <p:cNvPr id="85" name="Picture 84" descr="A graph of a graph&#10;&#10;Description automatically generated">
              <a:extLst>
                <a:ext uri="{FF2B5EF4-FFF2-40B4-BE49-F238E27FC236}">
                  <a16:creationId xmlns:a16="http://schemas.microsoft.com/office/drawing/2014/main" id="{264CCEC7-3B45-F8A2-1D7D-8D980ADD0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9087"/>
            <a:stretch/>
          </p:blipFill>
          <p:spPr>
            <a:xfrm>
              <a:off x="2511075" y="1476023"/>
              <a:ext cx="1832759" cy="1129478"/>
            </a:xfrm>
            <a:prstGeom prst="rect">
              <a:avLst/>
            </a:prstGeom>
          </p:spPr>
        </p:pic>
        <p:pic>
          <p:nvPicPr>
            <p:cNvPr id="87" name="Picture 86" descr="A graph of a graph&#10;&#10;Description automatically generated">
              <a:extLst>
                <a:ext uri="{FF2B5EF4-FFF2-40B4-BE49-F238E27FC236}">
                  <a16:creationId xmlns:a16="http://schemas.microsoft.com/office/drawing/2014/main" id="{C5B30E00-C672-3EC0-70C3-D095B27432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6274"/>
            <a:stretch/>
          </p:blipFill>
          <p:spPr>
            <a:xfrm>
              <a:off x="4379838" y="1469340"/>
              <a:ext cx="1777764" cy="1129479"/>
            </a:xfrm>
            <a:prstGeom prst="rect">
              <a:avLst/>
            </a:prstGeom>
          </p:spPr>
        </p:pic>
        <p:pic>
          <p:nvPicPr>
            <p:cNvPr id="89" name="Picture 88" descr="A graph of a graph&#10;&#10;Description automatically generated">
              <a:extLst>
                <a:ext uri="{FF2B5EF4-FFF2-40B4-BE49-F238E27FC236}">
                  <a16:creationId xmlns:a16="http://schemas.microsoft.com/office/drawing/2014/main" id="{C51BEB03-4B9E-BF6A-CDFF-234F27899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5631"/>
            <a:stretch/>
          </p:blipFill>
          <p:spPr>
            <a:xfrm>
              <a:off x="6312646" y="1477835"/>
              <a:ext cx="1765635" cy="1129479"/>
            </a:xfrm>
            <a:prstGeom prst="rect">
              <a:avLst/>
            </a:prstGeom>
          </p:spPr>
        </p:pic>
        <p:pic>
          <p:nvPicPr>
            <p:cNvPr id="91" name="Picture 90" descr="A graph of a graph&#10;&#10;Description automatically generated">
              <a:extLst>
                <a:ext uri="{FF2B5EF4-FFF2-40B4-BE49-F238E27FC236}">
                  <a16:creationId xmlns:a16="http://schemas.microsoft.com/office/drawing/2014/main" id="{A3CD8AA2-9F10-02D3-D5A5-0B6D09750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10080"/>
            <a:stretch/>
          </p:blipFill>
          <p:spPr>
            <a:xfrm>
              <a:off x="8121929" y="1482923"/>
              <a:ext cx="1853011" cy="1129478"/>
            </a:xfrm>
            <a:prstGeom prst="rect">
              <a:avLst/>
            </a:prstGeom>
          </p:spPr>
        </p:pic>
        <p:pic>
          <p:nvPicPr>
            <p:cNvPr id="106" name="Picture 105" descr="A graph of a graph&#10;&#10;Description automatically generated">
              <a:extLst>
                <a:ext uri="{FF2B5EF4-FFF2-40B4-BE49-F238E27FC236}">
                  <a16:creationId xmlns:a16="http://schemas.microsoft.com/office/drawing/2014/main" id="{0CA649D1-CE27-E49F-BEAD-7C20F5709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9333"/>
            <a:stretch/>
          </p:blipFill>
          <p:spPr>
            <a:xfrm>
              <a:off x="675124" y="2782071"/>
              <a:ext cx="1837737" cy="1129478"/>
            </a:xfrm>
            <a:prstGeom prst="rect">
              <a:avLst/>
            </a:prstGeom>
          </p:spPr>
        </p:pic>
        <p:pic>
          <p:nvPicPr>
            <p:cNvPr id="109" name="Picture 108" descr="A graph of a number of electrons&#10;&#10;Description automatically generated with medium confidence">
              <a:extLst>
                <a:ext uri="{FF2B5EF4-FFF2-40B4-BE49-F238E27FC236}">
                  <a16:creationId xmlns:a16="http://schemas.microsoft.com/office/drawing/2014/main" id="{8C719C9D-1932-412E-D505-48E9351E2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t="9101" r="2367"/>
            <a:stretch/>
          </p:blipFill>
          <p:spPr>
            <a:xfrm>
              <a:off x="2519803" y="2781437"/>
              <a:ext cx="1789661" cy="1129478"/>
            </a:xfrm>
            <a:prstGeom prst="rect">
              <a:avLst/>
            </a:prstGeom>
          </p:spPr>
        </p:pic>
        <p:pic>
          <p:nvPicPr>
            <p:cNvPr id="110" name="Picture 109" descr="A graph of a number of electrons&#10;&#10;Description automatically generated with medium confidence">
              <a:extLst>
                <a:ext uri="{FF2B5EF4-FFF2-40B4-BE49-F238E27FC236}">
                  <a16:creationId xmlns:a16="http://schemas.microsoft.com/office/drawing/2014/main" id="{5CAC5415-ED2A-1B1D-2AE5-29FB33D4FD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t="9399"/>
            <a:stretch/>
          </p:blipFill>
          <p:spPr>
            <a:xfrm>
              <a:off x="4371202" y="2793153"/>
              <a:ext cx="1839064" cy="1129478"/>
            </a:xfrm>
            <a:prstGeom prst="rect">
              <a:avLst/>
            </a:prstGeom>
          </p:spPr>
        </p:pic>
        <p:pic>
          <p:nvPicPr>
            <p:cNvPr id="111" name="Picture 110" descr="A graph of a number of electrons&#10;&#10;Description automatically generated with medium confidence">
              <a:extLst>
                <a:ext uri="{FF2B5EF4-FFF2-40B4-BE49-F238E27FC236}">
                  <a16:creationId xmlns:a16="http://schemas.microsoft.com/office/drawing/2014/main" id="{AE8AD1AD-C3FB-1245-1087-2709025FE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t="7981"/>
            <a:stretch/>
          </p:blipFill>
          <p:spPr>
            <a:xfrm>
              <a:off x="6342383" y="2799517"/>
              <a:ext cx="1810729" cy="1129478"/>
            </a:xfrm>
            <a:prstGeom prst="rect">
              <a:avLst/>
            </a:prstGeom>
          </p:spPr>
        </p:pic>
        <p:pic>
          <p:nvPicPr>
            <p:cNvPr id="112" name="Picture 111" descr="A graph of a number of objects&#10;&#10;Description automatically generated with medium confidence">
              <a:extLst>
                <a:ext uri="{FF2B5EF4-FFF2-40B4-BE49-F238E27FC236}">
                  <a16:creationId xmlns:a16="http://schemas.microsoft.com/office/drawing/2014/main" id="{CBE98A58-C4FA-07D8-3BCB-9A3210C29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t="8427"/>
            <a:stretch/>
          </p:blipFill>
          <p:spPr>
            <a:xfrm>
              <a:off x="8146246" y="2764496"/>
              <a:ext cx="1819538" cy="1129478"/>
            </a:xfrm>
            <a:prstGeom prst="rect">
              <a:avLst/>
            </a:prstGeom>
          </p:spPr>
        </p:pic>
        <p:pic>
          <p:nvPicPr>
            <p:cNvPr id="114" name="Picture 113" descr="A graph of a number of electrons&#10;&#10;Description automatically generated with medium confidence">
              <a:extLst>
                <a:ext uri="{FF2B5EF4-FFF2-40B4-BE49-F238E27FC236}">
                  <a16:creationId xmlns:a16="http://schemas.microsoft.com/office/drawing/2014/main" id="{13E6EDF2-B48B-3E1B-CE82-E5C2A51ED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t="7941"/>
            <a:stretch/>
          </p:blipFill>
          <p:spPr>
            <a:xfrm>
              <a:off x="679807" y="4097454"/>
              <a:ext cx="1809942" cy="1129478"/>
            </a:xfrm>
            <a:prstGeom prst="rect">
              <a:avLst/>
            </a:prstGeom>
          </p:spPr>
        </p:pic>
        <p:pic>
          <p:nvPicPr>
            <p:cNvPr id="130" name="Picture 129" descr="A graph of a number of electrons&#10;&#10;Description automatically generated">
              <a:extLst>
                <a:ext uri="{FF2B5EF4-FFF2-40B4-BE49-F238E27FC236}">
                  <a16:creationId xmlns:a16="http://schemas.microsoft.com/office/drawing/2014/main" id="{13FDAD4B-E14C-A063-6EAE-232A9AC6D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t="8836"/>
            <a:stretch/>
          </p:blipFill>
          <p:spPr>
            <a:xfrm>
              <a:off x="2509256" y="4117285"/>
              <a:ext cx="1837737" cy="1135674"/>
            </a:xfrm>
            <a:prstGeom prst="rect">
              <a:avLst/>
            </a:prstGeom>
          </p:spPr>
        </p:pic>
        <p:pic>
          <p:nvPicPr>
            <p:cNvPr id="131" name="Picture 130" descr="A graph of a number of electrons&#10;&#10;Description automatically generated with medium confidence">
              <a:extLst>
                <a:ext uri="{FF2B5EF4-FFF2-40B4-BE49-F238E27FC236}">
                  <a16:creationId xmlns:a16="http://schemas.microsoft.com/office/drawing/2014/main" id="{A13CA1CD-1DE3-0DB9-4629-8199F2E5C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7016"/>
            <a:stretch/>
          </p:blipFill>
          <p:spPr>
            <a:xfrm>
              <a:off x="4397478" y="4131786"/>
              <a:ext cx="1811680" cy="1141926"/>
            </a:xfrm>
            <a:prstGeom prst="rect">
              <a:avLst/>
            </a:prstGeom>
          </p:spPr>
        </p:pic>
        <p:pic>
          <p:nvPicPr>
            <p:cNvPr id="132" name="Picture 131" descr="A graph of a number of objects&#10;&#10;Description automatically generated with medium confidence">
              <a:extLst>
                <a:ext uri="{FF2B5EF4-FFF2-40B4-BE49-F238E27FC236}">
                  <a16:creationId xmlns:a16="http://schemas.microsoft.com/office/drawing/2014/main" id="{D0F4A9ED-8D23-4FE6-624F-8776704DEA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t="8902"/>
            <a:stretch/>
          </p:blipFill>
          <p:spPr>
            <a:xfrm>
              <a:off x="6333236" y="4123480"/>
              <a:ext cx="1829022" cy="1129479"/>
            </a:xfrm>
            <a:prstGeom prst="rect">
              <a:avLst/>
            </a:prstGeom>
          </p:spPr>
        </p:pic>
        <p:pic>
          <p:nvPicPr>
            <p:cNvPr id="133" name="Picture 132" descr="A graph of a number of electrons&#10;&#10;Description automatically generated with medium confidence">
              <a:extLst>
                <a:ext uri="{FF2B5EF4-FFF2-40B4-BE49-F238E27FC236}">
                  <a16:creationId xmlns:a16="http://schemas.microsoft.com/office/drawing/2014/main" id="{B269FA7D-7BC4-E1D7-7272-3845D1C85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t="9496"/>
            <a:stretch/>
          </p:blipFill>
          <p:spPr>
            <a:xfrm>
              <a:off x="8171674" y="4097454"/>
              <a:ext cx="1841039" cy="1129478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81639E19-A1A1-8C35-B741-5E60123DFB2B}"/>
                </a:ext>
              </a:extLst>
            </p:cNvPr>
            <p:cNvSpPr txBox="1"/>
            <p:nvPr/>
          </p:nvSpPr>
          <p:spPr>
            <a:xfrm>
              <a:off x="5072516" y="5239156"/>
              <a:ext cx="2502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  <a:latin typeface="Canela Text" pitchFamily="2" charset="0"/>
                </a:rPr>
                <a:t>Energy transfer [GeV]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53EBD53F-9F4E-83BC-F3BD-30FB527EFC94}"/>
                </a:ext>
              </a:extLst>
            </p:cNvPr>
            <p:cNvSpPr txBox="1"/>
            <p:nvPr/>
          </p:nvSpPr>
          <p:spPr>
            <a:xfrm rot="16200000">
              <a:off x="-191458" y="2319772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  <a:latin typeface="Canela Text" pitchFamily="2" charset="0"/>
                </a:rPr>
                <a:t>Event Rate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6D867513-8441-59F0-8B7F-D45CBA147C77}"/>
                    </a:ext>
                  </a:extLst>
                </p:cNvPr>
                <p:cNvSpPr txBox="1"/>
                <p:nvPr/>
              </p:nvSpPr>
              <p:spPr>
                <a:xfrm>
                  <a:off x="1077287" y="3484"/>
                  <a:ext cx="123135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[8.5,9.5]°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6D867513-8441-59F0-8B7F-D45CBA147C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287" y="3484"/>
                  <a:ext cx="1231350" cy="276999"/>
                </a:xfrm>
                <a:prstGeom prst="rect">
                  <a:avLst/>
                </a:prstGeom>
                <a:blipFill>
                  <a:blip r:embed="rId26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CE724589-CFAA-DD10-59CA-9AB078D5AFC9}"/>
                    </a:ext>
                  </a:extLst>
                </p:cNvPr>
                <p:cNvSpPr txBox="1"/>
                <p:nvPr/>
              </p:nvSpPr>
              <p:spPr>
                <a:xfrm>
                  <a:off x="2809678" y="3484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[9.5,10.5]°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CE724589-CFAA-DD10-59CA-9AB078D5AF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9678" y="3484"/>
                  <a:ext cx="1327100" cy="276999"/>
                </a:xfrm>
                <a:prstGeom prst="rect">
                  <a:avLst/>
                </a:prstGeom>
                <a:blipFill>
                  <a:blip r:embed="rId27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31C3E033-8C16-7E6F-AEBB-57C1234B5B3A}"/>
                    </a:ext>
                  </a:extLst>
                </p:cNvPr>
                <p:cNvSpPr txBox="1"/>
                <p:nvPr/>
              </p:nvSpPr>
              <p:spPr>
                <a:xfrm>
                  <a:off x="4766543" y="11771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[10.5,11.5]°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31C3E033-8C16-7E6F-AEBB-57C1234B5B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6543" y="11771"/>
                  <a:ext cx="1327100" cy="276999"/>
                </a:xfrm>
                <a:prstGeom prst="rect">
                  <a:avLst/>
                </a:prstGeom>
                <a:blipFill>
                  <a:blip r:embed="rId28"/>
                  <a:stretch>
                    <a:fillRect b="-2272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6E4B2D2E-0EF4-6F01-D080-B109E7DA87E4}"/>
                    </a:ext>
                  </a:extLst>
                </p:cNvPr>
                <p:cNvSpPr txBox="1"/>
                <p:nvPr/>
              </p:nvSpPr>
              <p:spPr>
                <a:xfrm>
                  <a:off x="6740016" y="18937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[11.5,12.5]°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6E4B2D2E-0EF4-6F01-D080-B109E7DA87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0016" y="18937"/>
                  <a:ext cx="1327100" cy="276999"/>
                </a:xfrm>
                <a:prstGeom prst="rect">
                  <a:avLst/>
                </a:prstGeom>
                <a:blipFill>
                  <a:blip r:embed="rId29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C8D14926-EFC4-E602-6487-5B492D1347CD}"/>
                    </a:ext>
                  </a:extLst>
                </p:cNvPr>
                <p:cNvSpPr txBox="1"/>
                <p:nvPr/>
              </p:nvSpPr>
              <p:spPr>
                <a:xfrm>
                  <a:off x="8533015" y="18609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[12.5,13.5]°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C8D14926-EFC4-E602-6487-5B492D1347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3015" y="18609"/>
                  <a:ext cx="1327100" cy="276999"/>
                </a:xfrm>
                <a:prstGeom prst="rect">
                  <a:avLst/>
                </a:prstGeom>
                <a:blipFill>
                  <a:blip r:embed="rId30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EDA2F032-0937-5827-2B34-CB61E178B261}"/>
                    </a:ext>
                  </a:extLst>
                </p:cNvPr>
                <p:cNvSpPr txBox="1"/>
                <p:nvPr/>
              </p:nvSpPr>
              <p:spPr>
                <a:xfrm>
                  <a:off x="10360885" y="0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[13.5,14.5]°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EDA2F032-0937-5827-2B34-CB61E178B2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0885" y="0"/>
                  <a:ext cx="1327100" cy="276999"/>
                </a:xfrm>
                <a:prstGeom prst="rect">
                  <a:avLst/>
                </a:prstGeom>
                <a:blipFill>
                  <a:blip r:embed="rId31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66A26ABF-38EC-BF8E-B558-D8F51AC4E2D1}"/>
                    </a:ext>
                  </a:extLst>
                </p:cNvPr>
                <p:cNvSpPr txBox="1"/>
                <p:nvPr/>
              </p:nvSpPr>
              <p:spPr>
                <a:xfrm>
                  <a:off x="991573" y="1249535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[14.5,15.5]°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66A26ABF-38EC-BF8E-B558-D8F51AC4E2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573" y="1249535"/>
                  <a:ext cx="1327100" cy="276999"/>
                </a:xfrm>
                <a:prstGeom prst="rect">
                  <a:avLst/>
                </a:prstGeom>
                <a:blipFill>
                  <a:blip r:embed="rId32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FC5040EE-E518-6E20-79BF-ADDDD5AD8BA9}"/>
                    </a:ext>
                  </a:extLst>
                </p:cNvPr>
                <p:cNvSpPr txBox="1"/>
                <p:nvPr/>
              </p:nvSpPr>
              <p:spPr>
                <a:xfrm>
                  <a:off x="2832030" y="1259421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[15.5,16.5]°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FC5040EE-E518-6E20-79BF-ADDDD5AD8B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2030" y="1259421"/>
                  <a:ext cx="1327100" cy="276999"/>
                </a:xfrm>
                <a:prstGeom prst="rect">
                  <a:avLst/>
                </a:prstGeom>
                <a:blipFill>
                  <a:blip r:embed="rId33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1A36FB0F-7860-F633-AE8C-5AE47CC10382}"/>
                    </a:ext>
                  </a:extLst>
                </p:cNvPr>
                <p:cNvSpPr txBox="1"/>
                <p:nvPr/>
              </p:nvSpPr>
              <p:spPr>
                <a:xfrm>
                  <a:off x="4819801" y="1289416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[16.5,17.5]°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1A36FB0F-7860-F633-AE8C-5AE47CC103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9801" y="1289416"/>
                  <a:ext cx="1327100" cy="276999"/>
                </a:xfrm>
                <a:prstGeom prst="rect">
                  <a:avLst/>
                </a:prstGeom>
                <a:blipFill>
                  <a:blip r:embed="rId34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816D1F51-13E1-11F0-8B3A-05AD7A9CA418}"/>
                    </a:ext>
                  </a:extLst>
                </p:cNvPr>
                <p:cNvSpPr txBox="1"/>
                <p:nvPr/>
              </p:nvSpPr>
              <p:spPr>
                <a:xfrm>
                  <a:off x="6729835" y="1292175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[16.5,17.5]°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816D1F51-13E1-11F0-8B3A-05AD7A9CA4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9835" y="1292175"/>
                  <a:ext cx="1327100" cy="276999"/>
                </a:xfrm>
                <a:prstGeom prst="rect">
                  <a:avLst/>
                </a:prstGeom>
                <a:blipFill>
                  <a:blip r:embed="rId35"/>
                  <a:stretch>
                    <a:fillRect b="-2272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1A4939B2-1A0D-33AD-EAC2-9873462C6E4D}"/>
                    </a:ext>
                  </a:extLst>
                </p:cNvPr>
                <p:cNvSpPr txBox="1"/>
                <p:nvPr/>
              </p:nvSpPr>
              <p:spPr>
                <a:xfrm>
                  <a:off x="8519186" y="1249534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[17.5,18.5]°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1A4939B2-1A0D-33AD-EAC2-9873462C6E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9186" y="1249534"/>
                  <a:ext cx="1327100" cy="276999"/>
                </a:xfrm>
                <a:prstGeom prst="rect">
                  <a:avLst/>
                </a:prstGeom>
                <a:blipFill>
                  <a:blip r:embed="rId36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861D2A38-308F-3613-3B8A-42DA43595176}"/>
                    </a:ext>
                  </a:extLst>
                </p:cNvPr>
                <p:cNvSpPr txBox="1"/>
                <p:nvPr/>
              </p:nvSpPr>
              <p:spPr>
                <a:xfrm>
                  <a:off x="10416654" y="1221827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[17.5,19.5]°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861D2A38-308F-3613-3B8A-42DA435951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6654" y="1221827"/>
                  <a:ext cx="1327100" cy="276999"/>
                </a:xfrm>
                <a:prstGeom prst="rect">
                  <a:avLst/>
                </a:prstGeom>
                <a:blipFill>
                  <a:blip r:embed="rId37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8B92BA70-1E8E-60BE-F6D8-392D6EE04824}"/>
                    </a:ext>
                  </a:extLst>
                </p:cNvPr>
                <p:cNvSpPr txBox="1"/>
                <p:nvPr/>
              </p:nvSpPr>
              <p:spPr>
                <a:xfrm>
                  <a:off x="1012388" y="2529931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[18.5,19.5]°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8B92BA70-1E8E-60BE-F6D8-392D6EE048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388" y="2529931"/>
                  <a:ext cx="1327100" cy="276999"/>
                </a:xfrm>
                <a:prstGeom prst="rect">
                  <a:avLst/>
                </a:prstGeom>
                <a:blipFill>
                  <a:blip r:embed="rId38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DB444645-13D9-993C-A291-F51751BB459C}"/>
                    </a:ext>
                  </a:extLst>
                </p:cNvPr>
                <p:cNvSpPr txBox="1"/>
                <p:nvPr/>
              </p:nvSpPr>
              <p:spPr>
                <a:xfrm>
                  <a:off x="2809678" y="2504438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[19.5,20.5]°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DB444645-13D9-993C-A291-F51751BB45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9678" y="2504438"/>
                  <a:ext cx="1327100" cy="276999"/>
                </a:xfrm>
                <a:prstGeom prst="rect">
                  <a:avLst/>
                </a:prstGeom>
                <a:blipFill>
                  <a:blip r:embed="rId39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33201337-3DC0-8E4D-0D1F-021696193E95}"/>
                    </a:ext>
                  </a:extLst>
                </p:cNvPr>
                <p:cNvSpPr txBox="1"/>
                <p:nvPr/>
              </p:nvSpPr>
              <p:spPr>
                <a:xfrm>
                  <a:off x="4763948" y="2529931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[20.5,21.5]°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33201337-3DC0-8E4D-0D1F-021696193E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3948" y="2529931"/>
                  <a:ext cx="1327100" cy="276999"/>
                </a:xfrm>
                <a:prstGeom prst="rect">
                  <a:avLst/>
                </a:prstGeom>
                <a:blipFill>
                  <a:blip r:embed="rId40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3FE3DAC8-3AA5-A7E5-425F-9542C8369A92}"/>
                    </a:ext>
                  </a:extLst>
                </p:cNvPr>
                <p:cNvSpPr txBox="1"/>
                <p:nvPr/>
              </p:nvSpPr>
              <p:spPr>
                <a:xfrm>
                  <a:off x="6644370" y="2543006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[21.5,22.5]°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3FE3DAC8-3AA5-A7E5-425F-9542C8369A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4370" y="2543006"/>
                  <a:ext cx="1327100" cy="276999"/>
                </a:xfrm>
                <a:prstGeom prst="rect">
                  <a:avLst/>
                </a:prstGeom>
                <a:blipFill>
                  <a:blip r:embed="rId41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F9F9B68D-2EC7-C9A8-6738-DAFB76D2A015}"/>
                    </a:ext>
                  </a:extLst>
                </p:cNvPr>
                <p:cNvSpPr txBox="1"/>
                <p:nvPr/>
              </p:nvSpPr>
              <p:spPr>
                <a:xfrm>
                  <a:off x="8452130" y="2529931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[22.5,23.5]°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F9F9B68D-2EC7-C9A8-6738-DAFB76D2A0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2130" y="2529931"/>
                  <a:ext cx="1327100" cy="276999"/>
                </a:xfrm>
                <a:prstGeom prst="rect">
                  <a:avLst/>
                </a:prstGeom>
                <a:blipFill>
                  <a:blip r:embed="rId42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69AC8F4E-D0A0-A706-B113-85770A855D89}"/>
                    </a:ext>
                  </a:extLst>
                </p:cNvPr>
                <p:cNvSpPr txBox="1"/>
                <p:nvPr/>
              </p:nvSpPr>
              <p:spPr>
                <a:xfrm>
                  <a:off x="10360885" y="2525785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[23.5,24.5]°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69AC8F4E-D0A0-A706-B113-85770A855D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0885" y="2525785"/>
                  <a:ext cx="1327100" cy="276999"/>
                </a:xfrm>
                <a:prstGeom prst="rect">
                  <a:avLst/>
                </a:prstGeom>
                <a:blipFill>
                  <a:blip r:embed="rId43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FFFF03A9-3C54-F84F-4FE1-2A24716FB05E}"/>
                    </a:ext>
                  </a:extLst>
                </p:cNvPr>
                <p:cNvSpPr txBox="1"/>
                <p:nvPr/>
              </p:nvSpPr>
              <p:spPr>
                <a:xfrm>
                  <a:off x="1014955" y="3885877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[24.5,25.5]°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FFFF03A9-3C54-F84F-4FE1-2A24716FB0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955" y="3885877"/>
                  <a:ext cx="1327100" cy="276999"/>
                </a:xfrm>
                <a:prstGeom prst="rect">
                  <a:avLst/>
                </a:prstGeom>
                <a:blipFill>
                  <a:blip r:embed="rId44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608736DF-9F13-D18E-783C-F0A870C3AEDE}"/>
                    </a:ext>
                  </a:extLst>
                </p:cNvPr>
                <p:cNvSpPr txBox="1"/>
                <p:nvPr/>
              </p:nvSpPr>
              <p:spPr>
                <a:xfrm>
                  <a:off x="2741828" y="3892421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[25.5,26.5]°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608736DF-9F13-D18E-783C-F0A870C3AE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1828" y="3892421"/>
                  <a:ext cx="1327100" cy="276999"/>
                </a:xfrm>
                <a:prstGeom prst="rect">
                  <a:avLst/>
                </a:prstGeom>
                <a:blipFill>
                  <a:blip r:embed="rId45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C0793516-92D5-CD15-C6F3-7FB4A40751D4}"/>
                    </a:ext>
                  </a:extLst>
                </p:cNvPr>
                <p:cNvSpPr txBox="1"/>
                <p:nvPr/>
              </p:nvSpPr>
              <p:spPr>
                <a:xfrm>
                  <a:off x="4718252" y="3866512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[26.5,27.5]°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C0793516-92D5-CD15-C6F3-7FB4A40751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8252" y="3866512"/>
                  <a:ext cx="1327100" cy="276999"/>
                </a:xfrm>
                <a:prstGeom prst="rect">
                  <a:avLst/>
                </a:prstGeom>
                <a:blipFill>
                  <a:blip r:embed="rId46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4FC5D17C-7AFD-0D28-0D71-7AA92A578ABC}"/>
                    </a:ext>
                  </a:extLst>
                </p:cNvPr>
                <p:cNvSpPr txBox="1"/>
                <p:nvPr/>
              </p:nvSpPr>
              <p:spPr>
                <a:xfrm>
                  <a:off x="6665105" y="3872046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[27.5,28.5]°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4FC5D17C-7AFD-0D28-0D71-7AA92A578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5105" y="3872046"/>
                  <a:ext cx="1327100" cy="276999"/>
                </a:xfrm>
                <a:prstGeom prst="rect">
                  <a:avLst/>
                </a:prstGeom>
                <a:blipFill>
                  <a:blip r:embed="rId47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BB0C38DB-3281-1EA4-D8A4-8C018CE3DBF7}"/>
                    </a:ext>
                  </a:extLst>
                </p:cNvPr>
                <p:cNvSpPr txBox="1"/>
                <p:nvPr/>
              </p:nvSpPr>
              <p:spPr>
                <a:xfrm>
                  <a:off x="8475187" y="3836896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[28.5,29.5]°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BB0C38DB-3281-1EA4-D8A4-8C018CE3DB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75187" y="3836896"/>
                  <a:ext cx="1327100" cy="276999"/>
                </a:xfrm>
                <a:prstGeom prst="rect">
                  <a:avLst/>
                </a:prstGeom>
                <a:blipFill>
                  <a:blip r:embed="rId48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5B862FE-1968-89B9-4A8D-CDADC8D738B9}"/>
                    </a:ext>
                  </a:extLst>
                </p:cNvPr>
                <p:cNvSpPr txBox="1"/>
                <p:nvPr/>
              </p:nvSpPr>
              <p:spPr>
                <a:xfrm>
                  <a:off x="10402062" y="3828587"/>
                  <a:ext cx="13271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1200" dirty="0">
                      <a:solidFill>
                        <a:srgbClr val="002060"/>
                      </a:solidFill>
                      <a:latin typeface="Canela Text" pitchFamily="2" charset="0"/>
                    </a:rPr>
                    <a:t>[29.5,30.5]°</a:t>
                  </a:r>
                  <a:endParaRPr lang="en-GB" sz="1200" dirty="0">
                    <a:solidFill>
                      <a:srgbClr val="002060"/>
                    </a:solidFill>
                    <a:latin typeface="Canela Text" pitchFamily="2" charset="0"/>
                  </a:endParaRPr>
                </a:p>
              </p:txBody>
            </p:sp>
          </mc:Choice>
          <mc:Fallback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5B862FE-1968-89B9-4A8D-CDADC8D738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062" y="3828587"/>
                  <a:ext cx="1327100" cy="276999"/>
                </a:xfrm>
                <a:prstGeom prst="rect">
                  <a:avLst/>
                </a:prstGeom>
                <a:blipFill>
                  <a:blip r:embed="rId49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7" name="Title 1">
            <a:extLst>
              <a:ext uri="{FF2B5EF4-FFF2-40B4-BE49-F238E27FC236}">
                <a16:creationId xmlns:a16="http://schemas.microsoft.com/office/drawing/2014/main" id="{569126BC-D448-25E4-27F7-4C3DF414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4" y="-61201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Inclusive (</a:t>
            </a:r>
            <a:r>
              <a:rPr lang="en-GB" sz="3600" dirty="0" err="1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e,e</a:t>
            </a:r>
            <a:r>
              <a:rPr lang="en-GB" sz="36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’) at multiple angles and targets</a:t>
            </a:r>
            <a:endParaRPr lang="en-GB" sz="3600" dirty="0"/>
          </a:p>
        </p:txBody>
      </p:sp>
      <p:pic>
        <p:nvPicPr>
          <p:cNvPr id="188" name="Picture 187">
            <a:extLst>
              <a:ext uri="{FF2B5EF4-FFF2-40B4-BE49-F238E27FC236}">
                <a16:creationId xmlns:a16="http://schemas.microsoft.com/office/drawing/2014/main" id="{E8E853E6-54B2-2707-D94D-700E5E3390EC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1272978" y="10809"/>
            <a:ext cx="812124" cy="1177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FDC021-1FBA-9FFF-25F3-978A7A8C12E1}"/>
              </a:ext>
            </a:extLst>
          </p:cNvPr>
          <p:cNvSpPr txBox="1"/>
          <p:nvPr/>
        </p:nvSpPr>
        <p:spPr>
          <a:xfrm>
            <a:off x="9748764" y="5490525"/>
            <a:ext cx="2143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/>
                </a:solidFill>
                <a:latin typeface="Canela Text" pitchFamily="2" charset="0"/>
              </a:rPr>
              <a:t>DIS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16264F-EC4F-6C34-6CC9-9FD8D894AC4A}"/>
              </a:ext>
            </a:extLst>
          </p:cNvPr>
          <p:cNvSpPr/>
          <p:nvPr/>
        </p:nvSpPr>
        <p:spPr>
          <a:xfrm>
            <a:off x="843698" y="1525870"/>
            <a:ext cx="1455073" cy="972535"/>
          </a:xfrm>
          <a:prstGeom prst="rect">
            <a:avLst/>
          </a:prstGeom>
          <a:solidFill>
            <a:schemeClr val="accent4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FE1EC6-00FA-4FA9-4366-1A631F646E4D}"/>
              </a:ext>
            </a:extLst>
          </p:cNvPr>
          <p:cNvSpPr/>
          <p:nvPr/>
        </p:nvSpPr>
        <p:spPr>
          <a:xfrm>
            <a:off x="8318953" y="1556349"/>
            <a:ext cx="1455073" cy="972535"/>
          </a:xfrm>
          <a:prstGeom prst="rect">
            <a:avLst/>
          </a:prstGeom>
          <a:solidFill>
            <a:srgbClr val="FF7E79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2E1E97-68C4-505C-8648-BE25A36D4A81}"/>
              </a:ext>
            </a:extLst>
          </p:cNvPr>
          <p:cNvSpPr/>
          <p:nvPr/>
        </p:nvSpPr>
        <p:spPr>
          <a:xfrm>
            <a:off x="10232912" y="5367620"/>
            <a:ext cx="1455073" cy="972535"/>
          </a:xfrm>
          <a:prstGeom prst="rect">
            <a:avLst/>
          </a:prstGeom>
          <a:solidFill>
            <a:schemeClr val="accent6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0D6C7-31A5-8954-8257-D04FF98C4B33}"/>
              </a:ext>
            </a:extLst>
          </p:cNvPr>
          <p:cNvSpPr txBox="1"/>
          <p:nvPr/>
        </p:nvSpPr>
        <p:spPr>
          <a:xfrm>
            <a:off x="-1476766" y="174886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accent2"/>
                </a:solidFill>
                <a:latin typeface="Canela Text" pitchFamily="2" charset="0"/>
              </a:rPr>
              <a:t>QEL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5468E7-0983-2A7C-E65F-8EE8C147A361}"/>
              </a:ext>
            </a:extLst>
          </p:cNvPr>
          <p:cNvSpPr txBox="1"/>
          <p:nvPr/>
        </p:nvSpPr>
        <p:spPr>
          <a:xfrm>
            <a:off x="5969105" y="1729440"/>
            <a:ext cx="68241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Canela Text" pitchFamily="2" charset="0"/>
              </a:rPr>
              <a:t>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7B6C0F-C3A1-16E1-B991-54BECC459CEC}"/>
              </a:ext>
            </a:extLst>
          </p:cNvPr>
          <p:cNvSpPr txBox="1"/>
          <p:nvPr/>
        </p:nvSpPr>
        <p:spPr>
          <a:xfrm rot="19968062">
            <a:off x="2898624" y="1886975"/>
            <a:ext cx="1172116" cy="253916"/>
          </a:xfrm>
          <a:prstGeom prst="rect">
            <a:avLst/>
          </a:prstGeom>
          <a:solidFill>
            <a:schemeClr val="bg1">
              <a:alpha val="49023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BDF60-6E23-1370-753F-4E767BD1B3C5}"/>
              </a:ext>
            </a:extLst>
          </p:cNvPr>
          <p:cNvSpPr txBox="1"/>
          <p:nvPr/>
        </p:nvSpPr>
        <p:spPr>
          <a:xfrm rot="19968062">
            <a:off x="4803763" y="1900549"/>
            <a:ext cx="1172116" cy="253916"/>
          </a:xfrm>
          <a:prstGeom prst="rect">
            <a:avLst/>
          </a:prstGeom>
          <a:solidFill>
            <a:schemeClr val="bg1">
              <a:alpha val="49023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3F473-F87C-5159-9020-FCE8217A5973}"/>
              </a:ext>
            </a:extLst>
          </p:cNvPr>
          <p:cNvSpPr txBox="1"/>
          <p:nvPr/>
        </p:nvSpPr>
        <p:spPr>
          <a:xfrm rot="19968062">
            <a:off x="6661689" y="1972372"/>
            <a:ext cx="1172116" cy="253916"/>
          </a:xfrm>
          <a:prstGeom prst="rect">
            <a:avLst/>
          </a:prstGeom>
          <a:solidFill>
            <a:schemeClr val="bg1">
              <a:alpha val="49023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00F116-F520-B9DD-98EC-421F3CE8B45D}"/>
              </a:ext>
            </a:extLst>
          </p:cNvPr>
          <p:cNvSpPr txBox="1"/>
          <p:nvPr/>
        </p:nvSpPr>
        <p:spPr>
          <a:xfrm rot="19968062">
            <a:off x="8460430" y="1946311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B4CD43-3020-5488-CC99-B6CEBAB782FA}"/>
              </a:ext>
            </a:extLst>
          </p:cNvPr>
          <p:cNvSpPr txBox="1"/>
          <p:nvPr/>
        </p:nvSpPr>
        <p:spPr>
          <a:xfrm rot="19968062">
            <a:off x="10538245" y="1860295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A5990E-6E08-F1E5-CFBC-DA799F75A96A}"/>
              </a:ext>
            </a:extLst>
          </p:cNvPr>
          <p:cNvSpPr txBox="1"/>
          <p:nvPr/>
        </p:nvSpPr>
        <p:spPr>
          <a:xfrm rot="19968062">
            <a:off x="10479554" y="3105323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B9074A-36A6-2344-6C2C-AD18F6ECC40A}"/>
              </a:ext>
            </a:extLst>
          </p:cNvPr>
          <p:cNvSpPr txBox="1"/>
          <p:nvPr/>
        </p:nvSpPr>
        <p:spPr>
          <a:xfrm rot="19968062">
            <a:off x="10438377" y="4413478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F145FD-069E-F7FC-F70F-B83DD8619E25}"/>
              </a:ext>
            </a:extLst>
          </p:cNvPr>
          <p:cNvSpPr txBox="1"/>
          <p:nvPr/>
        </p:nvSpPr>
        <p:spPr>
          <a:xfrm rot="19968062">
            <a:off x="10445740" y="5791545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772592-03F8-3416-6050-D904BACAF588}"/>
              </a:ext>
            </a:extLst>
          </p:cNvPr>
          <p:cNvSpPr txBox="1"/>
          <p:nvPr/>
        </p:nvSpPr>
        <p:spPr>
          <a:xfrm rot="19968062">
            <a:off x="8574005" y="5744362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9C7C5C-6202-AEBA-07D5-27830DF4DA1E}"/>
              </a:ext>
            </a:extLst>
          </p:cNvPr>
          <p:cNvSpPr txBox="1"/>
          <p:nvPr/>
        </p:nvSpPr>
        <p:spPr>
          <a:xfrm rot="19968062">
            <a:off x="8552679" y="4426488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36BD4D-00A7-1CEC-1084-5F15B3DE96E2}"/>
              </a:ext>
            </a:extLst>
          </p:cNvPr>
          <p:cNvSpPr txBox="1"/>
          <p:nvPr/>
        </p:nvSpPr>
        <p:spPr>
          <a:xfrm rot="19968062">
            <a:off x="8485518" y="3132579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173999-169E-BECB-6772-62B5816C92E2}"/>
              </a:ext>
            </a:extLst>
          </p:cNvPr>
          <p:cNvSpPr txBox="1"/>
          <p:nvPr/>
        </p:nvSpPr>
        <p:spPr>
          <a:xfrm rot="19968062">
            <a:off x="6658332" y="5816250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18257E-0580-61DA-3974-B61B529FCADD}"/>
              </a:ext>
            </a:extLst>
          </p:cNvPr>
          <p:cNvSpPr txBox="1"/>
          <p:nvPr/>
        </p:nvSpPr>
        <p:spPr>
          <a:xfrm rot="19968062">
            <a:off x="6733142" y="4399510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B86087-B795-17B1-359E-4196C1530F48}"/>
              </a:ext>
            </a:extLst>
          </p:cNvPr>
          <p:cNvSpPr txBox="1"/>
          <p:nvPr/>
        </p:nvSpPr>
        <p:spPr>
          <a:xfrm rot="19968062">
            <a:off x="6680395" y="3163968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B410C8-F54F-E32F-75C6-A878008BDE38}"/>
              </a:ext>
            </a:extLst>
          </p:cNvPr>
          <p:cNvSpPr txBox="1"/>
          <p:nvPr/>
        </p:nvSpPr>
        <p:spPr>
          <a:xfrm rot="19968062">
            <a:off x="4724751" y="3176755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089189-F28A-614B-EDAB-4FDF170B7BC3}"/>
              </a:ext>
            </a:extLst>
          </p:cNvPr>
          <p:cNvSpPr txBox="1"/>
          <p:nvPr/>
        </p:nvSpPr>
        <p:spPr>
          <a:xfrm rot="19968062">
            <a:off x="4757576" y="4483705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38516C-EEF3-CA7C-3ACC-CCFF6680D436}"/>
              </a:ext>
            </a:extLst>
          </p:cNvPr>
          <p:cNvSpPr txBox="1"/>
          <p:nvPr/>
        </p:nvSpPr>
        <p:spPr>
          <a:xfrm rot="19968062">
            <a:off x="4767581" y="5791544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DA633E-E46B-C3DC-88A0-C2C0BC451318}"/>
              </a:ext>
            </a:extLst>
          </p:cNvPr>
          <p:cNvSpPr txBox="1"/>
          <p:nvPr/>
        </p:nvSpPr>
        <p:spPr>
          <a:xfrm rot="19968062">
            <a:off x="2909522" y="5784677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1CE5C7-24E7-C913-6FAC-BBAB00959FBA}"/>
              </a:ext>
            </a:extLst>
          </p:cNvPr>
          <p:cNvSpPr txBox="1"/>
          <p:nvPr/>
        </p:nvSpPr>
        <p:spPr>
          <a:xfrm rot="19968062">
            <a:off x="2883213" y="4445689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B060D9-D31C-C09E-3BAA-3F4FE247789C}"/>
              </a:ext>
            </a:extLst>
          </p:cNvPr>
          <p:cNvSpPr txBox="1"/>
          <p:nvPr/>
        </p:nvSpPr>
        <p:spPr>
          <a:xfrm rot="19968062">
            <a:off x="2870352" y="3145959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83B1CC-9398-C296-824E-E429D5A796CD}"/>
              </a:ext>
            </a:extLst>
          </p:cNvPr>
          <p:cNvSpPr txBox="1"/>
          <p:nvPr/>
        </p:nvSpPr>
        <p:spPr>
          <a:xfrm rot="19968062">
            <a:off x="1036680" y="3156561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DF9FC7-4577-2014-27C3-C0BB25FD321F}"/>
              </a:ext>
            </a:extLst>
          </p:cNvPr>
          <p:cNvSpPr txBox="1"/>
          <p:nvPr/>
        </p:nvSpPr>
        <p:spPr>
          <a:xfrm rot="19968062">
            <a:off x="1007933" y="1898818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BD3043-0256-0C54-C54D-9E0E345EBD5C}"/>
              </a:ext>
            </a:extLst>
          </p:cNvPr>
          <p:cNvSpPr txBox="1"/>
          <p:nvPr/>
        </p:nvSpPr>
        <p:spPr>
          <a:xfrm rot="19968062">
            <a:off x="1021478" y="4397788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B543E5-094E-E6FD-22A9-E2B33C3C2019}"/>
              </a:ext>
            </a:extLst>
          </p:cNvPr>
          <p:cNvSpPr txBox="1"/>
          <p:nvPr/>
        </p:nvSpPr>
        <p:spPr>
          <a:xfrm rot="19968062">
            <a:off x="994907" y="5702106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2">
                    <a:lumMod val="90000"/>
                    <a:alpha val="41924"/>
                  </a:schemeClr>
                </a:solidFill>
                <a:latin typeface="Canela Text" pitchFamily="2" charset="0"/>
              </a:rPr>
              <a:t>PRELIMINARY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45C035-00C7-A073-D7D5-11B5D0AF311D}"/>
              </a:ext>
            </a:extLst>
          </p:cNvPr>
          <p:cNvSpPr txBox="1"/>
          <p:nvPr/>
        </p:nvSpPr>
        <p:spPr>
          <a:xfrm>
            <a:off x="715569" y="873501"/>
            <a:ext cx="10475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effectLst/>
                <a:latin typeface="Canela Text" pitchFamily="2" charset="0"/>
              </a:rPr>
              <a:t>Can choose kinematics to focus on specific reaction mechanisms</a:t>
            </a:r>
          </a:p>
        </p:txBody>
      </p:sp>
    </p:spTree>
    <p:extLst>
      <p:ext uri="{BB962C8B-B14F-4D97-AF65-F5344CB8AC3E}">
        <p14:creationId xmlns:p14="http://schemas.microsoft.com/office/powerpoint/2010/main" val="1115547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56489</TotalTime>
  <Words>2493</Words>
  <Application>Microsoft Macintosh PowerPoint</Application>
  <PresentationFormat>Widescreen</PresentationFormat>
  <Paragraphs>630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Aptos</vt:lpstr>
      <vt:lpstr>Arial</vt:lpstr>
      <vt:lpstr>Calibri</vt:lpstr>
      <vt:lpstr>Calibri Light</vt:lpstr>
      <vt:lpstr>Cambria Math</vt:lpstr>
      <vt:lpstr>Candara</vt:lpstr>
      <vt:lpstr>Canela Text</vt:lpstr>
      <vt:lpstr>Gabriola</vt:lpstr>
      <vt:lpstr>Garamond</vt:lpstr>
      <vt:lpstr>Lucida Fax</vt:lpstr>
      <vt:lpstr>Times</vt:lpstr>
      <vt:lpstr>Times New Roman</vt:lpstr>
      <vt:lpstr>Office Theme</vt:lpstr>
      <vt:lpstr>Electrons for Neutrinos</vt:lpstr>
      <vt:lpstr>Introduction</vt:lpstr>
      <vt:lpstr>Electrons for neutrinos</vt:lpstr>
      <vt:lpstr>GENIE  http://tunes.genie-mc.org </vt:lpstr>
      <vt:lpstr>Inclusive measurements</vt:lpstr>
      <vt:lpstr>PowerPoint Presentation</vt:lpstr>
      <vt:lpstr>The CLAS12 detector</vt:lpstr>
      <vt:lpstr>Inclusive (e,e’) at multiple angles and targets</vt:lpstr>
      <vt:lpstr>Inclusive (e,e’) at multiple angles and targets</vt:lpstr>
      <vt:lpstr>Inclusive (e,e’) at multiple angles and targets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C(e,e’1pπ^-)</vt:lpstr>
      <vt:lpstr>C(e,e’1pπ^-) – Pion momentum </vt:lpstr>
      <vt:lpstr>C(e,e’1pπ^-) – Pion angle</vt:lpstr>
      <vt:lpstr>C(e,e’1pπ^-) – Proton momentum</vt:lpstr>
      <vt:lpstr>C(e,e’1pπ^-) – Proton angle</vt:lpstr>
      <vt:lpstr>C(e,e’1pπ^-) – Transverse boosting angle</vt:lpstr>
      <vt:lpstr>C(e,e’1pπ^+) – Proton angle</vt:lpstr>
      <vt:lpstr>C(e,e’1pπ^+)  - proton momentum</vt:lpstr>
      <vt:lpstr>Beam energy reconstruction </vt:lpstr>
      <vt:lpstr>Proton transparency</vt:lpstr>
      <vt:lpstr>Proton transparency</vt:lpstr>
      <vt:lpstr>Proton transparency</vt:lpstr>
      <vt:lpstr>PowerPoint Presentation</vt:lpstr>
      <vt:lpstr>Conclusions</vt:lpstr>
      <vt:lpstr>PowerPoint Presentation</vt:lpstr>
      <vt:lpstr>Backup slides</vt:lpstr>
      <vt:lpstr>C(e,e’1pπ^+) – Transverse boosting angle</vt:lpstr>
      <vt:lpstr>Acceptance correction per sector</vt:lpstr>
      <vt:lpstr>Pion production analysis - Raw data</vt:lpstr>
      <vt:lpstr>PowerPoint Presentation</vt:lpstr>
      <vt:lpstr>Background subtraction</vt:lpstr>
      <vt:lpstr>Background subtraction</vt:lpstr>
      <vt:lpstr>Background subtraction</vt:lpstr>
      <vt:lpstr>Background subtraction</vt:lpstr>
      <vt:lpstr>Correct for detector acceptance</vt:lpstr>
      <vt:lpstr>Detector acceptance maps</vt:lpstr>
      <vt:lpstr>Radiative corrections</vt:lpstr>
      <vt:lpstr>PowerPoint Presentation</vt:lpstr>
      <vt:lpstr>PowerPoint Presentation</vt:lpstr>
      <vt:lpstr>CLAS12 statistics</vt:lpstr>
      <vt:lpstr>CLAS12 40Ar statistics</vt:lpstr>
      <vt:lpstr>CLAS12 40Ar statistics</vt:lpstr>
      <vt:lpstr>CLAS12 40Ar statistics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Semi-exclusive pion production measurements with CLAS6 data</dc:title>
  <dc:creator>Julia Tena Vidal</dc:creator>
  <cp:lastModifiedBy>Julia Tena Vidal</cp:lastModifiedBy>
  <cp:revision>33</cp:revision>
  <dcterms:created xsi:type="dcterms:W3CDTF">2023-11-28T07:55:17Z</dcterms:created>
  <dcterms:modified xsi:type="dcterms:W3CDTF">2024-04-18T16:03:44Z</dcterms:modified>
</cp:coreProperties>
</file>