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6"/>
  </p:notesMasterIdLst>
  <p:handoutMasterIdLst>
    <p:handoutMasterId r:id="rId7"/>
  </p:handoutMasterIdLst>
  <p:sldIdLst>
    <p:sldId id="294" r:id="rId2"/>
    <p:sldId id="349" r:id="rId3"/>
    <p:sldId id="376" r:id="rId4"/>
    <p:sldId id="371" r:id="rId5"/>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yn R. Wolter x4807 16344N" initials="MRWx1" lastIdx="1" clrIdx="0">
    <p:extLst>
      <p:ext uri="{19B8F6BF-5375-455C-9EA6-DF929625EA0E}">
        <p15:presenceInfo xmlns:p15="http://schemas.microsoft.com/office/powerpoint/2012/main" userId="Madelyn R. Wolter x4807 16344N" providerId="None"/>
      </p:ext>
    </p:extLst>
  </p:cmAuthor>
  <p:cmAuthor id="2" name="Madelyn Schoell" initials="MS" lastIdx="5" clrIdx="1">
    <p:extLst>
      <p:ext uri="{19B8F6BF-5375-455C-9EA6-DF929625EA0E}">
        <p15:presenceInfo xmlns:p15="http://schemas.microsoft.com/office/powerpoint/2012/main" userId="S::maddiew@services.fnal.gov::c910991d-6c94-4e05-a020-c698ebee31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0000"/>
    <a:srgbClr val="50504E"/>
    <a:srgbClr val="4E4E4E"/>
    <a:srgbClr val="404040"/>
    <a:srgbClr val="004C97"/>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3792" autoAdjust="0"/>
  </p:normalViewPr>
  <p:slideViewPr>
    <p:cSldViewPr snapToGrid="0" snapToObjects="1" showGuides="1">
      <p:cViewPr varScale="1">
        <p:scale>
          <a:sx n="82" d="100"/>
          <a:sy n="82" d="100"/>
        </p:scale>
        <p:origin x="1498" y="6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5/26/2023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5/26/2023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12/30/2022</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Radiation Safety Update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mailto:lsliwa@fnal.gov" TargetMode="External"/><Relationship Id="rId4" Type="http://schemas.openxmlformats.org/officeDocument/2006/relationships/hyperlink" Target="mailto:rfailla@fnal.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sh-docdb.fnal.gov:440/cgibin/ShowDocument?docid=3846" TargetMode="External"/><Relationship Id="rId2" Type="http://schemas.openxmlformats.org/officeDocument/2006/relationships/hyperlink" Target="mailto:ESH_RSO@FNAL.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ES&amp;H RPO Department</a:t>
            </a:r>
          </a:p>
          <a:p>
            <a:r>
              <a:rPr lang="en-US" dirty="0"/>
              <a:t>05/26/2023 9am Ops Meeting</a:t>
            </a:r>
          </a:p>
          <a:p>
            <a:endParaRPr lang="en-US" dirty="0"/>
          </a:p>
        </p:txBody>
      </p:sp>
      <p:sp>
        <p:nvSpPr>
          <p:cNvPr id="3" name="Text Placeholder 2"/>
          <p:cNvSpPr>
            <a:spLocks noGrp="1"/>
          </p:cNvSpPr>
          <p:nvPr>
            <p:ph type="body" sz="quarter" idx="11"/>
          </p:nvPr>
        </p:nvSpPr>
        <p:spPr/>
        <p:txBody>
          <a:bodyPr>
            <a:noAutofit/>
          </a:bodyPr>
          <a:lstStyle/>
          <a:p>
            <a:r>
              <a:rPr lang="en-US" dirty="0"/>
              <a:t>Radiation Safety – Weekly Update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971550"/>
            <a:ext cx="8915400" cy="5059363"/>
          </a:xfrm>
        </p:spPr>
        <p:txBody>
          <a:bodyPr/>
          <a:lstStyle/>
          <a:p>
            <a:pPr marL="0" indent="0">
              <a:buNone/>
            </a:pPr>
            <a:r>
              <a:rPr lang="en-US" b="1" dirty="0"/>
              <a:t>Enclosures with local High Radiation Areas and/or Contamination Areas continue to require enclosure access briefings, for either Controlled Access or Supervised Access.</a:t>
            </a:r>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05/26/2023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8600" y="2219923"/>
            <a:ext cx="8016228"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Current List: </a:t>
            </a:r>
          </a:p>
          <a:p>
            <a:r>
              <a:rPr lang="en-US" sz="2000" dirty="0"/>
              <a:t>MTA + </a:t>
            </a:r>
          </a:p>
          <a:p>
            <a:r>
              <a:rPr lang="en-US" sz="2000" dirty="0">
                <a:solidFill>
                  <a:srgbClr val="FF0000"/>
                </a:solidFill>
              </a:rPr>
              <a:t>Booster *+</a:t>
            </a:r>
          </a:p>
          <a:p>
            <a:r>
              <a:rPr lang="en-US" sz="2000" dirty="0">
                <a:solidFill>
                  <a:srgbClr val="FF0000"/>
                </a:solidFill>
              </a:rPr>
              <a:t>8  GeV *+</a:t>
            </a:r>
          </a:p>
          <a:p>
            <a:r>
              <a:rPr lang="en-US" sz="2000" dirty="0">
                <a:solidFill>
                  <a:srgbClr val="FF0000"/>
                </a:solidFill>
              </a:rPr>
              <a:t>BNB *</a:t>
            </a:r>
          </a:p>
          <a:p>
            <a:r>
              <a:rPr lang="en-US" sz="2000" dirty="0">
                <a:solidFill>
                  <a:srgbClr val="FF0000"/>
                </a:solidFill>
              </a:rPr>
              <a:t>MI-20—MI-62 *+</a:t>
            </a:r>
          </a:p>
          <a:p>
            <a:r>
              <a:rPr lang="en-US" sz="2000" dirty="0"/>
              <a:t>NuMI Pre-Target / Target Hall *+%</a:t>
            </a:r>
          </a:p>
          <a:p>
            <a:r>
              <a:rPr lang="en-US" sz="2000" dirty="0">
                <a:solidFill>
                  <a:srgbClr val="FF0000"/>
                </a:solidFill>
              </a:rPr>
              <a:t>NuMI Absorber Hall *+</a:t>
            </a:r>
          </a:p>
          <a:p>
            <a:r>
              <a:rPr lang="en-US" sz="2000" dirty="0"/>
              <a:t>Muon Campus US/DS +</a:t>
            </a:r>
          </a:p>
        </p:txBody>
      </p:sp>
      <p:sp>
        <p:nvSpPr>
          <p:cNvPr id="9" name="TextBox 8">
            <a:extLst>
              <a:ext uri="{FF2B5EF4-FFF2-40B4-BE49-F238E27FC236}">
                <a16:creationId xmlns:a16="http://schemas.microsoft.com/office/drawing/2014/main" id="{1A3A3230-B3C9-496D-AA8B-17187ED5D3F4}"/>
              </a:ext>
            </a:extLst>
          </p:cNvPr>
          <p:cNvSpPr txBox="1"/>
          <p:nvPr/>
        </p:nvSpPr>
        <p:spPr>
          <a:xfrm>
            <a:off x="4311941" y="2205241"/>
            <a:ext cx="4001549" cy="2308324"/>
          </a:xfrm>
          <a:prstGeom prst="rect">
            <a:avLst/>
          </a:prstGeom>
          <a:noFill/>
        </p:spPr>
        <p:txBody>
          <a:bodyPr wrap="square" rtlCol="0">
            <a:spAutoFit/>
          </a:bodyPr>
          <a:lstStyle/>
          <a:p>
            <a:r>
              <a:rPr lang="nl-NL" sz="1600" dirty="0"/>
              <a:t>Contact RSO is you are unable to attend scheduled briefing.</a:t>
            </a:r>
          </a:p>
          <a:p>
            <a:endParaRPr lang="nl-NL" sz="1600" dirty="0"/>
          </a:p>
          <a:p>
            <a:r>
              <a:rPr lang="nl-NL" sz="1600" dirty="0"/>
              <a:t>Daily briefings for non-AD available on access days.</a:t>
            </a:r>
          </a:p>
          <a:p>
            <a:endParaRPr lang="nl-NL" sz="1600" dirty="0"/>
          </a:p>
          <a:p>
            <a:r>
              <a:rPr lang="nl-NL" sz="1600" dirty="0"/>
              <a:t>+ means Contamination Area</a:t>
            </a:r>
          </a:p>
          <a:p>
            <a:r>
              <a:rPr lang="nl-NL" sz="1600" dirty="0">
                <a:solidFill>
                  <a:srgbClr val="FF0000"/>
                </a:solidFill>
              </a:rPr>
              <a:t>* means High Radiation Area</a:t>
            </a:r>
          </a:p>
          <a:p>
            <a:r>
              <a:rPr lang="nl-NL" sz="1600" dirty="0"/>
              <a:t>% means only when shield blocks removed</a:t>
            </a:r>
          </a:p>
        </p:txBody>
      </p:sp>
    </p:spTree>
    <p:extLst>
      <p:ext uri="{BB962C8B-B14F-4D97-AF65-F5344CB8AC3E}">
        <p14:creationId xmlns:p14="http://schemas.microsoft.com/office/powerpoint/2010/main" val="330822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a:xfrm>
            <a:off x="228600" y="251752"/>
            <a:ext cx="8915400" cy="427877"/>
          </a:xfrm>
        </p:spPr>
        <p:txBody>
          <a:bodyPr/>
          <a:lstStyle/>
          <a:p>
            <a:r>
              <a:rPr lang="en-US" dirty="0"/>
              <a:t>Other Information – Road Closures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05/19/2023</a:t>
            </a:r>
          </a:p>
        </p:txBody>
      </p:sp>
      <p:pic>
        <p:nvPicPr>
          <p:cNvPr id="9" name="Picture 8">
            <a:extLst>
              <a:ext uri="{FF2B5EF4-FFF2-40B4-BE49-F238E27FC236}">
                <a16:creationId xmlns:a16="http://schemas.microsoft.com/office/drawing/2014/main" id="{863AC70D-712B-F201-6300-879499CC0755}"/>
              </a:ext>
            </a:extLst>
          </p:cNvPr>
          <p:cNvPicPr>
            <a:picLocks noChangeAspect="1"/>
          </p:cNvPicPr>
          <p:nvPr/>
        </p:nvPicPr>
        <p:blipFill>
          <a:blip r:embed="rId2"/>
          <a:stretch>
            <a:fillRect/>
          </a:stretch>
        </p:blipFill>
        <p:spPr>
          <a:xfrm>
            <a:off x="2420162" y="1772645"/>
            <a:ext cx="6495238" cy="4371429"/>
          </a:xfrm>
          <a:prstGeom prst="rect">
            <a:avLst/>
          </a:prstGeom>
        </p:spPr>
      </p:pic>
      <p:pic>
        <p:nvPicPr>
          <p:cNvPr id="11" name="Picture 10">
            <a:extLst>
              <a:ext uri="{FF2B5EF4-FFF2-40B4-BE49-F238E27FC236}">
                <a16:creationId xmlns:a16="http://schemas.microsoft.com/office/drawing/2014/main" id="{A813D7B5-C3E2-4A19-2743-2FEA490D8F34}"/>
              </a:ext>
            </a:extLst>
          </p:cNvPr>
          <p:cNvPicPr>
            <a:picLocks noChangeAspect="1"/>
          </p:cNvPicPr>
          <p:nvPr/>
        </p:nvPicPr>
        <p:blipFill>
          <a:blip r:embed="rId3"/>
          <a:stretch>
            <a:fillRect/>
          </a:stretch>
        </p:blipFill>
        <p:spPr>
          <a:xfrm>
            <a:off x="319318" y="679629"/>
            <a:ext cx="4972050" cy="1381125"/>
          </a:xfrm>
          <a:prstGeom prst="rect">
            <a:avLst/>
          </a:prstGeom>
        </p:spPr>
      </p:pic>
      <p:sp>
        <p:nvSpPr>
          <p:cNvPr id="12" name="TextBox 11">
            <a:extLst>
              <a:ext uri="{FF2B5EF4-FFF2-40B4-BE49-F238E27FC236}">
                <a16:creationId xmlns:a16="http://schemas.microsoft.com/office/drawing/2014/main" id="{FA34D71F-2A4E-E3E9-DF97-338E3835EAB3}"/>
              </a:ext>
            </a:extLst>
          </p:cNvPr>
          <p:cNvSpPr txBox="1"/>
          <p:nvPr/>
        </p:nvSpPr>
        <p:spPr>
          <a:xfrm>
            <a:off x="228600" y="2672179"/>
            <a:ext cx="2191563" cy="3046988"/>
          </a:xfrm>
          <a:prstGeom prst="rect">
            <a:avLst/>
          </a:prstGeom>
          <a:noFill/>
        </p:spPr>
        <p:txBody>
          <a:bodyPr wrap="square" rtlCol="0">
            <a:spAutoFit/>
          </a:bodyPr>
          <a:lstStyle/>
          <a:p>
            <a:r>
              <a:rPr lang="en-US" dirty="0"/>
              <a:t>Please feel free to reach out to Rick Failla </a:t>
            </a:r>
            <a:r>
              <a:rPr lang="en-US" dirty="0">
                <a:hlinkClick r:id="rId4"/>
              </a:rPr>
              <a:t>rfailla@fnal.gov</a:t>
            </a:r>
            <a:r>
              <a:rPr lang="en-US" dirty="0"/>
              <a:t>  or Larry Sliwa </a:t>
            </a:r>
            <a:r>
              <a:rPr lang="en-US" dirty="0">
                <a:hlinkClick r:id="rId5"/>
              </a:rPr>
              <a:t>lsliwa@fnal.gov</a:t>
            </a:r>
            <a:r>
              <a:rPr lang="en-US" dirty="0"/>
              <a:t> with any questions.</a:t>
            </a:r>
          </a:p>
        </p:txBody>
      </p:sp>
    </p:spTree>
    <p:extLst>
      <p:ext uri="{BB962C8B-B14F-4D97-AF65-F5344CB8AC3E}">
        <p14:creationId xmlns:p14="http://schemas.microsoft.com/office/powerpoint/2010/main" val="197419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923278"/>
            <a:ext cx="8711214" cy="1553594"/>
          </a:xfrm>
        </p:spPr>
        <p:txBody>
          <a:bodyPr/>
          <a:lstStyle/>
          <a:p>
            <a:pPr marL="0" indent="0">
              <a:buNone/>
            </a:pPr>
            <a:endParaRPr lang="en-US" b="1" dirty="0"/>
          </a:p>
          <a:p>
            <a:pPr marL="0" indent="0">
              <a:buNone/>
            </a:pPr>
            <a:r>
              <a:rPr lang="en-US" b="1" dirty="0"/>
              <a:t>If you’re unsure which RSO is responsible for your area, or need to reach a wider audience of RSOs, we have a group email.</a:t>
            </a:r>
          </a:p>
          <a:p>
            <a:pPr marL="0" indent="0" algn="ctr">
              <a:buNone/>
            </a:pPr>
            <a:r>
              <a:rPr lang="en-US" b="1" dirty="0">
                <a:hlinkClick r:id="rId2"/>
              </a:rPr>
              <a:t>ESH_RSO@FNAL.GOV</a:t>
            </a:r>
            <a:endParaRPr lang="en-US" b="1" dirty="0"/>
          </a:p>
          <a:p>
            <a:pPr marL="0" indent="0">
              <a:buNone/>
            </a:pPr>
            <a:r>
              <a:rPr lang="en-US" b="1" dirty="0"/>
              <a:t>If you’re curious who your assigned RSO is, please use the link below or go to the ESH website, click on Radiological Protection, then click RSO Coverage and Contact Info on the right hand column:</a:t>
            </a:r>
          </a:p>
          <a:p>
            <a:pPr marL="0" indent="0">
              <a:buNone/>
            </a:pPr>
            <a:r>
              <a:rPr lang="en-US" b="1" dirty="0">
                <a:hlinkClick r:id="rId3"/>
              </a:rPr>
              <a:t>https://esh-docdb.fnal.gov:440/cgibin/ShowDocument?docid=3846</a:t>
            </a:r>
            <a:endParaRPr lang="en-US" b="1" dirty="0"/>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Contacting your RSO!</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05/19/2023</a:t>
            </a:r>
          </a:p>
        </p:txBody>
      </p:sp>
    </p:spTree>
    <p:extLst>
      <p:ext uri="{BB962C8B-B14F-4D97-AF65-F5344CB8AC3E}">
        <p14:creationId xmlns:p14="http://schemas.microsoft.com/office/powerpoint/2010/main" val="294486568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(6)</Template>
  <TotalTime>41603</TotalTime>
  <Words>250</Words>
  <Application>Microsoft Office PowerPoint</Application>
  <PresentationFormat>On-screen Show (4:3)</PresentationFormat>
  <Paragraphs>38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Helvetica</vt:lpstr>
      <vt:lpstr>Fermilab_PPT_090815</vt:lpstr>
      <vt:lpstr>PowerPoint Presentation</vt:lpstr>
      <vt:lpstr>Enclosure Briefings</vt:lpstr>
      <vt:lpstr>Other Information – Road Closures</vt:lpstr>
      <vt:lpstr>Contacting your RSO!</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Benjamin R. Russell</cp:lastModifiedBy>
  <cp:revision>529</cp:revision>
  <cp:lastPrinted>2021-04-29T21:25:00Z</cp:lastPrinted>
  <dcterms:created xsi:type="dcterms:W3CDTF">2019-04-19T18:59:21Z</dcterms:created>
  <dcterms:modified xsi:type="dcterms:W3CDTF">2023-05-26T14:00:52Z</dcterms:modified>
</cp:coreProperties>
</file>