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2" r:id="rId1"/>
  </p:sldMasterIdLst>
  <p:notesMasterIdLst>
    <p:notesMasterId r:id="rId12"/>
  </p:notesMasterIdLst>
  <p:handoutMasterIdLst>
    <p:handoutMasterId r:id="rId13"/>
  </p:handoutMasterIdLst>
  <p:sldIdLst>
    <p:sldId id="294" r:id="rId2"/>
    <p:sldId id="397" r:id="rId3"/>
    <p:sldId id="410" r:id="rId4"/>
    <p:sldId id="425" r:id="rId5"/>
    <p:sldId id="424" r:id="rId6"/>
    <p:sldId id="426" r:id="rId7"/>
    <p:sldId id="427" r:id="rId8"/>
    <p:sldId id="428" r:id="rId9"/>
    <p:sldId id="429" r:id="rId10"/>
    <p:sldId id="430" r:id="rId1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 Tschirhart x4100,5708 08973N" initials="RSTx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004C97"/>
    <a:srgbClr val="50504E"/>
    <a:srgbClr val="4E4E4E"/>
    <a:srgbClr val="404040"/>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9" autoAdjust="0"/>
    <p:restoredTop sz="94660"/>
  </p:normalViewPr>
  <p:slideViewPr>
    <p:cSldViewPr snapToGrid="0" snapToObjects="1" showGuides="1">
      <p:cViewPr>
        <p:scale>
          <a:sx n="114" d="100"/>
          <a:sy n="114" d="100"/>
        </p:scale>
        <p:origin x="368" y="18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5/25/23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5/25/23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026689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5/26/23</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5/26/23</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5/26/23</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5/26/23</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5/26/23</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5/26/23</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5/26/23</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sldNum="0"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mweb.fnal.gov:8480/sam/nova/ap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Dmitry Litvintsev</a:t>
            </a:r>
          </a:p>
          <a:p>
            <a:r>
              <a:rPr lang="pt-BR" dirty="0"/>
              <a:t>FIFE meeting</a:t>
            </a:r>
          </a:p>
          <a:p>
            <a:r>
              <a:rPr lang="en-US" dirty="0"/>
              <a:t>05/26/23 </a:t>
            </a:r>
          </a:p>
          <a:p>
            <a:endParaRPr lang="en-US" dirty="0"/>
          </a:p>
        </p:txBody>
      </p:sp>
      <p:sp>
        <p:nvSpPr>
          <p:cNvPr id="3" name="Text Placeholder 2"/>
          <p:cNvSpPr>
            <a:spLocks noGrp="1"/>
          </p:cNvSpPr>
          <p:nvPr>
            <p:ph type="body" sz="quarter" idx="11"/>
          </p:nvPr>
        </p:nvSpPr>
        <p:spPr/>
        <p:txBody>
          <a:bodyPr>
            <a:noAutofit/>
          </a:bodyPr>
          <a:lstStyle/>
          <a:p>
            <a:r>
              <a:rPr lang="pt-BR" dirty="0" err="1"/>
              <a:t>dCache</a:t>
            </a:r>
            <a:r>
              <a:rPr lang="pt-BR" dirty="0"/>
              <a:t> </a:t>
            </a:r>
            <a:r>
              <a:rPr lang="pt-BR" dirty="0" err="1"/>
              <a:t>news</a:t>
            </a:r>
            <a:endParaRPr lang="pt-BR" dirty="0"/>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BA61B3-53C6-FD0E-BCA5-A3CF88D35F72}"/>
              </a:ext>
            </a:extLst>
          </p:cNvPr>
          <p:cNvSpPr>
            <a:spLocks noGrp="1"/>
          </p:cNvSpPr>
          <p:nvPr>
            <p:ph idx="1"/>
          </p:nvPr>
        </p:nvSpPr>
        <p:spPr>
          <a:xfrm>
            <a:off x="105936" y="899318"/>
            <a:ext cx="8672513" cy="5412272"/>
          </a:xfrm>
        </p:spPr>
        <p:txBody>
          <a:bodyPr/>
          <a:lstStyle/>
          <a:p>
            <a:r>
              <a:rPr lang="en-US" dirty="0"/>
              <a:t>In the last few weeks we have seen degradation of service caused by excessive listings of large directories executed on massive scale by batch jobs. </a:t>
            </a:r>
          </a:p>
          <a:p>
            <a:pPr lvl="1"/>
            <a:r>
              <a:rPr lang="en-US" dirty="0"/>
              <a:t>It is not known if this just a random spike of large directory listings or more massive use of HTTP (so “something in </a:t>
            </a:r>
            <a:r>
              <a:rPr lang="en-US" dirty="0" err="1"/>
              <a:t>gfal</a:t>
            </a:r>
            <a:r>
              <a:rPr lang="en-US" dirty="0"/>
              <a:t>”). But we occasionally seen this in the past as well.</a:t>
            </a:r>
          </a:p>
          <a:p>
            <a:pPr lvl="1"/>
            <a:r>
              <a:rPr lang="en-US" dirty="0"/>
              <a:t>The list handling has not changed in years on </a:t>
            </a:r>
            <a:r>
              <a:rPr lang="en-US" dirty="0" err="1"/>
              <a:t>dCache</a:t>
            </a:r>
            <a:r>
              <a:rPr lang="en-US" dirty="0"/>
              <a:t> end. </a:t>
            </a:r>
          </a:p>
          <a:p>
            <a:r>
              <a:rPr lang="en-US" dirty="0"/>
              <a:t>We communicated with IFDH support and individual users and identified cases where listings are used just to check directories existence.  Some of these checks are done recursively (walking down the full directory path).</a:t>
            </a:r>
          </a:p>
          <a:p>
            <a:pPr lvl="1"/>
            <a:r>
              <a:rPr lang="en-US" dirty="0"/>
              <a:t>Recommendations have been made. </a:t>
            </a:r>
          </a:p>
          <a:p>
            <a:r>
              <a:rPr lang="en-US" dirty="0"/>
              <a:t>At the same time we significantly improved handling of LIST requests in </a:t>
            </a:r>
            <a:r>
              <a:rPr lang="en-US" dirty="0" err="1"/>
              <a:t>dCache</a:t>
            </a:r>
            <a:r>
              <a:rPr lang="en-US" dirty="0"/>
              <a:t>.</a:t>
            </a:r>
          </a:p>
        </p:txBody>
      </p:sp>
      <p:sp>
        <p:nvSpPr>
          <p:cNvPr id="3" name="Title 2">
            <a:extLst>
              <a:ext uri="{FF2B5EF4-FFF2-40B4-BE49-F238E27FC236}">
                <a16:creationId xmlns:a16="http://schemas.microsoft.com/office/drawing/2014/main" id="{F63825FF-23EB-9231-08C0-D183760EDB90}"/>
              </a:ext>
            </a:extLst>
          </p:cNvPr>
          <p:cNvSpPr>
            <a:spLocks noGrp="1"/>
          </p:cNvSpPr>
          <p:nvPr>
            <p:ph type="title"/>
          </p:nvPr>
        </p:nvSpPr>
        <p:spPr/>
        <p:txBody>
          <a:bodyPr/>
          <a:lstStyle/>
          <a:p>
            <a:r>
              <a:rPr lang="en-US" dirty="0"/>
              <a:t>Conclusion</a:t>
            </a:r>
          </a:p>
        </p:txBody>
      </p:sp>
      <p:sp>
        <p:nvSpPr>
          <p:cNvPr id="4" name="Date Placeholder 3">
            <a:extLst>
              <a:ext uri="{FF2B5EF4-FFF2-40B4-BE49-F238E27FC236}">
                <a16:creationId xmlns:a16="http://schemas.microsoft.com/office/drawing/2014/main" id="{A16EB4BE-71BB-7B75-C879-6C05DCF0565B}"/>
              </a:ext>
            </a:extLst>
          </p:cNvPr>
          <p:cNvSpPr>
            <a:spLocks noGrp="1"/>
          </p:cNvSpPr>
          <p:nvPr>
            <p:ph type="dt" sz="half" idx="2"/>
          </p:nvPr>
        </p:nvSpPr>
        <p:spPr/>
        <p:txBody>
          <a:bodyPr/>
          <a:lstStyle/>
          <a:p>
            <a:pPr>
              <a:defRPr/>
            </a:pPr>
            <a:r>
              <a:rPr lang="en-US"/>
              <a:t>5/26/23</a:t>
            </a:r>
            <a:endParaRPr lang="en-US" dirty="0"/>
          </a:p>
        </p:txBody>
      </p:sp>
    </p:spTree>
    <p:extLst>
      <p:ext uri="{BB962C8B-B14F-4D97-AF65-F5344CB8AC3E}">
        <p14:creationId xmlns:p14="http://schemas.microsoft.com/office/powerpoint/2010/main" val="155865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1A10B7-D955-6248-9D66-E71F09140FA0}"/>
              </a:ext>
            </a:extLst>
          </p:cNvPr>
          <p:cNvSpPr>
            <a:spLocks noGrp="1"/>
          </p:cNvSpPr>
          <p:nvPr>
            <p:ph idx="1"/>
          </p:nvPr>
        </p:nvSpPr>
        <p:spPr>
          <a:xfrm>
            <a:off x="105937" y="2064369"/>
            <a:ext cx="8672513" cy="5059363"/>
          </a:xfrm>
        </p:spPr>
        <p:txBody>
          <a:bodyPr/>
          <a:lstStyle/>
          <a:p>
            <a:r>
              <a:rPr lang="en-US" dirty="0"/>
              <a:t>We applied a patch that handles </a:t>
            </a:r>
            <a:r>
              <a:rPr lang="en-US" dirty="0" err="1"/>
              <a:t>xrootd</a:t>
            </a:r>
            <a:r>
              <a:rPr lang="en-US" dirty="0"/>
              <a:t> access so that:</a:t>
            </a:r>
          </a:p>
          <a:p>
            <a:pPr lvl="1"/>
            <a:r>
              <a:rPr lang="en-US" dirty="0"/>
              <a:t>Access with a token can use “(x)root” schema (without “s” at the end) on default port (1094)</a:t>
            </a:r>
          </a:p>
          <a:p>
            <a:pPr lvl="2"/>
            <a:r>
              <a:rPr lang="en-US" dirty="0"/>
              <a:t>This allows to access data using token from root analysis framework</a:t>
            </a:r>
          </a:p>
          <a:p>
            <a:pPr lvl="2"/>
            <a:r>
              <a:rPr lang="en-US" dirty="0"/>
              <a:t>Verified by mu2e to be working properly (kudos to Ray Culbertson)</a:t>
            </a:r>
          </a:p>
          <a:p>
            <a:pPr lvl="1"/>
            <a:r>
              <a:rPr lang="en-US" dirty="0"/>
              <a:t>Additionally access by older </a:t>
            </a:r>
            <a:r>
              <a:rPr lang="en-US" dirty="0" err="1"/>
              <a:t>xrootd</a:t>
            </a:r>
            <a:r>
              <a:rPr lang="en-US" dirty="0"/>
              <a:t>-client (&lt; 5) is handled uniformly on the default port.</a:t>
            </a:r>
          </a:p>
          <a:p>
            <a:pPr marL="457200" lvl="1" indent="0">
              <a:buNone/>
            </a:pPr>
            <a:endParaRPr lang="en-US" dirty="0"/>
          </a:p>
        </p:txBody>
      </p:sp>
      <p:sp>
        <p:nvSpPr>
          <p:cNvPr id="3" name="Title 2">
            <a:extLst>
              <a:ext uri="{FF2B5EF4-FFF2-40B4-BE49-F238E27FC236}">
                <a16:creationId xmlns:a16="http://schemas.microsoft.com/office/drawing/2014/main" id="{6ABB00DD-43F9-814F-A73B-D46F249B9197}"/>
              </a:ext>
            </a:extLst>
          </p:cNvPr>
          <p:cNvSpPr>
            <a:spLocks noGrp="1"/>
          </p:cNvSpPr>
          <p:nvPr>
            <p:ph type="title"/>
          </p:nvPr>
        </p:nvSpPr>
        <p:spPr/>
        <p:txBody>
          <a:bodyPr/>
          <a:lstStyle/>
          <a:p>
            <a:r>
              <a:rPr lang="en-US" dirty="0" err="1"/>
              <a:t>dCache</a:t>
            </a:r>
            <a:r>
              <a:rPr lang="en-US" dirty="0"/>
              <a:t> update on 05/17/23</a:t>
            </a:r>
          </a:p>
        </p:txBody>
      </p:sp>
      <p:sp>
        <p:nvSpPr>
          <p:cNvPr id="4" name="Date Placeholder 3">
            <a:extLst>
              <a:ext uri="{FF2B5EF4-FFF2-40B4-BE49-F238E27FC236}">
                <a16:creationId xmlns:a16="http://schemas.microsoft.com/office/drawing/2014/main" id="{BDC5E109-8302-C64A-8EC2-742DC96B78B7}"/>
              </a:ext>
            </a:extLst>
          </p:cNvPr>
          <p:cNvSpPr>
            <a:spLocks noGrp="1"/>
          </p:cNvSpPr>
          <p:nvPr>
            <p:ph type="dt" sz="half" idx="2"/>
          </p:nvPr>
        </p:nvSpPr>
        <p:spPr/>
        <p:txBody>
          <a:bodyPr/>
          <a:lstStyle/>
          <a:p>
            <a:pPr>
              <a:defRPr/>
            </a:pPr>
            <a:r>
              <a:rPr lang="en-US"/>
              <a:t>5/26/23</a:t>
            </a:r>
            <a:endParaRPr lang="en-US" dirty="0"/>
          </a:p>
        </p:txBody>
      </p:sp>
    </p:spTree>
    <p:extLst>
      <p:ext uri="{BB962C8B-B14F-4D97-AF65-F5344CB8AC3E}">
        <p14:creationId xmlns:p14="http://schemas.microsoft.com/office/powerpoint/2010/main" val="244087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1A10B7-D955-6248-9D66-E71F09140FA0}"/>
              </a:ext>
            </a:extLst>
          </p:cNvPr>
          <p:cNvSpPr>
            <a:spLocks noGrp="1"/>
          </p:cNvSpPr>
          <p:nvPr>
            <p:ph idx="1"/>
          </p:nvPr>
        </p:nvSpPr>
        <p:spPr>
          <a:xfrm>
            <a:off x="108240" y="780837"/>
            <a:ext cx="8807160" cy="5341183"/>
          </a:xfrm>
        </p:spPr>
        <p:txBody>
          <a:bodyPr/>
          <a:lstStyle/>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6ABB00DD-43F9-814F-A73B-D46F249B9197}"/>
              </a:ext>
            </a:extLst>
          </p:cNvPr>
          <p:cNvSpPr>
            <a:spLocks noGrp="1"/>
          </p:cNvSpPr>
          <p:nvPr>
            <p:ph type="title"/>
          </p:nvPr>
        </p:nvSpPr>
        <p:spPr/>
        <p:txBody>
          <a:bodyPr/>
          <a:lstStyle/>
          <a:p>
            <a:r>
              <a:rPr lang="en-US" dirty="0"/>
              <a:t>Issues with listing</a:t>
            </a:r>
          </a:p>
        </p:txBody>
      </p:sp>
      <p:sp>
        <p:nvSpPr>
          <p:cNvPr id="4" name="Date Placeholder 3">
            <a:extLst>
              <a:ext uri="{FF2B5EF4-FFF2-40B4-BE49-F238E27FC236}">
                <a16:creationId xmlns:a16="http://schemas.microsoft.com/office/drawing/2014/main" id="{BDC5E109-8302-C64A-8EC2-742DC96B78B7}"/>
              </a:ext>
            </a:extLst>
          </p:cNvPr>
          <p:cNvSpPr>
            <a:spLocks noGrp="1"/>
          </p:cNvSpPr>
          <p:nvPr>
            <p:ph type="dt" sz="half" idx="2"/>
          </p:nvPr>
        </p:nvSpPr>
        <p:spPr/>
        <p:txBody>
          <a:bodyPr/>
          <a:lstStyle/>
          <a:p>
            <a:pPr>
              <a:defRPr/>
            </a:pPr>
            <a:r>
              <a:rPr lang="en-US"/>
              <a:t>5/26/23</a:t>
            </a:r>
            <a:endParaRPr lang="en-US" dirty="0"/>
          </a:p>
        </p:txBody>
      </p:sp>
      <p:sp>
        <p:nvSpPr>
          <p:cNvPr id="5" name="Content Placeholder 1">
            <a:extLst>
              <a:ext uri="{FF2B5EF4-FFF2-40B4-BE49-F238E27FC236}">
                <a16:creationId xmlns:a16="http://schemas.microsoft.com/office/drawing/2014/main" id="{67830997-7197-300A-85AC-3F3876DA494C}"/>
              </a:ext>
            </a:extLst>
          </p:cNvPr>
          <p:cNvSpPr txBox="1">
            <a:spLocks/>
          </p:cNvSpPr>
          <p:nvPr/>
        </p:nvSpPr>
        <p:spPr>
          <a:xfrm>
            <a:off x="228600" y="971550"/>
            <a:ext cx="8672513" cy="5059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 the recent weeks we are observing rather heavy listing activity that is usually caused by PROPFIND http method (but not exclusively, we see GFTP listings running too) from batch jobs.</a:t>
            </a:r>
          </a:p>
          <a:p>
            <a:r>
              <a:rPr lang="en-US" dirty="0"/>
              <a:t>IMO there should be no reason to run listings from batch jobs under any circumstances. </a:t>
            </a:r>
          </a:p>
          <a:p>
            <a:r>
              <a:rPr lang="en-US" dirty="0"/>
              <a:t>Example, from </a:t>
            </a:r>
            <a:r>
              <a:rPr lang="en-US" dirty="0" err="1"/>
              <a:t>dCache</a:t>
            </a:r>
            <a:r>
              <a:rPr lang="en-US" dirty="0"/>
              <a:t> internal monitor:</a:t>
            </a:r>
          </a:p>
          <a:p>
            <a:endParaRPr lang="en-US" dirty="0"/>
          </a:p>
          <a:p>
            <a:pPr marL="0" indent="0">
              <a:buNone/>
            </a:pPr>
            <a:r>
              <a:rPr lang="en-US" sz="1600" dirty="0" err="1">
                <a:latin typeface="Courier New" panose="02070309020205020404" pitchFamily="49" charset="0"/>
                <a:cs typeface="Courier New" panose="02070309020205020404" pitchFamily="49" charset="0"/>
              </a:rPr>
              <a:t>duneana</a:t>
            </a:r>
            <a:r>
              <a:rPr lang="en-US" sz="1600" dirty="0">
                <a:latin typeface="Courier New" panose="02070309020205020404" pitchFamily="49" charset="0"/>
                <a:cs typeface="Courier New" panose="02070309020205020404" pitchFamily="49" charset="0"/>
              </a:rPr>
              <a:t> 2023-05-15 14:46:08.782 (116 s ago) 2023-05-15 14:46:08.782 (116 s ago) /</a:t>
            </a:r>
            <a:r>
              <a:rPr lang="en-US" sz="1600" dirty="0" err="1">
                <a:latin typeface="Courier New" panose="02070309020205020404" pitchFamily="49" charset="0"/>
                <a:cs typeface="Courier New" panose="02070309020205020404" pitchFamily="49" charset="0"/>
              </a:rPr>
              <a:t>pnfs</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fnal.gov</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usr</a:t>
            </a:r>
            <a:r>
              <a:rPr lang="en-US" sz="1600" dirty="0">
                <a:latin typeface="Courier New" panose="02070309020205020404" pitchFamily="49" charset="0"/>
                <a:cs typeface="Courier New" panose="02070309020205020404" pitchFamily="49" charset="0"/>
              </a:rPr>
              <a:t>/dune/scratch/users/</a:t>
            </a:r>
            <a:r>
              <a:rPr lang="en-US" sz="1600" dirty="0" err="1">
                <a:latin typeface="Courier New" panose="02070309020205020404" pitchFamily="49" charset="0"/>
                <a:cs typeface="Courier New" panose="02070309020205020404" pitchFamily="49" charset="0"/>
              </a:rPr>
              <a:t>erea</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grid_jobs</a:t>
            </a:r>
            <a:r>
              <a:rPr lang="en-US" sz="1600" dirty="0">
                <a:latin typeface="Courier New" panose="02070309020205020404" pitchFamily="49" charset="0"/>
                <a:cs typeface="Courier New" panose="02070309020205020404" pitchFamily="49" charset="0"/>
              </a:rPr>
              <a:t> </a:t>
            </a:r>
          </a:p>
          <a:p>
            <a:pPr marL="0" indent="0">
              <a:buNone/>
            </a:pPr>
            <a:endParaRPr lang="en-US" sz="1600" dirty="0">
              <a:latin typeface="Courier New" panose="02070309020205020404" pitchFamily="49" charset="0"/>
              <a:cs typeface="Courier New" panose="02070309020205020404" pitchFamily="49" charset="0"/>
            </a:endParaRP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ls /</a:t>
            </a:r>
            <a:r>
              <a:rPr lang="en-US" sz="1600" dirty="0" err="1">
                <a:latin typeface="Courier New" panose="02070309020205020404" pitchFamily="49" charset="0"/>
                <a:cs typeface="Courier New" panose="02070309020205020404" pitchFamily="49" charset="0"/>
              </a:rPr>
              <a:t>pnfs</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fnal.gov</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usr</a:t>
            </a:r>
            <a:r>
              <a:rPr lang="en-US" sz="1600" dirty="0">
                <a:latin typeface="Courier New" panose="02070309020205020404" pitchFamily="49" charset="0"/>
                <a:cs typeface="Courier New" panose="02070309020205020404" pitchFamily="49" charset="0"/>
              </a:rPr>
              <a:t>/dune/scratch/users/</a:t>
            </a:r>
            <a:r>
              <a:rPr lang="en-US" sz="1600" dirty="0" err="1">
                <a:latin typeface="Courier New" panose="02070309020205020404" pitchFamily="49" charset="0"/>
                <a:cs typeface="Courier New" panose="02070309020205020404" pitchFamily="49" charset="0"/>
              </a:rPr>
              <a:t>erea</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grid_jobs</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wc</a:t>
            </a:r>
            <a:r>
              <a:rPr lang="en-US" sz="1600" dirty="0">
                <a:latin typeface="Courier New" panose="02070309020205020404" pitchFamily="49" charset="0"/>
                <a:cs typeface="Courier New" panose="02070309020205020404" pitchFamily="49" charset="0"/>
              </a:rPr>
              <a:t> -l </a:t>
            </a:r>
          </a:p>
          <a:p>
            <a:pPr marL="0" indent="0">
              <a:buNone/>
            </a:pPr>
            <a:r>
              <a:rPr lang="en-US" sz="1600" dirty="0">
                <a:solidFill>
                  <a:srgbClr val="FF0000"/>
                </a:solidFill>
                <a:latin typeface="Courier New" panose="02070309020205020404" pitchFamily="49" charset="0"/>
                <a:cs typeface="Courier New" panose="02070309020205020404" pitchFamily="49" charset="0"/>
              </a:rPr>
              <a:t>124646</a:t>
            </a:r>
            <a:endParaRPr lang="en-US" dirty="0"/>
          </a:p>
        </p:txBody>
      </p:sp>
    </p:spTree>
    <p:extLst>
      <p:ext uri="{BB962C8B-B14F-4D97-AF65-F5344CB8AC3E}">
        <p14:creationId xmlns:p14="http://schemas.microsoft.com/office/powerpoint/2010/main" val="88604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B1D936-9DBD-64B4-14AA-DE7E4AB4C6C6}"/>
              </a:ext>
            </a:extLst>
          </p:cNvPr>
          <p:cNvSpPr>
            <a:spLocks noGrp="1"/>
          </p:cNvSpPr>
          <p:nvPr>
            <p:ph idx="1"/>
          </p:nvPr>
        </p:nvSpPr>
        <p:spPr/>
        <p:txBody>
          <a:bodyPr/>
          <a:lstStyle/>
          <a:p>
            <a:r>
              <a:rPr lang="en-US" dirty="0"/>
              <a:t>I have been watching the ls activity  .... Here is an example. This command:</a:t>
            </a:r>
          </a:p>
          <a:p>
            <a:pPr marL="0" indent="0">
              <a:buNone/>
            </a:pPr>
            <a:r>
              <a:rPr lang="en-US" sz="2000" dirty="0">
                <a:latin typeface="Courier New" panose="02070309020205020404" pitchFamily="49" charset="0"/>
                <a:cs typeface="Courier New" panose="02070309020205020404" pitchFamily="49" charset="0"/>
              </a:rPr>
              <a:t>ENC{LIST /</a:t>
            </a:r>
            <a:r>
              <a:rPr lang="en-US" sz="2000" dirty="0" err="1">
                <a:latin typeface="Courier New" panose="02070309020205020404" pitchFamily="49" charset="0"/>
                <a:cs typeface="Courier New" panose="02070309020205020404" pitchFamily="49" charset="0"/>
              </a:rPr>
              <a:t>pnfs</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fnal.gov</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usr</a:t>
            </a:r>
            <a:r>
              <a:rPr lang="en-US" sz="2000" dirty="0">
                <a:latin typeface="Courier New" panose="02070309020205020404" pitchFamily="49" charset="0"/>
                <a:cs typeface="Courier New" panose="02070309020205020404" pitchFamily="49" charset="0"/>
              </a:rPr>
              <a:t>/nova/scratch/users/</a:t>
            </a:r>
            <a:r>
              <a:rPr lang="en-US" sz="2000" dirty="0" err="1">
                <a:latin typeface="Courier New" panose="02070309020205020404" pitchFamily="49" charset="0"/>
                <a:cs typeface="Courier New" panose="02070309020205020404" pitchFamily="49" charset="0"/>
              </a:rPr>
              <a:t>rkralik</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TBCalib</a:t>
            </a:r>
            <a:r>
              <a:rPr lang="en-US" sz="2000" dirty="0">
                <a:latin typeface="Courier New" panose="02070309020205020404" pitchFamily="49" charset="0"/>
                <a:cs typeface="Courier New" panose="02070309020205020404" pitchFamily="49" charset="0"/>
              </a:rPr>
              <a:t>/AttenProf_Period2Data}</a:t>
            </a:r>
          </a:p>
          <a:p>
            <a:pPr marL="0" indent="0">
              <a:buNone/>
            </a:pPr>
            <a:r>
              <a:rPr lang="en-US" dirty="0"/>
              <a:t>is being executed with average frequency of 12 per minute. </a:t>
            </a:r>
          </a:p>
          <a:p>
            <a:pPr marL="0" indent="0">
              <a:buNone/>
            </a:pPr>
            <a:r>
              <a:rPr lang="en-US" dirty="0"/>
              <a:t>This directory has about 5K entries. This is just one GFTP user. </a:t>
            </a:r>
          </a:p>
          <a:p>
            <a:endParaRPr lang="en-US" dirty="0"/>
          </a:p>
          <a:p>
            <a:r>
              <a:rPr lang="en-US" dirty="0"/>
              <a:t>frequency of LIST commands by GFTP - is 5 Hz </a:t>
            </a:r>
          </a:p>
          <a:p>
            <a:r>
              <a:rPr lang="en-US" dirty="0"/>
              <a:t>frequency if PROPFIND calls by WebDAV is 88 Hz</a:t>
            </a:r>
          </a:p>
        </p:txBody>
      </p:sp>
      <p:sp>
        <p:nvSpPr>
          <p:cNvPr id="3" name="Title 2">
            <a:extLst>
              <a:ext uri="{FF2B5EF4-FFF2-40B4-BE49-F238E27FC236}">
                <a16:creationId xmlns:a16="http://schemas.microsoft.com/office/drawing/2014/main" id="{2309E606-9043-28A3-595F-F44BE6319177}"/>
              </a:ext>
            </a:extLst>
          </p:cNvPr>
          <p:cNvSpPr>
            <a:spLocks noGrp="1"/>
          </p:cNvSpPr>
          <p:nvPr>
            <p:ph type="title"/>
          </p:nvPr>
        </p:nvSpPr>
        <p:spPr/>
        <p:txBody>
          <a:bodyPr/>
          <a:lstStyle/>
          <a:p>
            <a:r>
              <a:rPr lang="en-US" dirty="0"/>
              <a:t>LIST/PROPFIND calls</a:t>
            </a:r>
          </a:p>
        </p:txBody>
      </p:sp>
      <p:sp>
        <p:nvSpPr>
          <p:cNvPr id="4" name="Date Placeholder 3">
            <a:extLst>
              <a:ext uri="{FF2B5EF4-FFF2-40B4-BE49-F238E27FC236}">
                <a16:creationId xmlns:a16="http://schemas.microsoft.com/office/drawing/2014/main" id="{D4B75B60-D712-63B3-A0C7-97F7184C0B3E}"/>
              </a:ext>
            </a:extLst>
          </p:cNvPr>
          <p:cNvSpPr>
            <a:spLocks noGrp="1"/>
          </p:cNvSpPr>
          <p:nvPr>
            <p:ph type="dt" sz="half" idx="2"/>
          </p:nvPr>
        </p:nvSpPr>
        <p:spPr/>
        <p:txBody>
          <a:bodyPr/>
          <a:lstStyle/>
          <a:p>
            <a:pPr>
              <a:defRPr/>
            </a:pPr>
            <a:r>
              <a:rPr lang="en-US"/>
              <a:t>5/26/23</a:t>
            </a:r>
            <a:endParaRPr lang="en-US" dirty="0"/>
          </a:p>
        </p:txBody>
      </p:sp>
    </p:spTree>
    <p:extLst>
      <p:ext uri="{BB962C8B-B14F-4D97-AF65-F5344CB8AC3E}">
        <p14:creationId xmlns:p14="http://schemas.microsoft.com/office/powerpoint/2010/main" val="175396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7C6795-6481-2047-DCE1-9BD4074E3AC2}"/>
              </a:ext>
            </a:extLst>
          </p:cNvPr>
          <p:cNvSpPr>
            <a:spLocks noGrp="1"/>
          </p:cNvSpPr>
          <p:nvPr>
            <p:ph idx="1"/>
          </p:nvPr>
        </p:nvSpPr>
        <p:spPr/>
        <p:txBody>
          <a:bodyPr/>
          <a:lstStyle/>
          <a:p>
            <a:r>
              <a:rPr lang="en-US" dirty="0"/>
              <a:t>We are seeing that there are cases where destination path (for instance) is checked for existence by running “ls” on it:</a:t>
            </a:r>
          </a:p>
          <a:p>
            <a:pPr marL="0" indent="0">
              <a:buNone/>
            </a:pPr>
            <a:endParaRPr lang="en-US" dirty="0"/>
          </a:p>
          <a:p>
            <a:pPr marL="0" indent="0">
              <a:buNone/>
            </a:pPr>
            <a:r>
              <a:rPr lang="en-US" sz="1800" dirty="0">
                <a:latin typeface="Courier New" panose="02070309020205020404" pitchFamily="49" charset="0"/>
                <a:cs typeface="Courier New" panose="02070309020205020404" pitchFamily="49" charset="0"/>
              </a:rPr>
              <a:t>print("</a:t>
            </a:r>
            <a:r>
              <a:rPr lang="en-US" sz="1800" dirty="0" err="1">
                <a:latin typeface="Courier New" panose="02070309020205020404" pitchFamily="49" charset="0"/>
                <a:cs typeface="Courier New" panose="02070309020205020404" pitchFamily="49" charset="0"/>
              </a:rPr>
              <a:t>runNovaSAM</a:t>
            </a:r>
            <a:r>
              <a:rPr lang="en-US" sz="1800" dirty="0">
                <a:latin typeface="Courier New" panose="02070309020205020404" pitchFamily="49" charset="0"/>
                <a:cs typeface="Courier New" panose="02070309020205020404" pitchFamily="49" charset="0"/>
              </a:rPr>
              <a:t> is making a directory with IFDH") </a:t>
            </a:r>
          </a:p>
          <a:p>
            <a:pPr marL="0" indent="0">
              <a:buNone/>
            </a:pPr>
            <a:r>
              <a:rPr lang="en-US" sz="1800" dirty="0">
                <a:latin typeface="Courier New" panose="02070309020205020404" pitchFamily="49" charset="0"/>
                <a:cs typeface="Courier New" panose="02070309020205020404" pitchFamily="49" charset="0"/>
              </a:rPr>
              <a:t>dh = </a:t>
            </a:r>
            <a:r>
              <a:rPr lang="en-US" sz="1800" dirty="0" err="1">
                <a:latin typeface="Courier New" panose="02070309020205020404" pitchFamily="49" charset="0"/>
                <a:cs typeface="Courier New" panose="02070309020205020404" pitchFamily="49" charset="0"/>
              </a:rPr>
              <a:t>ifdh.ifdh</a:t>
            </a:r>
            <a:r>
              <a:rPr lang="en-US" sz="1800" dirty="0">
                <a:latin typeface="Courier New" panose="02070309020205020404" pitchFamily="49" charset="0"/>
                <a:cs typeface="Courier New" panose="02070309020205020404" pitchFamily="49" charset="0"/>
              </a:rPr>
              <a:t>("</a:t>
            </a:r>
            <a:r>
              <a:rPr lang="en-US" sz="1800" u="none" strike="noStrike" dirty="0">
                <a:effectLst/>
                <a:latin typeface="Courier New" panose="02070309020205020404" pitchFamily="49" charset="0"/>
                <a:cs typeface="Courier New" panose="02070309020205020404" pitchFamily="49" charset="0"/>
                <a:hlinkClick r:id="rId2"/>
              </a:rPr>
              <a:t>http://samweb.fnal.gov:8480/sam/nova/api</a:t>
            </a:r>
            <a:r>
              <a:rPr lang="en-US" sz="1800" dirty="0">
                <a:latin typeface="Courier New" panose="02070309020205020404" pitchFamily="49" charset="0"/>
                <a:cs typeface="Courier New" panose="02070309020205020404" pitchFamily="49" charset="0"/>
              </a:rPr>
              <a:t>") print("Checking if directory ", </a:t>
            </a:r>
            <a:r>
              <a:rPr lang="en-US" sz="1800" dirty="0" err="1">
                <a:latin typeface="Courier New" panose="02070309020205020404" pitchFamily="49" charset="0"/>
                <a:cs typeface="Courier New" panose="02070309020205020404" pitchFamily="49" charset="0"/>
              </a:rPr>
              <a:t>dir</a:t>
            </a:r>
            <a:r>
              <a:rPr lang="en-US" sz="1800" dirty="0">
                <a:latin typeface="Courier New" panose="02070309020205020404" pitchFamily="49" charset="0"/>
                <a:cs typeface="Courier New" panose="02070309020205020404" pitchFamily="49" charset="0"/>
              </a:rPr>
              <a:t>, " exists") </a:t>
            </a:r>
          </a:p>
          <a:p>
            <a:pPr marL="0" indent="0">
              <a:buNone/>
            </a:pPr>
            <a:r>
              <a:rPr lang="en-US" sz="1800" dirty="0">
                <a:latin typeface="Courier New" panose="02070309020205020404" pitchFamily="49" charset="0"/>
                <a:cs typeface="Courier New" panose="02070309020205020404" pitchFamily="49" charset="0"/>
              </a:rPr>
              <a:t>files = </a:t>
            </a:r>
            <a:r>
              <a:rPr lang="en-US" sz="1800" dirty="0" err="1">
                <a:latin typeface="Courier New" panose="02070309020205020404" pitchFamily="49" charset="0"/>
                <a:cs typeface="Courier New" panose="02070309020205020404" pitchFamily="49" charset="0"/>
              </a:rPr>
              <a:t>dh.ls</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dir</a:t>
            </a:r>
            <a:r>
              <a:rPr lang="en-US" sz="1800" dirty="0">
                <a:latin typeface="Courier New" panose="02070309020205020404" pitchFamily="49" charset="0"/>
                <a:cs typeface="Courier New" panose="02070309020205020404" pitchFamily="49" charset="0"/>
              </a:rPr>
              <a:t>, 1)</a:t>
            </a:r>
          </a:p>
          <a:p>
            <a:endParaRPr lang="en-US" sz="1800" dirty="0">
              <a:latin typeface="Helvetica" pitchFamily="2" charset="0"/>
              <a:cs typeface="Courier New" panose="02070309020205020404" pitchFamily="49" charset="0"/>
            </a:endParaRPr>
          </a:p>
          <a:p>
            <a:r>
              <a:rPr lang="en-US" dirty="0">
                <a:latin typeface="Helvetica" pitchFamily="2" charset="0"/>
                <a:cs typeface="Courier New" panose="02070309020205020404" pitchFamily="49" charset="0"/>
              </a:rPr>
              <a:t>This is bad idea! And it gets worse when it is done from thousands of jobs simultaneously. </a:t>
            </a:r>
          </a:p>
          <a:p>
            <a:r>
              <a:rPr lang="en-US" dirty="0" err="1">
                <a:latin typeface="Helvetica" pitchFamily="2" charset="0"/>
                <a:cs typeface="Courier New" panose="02070309020205020404" pitchFamily="49" charset="0"/>
              </a:rPr>
              <a:t>dCache</a:t>
            </a:r>
            <a:r>
              <a:rPr lang="en-US" dirty="0">
                <a:latin typeface="Helvetica" pitchFamily="2" charset="0"/>
                <a:cs typeface="Courier New" panose="02070309020205020404" pitchFamily="49" charset="0"/>
              </a:rPr>
              <a:t> supports autocreation of destination, so no checks like these are even necessary.</a:t>
            </a:r>
          </a:p>
        </p:txBody>
      </p:sp>
      <p:sp>
        <p:nvSpPr>
          <p:cNvPr id="3" name="Title 2">
            <a:extLst>
              <a:ext uri="{FF2B5EF4-FFF2-40B4-BE49-F238E27FC236}">
                <a16:creationId xmlns:a16="http://schemas.microsoft.com/office/drawing/2014/main" id="{EF83E0BF-7BA6-1A6A-090B-274C105F0A98}"/>
              </a:ext>
            </a:extLst>
          </p:cNvPr>
          <p:cNvSpPr>
            <a:spLocks noGrp="1"/>
          </p:cNvSpPr>
          <p:nvPr>
            <p:ph type="title"/>
          </p:nvPr>
        </p:nvSpPr>
        <p:spPr/>
        <p:txBody>
          <a:bodyPr/>
          <a:lstStyle/>
          <a:p>
            <a:r>
              <a:rPr lang="en-US" dirty="0"/>
              <a:t>Bad practice</a:t>
            </a:r>
          </a:p>
        </p:txBody>
      </p:sp>
      <p:sp>
        <p:nvSpPr>
          <p:cNvPr id="4" name="Date Placeholder 3">
            <a:extLst>
              <a:ext uri="{FF2B5EF4-FFF2-40B4-BE49-F238E27FC236}">
                <a16:creationId xmlns:a16="http://schemas.microsoft.com/office/drawing/2014/main" id="{F146330D-6448-4FEB-D316-F31E30F35B49}"/>
              </a:ext>
            </a:extLst>
          </p:cNvPr>
          <p:cNvSpPr>
            <a:spLocks noGrp="1"/>
          </p:cNvSpPr>
          <p:nvPr>
            <p:ph type="dt" sz="half" idx="2"/>
          </p:nvPr>
        </p:nvSpPr>
        <p:spPr/>
        <p:txBody>
          <a:bodyPr/>
          <a:lstStyle/>
          <a:p>
            <a:pPr>
              <a:defRPr/>
            </a:pPr>
            <a:r>
              <a:rPr lang="en-US"/>
              <a:t>5/26/23</a:t>
            </a:r>
            <a:endParaRPr lang="en-US" dirty="0"/>
          </a:p>
        </p:txBody>
      </p:sp>
    </p:spTree>
    <p:extLst>
      <p:ext uri="{BB962C8B-B14F-4D97-AF65-F5344CB8AC3E}">
        <p14:creationId xmlns:p14="http://schemas.microsoft.com/office/powerpoint/2010/main" val="420226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1AE773F-BBF0-BFFB-EF23-53A579BBDA04}"/>
              </a:ext>
            </a:extLst>
          </p:cNvPr>
          <p:cNvPicPr>
            <a:picLocks noGrp="1" noChangeAspect="1"/>
          </p:cNvPicPr>
          <p:nvPr>
            <p:ph idx="1"/>
          </p:nvPr>
        </p:nvPicPr>
        <p:blipFill>
          <a:blip r:embed="rId2"/>
          <a:stretch>
            <a:fillRect/>
          </a:stretch>
        </p:blipFill>
        <p:spPr>
          <a:xfrm>
            <a:off x="736827" y="1143000"/>
            <a:ext cx="7620000" cy="4572000"/>
          </a:xfrm>
        </p:spPr>
      </p:pic>
      <p:sp>
        <p:nvSpPr>
          <p:cNvPr id="3" name="Title 2">
            <a:extLst>
              <a:ext uri="{FF2B5EF4-FFF2-40B4-BE49-F238E27FC236}">
                <a16:creationId xmlns:a16="http://schemas.microsoft.com/office/drawing/2014/main" id="{17D871ED-CA15-7440-154D-A8520214B836}"/>
              </a:ext>
            </a:extLst>
          </p:cNvPr>
          <p:cNvSpPr>
            <a:spLocks noGrp="1"/>
          </p:cNvSpPr>
          <p:nvPr>
            <p:ph type="title"/>
          </p:nvPr>
        </p:nvSpPr>
        <p:spPr/>
        <p:txBody>
          <a:bodyPr/>
          <a:lstStyle/>
          <a:p>
            <a:r>
              <a:rPr lang="en-US" dirty="0"/>
              <a:t>FTP List request daily on one door. Multiply by 11</a:t>
            </a:r>
          </a:p>
        </p:txBody>
      </p:sp>
      <p:sp>
        <p:nvSpPr>
          <p:cNvPr id="4" name="Date Placeholder 3">
            <a:extLst>
              <a:ext uri="{FF2B5EF4-FFF2-40B4-BE49-F238E27FC236}">
                <a16:creationId xmlns:a16="http://schemas.microsoft.com/office/drawing/2014/main" id="{5FC9C985-E1C6-1459-4CAA-F233591FB86F}"/>
              </a:ext>
            </a:extLst>
          </p:cNvPr>
          <p:cNvSpPr>
            <a:spLocks noGrp="1"/>
          </p:cNvSpPr>
          <p:nvPr>
            <p:ph type="dt" sz="half" idx="2"/>
          </p:nvPr>
        </p:nvSpPr>
        <p:spPr/>
        <p:txBody>
          <a:bodyPr/>
          <a:lstStyle/>
          <a:p>
            <a:pPr>
              <a:defRPr/>
            </a:pPr>
            <a:r>
              <a:rPr lang="en-US"/>
              <a:t>5/26/23</a:t>
            </a:r>
            <a:endParaRPr lang="en-US" dirty="0"/>
          </a:p>
        </p:txBody>
      </p:sp>
    </p:spTree>
    <p:extLst>
      <p:ext uri="{BB962C8B-B14F-4D97-AF65-F5344CB8AC3E}">
        <p14:creationId xmlns:p14="http://schemas.microsoft.com/office/powerpoint/2010/main" val="1940601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4CF267B-23C2-C3A9-7447-A28861508898}"/>
              </a:ext>
            </a:extLst>
          </p:cNvPr>
          <p:cNvPicPr>
            <a:picLocks noGrp="1" noChangeAspect="1"/>
          </p:cNvPicPr>
          <p:nvPr>
            <p:ph idx="1"/>
          </p:nvPr>
        </p:nvPicPr>
        <p:blipFill>
          <a:blip r:embed="rId2"/>
          <a:stretch>
            <a:fillRect/>
          </a:stretch>
        </p:blipFill>
        <p:spPr>
          <a:xfrm>
            <a:off x="762000" y="1143000"/>
            <a:ext cx="7620000" cy="4572000"/>
          </a:xfrm>
        </p:spPr>
      </p:pic>
      <p:sp>
        <p:nvSpPr>
          <p:cNvPr id="3" name="Title 2">
            <a:extLst>
              <a:ext uri="{FF2B5EF4-FFF2-40B4-BE49-F238E27FC236}">
                <a16:creationId xmlns:a16="http://schemas.microsoft.com/office/drawing/2014/main" id="{3BFC1978-8DB0-9C53-DFD2-8A1A1E9F0EF6}"/>
              </a:ext>
            </a:extLst>
          </p:cNvPr>
          <p:cNvSpPr>
            <a:spLocks noGrp="1"/>
          </p:cNvSpPr>
          <p:nvPr>
            <p:ph type="title"/>
          </p:nvPr>
        </p:nvSpPr>
        <p:spPr/>
        <p:txBody>
          <a:bodyPr/>
          <a:lstStyle/>
          <a:p>
            <a:r>
              <a:rPr lang="en-US" sz="2400" dirty="0"/>
              <a:t>HTTP PROPFIND calls on Public </a:t>
            </a:r>
            <a:r>
              <a:rPr lang="en-US" sz="2400" dirty="0" err="1"/>
              <a:t>dCache</a:t>
            </a:r>
            <a:r>
              <a:rPr lang="en-US" sz="2400" dirty="0"/>
              <a:t>. Multiply by 4</a:t>
            </a:r>
          </a:p>
        </p:txBody>
      </p:sp>
      <p:sp>
        <p:nvSpPr>
          <p:cNvPr id="4" name="Date Placeholder 3">
            <a:extLst>
              <a:ext uri="{FF2B5EF4-FFF2-40B4-BE49-F238E27FC236}">
                <a16:creationId xmlns:a16="http://schemas.microsoft.com/office/drawing/2014/main" id="{7D41AF8B-8B72-0819-ECE4-7D04B6C53DBA}"/>
              </a:ext>
            </a:extLst>
          </p:cNvPr>
          <p:cNvSpPr>
            <a:spLocks noGrp="1"/>
          </p:cNvSpPr>
          <p:nvPr>
            <p:ph type="dt" sz="half" idx="2"/>
          </p:nvPr>
        </p:nvSpPr>
        <p:spPr/>
        <p:txBody>
          <a:bodyPr/>
          <a:lstStyle/>
          <a:p>
            <a:pPr>
              <a:defRPr/>
            </a:pPr>
            <a:r>
              <a:rPr lang="en-US"/>
              <a:t>5/26/23</a:t>
            </a:r>
            <a:endParaRPr lang="en-US" dirty="0"/>
          </a:p>
        </p:txBody>
      </p:sp>
    </p:spTree>
    <p:extLst>
      <p:ext uri="{BB962C8B-B14F-4D97-AF65-F5344CB8AC3E}">
        <p14:creationId xmlns:p14="http://schemas.microsoft.com/office/powerpoint/2010/main" val="268602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A065E14-3FBC-5AC2-5B14-0C640A80D1A8}"/>
              </a:ext>
            </a:extLst>
          </p:cNvPr>
          <p:cNvPicPr>
            <a:picLocks noGrp="1" noChangeAspect="1"/>
          </p:cNvPicPr>
          <p:nvPr>
            <p:ph idx="1"/>
          </p:nvPr>
        </p:nvPicPr>
        <p:blipFill>
          <a:blip r:embed="rId2"/>
          <a:stretch>
            <a:fillRect/>
          </a:stretch>
        </p:blipFill>
        <p:spPr>
          <a:xfrm>
            <a:off x="762000" y="1305921"/>
            <a:ext cx="7620000" cy="4572000"/>
          </a:xfrm>
        </p:spPr>
      </p:pic>
      <p:sp>
        <p:nvSpPr>
          <p:cNvPr id="3" name="Title 2">
            <a:extLst>
              <a:ext uri="{FF2B5EF4-FFF2-40B4-BE49-F238E27FC236}">
                <a16:creationId xmlns:a16="http://schemas.microsoft.com/office/drawing/2014/main" id="{ADAA667E-DD8A-1E3B-9468-A9FDB1521C30}"/>
              </a:ext>
            </a:extLst>
          </p:cNvPr>
          <p:cNvSpPr>
            <a:spLocks noGrp="1"/>
          </p:cNvSpPr>
          <p:nvPr>
            <p:ph type="title"/>
          </p:nvPr>
        </p:nvSpPr>
        <p:spPr/>
        <p:txBody>
          <a:bodyPr/>
          <a:lstStyle/>
          <a:p>
            <a:r>
              <a:rPr lang="en-US" sz="2400" dirty="0"/>
              <a:t>HTTP PROPFIND calls on CMS T1 Disk. (for comparison) </a:t>
            </a:r>
          </a:p>
        </p:txBody>
      </p:sp>
      <p:sp>
        <p:nvSpPr>
          <p:cNvPr id="4" name="Date Placeholder 3">
            <a:extLst>
              <a:ext uri="{FF2B5EF4-FFF2-40B4-BE49-F238E27FC236}">
                <a16:creationId xmlns:a16="http://schemas.microsoft.com/office/drawing/2014/main" id="{470DABDD-6B03-2A2E-6541-65A8718E8775}"/>
              </a:ext>
            </a:extLst>
          </p:cNvPr>
          <p:cNvSpPr>
            <a:spLocks noGrp="1"/>
          </p:cNvSpPr>
          <p:nvPr>
            <p:ph type="dt" sz="half" idx="2"/>
          </p:nvPr>
        </p:nvSpPr>
        <p:spPr/>
        <p:txBody>
          <a:bodyPr/>
          <a:lstStyle/>
          <a:p>
            <a:pPr>
              <a:defRPr/>
            </a:pPr>
            <a:r>
              <a:rPr lang="en-US"/>
              <a:t>5/26/23</a:t>
            </a:r>
            <a:endParaRPr lang="en-US" dirty="0"/>
          </a:p>
        </p:txBody>
      </p:sp>
    </p:spTree>
    <p:extLst>
      <p:ext uri="{BB962C8B-B14F-4D97-AF65-F5344CB8AC3E}">
        <p14:creationId xmlns:p14="http://schemas.microsoft.com/office/powerpoint/2010/main" val="221951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401CFB-D27B-32DA-DB37-DA1E51A5E1DF}"/>
              </a:ext>
            </a:extLst>
          </p:cNvPr>
          <p:cNvSpPr>
            <a:spLocks noGrp="1"/>
          </p:cNvSpPr>
          <p:nvPr>
            <p:ph idx="1"/>
          </p:nvPr>
        </p:nvSpPr>
        <p:spPr>
          <a:xfrm>
            <a:off x="128240" y="730250"/>
            <a:ext cx="8787160" cy="5492130"/>
          </a:xfrm>
        </p:spPr>
        <p:txBody>
          <a:bodyPr/>
          <a:lstStyle/>
          <a:p>
            <a:r>
              <a:rPr lang="en-US" sz="1700" dirty="0"/>
              <a:t>We have revamped handling of list requests in </a:t>
            </a:r>
            <a:r>
              <a:rPr lang="en-US" sz="1700" dirty="0" err="1"/>
              <a:t>dCache</a:t>
            </a:r>
            <a:endParaRPr lang="en-US" sz="1700" dirty="0"/>
          </a:p>
          <a:p>
            <a:pPr lvl="1"/>
            <a:r>
              <a:rPr lang="en-US" sz="1700" dirty="0"/>
              <a:t>Before:</a:t>
            </a:r>
          </a:p>
          <a:p>
            <a:pPr lvl="2"/>
            <a:r>
              <a:rPr lang="en-US" sz="1700" dirty="0"/>
              <a:t>N threads would process single list queue</a:t>
            </a:r>
          </a:p>
          <a:p>
            <a:pPr lvl="3"/>
            <a:r>
              <a:rPr lang="en-US" sz="1700" dirty="0"/>
              <a:t>PROBLEM: N long running list requests even in the same directory would starve N threads…. </a:t>
            </a:r>
            <a:r>
              <a:rPr lang="en-US" sz="1700" dirty="0">
                <a:solidFill>
                  <a:srgbClr val="FF0000"/>
                </a:solidFill>
              </a:rPr>
              <a:t>Everybody stuck</a:t>
            </a:r>
          </a:p>
          <a:p>
            <a:pPr lvl="1"/>
            <a:r>
              <a:rPr lang="en-US" sz="1700" dirty="0"/>
              <a:t>Now (since 05/21/23):</a:t>
            </a:r>
          </a:p>
          <a:p>
            <a:pPr lvl="2"/>
            <a:r>
              <a:rPr lang="en-US" sz="1700" dirty="0"/>
              <a:t>N threads process N list queues. Each one thread handles one and the same queue.</a:t>
            </a:r>
          </a:p>
          <a:p>
            <a:pPr lvl="2"/>
            <a:r>
              <a:rPr lang="en-US" sz="1700" dirty="0"/>
              <a:t>Repeated requests to list a path are dispatched to the same queue. So, simultaneous lists of the same directory are serialized. </a:t>
            </a:r>
          </a:p>
          <a:p>
            <a:pPr lvl="2"/>
            <a:r>
              <a:rPr lang="en-US" sz="1700" dirty="0"/>
              <a:t>Once listing of a path has completed, the queue is checked for requests for the same path and user. All these requests are collapsed using the result of just completed listing</a:t>
            </a:r>
          </a:p>
          <a:p>
            <a:pPr lvl="3"/>
            <a:r>
              <a:rPr lang="en-US" sz="1700" dirty="0"/>
              <a:t>RESULT: </a:t>
            </a:r>
          </a:p>
          <a:p>
            <a:pPr lvl="4"/>
            <a:r>
              <a:rPr lang="en-US" sz="1700" dirty="0"/>
              <a:t>Significant improvement in LIST request processing. “</a:t>
            </a:r>
            <a:r>
              <a:rPr lang="en-US" sz="1700" dirty="0">
                <a:solidFill>
                  <a:srgbClr val="FF0000"/>
                </a:solidFill>
              </a:rPr>
              <a:t>LS on steroids</a:t>
            </a:r>
            <a:r>
              <a:rPr lang="en-US" sz="1700" dirty="0"/>
              <a:t>” really. </a:t>
            </a:r>
          </a:p>
          <a:p>
            <a:pPr lvl="4"/>
            <a:r>
              <a:rPr lang="en-US" sz="1700" dirty="0"/>
              <a:t>Long running lists do not starve threads.</a:t>
            </a:r>
          </a:p>
          <a:p>
            <a:pPr lvl="4"/>
            <a:r>
              <a:rPr lang="en-US" sz="1700" dirty="0"/>
              <a:t>A downside – within duration of the single listing, all arrived list requests will get the same data. We consider this to be a non-issue.</a:t>
            </a:r>
          </a:p>
        </p:txBody>
      </p:sp>
      <p:sp>
        <p:nvSpPr>
          <p:cNvPr id="3" name="Title 2">
            <a:extLst>
              <a:ext uri="{FF2B5EF4-FFF2-40B4-BE49-F238E27FC236}">
                <a16:creationId xmlns:a16="http://schemas.microsoft.com/office/drawing/2014/main" id="{A1EED788-BF5C-FFBB-FE0B-04823342A8BC}"/>
              </a:ext>
            </a:extLst>
          </p:cNvPr>
          <p:cNvSpPr>
            <a:spLocks noGrp="1"/>
          </p:cNvSpPr>
          <p:nvPr>
            <p:ph type="title"/>
          </p:nvPr>
        </p:nvSpPr>
        <p:spPr/>
        <p:txBody>
          <a:bodyPr/>
          <a:lstStyle/>
          <a:p>
            <a:r>
              <a:rPr lang="en-US" dirty="0"/>
              <a:t>What have we done on </a:t>
            </a:r>
            <a:r>
              <a:rPr lang="en-US" dirty="0" err="1"/>
              <a:t>dCache</a:t>
            </a:r>
            <a:r>
              <a:rPr lang="en-US" dirty="0"/>
              <a:t> end</a:t>
            </a:r>
          </a:p>
        </p:txBody>
      </p:sp>
      <p:sp>
        <p:nvSpPr>
          <p:cNvPr id="4" name="Date Placeholder 3">
            <a:extLst>
              <a:ext uri="{FF2B5EF4-FFF2-40B4-BE49-F238E27FC236}">
                <a16:creationId xmlns:a16="http://schemas.microsoft.com/office/drawing/2014/main" id="{59FC5E2C-15ED-600C-5E1C-8652B377A475}"/>
              </a:ext>
            </a:extLst>
          </p:cNvPr>
          <p:cNvSpPr>
            <a:spLocks noGrp="1"/>
          </p:cNvSpPr>
          <p:nvPr>
            <p:ph type="dt" sz="half" idx="2"/>
          </p:nvPr>
        </p:nvSpPr>
        <p:spPr/>
        <p:txBody>
          <a:bodyPr/>
          <a:lstStyle/>
          <a:p>
            <a:pPr>
              <a:defRPr/>
            </a:pPr>
            <a:r>
              <a:rPr lang="en-US"/>
              <a:t>5/26/23</a:t>
            </a:r>
            <a:endParaRPr lang="en-US" dirty="0"/>
          </a:p>
        </p:txBody>
      </p:sp>
    </p:spTree>
    <p:extLst>
      <p:ext uri="{BB962C8B-B14F-4D97-AF65-F5344CB8AC3E}">
        <p14:creationId xmlns:p14="http://schemas.microsoft.com/office/powerpoint/2010/main" val="103589882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Fermilab_PPT_template</Template>
  <TotalTime>10630</TotalTime>
  <Words>766</Words>
  <Application>Microsoft Macintosh PowerPoint</Application>
  <PresentationFormat>On-screen Show (4:3)</PresentationFormat>
  <Paragraphs>71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Helvetica</vt:lpstr>
      <vt:lpstr>Fermilab_PPT_090815</vt:lpstr>
      <vt:lpstr>PowerPoint Presentation</vt:lpstr>
      <vt:lpstr>dCache update on 05/17/23</vt:lpstr>
      <vt:lpstr>Issues with listing</vt:lpstr>
      <vt:lpstr>LIST/PROPFIND calls</vt:lpstr>
      <vt:lpstr>Bad practice</vt:lpstr>
      <vt:lpstr>FTP List request daily on one door. Multiply by 11</vt:lpstr>
      <vt:lpstr>HTTP PROPFIND calls on Public dCache. Multiply by 4</vt:lpstr>
      <vt:lpstr>HTTP PROPFIND calls on CMS T1 Disk. (for comparison) </vt:lpstr>
      <vt:lpstr>What have we done on dCache end</vt:lpstr>
      <vt:lpstr>Conclusion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 Tschirhart x4100,5708 08973N</dc:creator>
  <cp:lastModifiedBy>Dmitry O Litvintsev</cp:lastModifiedBy>
  <cp:revision>359</cp:revision>
  <cp:lastPrinted>2014-01-20T19:40:21Z</cp:lastPrinted>
  <dcterms:created xsi:type="dcterms:W3CDTF">2016-02-18T02:06:43Z</dcterms:created>
  <dcterms:modified xsi:type="dcterms:W3CDTF">2023-05-26T02:39:30Z</dcterms:modified>
</cp:coreProperties>
</file>