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0"/>
  </p:notesMasterIdLst>
  <p:handoutMasterIdLst>
    <p:handoutMasterId r:id="rId31"/>
  </p:handoutMasterIdLst>
  <p:sldIdLst>
    <p:sldId id="294" r:id="rId5"/>
    <p:sldId id="298" r:id="rId6"/>
    <p:sldId id="3318" r:id="rId7"/>
    <p:sldId id="3312" r:id="rId8"/>
    <p:sldId id="3320" r:id="rId9"/>
    <p:sldId id="297" r:id="rId10"/>
    <p:sldId id="299" r:id="rId11"/>
    <p:sldId id="300" r:id="rId12"/>
    <p:sldId id="3306" r:id="rId13"/>
    <p:sldId id="301" r:id="rId14"/>
    <p:sldId id="3308" r:id="rId15"/>
    <p:sldId id="3307" r:id="rId16"/>
    <p:sldId id="3301" r:id="rId17"/>
    <p:sldId id="3302" r:id="rId18"/>
    <p:sldId id="3303" r:id="rId19"/>
    <p:sldId id="3304" r:id="rId20"/>
    <p:sldId id="3319" r:id="rId21"/>
    <p:sldId id="3309" r:id="rId22"/>
    <p:sldId id="3311" r:id="rId23"/>
    <p:sldId id="3305" r:id="rId24"/>
    <p:sldId id="3313" r:id="rId25"/>
    <p:sldId id="275" r:id="rId26"/>
    <p:sldId id="3314" r:id="rId27"/>
    <p:sldId id="3315" r:id="rId28"/>
    <p:sldId id="3316" r:id="rId29"/>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873757-91F2-95A8-DB4A-926BD1BC2ABF}" name="Martha Michels" initials="MM" userId="S::martha@services.fnal.gov::88962f30-507e-44d0-b242-a498f673e2ec" providerId="AD"/>
  <p188:author id="{14D74274-3232-23A3-DF6E-06989BEE0329}" name="Amber M Kenney" initials="AMK" userId="S::tamber@services.fnal.gov::fbde3db7-f01e-40f9-8aa4-c93b15cf389d" providerId="AD"/>
  <p188:author id="{8E231C85-5CDE-3516-F8E2-E801C1028C4A}" name="Guest User" initials="GU" userId="S::urn:spo:anon#7ba527611880f7fbc8e98fdd7123c9fd72d27d09ee53d811b209b2a8ad140451::" providerId="AD"/>
  <p188:author id="{257F36A6-A3BA-BB27-C433-6359AD106B62}" name="Katie Swanson" initials="KS" userId="S::kswanson@services.fnal.gov::062c805e-4427-449c-92df-76a8b875722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napToObjects="1" showGuides="1">
      <p:cViewPr varScale="1">
        <p:scale>
          <a:sx n="88" d="100"/>
          <a:sy n="88" d="100"/>
        </p:scale>
        <p:origin x="644" y="88"/>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M Kenney" userId="fbde3db7-f01e-40f9-8aa4-c93b15cf389d" providerId="ADAL" clId="{220BB921-F8FE-4C9A-8E9F-20B5B7AC808C}"/>
    <pc:docChg chg="">
      <pc:chgData name="Amber M Kenney" userId="fbde3db7-f01e-40f9-8aa4-c93b15cf389d" providerId="ADAL" clId="{220BB921-F8FE-4C9A-8E9F-20B5B7AC808C}" dt="2023-05-30T22:46:28.368" v="0"/>
      <pc:docMkLst>
        <pc:docMk/>
      </pc:docMkLst>
      <pc:sldChg chg="delCm">
        <pc:chgData name="Amber M Kenney" userId="fbde3db7-f01e-40f9-8aa4-c93b15cf389d" providerId="ADAL" clId="{220BB921-F8FE-4C9A-8E9F-20B5B7AC808C}" dt="2023-05-30T22:46:28.368" v="0"/>
        <pc:sldMkLst>
          <pc:docMk/>
          <pc:sldMk cId="1989597527" sldId="294"/>
        </pc:sldMkLst>
      </pc:sldChg>
      <pc:sldChg chg="delCm">
        <pc:chgData name="Amber M Kenney" userId="fbde3db7-f01e-40f9-8aa4-c93b15cf389d" providerId="ADAL" clId="{220BB921-F8FE-4C9A-8E9F-20B5B7AC808C}" dt="2023-05-30T22:46:28.368" v="0"/>
        <pc:sldMkLst>
          <pc:docMk/>
          <pc:sldMk cId="4135693904" sldId="298"/>
        </pc:sldMkLst>
      </pc:sldChg>
      <pc:sldChg chg="delCm">
        <pc:chgData name="Amber M Kenney" userId="fbde3db7-f01e-40f9-8aa4-c93b15cf389d" providerId="ADAL" clId="{220BB921-F8FE-4C9A-8E9F-20B5B7AC808C}" dt="2023-05-30T22:46:28.368" v="0"/>
        <pc:sldMkLst>
          <pc:docMk/>
          <pc:sldMk cId="704096137" sldId="301"/>
        </pc:sldMkLst>
      </pc:sldChg>
      <pc:sldChg chg="delCm">
        <pc:chgData name="Amber M Kenney" userId="fbde3db7-f01e-40f9-8aa4-c93b15cf389d" providerId="ADAL" clId="{220BB921-F8FE-4C9A-8E9F-20B5B7AC808C}" dt="2023-05-30T22:46:28.368" v="0"/>
        <pc:sldMkLst>
          <pc:docMk/>
          <pc:sldMk cId="4015898360" sldId="3301"/>
        </pc:sldMkLst>
      </pc:sldChg>
      <pc:sldChg chg="delCm">
        <pc:chgData name="Amber M Kenney" userId="fbde3db7-f01e-40f9-8aa4-c93b15cf389d" providerId="ADAL" clId="{220BB921-F8FE-4C9A-8E9F-20B5B7AC808C}" dt="2023-05-30T22:46:28.368" v="0"/>
        <pc:sldMkLst>
          <pc:docMk/>
          <pc:sldMk cId="236922825" sldId="3302"/>
        </pc:sldMkLst>
      </pc:sldChg>
      <pc:sldChg chg="delCm">
        <pc:chgData name="Amber M Kenney" userId="fbde3db7-f01e-40f9-8aa4-c93b15cf389d" providerId="ADAL" clId="{220BB921-F8FE-4C9A-8E9F-20B5B7AC808C}" dt="2023-05-30T22:46:28.368" v="0"/>
        <pc:sldMkLst>
          <pc:docMk/>
          <pc:sldMk cId="4131741737" sldId="3303"/>
        </pc:sldMkLst>
      </pc:sldChg>
      <pc:sldChg chg="delCm">
        <pc:chgData name="Amber M Kenney" userId="fbde3db7-f01e-40f9-8aa4-c93b15cf389d" providerId="ADAL" clId="{220BB921-F8FE-4C9A-8E9F-20B5B7AC808C}" dt="2023-05-30T22:46:28.368" v="0"/>
        <pc:sldMkLst>
          <pc:docMk/>
          <pc:sldMk cId="1487124287" sldId="3305"/>
        </pc:sldMkLst>
      </pc:sldChg>
      <pc:sldChg chg="delCm">
        <pc:chgData name="Amber M Kenney" userId="fbde3db7-f01e-40f9-8aa4-c93b15cf389d" providerId="ADAL" clId="{220BB921-F8FE-4C9A-8E9F-20B5B7AC808C}" dt="2023-05-30T22:46:28.368" v="0"/>
        <pc:sldMkLst>
          <pc:docMk/>
          <pc:sldMk cId="4219900207" sldId="3306"/>
        </pc:sldMkLst>
      </pc:sldChg>
      <pc:sldChg chg="delCm">
        <pc:chgData name="Amber M Kenney" userId="fbde3db7-f01e-40f9-8aa4-c93b15cf389d" providerId="ADAL" clId="{220BB921-F8FE-4C9A-8E9F-20B5B7AC808C}" dt="2023-05-30T22:46:28.368" v="0"/>
        <pc:sldMkLst>
          <pc:docMk/>
          <pc:sldMk cId="2278078585" sldId="3307"/>
        </pc:sldMkLst>
      </pc:sldChg>
      <pc:sldChg chg="delCm">
        <pc:chgData name="Amber M Kenney" userId="fbde3db7-f01e-40f9-8aa4-c93b15cf389d" providerId="ADAL" clId="{220BB921-F8FE-4C9A-8E9F-20B5B7AC808C}" dt="2023-05-30T22:46:28.368" v="0"/>
        <pc:sldMkLst>
          <pc:docMk/>
          <pc:sldMk cId="2749773273" sldId="3308"/>
        </pc:sldMkLst>
      </pc:sldChg>
      <pc:sldChg chg="delCm">
        <pc:chgData name="Amber M Kenney" userId="fbde3db7-f01e-40f9-8aa4-c93b15cf389d" providerId="ADAL" clId="{220BB921-F8FE-4C9A-8E9F-20B5B7AC808C}" dt="2023-05-30T22:46:28.368" v="0"/>
        <pc:sldMkLst>
          <pc:docMk/>
          <pc:sldMk cId="2305237906" sldId="3309"/>
        </pc:sldMkLst>
      </pc:sldChg>
      <pc:sldChg chg="delCm">
        <pc:chgData name="Amber M Kenney" userId="fbde3db7-f01e-40f9-8aa4-c93b15cf389d" providerId="ADAL" clId="{220BB921-F8FE-4C9A-8E9F-20B5B7AC808C}" dt="2023-05-30T22:46:28.368" v="0"/>
        <pc:sldMkLst>
          <pc:docMk/>
          <pc:sldMk cId="3407378646" sldId="33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DD93D-C99D-4F5F-8AD2-A433F7586505}"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77766610-AF6B-4B5B-A49A-85911D19F6B1}">
      <dgm:prSet custT="1"/>
      <dgm:spPr/>
      <dgm:t>
        <a:bodyPr/>
        <a:lstStyle/>
        <a:p>
          <a:r>
            <a:rPr lang="en-US" sz="1200" dirty="0"/>
            <a:t>Teams/ Users/ Subs</a:t>
          </a:r>
        </a:p>
      </dgm:t>
    </dgm:pt>
    <dgm:pt modelId="{6CEE8A0D-992D-41D3-9E00-5A0DB2AF167E}" type="parTrans" cxnId="{1D224403-F4CB-4DE1-B833-A29D084E9524}">
      <dgm:prSet/>
      <dgm:spPr/>
      <dgm:t>
        <a:bodyPr/>
        <a:lstStyle/>
        <a:p>
          <a:endParaRPr lang="en-US" sz="4000"/>
        </a:p>
      </dgm:t>
    </dgm:pt>
    <dgm:pt modelId="{57F5FB7C-8E12-4B83-887D-0ED4EDA2AE0D}" type="sibTrans" cxnId="{1D224403-F4CB-4DE1-B833-A29D084E9524}">
      <dgm:prSet/>
      <dgm:spPr/>
      <dgm:t>
        <a:bodyPr/>
        <a:lstStyle/>
        <a:p>
          <a:endParaRPr lang="en-US" sz="4000"/>
        </a:p>
      </dgm:t>
    </dgm:pt>
    <dgm:pt modelId="{A9281D52-1B41-4126-A4F7-90A6CC8BF362}">
      <dgm:prSet custT="1"/>
      <dgm:spPr/>
      <dgm:t>
        <a:bodyPr/>
        <a:lstStyle/>
        <a:p>
          <a:r>
            <a:rPr lang="en-US" sz="1100" dirty="0"/>
            <a:t>All employees/ users/affiliates meeting</a:t>
          </a:r>
        </a:p>
      </dgm:t>
    </dgm:pt>
    <dgm:pt modelId="{2FADBA1C-5A4B-46D2-A79E-2C509F8C1927}" type="parTrans" cxnId="{08098160-0BDF-46A8-BC73-F6C29E5B5BE5}">
      <dgm:prSet/>
      <dgm:spPr/>
      <dgm:t>
        <a:bodyPr/>
        <a:lstStyle/>
        <a:p>
          <a:endParaRPr lang="en-US" sz="2400"/>
        </a:p>
      </dgm:t>
    </dgm:pt>
    <dgm:pt modelId="{8D56F6F9-1D17-4730-8727-76D9273FBA29}" type="sibTrans" cxnId="{08098160-0BDF-46A8-BC73-F6C29E5B5BE5}">
      <dgm:prSet/>
      <dgm:spPr/>
      <dgm:t>
        <a:bodyPr/>
        <a:lstStyle/>
        <a:p>
          <a:endParaRPr lang="en-US" sz="2400"/>
        </a:p>
      </dgm:t>
    </dgm:pt>
    <dgm:pt modelId="{4490AE32-34DB-41D7-994A-B3B3538F2A0D}">
      <dgm:prSet/>
      <dgm:spPr/>
      <dgm:t>
        <a:bodyPr/>
        <a:lstStyle/>
        <a:p>
          <a:r>
            <a:rPr lang="en-US" dirty="0"/>
            <a:t>ALD/SD/PM</a:t>
          </a:r>
        </a:p>
      </dgm:t>
    </dgm:pt>
    <dgm:pt modelId="{C17F4A51-F7C7-4B33-8C20-DDDAB8CC9F29}" type="parTrans" cxnId="{2EC1A946-F263-440A-A3C4-8249BA9338E2}">
      <dgm:prSet/>
      <dgm:spPr/>
      <dgm:t>
        <a:bodyPr/>
        <a:lstStyle/>
        <a:p>
          <a:endParaRPr lang="en-US"/>
        </a:p>
      </dgm:t>
    </dgm:pt>
    <dgm:pt modelId="{A424C71C-A344-4C25-83B2-EDF903E882C2}" type="sibTrans" cxnId="{2EC1A946-F263-440A-A3C4-8249BA9338E2}">
      <dgm:prSet/>
      <dgm:spPr/>
      <dgm:t>
        <a:bodyPr/>
        <a:lstStyle/>
        <a:p>
          <a:endParaRPr lang="en-US"/>
        </a:p>
      </dgm:t>
    </dgm:pt>
    <dgm:pt modelId="{5EDCA331-69B2-4A49-AF43-42C7DCB2D346}" type="pres">
      <dgm:prSet presAssocID="{4BCDD93D-C99D-4F5F-8AD2-A433F7586505}" presName="rootnode" presStyleCnt="0">
        <dgm:presLayoutVars>
          <dgm:chMax/>
          <dgm:chPref/>
          <dgm:dir/>
          <dgm:animLvl val="lvl"/>
        </dgm:presLayoutVars>
      </dgm:prSet>
      <dgm:spPr/>
    </dgm:pt>
    <dgm:pt modelId="{13F79DDC-9B50-4C68-98AA-7C2961BDB08F}" type="pres">
      <dgm:prSet presAssocID="{A9281D52-1B41-4126-A4F7-90A6CC8BF362}" presName="composite" presStyleCnt="0"/>
      <dgm:spPr/>
    </dgm:pt>
    <dgm:pt modelId="{A0C71AE3-9E81-4F26-BD80-7CEAD00F6CB9}" type="pres">
      <dgm:prSet presAssocID="{A9281D52-1B41-4126-A4F7-90A6CC8BF362}" presName="bentUpArrow1" presStyleLbl="alignImgPlace1" presStyleIdx="0" presStyleCnt="2"/>
      <dgm:spPr/>
    </dgm:pt>
    <dgm:pt modelId="{19EFFE4F-41F4-4B05-AA1B-A1E32F38567E}" type="pres">
      <dgm:prSet presAssocID="{A9281D52-1B41-4126-A4F7-90A6CC8BF362}" presName="ParentText" presStyleLbl="node1" presStyleIdx="0" presStyleCnt="3" custScaleX="102972" custScaleY="99468" custLinFactNeighborX="-82" custLinFactNeighborY="4405">
        <dgm:presLayoutVars>
          <dgm:chMax val="1"/>
          <dgm:chPref val="1"/>
          <dgm:bulletEnabled val="1"/>
        </dgm:presLayoutVars>
      </dgm:prSet>
      <dgm:spPr/>
    </dgm:pt>
    <dgm:pt modelId="{455328ED-FA57-4417-A986-53854AA56516}" type="pres">
      <dgm:prSet presAssocID="{A9281D52-1B41-4126-A4F7-90A6CC8BF362}" presName="ChildText" presStyleLbl="revTx" presStyleIdx="0" presStyleCnt="2">
        <dgm:presLayoutVars>
          <dgm:chMax val="0"/>
          <dgm:chPref val="0"/>
          <dgm:bulletEnabled val="1"/>
        </dgm:presLayoutVars>
      </dgm:prSet>
      <dgm:spPr/>
    </dgm:pt>
    <dgm:pt modelId="{F48572E0-2E4E-4EB9-80EB-9096B566F0E9}" type="pres">
      <dgm:prSet presAssocID="{8D56F6F9-1D17-4730-8727-76D9273FBA29}" presName="sibTrans" presStyleCnt="0"/>
      <dgm:spPr/>
    </dgm:pt>
    <dgm:pt modelId="{086A75A4-3909-4295-9D2B-51CB2BF72CBE}" type="pres">
      <dgm:prSet presAssocID="{4490AE32-34DB-41D7-994A-B3B3538F2A0D}" presName="composite" presStyleCnt="0"/>
      <dgm:spPr/>
    </dgm:pt>
    <dgm:pt modelId="{48B3C709-EF57-4933-8C06-BF6BA06DBC8D}" type="pres">
      <dgm:prSet presAssocID="{4490AE32-34DB-41D7-994A-B3B3538F2A0D}" presName="bentUpArrow1" presStyleLbl="alignImgPlace1" presStyleIdx="1" presStyleCnt="2"/>
      <dgm:spPr/>
    </dgm:pt>
    <dgm:pt modelId="{59AD8BA5-9217-402B-942C-F5E0D2D172B7}" type="pres">
      <dgm:prSet presAssocID="{4490AE32-34DB-41D7-994A-B3B3538F2A0D}" presName="ParentText" presStyleLbl="node1" presStyleIdx="1" presStyleCnt="3">
        <dgm:presLayoutVars>
          <dgm:chMax val="1"/>
          <dgm:chPref val="1"/>
          <dgm:bulletEnabled val="1"/>
        </dgm:presLayoutVars>
      </dgm:prSet>
      <dgm:spPr/>
    </dgm:pt>
    <dgm:pt modelId="{8A0B5319-60BD-41DA-8013-88E9644B925E}" type="pres">
      <dgm:prSet presAssocID="{4490AE32-34DB-41D7-994A-B3B3538F2A0D}" presName="ChildText" presStyleLbl="revTx" presStyleIdx="1" presStyleCnt="2">
        <dgm:presLayoutVars>
          <dgm:chMax val="0"/>
          <dgm:chPref val="0"/>
          <dgm:bulletEnabled val="1"/>
        </dgm:presLayoutVars>
      </dgm:prSet>
      <dgm:spPr/>
    </dgm:pt>
    <dgm:pt modelId="{2C022A32-D772-4002-8A6E-42ACEFE8658E}" type="pres">
      <dgm:prSet presAssocID="{A424C71C-A344-4C25-83B2-EDF903E882C2}" presName="sibTrans" presStyleCnt="0"/>
      <dgm:spPr/>
    </dgm:pt>
    <dgm:pt modelId="{99C4ED4F-9772-49CC-A815-68556A747B18}" type="pres">
      <dgm:prSet presAssocID="{77766610-AF6B-4B5B-A49A-85911D19F6B1}" presName="composite" presStyleCnt="0"/>
      <dgm:spPr/>
    </dgm:pt>
    <dgm:pt modelId="{272BA064-AE2F-458C-B985-794669DC54DB}" type="pres">
      <dgm:prSet presAssocID="{77766610-AF6B-4B5B-A49A-85911D19F6B1}" presName="ParentText" presStyleLbl="node1" presStyleIdx="2" presStyleCnt="3" custLinFactNeighborX="203" custLinFactNeighborY="655">
        <dgm:presLayoutVars>
          <dgm:chMax val="1"/>
          <dgm:chPref val="1"/>
          <dgm:bulletEnabled val="1"/>
        </dgm:presLayoutVars>
      </dgm:prSet>
      <dgm:spPr/>
    </dgm:pt>
  </dgm:ptLst>
  <dgm:cxnLst>
    <dgm:cxn modelId="{1D224403-F4CB-4DE1-B833-A29D084E9524}" srcId="{4BCDD93D-C99D-4F5F-8AD2-A433F7586505}" destId="{77766610-AF6B-4B5B-A49A-85911D19F6B1}" srcOrd="2" destOrd="0" parTransId="{6CEE8A0D-992D-41D3-9E00-5A0DB2AF167E}" sibTransId="{57F5FB7C-8E12-4B83-887D-0ED4EDA2AE0D}"/>
    <dgm:cxn modelId="{08098160-0BDF-46A8-BC73-F6C29E5B5BE5}" srcId="{4BCDD93D-C99D-4F5F-8AD2-A433F7586505}" destId="{A9281D52-1B41-4126-A4F7-90A6CC8BF362}" srcOrd="0" destOrd="0" parTransId="{2FADBA1C-5A4B-46D2-A79E-2C509F8C1927}" sibTransId="{8D56F6F9-1D17-4730-8727-76D9273FBA29}"/>
    <dgm:cxn modelId="{37930B62-CB8D-4548-938B-BA1E2B2DAC00}" type="presOf" srcId="{4BCDD93D-C99D-4F5F-8AD2-A433F7586505}" destId="{5EDCA331-69B2-4A49-AF43-42C7DCB2D346}" srcOrd="0" destOrd="0" presId="urn:microsoft.com/office/officeart/2005/8/layout/StepDownProcess"/>
    <dgm:cxn modelId="{2EC1A946-F263-440A-A3C4-8249BA9338E2}" srcId="{4BCDD93D-C99D-4F5F-8AD2-A433F7586505}" destId="{4490AE32-34DB-41D7-994A-B3B3538F2A0D}" srcOrd="1" destOrd="0" parTransId="{C17F4A51-F7C7-4B33-8C20-DDDAB8CC9F29}" sibTransId="{A424C71C-A344-4C25-83B2-EDF903E882C2}"/>
    <dgm:cxn modelId="{A669E173-95AE-4ABA-9A93-F76503C4A58E}" type="presOf" srcId="{4490AE32-34DB-41D7-994A-B3B3538F2A0D}" destId="{59AD8BA5-9217-402B-942C-F5E0D2D172B7}" srcOrd="0" destOrd="0" presId="urn:microsoft.com/office/officeart/2005/8/layout/StepDownProcess"/>
    <dgm:cxn modelId="{0E5E7D94-893C-4095-A880-D41C2F7D60F3}" type="presOf" srcId="{77766610-AF6B-4B5B-A49A-85911D19F6B1}" destId="{272BA064-AE2F-458C-B985-794669DC54DB}" srcOrd="0" destOrd="0" presId="urn:microsoft.com/office/officeart/2005/8/layout/StepDownProcess"/>
    <dgm:cxn modelId="{DC82D5DB-D8A2-4104-AE65-E6D2902BAC4A}" type="presOf" srcId="{A9281D52-1B41-4126-A4F7-90A6CC8BF362}" destId="{19EFFE4F-41F4-4B05-AA1B-A1E32F38567E}" srcOrd="0" destOrd="0" presId="urn:microsoft.com/office/officeart/2005/8/layout/StepDownProcess"/>
    <dgm:cxn modelId="{700AD42F-6ACB-426F-B952-3FAFAFDA20D6}" type="presParOf" srcId="{5EDCA331-69B2-4A49-AF43-42C7DCB2D346}" destId="{13F79DDC-9B50-4C68-98AA-7C2961BDB08F}" srcOrd="0" destOrd="0" presId="urn:microsoft.com/office/officeart/2005/8/layout/StepDownProcess"/>
    <dgm:cxn modelId="{ADD359AC-1A3E-48FB-835A-D1ACF88B4658}" type="presParOf" srcId="{13F79DDC-9B50-4C68-98AA-7C2961BDB08F}" destId="{A0C71AE3-9E81-4F26-BD80-7CEAD00F6CB9}" srcOrd="0" destOrd="0" presId="urn:microsoft.com/office/officeart/2005/8/layout/StepDownProcess"/>
    <dgm:cxn modelId="{15A0CC19-7FA1-49B8-AF6E-3C4D559221FF}" type="presParOf" srcId="{13F79DDC-9B50-4C68-98AA-7C2961BDB08F}" destId="{19EFFE4F-41F4-4B05-AA1B-A1E32F38567E}" srcOrd="1" destOrd="0" presId="urn:microsoft.com/office/officeart/2005/8/layout/StepDownProcess"/>
    <dgm:cxn modelId="{77F2AE12-F77F-45E2-A342-E27FAFF908E3}" type="presParOf" srcId="{13F79DDC-9B50-4C68-98AA-7C2961BDB08F}" destId="{455328ED-FA57-4417-A986-53854AA56516}" srcOrd="2" destOrd="0" presId="urn:microsoft.com/office/officeart/2005/8/layout/StepDownProcess"/>
    <dgm:cxn modelId="{0A4483C6-D900-437D-BB3C-2C2162AFF6A4}" type="presParOf" srcId="{5EDCA331-69B2-4A49-AF43-42C7DCB2D346}" destId="{F48572E0-2E4E-4EB9-80EB-9096B566F0E9}" srcOrd="1" destOrd="0" presId="urn:microsoft.com/office/officeart/2005/8/layout/StepDownProcess"/>
    <dgm:cxn modelId="{9D6CC80F-7075-4412-90D3-2C7BE5F9DC68}" type="presParOf" srcId="{5EDCA331-69B2-4A49-AF43-42C7DCB2D346}" destId="{086A75A4-3909-4295-9D2B-51CB2BF72CBE}" srcOrd="2" destOrd="0" presId="urn:microsoft.com/office/officeart/2005/8/layout/StepDownProcess"/>
    <dgm:cxn modelId="{7BADA7FE-B6B6-4CBE-AB53-16701093E7B0}" type="presParOf" srcId="{086A75A4-3909-4295-9D2B-51CB2BF72CBE}" destId="{48B3C709-EF57-4933-8C06-BF6BA06DBC8D}" srcOrd="0" destOrd="0" presId="urn:microsoft.com/office/officeart/2005/8/layout/StepDownProcess"/>
    <dgm:cxn modelId="{3270CECB-C73A-48CE-AA38-B77019916488}" type="presParOf" srcId="{086A75A4-3909-4295-9D2B-51CB2BF72CBE}" destId="{59AD8BA5-9217-402B-942C-F5E0D2D172B7}" srcOrd="1" destOrd="0" presId="urn:microsoft.com/office/officeart/2005/8/layout/StepDownProcess"/>
    <dgm:cxn modelId="{11ADF21A-B04D-4363-B40B-E5E4DE4F6AC1}" type="presParOf" srcId="{086A75A4-3909-4295-9D2B-51CB2BF72CBE}" destId="{8A0B5319-60BD-41DA-8013-88E9644B925E}" srcOrd="2" destOrd="0" presId="urn:microsoft.com/office/officeart/2005/8/layout/StepDownProcess"/>
    <dgm:cxn modelId="{F72FCFA9-EE15-4706-A291-5B1BA3870212}" type="presParOf" srcId="{5EDCA331-69B2-4A49-AF43-42C7DCB2D346}" destId="{2C022A32-D772-4002-8A6E-42ACEFE8658E}" srcOrd="3" destOrd="0" presId="urn:microsoft.com/office/officeart/2005/8/layout/StepDownProcess"/>
    <dgm:cxn modelId="{199D0DC6-CE3A-4D4B-9286-023AE33A83D5}" type="presParOf" srcId="{5EDCA331-69B2-4A49-AF43-42C7DCB2D346}" destId="{99C4ED4F-9772-49CC-A815-68556A747B18}" srcOrd="4" destOrd="0" presId="urn:microsoft.com/office/officeart/2005/8/layout/StepDownProcess"/>
    <dgm:cxn modelId="{2B797E92-8766-4162-8D27-5602B89B423D}" type="presParOf" srcId="{99C4ED4F-9772-49CC-A815-68556A747B18}" destId="{272BA064-AE2F-458C-B985-794669DC54D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F0E8D-A474-48F8-8FD8-ABB68794774C}" type="doc">
      <dgm:prSet loTypeId="urn:microsoft.com/office/officeart/2005/8/layout/venn1" loCatId="relationship" qsTypeId="urn:microsoft.com/office/officeart/2005/8/quickstyle/simple1" qsCatId="simple" csTypeId="urn:microsoft.com/office/officeart/2005/8/colors/colorful5" csCatId="colorful" phldr="1"/>
      <dgm:spPr/>
    </dgm:pt>
    <dgm:pt modelId="{DF8FE101-98AD-4CC5-8489-54A62A734A52}">
      <dgm:prSet phldrT="[Text]"/>
      <dgm:spPr/>
      <dgm:t>
        <a:bodyPr/>
        <a:lstStyle/>
        <a:p>
          <a:r>
            <a:rPr lang="en-US" dirty="0"/>
            <a:t>Management Involvement</a:t>
          </a:r>
        </a:p>
      </dgm:t>
    </dgm:pt>
    <dgm:pt modelId="{DAF30712-9E31-4CB1-B85E-BB95A022B534}" type="parTrans" cxnId="{F72A7752-2E2C-484F-A9A0-398F62F607C0}">
      <dgm:prSet/>
      <dgm:spPr/>
      <dgm:t>
        <a:bodyPr/>
        <a:lstStyle/>
        <a:p>
          <a:endParaRPr lang="en-US"/>
        </a:p>
      </dgm:t>
    </dgm:pt>
    <dgm:pt modelId="{A8D77C15-4D81-495E-91CD-3C7006FB1FDF}" type="sibTrans" cxnId="{F72A7752-2E2C-484F-A9A0-398F62F607C0}">
      <dgm:prSet/>
      <dgm:spPr/>
      <dgm:t>
        <a:bodyPr/>
        <a:lstStyle/>
        <a:p>
          <a:endParaRPr lang="en-US"/>
        </a:p>
      </dgm:t>
    </dgm:pt>
    <dgm:pt modelId="{88D30136-9C3A-4804-A2B8-749C48CF7975}">
      <dgm:prSet phldrT="[Text]"/>
      <dgm:spPr/>
      <dgm:t>
        <a:bodyPr/>
        <a:lstStyle/>
        <a:p>
          <a:r>
            <a:rPr lang="en-US" dirty="0"/>
            <a:t>Organizational Learning</a:t>
          </a:r>
        </a:p>
      </dgm:t>
    </dgm:pt>
    <dgm:pt modelId="{CF2F66D0-D13B-4FE2-9294-2B295AE3E1CE}" type="parTrans" cxnId="{A164223D-6B1D-4587-BBE3-F76CA2913C54}">
      <dgm:prSet/>
      <dgm:spPr/>
      <dgm:t>
        <a:bodyPr/>
        <a:lstStyle/>
        <a:p>
          <a:endParaRPr lang="en-US"/>
        </a:p>
      </dgm:t>
    </dgm:pt>
    <dgm:pt modelId="{456CD623-14A6-4892-A22D-81C40E992CDF}" type="sibTrans" cxnId="{A164223D-6B1D-4587-BBE3-F76CA2913C54}">
      <dgm:prSet/>
      <dgm:spPr/>
      <dgm:t>
        <a:bodyPr/>
        <a:lstStyle/>
        <a:p>
          <a:endParaRPr lang="en-US"/>
        </a:p>
      </dgm:t>
    </dgm:pt>
    <dgm:pt modelId="{DDCEE981-298C-46ED-B11A-9073017856DE}">
      <dgm:prSet phldrT="[Text]"/>
      <dgm:spPr>
        <a:solidFill>
          <a:schemeClr val="accent2">
            <a:lumMod val="60000"/>
            <a:lumOff val="40000"/>
            <a:alpha val="50000"/>
          </a:schemeClr>
        </a:solidFill>
      </dgm:spPr>
      <dgm:t>
        <a:bodyPr/>
        <a:lstStyle/>
        <a:p>
          <a:r>
            <a:rPr lang="en-US" dirty="0"/>
            <a:t>Employee Engagement</a:t>
          </a:r>
        </a:p>
      </dgm:t>
    </dgm:pt>
    <dgm:pt modelId="{23888CB4-8319-483B-A83B-A45A7D0D6AF4}" type="parTrans" cxnId="{08B9A5DC-6F30-4CB5-9181-34860D688E70}">
      <dgm:prSet/>
      <dgm:spPr/>
      <dgm:t>
        <a:bodyPr/>
        <a:lstStyle/>
        <a:p>
          <a:endParaRPr lang="en-US"/>
        </a:p>
      </dgm:t>
    </dgm:pt>
    <dgm:pt modelId="{72C713C1-7E88-4DDF-A1CF-16F371004612}" type="sibTrans" cxnId="{08B9A5DC-6F30-4CB5-9181-34860D688E70}">
      <dgm:prSet/>
      <dgm:spPr/>
      <dgm:t>
        <a:bodyPr/>
        <a:lstStyle/>
        <a:p>
          <a:endParaRPr lang="en-US"/>
        </a:p>
      </dgm:t>
    </dgm:pt>
    <dgm:pt modelId="{F784A056-7FF7-4742-BD9F-641F05D38181}" type="pres">
      <dgm:prSet presAssocID="{DA0F0E8D-A474-48F8-8FD8-ABB68794774C}" presName="compositeShape" presStyleCnt="0">
        <dgm:presLayoutVars>
          <dgm:chMax val="7"/>
          <dgm:dir/>
          <dgm:resizeHandles val="exact"/>
        </dgm:presLayoutVars>
      </dgm:prSet>
      <dgm:spPr/>
    </dgm:pt>
    <dgm:pt modelId="{1E7E7681-4909-4E5C-BA6E-10078ABE01C4}" type="pres">
      <dgm:prSet presAssocID="{DF8FE101-98AD-4CC5-8489-54A62A734A52}" presName="circ1" presStyleLbl="vennNode1" presStyleIdx="0" presStyleCnt="3"/>
      <dgm:spPr/>
    </dgm:pt>
    <dgm:pt modelId="{D94F6B41-41A8-4A94-A6BF-E9688CA4AF52}" type="pres">
      <dgm:prSet presAssocID="{DF8FE101-98AD-4CC5-8489-54A62A734A52}" presName="circ1Tx" presStyleLbl="revTx" presStyleIdx="0" presStyleCnt="0">
        <dgm:presLayoutVars>
          <dgm:chMax val="0"/>
          <dgm:chPref val="0"/>
          <dgm:bulletEnabled val="1"/>
        </dgm:presLayoutVars>
      </dgm:prSet>
      <dgm:spPr/>
    </dgm:pt>
    <dgm:pt modelId="{C46288AD-563E-4CD9-A1A5-9B90E170E645}" type="pres">
      <dgm:prSet presAssocID="{88D30136-9C3A-4804-A2B8-749C48CF7975}" presName="circ2" presStyleLbl="vennNode1" presStyleIdx="1" presStyleCnt="3"/>
      <dgm:spPr/>
    </dgm:pt>
    <dgm:pt modelId="{EC22936E-BE24-4304-BF0D-14FB56FBF367}" type="pres">
      <dgm:prSet presAssocID="{88D30136-9C3A-4804-A2B8-749C48CF7975}" presName="circ2Tx" presStyleLbl="revTx" presStyleIdx="0" presStyleCnt="0">
        <dgm:presLayoutVars>
          <dgm:chMax val="0"/>
          <dgm:chPref val="0"/>
          <dgm:bulletEnabled val="1"/>
        </dgm:presLayoutVars>
      </dgm:prSet>
      <dgm:spPr/>
    </dgm:pt>
    <dgm:pt modelId="{E8BA35A7-185B-4E7D-8665-A6CC42090AD1}" type="pres">
      <dgm:prSet presAssocID="{DDCEE981-298C-46ED-B11A-9073017856DE}" presName="circ3" presStyleLbl="vennNode1" presStyleIdx="2" presStyleCnt="3"/>
      <dgm:spPr/>
    </dgm:pt>
    <dgm:pt modelId="{CD19D2A0-2C4E-4896-B93C-B3CAEABFB720}" type="pres">
      <dgm:prSet presAssocID="{DDCEE981-298C-46ED-B11A-9073017856DE}" presName="circ3Tx" presStyleLbl="revTx" presStyleIdx="0" presStyleCnt="0">
        <dgm:presLayoutVars>
          <dgm:chMax val="0"/>
          <dgm:chPref val="0"/>
          <dgm:bulletEnabled val="1"/>
        </dgm:presLayoutVars>
      </dgm:prSet>
      <dgm:spPr/>
    </dgm:pt>
  </dgm:ptLst>
  <dgm:cxnLst>
    <dgm:cxn modelId="{5722530F-4550-4CCC-8ED8-50382C8364CE}" type="presOf" srcId="{DF8FE101-98AD-4CC5-8489-54A62A734A52}" destId="{D94F6B41-41A8-4A94-A6BF-E9688CA4AF52}" srcOrd="1" destOrd="0" presId="urn:microsoft.com/office/officeart/2005/8/layout/venn1"/>
    <dgm:cxn modelId="{6A4D511A-87B7-412E-AA8B-6CF6B24553DF}" type="presOf" srcId="{DF8FE101-98AD-4CC5-8489-54A62A734A52}" destId="{1E7E7681-4909-4E5C-BA6E-10078ABE01C4}" srcOrd="0" destOrd="0" presId="urn:microsoft.com/office/officeart/2005/8/layout/venn1"/>
    <dgm:cxn modelId="{A164223D-6B1D-4587-BBE3-F76CA2913C54}" srcId="{DA0F0E8D-A474-48F8-8FD8-ABB68794774C}" destId="{88D30136-9C3A-4804-A2B8-749C48CF7975}" srcOrd="1" destOrd="0" parTransId="{CF2F66D0-D13B-4FE2-9294-2B295AE3E1CE}" sibTransId="{456CD623-14A6-4892-A22D-81C40E992CDF}"/>
    <dgm:cxn modelId="{1C33AC4A-5DCC-4C76-9B37-8DDBF152DA34}" type="presOf" srcId="{88D30136-9C3A-4804-A2B8-749C48CF7975}" destId="{C46288AD-563E-4CD9-A1A5-9B90E170E645}" srcOrd="0" destOrd="0" presId="urn:microsoft.com/office/officeart/2005/8/layout/venn1"/>
    <dgm:cxn modelId="{F72A7752-2E2C-484F-A9A0-398F62F607C0}" srcId="{DA0F0E8D-A474-48F8-8FD8-ABB68794774C}" destId="{DF8FE101-98AD-4CC5-8489-54A62A734A52}" srcOrd="0" destOrd="0" parTransId="{DAF30712-9E31-4CB1-B85E-BB95A022B534}" sibTransId="{A8D77C15-4D81-495E-91CD-3C7006FB1FDF}"/>
    <dgm:cxn modelId="{08B9A5DC-6F30-4CB5-9181-34860D688E70}" srcId="{DA0F0E8D-A474-48F8-8FD8-ABB68794774C}" destId="{DDCEE981-298C-46ED-B11A-9073017856DE}" srcOrd="2" destOrd="0" parTransId="{23888CB4-8319-483B-A83B-A45A7D0D6AF4}" sibTransId="{72C713C1-7E88-4DDF-A1CF-16F371004612}"/>
    <dgm:cxn modelId="{8149ACE1-9748-405F-BEE9-6D266DD037B5}" type="presOf" srcId="{DDCEE981-298C-46ED-B11A-9073017856DE}" destId="{E8BA35A7-185B-4E7D-8665-A6CC42090AD1}" srcOrd="0" destOrd="0" presId="urn:microsoft.com/office/officeart/2005/8/layout/venn1"/>
    <dgm:cxn modelId="{588717EE-1F71-489C-B9D5-EFB8FD37C6AE}" type="presOf" srcId="{DA0F0E8D-A474-48F8-8FD8-ABB68794774C}" destId="{F784A056-7FF7-4742-BD9F-641F05D38181}" srcOrd="0" destOrd="0" presId="urn:microsoft.com/office/officeart/2005/8/layout/venn1"/>
    <dgm:cxn modelId="{5E71CFF4-AEFC-4FDF-AE80-76A0AB590A0A}" type="presOf" srcId="{DDCEE981-298C-46ED-B11A-9073017856DE}" destId="{CD19D2A0-2C4E-4896-B93C-B3CAEABFB720}" srcOrd="1" destOrd="0" presId="urn:microsoft.com/office/officeart/2005/8/layout/venn1"/>
    <dgm:cxn modelId="{364C2BF7-9A5A-4F86-9BCA-D72726F1625E}" type="presOf" srcId="{88D30136-9C3A-4804-A2B8-749C48CF7975}" destId="{EC22936E-BE24-4304-BF0D-14FB56FBF367}" srcOrd="1" destOrd="0" presId="urn:microsoft.com/office/officeart/2005/8/layout/venn1"/>
    <dgm:cxn modelId="{A1D5F991-C36C-47AD-A5DB-7471115E3A7D}" type="presParOf" srcId="{F784A056-7FF7-4742-BD9F-641F05D38181}" destId="{1E7E7681-4909-4E5C-BA6E-10078ABE01C4}" srcOrd="0" destOrd="0" presId="urn:microsoft.com/office/officeart/2005/8/layout/venn1"/>
    <dgm:cxn modelId="{99F98B83-B434-40FD-84F6-A97FF1021FCB}" type="presParOf" srcId="{F784A056-7FF7-4742-BD9F-641F05D38181}" destId="{D94F6B41-41A8-4A94-A6BF-E9688CA4AF52}" srcOrd="1" destOrd="0" presId="urn:microsoft.com/office/officeart/2005/8/layout/venn1"/>
    <dgm:cxn modelId="{CC12FEA4-DD92-4D81-B89F-C5A4789D87BD}" type="presParOf" srcId="{F784A056-7FF7-4742-BD9F-641F05D38181}" destId="{C46288AD-563E-4CD9-A1A5-9B90E170E645}" srcOrd="2" destOrd="0" presId="urn:microsoft.com/office/officeart/2005/8/layout/venn1"/>
    <dgm:cxn modelId="{36C11214-A494-4FE6-898B-808A4C10FC52}" type="presParOf" srcId="{F784A056-7FF7-4742-BD9F-641F05D38181}" destId="{EC22936E-BE24-4304-BF0D-14FB56FBF367}" srcOrd="3" destOrd="0" presId="urn:microsoft.com/office/officeart/2005/8/layout/venn1"/>
    <dgm:cxn modelId="{F4FBC1D7-D708-4C5E-AEA3-4E0123D6D82E}" type="presParOf" srcId="{F784A056-7FF7-4742-BD9F-641F05D38181}" destId="{E8BA35A7-185B-4E7D-8665-A6CC42090AD1}" srcOrd="4" destOrd="0" presId="urn:microsoft.com/office/officeart/2005/8/layout/venn1"/>
    <dgm:cxn modelId="{D6EC7CCE-84EF-4C34-9016-FBFF09200E43}" type="presParOf" srcId="{F784A056-7FF7-4742-BD9F-641F05D38181}" destId="{CD19D2A0-2C4E-4896-B93C-B3CAEABFB72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1AE3-9E81-4F26-BD80-7CEAD00F6CB9}">
      <dsp:nvSpPr>
        <dsp:cNvPr id="0" name=""/>
        <dsp:cNvSpPr/>
      </dsp:nvSpPr>
      <dsp:spPr>
        <a:xfrm rot="5400000">
          <a:off x="194206" y="1205835"/>
          <a:ext cx="668922" cy="761544"/>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FFE4F-41F4-4B05-AA1B-A1E32F38567E}">
      <dsp:nvSpPr>
        <dsp:cNvPr id="0" name=""/>
        <dsp:cNvSpPr/>
      </dsp:nvSpPr>
      <dsp:spPr>
        <a:xfrm>
          <a:off x="0" y="501139"/>
          <a:ext cx="1159538" cy="78402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All employees/ users/affiliates meeting</a:t>
          </a:r>
        </a:p>
      </dsp:txBody>
      <dsp:txXfrm>
        <a:off x="38280" y="539419"/>
        <a:ext cx="1082978" cy="707460"/>
      </dsp:txXfrm>
    </dsp:sp>
    <dsp:sp modelId="{455328ED-FA57-4417-A986-53854AA56516}">
      <dsp:nvSpPr>
        <dsp:cNvPr id="0" name=""/>
        <dsp:cNvSpPr/>
      </dsp:nvSpPr>
      <dsp:spPr>
        <a:xfrm>
          <a:off x="1143053" y="539495"/>
          <a:ext cx="818997" cy="637068"/>
        </a:xfrm>
        <a:prstGeom prst="rect">
          <a:avLst/>
        </a:prstGeom>
        <a:noFill/>
        <a:ln>
          <a:noFill/>
        </a:ln>
        <a:effectLst/>
      </dsp:spPr>
      <dsp:style>
        <a:lnRef idx="0">
          <a:scrgbClr r="0" g="0" b="0"/>
        </a:lnRef>
        <a:fillRef idx="0">
          <a:scrgbClr r="0" g="0" b="0"/>
        </a:fillRef>
        <a:effectRef idx="0">
          <a:scrgbClr r="0" g="0" b="0"/>
        </a:effectRef>
        <a:fontRef idx="minor"/>
      </dsp:style>
    </dsp:sp>
    <dsp:sp modelId="{48B3C709-EF57-4933-8C06-BF6BA06DBC8D}">
      <dsp:nvSpPr>
        <dsp:cNvPr id="0" name=""/>
        <dsp:cNvSpPr/>
      </dsp:nvSpPr>
      <dsp:spPr>
        <a:xfrm rot="5400000">
          <a:off x="1119137" y="2091259"/>
          <a:ext cx="668922" cy="761544"/>
        </a:xfrm>
        <a:prstGeom prst="bentUpArrow">
          <a:avLst>
            <a:gd name="adj1" fmla="val 32840"/>
            <a:gd name="adj2" fmla="val 25000"/>
            <a:gd name="adj3" fmla="val 35780"/>
          </a:avLst>
        </a:prstGeom>
        <a:solidFill>
          <a:schemeClr val="accent2">
            <a:tint val="50000"/>
            <a:hueOff val="5477445"/>
            <a:satOff val="-40022"/>
            <a:lumOff val="88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AD8BA5-9217-402B-942C-F5E0D2D172B7}">
      <dsp:nvSpPr>
        <dsp:cNvPr id="0" name=""/>
        <dsp:cNvSpPr/>
      </dsp:nvSpPr>
      <dsp:spPr>
        <a:xfrm>
          <a:off x="941913" y="1349745"/>
          <a:ext cx="1126071" cy="788213"/>
        </a:xfrm>
        <a:prstGeom prst="roundRect">
          <a:avLst>
            <a:gd name="adj" fmla="val 16670"/>
          </a:avLst>
        </a:prstGeom>
        <a:solidFill>
          <a:schemeClr val="accent2">
            <a:hueOff val="2026643"/>
            <a:satOff val="-13747"/>
            <a:lumOff val="-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ALD/SD/PM</a:t>
          </a:r>
        </a:p>
      </dsp:txBody>
      <dsp:txXfrm>
        <a:off x="980397" y="1388229"/>
        <a:ext cx="1049103" cy="711245"/>
      </dsp:txXfrm>
    </dsp:sp>
    <dsp:sp modelId="{8A0B5319-60BD-41DA-8013-88E9644B925E}">
      <dsp:nvSpPr>
        <dsp:cNvPr id="0" name=""/>
        <dsp:cNvSpPr/>
      </dsp:nvSpPr>
      <dsp:spPr>
        <a:xfrm>
          <a:off x="2067985" y="1424919"/>
          <a:ext cx="818997" cy="637068"/>
        </a:xfrm>
        <a:prstGeom prst="rect">
          <a:avLst/>
        </a:prstGeom>
        <a:noFill/>
        <a:ln>
          <a:noFill/>
        </a:ln>
        <a:effectLst/>
      </dsp:spPr>
      <dsp:style>
        <a:lnRef idx="0">
          <a:scrgbClr r="0" g="0" b="0"/>
        </a:lnRef>
        <a:fillRef idx="0">
          <a:scrgbClr r="0" g="0" b="0"/>
        </a:fillRef>
        <a:effectRef idx="0">
          <a:scrgbClr r="0" g="0" b="0"/>
        </a:effectRef>
        <a:fontRef idx="minor"/>
      </dsp:style>
    </dsp:sp>
    <dsp:sp modelId="{272BA064-AE2F-458C-B985-794669DC54DB}">
      <dsp:nvSpPr>
        <dsp:cNvPr id="0" name=""/>
        <dsp:cNvSpPr/>
      </dsp:nvSpPr>
      <dsp:spPr>
        <a:xfrm>
          <a:off x="1883827" y="2240332"/>
          <a:ext cx="1126071" cy="788213"/>
        </a:xfrm>
        <a:prstGeom prst="roundRect">
          <a:avLst>
            <a:gd name="adj" fmla="val 16670"/>
          </a:avLst>
        </a:prstGeom>
        <a:solidFill>
          <a:schemeClr val="accent2">
            <a:hueOff val="4053287"/>
            <a:satOff val="-27495"/>
            <a:lumOff val="-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Teams/ Users/ Subs</a:t>
          </a:r>
        </a:p>
      </dsp:txBody>
      <dsp:txXfrm>
        <a:off x="1922311" y="2278816"/>
        <a:ext cx="1049103" cy="71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E7681-4909-4E5C-BA6E-10078ABE01C4}">
      <dsp:nvSpPr>
        <dsp:cNvPr id="0" name=""/>
        <dsp:cNvSpPr/>
      </dsp:nvSpPr>
      <dsp:spPr>
        <a:xfrm>
          <a:off x="949153" y="41328"/>
          <a:ext cx="1983774" cy="198377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Management Involvement</a:t>
          </a:r>
        </a:p>
      </dsp:txBody>
      <dsp:txXfrm>
        <a:off x="1213656" y="388489"/>
        <a:ext cx="1454767" cy="892698"/>
      </dsp:txXfrm>
    </dsp:sp>
    <dsp:sp modelId="{C46288AD-563E-4CD9-A1A5-9B90E170E645}">
      <dsp:nvSpPr>
        <dsp:cNvPr id="0" name=""/>
        <dsp:cNvSpPr/>
      </dsp:nvSpPr>
      <dsp:spPr>
        <a:xfrm>
          <a:off x="1664965" y="1281187"/>
          <a:ext cx="1983774" cy="1983774"/>
        </a:xfrm>
        <a:prstGeom prst="ellipse">
          <a:avLst/>
        </a:prstGeom>
        <a:solidFill>
          <a:schemeClr val="accent5">
            <a:alpha val="50000"/>
            <a:hueOff val="-5758399"/>
            <a:satOff val="-50000"/>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Organizational Learning</a:t>
          </a:r>
        </a:p>
      </dsp:txBody>
      <dsp:txXfrm>
        <a:off x="2271669" y="1793662"/>
        <a:ext cx="1190264" cy="1091075"/>
      </dsp:txXfrm>
    </dsp:sp>
    <dsp:sp modelId="{E8BA35A7-185B-4E7D-8665-A6CC42090AD1}">
      <dsp:nvSpPr>
        <dsp:cNvPr id="0" name=""/>
        <dsp:cNvSpPr/>
      </dsp:nvSpPr>
      <dsp:spPr>
        <a:xfrm>
          <a:off x="233341" y="1281187"/>
          <a:ext cx="1983774" cy="1983774"/>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Employee Engagement</a:t>
          </a:r>
        </a:p>
      </dsp:txBody>
      <dsp:txXfrm>
        <a:off x="420147" y="1793662"/>
        <a:ext cx="1190264" cy="109107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3554968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5/31/2023</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Safety Pause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5/31/2023</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Safety Pause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5/31/2023</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Safety Pause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5/31/2023</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Safety Pause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237396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p:txBody>
      </p:sp>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5/31/2023</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Safety Pause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5/31/2023</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Safety Pause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5/31/2023</a:t>
            </a:r>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Safety Pause</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65315936@N00/5504539621/" TargetMode="External"/><Relationship Id="rId2" Type="http://schemas.openxmlformats.org/officeDocument/2006/relationships/image" Target="../media/image10.jpg"/><Relationship Id="rId1" Type="http://schemas.openxmlformats.org/officeDocument/2006/relationships/slideLayout" Target="../slideLayouts/slideLayout10.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shq.fnal.gov/atwork/safeatalltimes/"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sh.fnal.gov/pls/apex/f?p=129" TargetMode="Externa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65315936@N00/5504539621/" TargetMode="External"/><Relationship Id="rId2" Type="http://schemas.openxmlformats.org/officeDocument/2006/relationships/image" Target="../media/image10.jpg"/><Relationship Id="rId1" Type="http://schemas.openxmlformats.org/officeDocument/2006/relationships/slideLayout" Target="../slideLayouts/slideLayout10.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Safety Pause</a:t>
            </a:r>
          </a:p>
          <a:p>
            <a:r>
              <a:rPr lang="en-US" sz="1400" dirty="0"/>
              <a:t>31 May 2023</a:t>
            </a:r>
          </a:p>
        </p:txBody>
      </p:sp>
      <p:sp>
        <p:nvSpPr>
          <p:cNvPr id="3" name="Text Placeholder 2"/>
          <p:cNvSpPr>
            <a:spLocks noGrp="1"/>
          </p:cNvSpPr>
          <p:nvPr>
            <p:ph type="body" sz="quarter" idx="11"/>
          </p:nvPr>
        </p:nvSpPr>
        <p:spPr/>
        <p:txBody>
          <a:bodyPr>
            <a:noAutofit/>
          </a:bodyPr>
          <a:lstStyle/>
          <a:p>
            <a:r>
              <a:rPr lang="en-US" sz="1800" dirty="0"/>
              <a:t>Safety Pause Exercise</a:t>
            </a:r>
          </a:p>
        </p:txBody>
      </p:sp>
      <p:sp>
        <p:nvSpPr>
          <p:cNvPr id="2" name="Rectangle 1">
            <a:extLst>
              <a:ext uri="{FF2B5EF4-FFF2-40B4-BE49-F238E27FC236}">
                <a16:creationId xmlns:a16="http://schemas.microsoft.com/office/drawing/2014/main" id="{0320EBE8-DA39-AE32-310C-8EDF40943301}"/>
              </a:ext>
            </a:extLst>
          </p:cNvPr>
          <p:cNvSpPr/>
          <p:nvPr/>
        </p:nvSpPr>
        <p:spPr>
          <a:xfrm>
            <a:off x="5397500" y="3989908"/>
            <a:ext cx="3606800" cy="6519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92EB8B-CFBB-A1C8-AFD4-9958B5A2AD22}"/>
              </a:ext>
            </a:extLst>
          </p:cNvPr>
          <p:cNvSpPr>
            <a:spLocks noGrp="1"/>
          </p:cNvSpPr>
          <p:nvPr>
            <p:ph idx="1"/>
          </p:nvPr>
        </p:nvSpPr>
        <p:spPr>
          <a:xfrm>
            <a:off x="152400" y="744746"/>
            <a:ext cx="4679950" cy="3997835"/>
          </a:xfrm>
        </p:spPr>
        <p:txBody>
          <a:bodyPr/>
          <a:lstStyle/>
          <a:p>
            <a:pPr lvl="1"/>
            <a:r>
              <a:rPr lang="en-US" sz="2000" dirty="0"/>
              <a:t>Take Five for Goal Zero</a:t>
            </a:r>
            <a:endParaRPr lang="en-US" sz="2000" dirty="0">
              <a:solidFill>
                <a:srgbClr val="FF0000"/>
              </a:solidFill>
            </a:endParaRPr>
          </a:p>
          <a:p>
            <a:pPr lvl="2"/>
            <a:r>
              <a:rPr lang="en-US" dirty="0"/>
              <a:t>Take five minutes before a job to consider how to do it safely; </a:t>
            </a:r>
          </a:p>
          <a:p>
            <a:pPr lvl="2"/>
            <a:r>
              <a:rPr lang="en-US" dirty="0"/>
              <a:t>Take five seconds before each step to think about what you’re going to do before you do it; </a:t>
            </a:r>
          </a:p>
          <a:p>
            <a:pPr lvl="2"/>
            <a:r>
              <a:rPr lang="en-US" dirty="0"/>
              <a:t>Take five things to reflect on after the job is done. </a:t>
            </a:r>
          </a:p>
          <a:p>
            <a:pPr lvl="2"/>
            <a:r>
              <a:rPr lang="en-US" dirty="0"/>
              <a:t>This simple exercise will help all of us avoid the issues that arise when we act too quickly. It also serves as a mechanism for our talented technical staff to provide feedback into work processes and make them better.</a:t>
            </a:r>
          </a:p>
          <a:p>
            <a:pPr lvl="2"/>
            <a:r>
              <a:rPr lang="en-US" dirty="0"/>
              <a:t>These are important WPC concepts!</a:t>
            </a:r>
          </a:p>
          <a:p>
            <a:pPr lvl="2"/>
            <a:endParaRPr lang="en-US" dirty="0"/>
          </a:p>
        </p:txBody>
      </p:sp>
      <p:sp>
        <p:nvSpPr>
          <p:cNvPr id="3" name="Title 2">
            <a:extLst>
              <a:ext uri="{FF2B5EF4-FFF2-40B4-BE49-F238E27FC236}">
                <a16:creationId xmlns:a16="http://schemas.microsoft.com/office/drawing/2014/main" id="{F72216A3-2759-CD1B-B262-48E6781E44D7}"/>
              </a:ext>
            </a:extLst>
          </p:cNvPr>
          <p:cNvSpPr>
            <a:spLocks noGrp="1"/>
          </p:cNvSpPr>
          <p:nvPr>
            <p:ph type="title"/>
          </p:nvPr>
        </p:nvSpPr>
        <p:spPr/>
        <p:txBody>
          <a:bodyPr/>
          <a:lstStyle/>
          <a:p>
            <a:r>
              <a:rPr lang="en-US" dirty="0"/>
              <a:t>Questioning Attitude </a:t>
            </a:r>
          </a:p>
        </p:txBody>
      </p:sp>
      <p:sp>
        <p:nvSpPr>
          <p:cNvPr id="4" name="Date Placeholder 3">
            <a:extLst>
              <a:ext uri="{FF2B5EF4-FFF2-40B4-BE49-F238E27FC236}">
                <a16:creationId xmlns:a16="http://schemas.microsoft.com/office/drawing/2014/main" id="{AC487D2B-7589-5916-4A9A-A62FD27E7249}"/>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A75C94EE-BC10-BF82-BFBC-2EB5C2B6DBA2}"/>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B3F57572-9F9A-CE71-CAF4-2DD8FA5628A0}"/>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10" name="Picture 9">
            <a:extLst>
              <a:ext uri="{FF2B5EF4-FFF2-40B4-BE49-F238E27FC236}">
                <a16:creationId xmlns:a16="http://schemas.microsoft.com/office/drawing/2014/main" id="{E75E8C3D-56A3-B118-4BF4-68253F5B9F5E}"/>
              </a:ext>
            </a:extLst>
          </p:cNvPr>
          <p:cNvPicPr>
            <a:picLocks noChangeAspect="1"/>
          </p:cNvPicPr>
          <p:nvPr/>
        </p:nvPicPr>
        <p:blipFill>
          <a:blip r:embed="rId2"/>
          <a:stretch>
            <a:fillRect/>
          </a:stretch>
        </p:blipFill>
        <p:spPr>
          <a:xfrm>
            <a:off x="5257800" y="270957"/>
            <a:ext cx="3733800" cy="3461801"/>
          </a:xfrm>
          <a:prstGeom prst="rect">
            <a:avLst/>
          </a:prstGeom>
        </p:spPr>
      </p:pic>
      <p:sp>
        <p:nvSpPr>
          <p:cNvPr id="11" name="TextBox 10">
            <a:extLst>
              <a:ext uri="{FF2B5EF4-FFF2-40B4-BE49-F238E27FC236}">
                <a16:creationId xmlns:a16="http://schemas.microsoft.com/office/drawing/2014/main" id="{370DDE64-7E45-E571-E347-8E75747E9923}"/>
              </a:ext>
            </a:extLst>
          </p:cNvPr>
          <p:cNvSpPr txBox="1"/>
          <p:nvPr/>
        </p:nvSpPr>
        <p:spPr>
          <a:xfrm>
            <a:off x="5257800" y="3727596"/>
            <a:ext cx="3733800" cy="738664"/>
          </a:xfrm>
          <a:prstGeom prst="rect">
            <a:avLst/>
          </a:prstGeom>
          <a:noFill/>
        </p:spPr>
        <p:txBody>
          <a:bodyPr wrap="square" rtlCol="0">
            <a:spAutoFit/>
          </a:bodyPr>
          <a:lstStyle/>
          <a:p>
            <a:r>
              <a:rPr lang="en-US" sz="1400" i="1" dirty="0"/>
              <a:t>Remember this from 2013?  </a:t>
            </a:r>
            <a:r>
              <a:rPr lang="en-US" sz="1400" i="1" u="sng" dirty="0"/>
              <a:t>If you do, share the concepts with your colleagues who have joined since then.</a:t>
            </a:r>
          </a:p>
        </p:txBody>
      </p:sp>
    </p:spTree>
    <p:extLst>
      <p:ext uri="{BB962C8B-B14F-4D97-AF65-F5344CB8AC3E}">
        <p14:creationId xmlns:p14="http://schemas.microsoft.com/office/powerpoint/2010/main" val="70409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1B59EC5-6F6A-41DA-6E4F-59D2BE7F83BF}"/>
              </a:ext>
            </a:extLst>
          </p:cNvPr>
          <p:cNvSpPr>
            <a:spLocks noGrp="1"/>
          </p:cNvSpPr>
          <p:nvPr>
            <p:ph idx="1"/>
          </p:nvPr>
        </p:nvSpPr>
        <p:spPr>
          <a:xfrm>
            <a:off x="1014414" y="796397"/>
            <a:ext cx="7900989" cy="1934611"/>
          </a:xfrm>
        </p:spPr>
        <p:txBody>
          <a:bodyPr/>
          <a:lstStyle/>
          <a:p>
            <a:r>
              <a:rPr lang="en-US" dirty="0"/>
              <a:t>Did you know that you have the </a:t>
            </a:r>
            <a:r>
              <a:rPr lang="en-US" u="sng" dirty="0"/>
              <a:t>right</a:t>
            </a:r>
            <a:r>
              <a:rPr lang="en-US" dirty="0"/>
              <a:t> to stop unsafe work?  Did you know that you have the </a:t>
            </a:r>
            <a:r>
              <a:rPr lang="en-US" u="sng" dirty="0"/>
              <a:t>responsibility</a:t>
            </a:r>
            <a:r>
              <a:rPr lang="en-US" dirty="0"/>
              <a:t> to stop unsafe work?</a:t>
            </a:r>
          </a:p>
          <a:p>
            <a:pPr lvl="1"/>
            <a:r>
              <a:rPr lang="en-US" dirty="0"/>
              <a:t>Stopping or pausing work is a way to help keep people safe.  Because we care.</a:t>
            </a:r>
          </a:p>
          <a:p>
            <a:pPr lvl="1"/>
            <a:r>
              <a:rPr lang="en-US" dirty="0"/>
              <a:t>If someone stops you, do not get mad, listen to the concern and adjust if needed.  </a:t>
            </a:r>
          </a:p>
          <a:p>
            <a:pPr lvl="1"/>
            <a:r>
              <a:rPr lang="en-US" dirty="0"/>
              <a:t>If a person is not responsive to your concern, call your supervisor or Division Safety Officer for support.</a:t>
            </a:r>
          </a:p>
        </p:txBody>
      </p:sp>
      <p:sp>
        <p:nvSpPr>
          <p:cNvPr id="7" name="Title 6">
            <a:extLst>
              <a:ext uri="{FF2B5EF4-FFF2-40B4-BE49-F238E27FC236}">
                <a16:creationId xmlns:a16="http://schemas.microsoft.com/office/drawing/2014/main" id="{28853D72-AECD-C1CC-9AA4-AC692BA4EB4F}"/>
              </a:ext>
            </a:extLst>
          </p:cNvPr>
          <p:cNvSpPr>
            <a:spLocks noGrp="1"/>
          </p:cNvSpPr>
          <p:nvPr>
            <p:ph type="title"/>
          </p:nvPr>
        </p:nvSpPr>
        <p:spPr/>
        <p:txBody>
          <a:bodyPr/>
          <a:lstStyle/>
          <a:p>
            <a:r>
              <a:rPr lang="en-US" dirty="0"/>
              <a:t>Questioning Attitude</a:t>
            </a:r>
            <a:endParaRPr lang="en-US" dirty="0">
              <a:solidFill>
                <a:srgbClr val="FF0000"/>
              </a:solidFill>
            </a:endParaRPr>
          </a:p>
        </p:txBody>
      </p:sp>
      <p:sp>
        <p:nvSpPr>
          <p:cNvPr id="4" name="Date Placeholder 3">
            <a:extLst>
              <a:ext uri="{FF2B5EF4-FFF2-40B4-BE49-F238E27FC236}">
                <a16:creationId xmlns:a16="http://schemas.microsoft.com/office/drawing/2014/main" id="{4B08C151-D89A-1296-0B63-71D092AD5FBA}"/>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BC6A7DD8-4628-51DB-CC92-071DD5C56E65}"/>
              </a:ext>
            </a:extLst>
          </p:cNvPr>
          <p:cNvSpPr>
            <a:spLocks noGrp="1"/>
          </p:cNvSpPr>
          <p:nvPr>
            <p:ph type="ftr" sz="quarter" idx="3"/>
          </p:nvPr>
        </p:nvSpPr>
        <p:spPr/>
        <p:txBody>
          <a:bodyPr/>
          <a:lstStyle/>
          <a:p>
            <a:pPr>
              <a:defRPr/>
            </a:pPr>
            <a:r>
              <a:rPr lang="en-US"/>
              <a:t>Safety Pause</a:t>
            </a:r>
            <a:endParaRPr lang="en-US" b="1"/>
          </a:p>
        </p:txBody>
      </p:sp>
      <p:sp>
        <p:nvSpPr>
          <p:cNvPr id="6" name="Slide Number Placeholder 5">
            <a:extLst>
              <a:ext uri="{FF2B5EF4-FFF2-40B4-BE49-F238E27FC236}">
                <a16:creationId xmlns:a16="http://schemas.microsoft.com/office/drawing/2014/main" id="{0DDC9401-203B-491D-ABAE-A2441734769B}"/>
              </a:ext>
            </a:extLst>
          </p:cNvPr>
          <p:cNvSpPr>
            <a:spLocks noGrp="1"/>
          </p:cNvSpPr>
          <p:nvPr>
            <p:ph type="sldNum" sz="quarter" idx="4"/>
          </p:nvPr>
        </p:nvSpPr>
        <p:spPr/>
        <p:txBody>
          <a:bodyPr/>
          <a:lstStyle/>
          <a:p>
            <a:pPr>
              <a:defRPr/>
            </a:pPr>
            <a:fld id="{979A04A2-726F-2143-A443-7788AF27176E}" type="slidenum">
              <a:rPr lang="en-US" smtClean="0"/>
              <a:pPr>
                <a:defRPr/>
              </a:pPr>
              <a:t>11</a:t>
            </a:fld>
            <a:endParaRPr lang="en-US" dirty="0"/>
          </a:p>
        </p:txBody>
      </p:sp>
      <p:sp>
        <p:nvSpPr>
          <p:cNvPr id="9" name="TextBox 8">
            <a:extLst>
              <a:ext uri="{FF2B5EF4-FFF2-40B4-BE49-F238E27FC236}">
                <a16:creationId xmlns:a16="http://schemas.microsoft.com/office/drawing/2014/main" id="{892CE7EE-7045-CF82-B173-4B53763EF1FE}"/>
              </a:ext>
            </a:extLst>
          </p:cNvPr>
          <p:cNvSpPr txBox="1"/>
          <p:nvPr/>
        </p:nvSpPr>
        <p:spPr>
          <a:xfrm>
            <a:off x="414021" y="2950098"/>
            <a:ext cx="4066032"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t>Scenario 1:</a:t>
            </a:r>
          </a:p>
          <a:p>
            <a:r>
              <a:rPr lang="en-US" sz="1400" dirty="0"/>
              <a:t>You are an office professional who is not trained in ladder use.  Near your office a worker is performing work above the ceiling tiles.  They are standing on the top step of a ladder, and you cannot see the top half of their body.  What would you do?</a:t>
            </a:r>
          </a:p>
        </p:txBody>
      </p:sp>
      <p:sp>
        <p:nvSpPr>
          <p:cNvPr id="10" name="TextBox 9">
            <a:extLst>
              <a:ext uri="{FF2B5EF4-FFF2-40B4-BE49-F238E27FC236}">
                <a16:creationId xmlns:a16="http://schemas.microsoft.com/office/drawing/2014/main" id="{0253623A-8AB4-3E81-0BDC-118906645EBD}"/>
              </a:ext>
            </a:extLst>
          </p:cNvPr>
          <p:cNvSpPr txBox="1"/>
          <p:nvPr/>
        </p:nvSpPr>
        <p:spPr>
          <a:xfrm>
            <a:off x="4671315" y="2950098"/>
            <a:ext cx="4056379"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t>Scenario 2:</a:t>
            </a:r>
          </a:p>
          <a:p>
            <a:r>
              <a:rPr lang="en-US" sz="1400" dirty="0"/>
              <a:t>You are working with a small crew of technicians and engineers to secure a load of materials and transport them by forklift out of a high bay area.  The high bay is a busy area where people often walk.  People keep walking through the area without regard to the work your team is performing.  What do you do?</a:t>
            </a:r>
          </a:p>
        </p:txBody>
      </p:sp>
      <p:pic>
        <p:nvPicPr>
          <p:cNvPr id="2" name="Graphic 2" descr="Stop with solid fill">
            <a:extLst>
              <a:ext uri="{FF2B5EF4-FFF2-40B4-BE49-F238E27FC236}">
                <a16:creationId xmlns:a16="http://schemas.microsoft.com/office/drawing/2014/main" id="{96A76B94-8D29-B0C9-EB3B-A2C8B5A011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31" y="792956"/>
            <a:ext cx="771525" cy="771525"/>
          </a:xfrm>
          <a:prstGeom prst="rect">
            <a:avLst/>
          </a:prstGeom>
        </p:spPr>
      </p:pic>
    </p:spTree>
    <p:extLst>
      <p:ext uri="{BB962C8B-B14F-4D97-AF65-F5344CB8AC3E}">
        <p14:creationId xmlns:p14="http://schemas.microsoft.com/office/powerpoint/2010/main" val="274977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7FE1A-DF3C-1A1E-9FB1-FBB5665965DD}"/>
              </a:ext>
            </a:extLst>
          </p:cNvPr>
          <p:cNvSpPr>
            <a:spLocks noGrp="1"/>
          </p:cNvSpPr>
          <p:nvPr>
            <p:ph idx="1"/>
          </p:nvPr>
        </p:nvSpPr>
        <p:spPr>
          <a:xfrm>
            <a:off x="2088204" y="796397"/>
            <a:ext cx="6812912" cy="3794522"/>
          </a:xfrm>
        </p:spPr>
        <p:txBody>
          <a:bodyPr lIns="0" tIns="0" rIns="0" bIns="0" anchor="t"/>
          <a:lstStyle/>
          <a:p>
            <a:pPr marL="229870" indent="-229870"/>
            <a:r>
              <a:rPr lang="en-US" sz="1600" dirty="0"/>
              <a:t>We work as teams and across teams every single day.  </a:t>
            </a:r>
          </a:p>
          <a:p>
            <a:pPr marL="229870" indent="-229870"/>
            <a:r>
              <a:rPr lang="en-US" sz="1600" dirty="0"/>
              <a:t>We must ensure we engage together so that everyone on the team and all impacted stakeholders understand the plan, and </a:t>
            </a:r>
            <a:r>
              <a:rPr lang="en-US" sz="1600" u="sng" dirty="0"/>
              <a:t>work the plan as agreed upon</a:t>
            </a:r>
            <a:r>
              <a:rPr lang="en-US" sz="1600" dirty="0"/>
              <a:t>.</a:t>
            </a:r>
          </a:p>
          <a:p>
            <a:pPr marL="229870" indent="-229870"/>
            <a:r>
              <a:rPr lang="en-US" sz="1600" dirty="0"/>
              <a:t>Developing and following a plan is very critical to safety, quality and reliability.  </a:t>
            </a:r>
          </a:p>
          <a:p>
            <a:pPr marL="512445" lvl="1" indent="-229870"/>
            <a:r>
              <a:rPr lang="en-US" sz="1400" b="1" dirty="0"/>
              <a:t>This is true for all work – from office work to high hazard work.</a:t>
            </a:r>
          </a:p>
          <a:p>
            <a:pPr marL="229870" indent="-229870"/>
            <a:r>
              <a:rPr lang="en-US" sz="1600" dirty="0"/>
              <a:t>Supervisors, managers and individuals in charge of activities have an obligation to make sure work is being implemented according to the plan or that the plan is appropriately adjusted to factor in new information. </a:t>
            </a:r>
            <a:r>
              <a:rPr lang="en-US" sz="1600" dirty="0">
                <a:solidFill>
                  <a:srgbClr val="FF0000"/>
                </a:solidFill>
              </a:rPr>
              <a:t> </a:t>
            </a:r>
          </a:p>
          <a:p>
            <a:pPr marL="512445" lvl="1" indent="-229870"/>
            <a:r>
              <a:rPr lang="en-US" sz="1400" dirty="0">
                <a:solidFill>
                  <a:schemeClr val="accent6"/>
                </a:solidFill>
              </a:rPr>
              <a:t>The following slides provide a common understanding for what Management Walkthroughs should be.</a:t>
            </a:r>
          </a:p>
        </p:txBody>
      </p:sp>
      <p:sp>
        <p:nvSpPr>
          <p:cNvPr id="3" name="Title 2">
            <a:extLst>
              <a:ext uri="{FF2B5EF4-FFF2-40B4-BE49-F238E27FC236}">
                <a16:creationId xmlns:a16="http://schemas.microsoft.com/office/drawing/2014/main" id="{B08F1026-D72F-3C2F-EA3F-1D04DE200EEA}"/>
              </a:ext>
            </a:extLst>
          </p:cNvPr>
          <p:cNvSpPr>
            <a:spLocks noGrp="1"/>
          </p:cNvSpPr>
          <p:nvPr>
            <p:ph type="title"/>
          </p:nvPr>
        </p:nvSpPr>
        <p:spPr/>
        <p:txBody>
          <a:bodyPr/>
          <a:lstStyle/>
          <a:p>
            <a:r>
              <a:rPr lang="en-US" dirty="0"/>
              <a:t>Team Engagements in the Workplace </a:t>
            </a:r>
          </a:p>
        </p:txBody>
      </p:sp>
      <p:sp>
        <p:nvSpPr>
          <p:cNvPr id="4" name="Date Placeholder 3">
            <a:extLst>
              <a:ext uri="{FF2B5EF4-FFF2-40B4-BE49-F238E27FC236}">
                <a16:creationId xmlns:a16="http://schemas.microsoft.com/office/drawing/2014/main" id="{D6E21387-D258-0D51-3C50-472A782D82F4}"/>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37CD0B41-19D4-7633-A481-A1F2E6A8E286}"/>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B7A87EFA-F37D-BDD0-6A77-E062ECC72CD6}"/>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1" name="TextBox 20">
            <a:extLst>
              <a:ext uri="{FF2B5EF4-FFF2-40B4-BE49-F238E27FC236}">
                <a16:creationId xmlns:a16="http://schemas.microsoft.com/office/drawing/2014/main" id="{2963B333-B00F-4F78-9C76-C9A8683B0935}"/>
              </a:ext>
            </a:extLst>
          </p:cNvPr>
          <p:cNvSpPr txBox="1"/>
          <p:nvPr/>
        </p:nvSpPr>
        <p:spPr>
          <a:xfrm>
            <a:off x="222250" y="796397"/>
            <a:ext cx="1657350"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a:t>S</a:t>
            </a:r>
            <a:r>
              <a:rPr lang="en-US" sz="1600" dirty="0"/>
              <a:t>cope</a:t>
            </a:r>
          </a:p>
          <a:p>
            <a:pPr lvl="1"/>
            <a:r>
              <a:rPr lang="en-US" sz="1000" dirty="0"/>
              <a:t>What are we doing, when and where?</a:t>
            </a:r>
          </a:p>
          <a:p>
            <a:r>
              <a:rPr lang="en-US" sz="1600" b="1" dirty="0"/>
              <a:t>H</a:t>
            </a:r>
            <a:r>
              <a:rPr lang="en-US" sz="1600" dirty="0"/>
              <a:t>azards</a:t>
            </a:r>
          </a:p>
          <a:p>
            <a:pPr lvl="1"/>
            <a:r>
              <a:rPr lang="en-US" sz="1000" dirty="0"/>
              <a:t>What can hurt us?  What can go wrong?</a:t>
            </a:r>
          </a:p>
          <a:p>
            <a:r>
              <a:rPr lang="en-US" sz="1600" b="1" dirty="0"/>
              <a:t>A</a:t>
            </a:r>
            <a:r>
              <a:rPr lang="en-US" sz="1600" dirty="0"/>
              <a:t>uthorize</a:t>
            </a:r>
          </a:p>
          <a:p>
            <a:pPr lvl="1"/>
            <a:r>
              <a:rPr lang="en-US" sz="1000" dirty="0"/>
              <a:t>Explicit approval from those in charge</a:t>
            </a:r>
            <a:endParaRPr lang="en-US" sz="1600" dirty="0"/>
          </a:p>
          <a:p>
            <a:r>
              <a:rPr lang="en-US" sz="1600" b="1" dirty="0"/>
              <a:t>P</a:t>
            </a:r>
            <a:r>
              <a:rPr lang="en-US" sz="1600" dirty="0"/>
              <a:t>erform</a:t>
            </a:r>
          </a:p>
          <a:p>
            <a:pPr lvl="1"/>
            <a:r>
              <a:rPr lang="en-US" sz="1000" dirty="0"/>
              <a:t>Do the work according to the approved plan</a:t>
            </a:r>
          </a:p>
          <a:p>
            <a:r>
              <a:rPr lang="en-US" sz="1600" b="1" dirty="0"/>
              <a:t>E</a:t>
            </a:r>
            <a:r>
              <a:rPr lang="en-US" sz="1600" dirty="0"/>
              <a:t>valuate</a:t>
            </a:r>
          </a:p>
          <a:p>
            <a:pPr lvl="1"/>
            <a:r>
              <a:rPr lang="en-US" sz="1000" dirty="0"/>
              <a:t>Review how it went, what went well and what can improve?</a:t>
            </a:r>
            <a:endParaRPr lang="en-US" sz="1600" dirty="0"/>
          </a:p>
        </p:txBody>
      </p:sp>
    </p:spTree>
    <p:extLst>
      <p:ext uri="{BB962C8B-B14F-4D97-AF65-F5344CB8AC3E}">
        <p14:creationId xmlns:p14="http://schemas.microsoft.com/office/powerpoint/2010/main" val="227807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EDECAF-E194-4A13-A2F7-F6A34DC1BFB3}"/>
              </a:ext>
            </a:extLst>
          </p:cNvPr>
          <p:cNvSpPr>
            <a:spLocks noGrp="1"/>
          </p:cNvSpPr>
          <p:nvPr>
            <p:ph idx="1"/>
          </p:nvPr>
        </p:nvSpPr>
        <p:spPr>
          <a:xfrm>
            <a:off x="228601" y="928579"/>
            <a:ext cx="3708399" cy="3794522"/>
          </a:xfrm>
        </p:spPr>
        <p:txBody>
          <a:bodyPr/>
          <a:lstStyle/>
          <a:p>
            <a:r>
              <a:rPr lang="en-US" dirty="0"/>
              <a:t>Why walkthroughs are important </a:t>
            </a:r>
          </a:p>
          <a:p>
            <a:pPr lvl="1"/>
            <a:r>
              <a:rPr lang="en-US" dirty="0"/>
              <a:t>Support teams and lab mission to engage with people at their work location</a:t>
            </a:r>
          </a:p>
          <a:p>
            <a:pPr lvl="1"/>
            <a:r>
              <a:rPr lang="en-US" dirty="0"/>
              <a:t>Helps continuous improvement, safety and incorporation of lessons learned</a:t>
            </a:r>
          </a:p>
          <a:p>
            <a:pPr lvl="1"/>
            <a:r>
              <a:rPr lang="en-US" dirty="0"/>
              <a:t>Enables communication</a:t>
            </a:r>
          </a:p>
          <a:p>
            <a:pPr lvl="1"/>
            <a:r>
              <a:rPr lang="en-US" dirty="0"/>
              <a:t>Aids in personal growth and development of professional/leadership competencies</a:t>
            </a:r>
          </a:p>
          <a:p>
            <a:endParaRPr lang="en-US" dirty="0"/>
          </a:p>
          <a:p>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21F08ECD-35C2-4D14-9FBE-DD2AA8F74F65}"/>
              </a:ext>
            </a:extLst>
          </p:cNvPr>
          <p:cNvSpPr>
            <a:spLocks noGrp="1"/>
          </p:cNvSpPr>
          <p:nvPr>
            <p:ph type="title"/>
          </p:nvPr>
        </p:nvSpPr>
        <p:spPr/>
        <p:txBody>
          <a:bodyPr/>
          <a:lstStyle/>
          <a:p>
            <a:r>
              <a:rPr lang="en-US" dirty="0"/>
              <a:t>Workforce Engagement – Management Walkthroughs</a:t>
            </a:r>
          </a:p>
        </p:txBody>
      </p:sp>
      <p:sp>
        <p:nvSpPr>
          <p:cNvPr id="4" name="Date Placeholder 3">
            <a:extLst>
              <a:ext uri="{FF2B5EF4-FFF2-40B4-BE49-F238E27FC236}">
                <a16:creationId xmlns:a16="http://schemas.microsoft.com/office/drawing/2014/main" id="{E53F51FD-2807-40CD-B643-D107343EF626}"/>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02CBD01D-18E4-4C02-80A3-0B2ECF6258E9}"/>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B1C3FFFA-1293-4D5E-8D00-B3F249E1AD1E}"/>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7" name="Diagram 6">
            <a:extLst>
              <a:ext uri="{FF2B5EF4-FFF2-40B4-BE49-F238E27FC236}">
                <a16:creationId xmlns:a16="http://schemas.microsoft.com/office/drawing/2014/main" id="{B90EC72B-819F-4215-8510-25873BB448CD}"/>
              </a:ext>
            </a:extLst>
          </p:cNvPr>
          <p:cNvGraphicFramePr/>
          <p:nvPr>
            <p:extLst>
              <p:ext uri="{D42A27DB-BD31-4B8C-83A1-F6EECF244321}">
                <p14:modId xmlns:p14="http://schemas.microsoft.com/office/powerpoint/2010/main" val="609635399"/>
              </p:ext>
            </p:extLst>
          </p:nvPr>
        </p:nvGraphicFramePr>
        <p:xfrm>
          <a:off x="4264969" y="972780"/>
          <a:ext cx="3882081" cy="3306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A2DED919-D354-4255-B3BE-1A45351CD188}"/>
              </a:ext>
            </a:extLst>
          </p:cNvPr>
          <p:cNvCxnSpPr/>
          <p:nvPr/>
        </p:nvCxnSpPr>
        <p:spPr>
          <a:xfrm flipH="1">
            <a:off x="6178293" y="1361564"/>
            <a:ext cx="1531208" cy="146427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 name="TextBox 9">
            <a:extLst>
              <a:ext uri="{FF2B5EF4-FFF2-40B4-BE49-F238E27FC236}">
                <a16:creationId xmlns:a16="http://schemas.microsoft.com/office/drawing/2014/main" id="{B0B36A64-1D6C-41F4-80C8-5215CF62A3BC}"/>
              </a:ext>
            </a:extLst>
          </p:cNvPr>
          <p:cNvSpPr txBox="1"/>
          <p:nvPr/>
        </p:nvSpPr>
        <p:spPr>
          <a:xfrm>
            <a:off x="7390286" y="718237"/>
            <a:ext cx="1525114" cy="646331"/>
          </a:xfrm>
          <a:prstGeom prst="rect">
            <a:avLst/>
          </a:prstGeom>
          <a:solidFill>
            <a:schemeClr val="accent6">
              <a:alpha val="50000"/>
            </a:schemeClr>
          </a:solidFill>
          <a:ln>
            <a:solidFill>
              <a:schemeClr val="accent6"/>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800" dirty="0"/>
              <a:t>Workforce Engagement</a:t>
            </a:r>
          </a:p>
        </p:txBody>
      </p:sp>
      <p:sp>
        <p:nvSpPr>
          <p:cNvPr id="8" name="TextBox 7">
            <a:extLst>
              <a:ext uri="{FF2B5EF4-FFF2-40B4-BE49-F238E27FC236}">
                <a16:creationId xmlns:a16="http://schemas.microsoft.com/office/drawing/2014/main" id="{F044F5B7-CCC7-295D-3E93-B3F914A43409}"/>
              </a:ext>
            </a:extLst>
          </p:cNvPr>
          <p:cNvSpPr txBox="1"/>
          <p:nvPr/>
        </p:nvSpPr>
        <p:spPr>
          <a:xfrm>
            <a:off x="6617687" y="67319"/>
            <a:ext cx="252631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solidFill>
                  <a:srgbClr val="FF0000"/>
                </a:solidFill>
              </a:rPr>
              <a:t>MANAGER/SUPERVISOR SLIDE</a:t>
            </a:r>
          </a:p>
        </p:txBody>
      </p:sp>
    </p:spTree>
    <p:extLst>
      <p:ext uri="{BB962C8B-B14F-4D97-AF65-F5344CB8AC3E}">
        <p14:creationId xmlns:p14="http://schemas.microsoft.com/office/powerpoint/2010/main" val="401589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16ADB-553A-433A-BA7C-6A8BAADA7277}"/>
              </a:ext>
            </a:extLst>
          </p:cNvPr>
          <p:cNvSpPr>
            <a:spLocks noGrp="1"/>
          </p:cNvSpPr>
          <p:nvPr>
            <p:ph idx="1"/>
          </p:nvPr>
        </p:nvSpPr>
        <p:spPr>
          <a:xfrm>
            <a:off x="2638997" y="892209"/>
            <a:ext cx="6262118" cy="3794522"/>
          </a:xfrm>
        </p:spPr>
        <p:txBody>
          <a:bodyPr lIns="0" tIns="0" rIns="0" bIns="0" anchor="t"/>
          <a:lstStyle/>
          <a:p>
            <a:pPr marL="0" indent="0">
              <a:lnSpc>
                <a:spcPct val="115000"/>
              </a:lnSpc>
              <a:spcBef>
                <a:spcPts val="0"/>
              </a:spcBef>
              <a:spcAft>
                <a:spcPts val="0"/>
              </a:spcAft>
              <a:buNone/>
            </a:pPr>
            <a:r>
              <a:rPr lang="en-US" sz="1350" dirty="0">
                <a:latin typeface="Calibri"/>
                <a:ea typeface="Calibri" panose="020F0502020204030204" pitchFamily="34" charset="0"/>
                <a:cs typeface="Times New Roman"/>
              </a:rPr>
              <a:t>These questions are designed to simply start the conversation and get the person to know you are interested in their work,  find out what they value and if they have good ways of getting their problems addressed.  Employees should feel free to raise issues or problems without fear of reprisal.  Don’t try to solve problems in the moment but listen carefully and ask what their ideas or options are.  They will open up and tell you things you need to hear when they know you are listening.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0"/>
              </a:spcAft>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229870">
              <a:lnSpc>
                <a:spcPct val="115000"/>
              </a:lnSpc>
              <a:spcBef>
                <a:spcPts val="0"/>
              </a:spcBef>
              <a:spcAft>
                <a:spcPts val="0"/>
              </a:spcAft>
            </a:pPr>
            <a:r>
              <a:rPr lang="en-US" sz="1350" dirty="0">
                <a:latin typeface="Calibri"/>
                <a:ea typeface="Calibri" panose="020F0502020204030204" pitchFamily="34" charset="0"/>
                <a:cs typeface="Times New Roman"/>
              </a:rPr>
              <a:t>General questions you can ask: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512445"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a:ea typeface="Calibri" panose="020F0502020204030204" pitchFamily="34" charset="0"/>
                <a:cs typeface="Times New Roman"/>
              </a:rPr>
              <a:t>Can you tell me about your job or what you are working 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12445"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a:ea typeface="Calibri" panose="020F0502020204030204" pitchFamily="34" charset="0"/>
                <a:cs typeface="Times New Roman"/>
              </a:rPr>
              <a:t>How do you know you are doing this work correctly?</a:t>
            </a:r>
          </a:p>
          <a:p>
            <a:pPr marL="512445"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a:ea typeface="Calibri" panose="020F0502020204030204" pitchFamily="34" charset="0"/>
                <a:cs typeface="Times New Roman"/>
              </a:rPr>
              <a:t>What parts of your process are working particularly well? </a:t>
            </a:r>
            <a:endParaRPr lang="en-US" sz="1200" dirty="0">
              <a:latin typeface="Calibri"/>
              <a:ea typeface="Calibri" panose="020F0502020204030204" pitchFamily="34" charset="0"/>
              <a:cs typeface="Times New Roman" panose="02020603050405020304" pitchFamily="18" charset="0"/>
            </a:endParaRPr>
          </a:p>
          <a:p>
            <a:pPr marL="512445"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a:ea typeface="Calibri" panose="020F0502020204030204" pitchFamily="34" charset="0"/>
                <a:cs typeface="Times New Roman"/>
              </a:rPr>
              <a:t>Are there things that can be done to increase the quality or the work?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512445"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a:ea typeface="Calibri" panose="020F0502020204030204" pitchFamily="34" charset="0"/>
                <a:cs typeface="Times New Roman"/>
              </a:rPr>
              <a:t>What do you do if you have a problem?</a:t>
            </a:r>
          </a:p>
          <a:p>
            <a:pPr marL="512445"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a:ea typeface="Calibri" panose="020F0502020204030204" pitchFamily="34" charset="0"/>
                <a:cs typeface="Times New Roman"/>
              </a:rPr>
              <a:t>What isn’t working well and what do you need from me to help improve the situation?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29870" indent="-229870"/>
            <a:endParaRPr lang="en-US" dirty="0"/>
          </a:p>
        </p:txBody>
      </p:sp>
      <p:sp>
        <p:nvSpPr>
          <p:cNvPr id="3" name="Title 2">
            <a:extLst>
              <a:ext uri="{FF2B5EF4-FFF2-40B4-BE49-F238E27FC236}">
                <a16:creationId xmlns:a16="http://schemas.microsoft.com/office/drawing/2014/main" id="{D368D4CF-D20C-4FE3-A00D-D07B726D9B7C}"/>
              </a:ext>
            </a:extLst>
          </p:cNvPr>
          <p:cNvSpPr>
            <a:spLocks noGrp="1"/>
          </p:cNvSpPr>
          <p:nvPr>
            <p:ph type="title"/>
          </p:nvPr>
        </p:nvSpPr>
        <p:spPr/>
        <p:txBody>
          <a:bodyPr/>
          <a:lstStyle/>
          <a:p>
            <a:r>
              <a:rPr lang="en-US" dirty="0"/>
              <a:t>Workforce Engagement – Management Walkthroughs</a:t>
            </a:r>
          </a:p>
        </p:txBody>
      </p:sp>
      <p:sp>
        <p:nvSpPr>
          <p:cNvPr id="4" name="Date Placeholder 3">
            <a:extLst>
              <a:ext uri="{FF2B5EF4-FFF2-40B4-BE49-F238E27FC236}">
                <a16:creationId xmlns:a16="http://schemas.microsoft.com/office/drawing/2014/main" id="{806B2AF3-DA9F-4A09-85CC-85948B69C6B9}"/>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6BED0ED5-7300-474C-A53A-FAD06E09E3E8}"/>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19F524D0-D77B-4B32-9B9A-2150A5FF3245}"/>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Graphic 7" descr="Questions with solid fill">
            <a:extLst>
              <a:ext uri="{FF2B5EF4-FFF2-40B4-BE49-F238E27FC236}">
                <a16:creationId xmlns:a16="http://schemas.microsoft.com/office/drawing/2014/main" id="{F1105A04-2795-4780-993E-F8786872D1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131" y="943748"/>
            <a:ext cx="1837977" cy="1837977"/>
          </a:xfrm>
          <a:prstGeom prst="rect">
            <a:avLst/>
          </a:prstGeom>
        </p:spPr>
      </p:pic>
      <p:sp>
        <p:nvSpPr>
          <p:cNvPr id="9" name="TextBox 8">
            <a:extLst>
              <a:ext uri="{FF2B5EF4-FFF2-40B4-BE49-F238E27FC236}">
                <a16:creationId xmlns:a16="http://schemas.microsoft.com/office/drawing/2014/main" id="{AFD7F4CE-AED9-477E-A5CF-78683640A970}"/>
              </a:ext>
            </a:extLst>
          </p:cNvPr>
          <p:cNvSpPr txBox="1"/>
          <p:nvPr/>
        </p:nvSpPr>
        <p:spPr>
          <a:xfrm>
            <a:off x="318686" y="2857960"/>
            <a:ext cx="1976867" cy="415498"/>
          </a:xfrm>
          <a:prstGeom prst="rect">
            <a:avLst/>
          </a:prstGeom>
          <a:noFill/>
        </p:spPr>
        <p:txBody>
          <a:bodyPr wrap="square" rtlCol="0">
            <a:spAutoFit/>
          </a:bodyPr>
          <a:lstStyle/>
          <a:p>
            <a:pPr algn="ctr"/>
            <a:r>
              <a:rPr lang="en-US" sz="2100" dirty="0">
                <a:solidFill>
                  <a:schemeClr val="accent2"/>
                </a:solidFill>
              </a:rPr>
              <a:t>Pick 2 questions</a:t>
            </a:r>
          </a:p>
        </p:txBody>
      </p:sp>
      <p:sp>
        <p:nvSpPr>
          <p:cNvPr id="10" name="TextBox 9">
            <a:extLst>
              <a:ext uri="{FF2B5EF4-FFF2-40B4-BE49-F238E27FC236}">
                <a16:creationId xmlns:a16="http://schemas.microsoft.com/office/drawing/2014/main" id="{F5875B93-378A-D87D-55EF-7D4A7A611551}"/>
              </a:ext>
            </a:extLst>
          </p:cNvPr>
          <p:cNvSpPr txBox="1"/>
          <p:nvPr/>
        </p:nvSpPr>
        <p:spPr>
          <a:xfrm>
            <a:off x="6617687" y="67319"/>
            <a:ext cx="252631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solidFill>
                  <a:srgbClr val="FF0000"/>
                </a:solidFill>
              </a:rPr>
              <a:t>MANAGER/SUPERVISOR SLIDE</a:t>
            </a:r>
          </a:p>
        </p:txBody>
      </p:sp>
    </p:spTree>
    <p:extLst>
      <p:ext uri="{BB962C8B-B14F-4D97-AF65-F5344CB8AC3E}">
        <p14:creationId xmlns:p14="http://schemas.microsoft.com/office/powerpoint/2010/main" val="23692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05FA36-189D-4829-B864-2D845E016CD4}"/>
              </a:ext>
            </a:extLst>
          </p:cNvPr>
          <p:cNvSpPr>
            <a:spLocks noGrp="1"/>
          </p:cNvSpPr>
          <p:nvPr>
            <p:ph idx="1"/>
          </p:nvPr>
        </p:nvSpPr>
        <p:spPr>
          <a:xfrm>
            <a:off x="2232324" y="879117"/>
            <a:ext cx="6911676" cy="3794522"/>
          </a:xfrm>
        </p:spPr>
        <p:txBody>
          <a:bodyPr/>
          <a:lstStyle/>
          <a:p>
            <a:pPr marL="0" indent="0">
              <a:lnSpc>
                <a:spcPct val="115000"/>
              </a:lnSpc>
              <a:spcBef>
                <a:spcPts val="0"/>
              </a:spcBef>
              <a:spcAft>
                <a:spcPts val="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These questions are designed to find out about workplace hazards and if we know how those risks and hazards are managed.  Most mistakes are the result of rushing or taking short cuts.  Managers sometimes reward efficiency and expediency without knowing they may be reinforcing the wrong behavior if the employee is taking unnecessary or dangerous risks.  Most people know about unaddressed safety issues in their workplace but either overlook them, adapt to them or think they are under control.  </a:t>
            </a:r>
          </a:p>
          <a:p>
            <a:pPr marL="0" indent="0">
              <a:lnSpc>
                <a:spcPct val="115000"/>
              </a:lnSpc>
              <a:spcBef>
                <a:spcPts val="0"/>
              </a:spcBef>
              <a:spcAft>
                <a:spcPts val="0"/>
              </a:spcAft>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Safety questions you can ask:</a:t>
            </a:r>
          </a:p>
          <a:p>
            <a:pPr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What dangers do you face? </a:t>
            </a:r>
          </a:p>
          <a:p>
            <a:pPr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Are these dangers under control? </a:t>
            </a:r>
          </a:p>
          <a:p>
            <a:pPr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Are any safety issues not dealt with? </a:t>
            </a:r>
          </a:p>
          <a:p>
            <a:pPr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Do you or others feel you need to take short cuts?</a:t>
            </a:r>
          </a:p>
          <a:p>
            <a:pPr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What would have to be different in order for you to feel more comfortable about safety in your workplace? </a:t>
            </a:r>
          </a:p>
          <a:p>
            <a:pPr lvl="1" indent="-257175">
              <a:lnSpc>
                <a:spcPct val="115000"/>
              </a:lnSpc>
              <a:spcBef>
                <a:spcPts val="0"/>
              </a:spcBef>
              <a:spcAft>
                <a:spcPts val="0"/>
              </a:spcAft>
              <a:buFont typeface="Arial" panose="020B0604020202020204" pitchFamily="34" charset="0"/>
              <a:buChar char="•"/>
              <a:tabLst>
                <a:tab pos="171450" algn="l"/>
              </a:tabLst>
            </a:pPr>
            <a:r>
              <a:rPr lang="en-US" sz="1200" dirty="0">
                <a:latin typeface="Calibri" panose="020F0502020204030204" pitchFamily="34" charset="0"/>
                <a:ea typeface="Calibri" panose="020F0502020204030204" pitchFamily="34" charset="0"/>
                <a:cs typeface="Times New Roman" panose="02020603050405020304" pitchFamily="18" charset="0"/>
              </a:rPr>
              <a:t>Ergonomics:  Are there any work tasks that are causing you pain or discomfort?  Have you taken Ergonomics Training or had a workstation evaluation?</a:t>
            </a:r>
          </a:p>
          <a:p>
            <a:endParaRPr lang="en-US" dirty="0"/>
          </a:p>
        </p:txBody>
      </p:sp>
      <p:sp>
        <p:nvSpPr>
          <p:cNvPr id="3" name="Title 2">
            <a:extLst>
              <a:ext uri="{FF2B5EF4-FFF2-40B4-BE49-F238E27FC236}">
                <a16:creationId xmlns:a16="http://schemas.microsoft.com/office/drawing/2014/main" id="{B9F6608A-9ABE-46D8-B6EC-3EB1AD337090}"/>
              </a:ext>
            </a:extLst>
          </p:cNvPr>
          <p:cNvSpPr>
            <a:spLocks noGrp="1"/>
          </p:cNvSpPr>
          <p:nvPr>
            <p:ph type="title"/>
          </p:nvPr>
        </p:nvSpPr>
        <p:spPr/>
        <p:txBody>
          <a:bodyPr/>
          <a:lstStyle/>
          <a:p>
            <a:r>
              <a:rPr lang="en-US" dirty="0"/>
              <a:t>Workforce Engagement – Management Walkthroughs</a:t>
            </a:r>
          </a:p>
        </p:txBody>
      </p:sp>
      <p:sp>
        <p:nvSpPr>
          <p:cNvPr id="4" name="Date Placeholder 3">
            <a:extLst>
              <a:ext uri="{FF2B5EF4-FFF2-40B4-BE49-F238E27FC236}">
                <a16:creationId xmlns:a16="http://schemas.microsoft.com/office/drawing/2014/main" id="{375FD5EF-A36C-4A4C-99F1-808798238BF9}"/>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6B7D37C0-829E-42DE-80A0-816683F37F96}"/>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5E28CA64-3EA9-4788-9ABE-04BB229C4045}"/>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9" name="Graphic 8" descr="Questions with solid fill">
            <a:extLst>
              <a:ext uri="{FF2B5EF4-FFF2-40B4-BE49-F238E27FC236}">
                <a16:creationId xmlns:a16="http://schemas.microsoft.com/office/drawing/2014/main" id="{2EED3D8C-C03B-41A5-BEF2-BF40E1D678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331" y="1209418"/>
            <a:ext cx="1837977" cy="1837977"/>
          </a:xfrm>
          <a:prstGeom prst="rect">
            <a:avLst/>
          </a:prstGeom>
        </p:spPr>
      </p:pic>
      <p:sp>
        <p:nvSpPr>
          <p:cNvPr id="10" name="TextBox 9">
            <a:extLst>
              <a:ext uri="{FF2B5EF4-FFF2-40B4-BE49-F238E27FC236}">
                <a16:creationId xmlns:a16="http://schemas.microsoft.com/office/drawing/2014/main" id="{8B4F6C73-6BAA-4D3D-BFC0-C8FEC0ECE643}"/>
              </a:ext>
            </a:extLst>
          </p:cNvPr>
          <p:cNvSpPr txBox="1"/>
          <p:nvPr/>
        </p:nvSpPr>
        <p:spPr>
          <a:xfrm>
            <a:off x="188886" y="3098754"/>
            <a:ext cx="1976867" cy="415498"/>
          </a:xfrm>
          <a:prstGeom prst="rect">
            <a:avLst/>
          </a:prstGeom>
          <a:noFill/>
        </p:spPr>
        <p:txBody>
          <a:bodyPr wrap="square" rtlCol="0">
            <a:spAutoFit/>
          </a:bodyPr>
          <a:lstStyle/>
          <a:p>
            <a:pPr algn="ctr"/>
            <a:r>
              <a:rPr lang="en-US" sz="2100" dirty="0">
                <a:solidFill>
                  <a:schemeClr val="accent3"/>
                </a:solidFill>
              </a:rPr>
              <a:t>Pick 2 questions</a:t>
            </a:r>
          </a:p>
        </p:txBody>
      </p:sp>
      <p:sp>
        <p:nvSpPr>
          <p:cNvPr id="8" name="TextBox 7">
            <a:extLst>
              <a:ext uri="{FF2B5EF4-FFF2-40B4-BE49-F238E27FC236}">
                <a16:creationId xmlns:a16="http://schemas.microsoft.com/office/drawing/2014/main" id="{66974AFE-6AC8-7882-F021-555C50A30C3B}"/>
              </a:ext>
            </a:extLst>
          </p:cNvPr>
          <p:cNvSpPr txBox="1"/>
          <p:nvPr/>
        </p:nvSpPr>
        <p:spPr>
          <a:xfrm>
            <a:off x="6617687" y="67319"/>
            <a:ext cx="252631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solidFill>
                  <a:srgbClr val="FF0000"/>
                </a:solidFill>
              </a:rPr>
              <a:t>MANAGER/SUPERVISOR SLIDE</a:t>
            </a:r>
          </a:p>
        </p:txBody>
      </p:sp>
    </p:spTree>
    <p:extLst>
      <p:ext uri="{BB962C8B-B14F-4D97-AF65-F5344CB8AC3E}">
        <p14:creationId xmlns:p14="http://schemas.microsoft.com/office/powerpoint/2010/main" val="413174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7C31E-0839-4F80-B241-35D8570C872B}"/>
              </a:ext>
            </a:extLst>
          </p:cNvPr>
          <p:cNvSpPr>
            <a:spLocks noGrp="1"/>
          </p:cNvSpPr>
          <p:nvPr>
            <p:ph sz="half" idx="13"/>
          </p:nvPr>
        </p:nvSpPr>
        <p:spPr>
          <a:xfrm>
            <a:off x="213008" y="793541"/>
            <a:ext cx="8686800" cy="4522075"/>
          </a:xfrm>
        </p:spPr>
        <p:txBody>
          <a:bodyPr/>
          <a:lstStyle/>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Go where the people are.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Walkarounds are not about doing workplace safety inspections.  They are about conversations that lead to increased safety and improved work processes.</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Ask good questions to learn what’s going on.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Employees want to be acknowledged for their contributions and want to succeed.  They welcome an opportunity to have you help them to be successful.</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Every encounter is a touch point – make it positive.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Your employees should welcome your visits and look forward to seeing you, not run away when they see you coming down the hall.  Do not use these opportunities for correction or performance evaluations.  Use them to engage in meaningful conversations about the work.  </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Start with safety but go beyond.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After you ask questions to find out about their work it is important to talk about safety and establish that you care about their welfare.  If the first thing you talk about is cost or schedule, that’s what they think is the most important issue on your mind.</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Don’t walk past a mistake.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When you do not address an unsafe behavior or condition it implies you condone it.  Also, make it a personal commitment to pick up litter in your path.  When you intervene in constructive ways it gives others “permission” to do the same.</a:t>
            </a:r>
          </a:p>
          <a:p>
            <a:pPr lvl="1" indent="-257175">
              <a:lnSpc>
                <a:spcPct val="115000"/>
              </a:lnSpc>
              <a:spcBef>
                <a:spcPts val="0"/>
              </a:spcBef>
              <a:spcAft>
                <a:spcPts val="0"/>
              </a:spcAft>
              <a:buFont typeface="Symbol" panose="05050102010706020507" pitchFamily="18" charset="2"/>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3">
            <a:extLst>
              <a:ext uri="{FF2B5EF4-FFF2-40B4-BE49-F238E27FC236}">
                <a16:creationId xmlns:a16="http://schemas.microsoft.com/office/drawing/2014/main" id="{B8CE8405-6BF0-4D71-BAC7-0ACAA4075383}"/>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02B6115E-365A-4C91-9656-8E05187F0E8F}"/>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9D291EDC-228C-4253-A634-D3846D68826F}"/>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3" name="Title 2">
            <a:extLst>
              <a:ext uri="{FF2B5EF4-FFF2-40B4-BE49-F238E27FC236}">
                <a16:creationId xmlns:a16="http://schemas.microsoft.com/office/drawing/2014/main" id="{A30C1822-0339-4549-BE65-587FBFBC283A}"/>
              </a:ext>
            </a:extLst>
          </p:cNvPr>
          <p:cNvSpPr>
            <a:spLocks noGrp="1"/>
          </p:cNvSpPr>
          <p:nvPr>
            <p:ph type="title"/>
          </p:nvPr>
        </p:nvSpPr>
        <p:spPr/>
        <p:txBody>
          <a:bodyPr/>
          <a:lstStyle/>
          <a:p>
            <a:r>
              <a:rPr lang="en-US" dirty="0"/>
              <a:t>Workforce Engagement – Management Walkthrough Guidance</a:t>
            </a:r>
          </a:p>
        </p:txBody>
      </p:sp>
      <p:sp>
        <p:nvSpPr>
          <p:cNvPr id="9" name="TextBox 8">
            <a:extLst>
              <a:ext uri="{FF2B5EF4-FFF2-40B4-BE49-F238E27FC236}">
                <a16:creationId xmlns:a16="http://schemas.microsoft.com/office/drawing/2014/main" id="{DDB4081F-B307-BA02-AAAE-0A4BB75F4A9E}"/>
              </a:ext>
            </a:extLst>
          </p:cNvPr>
          <p:cNvSpPr txBox="1"/>
          <p:nvPr/>
        </p:nvSpPr>
        <p:spPr>
          <a:xfrm>
            <a:off x="6617687" y="67319"/>
            <a:ext cx="252631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solidFill>
                  <a:srgbClr val="FF0000"/>
                </a:solidFill>
              </a:rPr>
              <a:t>MANAGER/SUPERVISOR SLIDE</a:t>
            </a:r>
          </a:p>
        </p:txBody>
      </p:sp>
    </p:spTree>
    <p:extLst>
      <p:ext uri="{BB962C8B-B14F-4D97-AF65-F5344CB8AC3E}">
        <p14:creationId xmlns:p14="http://schemas.microsoft.com/office/powerpoint/2010/main" val="112284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018736D-DC09-4F9B-A6FC-28B04E5AD31D}"/>
              </a:ext>
            </a:extLst>
          </p:cNvPr>
          <p:cNvSpPr>
            <a:spLocks noGrp="1"/>
          </p:cNvSpPr>
          <p:nvPr>
            <p:ph sz="half" idx="15"/>
          </p:nvPr>
        </p:nvSpPr>
        <p:spPr>
          <a:xfrm>
            <a:off x="222251" y="793540"/>
            <a:ext cx="8734716" cy="4003976"/>
          </a:xfrm>
        </p:spPr>
        <p:txBody>
          <a:bodyPr/>
          <a:lstStyle/>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If you find something wrong – don’t get mad, get curious.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Try to find out why they thought it was right at the time.  No one comes to work each day trying to figure out ways they can deliberately screw up.  If you introduce anger or irritation, you may never find out the real cause of the problem.  When you engage in “empathic inquiry” you engage your employee in partnership.</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Cross walk with other managers.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Fresh eyes lead to important discoveries.  Help each other to be skillful at doing effective walkarounds.  </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Don’t try to solve the problem in the moment.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Only the simplest of problems can be solved in the moment and many problems are more complex to solve than they first appear.  Trying to solve problems in the moment may shut off conversation before the real issues are known.  </a:t>
            </a:r>
          </a:p>
          <a:p>
            <a:pPr marL="257175" indent="-257175">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When you get feedback or suggestions, get back to them (quickly).  </a:t>
            </a:r>
          </a:p>
          <a:p>
            <a:pPr lvl="1" indent="-257175">
              <a:lnSpc>
                <a:spcPct val="115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Even if you have to tell someone that their idea was considered but not adopted, they are more willing to accept that they were listened to than ignored. If they feel they were ignored you will not likely get any more suggestions.  Also, if you didn’t use their idea, give them a reason - it will verify that their idea was at least evaluated.  </a:t>
            </a:r>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sz="2400" dirty="0"/>
          </a:p>
        </p:txBody>
      </p:sp>
      <p:sp>
        <p:nvSpPr>
          <p:cNvPr id="4" name="Date Placeholder 3">
            <a:extLst>
              <a:ext uri="{FF2B5EF4-FFF2-40B4-BE49-F238E27FC236}">
                <a16:creationId xmlns:a16="http://schemas.microsoft.com/office/drawing/2014/main" id="{B8CE8405-6BF0-4D71-BAC7-0ACAA4075383}"/>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02B6115E-365A-4C91-9656-8E05187F0E8F}"/>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9D291EDC-228C-4253-A634-D3846D68826F}"/>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3" name="Title 2">
            <a:extLst>
              <a:ext uri="{FF2B5EF4-FFF2-40B4-BE49-F238E27FC236}">
                <a16:creationId xmlns:a16="http://schemas.microsoft.com/office/drawing/2014/main" id="{A30C1822-0339-4549-BE65-587FBFBC283A}"/>
              </a:ext>
            </a:extLst>
          </p:cNvPr>
          <p:cNvSpPr>
            <a:spLocks noGrp="1"/>
          </p:cNvSpPr>
          <p:nvPr>
            <p:ph type="title"/>
          </p:nvPr>
        </p:nvSpPr>
        <p:spPr/>
        <p:txBody>
          <a:bodyPr/>
          <a:lstStyle/>
          <a:p>
            <a:r>
              <a:rPr lang="en-US" dirty="0"/>
              <a:t>Workforce Engagement – Management Walkthrough Guidance</a:t>
            </a:r>
          </a:p>
        </p:txBody>
      </p:sp>
      <p:sp>
        <p:nvSpPr>
          <p:cNvPr id="9" name="TextBox 8">
            <a:extLst>
              <a:ext uri="{FF2B5EF4-FFF2-40B4-BE49-F238E27FC236}">
                <a16:creationId xmlns:a16="http://schemas.microsoft.com/office/drawing/2014/main" id="{DDB4081F-B307-BA02-AAAE-0A4BB75F4A9E}"/>
              </a:ext>
            </a:extLst>
          </p:cNvPr>
          <p:cNvSpPr txBox="1"/>
          <p:nvPr/>
        </p:nvSpPr>
        <p:spPr>
          <a:xfrm>
            <a:off x="6617687" y="67319"/>
            <a:ext cx="252631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solidFill>
                  <a:srgbClr val="FF0000"/>
                </a:solidFill>
              </a:rPr>
              <a:t>MANAGER/SUPERVISOR SLIDE</a:t>
            </a:r>
          </a:p>
        </p:txBody>
      </p:sp>
    </p:spTree>
    <p:extLst>
      <p:ext uri="{BB962C8B-B14F-4D97-AF65-F5344CB8AC3E}">
        <p14:creationId xmlns:p14="http://schemas.microsoft.com/office/powerpoint/2010/main" val="258456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38938-2095-080E-B84C-9264ACF375FE}"/>
              </a:ext>
            </a:extLst>
          </p:cNvPr>
          <p:cNvSpPr>
            <a:spLocks noGrp="1"/>
          </p:cNvSpPr>
          <p:nvPr>
            <p:ph sz="half" idx="13"/>
          </p:nvPr>
        </p:nvSpPr>
        <p:spPr>
          <a:xfrm>
            <a:off x="228601" y="1044739"/>
            <a:ext cx="4206240" cy="2156488"/>
          </a:xfrm>
        </p:spPr>
        <p:txBody>
          <a:bodyPr/>
          <a:lstStyle/>
          <a:p>
            <a:r>
              <a:rPr lang="en-US" dirty="0"/>
              <a:t>Communication habits or means that do not enhance accurate understanding by all members involved in an exchange of information.</a:t>
            </a:r>
          </a:p>
        </p:txBody>
      </p:sp>
      <p:sp>
        <p:nvSpPr>
          <p:cNvPr id="3" name="Content Placeholder 2">
            <a:extLst>
              <a:ext uri="{FF2B5EF4-FFF2-40B4-BE49-F238E27FC236}">
                <a16:creationId xmlns:a16="http://schemas.microsoft.com/office/drawing/2014/main" id="{39E00A86-D15D-657C-1984-08D4E875E5B2}"/>
              </a:ext>
            </a:extLst>
          </p:cNvPr>
          <p:cNvSpPr>
            <a:spLocks noGrp="1"/>
          </p:cNvSpPr>
          <p:nvPr>
            <p:ph sz="half" idx="15"/>
          </p:nvPr>
        </p:nvSpPr>
        <p:spPr>
          <a:xfrm>
            <a:off x="4692455" y="1044739"/>
            <a:ext cx="4215383" cy="1723861"/>
          </a:xfrm>
        </p:spPr>
        <p:txBody>
          <a:bodyPr/>
          <a:lstStyle/>
          <a:p>
            <a:pPr>
              <a:spcBef>
                <a:spcPts val="100"/>
              </a:spcBef>
            </a:pPr>
            <a:r>
              <a:rPr lang="en-US" dirty="0"/>
              <a:t>Self-checking</a:t>
            </a:r>
          </a:p>
          <a:p>
            <a:pPr>
              <a:spcBef>
                <a:spcPts val="100"/>
              </a:spcBef>
            </a:pPr>
            <a:r>
              <a:rPr lang="en-US" dirty="0"/>
              <a:t>Peer-checking</a:t>
            </a:r>
          </a:p>
          <a:p>
            <a:pPr>
              <a:spcBef>
                <a:spcPts val="100"/>
              </a:spcBef>
            </a:pPr>
            <a:r>
              <a:rPr lang="en-US" dirty="0"/>
              <a:t>Three-way communication</a:t>
            </a:r>
          </a:p>
          <a:p>
            <a:pPr>
              <a:spcBef>
                <a:spcPts val="100"/>
              </a:spcBef>
            </a:pPr>
            <a:r>
              <a:rPr lang="en-US" dirty="0"/>
              <a:t>Reviews and approvals</a:t>
            </a:r>
          </a:p>
          <a:p>
            <a:pPr>
              <a:spcBef>
                <a:spcPts val="100"/>
              </a:spcBef>
            </a:pPr>
            <a:r>
              <a:rPr lang="en-US" dirty="0"/>
              <a:t>Supervisory oversight</a:t>
            </a:r>
          </a:p>
        </p:txBody>
      </p:sp>
      <p:sp>
        <p:nvSpPr>
          <p:cNvPr id="4" name="Text Placeholder 3">
            <a:extLst>
              <a:ext uri="{FF2B5EF4-FFF2-40B4-BE49-F238E27FC236}">
                <a16:creationId xmlns:a16="http://schemas.microsoft.com/office/drawing/2014/main" id="{A54712E3-C420-D50C-77ED-E1E601663A5B}"/>
              </a:ext>
            </a:extLst>
          </p:cNvPr>
          <p:cNvSpPr>
            <a:spLocks noGrp="1"/>
          </p:cNvSpPr>
          <p:nvPr>
            <p:ph type="body" sz="half" idx="16"/>
          </p:nvPr>
        </p:nvSpPr>
        <p:spPr>
          <a:xfrm>
            <a:off x="246070" y="788151"/>
            <a:ext cx="4205476" cy="259599"/>
          </a:xfrm>
        </p:spPr>
        <p:txBody>
          <a:bodyPr/>
          <a:lstStyle/>
          <a:p>
            <a:r>
              <a:rPr lang="en-US" dirty="0"/>
              <a:t>Error Precursor – Imprecise communication habits</a:t>
            </a:r>
          </a:p>
        </p:txBody>
      </p:sp>
      <p:sp>
        <p:nvSpPr>
          <p:cNvPr id="5" name="Text Placeholder 4">
            <a:extLst>
              <a:ext uri="{FF2B5EF4-FFF2-40B4-BE49-F238E27FC236}">
                <a16:creationId xmlns:a16="http://schemas.microsoft.com/office/drawing/2014/main" id="{AB6A90A4-803A-C0C1-0254-37384F096405}"/>
              </a:ext>
            </a:extLst>
          </p:cNvPr>
          <p:cNvSpPr>
            <a:spLocks noGrp="1"/>
          </p:cNvSpPr>
          <p:nvPr>
            <p:ph type="body" sz="half" idx="19"/>
          </p:nvPr>
        </p:nvSpPr>
        <p:spPr>
          <a:xfrm>
            <a:off x="4661661" y="788151"/>
            <a:ext cx="4206239" cy="263689"/>
          </a:xfrm>
        </p:spPr>
        <p:txBody>
          <a:bodyPr/>
          <a:lstStyle/>
          <a:p>
            <a:r>
              <a:rPr lang="en-US" dirty="0"/>
              <a:t>Mitigations for imprecise communication</a:t>
            </a:r>
          </a:p>
        </p:txBody>
      </p:sp>
      <p:sp>
        <p:nvSpPr>
          <p:cNvPr id="6" name="Date Placeholder 5">
            <a:extLst>
              <a:ext uri="{FF2B5EF4-FFF2-40B4-BE49-F238E27FC236}">
                <a16:creationId xmlns:a16="http://schemas.microsoft.com/office/drawing/2014/main" id="{D581937B-C3A6-FEE0-A3F6-927DE6364EBB}"/>
              </a:ext>
            </a:extLst>
          </p:cNvPr>
          <p:cNvSpPr>
            <a:spLocks noGrp="1"/>
          </p:cNvSpPr>
          <p:nvPr>
            <p:ph type="dt" sz="half" idx="2"/>
          </p:nvPr>
        </p:nvSpPr>
        <p:spPr/>
        <p:txBody>
          <a:bodyPr/>
          <a:lstStyle/>
          <a:p>
            <a:pPr>
              <a:defRPr/>
            </a:pPr>
            <a:r>
              <a:rPr lang="en-US"/>
              <a:t>5/31/2023</a:t>
            </a:r>
            <a:endParaRPr lang="en-US" dirty="0"/>
          </a:p>
        </p:txBody>
      </p:sp>
      <p:sp>
        <p:nvSpPr>
          <p:cNvPr id="7" name="Footer Placeholder 6">
            <a:extLst>
              <a:ext uri="{FF2B5EF4-FFF2-40B4-BE49-F238E27FC236}">
                <a16:creationId xmlns:a16="http://schemas.microsoft.com/office/drawing/2014/main" id="{B53809CE-3057-CF93-850E-3AC06F862899}"/>
              </a:ext>
            </a:extLst>
          </p:cNvPr>
          <p:cNvSpPr>
            <a:spLocks noGrp="1"/>
          </p:cNvSpPr>
          <p:nvPr>
            <p:ph type="ftr" sz="quarter" idx="3"/>
          </p:nvPr>
        </p:nvSpPr>
        <p:spPr/>
        <p:txBody>
          <a:bodyPr/>
          <a:lstStyle/>
          <a:p>
            <a:pPr>
              <a:defRPr/>
            </a:pPr>
            <a:r>
              <a:rPr lang="en-US"/>
              <a:t>Safety Pause</a:t>
            </a:r>
            <a:endParaRPr lang="en-US" b="1" dirty="0"/>
          </a:p>
        </p:txBody>
      </p:sp>
      <p:sp>
        <p:nvSpPr>
          <p:cNvPr id="8" name="Slide Number Placeholder 7">
            <a:extLst>
              <a:ext uri="{FF2B5EF4-FFF2-40B4-BE49-F238E27FC236}">
                <a16:creationId xmlns:a16="http://schemas.microsoft.com/office/drawing/2014/main" id="{FC40C9D7-2514-97C0-7BA6-29C4972A9879}"/>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9" name="Title 8">
            <a:extLst>
              <a:ext uri="{FF2B5EF4-FFF2-40B4-BE49-F238E27FC236}">
                <a16:creationId xmlns:a16="http://schemas.microsoft.com/office/drawing/2014/main" id="{5048D494-C1E1-5D2C-8EEA-2FB8B955EFDB}"/>
              </a:ext>
            </a:extLst>
          </p:cNvPr>
          <p:cNvSpPr>
            <a:spLocks noGrp="1"/>
          </p:cNvSpPr>
          <p:nvPr>
            <p:ph type="title"/>
          </p:nvPr>
        </p:nvSpPr>
        <p:spPr/>
        <p:txBody>
          <a:bodyPr/>
          <a:lstStyle/>
          <a:p>
            <a:r>
              <a:rPr lang="en-US" dirty="0"/>
              <a:t>Team Engagements in the Workplace</a:t>
            </a:r>
          </a:p>
        </p:txBody>
      </p:sp>
      <p:sp>
        <p:nvSpPr>
          <p:cNvPr id="13" name="TextBox 12">
            <a:extLst>
              <a:ext uri="{FF2B5EF4-FFF2-40B4-BE49-F238E27FC236}">
                <a16:creationId xmlns:a16="http://schemas.microsoft.com/office/drawing/2014/main" id="{3B0CEB58-F8EA-2A76-2B08-374E4EBE3117}"/>
              </a:ext>
            </a:extLst>
          </p:cNvPr>
          <p:cNvSpPr txBox="1"/>
          <p:nvPr/>
        </p:nvSpPr>
        <p:spPr>
          <a:xfrm flipH="1">
            <a:off x="222250" y="2499692"/>
            <a:ext cx="8675679"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a:t>EXERCISE:</a:t>
            </a:r>
          </a:p>
          <a:p>
            <a:pPr marL="285750" indent="-285750">
              <a:buFont typeface="Arial" panose="020B0604020202020204" pitchFamily="34" charset="0"/>
              <a:buChar char="•"/>
            </a:pPr>
            <a:r>
              <a:rPr lang="en-US" sz="1600" dirty="0"/>
              <a:t>Ask for one volunteer to be “the speaker”.  Everyone else will be “the listeners” and will need a sheet of paper and pen/pencil.</a:t>
            </a:r>
          </a:p>
          <a:p>
            <a:pPr marL="285750" indent="-285750">
              <a:buFont typeface="Arial" panose="020B0604020202020204" pitchFamily="34" charset="0"/>
              <a:buChar char="•"/>
            </a:pPr>
            <a:r>
              <a:rPr lang="en-US" sz="1600" dirty="0"/>
              <a:t>Ask the speaker to describe the geometrical image (pick one from backup slides) in detail.  The listeners will attempt to draw the image on their paper based upon the instructions.  After 5 minutes review the drawings compared to the original.</a:t>
            </a:r>
          </a:p>
          <a:p>
            <a:pPr marL="285750" indent="-285750">
              <a:buFont typeface="Arial" panose="020B0604020202020204" pitchFamily="34" charset="0"/>
              <a:buChar char="•"/>
            </a:pPr>
            <a:r>
              <a:rPr lang="en-US" sz="1600" dirty="0"/>
              <a:t>Discuss. Did the drawings turn out like the original?  What worked about the speaker’s instructions?  What did the speaker or listeners do to reduce misunderstanding? How can you apply this to your work?</a:t>
            </a:r>
          </a:p>
        </p:txBody>
      </p:sp>
    </p:spTree>
    <p:extLst>
      <p:ext uri="{BB962C8B-B14F-4D97-AF65-F5344CB8AC3E}">
        <p14:creationId xmlns:p14="http://schemas.microsoft.com/office/powerpoint/2010/main" val="230523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38938-2095-080E-B84C-9264ACF375FE}"/>
              </a:ext>
            </a:extLst>
          </p:cNvPr>
          <p:cNvSpPr>
            <a:spLocks noGrp="1"/>
          </p:cNvSpPr>
          <p:nvPr>
            <p:ph sz="half" idx="13"/>
          </p:nvPr>
        </p:nvSpPr>
        <p:spPr>
          <a:xfrm>
            <a:off x="228601" y="1044739"/>
            <a:ext cx="4206240" cy="2156488"/>
          </a:xfrm>
        </p:spPr>
        <p:txBody>
          <a:bodyPr/>
          <a:lstStyle/>
          <a:p>
            <a:r>
              <a:rPr lang="en-US" sz="1600" dirty="0"/>
              <a:t>Urgency or excessive pace required to perform action or task. May be manifested by shortcuts, being in a hurry, or an unwillingness to accept additional work or to help others. No spare time.</a:t>
            </a:r>
          </a:p>
        </p:txBody>
      </p:sp>
      <p:sp>
        <p:nvSpPr>
          <p:cNvPr id="3" name="Content Placeholder 2">
            <a:extLst>
              <a:ext uri="{FF2B5EF4-FFF2-40B4-BE49-F238E27FC236}">
                <a16:creationId xmlns:a16="http://schemas.microsoft.com/office/drawing/2014/main" id="{39E00A86-D15D-657C-1984-08D4E875E5B2}"/>
              </a:ext>
            </a:extLst>
          </p:cNvPr>
          <p:cNvSpPr>
            <a:spLocks noGrp="1"/>
          </p:cNvSpPr>
          <p:nvPr>
            <p:ph sz="half" idx="15"/>
          </p:nvPr>
        </p:nvSpPr>
        <p:spPr>
          <a:xfrm>
            <a:off x="4692455" y="1044739"/>
            <a:ext cx="4215383" cy="1723861"/>
          </a:xfrm>
        </p:spPr>
        <p:txBody>
          <a:bodyPr/>
          <a:lstStyle/>
          <a:p>
            <a:pPr>
              <a:spcBef>
                <a:spcPts val="100"/>
              </a:spcBef>
            </a:pPr>
            <a:r>
              <a:rPr lang="en-US" sz="1200" dirty="0"/>
              <a:t>Identify if time pressure exists (real or perceived).  Ask:  Do you have enough time to complete safely and correctly? Under what conditions would you stop work? Do you feel comfortable requesting an extension?</a:t>
            </a:r>
          </a:p>
          <a:p>
            <a:pPr>
              <a:spcBef>
                <a:spcPts val="100"/>
              </a:spcBef>
            </a:pPr>
            <a:r>
              <a:rPr lang="en-US" sz="1200" dirty="0"/>
              <a:t>If time pressure exists – address it directly by adjusting the plan or raising the issue to the supervisor/department head/division head/ALD or Senior Director.</a:t>
            </a:r>
          </a:p>
        </p:txBody>
      </p:sp>
      <p:sp>
        <p:nvSpPr>
          <p:cNvPr id="4" name="Text Placeholder 3">
            <a:extLst>
              <a:ext uri="{FF2B5EF4-FFF2-40B4-BE49-F238E27FC236}">
                <a16:creationId xmlns:a16="http://schemas.microsoft.com/office/drawing/2014/main" id="{A54712E3-C420-D50C-77ED-E1E601663A5B}"/>
              </a:ext>
            </a:extLst>
          </p:cNvPr>
          <p:cNvSpPr>
            <a:spLocks noGrp="1"/>
          </p:cNvSpPr>
          <p:nvPr>
            <p:ph type="body" sz="half" idx="16"/>
          </p:nvPr>
        </p:nvSpPr>
        <p:spPr>
          <a:xfrm>
            <a:off x="246070" y="788151"/>
            <a:ext cx="4205476" cy="259599"/>
          </a:xfrm>
        </p:spPr>
        <p:txBody>
          <a:bodyPr/>
          <a:lstStyle/>
          <a:p>
            <a:r>
              <a:rPr lang="en-US" dirty="0"/>
              <a:t>Error Precursor – Time Pressure</a:t>
            </a:r>
          </a:p>
        </p:txBody>
      </p:sp>
      <p:sp>
        <p:nvSpPr>
          <p:cNvPr id="5" name="Text Placeholder 4">
            <a:extLst>
              <a:ext uri="{FF2B5EF4-FFF2-40B4-BE49-F238E27FC236}">
                <a16:creationId xmlns:a16="http://schemas.microsoft.com/office/drawing/2014/main" id="{AB6A90A4-803A-C0C1-0254-37384F096405}"/>
              </a:ext>
            </a:extLst>
          </p:cNvPr>
          <p:cNvSpPr>
            <a:spLocks noGrp="1"/>
          </p:cNvSpPr>
          <p:nvPr>
            <p:ph type="body" sz="half" idx="19"/>
          </p:nvPr>
        </p:nvSpPr>
        <p:spPr>
          <a:xfrm>
            <a:off x="4661661" y="788151"/>
            <a:ext cx="4206239" cy="263689"/>
          </a:xfrm>
        </p:spPr>
        <p:txBody>
          <a:bodyPr/>
          <a:lstStyle/>
          <a:p>
            <a:r>
              <a:rPr lang="en-US" dirty="0"/>
              <a:t>Mitigations for time pressure</a:t>
            </a:r>
          </a:p>
        </p:txBody>
      </p:sp>
      <p:sp>
        <p:nvSpPr>
          <p:cNvPr id="6" name="Date Placeholder 5">
            <a:extLst>
              <a:ext uri="{FF2B5EF4-FFF2-40B4-BE49-F238E27FC236}">
                <a16:creationId xmlns:a16="http://schemas.microsoft.com/office/drawing/2014/main" id="{D581937B-C3A6-FEE0-A3F6-927DE6364EBB}"/>
              </a:ext>
            </a:extLst>
          </p:cNvPr>
          <p:cNvSpPr>
            <a:spLocks noGrp="1"/>
          </p:cNvSpPr>
          <p:nvPr>
            <p:ph type="dt" sz="half" idx="2"/>
          </p:nvPr>
        </p:nvSpPr>
        <p:spPr/>
        <p:txBody>
          <a:bodyPr/>
          <a:lstStyle/>
          <a:p>
            <a:pPr>
              <a:defRPr/>
            </a:pPr>
            <a:r>
              <a:rPr lang="en-US"/>
              <a:t>5/31/2023</a:t>
            </a:r>
            <a:endParaRPr lang="en-US" dirty="0"/>
          </a:p>
        </p:txBody>
      </p:sp>
      <p:sp>
        <p:nvSpPr>
          <p:cNvPr id="7" name="Footer Placeholder 6">
            <a:extLst>
              <a:ext uri="{FF2B5EF4-FFF2-40B4-BE49-F238E27FC236}">
                <a16:creationId xmlns:a16="http://schemas.microsoft.com/office/drawing/2014/main" id="{B53809CE-3057-CF93-850E-3AC06F862899}"/>
              </a:ext>
            </a:extLst>
          </p:cNvPr>
          <p:cNvSpPr>
            <a:spLocks noGrp="1"/>
          </p:cNvSpPr>
          <p:nvPr>
            <p:ph type="ftr" sz="quarter" idx="3"/>
          </p:nvPr>
        </p:nvSpPr>
        <p:spPr/>
        <p:txBody>
          <a:bodyPr/>
          <a:lstStyle/>
          <a:p>
            <a:pPr>
              <a:defRPr/>
            </a:pPr>
            <a:r>
              <a:rPr lang="en-US"/>
              <a:t>Safety Pause</a:t>
            </a:r>
            <a:endParaRPr lang="en-US" b="1" dirty="0"/>
          </a:p>
        </p:txBody>
      </p:sp>
      <p:sp>
        <p:nvSpPr>
          <p:cNvPr id="8" name="Slide Number Placeholder 7">
            <a:extLst>
              <a:ext uri="{FF2B5EF4-FFF2-40B4-BE49-F238E27FC236}">
                <a16:creationId xmlns:a16="http://schemas.microsoft.com/office/drawing/2014/main" id="{FC40C9D7-2514-97C0-7BA6-29C4972A9879}"/>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9" name="Title 8">
            <a:extLst>
              <a:ext uri="{FF2B5EF4-FFF2-40B4-BE49-F238E27FC236}">
                <a16:creationId xmlns:a16="http://schemas.microsoft.com/office/drawing/2014/main" id="{5048D494-C1E1-5D2C-8EEA-2FB8B955EFDB}"/>
              </a:ext>
            </a:extLst>
          </p:cNvPr>
          <p:cNvSpPr>
            <a:spLocks noGrp="1"/>
          </p:cNvSpPr>
          <p:nvPr>
            <p:ph type="title"/>
          </p:nvPr>
        </p:nvSpPr>
        <p:spPr/>
        <p:txBody>
          <a:bodyPr/>
          <a:lstStyle/>
          <a:p>
            <a:r>
              <a:rPr lang="en-US" dirty="0"/>
              <a:t>Team Engagements in the Workplace</a:t>
            </a:r>
          </a:p>
        </p:txBody>
      </p:sp>
      <p:sp>
        <p:nvSpPr>
          <p:cNvPr id="10" name="TextBox 9">
            <a:extLst>
              <a:ext uri="{FF2B5EF4-FFF2-40B4-BE49-F238E27FC236}">
                <a16:creationId xmlns:a16="http://schemas.microsoft.com/office/drawing/2014/main" id="{433D2253-A137-D21F-AF02-EC3E29FD3487}"/>
              </a:ext>
            </a:extLst>
          </p:cNvPr>
          <p:cNvSpPr txBox="1"/>
          <p:nvPr/>
        </p:nvSpPr>
        <p:spPr>
          <a:xfrm>
            <a:off x="4709161" y="2488305"/>
            <a:ext cx="4198677"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t>Scenario 2:</a:t>
            </a:r>
          </a:p>
          <a:p>
            <a:r>
              <a:rPr lang="en-US" sz="1400" dirty="0"/>
              <a:t>You are an engineer responsible for the construction and installation of a top priority piece of equipment.  You speak to the crew building the equipment once a week by Zoom.  Today you learn of a problem that might put you behind schedule, but your slides for the DOE review were due to your boss yesterday.  What do you do?</a:t>
            </a:r>
          </a:p>
        </p:txBody>
      </p:sp>
      <p:sp>
        <p:nvSpPr>
          <p:cNvPr id="11" name="TextBox 10">
            <a:extLst>
              <a:ext uri="{FF2B5EF4-FFF2-40B4-BE49-F238E27FC236}">
                <a16:creationId xmlns:a16="http://schemas.microsoft.com/office/drawing/2014/main" id="{1794CAD5-28AE-2995-5C58-54E9AB84153D}"/>
              </a:ext>
            </a:extLst>
          </p:cNvPr>
          <p:cNvSpPr txBox="1"/>
          <p:nvPr/>
        </p:nvSpPr>
        <p:spPr>
          <a:xfrm>
            <a:off x="298704" y="2488305"/>
            <a:ext cx="4208669"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t>Scenario 1:</a:t>
            </a:r>
          </a:p>
          <a:p>
            <a:r>
              <a:rPr lang="en-US" sz="1400" dirty="0"/>
              <a:t>You are a new technician at the lab on a team that is responsible for rigging and relocating a one-of-a-kind component that should have been delivered weeks ago.  The component weighs 20 tons.  You notice just before the job begins that the bridge crane that will be used is rated for 15 tons.  </a:t>
            </a:r>
          </a:p>
          <a:p>
            <a:r>
              <a:rPr lang="en-US" sz="1400" dirty="0"/>
              <a:t>What would you do?  And what should have been done to avoid this situation?</a:t>
            </a:r>
          </a:p>
        </p:txBody>
      </p:sp>
    </p:spTree>
    <p:extLst>
      <p:ext uri="{BB962C8B-B14F-4D97-AF65-F5344CB8AC3E}">
        <p14:creationId xmlns:p14="http://schemas.microsoft.com/office/powerpoint/2010/main" val="326439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45FF43-00AF-0ABD-E616-690A400B9847}"/>
              </a:ext>
            </a:extLst>
          </p:cNvPr>
          <p:cNvSpPr>
            <a:spLocks noGrp="1"/>
          </p:cNvSpPr>
          <p:nvPr>
            <p:ph sz="half" idx="15"/>
          </p:nvPr>
        </p:nvSpPr>
        <p:spPr>
          <a:xfrm>
            <a:off x="2478881" y="1334571"/>
            <a:ext cx="6525739" cy="3365085"/>
          </a:xfrm>
        </p:spPr>
        <p:txBody>
          <a:bodyPr lIns="0" tIns="0" rIns="0" bIns="0" anchor="t"/>
          <a:lstStyle/>
          <a:p>
            <a:pPr marL="229870" indent="-229870">
              <a:spcBef>
                <a:spcPts val="600"/>
              </a:spcBef>
            </a:pPr>
            <a:r>
              <a:rPr lang="en-US" dirty="0"/>
              <a:t>On Thursday, May 25, a worker on the PIPII Linac construction site fell 25 feet to the concrete floor. </a:t>
            </a:r>
          </a:p>
          <a:p>
            <a:pPr marL="229870" indent="-229870">
              <a:spcBef>
                <a:spcPts val="600"/>
              </a:spcBef>
            </a:pPr>
            <a:r>
              <a:rPr lang="en-US" dirty="0"/>
              <a:t>They suffered severe injuries, and they remain hospitalized. </a:t>
            </a:r>
          </a:p>
          <a:p>
            <a:pPr marL="229870" indent="-229870">
              <a:spcBef>
                <a:spcPts val="600"/>
              </a:spcBef>
            </a:pPr>
            <a:r>
              <a:rPr lang="en-US" dirty="0"/>
              <a:t>This is the worst injury at Fermilab in decades.</a:t>
            </a:r>
          </a:p>
          <a:p>
            <a:pPr marL="229870" indent="-229870">
              <a:spcBef>
                <a:spcPts val="600"/>
              </a:spcBef>
            </a:pPr>
            <a:r>
              <a:rPr lang="en-US" dirty="0"/>
              <a:t>As a result of this, laboratory leadership determined a site-wide standdown was appropriate.  </a:t>
            </a:r>
            <a:r>
              <a:rPr lang="en-US" u="sng" dirty="0"/>
              <a:t>This is not a PIP-II event nor a subcontractor event.  </a:t>
            </a:r>
          </a:p>
          <a:p>
            <a:pPr marL="0" indent="0" algn="ctr">
              <a:spcBef>
                <a:spcPts val="600"/>
              </a:spcBef>
              <a:buNone/>
            </a:pPr>
            <a:endParaRPr lang="en-US" dirty="0"/>
          </a:p>
          <a:p>
            <a:pPr marL="0" indent="0" algn="ctr">
              <a:spcBef>
                <a:spcPts val="600"/>
              </a:spcBef>
              <a:buNone/>
            </a:pPr>
            <a:r>
              <a:rPr lang="en-US" b="1" dirty="0"/>
              <a:t>This is a Fermilab event.  We are all in this together. </a:t>
            </a:r>
          </a:p>
          <a:p>
            <a:pPr marL="229870" indent="-229870">
              <a:spcBef>
                <a:spcPts val="600"/>
              </a:spcBef>
            </a:pPr>
            <a:endParaRPr lang="en-US" sz="2400" dirty="0"/>
          </a:p>
          <a:p>
            <a:pPr marL="229870" indent="-229870">
              <a:spcBef>
                <a:spcPts val="600"/>
              </a:spcBef>
            </a:pPr>
            <a:endParaRPr lang="en-US" dirty="0"/>
          </a:p>
        </p:txBody>
      </p:sp>
      <p:sp>
        <p:nvSpPr>
          <p:cNvPr id="4" name="Date Placeholder 3">
            <a:extLst>
              <a:ext uri="{FF2B5EF4-FFF2-40B4-BE49-F238E27FC236}">
                <a16:creationId xmlns:a16="http://schemas.microsoft.com/office/drawing/2014/main" id="{871A0E77-FD35-637F-732B-3E3E3A81A253}"/>
              </a:ext>
            </a:extLst>
          </p:cNvPr>
          <p:cNvSpPr>
            <a:spLocks noGrp="1"/>
          </p:cNvSpPr>
          <p:nvPr>
            <p:ph type="dt" sz="half" idx="16"/>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F4DD8CD3-8A8F-64A8-E06B-62443D44DBEE}"/>
              </a:ext>
            </a:extLst>
          </p:cNvPr>
          <p:cNvSpPr>
            <a:spLocks noGrp="1"/>
          </p:cNvSpPr>
          <p:nvPr>
            <p:ph type="ftr" sz="quarter" idx="17"/>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27C24248-CDEE-1EB5-8189-293D6049B626}"/>
              </a:ext>
            </a:extLst>
          </p:cNvPr>
          <p:cNvSpPr>
            <a:spLocks noGrp="1"/>
          </p:cNvSpPr>
          <p:nvPr>
            <p:ph type="sldNum" sz="quarter" idx="18"/>
          </p:nvPr>
        </p:nvSpPr>
        <p:spPr/>
        <p:txBody>
          <a:bodyPr/>
          <a:lstStyle/>
          <a:p>
            <a:pPr>
              <a:defRPr/>
            </a:pPr>
            <a:fld id="{148C009B-CB69-E04A-B9B3-34B26D69E9CF}" type="slidenum">
              <a:rPr lang="en-US" smtClean="0"/>
              <a:pPr>
                <a:defRPr/>
              </a:pPr>
              <a:t>2</a:t>
            </a:fld>
            <a:endParaRPr lang="en-US" dirty="0"/>
          </a:p>
        </p:txBody>
      </p:sp>
      <p:sp>
        <p:nvSpPr>
          <p:cNvPr id="3" name="Title 2">
            <a:extLst>
              <a:ext uri="{FF2B5EF4-FFF2-40B4-BE49-F238E27FC236}">
                <a16:creationId xmlns:a16="http://schemas.microsoft.com/office/drawing/2014/main" id="{93FBCE8F-7803-1367-AFCC-4F4BC52485FE}"/>
              </a:ext>
            </a:extLst>
          </p:cNvPr>
          <p:cNvSpPr>
            <a:spLocks noGrp="1"/>
          </p:cNvSpPr>
          <p:nvPr>
            <p:ph type="title"/>
          </p:nvPr>
        </p:nvSpPr>
        <p:spPr/>
        <p:txBody>
          <a:bodyPr/>
          <a:lstStyle/>
          <a:p>
            <a:r>
              <a:rPr lang="en-US" dirty="0"/>
              <a:t>Why are we here </a:t>
            </a:r>
            <a:endParaRPr lang="en-US" dirty="0">
              <a:solidFill>
                <a:srgbClr val="FF0000"/>
              </a:solidFill>
            </a:endParaRPr>
          </a:p>
        </p:txBody>
      </p:sp>
      <p:pic>
        <p:nvPicPr>
          <p:cNvPr id="10" name="Picture 9" descr="A picture containing text&#10;&#10;Description automatically generated">
            <a:extLst>
              <a:ext uri="{FF2B5EF4-FFF2-40B4-BE49-F238E27FC236}">
                <a16:creationId xmlns:a16="http://schemas.microsoft.com/office/drawing/2014/main" id="{42CDADDF-7AB8-3D0F-4F7F-AA0A7D5116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1334571"/>
            <a:ext cx="2271739" cy="3404198"/>
          </a:xfrm>
          <a:prstGeom prst="rect">
            <a:avLst/>
          </a:prstGeom>
        </p:spPr>
      </p:pic>
      <p:sp>
        <p:nvSpPr>
          <p:cNvPr id="11" name="TextBox 10">
            <a:extLst>
              <a:ext uri="{FF2B5EF4-FFF2-40B4-BE49-F238E27FC236}">
                <a16:creationId xmlns:a16="http://schemas.microsoft.com/office/drawing/2014/main" id="{783F3487-9783-01AB-EBA9-D9CFD7305F49}"/>
              </a:ext>
            </a:extLst>
          </p:cNvPr>
          <p:cNvSpPr txBox="1"/>
          <p:nvPr/>
        </p:nvSpPr>
        <p:spPr>
          <a:xfrm>
            <a:off x="192959" y="5126147"/>
            <a:ext cx="2078780" cy="369332"/>
          </a:xfrm>
          <a:prstGeom prst="rect">
            <a:avLst/>
          </a:prstGeom>
          <a:noFill/>
        </p:spPr>
        <p:txBody>
          <a:bodyPr wrap="square" rtlCol="0">
            <a:spAutoFit/>
          </a:bodyPr>
          <a:lstStyle/>
          <a:p>
            <a:r>
              <a:rPr lang="en-US" sz="900" dirty="0">
                <a:hlinkClick r:id="rId3" tooltip="https://www.flickr.com/photos/65315936@N00/5504539621/"/>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413569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5368B0-31AF-433C-8E37-E7D8CA22BF5E}"/>
              </a:ext>
            </a:extLst>
          </p:cNvPr>
          <p:cNvSpPr>
            <a:spLocks noGrp="1"/>
          </p:cNvSpPr>
          <p:nvPr>
            <p:ph idx="1"/>
          </p:nvPr>
        </p:nvSpPr>
        <p:spPr>
          <a:xfrm>
            <a:off x="228603" y="878807"/>
            <a:ext cx="2836066" cy="1597553"/>
          </a:xfrm>
        </p:spPr>
        <p:txBody>
          <a:bodyPr/>
          <a:lstStyle/>
          <a:p>
            <a:r>
              <a:rPr lang="en-US" sz="1600" dirty="0"/>
              <a:t>Safety doesn’t and shouldn’t just happen at work.  </a:t>
            </a:r>
            <a:endParaRPr lang="en-US" sz="1600" dirty="0">
              <a:hlinkClick r:id="rId2"/>
            </a:endParaRPr>
          </a:p>
          <a:p>
            <a:r>
              <a:rPr lang="en-US" sz="1600" dirty="0"/>
              <a:t>Watch video (must be on network)  </a:t>
            </a:r>
            <a:r>
              <a:rPr lang="en-US" sz="1600" dirty="0">
                <a:hlinkClick r:id="rId2"/>
              </a:rPr>
              <a:t>https://eshq.fnal.gov/atwork/safeatalltimes/</a:t>
            </a:r>
            <a:endParaRPr lang="en-US" sz="1600" dirty="0"/>
          </a:p>
        </p:txBody>
      </p:sp>
      <p:sp>
        <p:nvSpPr>
          <p:cNvPr id="9" name="Title 8">
            <a:extLst>
              <a:ext uri="{FF2B5EF4-FFF2-40B4-BE49-F238E27FC236}">
                <a16:creationId xmlns:a16="http://schemas.microsoft.com/office/drawing/2014/main" id="{FE014E9F-777B-8278-094A-48A273C3C1B7}"/>
              </a:ext>
            </a:extLst>
          </p:cNvPr>
          <p:cNvSpPr>
            <a:spLocks noGrp="1"/>
          </p:cNvSpPr>
          <p:nvPr>
            <p:ph type="title"/>
          </p:nvPr>
        </p:nvSpPr>
        <p:spPr/>
        <p:txBody>
          <a:bodyPr/>
          <a:lstStyle/>
          <a:p>
            <a:r>
              <a:rPr lang="en-US" dirty="0"/>
              <a:t>Open Discussion</a:t>
            </a:r>
          </a:p>
        </p:txBody>
      </p:sp>
      <p:sp>
        <p:nvSpPr>
          <p:cNvPr id="6" name="Date Placeholder 5">
            <a:extLst>
              <a:ext uri="{FF2B5EF4-FFF2-40B4-BE49-F238E27FC236}">
                <a16:creationId xmlns:a16="http://schemas.microsoft.com/office/drawing/2014/main" id="{AF148D51-0B71-7B5E-F779-5636B797D9FA}"/>
              </a:ext>
            </a:extLst>
          </p:cNvPr>
          <p:cNvSpPr>
            <a:spLocks noGrp="1"/>
          </p:cNvSpPr>
          <p:nvPr>
            <p:ph type="dt" sz="half" idx="2"/>
          </p:nvPr>
        </p:nvSpPr>
        <p:spPr/>
        <p:txBody>
          <a:bodyPr/>
          <a:lstStyle/>
          <a:p>
            <a:pPr>
              <a:defRPr/>
            </a:pPr>
            <a:r>
              <a:rPr lang="en-US"/>
              <a:t>5/31/2023</a:t>
            </a:r>
            <a:endParaRPr lang="en-US" dirty="0"/>
          </a:p>
        </p:txBody>
      </p:sp>
      <p:sp>
        <p:nvSpPr>
          <p:cNvPr id="7" name="Footer Placeholder 6">
            <a:extLst>
              <a:ext uri="{FF2B5EF4-FFF2-40B4-BE49-F238E27FC236}">
                <a16:creationId xmlns:a16="http://schemas.microsoft.com/office/drawing/2014/main" id="{5B6BEE5A-BA13-9DBA-F13A-878AD1CE8F12}"/>
              </a:ext>
            </a:extLst>
          </p:cNvPr>
          <p:cNvSpPr>
            <a:spLocks noGrp="1"/>
          </p:cNvSpPr>
          <p:nvPr>
            <p:ph type="ftr" sz="quarter" idx="3"/>
          </p:nvPr>
        </p:nvSpPr>
        <p:spPr/>
        <p:txBody>
          <a:bodyPr/>
          <a:lstStyle/>
          <a:p>
            <a:pPr>
              <a:defRPr/>
            </a:pPr>
            <a:r>
              <a:rPr lang="en-US"/>
              <a:t>Safety Pause</a:t>
            </a:r>
            <a:endParaRPr lang="en-US" b="1" dirty="0"/>
          </a:p>
        </p:txBody>
      </p:sp>
      <p:sp>
        <p:nvSpPr>
          <p:cNvPr id="8" name="Slide Number Placeholder 7">
            <a:extLst>
              <a:ext uri="{FF2B5EF4-FFF2-40B4-BE49-F238E27FC236}">
                <a16:creationId xmlns:a16="http://schemas.microsoft.com/office/drawing/2014/main" id="{EA26045B-774C-C770-742B-78F9B9ED1613}"/>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3" name="Picture 2">
            <a:hlinkClick r:id="rId2"/>
            <a:extLst>
              <a:ext uri="{FF2B5EF4-FFF2-40B4-BE49-F238E27FC236}">
                <a16:creationId xmlns:a16="http://schemas.microsoft.com/office/drawing/2014/main" id="{581BDC74-5B99-E355-B539-7D1272F22F6E}"/>
              </a:ext>
            </a:extLst>
          </p:cNvPr>
          <p:cNvPicPr>
            <a:picLocks noChangeAspect="1"/>
          </p:cNvPicPr>
          <p:nvPr/>
        </p:nvPicPr>
        <p:blipFill>
          <a:blip r:embed="rId3"/>
          <a:stretch>
            <a:fillRect/>
          </a:stretch>
        </p:blipFill>
        <p:spPr>
          <a:xfrm>
            <a:off x="3352799" y="796397"/>
            <a:ext cx="5362575" cy="3359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5C7FE102-407E-A7E6-A07D-951EED798D25}"/>
              </a:ext>
            </a:extLst>
          </p:cNvPr>
          <p:cNvSpPr txBox="1"/>
          <p:nvPr/>
        </p:nvSpPr>
        <p:spPr>
          <a:xfrm>
            <a:off x="273304" y="2749551"/>
            <a:ext cx="2679697"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sz="1600" dirty="0"/>
              <a:t>Have you or someone  you know ever had a similar experience? </a:t>
            </a:r>
          </a:p>
          <a:p>
            <a:pPr marL="285750" indent="-285750">
              <a:buFont typeface="Arial" panose="020B0604020202020204" pitchFamily="34" charset="0"/>
              <a:buChar char="•"/>
            </a:pPr>
            <a:r>
              <a:rPr lang="en-US" sz="1600" dirty="0"/>
              <a:t>How do the safety and work planning principles used at work help at home?</a:t>
            </a:r>
          </a:p>
        </p:txBody>
      </p:sp>
    </p:spTree>
    <p:extLst>
      <p:ext uri="{BB962C8B-B14F-4D97-AF65-F5344CB8AC3E}">
        <p14:creationId xmlns:p14="http://schemas.microsoft.com/office/powerpoint/2010/main" val="148712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A7955C-2AE2-9B52-826B-BA0BF86E9D70}"/>
              </a:ext>
            </a:extLst>
          </p:cNvPr>
          <p:cNvSpPr>
            <a:spLocks noGrp="1"/>
          </p:cNvSpPr>
          <p:nvPr>
            <p:ph idx="1"/>
          </p:nvPr>
        </p:nvSpPr>
        <p:spPr/>
        <p:txBody>
          <a:bodyPr/>
          <a:lstStyle/>
          <a:p>
            <a:r>
              <a:rPr lang="en-US" dirty="0"/>
              <a:t>Thank you for your time and engagement throughout this safety pause.  </a:t>
            </a:r>
          </a:p>
          <a:p>
            <a:r>
              <a:rPr lang="en-US" dirty="0"/>
              <a:t>Please send feedback through your line organization.</a:t>
            </a:r>
          </a:p>
          <a:p>
            <a:r>
              <a:rPr lang="en-US" dirty="0"/>
              <a:t>YOU are the lab’s most important resource.  </a:t>
            </a:r>
            <a:r>
              <a:rPr lang="en-US" b="1" dirty="0"/>
              <a:t>If you know of equipment, tools, systems that would make the lab a safer place, please let us know in your feedback.</a:t>
            </a:r>
          </a:p>
          <a:p>
            <a:r>
              <a:rPr lang="en-US" dirty="0"/>
              <a:t>There is nothing more important than your safety.</a:t>
            </a:r>
          </a:p>
        </p:txBody>
      </p:sp>
      <p:sp>
        <p:nvSpPr>
          <p:cNvPr id="3" name="Title 2">
            <a:extLst>
              <a:ext uri="{FF2B5EF4-FFF2-40B4-BE49-F238E27FC236}">
                <a16:creationId xmlns:a16="http://schemas.microsoft.com/office/drawing/2014/main" id="{C97BAD2C-EC19-5B7B-E7D8-5099D405363B}"/>
              </a:ext>
            </a:extLst>
          </p:cNvPr>
          <p:cNvSpPr>
            <a:spLocks noGrp="1"/>
          </p:cNvSpPr>
          <p:nvPr>
            <p:ph type="title"/>
          </p:nvPr>
        </p:nvSpPr>
        <p:spPr/>
        <p:txBody>
          <a:bodyPr/>
          <a:lstStyle/>
          <a:p>
            <a:r>
              <a:rPr lang="en-US" dirty="0"/>
              <a:t>Safety Pause Conclusion</a:t>
            </a:r>
          </a:p>
        </p:txBody>
      </p:sp>
      <p:sp>
        <p:nvSpPr>
          <p:cNvPr id="4" name="Date Placeholder 3">
            <a:extLst>
              <a:ext uri="{FF2B5EF4-FFF2-40B4-BE49-F238E27FC236}">
                <a16:creationId xmlns:a16="http://schemas.microsoft.com/office/drawing/2014/main" id="{D4A19480-7AC7-A760-D7C1-6F18CB033B76}"/>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6D1D1FCE-6629-9E2A-ADE9-0F8E00A08A3B}"/>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94009781-E4A8-03CF-EB22-8DB38623FF26}"/>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Content Placeholder 1">
            <a:extLst>
              <a:ext uri="{FF2B5EF4-FFF2-40B4-BE49-F238E27FC236}">
                <a16:creationId xmlns:a16="http://schemas.microsoft.com/office/drawing/2014/main" id="{B8EA6122-6C63-F2B5-F0D9-316EB7A0FB9A}"/>
              </a:ext>
            </a:extLst>
          </p:cNvPr>
          <p:cNvSpPr txBox="1">
            <a:spLocks/>
          </p:cNvSpPr>
          <p:nvPr/>
        </p:nvSpPr>
        <p:spPr>
          <a:xfrm>
            <a:off x="1695411" y="3135511"/>
            <a:ext cx="5932502" cy="1198485"/>
          </a:xfrm>
          <a:prstGeom prst="rect">
            <a:avLst/>
          </a:prstGeom>
        </p:spPr>
        <p:style>
          <a:lnRef idx="2">
            <a:schemeClr val="accent2"/>
          </a:lnRef>
          <a:fillRef idx="1">
            <a:schemeClr val="lt1"/>
          </a:fillRef>
          <a:effectRef idx="0">
            <a:schemeClr val="accent2"/>
          </a:effectRef>
          <a:fontRef idx="minor">
            <a:schemeClr val="dk1"/>
          </a:fontRef>
        </p:style>
        <p:txBody>
          <a:bodyPr/>
          <a:lstStyle>
            <a:lvl1pPr marL="342900" indent="-342900" algn="l" defTabSz="457200" rtl="0" eaLnBrk="1" fontAlgn="base" hangingPunct="1">
              <a:spcBef>
                <a:spcPct val="20000"/>
              </a:spcBef>
              <a:spcAft>
                <a:spcPct val="0"/>
              </a:spcAft>
              <a:buFont typeface="Arial" charset="0"/>
              <a:buChar char="•"/>
              <a:defRPr kern="1200">
                <a:solidFill>
                  <a:schemeClr val="dk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1600" kern="1200">
                <a:solidFill>
                  <a:schemeClr val="dk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1400" kern="1200">
                <a:solidFill>
                  <a:schemeClr val="dk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1200" kern="1200">
                <a:solidFill>
                  <a:schemeClr val="dk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2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charset="0"/>
              <a:buNone/>
            </a:pPr>
            <a:r>
              <a:rPr lang="en-US" sz="3600" b="1" dirty="0">
                <a:solidFill>
                  <a:schemeClr val="tx1"/>
                </a:solidFill>
              </a:rPr>
              <a:t>Nothing is more important than your safety.</a:t>
            </a:r>
          </a:p>
        </p:txBody>
      </p:sp>
    </p:spTree>
    <p:extLst>
      <p:ext uri="{BB962C8B-B14F-4D97-AF65-F5344CB8AC3E}">
        <p14:creationId xmlns:p14="http://schemas.microsoft.com/office/powerpoint/2010/main" val="6654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3" y="728545"/>
            <a:ext cx="8672513" cy="3794522"/>
          </a:xfrm>
        </p:spPr>
        <p:txBody>
          <a:bodyPr/>
          <a:lstStyle/>
          <a:p>
            <a:pPr>
              <a:spcBef>
                <a:spcPts val="600"/>
              </a:spcBef>
            </a:pPr>
            <a:r>
              <a:rPr lang="en-US" sz="1600" dirty="0"/>
              <a:t>Review our FAST Department </a:t>
            </a:r>
            <a:r>
              <a:rPr lang="en-US" sz="1600" b="1" u="sng" dirty="0"/>
              <a:t>procedures</a:t>
            </a:r>
          </a:p>
          <a:p>
            <a:pPr lvl="1">
              <a:spcBef>
                <a:spcPts val="600"/>
              </a:spcBef>
            </a:pPr>
            <a:r>
              <a:rPr lang="en-US" dirty="0"/>
              <a:t>Do you plan to be at FAST? These apply…</a:t>
            </a:r>
          </a:p>
          <a:p>
            <a:pPr lvl="2">
              <a:spcBef>
                <a:spcPts val="600"/>
              </a:spcBef>
            </a:pPr>
            <a:r>
              <a:rPr lang="en-US" sz="1600" dirty="0">
                <a:solidFill>
                  <a:schemeClr val="tx1"/>
                </a:solidFill>
              </a:rPr>
              <a:t>https://</a:t>
            </a:r>
            <a:r>
              <a:rPr lang="en-US" sz="1600" dirty="0" err="1">
                <a:solidFill>
                  <a:schemeClr val="tx1"/>
                </a:solidFill>
              </a:rPr>
              <a:t>fast.fnal.gov</a:t>
            </a:r>
            <a:r>
              <a:rPr lang="en-US" sz="1600" dirty="0">
                <a:solidFill>
                  <a:schemeClr val="tx1"/>
                </a:solidFill>
              </a:rPr>
              <a:t>/?a=fast/</a:t>
            </a:r>
            <a:r>
              <a:rPr lang="en-US" sz="1600" dirty="0" err="1">
                <a:solidFill>
                  <a:schemeClr val="tx1"/>
                </a:solidFill>
              </a:rPr>
              <a:t>procedures.shtml</a:t>
            </a:r>
            <a:endParaRPr lang="en-US" sz="1600" dirty="0">
              <a:solidFill>
                <a:schemeClr val="tx1"/>
              </a:solidFill>
            </a:endParaRPr>
          </a:p>
          <a:p>
            <a:pPr>
              <a:spcBef>
                <a:spcPts val="600"/>
              </a:spcBef>
            </a:pPr>
            <a:r>
              <a:rPr lang="en-US" sz="1600" dirty="0"/>
              <a:t>Complete your </a:t>
            </a:r>
            <a:r>
              <a:rPr lang="en-US" sz="1600" b="1" u="sng" dirty="0"/>
              <a:t>training</a:t>
            </a:r>
          </a:p>
          <a:p>
            <a:pPr lvl="1">
              <a:spcBef>
                <a:spcPts val="600"/>
              </a:spcBef>
            </a:pPr>
            <a:r>
              <a:rPr lang="en-US" dirty="0"/>
              <a:t>Do you have any outstanding ITNA training due?</a:t>
            </a:r>
          </a:p>
          <a:p>
            <a:pPr lvl="2">
              <a:spcBef>
                <a:spcPts val="600"/>
              </a:spcBef>
            </a:pPr>
            <a:r>
              <a:rPr lang="en-US" sz="1600" dirty="0">
                <a:solidFill>
                  <a:schemeClr val="tx1"/>
                </a:solidFill>
              </a:rPr>
              <a:t>https://www-</a:t>
            </a:r>
            <a:r>
              <a:rPr lang="en-US" sz="1600" dirty="0" err="1">
                <a:solidFill>
                  <a:schemeClr val="tx1"/>
                </a:solidFill>
              </a:rPr>
              <a:t>esh.fnal.gov</a:t>
            </a:r>
            <a:r>
              <a:rPr lang="en-US" sz="1600" dirty="0">
                <a:solidFill>
                  <a:schemeClr val="tx1"/>
                </a:solidFill>
              </a:rPr>
              <a:t>/pls/default/</a:t>
            </a:r>
            <a:r>
              <a:rPr lang="en-US" sz="1600" dirty="0" err="1">
                <a:solidFill>
                  <a:schemeClr val="tx1"/>
                </a:solidFill>
              </a:rPr>
              <a:t>itp.html</a:t>
            </a:r>
            <a:endParaRPr lang="en-US" sz="1600" dirty="0">
              <a:solidFill>
                <a:schemeClr val="tx1"/>
              </a:solidFill>
            </a:endParaRPr>
          </a:p>
          <a:p>
            <a:pPr>
              <a:spcBef>
                <a:spcPts val="600"/>
              </a:spcBef>
            </a:pPr>
            <a:r>
              <a:rPr lang="en-US" sz="1600" dirty="0"/>
              <a:t>Review work plans and </a:t>
            </a:r>
            <a:r>
              <a:rPr lang="en-US" sz="1600" b="1" u="sng" dirty="0"/>
              <a:t>hazard analyses</a:t>
            </a:r>
          </a:p>
          <a:p>
            <a:pPr lvl="1">
              <a:spcBef>
                <a:spcPts val="600"/>
              </a:spcBef>
            </a:pPr>
            <a:r>
              <a:rPr lang="en-US" dirty="0"/>
              <a:t>Before doing any work do a HA:</a:t>
            </a:r>
          </a:p>
          <a:p>
            <a:pPr lvl="2">
              <a:spcBef>
                <a:spcPts val="600"/>
              </a:spcBef>
            </a:pPr>
            <a:r>
              <a:rPr lang="en-US" sz="1600" dirty="0"/>
              <a:t>Mental analysis of hazards for </a:t>
            </a:r>
            <a:r>
              <a:rPr lang="en-US" sz="1600" u="sng" dirty="0"/>
              <a:t>short</a:t>
            </a:r>
            <a:r>
              <a:rPr lang="en-US" sz="1600" dirty="0"/>
              <a:t> </a:t>
            </a:r>
            <a:r>
              <a:rPr lang="en-US" sz="1600" u="sng" dirty="0"/>
              <a:t>easy</a:t>
            </a:r>
            <a:r>
              <a:rPr lang="en-US" sz="1600" dirty="0"/>
              <a:t> jobs</a:t>
            </a:r>
          </a:p>
          <a:p>
            <a:pPr lvl="3">
              <a:spcBef>
                <a:spcPts val="600"/>
              </a:spcBef>
            </a:pPr>
            <a:r>
              <a:rPr lang="en-US" sz="1600" dirty="0"/>
              <a:t>“Take 5”</a:t>
            </a:r>
          </a:p>
          <a:p>
            <a:pPr lvl="2">
              <a:spcBef>
                <a:spcPts val="600"/>
              </a:spcBef>
            </a:pPr>
            <a:r>
              <a:rPr lang="en-US" sz="1600" dirty="0"/>
              <a:t>HA write up through IMPACT Tool for </a:t>
            </a:r>
            <a:r>
              <a:rPr lang="en-US" sz="1600" u="sng" dirty="0"/>
              <a:t>complicated</a:t>
            </a:r>
            <a:r>
              <a:rPr lang="en-US" sz="1600" dirty="0"/>
              <a:t> jobs</a:t>
            </a:r>
          </a:p>
          <a:p>
            <a:pPr lvl="3">
              <a:spcBef>
                <a:spcPts val="600"/>
              </a:spcBef>
            </a:pPr>
            <a:r>
              <a:rPr lang="en-US" sz="1600" dirty="0">
                <a:solidFill>
                  <a:schemeClr val="tx1"/>
                </a:solidFill>
                <a:hlinkClick r:id="rId2"/>
              </a:rPr>
              <a:t>https://www-esh.fnal.gov/pls/apex/f?p=129</a:t>
            </a:r>
            <a:endParaRPr lang="en-US" sz="1600" dirty="0">
              <a:solidFill>
                <a:schemeClr val="tx1"/>
              </a:solidFill>
            </a:endParaRPr>
          </a:p>
        </p:txBody>
      </p:sp>
      <p:sp>
        <p:nvSpPr>
          <p:cNvPr id="7" name="Title 6"/>
          <p:cNvSpPr>
            <a:spLocks noGrp="1"/>
          </p:cNvSpPr>
          <p:nvPr>
            <p:ph type="title"/>
          </p:nvPr>
        </p:nvSpPr>
        <p:spPr/>
        <p:txBody>
          <a:bodyPr/>
          <a:lstStyle/>
          <a:p>
            <a:r>
              <a:rPr lang="en-US" dirty="0"/>
              <a:t>Hands-on Work Pause is an opportunity to:</a:t>
            </a:r>
          </a:p>
        </p:txBody>
      </p:sp>
      <p:sp>
        <p:nvSpPr>
          <p:cNvPr id="3" name="Date Placeholder 2"/>
          <p:cNvSpPr>
            <a:spLocks noGrp="1"/>
          </p:cNvSpPr>
          <p:nvPr>
            <p:ph type="dt" sz="half" idx="2"/>
          </p:nvPr>
        </p:nvSpPr>
        <p:spPr/>
        <p:txBody>
          <a:bodyPr/>
          <a:lstStyle/>
          <a:p>
            <a:pPr>
              <a:defRPr/>
            </a:pPr>
            <a:r>
              <a:rPr lang="en-US" dirty="0"/>
              <a:t>5/31/23</a:t>
            </a:r>
          </a:p>
        </p:txBody>
      </p:sp>
      <p:sp>
        <p:nvSpPr>
          <p:cNvPr id="4" name="Footer Placeholder 3"/>
          <p:cNvSpPr>
            <a:spLocks noGrp="1"/>
          </p:cNvSpPr>
          <p:nvPr>
            <p:ph type="ftr" sz="quarter" idx="3"/>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8" name="Picture 7" descr="A picture containing text, screenshot, website, web page&#10;&#10;Description automatically generated">
            <a:extLst>
              <a:ext uri="{FF2B5EF4-FFF2-40B4-BE49-F238E27FC236}">
                <a16:creationId xmlns:a16="http://schemas.microsoft.com/office/drawing/2014/main" id="{D1354858-E932-4F81-D249-6E68A1BE9EDC}"/>
              </a:ext>
            </a:extLst>
          </p:cNvPr>
          <p:cNvPicPr>
            <a:picLocks noChangeAspect="1"/>
          </p:cNvPicPr>
          <p:nvPr/>
        </p:nvPicPr>
        <p:blipFill rotWithShape="1">
          <a:blip r:embed="rId3"/>
          <a:srcRect t="12881"/>
          <a:stretch/>
        </p:blipFill>
        <p:spPr>
          <a:xfrm>
            <a:off x="6142418" y="623790"/>
            <a:ext cx="2758698" cy="2125448"/>
          </a:xfrm>
          <a:prstGeom prst="rect">
            <a:avLst/>
          </a:prstGeom>
        </p:spPr>
      </p:pic>
      <p:pic>
        <p:nvPicPr>
          <p:cNvPr id="1026" name="Picture 2">
            <a:extLst>
              <a:ext uri="{FF2B5EF4-FFF2-40B4-BE49-F238E27FC236}">
                <a16:creationId xmlns:a16="http://schemas.microsoft.com/office/drawing/2014/main" id="{748AC86B-A4D9-6768-38AE-DBC8B1A89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350" y="2926725"/>
            <a:ext cx="2836189" cy="13851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8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ud with raindrops">
            <a:extLst>
              <a:ext uri="{FF2B5EF4-FFF2-40B4-BE49-F238E27FC236}">
                <a16:creationId xmlns:a16="http://schemas.microsoft.com/office/drawing/2014/main" id="{8D2A776A-C2ED-ABB2-EDE4-5B481C70E2D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67794" y="796925"/>
            <a:ext cx="3794125" cy="3794125"/>
          </a:xfrm>
        </p:spPr>
      </p:pic>
      <p:sp>
        <p:nvSpPr>
          <p:cNvPr id="3" name="Title 2">
            <a:extLst>
              <a:ext uri="{FF2B5EF4-FFF2-40B4-BE49-F238E27FC236}">
                <a16:creationId xmlns:a16="http://schemas.microsoft.com/office/drawing/2014/main" id="{B6900F90-5B41-3799-2CC9-6F00845FB8D4}"/>
              </a:ext>
            </a:extLst>
          </p:cNvPr>
          <p:cNvSpPr>
            <a:spLocks noGrp="1"/>
          </p:cNvSpPr>
          <p:nvPr>
            <p:ph type="title"/>
          </p:nvPr>
        </p:nvSpPr>
        <p:spPr/>
        <p:txBody>
          <a:bodyPr/>
          <a:lstStyle/>
          <a:p>
            <a:r>
              <a:rPr lang="en-US" dirty="0"/>
              <a:t>Slide 18 exercise</a:t>
            </a:r>
          </a:p>
        </p:txBody>
      </p:sp>
      <p:sp>
        <p:nvSpPr>
          <p:cNvPr id="4" name="Date Placeholder 3">
            <a:extLst>
              <a:ext uri="{FF2B5EF4-FFF2-40B4-BE49-F238E27FC236}">
                <a16:creationId xmlns:a16="http://schemas.microsoft.com/office/drawing/2014/main" id="{E9A343AD-FB62-5D82-51C8-CEBC0799BDD9}"/>
              </a:ext>
            </a:extLst>
          </p:cNvPr>
          <p:cNvSpPr>
            <a:spLocks noGrp="1"/>
          </p:cNvSpPr>
          <p:nvPr>
            <p:ph type="dt" sz="half" idx="2"/>
          </p:nvPr>
        </p:nvSpPr>
        <p:spPr/>
        <p:txBody>
          <a:bodyPr/>
          <a:lstStyle/>
          <a:p>
            <a:pPr>
              <a:defRPr/>
            </a:pPr>
            <a:r>
              <a:rPr lang="en-US"/>
              <a:t>5/31/2023</a:t>
            </a:r>
          </a:p>
        </p:txBody>
      </p:sp>
      <p:sp>
        <p:nvSpPr>
          <p:cNvPr id="5" name="Footer Placeholder 4">
            <a:extLst>
              <a:ext uri="{FF2B5EF4-FFF2-40B4-BE49-F238E27FC236}">
                <a16:creationId xmlns:a16="http://schemas.microsoft.com/office/drawing/2014/main" id="{407B3E09-C7FD-2250-57BD-21CF687C5721}"/>
              </a:ext>
            </a:extLst>
          </p:cNvPr>
          <p:cNvSpPr>
            <a:spLocks noGrp="1"/>
          </p:cNvSpPr>
          <p:nvPr>
            <p:ph type="ftr" sz="quarter" idx="3"/>
          </p:nvPr>
        </p:nvSpPr>
        <p:spPr/>
        <p:txBody>
          <a:bodyPr/>
          <a:lstStyle/>
          <a:p>
            <a:pPr>
              <a:defRPr/>
            </a:pPr>
            <a:r>
              <a:rPr lang="en-US"/>
              <a:t>Safety Pause</a:t>
            </a:r>
            <a:endParaRPr lang="en-US" b="1"/>
          </a:p>
        </p:txBody>
      </p:sp>
      <p:sp>
        <p:nvSpPr>
          <p:cNvPr id="6" name="Slide Number Placeholder 5">
            <a:extLst>
              <a:ext uri="{FF2B5EF4-FFF2-40B4-BE49-F238E27FC236}">
                <a16:creationId xmlns:a16="http://schemas.microsoft.com/office/drawing/2014/main" id="{BD174293-425F-7213-C774-FE388357C569}"/>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a:p>
        </p:txBody>
      </p:sp>
    </p:spTree>
    <p:extLst>
      <p:ext uri="{BB962C8B-B14F-4D97-AF65-F5344CB8AC3E}">
        <p14:creationId xmlns:p14="http://schemas.microsoft.com/office/powerpoint/2010/main" val="277561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griculture with solid fill">
            <a:extLst>
              <a:ext uri="{FF2B5EF4-FFF2-40B4-BE49-F238E27FC236}">
                <a16:creationId xmlns:a16="http://schemas.microsoft.com/office/drawing/2014/main" id="{8D2A776A-C2ED-ABB2-EDE4-5B481C70E2D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2667794" y="796925"/>
            <a:ext cx="3794125" cy="3794125"/>
          </a:xfrm>
        </p:spPr>
      </p:pic>
      <p:sp>
        <p:nvSpPr>
          <p:cNvPr id="3" name="Title 2">
            <a:extLst>
              <a:ext uri="{FF2B5EF4-FFF2-40B4-BE49-F238E27FC236}">
                <a16:creationId xmlns:a16="http://schemas.microsoft.com/office/drawing/2014/main" id="{B6900F90-5B41-3799-2CC9-6F00845FB8D4}"/>
              </a:ext>
            </a:extLst>
          </p:cNvPr>
          <p:cNvSpPr>
            <a:spLocks noGrp="1"/>
          </p:cNvSpPr>
          <p:nvPr>
            <p:ph type="title"/>
          </p:nvPr>
        </p:nvSpPr>
        <p:spPr/>
        <p:txBody>
          <a:bodyPr/>
          <a:lstStyle/>
          <a:p>
            <a:r>
              <a:rPr lang="en-US" dirty="0"/>
              <a:t>Slide 18 exercise</a:t>
            </a:r>
          </a:p>
        </p:txBody>
      </p:sp>
      <p:sp>
        <p:nvSpPr>
          <p:cNvPr id="4" name="Date Placeholder 3">
            <a:extLst>
              <a:ext uri="{FF2B5EF4-FFF2-40B4-BE49-F238E27FC236}">
                <a16:creationId xmlns:a16="http://schemas.microsoft.com/office/drawing/2014/main" id="{E9A343AD-FB62-5D82-51C8-CEBC0799BDD9}"/>
              </a:ext>
            </a:extLst>
          </p:cNvPr>
          <p:cNvSpPr>
            <a:spLocks noGrp="1"/>
          </p:cNvSpPr>
          <p:nvPr>
            <p:ph type="dt" sz="half" idx="2"/>
          </p:nvPr>
        </p:nvSpPr>
        <p:spPr/>
        <p:txBody>
          <a:bodyPr/>
          <a:lstStyle/>
          <a:p>
            <a:pPr>
              <a:defRPr/>
            </a:pPr>
            <a:r>
              <a:rPr lang="en-US"/>
              <a:t>5/31/2023</a:t>
            </a:r>
          </a:p>
        </p:txBody>
      </p:sp>
      <p:sp>
        <p:nvSpPr>
          <p:cNvPr id="5" name="Footer Placeholder 4">
            <a:extLst>
              <a:ext uri="{FF2B5EF4-FFF2-40B4-BE49-F238E27FC236}">
                <a16:creationId xmlns:a16="http://schemas.microsoft.com/office/drawing/2014/main" id="{407B3E09-C7FD-2250-57BD-21CF687C5721}"/>
              </a:ext>
            </a:extLst>
          </p:cNvPr>
          <p:cNvSpPr>
            <a:spLocks noGrp="1"/>
          </p:cNvSpPr>
          <p:nvPr>
            <p:ph type="ftr" sz="quarter" idx="3"/>
          </p:nvPr>
        </p:nvSpPr>
        <p:spPr/>
        <p:txBody>
          <a:bodyPr/>
          <a:lstStyle/>
          <a:p>
            <a:pPr>
              <a:defRPr/>
            </a:pPr>
            <a:r>
              <a:rPr lang="en-US"/>
              <a:t>Safety Pause</a:t>
            </a:r>
            <a:endParaRPr lang="en-US" b="1"/>
          </a:p>
        </p:txBody>
      </p:sp>
      <p:sp>
        <p:nvSpPr>
          <p:cNvPr id="6" name="Slide Number Placeholder 5">
            <a:extLst>
              <a:ext uri="{FF2B5EF4-FFF2-40B4-BE49-F238E27FC236}">
                <a16:creationId xmlns:a16="http://schemas.microsoft.com/office/drawing/2014/main" id="{BD174293-425F-7213-C774-FE388357C569}"/>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a:p>
        </p:txBody>
      </p:sp>
    </p:spTree>
    <p:extLst>
      <p:ext uri="{BB962C8B-B14F-4D97-AF65-F5344CB8AC3E}">
        <p14:creationId xmlns:p14="http://schemas.microsoft.com/office/powerpoint/2010/main" val="2039140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ollection of circles in various sizes">
            <a:extLst>
              <a:ext uri="{FF2B5EF4-FFF2-40B4-BE49-F238E27FC236}">
                <a16:creationId xmlns:a16="http://schemas.microsoft.com/office/drawing/2014/main" id="{8D2A776A-C2ED-ABB2-EDE4-5B481C70E2D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2667794" y="796925"/>
            <a:ext cx="3794125" cy="3794125"/>
          </a:xfrm>
        </p:spPr>
      </p:pic>
      <p:sp>
        <p:nvSpPr>
          <p:cNvPr id="3" name="Title 2">
            <a:extLst>
              <a:ext uri="{FF2B5EF4-FFF2-40B4-BE49-F238E27FC236}">
                <a16:creationId xmlns:a16="http://schemas.microsoft.com/office/drawing/2014/main" id="{B6900F90-5B41-3799-2CC9-6F00845FB8D4}"/>
              </a:ext>
            </a:extLst>
          </p:cNvPr>
          <p:cNvSpPr>
            <a:spLocks noGrp="1"/>
          </p:cNvSpPr>
          <p:nvPr>
            <p:ph type="title"/>
          </p:nvPr>
        </p:nvSpPr>
        <p:spPr/>
        <p:txBody>
          <a:bodyPr/>
          <a:lstStyle/>
          <a:p>
            <a:r>
              <a:rPr lang="en-US" dirty="0"/>
              <a:t>Slide 18 exercise</a:t>
            </a:r>
          </a:p>
        </p:txBody>
      </p:sp>
      <p:sp>
        <p:nvSpPr>
          <p:cNvPr id="4" name="Date Placeholder 3">
            <a:extLst>
              <a:ext uri="{FF2B5EF4-FFF2-40B4-BE49-F238E27FC236}">
                <a16:creationId xmlns:a16="http://schemas.microsoft.com/office/drawing/2014/main" id="{E9A343AD-FB62-5D82-51C8-CEBC0799BDD9}"/>
              </a:ext>
            </a:extLst>
          </p:cNvPr>
          <p:cNvSpPr>
            <a:spLocks noGrp="1"/>
          </p:cNvSpPr>
          <p:nvPr>
            <p:ph type="dt" sz="half" idx="2"/>
          </p:nvPr>
        </p:nvSpPr>
        <p:spPr/>
        <p:txBody>
          <a:bodyPr/>
          <a:lstStyle/>
          <a:p>
            <a:pPr>
              <a:defRPr/>
            </a:pPr>
            <a:r>
              <a:rPr lang="en-US"/>
              <a:t>5/31/2023</a:t>
            </a:r>
          </a:p>
        </p:txBody>
      </p:sp>
      <p:sp>
        <p:nvSpPr>
          <p:cNvPr id="5" name="Footer Placeholder 4">
            <a:extLst>
              <a:ext uri="{FF2B5EF4-FFF2-40B4-BE49-F238E27FC236}">
                <a16:creationId xmlns:a16="http://schemas.microsoft.com/office/drawing/2014/main" id="{407B3E09-C7FD-2250-57BD-21CF687C5721}"/>
              </a:ext>
            </a:extLst>
          </p:cNvPr>
          <p:cNvSpPr>
            <a:spLocks noGrp="1"/>
          </p:cNvSpPr>
          <p:nvPr>
            <p:ph type="ftr" sz="quarter" idx="3"/>
          </p:nvPr>
        </p:nvSpPr>
        <p:spPr/>
        <p:txBody>
          <a:bodyPr/>
          <a:lstStyle/>
          <a:p>
            <a:pPr>
              <a:defRPr/>
            </a:pPr>
            <a:r>
              <a:rPr lang="en-US"/>
              <a:t>Safety Pause</a:t>
            </a:r>
            <a:endParaRPr lang="en-US" b="1"/>
          </a:p>
        </p:txBody>
      </p:sp>
      <p:sp>
        <p:nvSpPr>
          <p:cNvPr id="6" name="Slide Number Placeholder 5">
            <a:extLst>
              <a:ext uri="{FF2B5EF4-FFF2-40B4-BE49-F238E27FC236}">
                <a16:creationId xmlns:a16="http://schemas.microsoft.com/office/drawing/2014/main" id="{BD174293-425F-7213-C774-FE388357C569}"/>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a:p>
        </p:txBody>
      </p:sp>
    </p:spTree>
    <p:extLst>
      <p:ext uri="{BB962C8B-B14F-4D97-AF65-F5344CB8AC3E}">
        <p14:creationId xmlns:p14="http://schemas.microsoft.com/office/powerpoint/2010/main" val="122980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45FF43-00AF-0ABD-E616-690A400B9847}"/>
              </a:ext>
            </a:extLst>
          </p:cNvPr>
          <p:cNvSpPr>
            <a:spLocks noGrp="1"/>
          </p:cNvSpPr>
          <p:nvPr>
            <p:ph sz="half" idx="15"/>
          </p:nvPr>
        </p:nvSpPr>
        <p:spPr>
          <a:xfrm>
            <a:off x="2536031" y="908050"/>
            <a:ext cx="6525739" cy="3594756"/>
          </a:xfrm>
        </p:spPr>
        <p:txBody>
          <a:bodyPr lIns="0" tIns="0" rIns="0" bIns="0" anchor="t"/>
          <a:lstStyle/>
          <a:p>
            <a:pPr indent="-229870">
              <a:spcBef>
                <a:spcPts val="600"/>
              </a:spcBef>
            </a:pPr>
            <a:r>
              <a:rPr lang="en-US" sz="1300" dirty="0">
                <a:ea typeface="ＭＳ Ｐゴシック"/>
              </a:rPr>
              <a:t>All involved responded heroically to this tragic event to help our colleague.  </a:t>
            </a:r>
            <a:endParaRPr lang="en-US" sz="1300" dirty="0"/>
          </a:p>
          <a:p>
            <a:pPr indent="-229870">
              <a:spcBef>
                <a:spcPts val="600"/>
              </a:spcBef>
            </a:pPr>
            <a:r>
              <a:rPr lang="en-US" sz="1300" dirty="0">
                <a:ea typeface="ＭＳ Ｐゴシック"/>
              </a:rPr>
              <a:t>A nearby worker immediately called 630-840-3131 from their cell phone. </a:t>
            </a:r>
            <a:endParaRPr lang="en-US" sz="1300" dirty="0"/>
          </a:p>
          <a:p>
            <a:pPr lvl="1">
              <a:spcBef>
                <a:spcPts val="600"/>
              </a:spcBef>
            </a:pPr>
            <a:r>
              <a:rPr lang="en-US" sz="1100" b="1" dirty="0">
                <a:ea typeface="ＭＳ Ｐゴシック"/>
              </a:rPr>
              <a:t>REMEMBER – from a non-lab phone you must dial 630-840-3131</a:t>
            </a:r>
          </a:p>
          <a:p>
            <a:pPr lvl="1">
              <a:spcBef>
                <a:spcPts val="600"/>
              </a:spcBef>
            </a:pPr>
            <a:r>
              <a:rPr lang="en-US" sz="1100" b="1" dirty="0">
                <a:ea typeface="ＭＳ Ｐゴシック"/>
              </a:rPr>
              <a:t>From a lab phone you can dial x3131</a:t>
            </a:r>
          </a:p>
          <a:p>
            <a:pPr indent="-229870">
              <a:spcBef>
                <a:spcPts val="600"/>
              </a:spcBef>
            </a:pPr>
            <a:r>
              <a:rPr lang="en-US" sz="1300" dirty="0">
                <a:ea typeface="ＭＳ Ｐゴシック"/>
              </a:rPr>
              <a:t>Fermilab’s Security Operations Center immediately dispatched the Fermilab Fire Department and called for off-site ambulance support, and the Fermilab Fire Department immediately called for a medical helicopter.  </a:t>
            </a:r>
            <a:endParaRPr lang="en-US" sz="1300" dirty="0"/>
          </a:p>
          <a:p>
            <a:pPr indent="-229870">
              <a:spcBef>
                <a:spcPts val="600"/>
              </a:spcBef>
            </a:pPr>
            <a:r>
              <a:rPr lang="en-US" sz="1300" dirty="0">
                <a:ea typeface="ＭＳ Ｐゴシック"/>
              </a:rPr>
              <a:t>The individual was transported via helicopter to a level 1 trauma center.</a:t>
            </a:r>
          </a:p>
          <a:p>
            <a:pPr marL="229870" indent="-229870">
              <a:spcBef>
                <a:spcPts val="600"/>
              </a:spcBef>
            </a:pPr>
            <a:r>
              <a:rPr lang="en-US" sz="1200" dirty="0"/>
              <a:t>The purpose of the standdown is to ensure that no other events occur while responding to this one and that we could all take a few moments pause to reflect and collect ourselves (like taking a deep breath) </a:t>
            </a:r>
            <a:r>
              <a:rPr lang="en-US" sz="1200" dirty="0">
                <a:solidFill>
                  <a:schemeClr val="accent6"/>
                </a:solidFill>
              </a:rPr>
              <a:t>to prevent future events.  </a:t>
            </a:r>
          </a:p>
          <a:p>
            <a:pPr marL="229870" indent="-229870">
              <a:spcBef>
                <a:spcPts val="600"/>
              </a:spcBef>
            </a:pPr>
            <a:r>
              <a:rPr lang="en-US" sz="1200" dirty="0">
                <a:solidFill>
                  <a:schemeClr val="accent6"/>
                </a:solidFill>
              </a:rPr>
              <a:t>This event is a lab-wide opportunity to review, revise and react to ensure we prevent future incidents.</a:t>
            </a:r>
          </a:p>
          <a:p>
            <a:pPr marL="0" indent="0">
              <a:spcBef>
                <a:spcPts val="600"/>
              </a:spcBef>
              <a:buNone/>
            </a:pPr>
            <a:endParaRPr lang="en-US" sz="1200" dirty="0">
              <a:solidFill>
                <a:schemeClr val="accent6"/>
              </a:solidFill>
            </a:endParaRPr>
          </a:p>
          <a:p>
            <a:pPr marL="0" indent="0" algn="ctr">
              <a:spcBef>
                <a:spcPts val="600"/>
              </a:spcBef>
              <a:buNone/>
            </a:pPr>
            <a:r>
              <a:rPr lang="en-US" sz="1600" b="1" dirty="0">
                <a:solidFill>
                  <a:schemeClr val="accent6"/>
                </a:solidFill>
              </a:rPr>
              <a:t>Nothing is more important than executing our mission safely. </a:t>
            </a:r>
          </a:p>
          <a:p>
            <a:pPr marL="229870" indent="-229870">
              <a:spcBef>
                <a:spcPts val="600"/>
              </a:spcBef>
            </a:pPr>
            <a:endParaRPr lang="en-US" sz="1200" dirty="0"/>
          </a:p>
        </p:txBody>
      </p:sp>
      <p:sp>
        <p:nvSpPr>
          <p:cNvPr id="4" name="Date Placeholder 3">
            <a:extLst>
              <a:ext uri="{FF2B5EF4-FFF2-40B4-BE49-F238E27FC236}">
                <a16:creationId xmlns:a16="http://schemas.microsoft.com/office/drawing/2014/main" id="{871A0E77-FD35-637F-732B-3E3E3A81A253}"/>
              </a:ext>
            </a:extLst>
          </p:cNvPr>
          <p:cNvSpPr>
            <a:spLocks noGrp="1"/>
          </p:cNvSpPr>
          <p:nvPr>
            <p:ph type="dt" sz="half" idx="16"/>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F4DD8CD3-8A8F-64A8-E06B-62443D44DBEE}"/>
              </a:ext>
            </a:extLst>
          </p:cNvPr>
          <p:cNvSpPr>
            <a:spLocks noGrp="1"/>
          </p:cNvSpPr>
          <p:nvPr>
            <p:ph type="ftr" sz="quarter" idx="17"/>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27C24248-CDEE-1EB5-8189-293D6049B626}"/>
              </a:ext>
            </a:extLst>
          </p:cNvPr>
          <p:cNvSpPr>
            <a:spLocks noGrp="1"/>
          </p:cNvSpPr>
          <p:nvPr>
            <p:ph type="sldNum" sz="quarter" idx="18"/>
          </p:nvPr>
        </p:nvSpPr>
        <p:spPr/>
        <p:txBody>
          <a:bodyPr/>
          <a:lstStyle/>
          <a:p>
            <a:pPr>
              <a:defRPr/>
            </a:pPr>
            <a:fld id="{148C009B-CB69-E04A-B9B3-34B26D69E9CF}" type="slidenum">
              <a:rPr lang="en-US" smtClean="0"/>
              <a:pPr>
                <a:defRPr/>
              </a:pPr>
              <a:t>3</a:t>
            </a:fld>
            <a:endParaRPr lang="en-US" dirty="0"/>
          </a:p>
        </p:txBody>
      </p:sp>
      <p:sp>
        <p:nvSpPr>
          <p:cNvPr id="3" name="Title 2">
            <a:extLst>
              <a:ext uri="{FF2B5EF4-FFF2-40B4-BE49-F238E27FC236}">
                <a16:creationId xmlns:a16="http://schemas.microsoft.com/office/drawing/2014/main" id="{93FBCE8F-7803-1367-AFCC-4F4BC52485FE}"/>
              </a:ext>
            </a:extLst>
          </p:cNvPr>
          <p:cNvSpPr>
            <a:spLocks noGrp="1"/>
          </p:cNvSpPr>
          <p:nvPr>
            <p:ph type="title"/>
          </p:nvPr>
        </p:nvSpPr>
        <p:spPr/>
        <p:txBody>
          <a:bodyPr/>
          <a:lstStyle/>
          <a:p>
            <a:r>
              <a:rPr lang="en-US" dirty="0"/>
              <a:t>Why are we here </a:t>
            </a:r>
            <a:endParaRPr lang="en-US" dirty="0">
              <a:solidFill>
                <a:srgbClr val="FF0000"/>
              </a:solidFill>
            </a:endParaRPr>
          </a:p>
        </p:txBody>
      </p:sp>
      <p:pic>
        <p:nvPicPr>
          <p:cNvPr id="10" name="Picture 9" descr="A picture containing text&#10;&#10;Description automatically generated">
            <a:extLst>
              <a:ext uri="{FF2B5EF4-FFF2-40B4-BE49-F238E27FC236}">
                <a16:creationId xmlns:a16="http://schemas.microsoft.com/office/drawing/2014/main" id="{42CDADDF-7AB8-3D0F-4F7F-AA0A7D5116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 y="1334571"/>
            <a:ext cx="2271739" cy="3404198"/>
          </a:xfrm>
          <a:prstGeom prst="rect">
            <a:avLst/>
          </a:prstGeom>
        </p:spPr>
      </p:pic>
      <p:sp>
        <p:nvSpPr>
          <p:cNvPr id="11" name="TextBox 10">
            <a:extLst>
              <a:ext uri="{FF2B5EF4-FFF2-40B4-BE49-F238E27FC236}">
                <a16:creationId xmlns:a16="http://schemas.microsoft.com/office/drawing/2014/main" id="{783F3487-9783-01AB-EBA9-D9CFD7305F49}"/>
              </a:ext>
            </a:extLst>
          </p:cNvPr>
          <p:cNvSpPr txBox="1"/>
          <p:nvPr/>
        </p:nvSpPr>
        <p:spPr>
          <a:xfrm>
            <a:off x="192959" y="5126147"/>
            <a:ext cx="2078780" cy="369332"/>
          </a:xfrm>
          <a:prstGeom prst="rect">
            <a:avLst/>
          </a:prstGeom>
          <a:noFill/>
        </p:spPr>
        <p:txBody>
          <a:bodyPr wrap="square" rtlCol="0">
            <a:spAutoFit/>
          </a:bodyPr>
          <a:lstStyle/>
          <a:p>
            <a:r>
              <a:rPr lang="en-US" sz="900" dirty="0">
                <a:hlinkClick r:id="rId3" tooltip="https://www.flickr.com/photos/65315936@N00/5504539621/"/>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40813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F4F62-23DA-1509-66C9-60BE4B4722DA}"/>
              </a:ext>
            </a:extLst>
          </p:cNvPr>
          <p:cNvSpPr>
            <a:spLocks noGrp="1"/>
          </p:cNvSpPr>
          <p:nvPr>
            <p:ph sz="half" idx="15"/>
          </p:nvPr>
        </p:nvSpPr>
        <p:spPr>
          <a:xfrm>
            <a:off x="222250" y="795339"/>
            <a:ext cx="5347605" cy="3767006"/>
          </a:xfrm>
        </p:spPr>
        <p:txBody>
          <a:bodyPr lIns="0" tIns="0" rIns="0" bIns="0" anchor="t"/>
          <a:lstStyle/>
          <a:p>
            <a:pPr marL="229870" indent="-229870">
              <a:spcBef>
                <a:spcPts val="600"/>
              </a:spcBef>
            </a:pPr>
            <a:r>
              <a:rPr lang="en-US" sz="1600" dirty="0"/>
              <a:t>The safety pause is intended to bring departments or groups together to discuss the following slides.  The goal is to create discussion and improve safety for everyone at the lab.</a:t>
            </a:r>
          </a:p>
          <a:p>
            <a:pPr marL="229870" indent="-229870">
              <a:spcBef>
                <a:spcPts val="600"/>
              </a:spcBef>
            </a:pPr>
            <a:r>
              <a:rPr lang="en-US" sz="1600" b="1" dirty="0"/>
              <a:t>Wednesday, 5/31/2023 </a:t>
            </a:r>
          </a:p>
          <a:p>
            <a:pPr marL="229870" indent="-229870">
              <a:spcBef>
                <a:spcPts val="600"/>
              </a:spcBef>
            </a:pPr>
            <a:r>
              <a:rPr lang="en-US" sz="1600" dirty="0"/>
              <a:t>The format will be similar to January’s safety pause.  Cascading meetings will occur throughout the day.  </a:t>
            </a:r>
            <a:r>
              <a:rPr lang="en-US" sz="1600" u="sng" dirty="0"/>
              <a:t>Directorates should schedule make-up sessions for future weeks to ensure all personnel are reached</a:t>
            </a:r>
            <a:r>
              <a:rPr lang="en-US" sz="1600" dirty="0"/>
              <a:t>.</a:t>
            </a:r>
          </a:p>
          <a:p>
            <a:pPr lvl="1" indent="-229870">
              <a:spcBef>
                <a:spcPts val="600"/>
              </a:spcBef>
            </a:pPr>
            <a:r>
              <a:rPr lang="en-US" sz="1400" dirty="0">
                <a:ea typeface="ＭＳ Ｐゴシック"/>
              </a:rPr>
              <a:t>Read through the following slides as a team.  Encourage discussion for the scenarios and exercises. Plan for 90 minutes.</a:t>
            </a:r>
          </a:p>
          <a:p>
            <a:pPr lvl="1" indent="-229870">
              <a:spcBef>
                <a:spcPts val="600"/>
              </a:spcBef>
            </a:pPr>
            <a:r>
              <a:rPr lang="en-US" sz="1400" u="sng" dirty="0">
                <a:ea typeface="ＭＳ Ｐゴシック"/>
              </a:rPr>
              <a:t>Feedback is welcome </a:t>
            </a:r>
            <a:r>
              <a:rPr lang="en-US" sz="1400" u="sng" dirty="0">
                <a:solidFill>
                  <a:schemeClr val="accent6"/>
                </a:solidFill>
                <a:ea typeface="ＭＳ Ｐゴシック"/>
              </a:rPr>
              <a:t>and strongly encouraged!  </a:t>
            </a:r>
            <a:r>
              <a:rPr lang="en-US" sz="1400" u="sng" dirty="0">
                <a:ea typeface="ＭＳ Ｐゴシック"/>
              </a:rPr>
              <a:t>Please send your feedback to your organization’s head.</a:t>
            </a:r>
          </a:p>
          <a:p>
            <a:pPr lvl="1" indent="-229870">
              <a:spcBef>
                <a:spcPts val="600"/>
              </a:spcBef>
            </a:pPr>
            <a:endParaRPr lang="en-US" sz="1400" dirty="0"/>
          </a:p>
          <a:p>
            <a:pPr marL="229870" indent="-229870">
              <a:spcBef>
                <a:spcPts val="600"/>
              </a:spcBef>
            </a:pPr>
            <a:endParaRPr lang="en-US" sz="1600" dirty="0"/>
          </a:p>
        </p:txBody>
      </p:sp>
      <p:sp>
        <p:nvSpPr>
          <p:cNvPr id="4" name="Date Placeholder 3">
            <a:extLst>
              <a:ext uri="{FF2B5EF4-FFF2-40B4-BE49-F238E27FC236}">
                <a16:creationId xmlns:a16="http://schemas.microsoft.com/office/drawing/2014/main" id="{26AF6660-BA1F-D61A-693C-E1F42C31AD34}"/>
              </a:ext>
            </a:extLst>
          </p:cNvPr>
          <p:cNvSpPr>
            <a:spLocks noGrp="1"/>
          </p:cNvSpPr>
          <p:nvPr>
            <p:ph type="dt" sz="half" idx="16"/>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83B5AE65-8A9F-8877-9598-463E610025DC}"/>
              </a:ext>
            </a:extLst>
          </p:cNvPr>
          <p:cNvSpPr>
            <a:spLocks noGrp="1"/>
          </p:cNvSpPr>
          <p:nvPr>
            <p:ph type="ftr" sz="quarter" idx="17"/>
          </p:nvPr>
        </p:nvSpPr>
        <p:spPr/>
        <p:txBody>
          <a:bodyPr/>
          <a:lstStyle/>
          <a:p>
            <a:pPr>
              <a:defRPr/>
            </a:pPr>
            <a:r>
              <a:rPr lang="en-US"/>
              <a:t>Safety Pause</a:t>
            </a:r>
            <a:endParaRPr lang="en-US" b="1"/>
          </a:p>
        </p:txBody>
      </p:sp>
      <p:sp>
        <p:nvSpPr>
          <p:cNvPr id="6" name="Slide Number Placeholder 5">
            <a:extLst>
              <a:ext uri="{FF2B5EF4-FFF2-40B4-BE49-F238E27FC236}">
                <a16:creationId xmlns:a16="http://schemas.microsoft.com/office/drawing/2014/main" id="{FDBF657B-B02B-254C-17F6-111C4D91351A}"/>
              </a:ext>
            </a:extLst>
          </p:cNvPr>
          <p:cNvSpPr>
            <a:spLocks noGrp="1"/>
          </p:cNvSpPr>
          <p:nvPr>
            <p:ph type="sldNum" sz="quarter" idx="18"/>
          </p:nvPr>
        </p:nvSpPr>
        <p:spPr/>
        <p:txBody>
          <a:bodyPr/>
          <a:lstStyle/>
          <a:p>
            <a:pPr>
              <a:defRPr/>
            </a:pPr>
            <a:fld id="{979A04A2-726F-2143-A443-7788AF27176E}" type="slidenum">
              <a:rPr lang="en-US" smtClean="0"/>
              <a:pPr>
                <a:defRPr/>
              </a:pPr>
              <a:t>4</a:t>
            </a:fld>
            <a:endParaRPr lang="en-US" dirty="0"/>
          </a:p>
        </p:txBody>
      </p:sp>
      <p:sp>
        <p:nvSpPr>
          <p:cNvPr id="7" name="Title 6">
            <a:extLst>
              <a:ext uri="{FF2B5EF4-FFF2-40B4-BE49-F238E27FC236}">
                <a16:creationId xmlns:a16="http://schemas.microsoft.com/office/drawing/2014/main" id="{5545C6C5-99D1-6B77-7173-B712B419D0B8}"/>
              </a:ext>
            </a:extLst>
          </p:cNvPr>
          <p:cNvSpPr>
            <a:spLocks noGrp="1"/>
          </p:cNvSpPr>
          <p:nvPr>
            <p:ph type="title"/>
          </p:nvPr>
        </p:nvSpPr>
        <p:spPr/>
        <p:txBody>
          <a:bodyPr/>
          <a:lstStyle/>
          <a:p>
            <a:r>
              <a:rPr lang="en-US" dirty="0"/>
              <a:t>Safety Pause Process</a:t>
            </a:r>
          </a:p>
        </p:txBody>
      </p:sp>
      <p:graphicFrame>
        <p:nvGraphicFramePr>
          <p:cNvPr id="8" name="Diagram 7">
            <a:extLst>
              <a:ext uri="{FF2B5EF4-FFF2-40B4-BE49-F238E27FC236}">
                <a16:creationId xmlns:a16="http://schemas.microsoft.com/office/drawing/2014/main" id="{901BACE8-9451-693A-ED5B-E4CB94E0730E}"/>
              </a:ext>
            </a:extLst>
          </p:cNvPr>
          <p:cNvGraphicFramePr/>
          <p:nvPr>
            <p:extLst>
              <p:ext uri="{D42A27DB-BD31-4B8C-83A1-F6EECF244321}">
                <p14:modId xmlns:p14="http://schemas.microsoft.com/office/powerpoint/2010/main" val="108484675"/>
              </p:ext>
            </p:extLst>
          </p:nvPr>
        </p:nvGraphicFramePr>
        <p:xfrm>
          <a:off x="5858861" y="-133973"/>
          <a:ext cx="3009899" cy="3489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D31D0A6E-13B6-3909-D8AB-F57663363935}"/>
              </a:ext>
            </a:extLst>
          </p:cNvPr>
          <p:cNvSpPr/>
          <p:nvPr/>
        </p:nvSpPr>
        <p:spPr>
          <a:xfrm>
            <a:off x="6094906" y="3203997"/>
            <a:ext cx="2616200" cy="1273556"/>
          </a:xfrm>
          <a:prstGeom prst="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l" rtl="0" fontAlgn="base"/>
            <a:r>
              <a:rPr lang="en-US" sz="1200" b="0" i="0" u="none" strike="noStrike" dirty="0">
                <a:solidFill>
                  <a:srgbClr val="003087"/>
                </a:solidFill>
                <a:effectLst/>
                <a:latin typeface="Arial" panose="020B0604020202020204" pitchFamily="34" charset="0"/>
              </a:rPr>
              <a:t>Notes: </a:t>
            </a:r>
            <a:r>
              <a:rPr lang="en-US" sz="1200" b="0" i="0" dirty="0">
                <a:solidFill>
                  <a:srgbClr val="003087"/>
                </a:solidFill>
                <a:effectLst/>
                <a:latin typeface="Arial" panose="020B0604020202020204" pitchFamily="34" charset="0"/>
              </a:rPr>
              <a:t>​</a:t>
            </a:r>
          </a:p>
          <a:p>
            <a:pPr marL="171450" indent="-171450" algn="l" rtl="0" fontAlgn="base">
              <a:buFont typeface="Arial" panose="020B0604020202020204" pitchFamily="34" charset="0"/>
              <a:buChar char="•"/>
            </a:pPr>
            <a:r>
              <a:rPr lang="en-US" sz="1200" b="0" i="0" u="none" strike="noStrike" dirty="0">
                <a:solidFill>
                  <a:srgbClr val="003087"/>
                </a:solidFill>
                <a:effectLst/>
                <a:latin typeface="Arial" panose="020B0604020202020204" pitchFamily="34" charset="0"/>
              </a:rPr>
              <a:t>Subcontractors, TM/CC/SCs will be invited to follow a similar process</a:t>
            </a:r>
            <a:r>
              <a:rPr lang="en-US" sz="1200" b="0" i="0" dirty="0">
                <a:solidFill>
                  <a:srgbClr val="003087"/>
                </a:solidFill>
                <a:effectLst/>
                <a:latin typeface="Arial" panose="020B0604020202020204" pitchFamily="34" charset="0"/>
              </a:rPr>
              <a:t>​</a:t>
            </a:r>
          </a:p>
          <a:p>
            <a:pPr marL="171450" indent="-171450" algn="l" rtl="0" fontAlgn="base">
              <a:buFont typeface="Arial" panose="020B0604020202020204" pitchFamily="34" charset="0"/>
              <a:buChar char="•"/>
            </a:pPr>
            <a:r>
              <a:rPr lang="en-US" sz="1200" b="0" i="0" u="none" strike="noStrike" dirty="0">
                <a:solidFill>
                  <a:srgbClr val="003087"/>
                </a:solidFill>
                <a:effectLst/>
                <a:latin typeface="Arial" panose="020B0604020202020204" pitchFamily="34" charset="0"/>
              </a:rPr>
              <a:t>Next week – </a:t>
            </a:r>
            <a:r>
              <a:rPr lang="en-US" sz="1200" b="0" i="0" u="sng" strike="noStrike" dirty="0">
                <a:solidFill>
                  <a:srgbClr val="003087"/>
                </a:solidFill>
                <a:effectLst/>
                <a:latin typeface="Arial" panose="020B0604020202020204" pitchFamily="34" charset="0"/>
              </a:rPr>
              <a:t>All-supervisor meeting </a:t>
            </a:r>
            <a:r>
              <a:rPr lang="en-US" sz="1200" b="0" i="0" u="none" strike="noStrike" dirty="0">
                <a:solidFill>
                  <a:srgbClr val="003087"/>
                </a:solidFill>
                <a:effectLst/>
                <a:latin typeface="Arial" panose="020B0604020202020204" pitchFamily="34" charset="0"/>
              </a:rPr>
              <a:t>(open to anyone who directs work)</a:t>
            </a:r>
            <a:r>
              <a:rPr lang="en-US" sz="1200" b="0" i="0" dirty="0">
                <a:solidFill>
                  <a:srgbClr val="003087"/>
                </a:solidFill>
                <a:effectLst/>
                <a:latin typeface="Arial" panose="020B0604020202020204" pitchFamily="34" charset="0"/>
              </a:rPr>
              <a:t>​</a:t>
            </a:r>
          </a:p>
        </p:txBody>
      </p:sp>
    </p:spTree>
    <p:extLst>
      <p:ext uri="{BB962C8B-B14F-4D97-AF65-F5344CB8AC3E}">
        <p14:creationId xmlns:p14="http://schemas.microsoft.com/office/powerpoint/2010/main" val="340737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6E193-6677-A7C1-5287-573E10316CEA}"/>
              </a:ext>
            </a:extLst>
          </p:cNvPr>
          <p:cNvSpPr>
            <a:spLocks noGrp="1"/>
          </p:cNvSpPr>
          <p:nvPr>
            <p:ph type="body" sz="half" idx="2"/>
          </p:nvPr>
        </p:nvSpPr>
        <p:spPr>
          <a:xfrm>
            <a:off x="59414" y="3769681"/>
            <a:ext cx="1689100" cy="187523"/>
          </a:xfrm>
        </p:spPr>
        <p:txBody>
          <a:bodyPr/>
          <a:lstStyle/>
          <a:p>
            <a:r>
              <a:rPr lang="en-US" sz="1100" i="1" dirty="0" err="1"/>
              <a:t>Acqua</a:t>
            </a:r>
            <a:r>
              <a:rPr lang="en-US" sz="1100" i="1" dirty="0"/>
              <a:t> Alle </a:t>
            </a:r>
            <a:r>
              <a:rPr lang="en-US" sz="1100" i="1" dirty="0" err="1"/>
              <a:t>Funi</a:t>
            </a:r>
            <a:endParaRPr lang="en-US" sz="1100" i="1" dirty="0"/>
          </a:p>
        </p:txBody>
      </p:sp>
      <p:sp>
        <p:nvSpPr>
          <p:cNvPr id="3" name="Content Placeholder 2">
            <a:extLst>
              <a:ext uri="{FF2B5EF4-FFF2-40B4-BE49-F238E27FC236}">
                <a16:creationId xmlns:a16="http://schemas.microsoft.com/office/drawing/2014/main" id="{E289851B-3BD1-6F95-4DF9-37ED5E79CC94}"/>
              </a:ext>
            </a:extLst>
          </p:cNvPr>
          <p:cNvSpPr>
            <a:spLocks noGrp="1"/>
          </p:cNvSpPr>
          <p:nvPr>
            <p:ph sz="half" idx="15"/>
          </p:nvPr>
        </p:nvSpPr>
        <p:spPr>
          <a:xfrm>
            <a:off x="2032001" y="795339"/>
            <a:ext cx="6858320" cy="3767006"/>
          </a:xfrm>
        </p:spPr>
        <p:txBody>
          <a:bodyPr/>
          <a:lstStyle/>
          <a:p>
            <a:r>
              <a:rPr lang="en-US" dirty="0"/>
              <a:t>Hands-on work has been stopped.  </a:t>
            </a:r>
          </a:p>
          <a:p>
            <a:pPr lvl="1"/>
            <a:r>
              <a:rPr lang="en-US" u="sng" dirty="0"/>
              <a:t>Only office work is approved </a:t>
            </a:r>
            <a:r>
              <a:rPr lang="en-US" dirty="0"/>
              <a:t>except specific ALD/Senior Director approved tasks to maintain safe work environment.</a:t>
            </a:r>
          </a:p>
          <a:p>
            <a:r>
              <a:rPr lang="en-US" dirty="0"/>
              <a:t>ALDs, Senior Directors and Project Directors will submit completion to the COO, then lab management will then notify the release back to work, </a:t>
            </a:r>
            <a:r>
              <a:rPr lang="en-US" u="sng" dirty="0"/>
              <a:t>except work at heights</a:t>
            </a:r>
            <a:r>
              <a:rPr lang="en-US" dirty="0"/>
              <a:t>.</a:t>
            </a:r>
          </a:p>
          <a:p>
            <a:r>
              <a:rPr lang="en-US" u="sng" dirty="0"/>
              <a:t>Work at 4 feet or higher remains stopped</a:t>
            </a:r>
            <a:r>
              <a:rPr lang="en-US" dirty="0"/>
              <a:t>. Additional instructions will be provided.</a:t>
            </a:r>
          </a:p>
          <a:p>
            <a:pPr lvl="1"/>
            <a:r>
              <a:rPr lang="en-US" dirty="0"/>
              <a:t>Includes any work being performed where your feet are 4+ feet above the ground or floor level, including utilizing step ladders or lifts of any kind (scissor or aerial).  </a:t>
            </a:r>
            <a:r>
              <a:rPr lang="en-US" u="sng" dirty="0"/>
              <a:t>Activities that require the use of passive or active fall protection systems to prevent a fall are prohibited</a:t>
            </a:r>
            <a:r>
              <a:rPr lang="en-US" dirty="0"/>
              <a:t>.</a:t>
            </a:r>
          </a:p>
          <a:p>
            <a:endParaRPr lang="en-US" dirty="0"/>
          </a:p>
          <a:p>
            <a:endParaRPr lang="en-US" dirty="0"/>
          </a:p>
        </p:txBody>
      </p:sp>
      <p:sp>
        <p:nvSpPr>
          <p:cNvPr id="4" name="Date Placeholder 3">
            <a:extLst>
              <a:ext uri="{FF2B5EF4-FFF2-40B4-BE49-F238E27FC236}">
                <a16:creationId xmlns:a16="http://schemas.microsoft.com/office/drawing/2014/main" id="{1124478B-E5FD-EB6D-A03B-B15986F064E7}"/>
              </a:ext>
            </a:extLst>
          </p:cNvPr>
          <p:cNvSpPr>
            <a:spLocks noGrp="1"/>
          </p:cNvSpPr>
          <p:nvPr>
            <p:ph type="dt" sz="half" idx="16"/>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C65FF90B-39C6-EDC6-6B8E-6352C838F332}"/>
              </a:ext>
            </a:extLst>
          </p:cNvPr>
          <p:cNvSpPr>
            <a:spLocks noGrp="1"/>
          </p:cNvSpPr>
          <p:nvPr>
            <p:ph type="ftr" sz="quarter" idx="17"/>
          </p:nvPr>
        </p:nvSpPr>
        <p:spPr/>
        <p:txBody>
          <a:bodyPr/>
          <a:lstStyle/>
          <a:p>
            <a:pPr>
              <a:defRPr/>
            </a:pPr>
            <a:r>
              <a:rPr lang="en-US"/>
              <a:t>Safety Pause</a:t>
            </a:r>
            <a:endParaRPr lang="en-US" b="1"/>
          </a:p>
        </p:txBody>
      </p:sp>
      <p:sp>
        <p:nvSpPr>
          <p:cNvPr id="6" name="Slide Number Placeholder 5">
            <a:extLst>
              <a:ext uri="{FF2B5EF4-FFF2-40B4-BE49-F238E27FC236}">
                <a16:creationId xmlns:a16="http://schemas.microsoft.com/office/drawing/2014/main" id="{C942AB0E-2C1B-206F-A268-16EE9E94BE71}"/>
              </a:ext>
            </a:extLst>
          </p:cNvPr>
          <p:cNvSpPr>
            <a:spLocks noGrp="1"/>
          </p:cNvSpPr>
          <p:nvPr>
            <p:ph type="sldNum" sz="quarter" idx="18"/>
          </p:nvPr>
        </p:nvSpPr>
        <p:spPr/>
        <p:txBody>
          <a:bodyPr/>
          <a:lstStyle/>
          <a:p>
            <a:pPr>
              <a:defRPr/>
            </a:pPr>
            <a:fld id="{979A04A2-726F-2143-A443-7788AF27176E}" type="slidenum">
              <a:rPr lang="en-US" smtClean="0"/>
              <a:pPr>
                <a:defRPr/>
              </a:pPr>
              <a:t>5</a:t>
            </a:fld>
            <a:endParaRPr lang="en-US" dirty="0"/>
          </a:p>
        </p:txBody>
      </p:sp>
      <p:sp>
        <p:nvSpPr>
          <p:cNvPr id="7" name="Title 6">
            <a:extLst>
              <a:ext uri="{FF2B5EF4-FFF2-40B4-BE49-F238E27FC236}">
                <a16:creationId xmlns:a16="http://schemas.microsoft.com/office/drawing/2014/main" id="{E69681C5-2871-9D6D-E93E-557B1D446917}"/>
              </a:ext>
            </a:extLst>
          </p:cNvPr>
          <p:cNvSpPr>
            <a:spLocks noGrp="1"/>
          </p:cNvSpPr>
          <p:nvPr>
            <p:ph type="title"/>
          </p:nvPr>
        </p:nvSpPr>
        <p:spPr/>
        <p:txBody>
          <a:bodyPr/>
          <a:lstStyle/>
          <a:p>
            <a:r>
              <a:rPr lang="en-US" dirty="0"/>
              <a:t>Safety Pause Process</a:t>
            </a:r>
          </a:p>
        </p:txBody>
      </p:sp>
      <p:pic>
        <p:nvPicPr>
          <p:cNvPr id="9" name="Picture 8" descr="A picture containing sky, outdoor, building, column&#10;&#10;Description automatically generated">
            <a:extLst>
              <a:ext uri="{FF2B5EF4-FFF2-40B4-BE49-F238E27FC236}">
                <a16:creationId xmlns:a16="http://schemas.microsoft.com/office/drawing/2014/main" id="{B3164235-3DBD-6CCC-9F06-A47585F45CD9}"/>
              </a:ext>
            </a:extLst>
          </p:cNvPr>
          <p:cNvPicPr>
            <a:picLocks noChangeAspect="1"/>
          </p:cNvPicPr>
          <p:nvPr/>
        </p:nvPicPr>
        <p:blipFill rotWithShape="1">
          <a:blip r:embed="rId2"/>
          <a:srcRect l="13216"/>
          <a:stretch/>
        </p:blipFill>
        <p:spPr>
          <a:xfrm>
            <a:off x="0" y="795339"/>
            <a:ext cx="1917700" cy="2944480"/>
          </a:xfrm>
          <a:prstGeom prst="rect">
            <a:avLst/>
          </a:prstGeom>
        </p:spPr>
      </p:pic>
    </p:spTree>
    <p:extLst>
      <p:ext uri="{BB962C8B-B14F-4D97-AF65-F5344CB8AC3E}">
        <p14:creationId xmlns:p14="http://schemas.microsoft.com/office/powerpoint/2010/main" val="42151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3CE6910-0645-D470-3060-F495D6D46440}"/>
              </a:ext>
            </a:extLst>
          </p:cNvPr>
          <p:cNvSpPr>
            <a:spLocks noGrp="1"/>
          </p:cNvSpPr>
          <p:nvPr>
            <p:ph idx="1"/>
          </p:nvPr>
        </p:nvSpPr>
        <p:spPr/>
        <p:txBody>
          <a:bodyPr/>
          <a:lstStyle/>
          <a:p>
            <a:pPr marL="342900" indent="-342900">
              <a:buFont typeface="+mj-lt"/>
              <a:buAutoNum type="arabicPeriod"/>
            </a:pPr>
            <a:r>
              <a:rPr lang="en-US" dirty="0"/>
              <a:t>Work Planning and Control – best practices that really work</a:t>
            </a:r>
          </a:p>
          <a:p>
            <a:pPr marL="342900" indent="-342900">
              <a:buFont typeface="+mj-lt"/>
              <a:buAutoNum type="arabicPeriod"/>
            </a:pPr>
            <a:r>
              <a:rPr lang="en-US" dirty="0"/>
              <a:t>Questioning attitude – what does this mean and how does it help</a:t>
            </a:r>
          </a:p>
          <a:p>
            <a:pPr marL="342900" indent="-342900">
              <a:buFont typeface="+mj-lt"/>
              <a:buAutoNum type="arabicPeriod"/>
            </a:pPr>
            <a:r>
              <a:rPr lang="en-US" dirty="0"/>
              <a:t>Team Engagements in the Workplace </a:t>
            </a:r>
          </a:p>
          <a:p>
            <a:pPr marL="342900" indent="-342900">
              <a:buFont typeface="+mj-lt"/>
              <a:buAutoNum type="arabicPeriod"/>
            </a:pPr>
            <a:r>
              <a:rPr lang="en-US" dirty="0"/>
              <a:t>Open discussion</a:t>
            </a:r>
          </a:p>
          <a:p>
            <a:endParaRPr lang="en-US" dirty="0"/>
          </a:p>
          <a:p>
            <a:endParaRPr lang="en-US" dirty="0"/>
          </a:p>
        </p:txBody>
      </p:sp>
      <p:sp>
        <p:nvSpPr>
          <p:cNvPr id="5" name="Title 4">
            <a:extLst>
              <a:ext uri="{FF2B5EF4-FFF2-40B4-BE49-F238E27FC236}">
                <a16:creationId xmlns:a16="http://schemas.microsoft.com/office/drawing/2014/main" id="{F21D8A74-235A-AC5C-777D-1020580DD1A4}"/>
              </a:ext>
            </a:extLst>
          </p:cNvPr>
          <p:cNvSpPr>
            <a:spLocks noGrp="1"/>
          </p:cNvSpPr>
          <p:nvPr>
            <p:ph type="title"/>
          </p:nvPr>
        </p:nvSpPr>
        <p:spPr/>
        <p:txBody>
          <a:bodyPr/>
          <a:lstStyle/>
          <a:p>
            <a:r>
              <a:rPr lang="en-US" dirty="0"/>
              <a:t>Safety Pause Agenda</a:t>
            </a:r>
          </a:p>
        </p:txBody>
      </p:sp>
      <p:sp>
        <p:nvSpPr>
          <p:cNvPr id="2" name="Date Placeholder 1"/>
          <p:cNvSpPr>
            <a:spLocks noGrp="1"/>
          </p:cNvSpPr>
          <p:nvPr>
            <p:ph type="dt" sz="half" idx="2"/>
          </p:nvPr>
        </p:nvSpPr>
        <p:spPr/>
        <p:txBody>
          <a:bodyPr/>
          <a:lstStyle/>
          <a:p>
            <a:pPr>
              <a:defRPr/>
            </a:pPr>
            <a:r>
              <a:rPr lang="en-US"/>
              <a:t>5/31/2023</a:t>
            </a:r>
            <a:endParaRPr lang="en-US" dirty="0"/>
          </a:p>
        </p:txBody>
      </p:sp>
      <p:sp>
        <p:nvSpPr>
          <p:cNvPr id="3" name="Footer Placeholder 2"/>
          <p:cNvSpPr>
            <a:spLocks noGrp="1"/>
          </p:cNvSpPr>
          <p:nvPr>
            <p:ph type="ftr" sz="quarter" idx="3"/>
          </p:nvPr>
        </p:nvSpPr>
        <p:spPr/>
        <p:txBody>
          <a:bodyPr/>
          <a:lstStyle/>
          <a:p>
            <a:pPr>
              <a:defRPr/>
            </a:pPr>
            <a:r>
              <a:rPr lang="en-US"/>
              <a:t>Safety Pause</a:t>
            </a:r>
            <a:endParaRPr lang="en-US" b="1" dirty="0"/>
          </a:p>
        </p:txBody>
      </p:sp>
      <p:sp>
        <p:nvSpPr>
          <p:cNvPr id="4" name="Slide Number Placeholder 3"/>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grpSp>
        <p:nvGrpSpPr>
          <p:cNvPr id="11" name="Group 10">
            <a:extLst>
              <a:ext uri="{FF2B5EF4-FFF2-40B4-BE49-F238E27FC236}">
                <a16:creationId xmlns:a16="http://schemas.microsoft.com/office/drawing/2014/main" id="{B132108C-5E67-D44A-91E9-63E2A461C67C}"/>
              </a:ext>
            </a:extLst>
          </p:cNvPr>
          <p:cNvGrpSpPr>
            <a:grpSpLocks noChangeAspect="1"/>
          </p:cNvGrpSpPr>
          <p:nvPr/>
        </p:nvGrpSpPr>
        <p:grpSpPr>
          <a:xfrm>
            <a:off x="5552116" y="4836839"/>
            <a:ext cx="1610691" cy="277973"/>
            <a:chOff x="7093919" y="4802319"/>
            <a:chExt cx="1976948" cy="341181"/>
          </a:xfrm>
        </p:grpSpPr>
        <p:pic>
          <p:nvPicPr>
            <p:cNvPr id="12" name="Picture 11" descr="mu2e_logo_oval.png">
              <a:extLst>
                <a:ext uri="{FF2B5EF4-FFF2-40B4-BE49-F238E27FC236}">
                  <a16:creationId xmlns:a16="http://schemas.microsoft.com/office/drawing/2014/main" id="{1015E9A5-6C6F-8A45-9FEB-4167B2CA4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559" y="4899136"/>
              <a:ext cx="374234" cy="215559"/>
            </a:xfrm>
            <a:prstGeom prst="rect">
              <a:avLst/>
            </a:prstGeom>
          </p:spPr>
        </p:pic>
        <p:pic>
          <p:nvPicPr>
            <p:cNvPr id="13" name="Picture 12" descr="DUNElogoMarkFINAL_090815-01.jpg">
              <a:extLst>
                <a:ext uri="{FF2B5EF4-FFF2-40B4-BE49-F238E27FC236}">
                  <a16:creationId xmlns:a16="http://schemas.microsoft.com/office/drawing/2014/main" id="{976BB388-B126-3043-8E56-37F9D3399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93" y="4882126"/>
              <a:ext cx="552274" cy="224677"/>
            </a:xfrm>
            <a:prstGeom prst="rect">
              <a:avLst/>
            </a:prstGeom>
          </p:spPr>
        </p:pic>
        <p:pic>
          <p:nvPicPr>
            <p:cNvPr id="14" name="Picture 13" descr="index.jpg">
              <a:extLst>
                <a:ext uri="{FF2B5EF4-FFF2-40B4-BE49-F238E27FC236}">
                  <a16:creationId xmlns:a16="http://schemas.microsoft.com/office/drawing/2014/main" id="{155D42A1-41DB-3742-AB8C-F996EF68B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919" y="4802319"/>
              <a:ext cx="396587" cy="341181"/>
            </a:xfrm>
            <a:prstGeom prst="rect">
              <a:avLst/>
            </a:prstGeom>
          </p:spPr>
        </p:pic>
      </p:grpSp>
    </p:spTree>
    <p:extLst>
      <p:ext uri="{BB962C8B-B14F-4D97-AF65-F5344CB8AC3E}">
        <p14:creationId xmlns:p14="http://schemas.microsoft.com/office/powerpoint/2010/main" val="217107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5201D5-1F65-1EC3-0033-53703BD0A907}"/>
              </a:ext>
            </a:extLst>
          </p:cNvPr>
          <p:cNvSpPr>
            <a:spLocks noGrp="1"/>
          </p:cNvSpPr>
          <p:nvPr>
            <p:ph sz="half" idx="13"/>
          </p:nvPr>
        </p:nvSpPr>
        <p:spPr>
          <a:xfrm>
            <a:off x="228601" y="796397"/>
            <a:ext cx="4206240" cy="3858730"/>
          </a:xfrm>
        </p:spPr>
        <p:txBody>
          <a:bodyPr/>
          <a:lstStyle/>
          <a:p>
            <a:r>
              <a:rPr lang="en-US" sz="1600" dirty="0"/>
              <a:t>The Accelerator Directorate manages an annual maintenance shutdown, 10-12 weeks, each summer.</a:t>
            </a:r>
          </a:p>
          <a:p>
            <a:r>
              <a:rPr lang="en-US" sz="1600" dirty="0"/>
              <a:t>Hundreds of jobs are planned and coordinated prior to the start of the shutdown (current count – 750).</a:t>
            </a:r>
          </a:p>
          <a:p>
            <a:r>
              <a:rPr lang="en-US" sz="1600" dirty="0"/>
              <a:t>Boot camp talks are hosted throughout the month prior to start of shutdown, everyone is welcome to attend.</a:t>
            </a:r>
          </a:p>
          <a:p>
            <a:r>
              <a:rPr lang="en-US" sz="1600" dirty="0"/>
              <a:t>Boot camp talks are presented by SMEs, on topics relevant to shutdown work.  It is not training, but an opportunity to reinforce training and requirements and ask clarifying questions.</a:t>
            </a:r>
          </a:p>
        </p:txBody>
      </p:sp>
      <p:pic>
        <p:nvPicPr>
          <p:cNvPr id="11" name="Content Placeholder 10">
            <a:extLst>
              <a:ext uri="{FF2B5EF4-FFF2-40B4-BE49-F238E27FC236}">
                <a16:creationId xmlns:a16="http://schemas.microsoft.com/office/drawing/2014/main" id="{C61C1211-CC47-6A50-531F-27F2CC5BEC05}"/>
              </a:ext>
            </a:extLst>
          </p:cNvPr>
          <p:cNvPicPr>
            <a:picLocks noGrp="1" noChangeAspect="1"/>
          </p:cNvPicPr>
          <p:nvPr>
            <p:ph sz="half" idx="15"/>
          </p:nvPr>
        </p:nvPicPr>
        <p:blipFill>
          <a:blip r:embed="rId2"/>
          <a:stretch>
            <a:fillRect/>
          </a:stretch>
        </p:blipFill>
        <p:spPr>
          <a:xfrm>
            <a:off x="4572000" y="796397"/>
            <a:ext cx="3653820" cy="2724150"/>
          </a:xfrm>
          <a:prstGeom prst="rect">
            <a:avLst/>
          </a:prstGeom>
          <a:ln w="19050" cap="sq">
            <a:solidFill>
              <a:schemeClr val="accent5"/>
            </a:solidFill>
            <a:prstDash val="solid"/>
            <a:miter lim="800000"/>
          </a:ln>
          <a:effectLst>
            <a:outerShdw blurRad="50800" dist="38100" dir="2700000" algn="tl" rotWithShape="0">
              <a:srgbClr val="000000">
                <a:alpha val="43000"/>
              </a:srgbClr>
            </a:outerShdw>
          </a:effectLst>
        </p:spPr>
      </p:pic>
      <p:sp>
        <p:nvSpPr>
          <p:cNvPr id="4" name="Date Placeholder 3">
            <a:extLst>
              <a:ext uri="{FF2B5EF4-FFF2-40B4-BE49-F238E27FC236}">
                <a16:creationId xmlns:a16="http://schemas.microsoft.com/office/drawing/2014/main" id="{AAD2BF02-3A6B-FBD2-E318-CB51DC3C7836}"/>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BD4284EF-0AA0-C5B2-64FE-45A2528C3B48}"/>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8964D8EE-566C-00BC-0243-7F8CB55B2E99}"/>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3" name="Title 2">
            <a:extLst>
              <a:ext uri="{FF2B5EF4-FFF2-40B4-BE49-F238E27FC236}">
                <a16:creationId xmlns:a16="http://schemas.microsoft.com/office/drawing/2014/main" id="{8BB3E776-2C58-4912-2B9B-426C3174A93A}"/>
              </a:ext>
            </a:extLst>
          </p:cNvPr>
          <p:cNvSpPr>
            <a:spLocks noGrp="1"/>
          </p:cNvSpPr>
          <p:nvPr>
            <p:ph type="title"/>
          </p:nvPr>
        </p:nvSpPr>
        <p:spPr/>
        <p:txBody>
          <a:bodyPr/>
          <a:lstStyle/>
          <a:p>
            <a:r>
              <a:rPr lang="en-US" dirty="0"/>
              <a:t>Work Planning and Control – Best Practices</a:t>
            </a:r>
            <a:br>
              <a:rPr lang="en-US" dirty="0"/>
            </a:br>
            <a:r>
              <a:rPr lang="en-US" b="0" dirty="0"/>
              <a:t>Accelerator Directorate Boot Camp Talks</a:t>
            </a:r>
          </a:p>
        </p:txBody>
      </p:sp>
      <p:pic>
        <p:nvPicPr>
          <p:cNvPr id="15" name="Picture 14">
            <a:extLst>
              <a:ext uri="{FF2B5EF4-FFF2-40B4-BE49-F238E27FC236}">
                <a16:creationId xmlns:a16="http://schemas.microsoft.com/office/drawing/2014/main" id="{A241D7D1-CBAE-C0AB-2DE0-5F406C3D54F9}"/>
              </a:ext>
            </a:extLst>
          </p:cNvPr>
          <p:cNvPicPr>
            <a:picLocks noChangeAspect="1"/>
          </p:cNvPicPr>
          <p:nvPr/>
        </p:nvPicPr>
        <p:blipFill>
          <a:blip r:embed="rId3"/>
          <a:stretch>
            <a:fillRect/>
          </a:stretch>
        </p:blipFill>
        <p:spPr>
          <a:xfrm>
            <a:off x="5194569" y="1751417"/>
            <a:ext cx="3792769" cy="2860303"/>
          </a:xfrm>
          <a:prstGeom prst="rect">
            <a:avLst/>
          </a:prstGeom>
          <a:ln w="28575">
            <a:solidFill>
              <a:schemeClr val="accent5"/>
            </a:solidFill>
          </a:ln>
        </p:spPr>
      </p:pic>
    </p:spTree>
    <p:extLst>
      <p:ext uri="{BB962C8B-B14F-4D97-AF65-F5344CB8AC3E}">
        <p14:creationId xmlns:p14="http://schemas.microsoft.com/office/powerpoint/2010/main" val="338889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5201D5-1F65-1EC3-0033-53703BD0A907}"/>
              </a:ext>
            </a:extLst>
          </p:cNvPr>
          <p:cNvSpPr>
            <a:spLocks noGrp="1"/>
          </p:cNvSpPr>
          <p:nvPr>
            <p:ph idx="1"/>
          </p:nvPr>
        </p:nvSpPr>
        <p:spPr>
          <a:xfrm>
            <a:off x="2455475" y="723615"/>
            <a:ext cx="6552427" cy="3794522"/>
          </a:xfrm>
        </p:spPr>
        <p:txBody>
          <a:bodyPr/>
          <a:lstStyle/>
          <a:p>
            <a:pPr>
              <a:spcBef>
                <a:spcPts val="0"/>
              </a:spcBef>
            </a:pPr>
            <a:r>
              <a:rPr lang="en-US" sz="1100" dirty="0">
                <a:solidFill>
                  <a:schemeClr val="tx1"/>
                </a:solidFill>
              </a:rPr>
              <a:t>Mu2e is a large project to design, fabricate and install equipment for the Mu2e experiment</a:t>
            </a:r>
          </a:p>
          <a:p>
            <a:pPr lvl="1">
              <a:spcBef>
                <a:spcPts val="0"/>
              </a:spcBef>
            </a:pPr>
            <a:r>
              <a:rPr lang="en-US" sz="1100" dirty="0"/>
              <a:t>Multiple Lab Directorates executing complex work in a shared space</a:t>
            </a:r>
          </a:p>
          <a:p>
            <a:pPr lvl="1">
              <a:spcBef>
                <a:spcPts val="0"/>
              </a:spcBef>
            </a:pPr>
            <a:r>
              <a:rPr lang="en-US" sz="1100" dirty="0"/>
              <a:t>Communication essential for safe execution of work</a:t>
            </a:r>
            <a:endParaRPr lang="en-US" sz="1050" dirty="0"/>
          </a:p>
          <a:p>
            <a:pPr>
              <a:spcBef>
                <a:spcPts val="600"/>
              </a:spcBef>
            </a:pPr>
            <a:r>
              <a:rPr lang="en-US" sz="1100" dirty="0">
                <a:solidFill>
                  <a:schemeClr val="tx1"/>
                </a:solidFill>
              </a:rPr>
              <a:t>Mu2e Integration Team authorizes and coordinates work</a:t>
            </a:r>
          </a:p>
          <a:p>
            <a:pPr lvl="1">
              <a:spcBef>
                <a:spcPts val="0"/>
              </a:spcBef>
            </a:pPr>
            <a:r>
              <a:rPr lang="en-US" sz="1100" dirty="0"/>
              <a:t>Multidisciplinary team of scientists, engineers, technicians, safety professionals</a:t>
            </a:r>
          </a:p>
          <a:p>
            <a:pPr lvl="1">
              <a:spcBef>
                <a:spcPts val="0"/>
              </a:spcBef>
            </a:pPr>
            <a:r>
              <a:rPr lang="en-US" sz="1100" dirty="0"/>
              <a:t>Weekly meeting with installation task leaders </a:t>
            </a:r>
          </a:p>
          <a:p>
            <a:pPr lvl="2">
              <a:spcBef>
                <a:spcPts val="0"/>
              </a:spcBef>
            </a:pPr>
            <a:r>
              <a:rPr lang="en-US" sz="1050" dirty="0"/>
              <a:t>SCOPE - requests for work authorization for the upcoming week </a:t>
            </a:r>
          </a:p>
          <a:p>
            <a:pPr lvl="2">
              <a:spcBef>
                <a:spcPts val="0"/>
              </a:spcBef>
            </a:pPr>
            <a:r>
              <a:rPr lang="en-US" sz="1050" dirty="0"/>
              <a:t>HAZARDS - discuss issues and required work planning (IMPACT when necessary) </a:t>
            </a:r>
          </a:p>
          <a:p>
            <a:pPr lvl="2">
              <a:spcBef>
                <a:spcPts val="0"/>
              </a:spcBef>
            </a:pPr>
            <a:r>
              <a:rPr lang="en-US" sz="1050" dirty="0"/>
              <a:t>AUTHORIZE - approve work</a:t>
            </a:r>
          </a:p>
          <a:p>
            <a:pPr lvl="3">
              <a:spcBef>
                <a:spcPts val="0"/>
              </a:spcBef>
            </a:pPr>
            <a:r>
              <a:rPr lang="en-US" sz="800" dirty="0"/>
              <a:t>coordinate space conflicts, equipment availability, hazardous occupancy limiting work such as pressure tests</a:t>
            </a:r>
          </a:p>
          <a:p>
            <a:pPr lvl="2">
              <a:spcBef>
                <a:spcPts val="0"/>
              </a:spcBef>
            </a:pPr>
            <a:r>
              <a:rPr lang="en-US" sz="1050" u="sng" dirty="0"/>
              <a:t>PERFORM - TV screen at entrance lists online schedule of work authorized for week</a:t>
            </a:r>
          </a:p>
          <a:p>
            <a:pPr lvl="3">
              <a:spcBef>
                <a:spcPts val="0"/>
              </a:spcBef>
            </a:pPr>
            <a:r>
              <a:rPr lang="en-US" sz="800" u="sng" dirty="0"/>
              <a:t>Description of work, location of work to be performed, contact leading work</a:t>
            </a:r>
            <a:endParaRPr lang="en-US" sz="1100" u="sng" dirty="0"/>
          </a:p>
          <a:p>
            <a:pPr lvl="2">
              <a:spcBef>
                <a:spcPts val="0"/>
              </a:spcBef>
            </a:pPr>
            <a:r>
              <a:rPr lang="en-US" sz="1050" dirty="0"/>
              <a:t>EVALUATE - reports on work accomplished during the past week</a:t>
            </a:r>
          </a:p>
          <a:p>
            <a:pPr lvl="3">
              <a:spcBef>
                <a:spcPts val="0"/>
              </a:spcBef>
            </a:pPr>
            <a:r>
              <a:rPr lang="en-US" sz="800" dirty="0"/>
              <a:t>Opportunity to share issues that may impact others and lessons learned</a:t>
            </a:r>
            <a:endParaRPr lang="en-US" sz="1050" dirty="0"/>
          </a:p>
          <a:p>
            <a:pPr lvl="1">
              <a:spcBef>
                <a:spcPts val="0"/>
              </a:spcBef>
            </a:pPr>
            <a:r>
              <a:rPr lang="en-US" sz="1100" dirty="0"/>
              <a:t>Floor Manager provides on-site coordination and support, regular ESH coordinator walkthroughs </a:t>
            </a:r>
            <a:r>
              <a:rPr lang="en-US" sz="1100" dirty="0">
                <a:solidFill>
                  <a:schemeClr val="tx1"/>
                </a:solidFill>
              </a:rPr>
              <a:t> </a:t>
            </a:r>
            <a:endParaRPr lang="en-US" sz="1050" dirty="0">
              <a:solidFill>
                <a:schemeClr val="tx1"/>
              </a:solidFill>
            </a:endParaRPr>
          </a:p>
          <a:p>
            <a:pPr>
              <a:spcBef>
                <a:spcPts val="600"/>
              </a:spcBef>
            </a:pPr>
            <a:r>
              <a:rPr lang="en-US" sz="1100" dirty="0">
                <a:solidFill>
                  <a:schemeClr val="tx1"/>
                </a:solidFill>
              </a:rPr>
              <a:t>Mu2e Cryo Installation Team example</a:t>
            </a:r>
          </a:p>
          <a:p>
            <a:pPr lvl="1">
              <a:spcBef>
                <a:spcPts val="0"/>
              </a:spcBef>
            </a:pPr>
            <a:r>
              <a:rPr lang="en-US" sz="1100" dirty="0"/>
              <a:t>Actively participate in the above process</a:t>
            </a:r>
          </a:p>
          <a:p>
            <a:pPr lvl="1">
              <a:spcBef>
                <a:spcPts val="0"/>
              </a:spcBef>
            </a:pPr>
            <a:r>
              <a:rPr lang="en-US" sz="1100" dirty="0"/>
              <a:t>In addition, daily 8 AM Toolbox meeting at job site (daily oversight walkthrough)</a:t>
            </a:r>
          </a:p>
          <a:p>
            <a:pPr lvl="2">
              <a:spcBef>
                <a:spcPts val="0"/>
              </a:spcBef>
            </a:pPr>
            <a:r>
              <a:rPr lang="en-US" sz="1050" dirty="0"/>
              <a:t>Daily communication is essential for safety</a:t>
            </a:r>
          </a:p>
          <a:p>
            <a:pPr lvl="2">
              <a:spcBef>
                <a:spcPts val="0"/>
              </a:spcBef>
            </a:pPr>
            <a:r>
              <a:rPr lang="en-US" sz="1050" dirty="0"/>
              <a:t>Engineers meet with technicians, additional experts such as ESH and scientists invited as required</a:t>
            </a:r>
          </a:p>
          <a:p>
            <a:pPr lvl="2">
              <a:spcBef>
                <a:spcPts val="0"/>
              </a:spcBef>
            </a:pPr>
            <a:r>
              <a:rPr lang="en-US" sz="1050" dirty="0"/>
              <a:t>Review work performed during previous day </a:t>
            </a:r>
          </a:p>
          <a:p>
            <a:pPr lvl="2">
              <a:spcBef>
                <a:spcPts val="0"/>
              </a:spcBef>
            </a:pPr>
            <a:r>
              <a:rPr lang="en-US" sz="1050" dirty="0"/>
              <a:t>Discuss safety and technical aspects of work for upcoming day</a:t>
            </a:r>
          </a:p>
          <a:p>
            <a:pPr lvl="2">
              <a:spcBef>
                <a:spcPts val="0"/>
              </a:spcBef>
            </a:pPr>
            <a:r>
              <a:rPr lang="en-US" sz="1050" dirty="0"/>
              <a:t>Extended Toolbox meetings when necessary for longer term work planning</a:t>
            </a:r>
            <a:r>
              <a:rPr lang="en-US" sz="1000" dirty="0"/>
              <a:t> </a:t>
            </a:r>
            <a:endParaRPr lang="en-US" sz="700" dirty="0"/>
          </a:p>
          <a:p>
            <a:pPr>
              <a:spcBef>
                <a:spcPts val="0"/>
              </a:spcBef>
            </a:pPr>
            <a:endParaRPr lang="en-US" sz="1200" dirty="0"/>
          </a:p>
        </p:txBody>
      </p:sp>
      <p:sp>
        <p:nvSpPr>
          <p:cNvPr id="3" name="Title 2">
            <a:extLst>
              <a:ext uri="{FF2B5EF4-FFF2-40B4-BE49-F238E27FC236}">
                <a16:creationId xmlns:a16="http://schemas.microsoft.com/office/drawing/2014/main" id="{8BB3E776-2C58-4912-2B9B-426C3174A93A}"/>
              </a:ext>
            </a:extLst>
          </p:cNvPr>
          <p:cNvSpPr>
            <a:spLocks noGrp="1"/>
          </p:cNvSpPr>
          <p:nvPr>
            <p:ph type="title"/>
          </p:nvPr>
        </p:nvSpPr>
        <p:spPr/>
        <p:txBody>
          <a:bodyPr/>
          <a:lstStyle/>
          <a:p>
            <a:r>
              <a:rPr lang="en-US" dirty="0"/>
              <a:t>Work Planning and Control – Best Practices</a:t>
            </a:r>
            <a:br>
              <a:rPr lang="en-US" dirty="0"/>
            </a:br>
            <a:r>
              <a:rPr lang="en-US" b="0" dirty="0"/>
              <a:t>Mu2e Installation Work Planning Overview - SHAPE</a:t>
            </a:r>
          </a:p>
        </p:txBody>
      </p:sp>
      <p:sp>
        <p:nvSpPr>
          <p:cNvPr id="4" name="Date Placeholder 3">
            <a:extLst>
              <a:ext uri="{FF2B5EF4-FFF2-40B4-BE49-F238E27FC236}">
                <a16:creationId xmlns:a16="http://schemas.microsoft.com/office/drawing/2014/main" id="{AAD2BF02-3A6B-FBD2-E318-CB51DC3C7836}"/>
              </a:ext>
            </a:extLst>
          </p:cNvPr>
          <p:cNvSpPr>
            <a:spLocks noGrp="1"/>
          </p:cNvSpPr>
          <p:nvPr>
            <p:ph type="dt" sz="half" idx="2"/>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BD4284EF-0AA0-C5B2-64FE-45A2528C3B48}"/>
              </a:ext>
            </a:extLst>
          </p:cNvPr>
          <p:cNvSpPr>
            <a:spLocks noGrp="1"/>
          </p:cNvSpPr>
          <p:nvPr>
            <p:ph type="ftr" sz="quarter" idx="3"/>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8964D8EE-566C-00BC-0243-7F8CB55B2E99}"/>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1028" name="Picture 4" descr="Department of Energy advances Fermilab's Mu2e experiment | symmetry magazine">
            <a:extLst>
              <a:ext uri="{FF2B5EF4-FFF2-40B4-BE49-F238E27FC236}">
                <a16:creationId xmlns:a16="http://schemas.microsoft.com/office/drawing/2014/main" id="{FDCBF06B-9149-432C-FE25-0700394C3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27" y="1030200"/>
            <a:ext cx="1967931" cy="114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6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739BC3-7B09-DE62-05EB-17A8BCE66EA2}"/>
              </a:ext>
            </a:extLst>
          </p:cNvPr>
          <p:cNvSpPr>
            <a:spLocks noGrp="1"/>
          </p:cNvSpPr>
          <p:nvPr>
            <p:ph type="body" sz="half" idx="2"/>
          </p:nvPr>
        </p:nvSpPr>
        <p:spPr>
          <a:xfrm>
            <a:off x="228600" y="795338"/>
            <a:ext cx="3697224" cy="3767007"/>
          </a:xfrm>
        </p:spPr>
        <p:txBody>
          <a:bodyPr/>
          <a:lstStyle/>
          <a:p>
            <a:r>
              <a:rPr lang="en-US" sz="1600" dirty="0"/>
              <a:t>Elements of our Safety Culture:</a:t>
            </a:r>
          </a:p>
          <a:p>
            <a:pPr lvl="1"/>
            <a:r>
              <a:rPr lang="en-US" b="0" dirty="0">
                <a:solidFill>
                  <a:schemeClr val="tx1"/>
                </a:solidFill>
              </a:rPr>
              <a:t>VALUES:</a:t>
            </a:r>
          </a:p>
          <a:p>
            <a:pPr marL="742950" lvl="1" indent="-285750">
              <a:buFont typeface="Arial" panose="020B0604020202020204" pitchFamily="34" charset="0"/>
              <a:buChar char="•"/>
            </a:pPr>
            <a:r>
              <a:rPr lang="en-US" b="0" dirty="0">
                <a:solidFill>
                  <a:schemeClr val="tx1"/>
                </a:solidFill>
              </a:rPr>
              <a:t>Safety as a priority is demonstrated by all, including line management</a:t>
            </a:r>
          </a:p>
          <a:p>
            <a:pPr marL="742950" lvl="1" indent="-285750">
              <a:buFont typeface="Arial" panose="020B0604020202020204" pitchFamily="34" charset="0"/>
              <a:buChar char="•"/>
            </a:pPr>
            <a:r>
              <a:rPr lang="en-US" b="0" dirty="0">
                <a:solidFill>
                  <a:schemeClr val="tx1"/>
                </a:solidFill>
              </a:rPr>
              <a:t>Quality of work and discipline to following processes is demonstrated by all, including line management</a:t>
            </a:r>
            <a:endParaRPr lang="en-US" sz="1050" b="0" dirty="0">
              <a:solidFill>
                <a:schemeClr val="tx1"/>
              </a:solidFill>
            </a:endParaRPr>
          </a:p>
          <a:p>
            <a:pPr lvl="1"/>
            <a:r>
              <a:rPr lang="en-US" b="0" dirty="0">
                <a:solidFill>
                  <a:schemeClr val="tx1"/>
                </a:solidFill>
              </a:rPr>
              <a:t>BELIEFS:</a:t>
            </a:r>
          </a:p>
          <a:p>
            <a:pPr marL="742950" lvl="1" indent="-285750">
              <a:buFont typeface="Arial" panose="020B0604020202020204" pitchFamily="34" charset="0"/>
              <a:buChar char="•"/>
            </a:pPr>
            <a:r>
              <a:rPr lang="en-US" b="0" dirty="0">
                <a:solidFill>
                  <a:schemeClr val="tx1"/>
                </a:solidFill>
              </a:rPr>
              <a:t>Absolutely safe environments do not exist</a:t>
            </a:r>
          </a:p>
          <a:p>
            <a:pPr marL="742950" lvl="1" indent="-285750">
              <a:buFont typeface="Arial" panose="020B0604020202020204" pitchFamily="34" charset="0"/>
              <a:buChar char="•"/>
            </a:pPr>
            <a:r>
              <a:rPr lang="en-US" b="0" dirty="0">
                <a:solidFill>
                  <a:schemeClr val="tx1"/>
                </a:solidFill>
              </a:rPr>
              <a:t>Human beings are fallible</a:t>
            </a:r>
          </a:p>
          <a:p>
            <a:pPr marL="742950" lvl="1" indent="-285750">
              <a:buFont typeface="Arial" panose="020B0604020202020204" pitchFamily="34" charset="0"/>
              <a:buChar char="•"/>
            </a:pPr>
            <a:r>
              <a:rPr lang="en-US" b="0" dirty="0">
                <a:solidFill>
                  <a:schemeClr val="tx1"/>
                </a:solidFill>
              </a:rPr>
              <a:t>People want to do a good job</a:t>
            </a:r>
          </a:p>
          <a:p>
            <a:pPr marL="742950" lvl="1" indent="-285750">
              <a:buFont typeface="Arial" panose="020B0604020202020204" pitchFamily="34" charset="0"/>
              <a:buChar char="•"/>
            </a:pPr>
            <a:r>
              <a:rPr lang="en-US" b="0" dirty="0">
                <a:solidFill>
                  <a:schemeClr val="tx1"/>
                </a:solidFill>
              </a:rPr>
              <a:t>Human error is normal</a:t>
            </a:r>
          </a:p>
          <a:p>
            <a:pPr lvl="1"/>
            <a:r>
              <a:rPr lang="en-US" b="0" dirty="0">
                <a:solidFill>
                  <a:schemeClr val="tx1"/>
                </a:solidFill>
              </a:rPr>
              <a:t>ATTITUDES:</a:t>
            </a:r>
          </a:p>
          <a:p>
            <a:pPr marL="742950" lvl="1" indent="-285750">
              <a:buFont typeface="Arial" panose="020B0604020202020204" pitchFamily="34" charset="0"/>
              <a:buChar char="•"/>
            </a:pPr>
            <a:r>
              <a:rPr lang="en-US" b="0" dirty="0">
                <a:solidFill>
                  <a:schemeClr val="tx1"/>
                </a:solidFill>
              </a:rPr>
              <a:t>Uneasiness toward human fallibility</a:t>
            </a:r>
          </a:p>
          <a:p>
            <a:pPr marL="742950" lvl="1" indent="-285750">
              <a:buFont typeface="Arial" panose="020B0604020202020204" pitchFamily="34" charset="0"/>
              <a:buChar char="•"/>
            </a:pPr>
            <a:r>
              <a:rPr lang="en-US" b="0" dirty="0">
                <a:solidFill>
                  <a:schemeClr val="tx1"/>
                </a:solidFill>
              </a:rPr>
              <a:t>Questioning attitude</a:t>
            </a:r>
          </a:p>
          <a:p>
            <a:pPr marL="742950" lvl="1" indent="-285750">
              <a:buFont typeface="Arial" panose="020B0604020202020204" pitchFamily="34" charset="0"/>
              <a:buChar char="•"/>
            </a:pPr>
            <a:r>
              <a:rPr lang="en-US" b="0" dirty="0">
                <a:solidFill>
                  <a:schemeClr val="tx1"/>
                </a:solidFill>
              </a:rPr>
              <a:t>Conservative approach</a:t>
            </a:r>
          </a:p>
          <a:p>
            <a:pPr marL="742950" lvl="1" indent="-285750">
              <a:buFont typeface="Arial" panose="020B0604020202020204" pitchFamily="34" charset="0"/>
              <a:buChar char="•"/>
            </a:pPr>
            <a:r>
              <a:rPr lang="en-US" b="0" dirty="0">
                <a:solidFill>
                  <a:schemeClr val="tx1"/>
                </a:solidFill>
              </a:rPr>
              <a:t>Avoiding unsafe attitudes</a:t>
            </a:r>
          </a:p>
          <a:p>
            <a:pPr marL="285750" indent="-285750">
              <a:buFont typeface="Arial" panose="020B0604020202020204" pitchFamily="34" charset="0"/>
              <a:buChar char="•"/>
            </a:pPr>
            <a:endParaRPr lang="en-US" sz="1200" dirty="0"/>
          </a:p>
        </p:txBody>
      </p:sp>
      <p:sp>
        <p:nvSpPr>
          <p:cNvPr id="2" name="Content Placeholder 1">
            <a:extLst>
              <a:ext uri="{FF2B5EF4-FFF2-40B4-BE49-F238E27FC236}">
                <a16:creationId xmlns:a16="http://schemas.microsoft.com/office/drawing/2014/main" id="{BECE1DCB-5045-A60C-C92F-356AC2EDC71F}"/>
              </a:ext>
            </a:extLst>
          </p:cNvPr>
          <p:cNvSpPr>
            <a:spLocks noGrp="1"/>
          </p:cNvSpPr>
          <p:nvPr>
            <p:ph sz="half" idx="15"/>
          </p:nvPr>
        </p:nvSpPr>
        <p:spPr>
          <a:xfrm>
            <a:off x="3968750" y="424052"/>
            <a:ext cx="4989576" cy="3011298"/>
          </a:xfrm>
        </p:spPr>
        <p:txBody>
          <a:bodyPr/>
          <a:lstStyle/>
          <a:p>
            <a:r>
              <a:rPr lang="en-US" sz="1600" dirty="0"/>
              <a:t>What is a questioning attitude? And how can it help?</a:t>
            </a:r>
          </a:p>
          <a:p>
            <a:pPr lvl="1"/>
            <a:r>
              <a:rPr lang="en-US" sz="1400" dirty="0"/>
              <a:t>[When individuals’ mindsets are tuned to] avoid complacency and continuously challenge existing conditions and activities in order to identify discrepancies that might result in error or inappropriate action. (Nuclear Regulatory Commission)</a:t>
            </a:r>
          </a:p>
          <a:p>
            <a:pPr lvl="1"/>
            <a:r>
              <a:rPr lang="en-US" sz="1400" dirty="0"/>
              <a:t>When individuals maintain vigilant situational awareness toward surrounding working conditions to detect error-likely situations, unsafe or hazardous working conditions, or otherwise unusual conditions; not proceeding in the face of uncertainty and basing decisions on facts. (DOE Human Performance Handbook)</a:t>
            </a:r>
          </a:p>
        </p:txBody>
      </p:sp>
      <p:sp>
        <p:nvSpPr>
          <p:cNvPr id="4" name="Date Placeholder 3">
            <a:extLst>
              <a:ext uri="{FF2B5EF4-FFF2-40B4-BE49-F238E27FC236}">
                <a16:creationId xmlns:a16="http://schemas.microsoft.com/office/drawing/2014/main" id="{E172292A-B24E-8783-FAB9-2E599734D8F9}"/>
              </a:ext>
            </a:extLst>
          </p:cNvPr>
          <p:cNvSpPr>
            <a:spLocks noGrp="1"/>
          </p:cNvSpPr>
          <p:nvPr>
            <p:ph type="dt" sz="half" idx="16"/>
          </p:nvPr>
        </p:nvSpPr>
        <p:spPr/>
        <p:txBody>
          <a:bodyPr/>
          <a:lstStyle/>
          <a:p>
            <a:pPr>
              <a:defRPr/>
            </a:pPr>
            <a:r>
              <a:rPr lang="en-US"/>
              <a:t>5/31/2023</a:t>
            </a:r>
            <a:endParaRPr lang="en-US" dirty="0"/>
          </a:p>
        </p:txBody>
      </p:sp>
      <p:sp>
        <p:nvSpPr>
          <p:cNvPr id="5" name="Footer Placeholder 4">
            <a:extLst>
              <a:ext uri="{FF2B5EF4-FFF2-40B4-BE49-F238E27FC236}">
                <a16:creationId xmlns:a16="http://schemas.microsoft.com/office/drawing/2014/main" id="{A1E85D28-F5A3-D511-092A-E51902AD0752}"/>
              </a:ext>
            </a:extLst>
          </p:cNvPr>
          <p:cNvSpPr>
            <a:spLocks noGrp="1"/>
          </p:cNvSpPr>
          <p:nvPr>
            <p:ph type="ftr" sz="quarter" idx="17"/>
          </p:nvPr>
        </p:nvSpPr>
        <p:spPr/>
        <p:txBody>
          <a:bodyPr/>
          <a:lstStyle/>
          <a:p>
            <a:pPr>
              <a:defRPr/>
            </a:pPr>
            <a:r>
              <a:rPr lang="en-US"/>
              <a:t>Safety Pause</a:t>
            </a:r>
            <a:endParaRPr lang="en-US" b="1" dirty="0"/>
          </a:p>
        </p:txBody>
      </p:sp>
      <p:sp>
        <p:nvSpPr>
          <p:cNvPr id="6" name="Slide Number Placeholder 5">
            <a:extLst>
              <a:ext uri="{FF2B5EF4-FFF2-40B4-BE49-F238E27FC236}">
                <a16:creationId xmlns:a16="http://schemas.microsoft.com/office/drawing/2014/main" id="{CBFBE459-27E0-175C-4E3B-0816AEF172F3}"/>
              </a:ext>
            </a:extLst>
          </p:cNvPr>
          <p:cNvSpPr>
            <a:spLocks noGrp="1"/>
          </p:cNvSpPr>
          <p:nvPr>
            <p:ph type="sldNum" sz="quarter" idx="18"/>
          </p:nvPr>
        </p:nvSpPr>
        <p:spPr/>
        <p:txBody>
          <a:bodyPr/>
          <a:lstStyle/>
          <a:p>
            <a:pPr>
              <a:defRPr/>
            </a:pPr>
            <a:fld id="{148C009B-CB69-E04A-B9B3-34B26D69E9CF}" type="slidenum">
              <a:rPr lang="en-US" smtClean="0"/>
              <a:pPr>
                <a:defRPr/>
              </a:pPr>
              <a:t>9</a:t>
            </a:fld>
            <a:endParaRPr lang="en-US" dirty="0"/>
          </a:p>
        </p:txBody>
      </p:sp>
      <p:sp>
        <p:nvSpPr>
          <p:cNvPr id="3" name="Title 2">
            <a:extLst>
              <a:ext uri="{FF2B5EF4-FFF2-40B4-BE49-F238E27FC236}">
                <a16:creationId xmlns:a16="http://schemas.microsoft.com/office/drawing/2014/main" id="{AC28FE7D-EF60-558D-848F-B9703734A47B}"/>
              </a:ext>
            </a:extLst>
          </p:cNvPr>
          <p:cNvSpPr>
            <a:spLocks noGrp="1"/>
          </p:cNvSpPr>
          <p:nvPr>
            <p:ph type="title"/>
          </p:nvPr>
        </p:nvSpPr>
        <p:spPr/>
        <p:txBody>
          <a:bodyPr/>
          <a:lstStyle/>
          <a:p>
            <a:r>
              <a:rPr lang="en-US" dirty="0"/>
              <a:t>Questioning Attitude </a:t>
            </a:r>
          </a:p>
        </p:txBody>
      </p:sp>
      <p:sp>
        <p:nvSpPr>
          <p:cNvPr id="9" name="TextBox 8">
            <a:extLst>
              <a:ext uri="{FF2B5EF4-FFF2-40B4-BE49-F238E27FC236}">
                <a16:creationId xmlns:a16="http://schemas.microsoft.com/office/drawing/2014/main" id="{F3509BCF-1FE4-4368-9665-FF868BAB687E}"/>
              </a:ext>
            </a:extLst>
          </p:cNvPr>
          <p:cNvSpPr txBox="1"/>
          <p:nvPr/>
        </p:nvSpPr>
        <p:spPr>
          <a:xfrm>
            <a:off x="4845050" y="3435350"/>
            <a:ext cx="3784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US" sz="1200" dirty="0"/>
              <a:t>How can a questioning attitude help us avoid unwanted situations?  </a:t>
            </a:r>
          </a:p>
          <a:p>
            <a:pPr marL="342900" indent="-342900">
              <a:buFont typeface="Arial" panose="020B0604020202020204" pitchFamily="34" charset="0"/>
              <a:buChar char="•"/>
            </a:pPr>
            <a:r>
              <a:rPr lang="en-US" sz="1200" dirty="0"/>
              <a:t>What are examples of demonstrating a questioning attitude?</a:t>
            </a:r>
          </a:p>
          <a:p>
            <a:pPr marL="342900" indent="-342900">
              <a:buFont typeface="Arial" panose="020B0604020202020204" pitchFamily="34" charset="0"/>
              <a:buChar char="•"/>
            </a:pPr>
            <a:r>
              <a:rPr lang="en-US" sz="1200" dirty="0"/>
              <a:t>How have you demonstrated a questioning attitude in the past? </a:t>
            </a:r>
          </a:p>
        </p:txBody>
      </p:sp>
    </p:spTree>
    <p:extLst>
      <p:ext uri="{BB962C8B-B14F-4D97-AF65-F5344CB8AC3E}">
        <p14:creationId xmlns:p14="http://schemas.microsoft.com/office/powerpoint/2010/main" val="4219900207"/>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808DE050-66B1-364F-9DC5-58184CC96A72}" vid="{D6F088E7-0E47-554C-A399-84C940220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61511ACBDBF4D90FE4A9BF4755190" ma:contentTypeVersion="14" ma:contentTypeDescription="Create a new document." ma:contentTypeScope="" ma:versionID="83156cfb53e1d7808fe88b307ab4a8e7">
  <xsd:schema xmlns:xsd="http://www.w3.org/2001/XMLSchema" xmlns:xs="http://www.w3.org/2001/XMLSchema" xmlns:p="http://schemas.microsoft.com/office/2006/metadata/properties" xmlns:ns1="http://schemas.microsoft.com/sharepoint/v3" xmlns:ns3="98382e4c-b44c-4db3-8daa-7d71913c573d" xmlns:ns4="f3af88bb-ec76-4ecb-bacc-104cbc32fb49" targetNamespace="http://schemas.microsoft.com/office/2006/metadata/properties" ma:root="true" ma:fieldsID="ebb100680e427d2c9939d7d091719160" ns1:_="" ns3:_="" ns4:_="">
    <xsd:import namespace="http://schemas.microsoft.com/sharepoint/v3"/>
    <xsd:import namespace="98382e4c-b44c-4db3-8daa-7d71913c573d"/>
    <xsd:import namespace="f3af88bb-ec76-4ecb-bacc-104cbc32fb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LengthInSecond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382e4c-b44c-4db3-8daa-7d71913c57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af88bb-ec76-4ecb-bacc-104cbc32fb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3af88bb-ec76-4ecb-bacc-104cbc32fb49" xsi:nil="true"/>
  </documentManagement>
</p:properties>
</file>

<file path=customXml/itemProps1.xml><?xml version="1.0" encoding="utf-8"?>
<ds:datastoreItem xmlns:ds="http://schemas.openxmlformats.org/officeDocument/2006/customXml" ds:itemID="{1689B4C9-837A-4848-A485-540754FBA695}">
  <ds:schemaRefs>
    <ds:schemaRef ds:uri="http://schemas.microsoft.com/sharepoint/v3/contenttype/forms"/>
  </ds:schemaRefs>
</ds:datastoreItem>
</file>

<file path=customXml/itemProps2.xml><?xml version="1.0" encoding="utf-8"?>
<ds:datastoreItem xmlns:ds="http://schemas.openxmlformats.org/officeDocument/2006/customXml" ds:itemID="{94D4E94A-C6C1-4253-8F2D-16D71B8D647E}">
  <ds:schemaRefs>
    <ds:schemaRef ds:uri="98382e4c-b44c-4db3-8daa-7d71913c573d"/>
    <ds:schemaRef ds:uri="f3af88bb-ec76-4ecb-bacc-104cbc32fb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EEDD99-E6E6-40E7-A298-B5727775ADD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98382e4c-b44c-4db3-8daa-7d71913c573d"/>
    <ds:schemaRef ds:uri="f3af88bb-ec76-4ecb-bacc-104cbc32fb4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FNAL_Partnership_PowerPoint_16x9-seasons_052121 (1)</Template>
  <TotalTime>6029</TotalTime>
  <Words>3345</Words>
  <Application>Microsoft Office PowerPoint</Application>
  <PresentationFormat>On-screen Show (16:9)</PresentationFormat>
  <Paragraphs>315</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Symbol</vt:lpstr>
      <vt:lpstr>Fermilab_PPT_090915</vt:lpstr>
      <vt:lpstr>PowerPoint Presentation</vt:lpstr>
      <vt:lpstr>Why are we here </vt:lpstr>
      <vt:lpstr>Why are we here </vt:lpstr>
      <vt:lpstr>Safety Pause Process</vt:lpstr>
      <vt:lpstr>Safety Pause Process</vt:lpstr>
      <vt:lpstr>Safety Pause Agenda</vt:lpstr>
      <vt:lpstr>Work Planning and Control – Best Practices Accelerator Directorate Boot Camp Talks</vt:lpstr>
      <vt:lpstr>Work Planning and Control – Best Practices Mu2e Installation Work Planning Overview - SHAPE</vt:lpstr>
      <vt:lpstr>Questioning Attitude </vt:lpstr>
      <vt:lpstr>Questioning Attitude </vt:lpstr>
      <vt:lpstr>Questioning Attitude</vt:lpstr>
      <vt:lpstr>Team Engagements in the Workplace </vt:lpstr>
      <vt:lpstr>Workforce Engagement – Management Walkthroughs</vt:lpstr>
      <vt:lpstr>Workforce Engagement – Management Walkthroughs</vt:lpstr>
      <vt:lpstr>Workforce Engagement – Management Walkthroughs</vt:lpstr>
      <vt:lpstr>Workforce Engagement – Management Walkthrough Guidance</vt:lpstr>
      <vt:lpstr>Workforce Engagement – Management Walkthrough Guidance</vt:lpstr>
      <vt:lpstr>Team Engagements in the Workplace</vt:lpstr>
      <vt:lpstr>Team Engagements in the Workplace</vt:lpstr>
      <vt:lpstr>Open Discussion</vt:lpstr>
      <vt:lpstr>Safety Pause Conclusion</vt:lpstr>
      <vt:lpstr>Hands-on Work Pause is an opportunity to:</vt:lpstr>
      <vt:lpstr>Slide 18 exercise</vt:lpstr>
      <vt:lpstr>Slide 18 exercise</vt:lpstr>
      <vt:lpstr>Slide 18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M Kenney</dc:creator>
  <cp:lastModifiedBy>Jonathan D. Jarvis</cp:lastModifiedBy>
  <cp:revision>3</cp:revision>
  <cp:lastPrinted>2014-01-20T19:40:21Z</cp:lastPrinted>
  <dcterms:created xsi:type="dcterms:W3CDTF">2023-05-26T19:48:37Z</dcterms:created>
  <dcterms:modified xsi:type="dcterms:W3CDTF">2023-05-31T16:10:57Z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0x010100BD561511ACBDBF4D90FE4A9BF4755190</vt:lpwstr>
  </property>
</Properties>
</file>