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256" r:id="rId3"/>
    <p:sldId id="286" r:id="rId4"/>
    <p:sldId id="311" r:id="rId5"/>
    <p:sldId id="305" r:id="rId6"/>
    <p:sldId id="312" r:id="rId7"/>
    <p:sldId id="315" r:id="rId8"/>
    <p:sldId id="313" r:id="rId9"/>
    <p:sldId id="30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B3B3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A6FE-D64D-471A-AF4A-58E795A49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438E7-D262-4BB1-A6C6-36465FDEC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DD47F-D858-49DF-9F65-32D1EBA3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59F60-2220-43F5-B579-4BA4F62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A7DF8-9951-4DEA-9850-0FCA6D52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0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A3C66-1114-4B10-A34C-63E71C9C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C1A07-8EDC-4BBD-A765-1F83BC33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3F475-297F-4BD8-8DA3-90816D231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E2E5-F53C-46CE-B351-CA183A11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12AFF-8161-4E2D-85F1-524751803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4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26429-BA2E-4E25-A970-6D806B53CD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5ADCA-5CC1-44E8-8107-A868CF5A3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585ED-E784-4D0C-AF21-BF2BB271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C040F-6891-434A-9DF0-7666F526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4CF48-9787-4F3A-BF64-9199A134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0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9753E-DE72-475D-8B86-B1E77C92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D1591-20DB-4B4A-A2CB-DB6B13C30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C3C2B-F55B-494A-A094-218433CFD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5554D-8002-412E-9D43-3844C578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C094D-D03A-4829-BA90-4CA5EDC1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2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34A8-63F2-4BA2-9F72-4251D7C7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7484-C566-46C5-A7D2-02A34988D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A07D9-F6D2-424B-859C-472BD15E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8F0D7-5C68-46A0-8398-D0E5B61A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C1391-25EB-442B-B9AE-E77495B1A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0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98EEC-36CF-403B-92BB-E9CFA0B9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91884-53D9-4834-BE2E-4961268FE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3CD55-9442-4E1C-A96C-9EFF0BE1C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8DE27-2467-44F0-A329-22B945837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F86CC-9792-416B-9152-24BDB0EF7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789C8-C69E-4178-AA90-6FB74F07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8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1C67-AEF8-4FF7-843B-FE9EB8A7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A31B5-6EF2-4B0C-BABC-A2526DBF4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98393-ABB4-4CC9-9185-37925D5AD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EFE86-5703-473F-B989-AB52A4392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C98181-9C99-4255-81EE-D79B36D7E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4C29F-060C-4F9C-9AA7-FCAFB7E4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1E8A9-F1F9-4BFB-80BD-83057B903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36C39-9A3A-49E2-8219-93131F05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5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B1841-45DE-4281-AB4C-0407E078C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EB069-3AF3-4555-9766-565FC942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8D834-BC9B-4D20-8679-4D122BFC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7F469-370C-49E8-BDF0-690B7425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3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B00DE-DB41-4731-9B8E-1EBB9D4D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F2E7D4-E800-4170-B62F-7A886809D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70A5B-8608-4DE0-B47E-D7A1446F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34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82E41-C8B3-479D-BA8E-B3D1B21F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E1D68-44AE-4458-835A-50D36DE7F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788C-DB2D-429D-A2BD-6DDE6A707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D865B-B9B4-4E2B-809D-0C0CDBAD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35AC4-E420-4AD4-897F-5FE2021D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99419-9C1B-400A-9D8B-9B7AB4D5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1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84FA6-528D-4489-A4FA-FD9BA18A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0B520-E87D-4B0F-B691-17397797C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5F559-230E-441B-B1C2-587342AD6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80B47-B483-48AA-9FC3-32ADA6CB8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5AADE-9D1E-464C-A877-45757973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36432-4F61-4137-B96A-841D02CE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1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F5C071-C761-47A2-8171-27314E40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560D7-3AEE-4FC7-BF42-CF0E31B6E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0C305-BE52-4D5F-BDD1-595D1ACD9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56960-0B4D-4FBB-968E-A100715519A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9735F-7890-4FFA-B8CE-DE82E260E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419AD-81E5-4C48-9715-CB8EECEAB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0154A-1F0C-43F2-BC5E-25A56181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83D0C6-3A73-AF33-D75A-B4B72A72B4C7}"/>
              </a:ext>
            </a:extLst>
          </p:cNvPr>
          <p:cNvSpPr txBox="1"/>
          <p:nvPr/>
        </p:nvSpPr>
        <p:spPr>
          <a:xfrm>
            <a:off x="3055776" y="2203373"/>
            <a:ext cx="60804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LQXFA01, TC1 Magnetic Measurements Update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07 June 2023</a:t>
            </a:r>
          </a:p>
          <a:p>
            <a:pPr algn="ctr"/>
            <a:endParaRPr lang="en-US" dirty="0"/>
          </a:p>
          <a:p>
            <a:pPr algn="ctr"/>
            <a:r>
              <a:rPr lang="en-US" sz="1600" dirty="0"/>
              <a:t>J. DiMarco</a:t>
            </a:r>
          </a:p>
        </p:txBody>
      </p:sp>
    </p:spTree>
    <p:extLst>
      <p:ext uri="{BB962C8B-B14F-4D97-AF65-F5344CB8AC3E}">
        <p14:creationId xmlns:p14="http://schemas.microsoft.com/office/powerpoint/2010/main" val="407648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447888-A287-4B8B-92F9-23D709D06E7B}"/>
              </a:ext>
            </a:extLst>
          </p:cNvPr>
          <p:cNvSpPr txBox="1"/>
          <p:nvPr/>
        </p:nvSpPr>
        <p:spPr>
          <a:xfrm>
            <a:off x="1270874" y="242387"/>
            <a:ext cx="993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Single Stretched Wire Alignment of MQXFA03 – MQXFA04 During Fabrication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26B0E-BEE5-43FA-80D1-168B5101E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68" y="1018017"/>
            <a:ext cx="9674831" cy="41568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5CDF4BB-6177-401A-9009-9F602856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496" y="2206735"/>
            <a:ext cx="1744504" cy="30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B8E16B-2042-49F3-9972-69DACE2D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" y="2483467"/>
            <a:ext cx="1744504" cy="30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357957-7058-47FF-A1ED-1B1E4250BA1C}"/>
              </a:ext>
            </a:extLst>
          </p:cNvPr>
          <p:cNvSpPr txBox="1"/>
          <p:nvPr/>
        </p:nvSpPr>
        <p:spPr>
          <a:xfrm>
            <a:off x="8607139" y="1297315"/>
            <a:ext cx="111883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MQXFA03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D9513-1936-4050-A610-F79761A04FFE}"/>
              </a:ext>
            </a:extLst>
          </p:cNvPr>
          <p:cNvSpPr txBox="1"/>
          <p:nvPr/>
        </p:nvSpPr>
        <p:spPr>
          <a:xfrm>
            <a:off x="2903269" y="1297315"/>
            <a:ext cx="111883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MQXFA04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959581-EE3E-4F4E-8F61-6E10D83047B5}"/>
              </a:ext>
            </a:extLst>
          </p:cNvPr>
          <p:cNvCxnSpPr>
            <a:cxnSpLocks/>
          </p:cNvCxnSpPr>
          <p:nvPr/>
        </p:nvCxnSpPr>
        <p:spPr>
          <a:xfrm flipH="1">
            <a:off x="1735209" y="5344832"/>
            <a:ext cx="99275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507DC0C-1504-413E-9E41-BBE866C7412E}"/>
              </a:ext>
            </a:extLst>
          </p:cNvPr>
          <p:cNvSpPr txBox="1"/>
          <p:nvPr/>
        </p:nvSpPr>
        <p:spPr>
          <a:xfrm>
            <a:off x="11206623" y="5609150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Z=0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CE1662-23DA-425C-AAE6-EFA2F3CB7C8D}"/>
              </a:ext>
            </a:extLst>
          </p:cNvPr>
          <p:cNvSpPr txBox="1"/>
          <p:nvPr/>
        </p:nvSpPr>
        <p:spPr>
          <a:xfrm>
            <a:off x="1483775" y="5609150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~11 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C25DBA-0A19-411D-895F-EF32D64E8C32}"/>
              </a:ext>
            </a:extLst>
          </p:cNvPr>
          <p:cNvCxnSpPr>
            <a:cxnSpLocks/>
          </p:cNvCxnSpPr>
          <p:nvPr/>
        </p:nvCxnSpPr>
        <p:spPr>
          <a:xfrm flipH="1" flipV="1">
            <a:off x="10112959" y="1924493"/>
            <a:ext cx="1412822" cy="5644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5B738E-1C9D-4311-875B-4C76582ED70C}"/>
              </a:ext>
            </a:extLst>
          </p:cNvPr>
          <p:cNvCxnSpPr>
            <a:cxnSpLocks/>
          </p:cNvCxnSpPr>
          <p:nvPr/>
        </p:nvCxnSpPr>
        <p:spPr>
          <a:xfrm flipV="1">
            <a:off x="741001" y="2169042"/>
            <a:ext cx="1059746" cy="224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1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10054E-048A-2B24-DB10-B2C9047627BD}"/>
              </a:ext>
            </a:extLst>
          </p:cNvPr>
          <p:cNvGrpSpPr/>
          <p:nvPr/>
        </p:nvGrpSpPr>
        <p:grpSpPr>
          <a:xfrm>
            <a:off x="1011740" y="0"/>
            <a:ext cx="10168518" cy="6858000"/>
            <a:chOff x="1011740" y="0"/>
            <a:chExt cx="10168518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615415-BF78-4509-8BC4-2236872D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1740" y="0"/>
              <a:ext cx="10168518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BAFB7E-3C76-3C1B-B893-167D5B52790D}"/>
                </a:ext>
              </a:extLst>
            </p:cNvPr>
            <p:cNvSpPr txBox="1"/>
            <p:nvPr/>
          </p:nvSpPr>
          <p:spPr>
            <a:xfrm>
              <a:off x="8092683" y="136915"/>
              <a:ext cx="26940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, </a:t>
              </a:r>
              <a:r>
                <a:rPr lang="en-US" sz="2400" u="sng" dirty="0">
                  <a:solidFill>
                    <a:srgbClr val="0000FF"/>
                  </a:solidFill>
                </a:rPr>
                <a:t>before </a:t>
              </a:r>
              <a:r>
                <a:rPr lang="en-US" sz="2400" u="sng" dirty="0" err="1">
                  <a:solidFill>
                    <a:srgbClr val="0000FF"/>
                  </a:solidFill>
                </a:rPr>
                <a:t>cryostatting</a:t>
              </a:r>
              <a:endParaRPr lang="en-US" sz="2400" u="sng" dirty="0">
                <a:solidFill>
                  <a:srgbClr val="0000FF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57BA59-9E44-4833-852E-566C35554CFE}"/>
              </a:ext>
            </a:extLst>
          </p:cNvPr>
          <p:cNvSpPr txBox="1"/>
          <p:nvPr/>
        </p:nvSpPr>
        <p:spPr>
          <a:xfrm>
            <a:off x="3645882" y="2233570"/>
            <a:ext cx="282276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A03 roll angle = 1.80 mrad</a:t>
            </a:r>
          </a:p>
          <a:p>
            <a:r>
              <a:rPr lang="en-US" dirty="0"/>
              <a:t>A04 roll angle =   -0.34 mrad</a:t>
            </a:r>
          </a:p>
          <a:p>
            <a:r>
              <a:rPr lang="en-US" dirty="0"/>
              <a:t>Delta angle = 2.14 mrad</a:t>
            </a:r>
          </a:p>
          <a:p>
            <a:r>
              <a:rPr lang="en-US" dirty="0"/>
              <a:t>Ave angle = 0.73 mrad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EC785-DEC6-4F1D-B31A-213A1E6E2A5B}"/>
              </a:ext>
            </a:extLst>
          </p:cNvPr>
          <p:cNvSpPr txBox="1"/>
          <p:nvPr/>
        </p:nvSpPr>
        <p:spPr>
          <a:xfrm>
            <a:off x="7024145" y="2372070"/>
            <a:ext cx="489320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A03 Z-</a:t>
            </a:r>
            <a:r>
              <a:rPr lang="en-US" dirty="0" err="1"/>
              <a:t>dist</a:t>
            </a:r>
            <a:r>
              <a:rPr lang="en-US" dirty="0"/>
              <a:t> A-stage to magnetic center  = 3.8284 m</a:t>
            </a:r>
          </a:p>
          <a:p>
            <a:r>
              <a:rPr lang="en-US" dirty="0"/>
              <a:t>A04 Z-</a:t>
            </a:r>
            <a:r>
              <a:rPr lang="en-US" dirty="0" err="1"/>
              <a:t>dist</a:t>
            </a:r>
            <a:r>
              <a:rPr lang="en-US" dirty="0"/>
              <a:t> B-stage to magnetic center  = 3.5201 m</a:t>
            </a:r>
          </a:p>
          <a:p>
            <a:r>
              <a:rPr lang="en-US" dirty="0"/>
              <a:t>Z-dist A03 to A04 = 4.7892 m  (Lw=12.1378)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321DD-2CBE-7D17-EF53-6FC158B83971}"/>
              </a:ext>
            </a:extLst>
          </p:cNvPr>
          <p:cNvSpPr txBox="1"/>
          <p:nvPr/>
        </p:nvSpPr>
        <p:spPr>
          <a:xfrm>
            <a:off x="9056915" y="3730170"/>
            <a:ext cx="295123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Uncertainty in measuring ends is about 100um</a:t>
            </a:r>
          </a:p>
        </p:txBody>
      </p:sp>
    </p:spTree>
    <p:extLst>
      <p:ext uri="{BB962C8B-B14F-4D97-AF65-F5344CB8AC3E}">
        <p14:creationId xmlns:p14="http://schemas.microsoft.com/office/powerpoint/2010/main" val="2379519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FC90E7F-1A3C-FAF8-DBCE-3AEE8566C9E8}"/>
              </a:ext>
            </a:extLst>
          </p:cNvPr>
          <p:cNvGrpSpPr/>
          <p:nvPr/>
        </p:nvGrpSpPr>
        <p:grpSpPr>
          <a:xfrm>
            <a:off x="530627" y="285075"/>
            <a:ext cx="8636953" cy="4169612"/>
            <a:chOff x="530627" y="285075"/>
            <a:chExt cx="8636953" cy="41696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CA25BF-E8DE-D608-043F-ACD995661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2876"/>
            <a:stretch/>
          </p:blipFill>
          <p:spPr bwMode="auto">
            <a:xfrm>
              <a:off x="530627" y="285075"/>
              <a:ext cx="8634888" cy="416961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9D6994-A027-728E-78CD-4DFB6ACD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994913" y="2968395"/>
              <a:ext cx="172667" cy="287779"/>
            </a:xfrm>
            <a:prstGeom prst="rect">
              <a:avLst/>
            </a:prstGeom>
          </p:spPr>
        </p:pic>
      </p:grpSp>
      <p:pic>
        <p:nvPicPr>
          <p:cNvPr id="3" name="Picture 2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192666F-52D8-3671-C2A5-5169EA35D5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6" t="25098" r="31088" b="38745"/>
          <a:stretch/>
        </p:blipFill>
        <p:spPr>
          <a:xfrm>
            <a:off x="7842324" y="4495922"/>
            <a:ext cx="4024480" cy="2023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C706AA-C8EF-7CFF-E9D9-DCE5E1501518}"/>
              </a:ext>
            </a:extLst>
          </p:cNvPr>
          <p:cNvSpPr txBox="1"/>
          <p:nvPr/>
        </p:nvSpPr>
        <p:spPr>
          <a:xfrm>
            <a:off x="8643435" y="-11554"/>
            <a:ext cx="87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Stage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5D098-8969-3626-34D7-9CEC504EA62E}"/>
              </a:ext>
            </a:extLst>
          </p:cNvPr>
          <p:cNvSpPr txBox="1"/>
          <p:nvPr/>
        </p:nvSpPr>
        <p:spPr>
          <a:xfrm>
            <a:off x="4492028" y="-11554"/>
            <a:ext cx="88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Stage 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A125EF-163B-C502-8B3B-BC5A55DC1935}"/>
              </a:ext>
            </a:extLst>
          </p:cNvPr>
          <p:cNvCxnSpPr>
            <a:cxnSpLocks/>
          </p:cNvCxnSpPr>
          <p:nvPr/>
        </p:nvCxnSpPr>
        <p:spPr>
          <a:xfrm flipH="1">
            <a:off x="4933848" y="402435"/>
            <a:ext cx="20152" cy="2585257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936351-2431-39C2-6D33-EE6E94EC670A}"/>
              </a:ext>
            </a:extLst>
          </p:cNvPr>
          <p:cNvCxnSpPr>
            <a:cxnSpLocks/>
          </p:cNvCxnSpPr>
          <p:nvPr/>
        </p:nvCxnSpPr>
        <p:spPr>
          <a:xfrm flipH="1">
            <a:off x="9081247" y="410503"/>
            <a:ext cx="20152" cy="2585257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BFAFF6-9BDE-1862-0D8B-8671C5F3FA27}"/>
              </a:ext>
            </a:extLst>
          </p:cNvPr>
          <p:cNvSpPr txBox="1"/>
          <p:nvPr/>
        </p:nvSpPr>
        <p:spPr>
          <a:xfrm>
            <a:off x="143508" y="4454687"/>
            <a:ext cx="7345272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Measurements on </a:t>
            </a:r>
            <a:r>
              <a:rPr lang="en-US" sz="2000" dirty="0" err="1"/>
              <a:t>cryo</a:t>
            </a:r>
            <a:r>
              <a:rPr lang="en-US" sz="2000" dirty="0"/>
              <a:t> test stand are significantly more challenging: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18m-long wire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Wire motion constrained to be within 100mm Warm Bore Tube but the </a:t>
            </a:r>
            <a:r>
              <a:rPr lang="en-US" b="1" dirty="0">
                <a:solidFill>
                  <a:srgbClr val="FF0000"/>
                </a:solidFill>
              </a:rPr>
              <a:t>WBT steps down to ~44mm </a:t>
            </a:r>
            <a:r>
              <a:rPr lang="en-US" dirty="0"/>
              <a:t>at the </a:t>
            </a:r>
            <a:r>
              <a:rPr lang="en-US" dirty="0" err="1"/>
              <a:t>feedcan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available wire motions are further reduced by any misalignment of the cold mass on the stand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Additional mechanical and electrical noise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52B2B6-74BA-F6B3-2952-2B140F7B6FFF}"/>
              </a:ext>
            </a:extLst>
          </p:cNvPr>
          <p:cNvSpPr txBox="1"/>
          <p:nvPr/>
        </p:nvSpPr>
        <p:spPr>
          <a:xfrm>
            <a:off x="8769295" y="6521352"/>
            <a:ext cx="248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WBT diameter transition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81E92-4E15-BD2E-4355-380CB064D44B}"/>
              </a:ext>
            </a:extLst>
          </p:cNvPr>
          <p:cNvSpPr txBox="1"/>
          <p:nvPr/>
        </p:nvSpPr>
        <p:spPr>
          <a:xfrm>
            <a:off x="9374767" y="785629"/>
            <a:ext cx="2765568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 second SSW system is used for the measurements on the cold stand.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C8F13C-CF4C-8D9A-4AB9-4098D89A2D07}"/>
              </a:ext>
            </a:extLst>
          </p:cNvPr>
          <p:cNvCxnSpPr/>
          <p:nvPr/>
        </p:nvCxnSpPr>
        <p:spPr>
          <a:xfrm>
            <a:off x="5077090" y="495759"/>
            <a:ext cx="385003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8D0A4E8-EA59-D9EE-31E7-E12E8AC60E2D}"/>
              </a:ext>
            </a:extLst>
          </p:cNvPr>
          <p:cNvSpPr txBox="1"/>
          <p:nvPr/>
        </p:nvSpPr>
        <p:spPr>
          <a:xfrm>
            <a:off x="6716098" y="15654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18m</a:t>
            </a:r>
          </a:p>
        </p:txBody>
      </p:sp>
    </p:spTree>
    <p:extLst>
      <p:ext uri="{BB962C8B-B14F-4D97-AF65-F5344CB8AC3E}">
        <p14:creationId xmlns:p14="http://schemas.microsoft.com/office/powerpoint/2010/main" val="397471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15415-BF78-4509-8BC4-2236872D0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076" y="0"/>
            <a:ext cx="98858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57BA59-9E44-4833-852E-566C35554CFE}"/>
              </a:ext>
            </a:extLst>
          </p:cNvPr>
          <p:cNvSpPr txBox="1"/>
          <p:nvPr/>
        </p:nvSpPr>
        <p:spPr>
          <a:xfrm>
            <a:off x="3645882" y="2233570"/>
            <a:ext cx="28932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LEmag roll angle = 4.61 mrad</a:t>
            </a:r>
          </a:p>
          <a:p>
            <a:r>
              <a:rPr lang="en-US" dirty="0"/>
              <a:t>REmag roll angle = 1.94 mrad</a:t>
            </a:r>
          </a:p>
          <a:p>
            <a:r>
              <a:rPr lang="en-US" dirty="0"/>
              <a:t>Delta angle = 2.68 mrad</a:t>
            </a:r>
          </a:p>
          <a:p>
            <a:r>
              <a:rPr lang="en-US" dirty="0"/>
              <a:t>Ave angle = 3.28 mrad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EC785-DEC6-4F1D-B31A-213A1E6E2A5B}"/>
              </a:ext>
            </a:extLst>
          </p:cNvPr>
          <p:cNvSpPr txBox="1"/>
          <p:nvPr/>
        </p:nvSpPr>
        <p:spPr>
          <a:xfrm>
            <a:off x="7024145" y="2372070"/>
            <a:ext cx="489320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LEmag Z-dist A-stage to magnetic center  = 9.05 m</a:t>
            </a:r>
          </a:p>
          <a:p>
            <a:r>
              <a:rPr lang="en-US" dirty="0"/>
              <a:t>REmag Z-dist B-stage to magnetic center  = 4.29 m</a:t>
            </a:r>
          </a:p>
          <a:p>
            <a:r>
              <a:rPr lang="en-US" dirty="0"/>
              <a:t>Z-dist LEmag to REmag = 4.87 m  (Lw=18.2097)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4072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73E78-5B4D-E1DC-C398-047B27C67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78" y="1199577"/>
            <a:ext cx="5295900" cy="93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EC4C6-7A1A-3A0A-CD4A-BCF5521D5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260" y="1171002"/>
            <a:ext cx="5019675" cy="962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56BD6-1AD1-F18C-5530-9A551093C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543" y="2941154"/>
            <a:ext cx="2683755" cy="266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90B421-C379-D083-CEFC-F5092CFAB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619" y="2903806"/>
            <a:ext cx="4412956" cy="303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4CE28E-179B-AC98-C6AF-DE60FB092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3279" y="2355223"/>
            <a:ext cx="2019300" cy="285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94283F-1536-CF9B-301E-7E11130C1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0721" y="2369510"/>
            <a:ext cx="2057400" cy="257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211E66-BC22-8364-29C8-E98B5CA9D216}"/>
              </a:ext>
            </a:extLst>
          </p:cNvPr>
          <p:cNvSpPr txBox="1"/>
          <p:nvPr/>
        </p:nvSpPr>
        <p:spPr>
          <a:xfrm>
            <a:off x="1244000" y="436599"/>
            <a:ext cx="304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ICBA measurements (SSW_A1)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43F574-AC2E-12DE-B873-3FD7B705B505}"/>
              </a:ext>
            </a:extLst>
          </p:cNvPr>
          <p:cNvSpPr txBox="1"/>
          <p:nvPr/>
        </p:nvSpPr>
        <p:spPr>
          <a:xfrm>
            <a:off x="7120925" y="436599"/>
            <a:ext cx="291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IB1 measurements (SSW_A2)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79135A-ED62-569A-B2F2-AADD0DDE63B5}"/>
              </a:ext>
            </a:extLst>
          </p:cNvPr>
          <p:cNvSpPr txBox="1"/>
          <p:nvPr/>
        </p:nvSpPr>
        <p:spPr>
          <a:xfrm>
            <a:off x="2519420" y="3881337"/>
            <a:ext cx="6637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Z-distance between magnets as determined by SSW may be useful only as a relative measure because of stray field effects.</a:t>
            </a:r>
          </a:p>
          <a:p>
            <a:endParaRPr lang="en-US" dirty="0"/>
          </a:p>
          <a:p>
            <a:r>
              <a:rPr lang="en-US" dirty="0"/>
              <a:t>Final Z-distance determination will be based on the rotating coil tests</a:t>
            </a:r>
          </a:p>
        </p:txBody>
      </p:sp>
    </p:spTree>
    <p:extLst>
      <p:ext uri="{BB962C8B-B14F-4D97-AF65-F5344CB8AC3E}">
        <p14:creationId xmlns:p14="http://schemas.microsoft.com/office/powerpoint/2010/main" val="2525697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47ADF-6CE7-2955-F993-4BFFA2D8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2" y="2321032"/>
            <a:ext cx="5855878" cy="3352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C6F4F1-03CC-8938-457F-8E46E8CD3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32" r="7032"/>
          <a:stretch/>
        </p:blipFill>
        <p:spPr bwMode="auto">
          <a:xfrm>
            <a:off x="9674664" y="3974124"/>
            <a:ext cx="2005428" cy="2558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B89C85-FC54-2FFE-1076-B2BB535715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3" t="25363" b="44702"/>
          <a:stretch/>
        </p:blipFill>
        <p:spPr bwMode="auto">
          <a:xfrm>
            <a:off x="5662655" y="192620"/>
            <a:ext cx="5014723" cy="11814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4F58B-7EFC-4495-A9FD-02492857B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549" r="6204" b="30990"/>
          <a:stretch/>
        </p:blipFill>
        <p:spPr>
          <a:xfrm>
            <a:off x="6036416" y="2321032"/>
            <a:ext cx="5136269" cy="963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F68FBD-82FD-B4E7-B185-31DF57E096D8}"/>
              </a:ext>
            </a:extLst>
          </p:cNvPr>
          <p:cNvSpPr txBox="1"/>
          <p:nvPr/>
        </p:nvSpPr>
        <p:spPr>
          <a:xfrm>
            <a:off x="7044457" y="1458902"/>
            <a:ext cx="263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encoder and slipring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EF2FF-A001-7714-4A1E-C99E899952E7}"/>
              </a:ext>
            </a:extLst>
          </p:cNvPr>
          <p:cNvSpPr txBox="1"/>
          <p:nvPr/>
        </p:nvSpPr>
        <p:spPr>
          <a:xfrm>
            <a:off x="6903091" y="4930283"/>
            <a:ext cx="277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tracker targets visible from non-drive end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49861-A49C-2A2A-CDAC-17C483875684}"/>
              </a:ext>
            </a:extLst>
          </p:cNvPr>
          <p:cNvSpPr txBox="1"/>
          <p:nvPr/>
        </p:nvSpPr>
        <p:spPr>
          <a:xfrm>
            <a:off x="6705728" y="3388645"/>
            <a:ext cx="379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PCB probes stiffened with carbon fiber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48BB9-7F2E-6E7E-5085-E68C2B113208}"/>
              </a:ext>
            </a:extLst>
          </p:cNvPr>
          <p:cNvSpPr txBox="1"/>
          <p:nvPr/>
        </p:nvSpPr>
        <p:spPr>
          <a:xfrm>
            <a:off x="1125501" y="789609"/>
            <a:ext cx="289565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Probe has 436mm-long winding and two ‘back-to-back’ 109mm-long windings.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99C98-9157-28E0-8F2E-2907FEF92203}"/>
              </a:ext>
            </a:extLst>
          </p:cNvPr>
          <p:cNvSpPr txBox="1"/>
          <p:nvPr/>
        </p:nvSpPr>
        <p:spPr>
          <a:xfrm>
            <a:off x="1483438" y="5886443"/>
            <a:ext cx="359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22m-long carbon fiber rotating drive shaft and polycarbonate push-tube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15F33-7D10-D7A5-1514-9985E3E38B58}"/>
              </a:ext>
            </a:extLst>
          </p:cNvPr>
          <p:cNvSpPr txBox="1"/>
          <p:nvPr/>
        </p:nvSpPr>
        <p:spPr>
          <a:xfrm>
            <a:off x="15245" y="182632"/>
            <a:ext cx="530523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Rotating coil checkout scan was done during cooldown</a:t>
            </a:r>
          </a:p>
        </p:txBody>
      </p:sp>
    </p:spTree>
    <p:extLst>
      <p:ext uri="{BB962C8B-B14F-4D97-AF65-F5344CB8AC3E}">
        <p14:creationId xmlns:p14="http://schemas.microsoft.com/office/powerpoint/2010/main" val="2563509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5FE5C-3001-CDAF-1B9A-272AB726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68" y="0"/>
            <a:ext cx="1040606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B74AB7-05DA-53A3-ADF1-33A929875688}"/>
              </a:ext>
            </a:extLst>
          </p:cNvPr>
          <p:cNvSpPr txBox="1"/>
          <p:nvPr/>
        </p:nvSpPr>
        <p:spPr>
          <a:xfrm>
            <a:off x="414939" y="0"/>
            <a:ext cx="265181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These data are from one of the two 109mm probes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B1B60-5C6F-86F9-2644-A22609FD82C2}"/>
              </a:ext>
            </a:extLst>
          </p:cNvPr>
          <p:cNvSpPr txBox="1"/>
          <p:nvPr/>
        </p:nvSpPr>
        <p:spPr>
          <a:xfrm>
            <a:off x="8312265" y="4824918"/>
            <a:ext cx="34647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Just starting to look at these data…</a:t>
            </a:r>
          </a:p>
        </p:txBody>
      </p:sp>
    </p:spTree>
    <p:extLst>
      <p:ext uri="{BB962C8B-B14F-4D97-AF65-F5344CB8AC3E}">
        <p14:creationId xmlns:p14="http://schemas.microsoft.com/office/powerpoint/2010/main" val="101017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B83920-79C7-91CA-A485-F7E982EAC41F}"/>
              </a:ext>
            </a:extLst>
          </p:cNvPr>
          <p:cNvSpPr txBox="1"/>
          <p:nvPr/>
        </p:nvSpPr>
        <p:spPr>
          <a:xfrm>
            <a:off x="977294" y="986971"/>
            <a:ext cx="95407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Alignment measurements have been performed warm on the horizontal test stand for LQXFA01 with uncertainty in magnet end position of 100um and of average center position of 20um.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relative alignment of the magnets is consistent with the last measurements before </a:t>
            </a:r>
            <a:r>
              <a:rPr lang="en-US" dirty="0" err="1"/>
              <a:t>cryostatting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alignment values are close to requirements (ends within 0.5mm of average common axis)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Roll angle of the magnet on the test stand is about 3mrad. The relative roll is about 2.14 mrad during assembly but was measured at 2.68 mrad on stand 4 – stage orthogonality calibration needs to be checked.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z-center separation measured by SSW on the horizontal test stand is NOT consistent with what seen in the assembly measurements - this is also being looked into (e.g. different contributions by leads/stray fields may account for this)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9AF34-2125-360A-14E8-DAED9E4F1CFB}"/>
              </a:ext>
            </a:extLst>
          </p:cNvPr>
          <p:cNvSpPr txBox="1"/>
          <p:nvPr/>
        </p:nvSpPr>
        <p:spPr>
          <a:xfrm>
            <a:off x="308473" y="242371"/>
            <a:ext cx="1373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90370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41872</TotalTime>
  <Words>478</Words>
  <Application>Microsoft Office PowerPoint</Application>
  <PresentationFormat>Widescreen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DiMarco</dc:creator>
  <cp:lastModifiedBy>Joseph DiMarco</cp:lastModifiedBy>
  <cp:revision>120</cp:revision>
  <dcterms:created xsi:type="dcterms:W3CDTF">2021-03-12T15:32:24Z</dcterms:created>
  <dcterms:modified xsi:type="dcterms:W3CDTF">2023-06-07T15:10:31Z</dcterms:modified>
</cp:coreProperties>
</file>