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3" r:id="rId5"/>
    <p:sldId id="523" r:id="rId6"/>
    <p:sldId id="527" r:id="rId7"/>
    <p:sldId id="513" r:id="rId8"/>
    <p:sldId id="517" r:id="rId9"/>
    <p:sldId id="518" r:id="rId10"/>
    <p:sldId id="535" r:id="rId11"/>
    <p:sldId id="533" r:id="rId12"/>
    <p:sldId id="536" r:id="rId13"/>
    <p:sldId id="528" r:id="rId14"/>
    <p:sldId id="529" r:id="rId15"/>
    <p:sldId id="530" r:id="rId16"/>
    <p:sldId id="531" r:id="rId17"/>
    <p:sldId id="532" r:id="rId18"/>
    <p:sldId id="526" r:id="rId19"/>
    <p:sldId id="524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18E8"/>
    <a:srgbClr val="FFCC00"/>
    <a:srgbClr val="FFE699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0" autoAdjust="0"/>
    <p:restoredTop sz="96407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834" y="10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0"/>
      </p:cViewPr>
      <p:guideLst/>
    </p:cSldViewPr>
  </p:notes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07/06/2023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6295C605-55CC-4F2E-A2A7-578BAE928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5656" y="6366855"/>
            <a:ext cx="1818142" cy="34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EBBF9EB-C719-4443-BBA8-1AE394304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5656" y="6366855"/>
            <a:ext cx="1818142" cy="34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1905B64E-07FF-4C56-939E-2759E8649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5656" y="6366855"/>
            <a:ext cx="1818142" cy="34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2F36E63-A9FB-4A37-82F0-AC7FD5D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5656" y="6366855"/>
            <a:ext cx="1818142" cy="3494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5AB6F1-83DC-4077-B26D-F18135BB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5656" y="6366855"/>
            <a:ext cx="1818142" cy="34949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3140968"/>
            <a:ext cx="7200000" cy="1440162"/>
          </a:xfrm>
        </p:spPr>
        <p:txBody>
          <a:bodyPr/>
          <a:lstStyle/>
          <a:p>
            <a:r>
              <a:rPr lang="en-GB" sz="3200" dirty="0"/>
              <a:t>LQXFA/B01 Horizontal Test Status</a:t>
            </a:r>
            <a:br>
              <a:rPr lang="en-GB" sz="3600" dirty="0"/>
            </a:br>
            <a:r>
              <a:rPr lang="en-GB" sz="3600" dirty="0"/>
              <a:t>and </a:t>
            </a:r>
            <a:r>
              <a:rPr lang="en-GB" sz="3200" dirty="0"/>
              <a:t>Preliminary Results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8915" y="4897285"/>
            <a:ext cx="6480000" cy="704850"/>
          </a:xfrm>
        </p:spPr>
        <p:txBody>
          <a:bodyPr>
            <a:normAutofit/>
          </a:bodyPr>
          <a:lstStyle/>
          <a:p>
            <a:r>
              <a:rPr lang="en-GB" dirty="0"/>
              <a:t>Guram Chlachidze</a:t>
            </a:r>
          </a:p>
          <a:p>
            <a:r>
              <a:rPr lang="en-GB" dirty="0"/>
              <a:t>Jun. 6, 2023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E00D-5BD8-4CCB-9C02-1AE8F5B3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00"/>
            <a:ext cx="8074800" cy="720000"/>
          </a:xfrm>
        </p:spPr>
        <p:txBody>
          <a:bodyPr/>
          <a:lstStyle/>
          <a:p>
            <a:r>
              <a:rPr lang="en-US" sz="2400" dirty="0"/>
              <a:t>Splice measurements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6479-518E-4A94-B359-408B5584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35" y="1052736"/>
            <a:ext cx="8074800" cy="5087590"/>
          </a:xfrm>
        </p:spPr>
        <p:txBody>
          <a:bodyPr>
            <a:normAutofit/>
          </a:bodyPr>
          <a:lstStyle/>
          <a:p>
            <a:pPr marL="285750">
              <a:buClr>
                <a:srgbClr val="FB963C"/>
              </a:buClr>
              <a:defRPr/>
            </a:pPr>
            <a:r>
              <a:rPr lang="en-US" sz="2000" dirty="0"/>
              <a:t>Two additional splices were made in LQXFA/B01 to add extra length for testing at Fermilab (and CERN)</a:t>
            </a:r>
          </a:p>
          <a:p>
            <a:pPr marL="685800" lvl="1">
              <a:buClr>
                <a:srgbClr val="FB963C"/>
              </a:buClr>
              <a:defRPr/>
            </a:pPr>
            <a:r>
              <a:rPr lang="en-US" sz="1800" dirty="0"/>
              <a:t>Lead length w/o the additional splice is sufficient for the tunnel installation at CERN</a:t>
            </a: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2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400050" lvl="1" indent="0">
              <a:buClr>
                <a:srgbClr val="FB963C"/>
              </a:buClr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/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1600" dirty="0"/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7AC0-B00F-4D4F-81C4-AE1DBD1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83414-6BEC-2F47-5B72-9C741CA8E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65" y="2510844"/>
            <a:ext cx="8255479" cy="344969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22053D7-85CD-F9D1-CCB5-B91DDE1E274B}"/>
              </a:ext>
            </a:extLst>
          </p:cNvPr>
          <p:cNvSpPr/>
          <p:nvPr/>
        </p:nvSpPr>
        <p:spPr>
          <a:xfrm>
            <a:off x="794674" y="2641122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CA5C797-3607-865E-1967-F414D0A38966}"/>
              </a:ext>
            </a:extLst>
          </p:cNvPr>
          <p:cNvSpPr/>
          <p:nvPr/>
        </p:nvSpPr>
        <p:spPr>
          <a:xfrm>
            <a:off x="2310048" y="5329688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CDF1E3-11FC-D976-4831-724CBC461C97}"/>
              </a:ext>
            </a:extLst>
          </p:cNvPr>
          <p:cNvSpPr/>
          <p:nvPr/>
        </p:nvSpPr>
        <p:spPr>
          <a:xfrm>
            <a:off x="7626327" y="2598071"/>
            <a:ext cx="567811" cy="268981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CD4452-8B9A-3544-9855-F8F9F1F78431}"/>
              </a:ext>
            </a:extLst>
          </p:cNvPr>
          <p:cNvSpPr/>
          <p:nvPr/>
        </p:nvSpPr>
        <p:spPr>
          <a:xfrm>
            <a:off x="6295952" y="5350104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E312D-F448-9CAC-4DFD-B9FFFC79ED8F}"/>
              </a:ext>
            </a:extLst>
          </p:cNvPr>
          <p:cNvSpPr/>
          <p:nvPr/>
        </p:nvSpPr>
        <p:spPr>
          <a:xfrm>
            <a:off x="7682803" y="2684134"/>
            <a:ext cx="210367" cy="96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25522D-627F-A2C1-80D5-E3BB08E47EBE}"/>
              </a:ext>
            </a:extLst>
          </p:cNvPr>
          <p:cNvSpPr/>
          <p:nvPr/>
        </p:nvSpPr>
        <p:spPr>
          <a:xfrm>
            <a:off x="8192211" y="3000435"/>
            <a:ext cx="210367" cy="96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A1DAF0-4D19-C934-0568-5874BC8C40F7}"/>
              </a:ext>
            </a:extLst>
          </p:cNvPr>
          <p:cNvSpPr txBox="1"/>
          <p:nvPr/>
        </p:nvSpPr>
        <p:spPr>
          <a:xfrm>
            <a:off x="7487038" y="3615930"/>
            <a:ext cx="1432673" cy="430887"/>
          </a:xfrm>
          <a:prstGeom prst="rect">
            <a:avLst/>
          </a:prstGeom>
          <a:solidFill>
            <a:schemeClr val="lt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>
                <a:solidFill>
                  <a:srgbClr val="4E18E8"/>
                </a:solidFill>
              </a:rPr>
              <a:t>Additional splices </a:t>
            </a:r>
          </a:p>
          <a:p>
            <a:r>
              <a:rPr lang="en-US" sz="1400" dirty="0">
                <a:solidFill>
                  <a:srgbClr val="4E18E8"/>
                </a:solidFill>
              </a:rPr>
              <a:t>in LQXFA/B01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DF5A24-D644-89CD-9CFE-80F87CD875FF}"/>
              </a:ext>
            </a:extLst>
          </p:cNvPr>
          <p:cNvCxnSpPr>
            <a:cxnSpLocks/>
          </p:cNvCxnSpPr>
          <p:nvPr/>
        </p:nvCxnSpPr>
        <p:spPr>
          <a:xfrm flipH="1" flipV="1">
            <a:off x="7787986" y="2847040"/>
            <a:ext cx="193541" cy="748545"/>
          </a:xfrm>
          <a:prstGeom prst="straightConnector1">
            <a:avLst/>
          </a:prstGeom>
          <a:ln>
            <a:solidFill>
              <a:srgbClr val="4E18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B3240A-14BB-43F1-09C7-3771F70DC018}"/>
              </a:ext>
            </a:extLst>
          </p:cNvPr>
          <p:cNvCxnSpPr>
            <a:cxnSpLocks/>
          </p:cNvCxnSpPr>
          <p:nvPr/>
        </p:nvCxnSpPr>
        <p:spPr>
          <a:xfrm flipV="1">
            <a:off x="7986370" y="3171262"/>
            <a:ext cx="217004" cy="434579"/>
          </a:xfrm>
          <a:prstGeom prst="straightConnector1">
            <a:avLst/>
          </a:prstGeom>
          <a:ln>
            <a:solidFill>
              <a:srgbClr val="4E18E8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68E5D34-0385-7FE9-4881-D5F5A8DBCE66}"/>
              </a:ext>
            </a:extLst>
          </p:cNvPr>
          <p:cNvSpPr/>
          <p:nvPr/>
        </p:nvSpPr>
        <p:spPr>
          <a:xfrm>
            <a:off x="8132138" y="2920271"/>
            <a:ext cx="567811" cy="268981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32A848-5632-A5BB-6A10-94E80AB58EB9}"/>
              </a:ext>
            </a:extLst>
          </p:cNvPr>
          <p:cNvSpPr/>
          <p:nvPr/>
        </p:nvSpPr>
        <p:spPr>
          <a:xfrm>
            <a:off x="2425139" y="3337560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DB8D-0295-4AA5-BFBD-8889D6EE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Splice measurements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2263-941C-6FFD-1E85-B838C1200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Splice measurements were made at 1.9 K for currents up to 5 kA</a:t>
            </a:r>
          </a:p>
          <a:p>
            <a:pPr lvl="1"/>
            <a:r>
              <a:rPr lang="en-US" sz="1800" dirty="0"/>
              <a:t>8-channel MUX system based on Keithley 2182A Nanovolt Meter</a:t>
            </a:r>
            <a:endParaRPr lang="en-US" sz="2000" dirty="0"/>
          </a:p>
          <a:p>
            <a:r>
              <a:rPr lang="en-US" sz="2000" dirty="0"/>
              <a:t>Two-splice segments are measured ~0.7±0.1 n</a:t>
            </a:r>
            <a:r>
              <a:rPr lang="el-GR" sz="2000" dirty="0"/>
              <a:t>Ω</a:t>
            </a:r>
            <a:r>
              <a:rPr lang="en-US" sz="2000" dirty="0"/>
              <a:t>, and single splice</a:t>
            </a:r>
          </a:p>
          <a:p>
            <a:pPr marL="0" indent="0">
              <a:buNone/>
            </a:pPr>
            <a:r>
              <a:rPr lang="en-US" sz="2000" dirty="0"/>
              <a:t>     segments - less than 0.3±0.1 n</a:t>
            </a:r>
            <a:r>
              <a:rPr lang="el-GR" sz="2000" dirty="0"/>
              <a:t>Ω</a:t>
            </a:r>
            <a:endParaRPr lang="en-US" sz="2000" dirty="0"/>
          </a:p>
          <a:p>
            <a:r>
              <a:rPr lang="en-US" sz="2000" dirty="0"/>
              <a:t>More measurements at higher </a:t>
            </a:r>
          </a:p>
          <a:p>
            <a:pPr marL="0" indent="0">
              <a:buNone/>
            </a:pPr>
            <a:r>
              <a:rPr lang="en-US" sz="2000" dirty="0"/>
              <a:t>     currents are possible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EC752-43BD-9903-6B71-9E95A116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DBCF17-53AD-6B92-23AF-1E00271DB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6525" y="4339964"/>
            <a:ext cx="3724275" cy="1909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DA4055-A4E7-A57C-70F4-422AD9A44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499" y="2392968"/>
            <a:ext cx="3362325" cy="1823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E542F0-8082-B37D-5A45-2037D0AE9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76" y="3815225"/>
            <a:ext cx="3487949" cy="182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0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9DB8D-0295-4AA5-BFBD-8889D6EE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Warmup and cooldown for TC2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F2263-941C-6FFD-1E85-B838C1200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Controlled warmup from May 8 to 16</a:t>
            </a:r>
          </a:p>
          <a:p>
            <a:pPr lvl="1"/>
            <a:r>
              <a:rPr lang="en-US" sz="1800" dirty="0"/>
              <a:t>No cooldown since May 26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EC752-43BD-9903-6B71-9E95A116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8DCC4-9342-3E74-C803-78672167399E}"/>
              </a:ext>
            </a:extLst>
          </p:cNvPr>
          <p:cNvSpPr txBox="1"/>
          <p:nvPr/>
        </p:nvSpPr>
        <p:spPr>
          <a:xfrm>
            <a:off x="3472873" y="2041442"/>
            <a:ext cx="4941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highlight>
                  <a:srgbClr val="FFFF00"/>
                </a:highlight>
              </a:rPr>
              <a:t>Cernox</a:t>
            </a:r>
            <a:r>
              <a:rPr lang="en-US" sz="1400" dirty="0">
                <a:highlight>
                  <a:srgbClr val="FFFF00"/>
                </a:highlight>
              </a:rPr>
              <a:t> RTDs TE821/822 installed in the CM shell openings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48B8D3-0C8A-BCFC-E20F-F7320281F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143" y="2330951"/>
            <a:ext cx="6089714" cy="399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7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2B353-181B-1122-36FC-005B7F91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Cooldown in TC1 and TC2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2670-EAED-5598-0EC9-4EC07B629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First cooldown used for optimizing the controlled cooldown parameters</a:t>
            </a:r>
          </a:p>
          <a:p>
            <a:pPr lvl="1"/>
            <a:r>
              <a:rPr lang="en-US" sz="1800" dirty="0"/>
              <a:t>Two weeks are expected for 1.9 K cooldown. Further improvement requires upgrade of the heat exchanger in the Helium return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3D553-267C-FAF6-46E0-8899D23D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466B5F-493F-C760-583C-75C46E27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2579695"/>
            <a:ext cx="6134100" cy="3824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DAEB3-D21F-8153-3E93-DE9A45A73C79}"/>
              </a:ext>
            </a:extLst>
          </p:cNvPr>
          <p:cNvSpPr txBox="1"/>
          <p:nvPr/>
        </p:nvSpPr>
        <p:spPr>
          <a:xfrm>
            <a:off x="5818910" y="2515250"/>
            <a:ext cx="2228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highlight>
                  <a:srgbClr val="FFFF00"/>
                </a:highlight>
              </a:rPr>
              <a:t>Cernox</a:t>
            </a:r>
            <a:r>
              <a:rPr lang="en-US" sz="1400" dirty="0">
                <a:highlight>
                  <a:srgbClr val="FFFF00"/>
                </a:highlight>
              </a:rPr>
              <a:t> RTDs TE821/822</a:t>
            </a:r>
          </a:p>
        </p:txBody>
      </p:sp>
    </p:spTree>
    <p:extLst>
      <p:ext uri="{BB962C8B-B14F-4D97-AF65-F5344CB8AC3E}">
        <p14:creationId xmlns:p14="http://schemas.microsoft.com/office/powerpoint/2010/main" val="2401233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1A37-D52B-594E-DA24-4523E795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016C-F791-3E7E-5787-CF69A0A16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Currently replacement of the relief valve in progress</a:t>
            </a:r>
          </a:p>
          <a:p>
            <a:pPr lvl="1"/>
            <a:r>
              <a:rPr lang="en-US" sz="1800" dirty="0"/>
              <a:t>Magnets are floating at around 85 K</a:t>
            </a:r>
          </a:p>
          <a:p>
            <a:endParaRPr lang="en-US" sz="1600" dirty="0"/>
          </a:p>
          <a:p>
            <a:r>
              <a:rPr lang="en-US" sz="2000" dirty="0"/>
              <a:t>Complete cooldown to 1.9 K and continue test according to the Run Plan</a:t>
            </a:r>
          </a:p>
          <a:p>
            <a:pPr lvl="1"/>
            <a:r>
              <a:rPr lang="en-US" sz="1800" dirty="0"/>
              <a:t>Electrical checkouts</a:t>
            </a:r>
          </a:p>
          <a:p>
            <a:pPr lvl="1"/>
            <a:r>
              <a:rPr lang="en-US" sz="1800" dirty="0"/>
              <a:t>Endurance (holding current) Test</a:t>
            </a:r>
          </a:p>
          <a:p>
            <a:pPr lvl="1"/>
            <a:r>
              <a:rPr lang="en-US" sz="1800" dirty="0"/>
              <a:t>High ramp rate test</a:t>
            </a:r>
          </a:p>
          <a:p>
            <a:pPr lvl="1"/>
            <a:r>
              <a:rPr lang="en-US" sz="1800" dirty="0"/>
              <a:t>Repeat the temperature dependence test</a:t>
            </a:r>
          </a:p>
          <a:p>
            <a:pPr lvl="1"/>
            <a:r>
              <a:rPr lang="en-US" sz="1800" dirty="0"/>
              <a:t>Magnetic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94FCA-4B7B-7B78-C3F6-89ABA05E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4544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17DAD-9A2D-641F-8EEB-CEB020C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720000"/>
          </a:xfrm>
        </p:spPr>
        <p:txBody>
          <a:bodyPr/>
          <a:lstStyle/>
          <a:p>
            <a:r>
              <a:rPr lang="en-US" sz="2400" dirty="0"/>
              <a:t>Backup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F6A71-5F96-E546-98F1-45460214B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271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B343-0428-410C-8AA2-2108582C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LQXFA/B01 Test Status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B2FE1-E453-0CB1-CC0B-A34ABBAB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C26463-A4E0-B037-5D36-B20953E67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29" y="1554185"/>
            <a:ext cx="8188542" cy="459611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695D17-3911-A0CB-A3F8-DE43D90F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2736"/>
            <a:ext cx="7920000" cy="501449"/>
          </a:xfrm>
        </p:spPr>
        <p:txBody>
          <a:bodyPr>
            <a:normAutofit/>
          </a:bodyPr>
          <a:lstStyle/>
          <a:p>
            <a:r>
              <a:rPr lang="en-US" sz="2000" dirty="0"/>
              <a:t>On Apr. 6, LQXFA/B01 was cooled down to 1.9 K</a:t>
            </a:r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2859B9-4ABD-98A8-C307-8FD360CEFC22}"/>
              </a:ext>
            </a:extLst>
          </p:cNvPr>
          <p:cNvSpPr txBox="1"/>
          <p:nvPr/>
        </p:nvSpPr>
        <p:spPr>
          <a:xfrm>
            <a:off x="6443380" y="5929535"/>
            <a:ext cx="2423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Test Stand overview screen </a:t>
            </a:r>
          </a:p>
        </p:txBody>
      </p:sp>
    </p:spTree>
    <p:extLst>
      <p:ext uri="{BB962C8B-B14F-4D97-AF65-F5344CB8AC3E}">
        <p14:creationId xmlns:p14="http://schemas.microsoft.com/office/powerpoint/2010/main" val="88561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1B343-0428-410C-8AA2-2108582C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LQXFA/B01 Test Status</a:t>
            </a:r>
          </a:p>
        </p:txBody>
      </p:sp>
      <p:pic>
        <p:nvPicPr>
          <p:cNvPr id="6" name="Content Placeholder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6A82563C-D17B-FA5E-52BC-8EBA9723B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154" y="1052736"/>
            <a:ext cx="6727692" cy="50457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B2FE1-E453-0CB1-CC0B-A34ABBAB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68220-3C95-2C82-E188-A449DC3E28D2}"/>
              </a:ext>
            </a:extLst>
          </p:cNvPr>
          <p:cNvSpPr txBox="1"/>
          <p:nvPr/>
        </p:nvSpPr>
        <p:spPr>
          <a:xfrm>
            <a:off x="4067944" y="2605554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MQXFA03 (B)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39859-3D48-F85A-7AFC-709F58C92AF8}"/>
              </a:ext>
            </a:extLst>
          </p:cNvPr>
          <p:cNvSpPr txBox="1"/>
          <p:nvPr/>
        </p:nvSpPr>
        <p:spPr>
          <a:xfrm>
            <a:off x="6156176" y="2852936"/>
            <a:ext cx="1621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MQXFA04 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3834F6-1B95-7660-14EB-E67E351FAB02}"/>
              </a:ext>
            </a:extLst>
          </p:cNvPr>
          <p:cNvSpPr txBox="1"/>
          <p:nvPr/>
        </p:nvSpPr>
        <p:spPr>
          <a:xfrm>
            <a:off x="3456432" y="17423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Lead End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CD018C6-9B9D-D458-9F4B-F53A1A319B9B}"/>
              </a:ext>
            </a:extLst>
          </p:cNvPr>
          <p:cNvSpPr/>
          <p:nvPr/>
        </p:nvSpPr>
        <p:spPr>
          <a:xfrm>
            <a:off x="3502152" y="2060848"/>
            <a:ext cx="196600" cy="576064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0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D530-5F2C-5BC5-DF53-1877BF7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Initial Electrical Checkouts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5DF3A-623B-7217-46AB-A543ED7B8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Cryo-assembly was received at the test facility with one open heater (YT223 in MQXFA03) and one open voltage tap EE152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1200" dirty="0"/>
          </a:p>
          <a:p>
            <a:r>
              <a:rPr lang="en-US" sz="2000" dirty="0"/>
              <a:t>Room temperature insulation (</a:t>
            </a:r>
            <a:r>
              <a:rPr lang="en-US" sz="2000" dirty="0" err="1"/>
              <a:t>Hipot</a:t>
            </a:r>
            <a:r>
              <a:rPr lang="en-US" sz="2000" dirty="0"/>
              <a:t>) tests: no failures</a:t>
            </a:r>
          </a:p>
          <a:p>
            <a:pPr lvl="1"/>
            <a:r>
              <a:rPr lang="en-US" sz="1800" dirty="0"/>
              <a:t>Coil-to-structure at 2.5 kV for Top plate leads (3) w/o magnet</a:t>
            </a:r>
          </a:p>
          <a:p>
            <a:pPr lvl="1"/>
            <a:r>
              <a:rPr lang="en-US" sz="1800" dirty="0"/>
              <a:t>Coil-to-ground at 368 V</a:t>
            </a:r>
          </a:p>
          <a:p>
            <a:pPr lvl="1"/>
            <a:r>
              <a:rPr lang="en-US" sz="1800" dirty="0"/>
              <a:t>Quench heater-to-coil at 460 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EFC31-58D3-8DB9-9F9B-27106FC7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C3F2CD-11A4-D094-36E6-6D9458619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56" y="1988840"/>
            <a:ext cx="3275307" cy="22337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5C4AE56-C0B0-4ECF-9545-4378F9AA8472}"/>
              </a:ext>
            </a:extLst>
          </p:cNvPr>
          <p:cNvSpPr/>
          <p:nvPr/>
        </p:nvSpPr>
        <p:spPr>
          <a:xfrm>
            <a:off x="1551361" y="3598654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283E05-2E8D-7E83-6D6D-BC830D1B45F5}"/>
              </a:ext>
            </a:extLst>
          </p:cNvPr>
          <p:cNvSpPr/>
          <p:nvPr/>
        </p:nvSpPr>
        <p:spPr>
          <a:xfrm>
            <a:off x="2919513" y="3784271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4FF7E-772C-9BF4-2964-713EDAE9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155" y="1988840"/>
            <a:ext cx="3641882" cy="227377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B5ED189-DE76-E0FD-C54B-9DA7A78BEA5E}"/>
              </a:ext>
            </a:extLst>
          </p:cNvPr>
          <p:cNvSpPr/>
          <p:nvPr/>
        </p:nvSpPr>
        <p:spPr>
          <a:xfrm>
            <a:off x="5552015" y="3632080"/>
            <a:ext cx="411480" cy="182880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E00D-5BD8-4CCB-9C02-1AE8F5B3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00"/>
            <a:ext cx="8074800" cy="720000"/>
          </a:xfrm>
        </p:spPr>
        <p:txBody>
          <a:bodyPr/>
          <a:lstStyle/>
          <a:p>
            <a:r>
              <a:rPr lang="en-US" sz="2400" dirty="0"/>
              <a:t>LQXFA/B01 controlled cooldown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6479-518E-4A94-B359-408B5584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35" y="980728"/>
            <a:ext cx="8074800" cy="4608512"/>
          </a:xfrm>
        </p:spPr>
        <p:txBody>
          <a:bodyPr>
            <a:normAutofit/>
          </a:bodyPr>
          <a:lstStyle/>
          <a:p>
            <a:pPr marL="285750">
              <a:buClr>
                <a:srgbClr val="FB963C"/>
              </a:buClr>
              <a:defRPr/>
            </a:pPr>
            <a:r>
              <a:rPr lang="en-US" sz="2000" dirty="0"/>
              <a:t>19 days of cooldown: Mar 15 - Apr 3</a:t>
            </a:r>
          </a:p>
          <a:p>
            <a:pPr marL="685800" lvl="1">
              <a:buClr>
                <a:srgbClr val="FB963C"/>
              </a:buClr>
              <a:defRPr/>
            </a:pPr>
            <a:r>
              <a:rPr lang="en-US" sz="1800" dirty="0"/>
              <a:t>About 5 days of downtime due to various issues</a:t>
            </a:r>
          </a:p>
          <a:p>
            <a:pPr marL="685800" lvl="1">
              <a:buClr>
                <a:srgbClr val="FB963C"/>
              </a:buClr>
              <a:defRPr/>
            </a:pPr>
            <a:r>
              <a:rPr lang="en-US" sz="1600" dirty="0"/>
              <a:t>First week running with the 50 K temperature difference requirement</a:t>
            </a:r>
          </a:p>
          <a:p>
            <a:pPr marL="685800" lvl="1">
              <a:buClr>
                <a:srgbClr val="FB963C"/>
              </a:buClr>
              <a:defRPr/>
            </a:pPr>
            <a:r>
              <a:rPr lang="en-US" sz="1600" dirty="0" err="1"/>
              <a:t>GHe</a:t>
            </a:r>
            <a:r>
              <a:rPr lang="en-US" sz="1600" dirty="0"/>
              <a:t> mass flow rate varied from 5 g/s to 18 g/s</a:t>
            </a:r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400050" lvl="1" indent="0">
              <a:buClr>
                <a:srgbClr val="FB963C"/>
              </a:buClr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/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1600" dirty="0"/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7AC0-B00F-4D4F-81C4-AE1DBD1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F99C2B-8851-23AA-6441-0C5EA4A3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96" y="2573709"/>
            <a:ext cx="6773607" cy="3659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4A51E-CFDF-8E24-86F8-314E81439EA2}"/>
              </a:ext>
            </a:extLst>
          </p:cNvPr>
          <p:cNvSpPr txBox="1"/>
          <p:nvPr/>
        </p:nvSpPr>
        <p:spPr>
          <a:xfrm>
            <a:off x="3528302" y="2362233"/>
            <a:ext cx="4858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ighlight>
                  <a:srgbClr val="FFFF00"/>
                </a:highlight>
              </a:rPr>
              <a:t>Platinum RTDs 505/506 are installed on the CM end plates</a:t>
            </a:r>
          </a:p>
        </p:txBody>
      </p:sp>
    </p:spTree>
    <p:extLst>
      <p:ext uri="{BB962C8B-B14F-4D97-AF65-F5344CB8AC3E}">
        <p14:creationId xmlns:p14="http://schemas.microsoft.com/office/powerpoint/2010/main" val="109268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CE00D-5BD8-4CCB-9C02-1AE8F5B3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000"/>
            <a:ext cx="8074800" cy="720000"/>
          </a:xfrm>
        </p:spPr>
        <p:txBody>
          <a:bodyPr/>
          <a:lstStyle/>
          <a:p>
            <a:r>
              <a:rPr lang="en-US" sz="2400" dirty="0"/>
              <a:t>LQXFA/B01 Controlled cooldown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6479-518E-4A94-B359-408B5584F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635" y="1052736"/>
            <a:ext cx="8074800" cy="5087590"/>
          </a:xfrm>
        </p:spPr>
        <p:txBody>
          <a:bodyPr>
            <a:normAutofit/>
          </a:bodyPr>
          <a:lstStyle/>
          <a:p>
            <a:pPr marL="285750">
              <a:buClr>
                <a:srgbClr val="FB963C"/>
              </a:buClr>
              <a:defRPr/>
            </a:pPr>
            <a:r>
              <a:rPr lang="el-GR" sz="2000" dirty="0"/>
              <a:t>Δ</a:t>
            </a:r>
            <a:r>
              <a:rPr lang="en-US" sz="2000" dirty="0"/>
              <a:t>T requirement between the </a:t>
            </a:r>
            <a:r>
              <a:rPr lang="en-US" sz="2000" dirty="0" err="1"/>
              <a:t>GHe</a:t>
            </a:r>
            <a:r>
              <a:rPr lang="en-US" sz="2000" dirty="0"/>
              <a:t> supply and the CM RE changed from 50 K to 80 K </a:t>
            </a:r>
          </a:p>
          <a:p>
            <a:pPr marL="685800" lvl="1">
              <a:buClr>
                <a:srgbClr val="FB963C"/>
              </a:buClr>
              <a:defRPr/>
            </a:pPr>
            <a:r>
              <a:rPr lang="en-US" sz="1800" dirty="0"/>
              <a:t>Delta T (</a:t>
            </a:r>
            <a:r>
              <a:rPr lang="en-US" sz="1800" dirty="0" err="1"/>
              <a:t>meas</a:t>
            </a:r>
            <a:r>
              <a:rPr lang="en-US" sz="1800" dirty="0"/>
              <a:t>) - difference between the temperature readings of the RTD sensors 505/506 located on the cold mass end plates</a:t>
            </a:r>
          </a:p>
          <a:p>
            <a:pPr marL="685800" lvl="1">
              <a:buClr>
                <a:srgbClr val="FB963C"/>
              </a:buClr>
              <a:defRPr/>
            </a:pPr>
            <a:r>
              <a:rPr lang="en-US" sz="1800" dirty="0"/>
              <a:t>Delta T (calc) is based on the magnet resistance measurements</a:t>
            </a:r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285750">
              <a:buClr>
                <a:srgbClr val="FB963C"/>
              </a:buClr>
              <a:defRPr/>
            </a:pPr>
            <a:endParaRPr lang="en-US" sz="2000" dirty="0"/>
          </a:p>
          <a:p>
            <a:pPr marL="400050" lvl="1" indent="0">
              <a:buClr>
                <a:srgbClr val="FB963C"/>
              </a:buClr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/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1600" dirty="0"/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C7AC0-B00F-4D4F-81C4-AE1DBD14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AB4873-4236-43DB-8722-2F661B2B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25" y="2658105"/>
            <a:ext cx="7018550" cy="357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5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14E3-C32A-A927-3122-B147B9BA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Cold Electrical Checkouts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E6B8-2DB2-0605-5F2F-7549CD52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196752"/>
            <a:ext cx="7920000" cy="4824536"/>
          </a:xfrm>
        </p:spPr>
        <p:txBody>
          <a:bodyPr>
            <a:normAutofit/>
          </a:bodyPr>
          <a:lstStyle/>
          <a:p>
            <a:r>
              <a:rPr lang="en-US" sz="2000" dirty="0"/>
              <a:t>Coil-to-ground at 1840 V</a:t>
            </a:r>
          </a:p>
          <a:p>
            <a:r>
              <a:rPr lang="en-US" sz="2000" dirty="0"/>
              <a:t>Quench heater-to-coil </a:t>
            </a:r>
            <a:r>
              <a:rPr lang="en-US" sz="2000" dirty="0" err="1"/>
              <a:t>Hipot</a:t>
            </a:r>
            <a:r>
              <a:rPr lang="en-US" sz="2000" dirty="0"/>
              <a:t> at 2300 V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A258A-C37D-9F2B-88DA-A22A7D00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1EF0B-C5F6-353F-952F-8D4DA1280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86" y="1989151"/>
            <a:ext cx="8198714" cy="2187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5DAF6-98E1-DAC9-D73B-54A99B32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1" y="4247034"/>
            <a:ext cx="2797772" cy="190808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D627B35-EC89-D45D-56E5-0829B653E40C}"/>
              </a:ext>
            </a:extLst>
          </p:cNvPr>
          <p:cNvSpPr/>
          <p:nvPr/>
        </p:nvSpPr>
        <p:spPr>
          <a:xfrm>
            <a:off x="2276420" y="4473830"/>
            <a:ext cx="351486" cy="145567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C7BD71-23A4-4125-A581-3E67882D76AA}"/>
              </a:ext>
            </a:extLst>
          </p:cNvPr>
          <p:cNvSpPr/>
          <p:nvPr/>
        </p:nvSpPr>
        <p:spPr>
          <a:xfrm>
            <a:off x="1113367" y="4631685"/>
            <a:ext cx="351486" cy="145567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35FB23-579A-B218-2A8E-D771F5C5652A}"/>
              </a:ext>
            </a:extLst>
          </p:cNvPr>
          <p:cNvSpPr/>
          <p:nvPr/>
        </p:nvSpPr>
        <p:spPr>
          <a:xfrm>
            <a:off x="2284966" y="5788551"/>
            <a:ext cx="351486" cy="145567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3E0E61-0B81-4D58-CE34-86740B4B16F1}"/>
              </a:ext>
            </a:extLst>
          </p:cNvPr>
          <p:cNvSpPr/>
          <p:nvPr/>
        </p:nvSpPr>
        <p:spPr>
          <a:xfrm>
            <a:off x="1139005" y="5622648"/>
            <a:ext cx="351486" cy="145567"/>
          </a:xfrm>
          <a:prstGeom prst="ellipse">
            <a:avLst/>
          </a:prstGeom>
          <a:noFill/>
          <a:ln w="25400">
            <a:solidFill>
              <a:srgbClr val="0000FF"/>
            </a:solidFill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350631-543D-60EE-B823-026FDF5FB2B2}"/>
              </a:ext>
            </a:extLst>
          </p:cNvPr>
          <p:cNvSpPr txBox="1"/>
          <p:nvPr/>
        </p:nvSpPr>
        <p:spPr>
          <a:xfrm>
            <a:off x="3494236" y="4337580"/>
            <a:ext cx="51925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MQXFA03: YT213A/B heater failed the </a:t>
            </a:r>
            <a:r>
              <a:rPr lang="en-US" dirty="0" err="1">
                <a:solidFill>
                  <a:schemeClr val="accent5"/>
                </a:solidFill>
              </a:rPr>
              <a:t>Hipot</a:t>
            </a:r>
            <a:r>
              <a:rPr lang="en-US" dirty="0">
                <a:solidFill>
                  <a:schemeClr val="accent5"/>
                </a:solidFill>
              </a:rPr>
              <a:t> test around 2190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No dead short to coil or ground, small current leakage at 200 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5"/>
                </a:solidFill>
              </a:rPr>
              <a:t>Currently using dummy load instead of YT213</a:t>
            </a:r>
          </a:p>
        </p:txBody>
      </p:sp>
    </p:spTree>
    <p:extLst>
      <p:ext uri="{BB962C8B-B14F-4D97-AF65-F5344CB8AC3E}">
        <p14:creationId xmlns:p14="http://schemas.microsoft.com/office/powerpoint/2010/main" val="3872904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00F4-88C0-CFE5-EDB2-ABEB1841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Preliminary Test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2BB5-081C-E087-31D2-E2208E799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5137150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ea typeface="Calibri" panose="020F0502020204030204" pitchFamily="34" charset="0"/>
              </a:rPr>
              <a:t>Preliminary </a:t>
            </a:r>
            <a:r>
              <a:rPr lang="en-US" sz="2200" dirty="0">
                <a:effectLst/>
                <a:ea typeface="Calibri" panose="020F0502020204030204" pitchFamily="34" charset="0"/>
              </a:rPr>
              <a:t>TC1 results were released on May 8</a:t>
            </a:r>
            <a:r>
              <a:rPr lang="en-US" sz="2200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US" sz="2200" dirty="0">
                <a:effectLst/>
                <a:ea typeface="Calibri" panose="020F0502020204030204" pitchFamily="34" charset="0"/>
              </a:rPr>
              <a:t>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Manual trips at 1000 A and 6000 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1: Cu/SC leads in the feed box tripped at 15387 A (no quench origin in magnets)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-285750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Due to low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LHe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level above Lambda-plate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2: SC leads trip at 16388 A (no quench origin in magnets)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-285750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Motion related voltage spike in SC leads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3: Holding 16530 A for 30 min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4: High ramp rate test. 5 min at 16230 A, ramp up/down 30 A/s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5: Endurance test at 16530 A: trip after 32 min at flattop (no quench origin in magnets)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-285750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Dump switch voltage dropped below the limit and initiated slow ramp down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6: Ramp to 16530 A. Quench at 16386 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-285750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Quench in MQXFA04 negative half-coil, coil 113 (Q2) or 206 (Q3)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7: Repeated test: Holding 16530 A for 30 min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8: Repeated High ramp rate test: 5 min at 16230 A, ramp up/down 30 A/s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9: Endurance test at 16530 A: trip after 85 min at flattop (no quench origin in magnets)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indent="-285750">
              <a:lnSpc>
                <a:spcPct val="105000"/>
              </a:lnSpc>
              <a:spcBef>
                <a:spcPts val="0"/>
              </a:spcBef>
              <a:buFont typeface="Wingdings" panose="05000000000000000000" pitchFamily="2" charset="2"/>
              <a:buChar char="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Due to sudden drop of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LHe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level above Lambda-plate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10: Demonstrating level of training: 5 min at 16530 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Ramp 11: Temperature dependence study at 4.2 K: 30 min at 16230 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Next step: Thermal cycle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356AF-2389-97FA-74AF-C5961B5DF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050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C0D243DF-D60C-F4E8-6910-BFB302AC40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2000" y="2228850"/>
            <a:ext cx="7537450" cy="3987800"/>
            <a:chOff x="506" y="1548"/>
            <a:chExt cx="4748" cy="2512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03B0057-AAA6-2E53-8AD6-B584486524E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06" y="1548"/>
              <a:ext cx="4748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50C8AF3C-7A2E-63B6-FD16-E18E40479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" y="1548"/>
              <a:ext cx="4752" cy="2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C208282-064B-2355-4881-9D0A0FE8E6F2}"/>
              </a:ext>
            </a:extLst>
          </p:cNvPr>
          <p:cNvSpPr/>
          <p:nvPr/>
        </p:nvSpPr>
        <p:spPr>
          <a:xfrm>
            <a:off x="2724150" y="2228850"/>
            <a:ext cx="3771900" cy="352425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F5DB2-C087-338A-F7E5-396FFD0C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/>
              <a:t>LQXFA/B01 Quench Performance in TC1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C6388-1CD2-8936-A2E7-43B50D150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High ramp rate tests only at 30 A/s. To be repeated in TC2</a:t>
            </a:r>
          </a:p>
          <a:p>
            <a:r>
              <a:rPr lang="en-US" sz="2000" dirty="0"/>
              <a:t>Two attempts of the endurance (holding current) test</a:t>
            </a:r>
          </a:p>
          <a:p>
            <a:pPr lvl="1"/>
            <a:r>
              <a:rPr lang="en-US" sz="1800" dirty="0"/>
              <a:t>First trip at Inom+300 A=16530 A caused a minor detraining</a:t>
            </a:r>
          </a:p>
          <a:p>
            <a:pPr lvl="1"/>
            <a:r>
              <a:rPr lang="en-US" sz="1800" dirty="0"/>
              <a:t>85 min is the longest run. In total Inom+300 A was held for 3+ hours</a:t>
            </a:r>
          </a:p>
          <a:p>
            <a:pPr lvl="1"/>
            <a:endParaRPr lang="en-US" sz="1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C5F99-6DC9-135C-9817-C834A394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8885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6082-A71C-E909-AF3F-B732C01C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Preliminary Test Results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BEDDC-52DE-7B77-EA08-254367607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Only one spontaneous quench in magnets</a:t>
            </a:r>
          </a:p>
          <a:p>
            <a:pPr lvl="1"/>
            <a:r>
              <a:rPr lang="en-US" sz="1800" dirty="0"/>
              <a:t>Quench at 16386 A, in MQXFA04 (Magnet A), coil 113 (P2)</a:t>
            </a:r>
          </a:p>
          <a:p>
            <a:pPr lvl="1"/>
            <a:r>
              <a:rPr lang="en-US" sz="1800" dirty="0"/>
              <a:t>Quench Integral ~27 MIITs (no external energy extraction)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31435-6E4A-D7A3-1FBF-DE19D621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F68A0-5560-D762-719E-7CB34757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7" y="2588711"/>
            <a:ext cx="3824241" cy="3405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D5507-D730-0E53-F7F8-3DEE08948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950" y="3745223"/>
            <a:ext cx="3829050" cy="2155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6BE2AC-8E57-4A70-1D78-32447248F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150" y="2171774"/>
            <a:ext cx="2038350" cy="16906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A3365B-329E-9625-1E96-4DC407F65995}"/>
              </a:ext>
            </a:extLst>
          </p:cNvPr>
          <p:cNvSpPr txBox="1"/>
          <p:nvPr/>
        </p:nvSpPr>
        <p:spPr>
          <a:xfrm>
            <a:off x="2362200" y="3121223"/>
            <a:ext cx="1762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(P2+P3) - (P1+P4)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03F45-C1E7-D63F-4BE6-6443D85D0005}"/>
              </a:ext>
            </a:extLst>
          </p:cNvPr>
          <p:cNvSpPr txBox="1"/>
          <p:nvPr/>
        </p:nvSpPr>
        <p:spPr>
          <a:xfrm>
            <a:off x="7939347" y="4268285"/>
            <a:ext cx="418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21353601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45618</TotalTime>
  <Words>897</Words>
  <Application>Microsoft Office PowerPoint</Application>
  <PresentationFormat>On-screen Show (4:3)</PresentationFormat>
  <Paragraphs>138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Thème Office</vt:lpstr>
      <vt:lpstr>LQXFA/B01 Horizontal Test Status and Preliminary Results </vt:lpstr>
      <vt:lpstr>LQXFA/B01 Test Status</vt:lpstr>
      <vt:lpstr>Initial Electrical Checkouts</vt:lpstr>
      <vt:lpstr>LQXFA/B01 controlled cooldown</vt:lpstr>
      <vt:lpstr>LQXFA/B01 Controlled cooldown (2)</vt:lpstr>
      <vt:lpstr>Cold Electrical Checkouts</vt:lpstr>
      <vt:lpstr>Preliminary Test Results</vt:lpstr>
      <vt:lpstr>LQXFA/B01 Quench Performance in TC1</vt:lpstr>
      <vt:lpstr>Preliminary Test Results (2)</vt:lpstr>
      <vt:lpstr>Splice measurements</vt:lpstr>
      <vt:lpstr>Splice measurements (2)</vt:lpstr>
      <vt:lpstr>Warmup and cooldown for TC2</vt:lpstr>
      <vt:lpstr>Cooldown in TC1 and TC2</vt:lpstr>
      <vt:lpstr>Next Steps</vt:lpstr>
      <vt:lpstr>Backup Slides</vt:lpstr>
      <vt:lpstr>LQXFA/B01 Test Status (2)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</cp:lastModifiedBy>
  <cp:revision>1145</cp:revision>
  <cp:lastPrinted>2022-07-27T16:38:01Z</cp:lastPrinted>
  <dcterms:created xsi:type="dcterms:W3CDTF">2016-03-23T12:58:39Z</dcterms:created>
  <dcterms:modified xsi:type="dcterms:W3CDTF">2023-06-07T14:38:40Z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