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40"/>
  </p:notesMasterIdLst>
  <p:handoutMasterIdLst>
    <p:handoutMasterId r:id="rId41"/>
  </p:handoutMasterIdLst>
  <p:sldIdLst>
    <p:sldId id="294" r:id="rId2"/>
    <p:sldId id="275" r:id="rId3"/>
    <p:sldId id="424" r:id="rId4"/>
    <p:sldId id="295" r:id="rId5"/>
    <p:sldId id="296" r:id="rId6"/>
    <p:sldId id="330" r:id="rId7"/>
    <p:sldId id="328" r:id="rId8"/>
    <p:sldId id="329" r:id="rId9"/>
    <p:sldId id="333" r:id="rId10"/>
    <p:sldId id="388" r:id="rId11"/>
    <p:sldId id="411" r:id="rId12"/>
    <p:sldId id="445" r:id="rId13"/>
    <p:sldId id="444" r:id="rId14"/>
    <p:sldId id="428" r:id="rId15"/>
    <p:sldId id="407" r:id="rId16"/>
    <p:sldId id="430" r:id="rId17"/>
    <p:sldId id="431" r:id="rId18"/>
    <p:sldId id="425" r:id="rId19"/>
    <p:sldId id="426" r:id="rId20"/>
    <p:sldId id="427" r:id="rId21"/>
    <p:sldId id="429" r:id="rId22"/>
    <p:sldId id="443" r:id="rId23"/>
    <p:sldId id="402" r:id="rId24"/>
    <p:sldId id="442" r:id="rId25"/>
    <p:sldId id="383" r:id="rId26"/>
    <p:sldId id="386" r:id="rId27"/>
    <p:sldId id="395" r:id="rId28"/>
    <p:sldId id="404" r:id="rId29"/>
    <p:sldId id="412" r:id="rId30"/>
    <p:sldId id="413" r:id="rId31"/>
    <p:sldId id="396" r:id="rId32"/>
    <p:sldId id="406" r:id="rId33"/>
    <p:sldId id="414" r:id="rId34"/>
    <p:sldId id="416" r:id="rId35"/>
    <p:sldId id="418" r:id="rId36"/>
    <p:sldId id="420" r:id="rId37"/>
    <p:sldId id="419" r:id="rId38"/>
    <p:sldId id="421" r:id="rId39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7" autoAdjust="0"/>
    <p:restoredTop sz="94660"/>
  </p:normalViewPr>
  <p:slideViewPr>
    <p:cSldViewPr snapToGrid="0" snapToObjects="1" showGuides="1">
      <p:cViewPr varScale="1">
        <p:scale>
          <a:sx n="158" d="100"/>
          <a:sy n="158" d="100"/>
        </p:scale>
        <p:origin x="144" y="288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05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12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59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6/2/2023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6/2/2023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6/2/2023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6/2/2023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6/2/2023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6/2/2023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Relationship Id="rId9" Type="http://schemas.openxmlformats.org/officeDocument/2006/relationships/image" Target="../media/image7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0.png"/><Relationship Id="rId3" Type="http://schemas.openxmlformats.org/officeDocument/2006/relationships/image" Target="../media/image2660.png"/><Relationship Id="rId7" Type="http://schemas.openxmlformats.org/officeDocument/2006/relationships/image" Target="../media/image26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1.svg"/><Relationship Id="rId5" Type="http://schemas.openxmlformats.org/officeDocument/2006/relationships/image" Target="../media/image2680.png"/><Relationship Id="rId10" Type="http://schemas.openxmlformats.org/officeDocument/2006/relationships/image" Target="../media/image80.png"/><Relationship Id="rId4" Type="http://schemas.openxmlformats.org/officeDocument/2006/relationships/image" Target="../media/image2670.png"/><Relationship Id="rId9" Type="http://schemas.openxmlformats.org/officeDocument/2006/relationships/image" Target="../media/image271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10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40.pn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1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ilti.com/medias/sys_master/documents/h17/h93/9696787496990/Technical-information-ASSET-DOC-LOC-10912299.pdf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LCLS-II-HE BCC Stands Engineering Peer Review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Colin Narug	</a:t>
            </a:r>
          </a:p>
          <a:p>
            <a:r>
              <a:rPr lang="en-US" dirty="0"/>
              <a:t>6/6/2023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AB388D-A152-46F2-979A-A0E4EDF92F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Using the force reactions from the cryomodule the stand will be modeled at the supports: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727B71-C12F-0A9E-9806-6BE44AA6B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Loading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AD2FA-5A04-270A-26A2-26A2110F44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24EB2-9A87-E808-B0F8-E88624BAA3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2DA17A5-C4A8-E53F-2735-5689151626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166796"/>
              </p:ext>
            </p:extLst>
          </p:nvPr>
        </p:nvGraphicFramePr>
        <p:xfrm>
          <a:off x="583649" y="2848829"/>
          <a:ext cx="7886704" cy="1762525"/>
        </p:xfrm>
        <a:graphic>
          <a:graphicData uri="http://schemas.openxmlformats.org/drawingml/2006/table">
            <a:tbl>
              <a:tblPr/>
              <a:tblGrid>
                <a:gridCol w="239703">
                  <a:extLst>
                    <a:ext uri="{9D8B030D-6E8A-4147-A177-3AD203B41FA5}">
                      <a16:colId xmlns:a16="http://schemas.microsoft.com/office/drawing/2014/main" val="4171057966"/>
                    </a:ext>
                  </a:extLst>
                </a:gridCol>
                <a:gridCol w="427705">
                  <a:extLst>
                    <a:ext uri="{9D8B030D-6E8A-4147-A177-3AD203B41FA5}">
                      <a16:colId xmlns:a16="http://schemas.microsoft.com/office/drawing/2014/main" val="397103057"/>
                    </a:ext>
                  </a:extLst>
                </a:gridCol>
                <a:gridCol w="225603">
                  <a:extLst>
                    <a:ext uri="{9D8B030D-6E8A-4147-A177-3AD203B41FA5}">
                      <a16:colId xmlns:a16="http://schemas.microsoft.com/office/drawing/2014/main" val="1747613024"/>
                    </a:ext>
                  </a:extLst>
                </a:gridCol>
                <a:gridCol w="225603">
                  <a:extLst>
                    <a:ext uri="{9D8B030D-6E8A-4147-A177-3AD203B41FA5}">
                      <a16:colId xmlns:a16="http://schemas.microsoft.com/office/drawing/2014/main" val="1681778273"/>
                    </a:ext>
                  </a:extLst>
                </a:gridCol>
                <a:gridCol w="225603">
                  <a:extLst>
                    <a:ext uri="{9D8B030D-6E8A-4147-A177-3AD203B41FA5}">
                      <a16:colId xmlns:a16="http://schemas.microsoft.com/office/drawing/2014/main" val="2113698536"/>
                    </a:ext>
                  </a:extLst>
                </a:gridCol>
                <a:gridCol w="225603">
                  <a:extLst>
                    <a:ext uri="{9D8B030D-6E8A-4147-A177-3AD203B41FA5}">
                      <a16:colId xmlns:a16="http://schemas.microsoft.com/office/drawing/2014/main" val="3272660391"/>
                    </a:ext>
                  </a:extLst>
                </a:gridCol>
                <a:gridCol w="225603">
                  <a:extLst>
                    <a:ext uri="{9D8B030D-6E8A-4147-A177-3AD203B41FA5}">
                      <a16:colId xmlns:a16="http://schemas.microsoft.com/office/drawing/2014/main" val="186760985"/>
                    </a:ext>
                  </a:extLst>
                </a:gridCol>
                <a:gridCol w="225603">
                  <a:extLst>
                    <a:ext uri="{9D8B030D-6E8A-4147-A177-3AD203B41FA5}">
                      <a16:colId xmlns:a16="http://schemas.microsoft.com/office/drawing/2014/main" val="3658006981"/>
                    </a:ext>
                  </a:extLst>
                </a:gridCol>
                <a:gridCol w="225603">
                  <a:extLst>
                    <a:ext uri="{9D8B030D-6E8A-4147-A177-3AD203B41FA5}">
                      <a16:colId xmlns:a16="http://schemas.microsoft.com/office/drawing/2014/main" val="3235054393"/>
                    </a:ext>
                  </a:extLst>
                </a:gridCol>
                <a:gridCol w="225603">
                  <a:extLst>
                    <a:ext uri="{9D8B030D-6E8A-4147-A177-3AD203B41FA5}">
                      <a16:colId xmlns:a16="http://schemas.microsoft.com/office/drawing/2014/main" val="3786876492"/>
                    </a:ext>
                  </a:extLst>
                </a:gridCol>
                <a:gridCol w="225603">
                  <a:extLst>
                    <a:ext uri="{9D8B030D-6E8A-4147-A177-3AD203B41FA5}">
                      <a16:colId xmlns:a16="http://schemas.microsoft.com/office/drawing/2014/main" val="2367120636"/>
                    </a:ext>
                  </a:extLst>
                </a:gridCol>
                <a:gridCol w="225603">
                  <a:extLst>
                    <a:ext uri="{9D8B030D-6E8A-4147-A177-3AD203B41FA5}">
                      <a16:colId xmlns:a16="http://schemas.microsoft.com/office/drawing/2014/main" val="3867368137"/>
                    </a:ext>
                  </a:extLst>
                </a:gridCol>
                <a:gridCol w="225603">
                  <a:extLst>
                    <a:ext uri="{9D8B030D-6E8A-4147-A177-3AD203B41FA5}">
                      <a16:colId xmlns:a16="http://schemas.microsoft.com/office/drawing/2014/main" val="2088026372"/>
                    </a:ext>
                  </a:extLst>
                </a:gridCol>
                <a:gridCol w="225603">
                  <a:extLst>
                    <a:ext uri="{9D8B030D-6E8A-4147-A177-3AD203B41FA5}">
                      <a16:colId xmlns:a16="http://schemas.microsoft.com/office/drawing/2014/main" val="665080775"/>
                    </a:ext>
                  </a:extLst>
                </a:gridCol>
                <a:gridCol w="225603">
                  <a:extLst>
                    <a:ext uri="{9D8B030D-6E8A-4147-A177-3AD203B41FA5}">
                      <a16:colId xmlns:a16="http://schemas.microsoft.com/office/drawing/2014/main" val="3493725980"/>
                    </a:ext>
                  </a:extLst>
                </a:gridCol>
                <a:gridCol w="225603">
                  <a:extLst>
                    <a:ext uri="{9D8B030D-6E8A-4147-A177-3AD203B41FA5}">
                      <a16:colId xmlns:a16="http://schemas.microsoft.com/office/drawing/2014/main" val="3774893117"/>
                    </a:ext>
                  </a:extLst>
                </a:gridCol>
                <a:gridCol w="225603">
                  <a:extLst>
                    <a:ext uri="{9D8B030D-6E8A-4147-A177-3AD203B41FA5}">
                      <a16:colId xmlns:a16="http://schemas.microsoft.com/office/drawing/2014/main" val="402120806"/>
                    </a:ext>
                  </a:extLst>
                </a:gridCol>
                <a:gridCol w="225603">
                  <a:extLst>
                    <a:ext uri="{9D8B030D-6E8A-4147-A177-3AD203B41FA5}">
                      <a16:colId xmlns:a16="http://schemas.microsoft.com/office/drawing/2014/main" val="932119998"/>
                    </a:ext>
                  </a:extLst>
                </a:gridCol>
                <a:gridCol w="225603">
                  <a:extLst>
                    <a:ext uri="{9D8B030D-6E8A-4147-A177-3AD203B41FA5}">
                      <a16:colId xmlns:a16="http://schemas.microsoft.com/office/drawing/2014/main" val="1905512252"/>
                    </a:ext>
                  </a:extLst>
                </a:gridCol>
                <a:gridCol w="225603">
                  <a:extLst>
                    <a:ext uri="{9D8B030D-6E8A-4147-A177-3AD203B41FA5}">
                      <a16:colId xmlns:a16="http://schemas.microsoft.com/office/drawing/2014/main" val="485303028"/>
                    </a:ext>
                  </a:extLst>
                </a:gridCol>
                <a:gridCol w="225603">
                  <a:extLst>
                    <a:ext uri="{9D8B030D-6E8A-4147-A177-3AD203B41FA5}">
                      <a16:colId xmlns:a16="http://schemas.microsoft.com/office/drawing/2014/main" val="1638066339"/>
                    </a:ext>
                  </a:extLst>
                </a:gridCol>
                <a:gridCol w="225603">
                  <a:extLst>
                    <a:ext uri="{9D8B030D-6E8A-4147-A177-3AD203B41FA5}">
                      <a16:colId xmlns:a16="http://schemas.microsoft.com/office/drawing/2014/main" val="4111137360"/>
                    </a:ext>
                  </a:extLst>
                </a:gridCol>
                <a:gridCol w="225603">
                  <a:extLst>
                    <a:ext uri="{9D8B030D-6E8A-4147-A177-3AD203B41FA5}">
                      <a16:colId xmlns:a16="http://schemas.microsoft.com/office/drawing/2014/main" val="1951001964"/>
                    </a:ext>
                  </a:extLst>
                </a:gridCol>
                <a:gridCol w="225603">
                  <a:extLst>
                    <a:ext uri="{9D8B030D-6E8A-4147-A177-3AD203B41FA5}">
                      <a16:colId xmlns:a16="http://schemas.microsoft.com/office/drawing/2014/main" val="18925006"/>
                    </a:ext>
                  </a:extLst>
                </a:gridCol>
                <a:gridCol w="225603">
                  <a:extLst>
                    <a:ext uri="{9D8B030D-6E8A-4147-A177-3AD203B41FA5}">
                      <a16:colId xmlns:a16="http://schemas.microsoft.com/office/drawing/2014/main" val="3743784418"/>
                    </a:ext>
                  </a:extLst>
                </a:gridCol>
                <a:gridCol w="225603">
                  <a:extLst>
                    <a:ext uri="{9D8B030D-6E8A-4147-A177-3AD203B41FA5}">
                      <a16:colId xmlns:a16="http://schemas.microsoft.com/office/drawing/2014/main" val="1998159126"/>
                    </a:ext>
                  </a:extLst>
                </a:gridCol>
                <a:gridCol w="225603">
                  <a:extLst>
                    <a:ext uri="{9D8B030D-6E8A-4147-A177-3AD203B41FA5}">
                      <a16:colId xmlns:a16="http://schemas.microsoft.com/office/drawing/2014/main" val="994280589"/>
                    </a:ext>
                  </a:extLst>
                </a:gridCol>
                <a:gridCol w="225603">
                  <a:extLst>
                    <a:ext uri="{9D8B030D-6E8A-4147-A177-3AD203B41FA5}">
                      <a16:colId xmlns:a16="http://schemas.microsoft.com/office/drawing/2014/main" val="558177074"/>
                    </a:ext>
                  </a:extLst>
                </a:gridCol>
                <a:gridCol w="225603">
                  <a:extLst>
                    <a:ext uri="{9D8B030D-6E8A-4147-A177-3AD203B41FA5}">
                      <a16:colId xmlns:a16="http://schemas.microsoft.com/office/drawing/2014/main" val="2211788488"/>
                    </a:ext>
                  </a:extLst>
                </a:gridCol>
                <a:gridCol w="225603">
                  <a:extLst>
                    <a:ext uri="{9D8B030D-6E8A-4147-A177-3AD203B41FA5}">
                      <a16:colId xmlns:a16="http://schemas.microsoft.com/office/drawing/2014/main" val="1763867519"/>
                    </a:ext>
                  </a:extLst>
                </a:gridCol>
                <a:gridCol w="225603">
                  <a:extLst>
                    <a:ext uri="{9D8B030D-6E8A-4147-A177-3AD203B41FA5}">
                      <a16:colId xmlns:a16="http://schemas.microsoft.com/office/drawing/2014/main" val="27609118"/>
                    </a:ext>
                  </a:extLst>
                </a:gridCol>
                <a:gridCol w="225603">
                  <a:extLst>
                    <a:ext uri="{9D8B030D-6E8A-4147-A177-3AD203B41FA5}">
                      <a16:colId xmlns:a16="http://schemas.microsoft.com/office/drawing/2014/main" val="1915049026"/>
                    </a:ext>
                  </a:extLst>
                </a:gridCol>
                <a:gridCol w="225603">
                  <a:extLst>
                    <a:ext uri="{9D8B030D-6E8A-4147-A177-3AD203B41FA5}">
                      <a16:colId xmlns:a16="http://schemas.microsoft.com/office/drawing/2014/main" val="1549736959"/>
                    </a:ext>
                  </a:extLst>
                </a:gridCol>
                <a:gridCol w="225603">
                  <a:extLst>
                    <a:ext uri="{9D8B030D-6E8A-4147-A177-3AD203B41FA5}">
                      <a16:colId xmlns:a16="http://schemas.microsoft.com/office/drawing/2014/main" val="192565450"/>
                    </a:ext>
                  </a:extLst>
                </a:gridCol>
              </a:tblGrid>
              <a:tr h="70501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Load Case</a:t>
                      </a:r>
                    </a:p>
                  </a:txBody>
                  <a:tcPr marL="3525" marR="3525" marT="3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Loading Condition</a:t>
                      </a:r>
                    </a:p>
                  </a:txBody>
                  <a:tcPr marL="3525" marR="3525" marT="3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6"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Force Reaction (</a:t>
                      </a:r>
                      <a:r>
                        <a:rPr lang="en-US" sz="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lbf</a:t>
                      </a:r>
                      <a:r>
                        <a:rPr lang="en-US" sz="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6"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Moment Reaction (lbf in)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823796"/>
                  </a:ext>
                </a:extLst>
              </a:tr>
              <a:tr h="70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Fixed Support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Sliding Support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Fixed Support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Sliding Support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5966098"/>
                  </a:ext>
                </a:extLst>
              </a:tr>
              <a:tr h="70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Side Support 1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Side Support 2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Side Support 1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Side Support 2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Side Support 1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Side Support 2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Side Support 1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Side Support 2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623515"/>
                  </a:ext>
                </a:extLst>
              </a:tr>
              <a:tr h="70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774445"/>
                  </a:ext>
                </a:extLst>
              </a:tr>
              <a:tr h="7050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-1545.7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-6243.1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1501.6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6604.566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F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1130.6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-6651.0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951.2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6813.14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0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-1455.2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-5931.5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-49.866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6107.601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4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1542.4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-6271.6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56.803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6458.73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-7079.6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1283.2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-4075.3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8268.942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B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-1924.2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-1922.7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3138.8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4153.479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9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4919.7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-1570.0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-3156.8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6052.581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2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758.8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2160.7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2972.3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3752.185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E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138471"/>
                  </a:ext>
                </a:extLst>
              </a:tr>
              <a:tr h="70501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25" marR="3525" marT="3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-2743.0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-10018.0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1547.4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10501.0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ED9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2284.8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-10661.0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898.9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10941.0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ED9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-2373.2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-9328.4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-59.3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9625.7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2471.3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-9429.4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67.8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9748.1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1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-9643.4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2327.0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-6397.8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11804.0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EE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-4967.4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-2953.7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5346.1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7872.8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B9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6506.7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-2116.7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-4984.3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8465.2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1473.2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2810.2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4648.6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5628.2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ED8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2832072"/>
                  </a:ext>
                </a:extLst>
              </a:tr>
              <a:tr h="70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-342.7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-2473.8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1457.7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2891.7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-29.6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-2648.9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999.3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2831.3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-549.3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-2555.7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-40.4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2614.4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B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624.9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-3132.3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45.5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3194.4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2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-4591.0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292.2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-1763.0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4926.6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9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1045.2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-927.9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946.3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1687.9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3386.0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-1052.8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-1366.8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3800.2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D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98.8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1534.4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1334.8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2036.1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837819"/>
                  </a:ext>
                </a:extLst>
              </a:tr>
              <a:tr h="70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-2331.7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-6855.6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-5589.6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9147.7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C5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2169.6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-8393.3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-6120.0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10612.0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5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-897.2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-5335.3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5410.3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E7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795.3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-4528.6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4598.9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C1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-14899.0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3695.9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-4546.2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16010.0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2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-9554.7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-4832.1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4594.6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11651.0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-691.5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-945.1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-2523.9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2782.4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C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-2337.0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1043.0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1870.7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3169.9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C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144601"/>
                  </a:ext>
                </a:extLst>
              </a:tr>
              <a:tr h="70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-737.8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-5615.5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8603.1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10300.0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6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61.9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-4889.2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8010.3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9384.7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C4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-2010.5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-6527.9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-132.9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6831.8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2292.7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-8017.5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8338.9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E4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754.7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-1171.8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-3572.0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3834.3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5574.4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940.9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1646.7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5888.2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F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10566.0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-2208.0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-3790.4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11440.0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E5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3939.2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3309.9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4080.3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6566.7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E9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005051"/>
                  </a:ext>
                </a:extLst>
              </a:tr>
              <a:tr h="70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-2486.4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-1533.3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-1780.9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3421.2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0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-1161.1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-11003.0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4263.9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11857.0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-4887.3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-6032.9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7764.9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D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-2772.6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-6046.7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-129.7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6653.3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-3091.7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3697.2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-1489.1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5044.4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B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-8961.0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249.3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5099.5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10313.0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9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-2222.6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-4811.3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-3975.7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6625.3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CC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3260.3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-47.6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1736.9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3694.4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C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598346"/>
                  </a:ext>
                </a:extLst>
              </a:tr>
              <a:tr h="70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-577.3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-10649.0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4854.8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11717.0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3454.5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-2153.3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-2441.0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4746.5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3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1918.3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-5706.8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-201.7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6023.9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5780.9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-6280.2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236.3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8539.1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-10704.0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-1256.2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-6682.6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12681.0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5391.8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-4012.2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1381.4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6861.3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C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11858.0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1584.4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-2547.3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12232.0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-1992.0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4224.5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4445.8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6448.2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8899322"/>
                  </a:ext>
                </a:extLst>
              </a:tr>
              <a:tr h="70501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25" marR="3525" marT="3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-4306.1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-13612.0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14278.0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4E4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4159.3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-14536.0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-168.2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15121.0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0E2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-3303.5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-12216.0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-29.9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12655.0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2C7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3253.6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-11358.0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35.4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11815.0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5D6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-8654.8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3425.1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-8317.1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12482.0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-11087.0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-3678.2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8068.5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14197.0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5105.4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-1847.1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-6651.2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8585.8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2294.4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2222.4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6158.6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6937.7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1E7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178900"/>
                  </a:ext>
                </a:extLst>
              </a:tr>
              <a:tr h="70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2833.9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10804.0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-173.7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11171.0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2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-2689.8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11334.0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173.1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11650.0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3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3722.7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12857.0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36.8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13385.0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7C4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-3732.3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12389.0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-47.7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12939.0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5D1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5492.5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-2425.9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6276.4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8685.9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1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6238.8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2557.1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-5976.3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9009.9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C8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-7823.8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2147.7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7173.8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10830.0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-4403.5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-2767.3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-6864.1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8611.9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FDE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8048938"/>
                  </a:ext>
                </a:extLst>
              </a:tr>
              <a:tr h="70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-2758.3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-2256.2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-26001.0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26244.0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4BF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3574.2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-6171.4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-25804.0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26771.0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4BF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2134.3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2348.3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299.1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3187.4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F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-2674.2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6320.8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163.6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6865.1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-28712.0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8763.7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-1688.8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30067.0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4BF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-27665.0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-10527.0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5068.1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30031.0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DC1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-20220.0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2175.2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2332.2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20470.0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3D1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-11150.0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-3970.0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-3960.2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12481.0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1C7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560526"/>
                  </a:ext>
                </a:extLst>
              </a:tr>
              <a:tr h="70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3009.3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2411.5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26039.0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26323.0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-3846.5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6334.5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25766.0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26810.0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-2032.6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-2288.0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-299.8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3075.1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B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2588.0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-6262.3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-162.9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6777.9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28681.0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-8972.4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1955.3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30115.0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27774.0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10616.0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-5406.0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30221.0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CC1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20188.0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-2190.9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-2211.5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20427.0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3D1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11234.0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4006.8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3837.5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12530.0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C7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2413344"/>
                  </a:ext>
                </a:extLst>
              </a:tr>
              <a:tr h="70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-4139.4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17481.0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-12546.0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21912.0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C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-8153.7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-16858.0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12691.0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22622.0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0CB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-14512.0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-2136.9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693.6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14685.0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-17371.0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1911.8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-812.4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17495.0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5BF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15282.0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9849.6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8930.3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20256.0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BD8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-26648.0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9028.8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6157.0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28802.0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7C4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-26130.0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-11210.0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-3985.4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28712.0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8162.9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-7729.2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-6247.8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12861.0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9C5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248880"/>
                  </a:ext>
                </a:extLst>
              </a:tr>
              <a:tr h="70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3794.3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-17073.0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12599.0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21555.0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CD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8486.4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17235.0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-12770.0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23068.0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CA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14417.0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2217.1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-696.3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14603.0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BF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17489.0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-1824.0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815.5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17602.0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-14441.0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-9402.2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-8908.3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19399.0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A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29003.0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-9785.9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-6276.8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31247.0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24744.0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10482.0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3900.8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27154.0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C2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-9255.4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8328.7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6206.3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13912.0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458906"/>
                  </a:ext>
                </a:extLst>
              </a:tr>
              <a:tr h="7050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-2632.1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-7606.5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-10924.0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13569.0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2632.1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-9044.7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-10645.0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14215.0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5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-731.0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-4383.8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-3.5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4444.3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387.8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-3682.9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3703.3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D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-16328.0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5249.6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-5094.2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17892.0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-13188.0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-6006.1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5307.9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15433.0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-1841.1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-596.8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-2248.6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2966.8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8F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-2998.1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452.7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1549.6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3405.1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252729"/>
                  </a:ext>
                </a:extLst>
              </a:tr>
              <a:tr h="70501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525" marR="3525" marT="3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-1685.6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-4141.0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-10895.0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11776.0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2217.2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-4925.1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-11063.0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12311.0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E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543.8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-476.4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723.0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-118.3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1531.4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-3.7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1535.9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7D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-10895.0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3794.0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-2409.5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11786.0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EE0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-12208.0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-4832.9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3246.4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13525.0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1E7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-5015.4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843.2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235.1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5091.2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BB2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-5176.9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-366.8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-387.4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5204.3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CB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297825"/>
                  </a:ext>
                </a:extLst>
              </a:tr>
              <a:tr h="70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-2825.6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-7830.2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-10861.0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13684.0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5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3319.7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-8871.6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-11104.0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14596.0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4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-357.2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-3807.6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3824.3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5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765.3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-1567.1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1744.0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1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-13448.0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4793.2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-4626.3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15008.0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E5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-15354.0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-5896.0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5403.0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17312.0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DF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-3643.5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354.0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-1564.5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3980.9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A0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-4529.6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239.0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1277.2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4712.3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C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8745733"/>
                  </a:ext>
                </a:extLst>
              </a:tr>
              <a:tr h="70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-529.1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-446.1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-10935.0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10957.0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F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1098.1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-967.5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-11018.0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11115.0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C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1433.4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2843.3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3184.2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-995.2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4623.2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-13.5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4729.1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C4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-8623.4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2908.8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-184.9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9102.7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8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-9262.1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-3862.4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1076.8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10093.0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6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-6368.1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1329.2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2022.4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6812.5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CF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-5796.4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-967.2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-2046.6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6222.7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402094"/>
                  </a:ext>
                </a:extLst>
              </a:tr>
              <a:tr h="70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-2410.5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-4747.2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-17984.0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18755.0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D6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3153.4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-6588.5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-18135.0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19550.0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1134.4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174.5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1151.1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7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-844.9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3254.0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3362.1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5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-18589.0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6148.9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-2825.8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19783.0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-19614.0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-7704.4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4581.4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21565.0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-10493.0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1428.2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879.9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10627.0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E7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-8195.0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-1446.5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-1462.1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8449.2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DE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502454"/>
                  </a:ext>
                </a:extLst>
              </a:tr>
              <a:tr h="70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-887.3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-3490.8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-3798.5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5234.6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B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1202.6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-3214.1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-4001.5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5271.5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A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-43.3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-1125.3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-76.2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1128.7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7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608.7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-192.1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-48.1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640.1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-3236.1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1464.6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-1911.7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4033.9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C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-4823.1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-2001.8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1819.6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5529.9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B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484.9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249.7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-407.4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680.8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-2126.4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724.7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687.6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2349.3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2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6528584"/>
                  </a:ext>
                </a:extLst>
              </a:tr>
              <a:tr h="70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-2744.4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359.7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-14061.0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14331.0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E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-63.3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-9314.7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-7862.4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12189.0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-2842.3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-611.1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154.7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2911.4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5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-4313.8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1594.9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-179.0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4602.7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C1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-7237.6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6361.4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19.3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9635.9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C0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-19686.0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-3051.1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5065.7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20555.0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D7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-11843.0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-2315.9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-481.1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12077.0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E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-2486.4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-2343.9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-1699.0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3816.1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A0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9681"/>
                  </a:ext>
                </a:extLst>
              </a:tr>
              <a:tr h="70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-588.2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-8567.0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-7739.9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11561.0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8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4471.0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-477.1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-14257.0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14949.0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3871.0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-386.1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-143.8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3892.9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4120.4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1448.4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171.7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4370.9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C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-14963.0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1552.4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-4781.8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15785.0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-5032.5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-7004.8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1380.2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8734.9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4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1829.3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3896.0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899.9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4397.2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7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-7880.1</a:t>
                      </a:r>
                    </a:p>
                  </a:txBody>
                  <a:tcPr marL="3525" marR="3525" marT="3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1681.5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952.5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8113.6</a:t>
                      </a:r>
                    </a:p>
                  </a:txBody>
                  <a:tcPr marL="3525" marR="3525" marT="3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0849887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8AFB975-B61A-719D-4A47-EEDFEC643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195" y="1136331"/>
            <a:ext cx="1751728" cy="162433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BBEB1C7-C82A-8998-C33B-D861BBD5D3AF}"/>
              </a:ext>
            </a:extLst>
          </p:cNvPr>
          <p:cNvCxnSpPr>
            <a:cxnSpLocks/>
          </p:cNvCxnSpPr>
          <p:nvPr/>
        </p:nvCxnSpPr>
        <p:spPr>
          <a:xfrm>
            <a:off x="2374687" y="1137551"/>
            <a:ext cx="0" cy="1618297"/>
          </a:xfrm>
          <a:prstGeom prst="line">
            <a:avLst/>
          </a:prstGeom>
          <a:ln>
            <a:solidFill>
              <a:srgbClr val="FF0000"/>
            </a:solidFill>
            <a:prstDash val="lg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DDB3656-B39D-3878-3562-303D67636126}"/>
              </a:ext>
            </a:extLst>
          </p:cNvPr>
          <p:cNvSpPr txBox="1"/>
          <p:nvPr/>
        </p:nvSpPr>
        <p:spPr>
          <a:xfrm>
            <a:off x="1929865" y="1777422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30EE54-91BD-FCD3-C09C-0056D2963241}"/>
              </a:ext>
            </a:extLst>
          </p:cNvPr>
          <p:cNvSpPr txBox="1"/>
          <p:nvPr/>
        </p:nvSpPr>
        <p:spPr>
          <a:xfrm>
            <a:off x="2521030" y="1779049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B74EAA6-3DA5-2267-57A0-FED1AD5D59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82" b="4415"/>
          <a:stretch/>
        </p:blipFill>
        <p:spPr>
          <a:xfrm>
            <a:off x="4020839" y="1113390"/>
            <a:ext cx="3746748" cy="1626082"/>
          </a:xfrm>
          <a:prstGeom prst="rect">
            <a:avLst/>
          </a:prstGeom>
        </p:spPr>
      </p:pic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17E4A4BE-6F03-F017-796B-31B38B076523}"/>
              </a:ext>
            </a:extLst>
          </p:cNvPr>
          <p:cNvSpPr/>
          <p:nvPr/>
        </p:nvSpPr>
        <p:spPr>
          <a:xfrm>
            <a:off x="6703107" y="2613697"/>
            <a:ext cx="66486" cy="57316"/>
          </a:xfrm>
          <a:prstGeom prst="triangl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0F07896B-5CF5-1438-43CB-8A2B3F482830}"/>
              </a:ext>
            </a:extLst>
          </p:cNvPr>
          <p:cNvSpPr/>
          <p:nvPr/>
        </p:nvSpPr>
        <p:spPr>
          <a:xfrm>
            <a:off x="6822262" y="2613696"/>
            <a:ext cx="66487" cy="57317"/>
          </a:xfrm>
          <a:prstGeom prst="triangl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BBA3B186-C6EB-2AC0-7A71-930B0FD20878}"/>
              </a:ext>
            </a:extLst>
          </p:cNvPr>
          <p:cNvSpPr/>
          <p:nvPr/>
        </p:nvSpPr>
        <p:spPr>
          <a:xfrm>
            <a:off x="6932507" y="2613695"/>
            <a:ext cx="66487" cy="57317"/>
          </a:xfrm>
          <a:prstGeom prst="triangl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DA76F11-5912-7D4A-B0B8-3366ADB7AF5A}"/>
              </a:ext>
            </a:extLst>
          </p:cNvPr>
          <p:cNvCxnSpPr>
            <a:cxnSpLocks/>
          </p:cNvCxnSpPr>
          <p:nvPr/>
        </p:nvCxnSpPr>
        <p:spPr>
          <a:xfrm flipH="1">
            <a:off x="4698956" y="2613697"/>
            <a:ext cx="47189" cy="41353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5486828-3A69-369F-8175-9AD6624E4143}"/>
              </a:ext>
            </a:extLst>
          </p:cNvPr>
          <p:cNvCxnSpPr>
            <a:cxnSpLocks/>
          </p:cNvCxnSpPr>
          <p:nvPr/>
        </p:nvCxnSpPr>
        <p:spPr>
          <a:xfrm flipH="1">
            <a:off x="4766308" y="2613697"/>
            <a:ext cx="47189" cy="41353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CB7BDA4-89C0-3BC6-EFF7-60DC507B8C55}"/>
              </a:ext>
            </a:extLst>
          </p:cNvPr>
          <p:cNvCxnSpPr>
            <a:cxnSpLocks/>
          </p:cNvCxnSpPr>
          <p:nvPr/>
        </p:nvCxnSpPr>
        <p:spPr>
          <a:xfrm flipH="1">
            <a:off x="4835227" y="2613697"/>
            <a:ext cx="47189" cy="41353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AA869D9-0FA8-6377-7F26-FFE24BC3473E}"/>
              </a:ext>
            </a:extLst>
          </p:cNvPr>
          <p:cNvCxnSpPr>
            <a:cxnSpLocks/>
          </p:cNvCxnSpPr>
          <p:nvPr/>
        </p:nvCxnSpPr>
        <p:spPr>
          <a:xfrm flipH="1">
            <a:off x="4902296" y="2615616"/>
            <a:ext cx="47189" cy="41353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B69E3E1-B9AC-7F87-7BA0-7B24281AB93F}"/>
              </a:ext>
            </a:extLst>
          </p:cNvPr>
          <p:cNvCxnSpPr>
            <a:cxnSpLocks/>
          </p:cNvCxnSpPr>
          <p:nvPr/>
        </p:nvCxnSpPr>
        <p:spPr>
          <a:xfrm flipH="1">
            <a:off x="4965606" y="2617455"/>
            <a:ext cx="47189" cy="41353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50EBED7-4685-AC6E-5A05-36767E081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001" y="2306218"/>
            <a:ext cx="526411" cy="44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2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6210AF-B474-B368-682B-F9B1D4F64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Converting all of the Forces/Moments to maximum conditions…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Largest Combined Force/Moment:</a:t>
            </a:r>
          </a:p>
          <a:p>
            <a:pPr lvl="1"/>
            <a:r>
              <a:rPr lang="en-US" dirty="0"/>
              <a:t>26,810.0 </a:t>
            </a:r>
            <a:r>
              <a:rPr lang="en-US" dirty="0" err="1"/>
              <a:t>lbf</a:t>
            </a:r>
            <a:r>
              <a:rPr lang="en-US" dirty="0"/>
              <a:t> of force</a:t>
            </a:r>
          </a:p>
          <a:p>
            <a:pPr lvl="1"/>
            <a:r>
              <a:rPr lang="en-US" dirty="0"/>
              <a:t>31,247.0 </a:t>
            </a:r>
            <a:r>
              <a:rPr lang="en-US" dirty="0" err="1"/>
              <a:t>lbf</a:t>
            </a:r>
            <a:r>
              <a:rPr lang="en-US" dirty="0"/>
              <a:t>-in of moment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FAC06C-2CBF-F46F-29FF-3C7ADF016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Forces/Moments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40DAA-BB0B-99DE-168B-524F08AD5F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166E4-29C2-A5E2-DF7E-062641BED9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C7AD51E-5BC8-0A03-BD55-44ED82735398}"/>
              </a:ext>
            </a:extLst>
          </p:cNvPr>
          <p:cNvGraphicFramePr>
            <a:graphicFrameLocks noGrp="1"/>
          </p:cNvGraphicFramePr>
          <p:nvPr/>
        </p:nvGraphicFramePr>
        <p:xfrm>
          <a:off x="2471351" y="1089269"/>
          <a:ext cx="3657600" cy="571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32914045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23320341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96591798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9482455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39334227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48382126"/>
                    </a:ext>
                  </a:extLst>
                </a:gridCol>
              </a:tblGrid>
              <a:tr h="1905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Force (</a:t>
                      </a:r>
                      <a:r>
                        <a:rPr lang="en-US" sz="1100" u="none" strike="noStrike" dirty="0" err="1">
                          <a:effectLst/>
                        </a:rPr>
                        <a:t>lbf</a:t>
                      </a:r>
                      <a:r>
                        <a:rPr lang="en-US" sz="1100" u="none" strike="noStrike" dirty="0">
                          <a:effectLst/>
                        </a:rPr>
                        <a:t>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Moment (</a:t>
                      </a:r>
                      <a:r>
                        <a:rPr lang="en-US" sz="1100" u="none" strike="noStrike" dirty="0" err="1">
                          <a:effectLst/>
                        </a:rPr>
                        <a:t>lbf</a:t>
                      </a:r>
                      <a:r>
                        <a:rPr lang="en-US" sz="1100" u="none" strike="noStrike" dirty="0">
                          <a:effectLst/>
                        </a:rPr>
                        <a:t>-in)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5258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X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Z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X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Y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Z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096599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17,489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17,481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26,039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29,003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11,210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8,930.3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67650360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E868D412-CCF6-6712-E379-A07D9F8AFB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" t="2403"/>
          <a:stretch/>
        </p:blipFill>
        <p:spPr>
          <a:xfrm>
            <a:off x="4013471" y="2221465"/>
            <a:ext cx="3866933" cy="2355444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886B3E0-828B-852A-F345-6495E5E881F9}"/>
              </a:ext>
            </a:extLst>
          </p:cNvPr>
          <p:cNvCxnSpPr>
            <a:cxnSpLocks/>
          </p:cNvCxnSpPr>
          <p:nvPr/>
        </p:nvCxnSpPr>
        <p:spPr>
          <a:xfrm flipV="1">
            <a:off x="4762293" y="2628332"/>
            <a:ext cx="338575" cy="186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7F161E2-E97C-18D8-66F0-5458973C14E1}"/>
              </a:ext>
            </a:extLst>
          </p:cNvPr>
          <p:cNvCxnSpPr>
            <a:cxnSpLocks/>
          </p:cNvCxnSpPr>
          <p:nvPr/>
        </p:nvCxnSpPr>
        <p:spPr>
          <a:xfrm flipV="1">
            <a:off x="4771355" y="2221465"/>
            <a:ext cx="0" cy="4307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B77AFFB-A8F0-AF09-1457-402CDF900C15}"/>
              </a:ext>
            </a:extLst>
          </p:cNvPr>
          <p:cNvCxnSpPr>
            <a:cxnSpLocks/>
          </p:cNvCxnSpPr>
          <p:nvPr/>
        </p:nvCxnSpPr>
        <p:spPr>
          <a:xfrm flipH="1" flipV="1">
            <a:off x="4434016" y="2546343"/>
            <a:ext cx="323746" cy="943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C71779-F9A0-E2E3-B010-4F4DE23F54FB}"/>
              </a:ext>
            </a:extLst>
          </p:cNvPr>
          <p:cNvSpPr txBox="1"/>
          <p:nvPr/>
        </p:nvSpPr>
        <p:spPr>
          <a:xfrm>
            <a:off x="5034678" y="2436828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343C27-53F4-DAEF-E111-8C8AE090D637}"/>
              </a:ext>
            </a:extLst>
          </p:cNvPr>
          <p:cNvSpPr txBox="1"/>
          <p:nvPr/>
        </p:nvSpPr>
        <p:spPr>
          <a:xfrm>
            <a:off x="4747420" y="2021374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A0F127-A608-AA4B-64A3-8EF071568366}"/>
              </a:ext>
            </a:extLst>
          </p:cNvPr>
          <p:cNvSpPr txBox="1"/>
          <p:nvPr/>
        </p:nvSpPr>
        <p:spPr>
          <a:xfrm>
            <a:off x="4212948" y="2378695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907556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5DB29E-F53C-7E76-F1A9-09D5254BF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Initial assessments indicated that the assembly would not be able to withstand loading.</a:t>
            </a:r>
          </a:p>
          <a:p>
            <a:r>
              <a:rPr lang="en-US" sz="1600" dirty="0"/>
              <a:t>Bolts would exceed slip critical conditions</a:t>
            </a:r>
          </a:p>
          <a:p>
            <a:r>
              <a:rPr lang="en-US" sz="1600" dirty="0"/>
              <a:t>Anchors overloaded without considering effects of friction</a:t>
            </a:r>
          </a:p>
          <a:p>
            <a:r>
              <a:rPr lang="en-US" sz="1600" dirty="0"/>
              <a:t>Bolt tear-through occurred on FEA models at anchors and at the attachment points of the stand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14AB2C-24D7-76DA-2F03-EA6B8D00A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Assessment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AA2D7-46E6-6F0D-4538-FE494E2EE6E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E2C55-2238-C666-6B7E-C64BE3AEC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FCDC66-2A8F-3A9F-458E-1C4709DFC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88" y="2290572"/>
            <a:ext cx="4025697" cy="24101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FAFA82-2FC1-21E9-281B-BE3A464A6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037" y="2740308"/>
            <a:ext cx="3115326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98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12AFE5-7467-B47C-E001-E916D3DB9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Changes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A9992-E606-1F3A-B29A-144FC549BC7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5DB03-58A2-4B9F-602A-84E6C7C59A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37C464-047A-79F1-AA14-BEE32C50D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962" y="2815924"/>
            <a:ext cx="3664671" cy="1874280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70667C8F-B2F2-6D3C-6B9E-37FC5CCACC32}"/>
              </a:ext>
            </a:extLst>
          </p:cNvPr>
          <p:cNvSpPr/>
          <p:nvPr/>
        </p:nvSpPr>
        <p:spPr>
          <a:xfrm>
            <a:off x="3842242" y="2223377"/>
            <a:ext cx="853735" cy="706374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FCCABE-1EA2-6BB0-526C-6F22653D4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67" y="2803012"/>
            <a:ext cx="2951229" cy="19046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22EEE5-79F4-0CC1-6A20-4571CFB514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35" t="-1" r="5611" b="2593"/>
          <a:stretch/>
        </p:blipFill>
        <p:spPr>
          <a:xfrm>
            <a:off x="72246" y="741993"/>
            <a:ext cx="1516916" cy="21877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8CE6AB-30DC-7771-F9E7-81F5EA9FCF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58" r="2971"/>
          <a:stretch/>
        </p:blipFill>
        <p:spPr>
          <a:xfrm>
            <a:off x="4912623" y="885848"/>
            <a:ext cx="1764793" cy="20800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152B9B-AB85-0820-4BA9-DF2AB419E5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63" r="3951"/>
          <a:stretch/>
        </p:blipFill>
        <p:spPr>
          <a:xfrm>
            <a:off x="6698781" y="1319883"/>
            <a:ext cx="2376542" cy="14599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2A176A-49A8-5595-5F08-279E8D3933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976" t="7405" r="8467"/>
          <a:stretch/>
        </p:blipFill>
        <p:spPr>
          <a:xfrm>
            <a:off x="1598170" y="1252728"/>
            <a:ext cx="2136411" cy="150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20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3D5498-E9D6-7FB2-6990-1CE3B08A1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Setup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583E4-DE89-317B-C092-9EDBAFD4463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853C0-B33B-D9D3-7A1F-FA1E586C3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29BB94-D52B-015B-E59C-38596136E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35" y="611618"/>
            <a:ext cx="4189394" cy="4005042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5B11805-82CE-40FF-F7C2-47539C9B4A76}"/>
              </a:ext>
            </a:extLst>
          </p:cNvPr>
          <p:cNvGraphicFramePr>
            <a:graphicFrameLocks noGrp="1"/>
          </p:cNvGraphicFramePr>
          <p:nvPr/>
        </p:nvGraphicFramePr>
        <p:xfrm>
          <a:off x="5710458" y="1768792"/>
          <a:ext cx="2325361" cy="160591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599507">
                  <a:extLst>
                    <a:ext uri="{9D8B030D-6E8A-4147-A177-3AD203B41FA5}">
                      <a16:colId xmlns:a16="http://schemas.microsoft.com/office/drawing/2014/main" val="2372059584"/>
                    </a:ext>
                  </a:extLst>
                </a:gridCol>
                <a:gridCol w="622718">
                  <a:extLst>
                    <a:ext uri="{9D8B030D-6E8A-4147-A177-3AD203B41FA5}">
                      <a16:colId xmlns:a16="http://schemas.microsoft.com/office/drawing/2014/main" val="2845141560"/>
                    </a:ext>
                  </a:extLst>
                </a:gridCol>
                <a:gridCol w="1103136">
                  <a:extLst>
                    <a:ext uri="{9D8B030D-6E8A-4147-A177-3AD203B41FA5}">
                      <a16:colId xmlns:a16="http://schemas.microsoft.com/office/drawing/2014/main" val="1465108343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Load Step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Load Scaler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Purpose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504858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Gravity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908590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Initial Loading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693939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Local Failure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579024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Div. 2 Plastic Collapse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6413152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Div. 1 Plastic Collapse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25628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7101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19F57F-D059-7FFE-2A85-25760EEE7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 Case 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6AF91-5127-604E-1295-F4B2A68059F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43075-B7D4-F50C-C6A0-910C143467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0ED71C-FCF6-148F-EC6C-832F2D532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18" y="509722"/>
            <a:ext cx="4104968" cy="41564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C642FA-3D1B-3738-F490-EF5428781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879" y="493513"/>
            <a:ext cx="4236303" cy="415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37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56A576-A582-773C-ABF6-F2713F460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 Case 2 Plastic Collapse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54F8E-1E70-CF3E-BD99-B31B83E8B8D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76BC2-6824-DA75-DB5C-4492F0D19F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360B71-BFAD-6E12-14E2-51D6000AB7C6}"/>
              </a:ext>
            </a:extLst>
          </p:cNvPr>
          <p:cNvSpPr/>
          <p:nvPr/>
        </p:nvSpPr>
        <p:spPr>
          <a:xfrm>
            <a:off x="466825" y="943276"/>
            <a:ext cx="8186287" cy="3676850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E834A7-C682-E742-3720-F48D2CE32044}"/>
              </a:ext>
            </a:extLst>
          </p:cNvPr>
          <p:cNvCxnSpPr>
            <a:cxnSpLocks/>
          </p:cNvCxnSpPr>
          <p:nvPr/>
        </p:nvCxnSpPr>
        <p:spPr>
          <a:xfrm>
            <a:off x="3205213" y="943276"/>
            <a:ext cx="0" cy="3676850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D04419-B33A-79A6-2463-BF4347DB0581}"/>
              </a:ext>
            </a:extLst>
          </p:cNvPr>
          <p:cNvCxnSpPr>
            <a:cxnSpLocks/>
          </p:cNvCxnSpPr>
          <p:nvPr/>
        </p:nvCxnSpPr>
        <p:spPr>
          <a:xfrm>
            <a:off x="5903495" y="943276"/>
            <a:ext cx="0" cy="3676850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018786-9C64-E028-A96C-E80D780F2169}"/>
              </a:ext>
            </a:extLst>
          </p:cNvPr>
          <p:cNvCxnSpPr>
            <a:cxnSpLocks/>
            <a:stCxn id="7" idx="1"/>
            <a:endCxn id="7" idx="3"/>
          </p:cNvCxnSpPr>
          <p:nvPr/>
        </p:nvCxnSpPr>
        <p:spPr>
          <a:xfrm>
            <a:off x="466825" y="2781701"/>
            <a:ext cx="8186287" cy="0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B45D8DF-B071-DC72-5074-95B68BBB1106}"/>
              </a:ext>
            </a:extLst>
          </p:cNvPr>
          <p:cNvSpPr txBox="1"/>
          <p:nvPr/>
        </p:nvSpPr>
        <p:spPr>
          <a:xfrm>
            <a:off x="455597" y="943276"/>
            <a:ext cx="407419" cy="27699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LC1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9C82DC-651E-F61D-DDF6-8866CD1E6382}"/>
              </a:ext>
            </a:extLst>
          </p:cNvPr>
          <p:cNvSpPr txBox="1"/>
          <p:nvPr/>
        </p:nvSpPr>
        <p:spPr>
          <a:xfrm>
            <a:off x="3205213" y="943276"/>
            <a:ext cx="407419" cy="27699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LC2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5E6F8D-30E5-243A-6DD9-A0A3A424E24E}"/>
              </a:ext>
            </a:extLst>
          </p:cNvPr>
          <p:cNvSpPr txBox="1"/>
          <p:nvPr/>
        </p:nvSpPr>
        <p:spPr>
          <a:xfrm>
            <a:off x="5903494" y="943276"/>
            <a:ext cx="407419" cy="27699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LC3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0A571A-02E4-CB80-4B79-E982CB841B00}"/>
              </a:ext>
            </a:extLst>
          </p:cNvPr>
          <p:cNvSpPr txBox="1"/>
          <p:nvPr/>
        </p:nvSpPr>
        <p:spPr>
          <a:xfrm>
            <a:off x="466825" y="4343128"/>
            <a:ext cx="407419" cy="27699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LC4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18D063-9E3E-89CD-FBB4-93EE1C2AB5A7}"/>
              </a:ext>
            </a:extLst>
          </p:cNvPr>
          <p:cNvSpPr txBox="1"/>
          <p:nvPr/>
        </p:nvSpPr>
        <p:spPr>
          <a:xfrm>
            <a:off x="3205213" y="4334580"/>
            <a:ext cx="407419" cy="27699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LC5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51C2BD-4A21-7D7F-F69A-525FCE01DB1C}"/>
              </a:ext>
            </a:extLst>
          </p:cNvPr>
          <p:cNvSpPr txBox="1"/>
          <p:nvPr/>
        </p:nvSpPr>
        <p:spPr>
          <a:xfrm>
            <a:off x="5914724" y="4343128"/>
            <a:ext cx="407419" cy="27699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LC6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919F0E7-9A5B-C37A-FD1B-54BDEA35F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119" y="987068"/>
            <a:ext cx="1676857" cy="174947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BF10AA8-448B-DF18-C3F8-42FA4EC27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809" y="987068"/>
            <a:ext cx="1676853" cy="174313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A6D1E9D-4627-5279-CDE2-0DBBF0C02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2584" y="993416"/>
            <a:ext cx="1721394" cy="174312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275992B-5132-5F16-0496-8080E0F326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119" y="2843810"/>
            <a:ext cx="1676858" cy="173116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661857A-2661-A6DD-877B-05F6A5AA55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3913" y="2843810"/>
            <a:ext cx="1652164" cy="171695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65A09E1-35FB-E706-EBB1-73F31CAC89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2059" y="2843810"/>
            <a:ext cx="1691136" cy="171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8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56A576-A582-773C-ABF6-F2713F460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 Case 2 Local Failure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54F8E-1E70-CF3E-BD99-B31B83E8B8D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76BC2-6824-DA75-DB5C-4492F0D19F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360B71-BFAD-6E12-14E2-51D6000AB7C6}"/>
              </a:ext>
            </a:extLst>
          </p:cNvPr>
          <p:cNvSpPr/>
          <p:nvPr/>
        </p:nvSpPr>
        <p:spPr>
          <a:xfrm>
            <a:off x="466825" y="943276"/>
            <a:ext cx="8186287" cy="3676850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E834A7-C682-E742-3720-F48D2CE32044}"/>
              </a:ext>
            </a:extLst>
          </p:cNvPr>
          <p:cNvCxnSpPr>
            <a:cxnSpLocks/>
          </p:cNvCxnSpPr>
          <p:nvPr/>
        </p:nvCxnSpPr>
        <p:spPr>
          <a:xfrm>
            <a:off x="3205213" y="943276"/>
            <a:ext cx="0" cy="3676850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D04419-B33A-79A6-2463-BF4347DB0581}"/>
              </a:ext>
            </a:extLst>
          </p:cNvPr>
          <p:cNvCxnSpPr>
            <a:cxnSpLocks/>
          </p:cNvCxnSpPr>
          <p:nvPr/>
        </p:nvCxnSpPr>
        <p:spPr>
          <a:xfrm>
            <a:off x="5903495" y="943276"/>
            <a:ext cx="0" cy="3676850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018786-9C64-E028-A96C-E80D780F2169}"/>
              </a:ext>
            </a:extLst>
          </p:cNvPr>
          <p:cNvCxnSpPr>
            <a:cxnSpLocks/>
            <a:stCxn id="7" idx="1"/>
            <a:endCxn id="7" idx="3"/>
          </p:cNvCxnSpPr>
          <p:nvPr/>
        </p:nvCxnSpPr>
        <p:spPr>
          <a:xfrm>
            <a:off x="466825" y="2781701"/>
            <a:ext cx="8186287" cy="0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B45D8DF-B071-DC72-5074-95B68BBB1106}"/>
              </a:ext>
            </a:extLst>
          </p:cNvPr>
          <p:cNvSpPr txBox="1"/>
          <p:nvPr/>
        </p:nvSpPr>
        <p:spPr>
          <a:xfrm>
            <a:off x="455597" y="943276"/>
            <a:ext cx="407419" cy="27699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LC1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9C82DC-651E-F61D-DDF6-8866CD1E6382}"/>
              </a:ext>
            </a:extLst>
          </p:cNvPr>
          <p:cNvSpPr txBox="1"/>
          <p:nvPr/>
        </p:nvSpPr>
        <p:spPr>
          <a:xfrm>
            <a:off x="3205213" y="943276"/>
            <a:ext cx="407419" cy="27699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LC2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5E6F8D-30E5-243A-6DD9-A0A3A424E24E}"/>
              </a:ext>
            </a:extLst>
          </p:cNvPr>
          <p:cNvSpPr txBox="1"/>
          <p:nvPr/>
        </p:nvSpPr>
        <p:spPr>
          <a:xfrm>
            <a:off x="5903494" y="943276"/>
            <a:ext cx="407419" cy="27699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LC3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0A571A-02E4-CB80-4B79-E982CB841B00}"/>
              </a:ext>
            </a:extLst>
          </p:cNvPr>
          <p:cNvSpPr txBox="1"/>
          <p:nvPr/>
        </p:nvSpPr>
        <p:spPr>
          <a:xfrm>
            <a:off x="466825" y="4343128"/>
            <a:ext cx="407419" cy="27699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LC4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18D063-9E3E-89CD-FBB4-93EE1C2AB5A7}"/>
              </a:ext>
            </a:extLst>
          </p:cNvPr>
          <p:cNvSpPr txBox="1"/>
          <p:nvPr/>
        </p:nvSpPr>
        <p:spPr>
          <a:xfrm>
            <a:off x="3205213" y="4334580"/>
            <a:ext cx="407419" cy="27699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LC5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51C2BD-4A21-7D7F-F69A-525FCE01DB1C}"/>
              </a:ext>
            </a:extLst>
          </p:cNvPr>
          <p:cNvSpPr txBox="1"/>
          <p:nvPr/>
        </p:nvSpPr>
        <p:spPr>
          <a:xfrm>
            <a:off x="5914724" y="4343128"/>
            <a:ext cx="407419" cy="27699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LC6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611516-766F-8BDC-D06F-D35A4B358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380" y="991964"/>
            <a:ext cx="1645065" cy="17451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6343E6-0E7A-870B-941D-BB2172802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928" y="998377"/>
            <a:ext cx="1599442" cy="17323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0D65A69-63F2-4B7B-91AD-56792BFAB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437" y="998377"/>
            <a:ext cx="1623151" cy="17387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5C3BBB7-F715-BD89-DD75-B13596566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380" y="2832933"/>
            <a:ext cx="1621101" cy="173235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DB086-5385-A51B-1D97-2E2B9EAB2B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5"/>
          <a:stretch/>
        </p:blipFill>
        <p:spPr>
          <a:xfrm>
            <a:off x="3920699" y="2832933"/>
            <a:ext cx="1610671" cy="17360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37B7A1D-38CE-84A9-8374-A8AA2C0EA8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0437" y="2843218"/>
            <a:ext cx="1629507" cy="173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387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B10001-2ED0-2E95-4E66-8B5525775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 Case 4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FDAB8-BD7D-6218-85E5-412CDCE142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D59BA-EC34-24EB-96D9-FFD72D31EC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D7B43C-459E-A109-53E5-555572CA8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09722"/>
            <a:ext cx="4098723" cy="41443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FFB3B1-71F1-F371-F74A-8AF453A03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858" y="509722"/>
            <a:ext cx="3927866" cy="414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791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56A576-A582-773C-ABF6-F2713F460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 Case 6 Plastic Collapse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54F8E-1E70-CF3E-BD99-B31B83E8B8D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76BC2-6824-DA75-DB5C-4492F0D19F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360B71-BFAD-6E12-14E2-51D6000AB7C6}"/>
              </a:ext>
            </a:extLst>
          </p:cNvPr>
          <p:cNvSpPr/>
          <p:nvPr/>
        </p:nvSpPr>
        <p:spPr>
          <a:xfrm>
            <a:off x="466825" y="943276"/>
            <a:ext cx="8186287" cy="3676850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E834A7-C682-E742-3720-F48D2CE32044}"/>
              </a:ext>
            </a:extLst>
          </p:cNvPr>
          <p:cNvCxnSpPr>
            <a:cxnSpLocks/>
          </p:cNvCxnSpPr>
          <p:nvPr/>
        </p:nvCxnSpPr>
        <p:spPr>
          <a:xfrm>
            <a:off x="3205213" y="943276"/>
            <a:ext cx="0" cy="3676850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D04419-B33A-79A6-2463-BF4347DB0581}"/>
              </a:ext>
            </a:extLst>
          </p:cNvPr>
          <p:cNvCxnSpPr>
            <a:cxnSpLocks/>
          </p:cNvCxnSpPr>
          <p:nvPr/>
        </p:nvCxnSpPr>
        <p:spPr>
          <a:xfrm>
            <a:off x="5903495" y="943276"/>
            <a:ext cx="0" cy="3676850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018786-9C64-E028-A96C-E80D780F2169}"/>
              </a:ext>
            </a:extLst>
          </p:cNvPr>
          <p:cNvCxnSpPr>
            <a:cxnSpLocks/>
            <a:stCxn id="7" idx="1"/>
            <a:endCxn id="7" idx="3"/>
          </p:cNvCxnSpPr>
          <p:nvPr/>
        </p:nvCxnSpPr>
        <p:spPr>
          <a:xfrm>
            <a:off x="466825" y="2781701"/>
            <a:ext cx="8186287" cy="0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B45D8DF-B071-DC72-5074-95B68BBB1106}"/>
              </a:ext>
            </a:extLst>
          </p:cNvPr>
          <p:cNvSpPr txBox="1"/>
          <p:nvPr/>
        </p:nvSpPr>
        <p:spPr>
          <a:xfrm>
            <a:off x="455597" y="943276"/>
            <a:ext cx="407419" cy="27699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LC1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9C82DC-651E-F61D-DDF6-8866CD1E6382}"/>
              </a:ext>
            </a:extLst>
          </p:cNvPr>
          <p:cNvSpPr txBox="1"/>
          <p:nvPr/>
        </p:nvSpPr>
        <p:spPr>
          <a:xfrm>
            <a:off x="3205213" y="943276"/>
            <a:ext cx="407419" cy="27699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LC2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5E6F8D-30E5-243A-6DD9-A0A3A424E24E}"/>
              </a:ext>
            </a:extLst>
          </p:cNvPr>
          <p:cNvSpPr txBox="1"/>
          <p:nvPr/>
        </p:nvSpPr>
        <p:spPr>
          <a:xfrm>
            <a:off x="5903494" y="943276"/>
            <a:ext cx="407419" cy="27699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LC3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0A571A-02E4-CB80-4B79-E982CB841B00}"/>
              </a:ext>
            </a:extLst>
          </p:cNvPr>
          <p:cNvSpPr txBox="1"/>
          <p:nvPr/>
        </p:nvSpPr>
        <p:spPr>
          <a:xfrm>
            <a:off x="466825" y="4343128"/>
            <a:ext cx="407419" cy="27699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LC4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18D063-9E3E-89CD-FBB4-93EE1C2AB5A7}"/>
              </a:ext>
            </a:extLst>
          </p:cNvPr>
          <p:cNvSpPr txBox="1"/>
          <p:nvPr/>
        </p:nvSpPr>
        <p:spPr>
          <a:xfrm>
            <a:off x="3205213" y="4334580"/>
            <a:ext cx="407419" cy="27699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LC5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51C2BD-4A21-7D7F-F69A-525FCE01DB1C}"/>
              </a:ext>
            </a:extLst>
          </p:cNvPr>
          <p:cNvSpPr txBox="1"/>
          <p:nvPr/>
        </p:nvSpPr>
        <p:spPr>
          <a:xfrm>
            <a:off x="5914724" y="4343128"/>
            <a:ext cx="407419" cy="27699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LC6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69265B-97E2-A522-2F84-CC5FAAF14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675" y="983107"/>
            <a:ext cx="1856120" cy="17678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2172B1-1605-9938-8577-C1FEF99B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3453" y="983107"/>
            <a:ext cx="1761179" cy="17692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C6DB53-B5F4-B70A-EA51-D27121304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753" y="984731"/>
            <a:ext cx="1724519" cy="17692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A338BD-5559-C2A6-6780-51974022A8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489" y="2820014"/>
            <a:ext cx="1709916" cy="17594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DB84278-08E8-B4CA-43B6-40823977F9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6221" y="2825257"/>
            <a:ext cx="1715641" cy="17654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F30DD9E-ADD5-FD81-4F33-7FC23115F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807" y="2805746"/>
            <a:ext cx="1715641" cy="177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70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BCC Cryomodule will be supported on two stands updated from the ones used to the support the LCLS-II cryomodules.</a:t>
            </a:r>
          </a:p>
          <a:p>
            <a:r>
              <a:rPr lang="en-US" dirty="0"/>
              <a:t>Front support fixed design, back support allowed to slide</a:t>
            </a:r>
          </a:p>
          <a:p>
            <a:r>
              <a:rPr lang="en-US" dirty="0"/>
              <a:t>Required to support cryomodule during seismic operations while additionally resisting pressure loads during operations. </a:t>
            </a:r>
          </a:p>
          <a:p>
            <a:endParaRPr lang="en-US" dirty="0">
              <a:solidFill>
                <a:srgbClr val="50504E"/>
              </a:solidFill>
            </a:endParaRP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6/2/2023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8A6C75-4AEC-5035-E121-A1EF8340A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167" y="2500501"/>
            <a:ext cx="4905756" cy="1767886"/>
          </a:xfrm>
          <a:prstGeom prst="rect">
            <a:avLst/>
          </a:prstGeom>
          <a:ln w="28575">
            <a:solidFill>
              <a:schemeClr val="accent1"/>
            </a:solidFill>
            <a:prstDash val="dash"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DF699A-4834-F766-2B47-9F5D481F1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96" y="2538232"/>
            <a:ext cx="3068094" cy="184999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D7888A6-FCF1-B7D5-B4BC-4D91BB1C9325}"/>
              </a:ext>
            </a:extLst>
          </p:cNvPr>
          <p:cNvSpPr/>
          <p:nvPr/>
        </p:nvSpPr>
        <p:spPr>
          <a:xfrm>
            <a:off x="809494" y="3637451"/>
            <a:ext cx="2317269" cy="727606"/>
          </a:xfrm>
          <a:prstGeom prst="rect">
            <a:avLst/>
          </a:prstGeom>
          <a:noFill/>
          <a:ln w="28575"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B8C2BBC-149D-2C00-D038-F8D77E53FBD9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3126763" y="3724319"/>
            <a:ext cx="662941" cy="276935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56A576-A582-773C-ABF6-F2713F460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 Case 6 Local Failure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54F8E-1E70-CF3E-BD99-B31B83E8B8D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76BC2-6824-DA75-DB5C-4492F0D19F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360B71-BFAD-6E12-14E2-51D6000AB7C6}"/>
              </a:ext>
            </a:extLst>
          </p:cNvPr>
          <p:cNvSpPr/>
          <p:nvPr/>
        </p:nvSpPr>
        <p:spPr>
          <a:xfrm>
            <a:off x="466825" y="943276"/>
            <a:ext cx="8186287" cy="3676850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E834A7-C682-E742-3720-F48D2CE32044}"/>
              </a:ext>
            </a:extLst>
          </p:cNvPr>
          <p:cNvCxnSpPr>
            <a:cxnSpLocks/>
          </p:cNvCxnSpPr>
          <p:nvPr/>
        </p:nvCxnSpPr>
        <p:spPr>
          <a:xfrm>
            <a:off x="3205213" y="943276"/>
            <a:ext cx="0" cy="3676850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D04419-B33A-79A6-2463-BF4347DB0581}"/>
              </a:ext>
            </a:extLst>
          </p:cNvPr>
          <p:cNvCxnSpPr>
            <a:cxnSpLocks/>
          </p:cNvCxnSpPr>
          <p:nvPr/>
        </p:nvCxnSpPr>
        <p:spPr>
          <a:xfrm>
            <a:off x="5903495" y="943276"/>
            <a:ext cx="0" cy="3676850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018786-9C64-E028-A96C-E80D780F2169}"/>
              </a:ext>
            </a:extLst>
          </p:cNvPr>
          <p:cNvCxnSpPr>
            <a:cxnSpLocks/>
            <a:stCxn id="7" idx="1"/>
            <a:endCxn id="7" idx="3"/>
          </p:cNvCxnSpPr>
          <p:nvPr/>
        </p:nvCxnSpPr>
        <p:spPr>
          <a:xfrm>
            <a:off x="466825" y="2781701"/>
            <a:ext cx="8186287" cy="0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B45D8DF-B071-DC72-5074-95B68BBB1106}"/>
              </a:ext>
            </a:extLst>
          </p:cNvPr>
          <p:cNvSpPr txBox="1"/>
          <p:nvPr/>
        </p:nvSpPr>
        <p:spPr>
          <a:xfrm>
            <a:off x="455597" y="943276"/>
            <a:ext cx="407419" cy="27699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LC1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9C82DC-651E-F61D-DDF6-8866CD1E6382}"/>
              </a:ext>
            </a:extLst>
          </p:cNvPr>
          <p:cNvSpPr txBox="1"/>
          <p:nvPr/>
        </p:nvSpPr>
        <p:spPr>
          <a:xfrm>
            <a:off x="3205213" y="943276"/>
            <a:ext cx="407419" cy="27699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LC2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5E6F8D-30E5-243A-6DD9-A0A3A424E24E}"/>
              </a:ext>
            </a:extLst>
          </p:cNvPr>
          <p:cNvSpPr txBox="1"/>
          <p:nvPr/>
        </p:nvSpPr>
        <p:spPr>
          <a:xfrm>
            <a:off x="5903494" y="943276"/>
            <a:ext cx="407419" cy="27699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LC3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0A571A-02E4-CB80-4B79-E982CB841B00}"/>
              </a:ext>
            </a:extLst>
          </p:cNvPr>
          <p:cNvSpPr txBox="1"/>
          <p:nvPr/>
        </p:nvSpPr>
        <p:spPr>
          <a:xfrm>
            <a:off x="466825" y="4343128"/>
            <a:ext cx="407419" cy="27699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LC4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18D063-9E3E-89CD-FBB4-93EE1C2AB5A7}"/>
              </a:ext>
            </a:extLst>
          </p:cNvPr>
          <p:cNvSpPr txBox="1"/>
          <p:nvPr/>
        </p:nvSpPr>
        <p:spPr>
          <a:xfrm>
            <a:off x="3205213" y="4334580"/>
            <a:ext cx="407419" cy="27699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LC5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51C2BD-4A21-7D7F-F69A-525FCE01DB1C}"/>
              </a:ext>
            </a:extLst>
          </p:cNvPr>
          <p:cNvSpPr txBox="1"/>
          <p:nvPr/>
        </p:nvSpPr>
        <p:spPr>
          <a:xfrm>
            <a:off x="5914724" y="4343128"/>
            <a:ext cx="407419" cy="27699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LC6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78509E-9586-209C-5D3F-ED540B48C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289" y="987067"/>
            <a:ext cx="1854506" cy="17826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447795-BE9C-D115-193E-E2964F428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147" y="991468"/>
            <a:ext cx="1849650" cy="17738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FBF0242-C5D0-5E54-E346-9D2829B92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1100" y="986084"/>
            <a:ext cx="1845889" cy="1773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4941B2C-3436-C28C-1363-CAD316B07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289" y="2805277"/>
            <a:ext cx="1855681" cy="17870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F5A9D6C-97EF-9A3C-0B0E-B46C4A2B1B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0147" y="2806743"/>
            <a:ext cx="1870612" cy="17855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65FC5CD-08B2-017F-5F5C-F2098241CF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5009" y="2813548"/>
            <a:ext cx="1858070" cy="177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559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B10001-2ED0-2E95-4E66-8B5525775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 Case 6, Condition 7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FDAB8-BD7D-6218-85E5-412CDCE142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D59BA-EC34-24EB-96D9-FFD72D31EC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137AD6-7E9E-82D5-6F6F-F69ED4021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09721"/>
            <a:ext cx="4123792" cy="41591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11F299-D64D-5517-347D-B8CB0DA7F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0749" y="509721"/>
            <a:ext cx="4103848" cy="415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57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74199B-97DF-C5E4-16ED-A7B4FD0AB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Design of stands have been validated using FEA using ASME BPVC Design by Analysis methods.</a:t>
            </a:r>
          </a:p>
          <a:p>
            <a:r>
              <a:rPr lang="en-US" sz="1600" dirty="0"/>
              <a:t>Manual Calculations have also been performed to validate the design of the components. </a:t>
            </a:r>
          </a:p>
          <a:p>
            <a:pPr lvl="1"/>
            <a:r>
              <a:rPr lang="en-US" sz="1400" dirty="0"/>
              <a:t>Details can be seen in backup slides.</a:t>
            </a:r>
          </a:p>
          <a:p>
            <a:r>
              <a:rPr lang="en-US" sz="1600" dirty="0"/>
              <a:t>Results show that the design will be able to withstand all relevant loading conditions</a:t>
            </a:r>
          </a:p>
          <a:p>
            <a:r>
              <a:rPr lang="en-US" sz="1600" dirty="0"/>
              <a:t>Stands have been updated to be made wider to account for </a:t>
            </a:r>
          </a:p>
          <a:p>
            <a:endParaRPr lang="en-US" sz="1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7FC25B-10D6-040E-A114-6D3DE880C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16323-74D3-E34A-0A59-ACEC96BB192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5E318-AB7A-6C9A-DA3E-598624B325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7426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29956-624D-245A-285B-A4DFD8208D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E1BD1-4AE1-D857-5857-6D615802A1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72DFB7-3F9B-0561-3EE2-7D9289DC8BB5}"/>
              </a:ext>
            </a:extLst>
          </p:cNvPr>
          <p:cNvSpPr/>
          <p:nvPr/>
        </p:nvSpPr>
        <p:spPr>
          <a:xfrm>
            <a:off x="1957938" y="1140281"/>
            <a:ext cx="5366887" cy="2421066"/>
          </a:xfrm>
          <a:prstGeom prst="round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1572528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BC3DB7-0464-069D-DE49-DBB126276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First-Order Stand Reactions to Vacuum Loading: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A8857-DC45-A04B-2969-29941538182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C5635-1AD8-18A7-31A0-D309D6952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C7CB3A-450C-8EB5-13BF-506460C54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893" y="1016521"/>
            <a:ext cx="5376381" cy="2925060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2CBB8B1C-37FF-5A0B-1C0A-E9F5A23FCEEC}"/>
              </a:ext>
            </a:extLst>
          </p:cNvPr>
          <p:cNvSpPr/>
          <p:nvPr/>
        </p:nvSpPr>
        <p:spPr>
          <a:xfrm>
            <a:off x="974165" y="2389467"/>
            <a:ext cx="1117600" cy="364565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DA11B1-A31A-429C-0148-476E28E7C40B}"/>
              </a:ext>
            </a:extLst>
          </p:cNvPr>
          <p:cNvSpPr txBox="1"/>
          <p:nvPr/>
        </p:nvSpPr>
        <p:spPr>
          <a:xfrm>
            <a:off x="28542" y="1678832"/>
            <a:ext cx="193418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Assume radius of 22.8”</a:t>
            </a:r>
          </a:p>
          <a:p>
            <a:r>
              <a:rPr lang="en-US" sz="1100" dirty="0"/>
              <a:t>Pressure of 14.7 psi</a:t>
            </a:r>
          </a:p>
          <a:p>
            <a:r>
              <a:rPr lang="en-US" dirty="0"/>
              <a:t>F  = 24,080 </a:t>
            </a:r>
            <a:r>
              <a:rPr lang="en-US" dirty="0" err="1"/>
              <a:t>lbf</a:t>
            </a:r>
            <a:endParaRPr lang="en-US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94D087E-D740-1DDE-885C-F24E776443C4}"/>
              </a:ext>
            </a:extLst>
          </p:cNvPr>
          <p:cNvSpPr/>
          <p:nvPr/>
        </p:nvSpPr>
        <p:spPr>
          <a:xfrm rot="16200000">
            <a:off x="5461349" y="3990331"/>
            <a:ext cx="580546" cy="276391"/>
          </a:xfrm>
          <a:prstGeom prst="rightArrow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11522A-55FF-EC7D-D256-CC195B9BB9B4}"/>
              </a:ext>
            </a:extLst>
          </p:cNvPr>
          <p:cNvSpPr txBox="1"/>
          <p:nvPr/>
        </p:nvSpPr>
        <p:spPr>
          <a:xfrm>
            <a:off x="296430" y="135363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76B8F7-7DCD-B1C8-7967-334EB489B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2649" y="3687790"/>
            <a:ext cx="149388" cy="1504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BAD3399-0154-0DE7-8293-24112821AD3E}"/>
              </a:ext>
            </a:extLst>
          </p:cNvPr>
          <p:cNvSpPr txBox="1"/>
          <p:nvPr/>
        </p:nvSpPr>
        <p:spPr>
          <a:xfrm>
            <a:off x="1921508" y="3951433"/>
            <a:ext cx="34403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Assume center of connection is center of fixed stand</a:t>
            </a:r>
          </a:p>
          <a:p>
            <a:r>
              <a:rPr lang="en-US" sz="1100" dirty="0"/>
              <a:t>Generated </a:t>
            </a:r>
            <a:r>
              <a:rPr lang="en-US" sz="1100" dirty="0">
                <a:solidFill>
                  <a:srgbClr val="FF0000"/>
                </a:solidFill>
              </a:rPr>
              <a:t>Moment</a:t>
            </a:r>
            <a:r>
              <a:rPr lang="en-US" sz="1100" dirty="0"/>
              <a:t> at anchorage center = 784,820 </a:t>
            </a:r>
            <a:r>
              <a:rPr lang="en-US" sz="1100" dirty="0" err="1"/>
              <a:t>lbf</a:t>
            </a:r>
            <a:r>
              <a:rPr lang="en-US" sz="1100" dirty="0"/>
              <a:t>-in</a:t>
            </a:r>
          </a:p>
        </p:txBody>
      </p:sp>
      <p:pic>
        <p:nvPicPr>
          <p:cNvPr id="16" name="Graphic 15" descr="Back with solid fill">
            <a:extLst>
              <a:ext uri="{FF2B5EF4-FFF2-40B4-BE49-F238E27FC236}">
                <a16:creationId xmlns:a16="http://schemas.microsoft.com/office/drawing/2014/main" id="{C56EBC6C-5980-ED1A-E09F-1ACCC1D95C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733906" flipV="1">
            <a:off x="3441853" y="3756425"/>
            <a:ext cx="358071" cy="331794"/>
          </a:xfrm>
          <a:prstGeom prst="rect">
            <a:avLst/>
          </a:prstGeom>
        </p:spPr>
      </p:pic>
      <p:pic>
        <p:nvPicPr>
          <p:cNvPr id="17" name="Graphic 16" descr="Back with solid fill">
            <a:extLst>
              <a:ext uri="{FF2B5EF4-FFF2-40B4-BE49-F238E27FC236}">
                <a16:creationId xmlns:a16="http://schemas.microsoft.com/office/drawing/2014/main" id="{D511482A-4DC0-1DEE-845C-2F37556511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335045" flipH="1" flipV="1">
            <a:off x="3275149" y="3473907"/>
            <a:ext cx="380249" cy="33179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082AE63-E17F-FDE2-6838-EFD3BD8ED555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513976" y="2571750"/>
            <a:ext cx="460189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A13AD74-1281-7598-09C3-E09A1CEE1802}"/>
              </a:ext>
            </a:extLst>
          </p:cNvPr>
          <p:cNvCxnSpPr>
            <a:cxnSpLocks/>
          </p:cNvCxnSpPr>
          <p:nvPr/>
        </p:nvCxnSpPr>
        <p:spPr>
          <a:xfrm>
            <a:off x="513976" y="3763021"/>
            <a:ext cx="2477248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E19F7B6-CD64-94E0-720D-E43D8C81EA24}"/>
              </a:ext>
            </a:extLst>
          </p:cNvPr>
          <p:cNvCxnSpPr>
            <a:cxnSpLocks/>
          </p:cNvCxnSpPr>
          <p:nvPr/>
        </p:nvCxnSpPr>
        <p:spPr>
          <a:xfrm>
            <a:off x="615577" y="2571750"/>
            <a:ext cx="0" cy="1191271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87CB371-3069-6795-3C47-7AFCBD52ED1B}"/>
              </a:ext>
            </a:extLst>
          </p:cNvPr>
          <p:cNvSpPr txBox="1"/>
          <p:nvPr/>
        </p:nvSpPr>
        <p:spPr>
          <a:xfrm>
            <a:off x="583580" y="3019873"/>
            <a:ext cx="7088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32.5922”</a:t>
            </a:r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D2B91B5-6927-41FD-7750-65667C3A3590}"/>
              </a:ext>
            </a:extLst>
          </p:cNvPr>
          <p:cNvCxnSpPr>
            <a:cxnSpLocks/>
          </p:cNvCxnSpPr>
          <p:nvPr/>
        </p:nvCxnSpPr>
        <p:spPr>
          <a:xfrm flipV="1">
            <a:off x="3662036" y="890494"/>
            <a:ext cx="1" cy="580551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2C68E89-2F43-38D3-7CF8-10F8322F5F90}"/>
              </a:ext>
            </a:extLst>
          </p:cNvPr>
          <p:cNvCxnSpPr>
            <a:cxnSpLocks/>
          </p:cNvCxnSpPr>
          <p:nvPr/>
        </p:nvCxnSpPr>
        <p:spPr>
          <a:xfrm flipV="1">
            <a:off x="5751619" y="890494"/>
            <a:ext cx="1" cy="580551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3442ED3-9A2B-C165-F410-1A82A1E34F79}"/>
              </a:ext>
            </a:extLst>
          </p:cNvPr>
          <p:cNvCxnSpPr>
            <a:cxnSpLocks/>
          </p:cNvCxnSpPr>
          <p:nvPr/>
        </p:nvCxnSpPr>
        <p:spPr>
          <a:xfrm>
            <a:off x="3691917" y="1016521"/>
            <a:ext cx="2003657" cy="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D1F2D5F-5C7F-1852-7C92-AC8D8DDF0C8E}"/>
              </a:ext>
            </a:extLst>
          </p:cNvPr>
          <p:cNvSpPr txBox="1"/>
          <p:nvPr/>
        </p:nvSpPr>
        <p:spPr>
          <a:xfrm>
            <a:off x="4364002" y="765177"/>
            <a:ext cx="7120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58.7488”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108ACF9-620E-7B0C-C1D7-8A06EC8461FA}"/>
              </a:ext>
            </a:extLst>
          </p:cNvPr>
          <p:cNvSpPr txBox="1"/>
          <p:nvPr/>
        </p:nvSpPr>
        <p:spPr>
          <a:xfrm>
            <a:off x="1630538" y="392232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49A3E80-3454-3026-0706-0230689910D4}"/>
              </a:ext>
            </a:extLst>
          </p:cNvPr>
          <p:cNvSpPr txBox="1"/>
          <p:nvPr/>
        </p:nvSpPr>
        <p:spPr>
          <a:xfrm>
            <a:off x="5889817" y="3953100"/>
            <a:ext cx="255550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Force at other stand will help balance out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Will occur even without anchors</a:t>
            </a:r>
          </a:p>
          <a:p>
            <a:r>
              <a:rPr lang="en-US" sz="1100" dirty="0"/>
              <a:t>Force = 13,359 </a:t>
            </a:r>
            <a:r>
              <a:rPr lang="en-US" sz="1100" dirty="0" err="1"/>
              <a:t>lbf</a:t>
            </a:r>
            <a:r>
              <a:rPr lang="en-US" sz="1100" dirty="0"/>
              <a:t> for 100% absorption</a:t>
            </a:r>
          </a:p>
        </p:txBody>
      </p:sp>
      <p:pic>
        <p:nvPicPr>
          <p:cNvPr id="38" name="Graphic 37" descr="Back with solid fill">
            <a:extLst>
              <a:ext uri="{FF2B5EF4-FFF2-40B4-BE49-F238E27FC236}">
                <a16:creationId xmlns:a16="http://schemas.microsoft.com/office/drawing/2014/main" id="{B9E06FD8-396F-3607-32ED-9BCC25604E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2880689" flipV="1">
            <a:off x="3553406" y="3480881"/>
            <a:ext cx="358071" cy="33179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4AA5E14-4B38-F88A-25E0-65732A43D6BF}"/>
              </a:ext>
            </a:extLst>
          </p:cNvPr>
          <p:cNvSpPr txBox="1"/>
          <p:nvPr/>
        </p:nvSpPr>
        <p:spPr>
          <a:xfrm>
            <a:off x="8234300" y="365423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008353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92E92C-E968-2ED0-A429-428E4014F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201156"/>
            <a:ext cx="8686800" cy="320908"/>
          </a:xfrm>
        </p:spPr>
        <p:txBody>
          <a:bodyPr/>
          <a:lstStyle/>
          <a:p>
            <a:r>
              <a:rPr lang="en-US" dirty="0"/>
              <a:t>Stand Component Flexure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25DB4-FFA6-F958-CB4F-79CBAC3A36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CB338-32D2-853F-8454-9AD26534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4823BF-EB81-D39C-5EC5-78D6827C05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2" t="2420" r="2991" b="1396"/>
          <a:stretch/>
        </p:blipFill>
        <p:spPr>
          <a:xfrm>
            <a:off x="1857570" y="1702989"/>
            <a:ext cx="4753669" cy="286737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6E0E8F-6B22-F963-F675-85C73B80176F}"/>
              </a:ext>
            </a:extLst>
          </p:cNvPr>
          <p:cNvSpPr/>
          <p:nvPr/>
        </p:nvSpPr>
        <p:spPr>
          <a:xfrm>
            <a:off x="5890619" y="2629898"/>
            <a:ext cx="775121" cy="185302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C0DE74-2192-8C14-70E8-BCF320C8F873}"/>
              </a:ext>
            </a:extLst>
          </p:cNvPr>
          <p:cNvSpPr/>
          <p:nvPr/>
        </p:nvSpPr>
        <p:spPr>
          <a:xfrm>
            <a:off x="1803069" y="2466396"/>
            <a:ext cx="576295" cy="1718984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B027EC-12E2-F13D-A212-37F10B4A750E}"/>
              </a:ext>
            </a:extLst>
          </p:cNvPr>
          <p:cNvSpPr/>
          <p:nvPr/>
        </p:nvSpPr>
        <p:spPr>
          <a:xfrm>
            <a:off x="2760867" y="1696526"/>
            <a:ext cx="2584746" cy="93337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606B98-B40F-CC6B-4DFA-DD7123DE6DD6}"/>
              </a:ext>
            </a:extLst>
          </p:cNvPr>
          <p:cNvSpPr txBox="1"/>
          <p:nvPr/>
        </p:nvSpPr>
        <p:spPr>
          <a:xfrm>
            <a:off x="7138978" y="811270"/>
            <a:ext cx="1713033" cy="1015663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Simplified Cross Section: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Hollow Tube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Wall Thickness: 0.5”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Ix</a:t>
            </a:r>
            <a:r>
              <a:rPr lang="en-US" sz="1200" dirty="0"/>
              <a:t>: 113.0833 in^4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Iy</a:t>
            </a:r>
            <a:r>
              <a:rPr lang="en-US" sz="1200" dirty="0"/>
              <a:t>: 71.0833 in^4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CFCBDF-337B-50E7-FAF3-980D63C50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271" y="2809071"/>
            <a:ext cx="1413647" cy="1760946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5839574-F157-D145-DC81-C83E21AE2AC2}"/>
              </a:ext>
            </a:extLst>
          </p:cNvPr>
          <p:cNvCxnSpPr/>
          <p:nvPr/>
        </p:nvCxnSpPr>
        <p:spPr>
          <a:xfrm>
            <a:off x="7496069" y="2742052"/>
            <a:ext cx="1192959" cy="0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03ABE11-AA85-A21A-F7E5-068DCB05CD4B}"/>
              </a:ext>
            </a:extLst>
          </p:cNvPr>
          <p:cNvCxnSpPr>
            <a:cxnSpLocks/>
          </p:cNvCxnSpPr>
          <p:nvPr/>
        </p:nvCxnSpPr>
        <p:spPr>
          <a:xfrm flipV="1">
            <a:off x="8845765" y="2887795"/>
            <a:ext cx="0" cy="1592630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6F9FA44-024F-27CA-FA35-85A8209EDAF0}"/>
              </a:ext>
            </a:extLst>
          </p:cNvPr>
          <p:cNvCxnSpPr>
            <a:cxnSpLocks/>
          </p:cNvCxnSpPr>
          <p:nvPr/>
        </p:nvCxnSpPr>
        <p:spPr>
          <a:xfrm>
            <a:off x="8689028" y="2887795"/>
            <a:ext cx="254337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86046B6-9965-E0EE-8C23-5EFC1F18B55B}"/>
              </a:ext>
            </a:extLst>
          </p:cNvPr>
          <p:cNvCxnSpPr>
            <a:cxnSpLocks/>
          </p:cNvCxnSpPr>
          <p:nvPr/>
        </p:nvCxnSpPr>
        <p:spPr>
          <a:xfrm>
            <a:off x="8689027" y="4480425"/>
            <a:ext cx="254337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A5E425A-71D6-4A26-08DD-3443974AFED0}"/>
              </a:ext>
            </a:extLst>
          </p:cNvPr>
          <p:cNvCxnSpPr>
            <a:cxnSpLocks/>
          </p:cNvCxnSpPr>
          <p:nvPr/>
        </p:nvCxnSpPr>
        <p:spPr>
          <a:xfrm flipV="1">
            <a:off x="8690773" y="2653331"/>
            <a:ext cx="0" cy="23446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9807E89-BD58-5A12-5202-2986B22A800E}"/>
              </a:ext>
            </a:extLst>
          </p:cNvPr>
          <p:cNvCxnSpPr>
            <a:cxnSpLocks/>
          </p:cNvCxnSpPr>
          <p:nvPr/>
        </p:nvCxnSpPr>
        <p:spPr>
          <a:xfrm flipV="1">
            <a:off x="7510934" y="2624820"/>
            <a:ext cx="0" cy="23446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C1476C2-56E9-A366-C009-37A31E37510C}"/>
              </a:ext>
            </a:extLst>
          </p:cNvPr>
          <p:cNvSpPr txBox="1"/>
          <p:nvPr/>
        </p:nvSpPr>
        <p:spPr>
          <a:xfrm>
            <a:off x="7916386" y="2514602"/>
            <a:ext cx="3080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1"/>
                </a:solidFill>
              </a:rPr>
              <a:t>6”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22E2A43-5E0B-C4BC-DA53-22A1125D4FFB}"/>
              </a:ext>
            </a:extLst>
          </p:cNvPr>
          <p:cNvSpPr txBox="1"/>
          <p:nvPr/>
        </p:nvSpPr>
        <p:spPr>
          <a:xfrm>
            <a:off x="8814270" y="3572109"/>
            <a:ext cx="3097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1"/>
                </a:solidFill>
              </a:rPr>
              <a:t>8”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FD87D72-F292-F4BF-19A0-D2A3224E9106}"/>
              </a:ext>
            </a:extLst>
          </p:cNvPr>
          <p:cNvCxnSpPr>
            <a:stCxn id="9" idx="0"/>
            <a:endCxn id="13" idx="1"/>
          </p:cNvCxnSpPr>
          <p:nvPr/>
        </p:nvCxnSpPr>
        <p:spPr>
          <a:xfrm flipV="1">
            <a:off x="6278180" y="1319102"/>
            <a:ext cx="860798" cy="1310796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DD3F631-4142-8DDD-D9D2-8378A388D0D4}"/>
              </a:ext>
            </a:extLst>
          </p:cNvPr>
          <p:cNvSpPr txBox="1"/>
          <p:nvPr/>
        </p:nvSpPr>
        <p:spPr>
          <a:xfrm>
            <a:off x="4393112" y="110188"/>
            <a:ext cx="1713033" cy="830997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Simplified Cross Section: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2 Rectangular Bars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Ix</a:t>
            </a:r>
            <a:r>
              <a:rPr lang="en-US" sz="1200" dirty="0"/>
              <a:t>: 54.1218 in^4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Iy</a:t>
            </a:r>
            <a:r>
              <a:rPr lang="en-US" sz="1200" dirty="0"/>
              <a:t>: 0.7217 in^4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583521F-703E-A47D-25BB-FFB29C05FED8}"/>
              </a:ext>
            </a:extLst>
          </p:cNvPr>
          <p:cNvCxnSpPr>
            <a:cxnSpLocks/>
            <a:stCxn id="11" idx="0"/>
            <a:endCxn id="38" idx="2"/>
          </p:cNvCxnSpPr>
          <p:nvPr/>
        </p:nvCxnSpPr>
        <p:spPr>
          <a:xfrm flipV="1">
            <a:off x="4053240" y="941185"/>
            <a:ext cx="1196389" cy="755341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209C0663-71F9-5B60-F96C-C2BE8DD246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12" t="12431" r="37658" b="6204"/>
          <a:stretch/>
        </p:blipFill>
        <p:spPr>
          <a:xfrm>
            <a:off x="6193074" y="60606"/>
            <a:ext cx="269968" cy="1250768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A0768DE-C0CA-AA12-46B0-D1F280429B34}"/>
              </a:ext>
            </a:extLst>
          </p:cNvPr>
          <p:cNvCxnSpPr>
            <a:cxnSpLocks/>
          </p:cNvCxnSpPr>
          <p:nvPr/>
        </p:nvCxnSpPr>
        <p:spPr>
          <a:xfrm>
            <a:off x="6224016" y="1313398"/>
            <a:ext cx="200751" cy="0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7BF6E02-0873-ADF9-F3FF-4715DEBEEAB1}"/>
              </a:ext>
            </a:extLst>
          </p:cNvPr>
          <p:cNvCxnSpPr>
            <a:cxnSpLocks/>
          </p:cNvCxnSpPr>
          <p:nvPr/>
        </p:nvCxnSpPr>
        <p:spPr>
          <a:xfrm flipV="1">
            <a:off x="6491725" y="79782"/>
            <a:ext cx="0" cy="1188986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CF3AE85-0FDA-49C3-79B8-D41F68B0A9BE}"/>
              </a:ext>
            </a:extLst>
          </p:cNvPr>
          <p:cNvCxnSpPr>
            <a:cxnSpLocks/>
          </p:cNvCxnSpPr>
          <p:nvPr/>
        </p:nvCxnSpPr>
        <p:spPr>
          <a:xfrm>
            <a:off x="6412655" y="1268768"/>
            <a:ext cx="155868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6A4271B-A446-1533-6384-4413738F322C}"/>
              </a:ext>
            </a:extLst>
          </p:cNvPr>
          <p:cNvCxnSpPr>
            <a:cxnSpLocks/>
          </p:cNvCxnSpPr>
          <p:nvPr/>
        </p:nvCxnSpPr>
        <p:spPr>
          <a:xfrm>
            <a:off x="6413791" y="79782"/>
            <a:ext cx="155868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2801E07-2FCD-140C-2A0E-CC261152598A}"/>
              </a:ext>
            </a:extLst>
          </p:cNvPr>
          <p:cNvCxnSpPr>
            <a:cxnSpLocks/>
          </p:cNvCxnSpPr>
          <p:nvPr/>
        </p:nvCxnSpPr>
        <p:spPr>
          <a:xfrm flipV="1">
            <a:off x="6412655" y="1268768"/>
            <a:ext cx="0" cy="12716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1C45871-6D81-01FF-81FD-E35B85E315D9}"/>
              </a:ext>
            </a:extLst>
          </p:cNvPr>
          <p:cNvCxnSpPr>
            <a:cxnSpLocks/>
          </p:cNvCxnSpPr>
          <p:nvPr/>
        </p:nvCxnSpPr>
        <p:spPr>
          <a:xfrm flipV="1">
            <a:off x="6238051" y="1269777"/>
            <a:ext cx="0" cy="12716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F83A7A88-199C-1656-6A73-134449DB1F57}"/>
              </a:ext>
            </a:extLst>
          </p:cNvPr>
          <p:cNvSpPr txBox="1"/>
          <p:nvPr/>
        </p:nvSpPr>
        <p:spPr>
          <a:xfrm>
            <a:off x="6193074" y="1332856"/>
            <a:ext cx="3097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1"/>
                </a:solidFill>
              </a:rPr>
              <a:t>1”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3C1A993-D442-854B-4674-ADF1A4B79BE6}"/>
              </a:ext>
            </a:extLst>
          </p:cNvPr>
          <p:cNvSpPr txBox="1"/>
          <p:nvPr/>
        </p:nvSpPr>
        <p:spPr>
          <a:xfrm>
            <a:off x="6463042" y="541504"/>
            <a:ext cx="48122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1"/>
                </a:solidFill>
              </a:rPr>
              <a:t>8.66”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FD29917-0E26-F82D-ACBF-20547BD22C7B}"/>
              </a:ext>
            </a:extLst>
          </p:cNvPr>
          <p:cNvSpPr txBox="1"/>
          <p:nvPr/>
        </p:nvSpPr>
        <p:spPr>
          <a:xfrm>
            <a:off x="29466" y="1822334"/>
            <a:ext cx="1713033" cy="830997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Simplified Cross Section: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Rectangular Bar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Ix</a:t>
            </a:r>
            <a:r>
              <a:rPr lang="en-US" sz="1200" dirty="0"/>
              <a:t>:  43.7965 in^4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Iy</a:t>
            </a:r>
            <a:r>
              <a:rPr lang="en-US" sz="1200" dirty="0"/>
              <a:t>: 0.6725 in^4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78F5311-9367-3086-F3F6-9011F295EA2A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1730224" y="2158601"/>
            <a:ext cx="360993" cy="307795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2" name="Picture 61">
            <a:extLst>
              <a:ext uri="{FF2B5EF4-FFF2-40B4-BE49-F238E27FC236}">
                <a16:creationId xmlns:a16="http://schemas.microsoft.com/office/drawing/2014/main" id="{007CB1DB-ADAB-7847-D1FF-E69CD4E015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12" t="12431" r="37658" b="6204"/>
          <a:stretch/>
        </p:blipFill>
        <p:spPr>
          <a:xfrm>
            <a:off x="399463" y="3102236"/>
            <a:ext cx="269968" cy="1250768"/>
          </a:xfrm>
          <a:prstGeom prst="rect">
            <a:avLst/>
          </a:prstGeom>
        </p:spPr>
      </p:pic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1CB293F2-FF23-3599-6C17-30B783CF39D0}"/>
              </a:ext>
            </a:extLst>
          </p:cNvPr>
          <p:cNvCxnSpPr>
            <a:cxnSpLocks/>
          </p:cNvCxnSpPr>
          <p:nvPr/>
        </p:nvCxnSpPr>
        <p:spPr>
          <a:xfrm>
            <a:off x="430405" y="4355028"/>
            <a:ext cx="200751" cy="0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4A3D6E71-B52B-B878-EE8D-E8221BB7D72F}"/>
              </a:ext>
            </a:extLst>
          </p:cNvPr>
          <p:cNvCxnSpPr>
            <a:cxnSpLocks/>
          </p:cNvCxnSpPr>
          <p:nvPr/>
        </p:nvCxnSpPr>
        <p:spPr>
          <a:xfrm flipV="1">
            <a:off x="698114" y="3121412"/>
            <a:ext cx="0" cy="1188986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F441BDB-E3AE-7AC7-90FC-79507CF614C2}"/>
              </a:ext>
            </a:extLst>
          </p:cNvPr>
          <p:cNvCxnSpPr>
            <a:cxnSpLocks/>
          </p:cNvCxnSpPr>
          <p:nvPr/>
        </p:nvCxnSpPr>
        <p:spPr>
          <a:xfrm>
            <a:off x="619044" y="4310398"/>
            <a:ext cx="155868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D3708B2-F59B-029E-2346-6363E2EB81D2}"/>
              </a:ext>
            </a:extLst>
          </p:cNvPr>
          <p:cNvCxnSpPr>
            <a:cxnSpLocks/>
          </p:cNvCxnSpPr>
          <p:nvPr/>
        </p:nvCxnSpPr>
        <p:spPr>
          <a:xfrm>
            <a:off x="620180" y="3121412"/>
            <a:ext cx="155868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BC549A9-7029-60A7-32C9-C1146B2AFDF0}"/>
              </a:ext>
            </a:extLst>
          </p:cNvPr>
          <p:cNvCxnSpPr>
            <a:cxnSpLocks/>
          </p:cNvCxnSpPr>
          <p:nvPr/>
        </p:nvCxnSpPr>
        <p:spPr>
          <a:xfrm flipV="1">
            <a:off x="619044" y="4310398"/>
            <a:ext cx="0" cy="12716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014854DC-92CF-C7F6-955C-76D7EC6BFA94}"/>
              </a:ext>
            </a:extLst>
          </p:cNvPr>
          <p:cNvCxnSpPr>
            <a:cxnSpLocks/>
          </p:cNvCxnSpPr>
          <p:nvPr/>
        </p:nvCxnSpPr>
        <p:spPr>
          <a:xfrm flipV="1">
            <a:off x="444440" y="4311407"/>
            <a:ext cx="0" cy="12716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D8A6CAE3-B199-4F75-684D-8BEFE1B3D4DD}"/>
              </a:ext>
            </a:extLst>
          </p:cNvPr>
          <p:cNvSpPr txBox="1"/>
          <p:nvPr/>
        </p:nvSpPr>
        <p:spPr>
          <a:xfrm>
            <a:off x="399463" y="4374486"/>
            <a:ext cx="3097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1"/>
                </a:solidFill>
              </a:rPr>
              <a:t>1”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8675C7C-09E8-CB07-01B9-39DCBE1DE8E0}"/>
              </a:ext>
            </a:extLst>
          </p:cNvPr>
          <p:cNvSpPr txBox="1"/>
          <p:nvPr/>
        </p:nvSpPr>
        <p:spPr>
          <a:xfrm>
            <a:off x="669431" y="3583134"/>
            <a:ext cx="48122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1"/>
                </a:solidFill>
              </a:rPr>
              <a:t>8.07”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12A475F-1FF6-FA44-1D32-BD859D533627}"/>
              </a:ext>
            </a:extLst>
          </p:cNvPr>
          <p:cNvCxnSpPr/>
          <p:nvPr/>
        </p:nvCxnSpPr>
        <p:spPr>
          <a:xfrm flipV="1">
            <a:off x="8679826" y="85753"/>
            <a:ext cx="0" cy="3930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87E7644-C67E-43E1-A660-FF97645DD4D7}"/>
              </a:ext>
            </a:extLst>
          </p:cNvPr>
          <p:cNvCxnSpPr>
            <a:cxnSpLocks/>
          </p:cNvCxnSpPr>
          <p:nvPr/>
        </p:nvCxnSpPr>
        <p:spPr>
          <a:xfrm>
            <a:off x="8679826" y="478781"/>
            <a:ext cx="34437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C0E5A482-6AB5-4849-3CD4-347717C09C3B}"/>
              </a:ext>
            </a:extLst>
          </p:cNvPr>
          <p:cNvSpPr txBox="1"/>
          <p:nvPr/>
        </p:nvSpPr>
        <p:spPr>
          <a:xfrm>
            <a:off x="8714625" y="453448"/>
            <a:ext cx="2551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5482371-EBFB-3CD4-6125-3ACA55483A44}"/>
              </a:ext>
            </a:extLst>
          </p:cNvPr>
          <p:cNvSpPr txBox="1"/>
          <p:nvPr/>
        </p:nvSpPr>
        <p:spPr>
          <a:xfrm>
            <a:off x="8474874" y="169419"/>
            <a:ext cx="2503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28D1D87-47A9-32AB-9FB2-646708703BD3}"/>
              </a:ext>
            </a:extLst>
          </p:cNvPr>
          <p:cNvSpPr txBox="1"/>
          <p:nvPr/>
        </p:nvSpPr>
        <p:spPr>
          <a:xfrm>
            <a:off x="162412" y="550448"/>
            <a:ext cx="1811723" cy="830997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Parts made of A36 Steel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Em</a:t>
            </a:r>
            <a:r>
              <a:rPr lang="en-US" sz="1200" dirty="0"/>
              <a:t> = 29e6 psi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Ys = 36 </a:t>
            </a:r>
            <a:r>
              <a:rPr lang="en-US" sz="1200" dirty="0" err="1"/>
              <a:t>ksi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Yt</a:t>
            </a:r>
            <a:r>
              <a:rPr lang="en-US" sz="1200" dirty="0"/>
              <a:t> = 58 </a:t>
            </a:r>
            <a:r>
              <a:rPr lang="en-US" sz="1200" dirty="0" err="1"/>
              <a:t>ksi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11351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06B447C-0832-3705-A8FB-5495E6DBF2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3" y="728664"/>
                <a:ext cx="2647821" cy="3479998"/>
              </a:xfrm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600" dirty="0"/>
                  <a:t>X-Axis Force</a:t>
                </a:r>
              </a:p>
              <a:p>
                <a:r>
                  <a:rPr lang="en-US" sz="1600" dirty="0"/>
                  <a:t>Moment Arm (l): 20.3”</a:t>
                </a:r>
              </a:p>
              <a:p>
                <a:r>
                  <a:rPr lang="en-US" sz="1600" dirty="0" err="1"/>
                  <a:t>Iy</a:t>
                </a:r>
                <a:r>
                  <a:rPr lang="en-US" sz="1600" dirty="0"/>
                  <a:t>: 0.6725 in^4</a:t>
                </a:r>
              </a:p>
              <a:p>
                <a:r>
                  <a:rPr lang="en-US" sz="1600" dirty="0"/>
                  <a:t>c = 0.5”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lang="en-US" sz="1600" dirty="0"/>
                  <a:t>=2,385.2 </a:t>
                </a:r>
                <a:r>
                  <a:rPr lang="en-US" sz="1600" dirty="0" err="1"/>
                  <a:t>lbf</a:t>
                </a:r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/>
                  <a:t>Y-Axis Force</a:t>
                </a:r>
              </a:p>
              <a:p>
                <a:r>
                  <a:rPr lang="en-US" sz="1600" dirty="0"/>
                  <a:t>Moment Arm (l): 20.3”</a:t>
                </a:r>
              </a:p>
              <a:p>
                <a:r>
                  <a:rPr lang="en-US" sz="1600" dirty="0" err="1"/>
                  <a:t>Ix</a:t>
                </a:r>
                <a:r>
                  <a:rPr lang="en-US" sz="1600" dirty="0"/>
                  <a:t>: 43.7965 in^4</a:t>
                </a:r>
              </a:p>
              <a:p>
                <a:r>
                  <a:rPr lang="en-US" sz="1600" dirty="0"/>
                  <a:t>c = 4.035”</a:t>
                </a:r>
                <a:endParaRPr lang="en-US" sz="16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lang="en-US" sz="1600" dirty="0"/>
                  <a:t>= 19,249 </a:t>
                </a:r>
                <a:r>
                  <a:rPr lang="en-US" sz="1600" dirty="0" err="1"/>
                  <a:t>lbf</a:t>
                </a:r>
                <a:endParaRPr lang="en-US" sz="1600" dirty="0"/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06B447C-0832-3705-A8FB-5495E6DBF2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3" y="728664"/>
                <a:ext cx="2647821" cy="3479998"/>
              </a:xfrm>
              <a:blipFill>
                <a:blip r:embed="rId3"/>
                <a:stretch>
                  <a:fillRect l="-4587" t="-17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CF2D00CD-E238-BDC0-939F-76740003A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 Flexure Calculations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37103-52D9-F389-F594-989C4233C99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7A4AD-93CA-8068-803A-0CC8E22C7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1">
                <a:extLst>
                  <a:ext uri="{FF2B5EF4-FFF2-40B4-BE49-F238E27FC236}">
                    <a16:creationId xmlns:a16="http://schemas.microsoft.com/office/drawing/2014/main" id="{DEDA5547-34C4-6293-368A-733EB7C3E6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09483" y="728664"/>
                <a:ext cx="2753039" cy="347999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lIns="0" tIns="0" rIns="0" bIns="0"/>
              <a:lstStyle>
                <a:lvl1pPr marL="230188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51276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803275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08585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37001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600" dirty="0"/>
                  <a:t>X-Axis Force</a:t>
                </a:r>
              </a:p>
              <a:p>
                <a:r>
                  <a:rPr lang="en-US" sz="1600" dirty="0"/>
                  <a:t>Moment Arm (l): 8.5433”</a:t>
                </a:r>
              </a:p>
              <a:p>
                <a:r>
                  <a:rPr lang="en-US" sz="1600" dirty="0" err="1"/>
                  <a:t>Iy</a:t>
                </a:r>
                <a:r>
                  <a:rPr lang="en-US" sz="1600" dirty="0"/>
                  <a:t>: 0.7217 in^4</a:t>
                </a:r>
              </a:p>
              <a:p>
                <a:r>
                  <a:rPr lang="en-US" sz="1600" dirty="0"/>
                  <a:t>c = 0.5”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lang="en-US" sz="1600" dirty="0"/>
                  <a:t>/2= 6,082.2 </a:t>
                </a:r>
                <a:r>
                  <a:rPr lang="en-US" sz="1600" dirty="0" err="1"/>
                  <a:t>lbf</a:t>
                </a:r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/>
                  <a:t>Y-Axis Force</a:t>
                </a:r>
              </a:p>
              <a:p>
                <a:r>
                  <a:rPr lang="en-US" sz="1600" dirty="0"/>
                  <a:t>Moment Arm (l): 8.5433”</a:t>
                </a:r>
              </a:p>
              <a:p>
                <a:r>
                  <a:rPr lang="en-US" sz="1600" dirty="0" err="1"/>
                  <a:t>Ix</a:t>
                </a:r>
                <a:r>
                  <a:rPr lang="en-US" sz="1600" dirty="0"/>
                  <a:t>: 54.1218 in^4</a:t>
                </a:r>
              </a:p>
              <a:p>
                <a:r>
                  <a:rPr lang="en-US" sz="1600" dirty="0"/>
                  <a:t>c = 4.33”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lang="en-US" sz="1600" dirty="0"/>
                  <a:t>/2= 52,670 </a:t>
                </a:r>
                <a:r>
                  <a:rPr lang="en-US" sz="1600" dirty="0" err="1"/>
                  <a:t>lbf</a:t>
                </a:r>
                <a:endParaRPr lang="en-US" sz="1600" dirty="0"/>
              </a:p>
              <a:p>
                <a:endParaRPr lang="en-US" sz="1600" dirty="0"/>
              </a:p>
              <a:p>
                <a:pPr marL="0" indent="0">
                  <a:buFont typeface="Arial" charset="0"/>
                  <a:buNone/>
                </a:pPr>
                <a:endParaRPr lang="en-US" sz="1600" dirty="0"/>
              </a:p>
            </p:txBody>
          </p:sp>
        </mc:Choice>
        <mc:Fallback xmlns="">
          <p:sp>
            <p:nvSpPr>
              <p:cNvPr id="8" name="Content Placeholder 1">
                <a:extLst>
                  <a:ext uri="{FF2B5EF4-FFF2-40B4-BE49-F238E27FC236}">
                    <a16:creationId xmlns:a16="http://schemas.microsoft.com/office/drawing/2014/main" id="{DEDA5547-34C4-6293-368A-733EB7C3E6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9483" y="728664"/>
                <a:ext cx="2753039" cy="3479998"/>
              </a:xfrm>
              <a:prstGeom prst="rect">
                <a:avLst/>
              </a:prstGeom>
              <a:blipFill>
                <a:blip r:embed="rId4"/>
                <a:stretch>
                  <a:fillRect l="-4185" t="-17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1">
                <a:extLst>
                  <a:ext uri="{FF2B5EF4-FFF2-40B4-BE49-F238E27FC236}">
                    <a16:creationId xmlns:a16="http://schemas.microsoft.com/office/drawing/2014/main" id="{CB7CDE50-9BD0-0B36-2A90-5012C18FF2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80699" y="728664"/>
                <a:ext cx="2647820" cy="347999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lIns="0" tIns="0" rIns="0" bIns="0"/>
              <a:lstStyle>
                <a:lvl1pPr marL="230188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51276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803275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08585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37001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600" dirty="0"/>
                  <a:t>X-Axis Force</a:t>
                </a:r>
              </a:p>
              <a:p>
                <a:r>
                  <a:rPr lang="en-US" sz="1600" dirty="0"/>
                  <a:t>Moment Arm (l): 20.25”</a:t>
                </a:r>
              </a:p>
              <a:p>
                <a:r>
                  <a:rPr lang="en-US" sz="1600" dirty="0" err="1"/>
                  <a:t>Iy</a:t>
                </a:r>
                <a:r>
                  <a:rPr lang="en-US" sz="1600" dirty="0"/>
                  <a:t>: 71.0833 in^4</a:t>
                </a:r>
              </a:p>
              <a:p>
                <a:r>
                  <a:rPr lang="en-US" sz="1600" dirty="0"/>
                  <a:t>c = 3”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lang="en-US" sz="1600" dirty="0"/>
                  <a:t>= 42,123 </a:t>
                </a:r>
                <a:r>
                  <a:rPr lang="en-US" sz="1600" dirty="0" err="1"/>
                  <a:t>lbf</a:t>
                </a:r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/>
                  <a:t>Y-Axis Force</a:t>
                </a:r>
              </a:p>
              <a:p>
                <a:r>
                  <a:rPr lang="en-US" sz="1600" dirty="0"/>
                  <a:t>Moment Arm (l): 20.25”</a:t>
                </a:r>
              </a:p>
              <a:p>
                <a:r>
                  <a:rPr lang="en-US" sz="1600" dirty="0" err="1"/>
                  <a:t>Ix</a:t>
                </a:r>
                <a:r>
                  <a:rPr lang="en-US" sz="1600" dirty="0"/>
                  <a:t>: 113.0833 in^4</a:t>
                </a:r>
              </a:p>
              <a:p>
                <a:r>
                  <a:rPr lang="en-US" sz="1600" dirty="0"/>
                  <a:t>c = 4”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lang="en-US" sz="1600" dirty="0"/>
                  <a:t>= 50,259 </a:t>
                </a:r>
                <a:r>
                  <a:rPr lang="en-US" sz="1600" dirty="0" err="1"/>
                  <a:t>lbf</a:t>
                </a:r>
                <a:endParaRPr lang="en-US" sz="16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=17,324.1</m:t>
                    </m:r>
                  </m:oMath>
                </a14:m>
                <a:r>
                  <a:rPr lang="en-US" sz="1600" dirty="0"/>
                  <a:t> lbf</a:t>
                </a:r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9" name="Content Placeholder 1">
                <a:extLst>
                  <a:ext uri="{FF2B5EF4-FFF2-40B4-BE49-F238E27FC236}">
                    <a16:creationId xmlns:a16="http://schemas.microsoft.com/office/drawing/2014/main" id="{CB7CDE50-9BD0-0B36-2A90-5012C18FF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699" y="728664"/>
                <a:ext cx="2647820" cy="3479998"/>
              </a:xfrm>
              <a:prstGeom prst="rect">
                <a:avLst/>
              </a:prstGeom>
              <a:blipFill>
                <a:blip r:embed="rId5"/>
                <a:stretch>
                  <a:fillRect l="-4348" t="-17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13CB04FB-139D-C2C9-0FF3-106ABC97DA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62" t="28172" r="88504" b="14545"/>
          <a:stretch/>
        </p:blipFill>
        <p:spPr>
          <a:xfrm>
            <a:off x="2440096" y="2680203"/>
            <a:ext cx="414740" cy="15140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2E0B38-3A29-5E75-5558-0077599605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832" t="2420" r="27337" b="67531"/>
          <a:stretch/>
        </p:blipFill>
        <p:spPr>
          <a:xfrm>
            <a:off x="4393768" y="3647976"/>
            <a:ext cx="1527852" cy="5169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DCACE2-CC32-B5D4-FD18-8D9901EFBE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815" t="34672" r="2991" b="5207"/>
          <a:stretch/>
        </p:blipFill>
        <p:spPr>
          <a:xfrm>
            <a:off x="8287352" y="2715553"/>
            <a:ext cx="628045" cy="1478213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D4112C9-3CFF-BAA3-2A32-3BE9879DA43B}"/>
              </a:ext>
            </a:extLst>
          </p:cNvPr>
          <p:cNvCxnSpPr/>
          <p:nvPr/>
        </p:nvCxnSpPr>
        <p:spPr>
          <a:xfrm flipV="1">
            <a:off x="8759583" y="41021"/>
            <a:ext cx="0" cy="3930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E356B42-D700-6DB2-81B2-18BF245C04AA}"/>
              </a:ext>
            </a:extLst>
          </p:cNvPr>
          <p:cNvCxnSpPr>
            <a:cxnSpLocks/>
          </p:cNvCxnSpPr>
          <p:nvPr/>
        </p:nvCxnSpPr>
        <p:spPr>
          <a:xfrm>
            <a:off x="8759583" y="434049"/>
            <a:ext cx="34437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067BA7F-F3EF-B975-E85C-B53AD053FB81}"/>
              </a:ext>
            </a:extLst>
          </p:cNvPr>
          <p:cNvSpPr txBox="1"/>
          <p:nvPr/>
        </p:nvSpPr>
        <p:spPr>
          <a:xfrm>
            <a:off x="8794382" y="408716"/>
            <a:ext cx="2551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05AF5A-C25D-AC70-3DA8-16F597C4492E}"/>
              </a:ext>
            </a:extLst>
          </p:cNvPr>
          <p:cNvSpPr txBox="1"/>
          <p:nvPr/>
        </p:nvSpPr>
        <p:spPr>
          <a:xfrm>
            <a:off x="8554631" y="124687"/>
            <a:ext cx="2503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CB958A-2ED6-904E-37B0-DADC6E6990AC}"/>
              </a:ext>
            </a:extLst>
          </p:cNvPr>
          <p:cNvSpPr txBox="1"/>
          <p:nvPr/>
        </p:nvSpPr>
        <p:spPr>
          <a:xfrm>
            <a:off x="1297579" y="4767088"/>
            <a:ext cx="6489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Assumptions: Find Max Load Part can hold assuming maximum possible bending moment (x-Axis force) or half the width of the part (y-Axis force) as per AISC 360 Section F7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B412800-DCA6-FBAD-2342-DAD75371C6CB}"/>
                  </a:ext>
                </a:extLst>
              </p:cNvPr>
              <p:cNvSpPr txBox="1"/>
              <p:nvPr/>
            </p:nvSpPr>
            <p:spPr>
              <a:xfrm>
                <a:off x="3678717" y="49051"/>
                <a:ext cx="3126343" cy="4666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𝑙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y</m:t>
                          </m:r>
                        </m:sub>
                      </m:sSub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den>
                      </m:f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</m:sSub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den>
                          </m:f>
                        </m:num>
                        <m:den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B412800-DCA6-FBAD-2342-DAD75371C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717" y="49051"/>
                <a:ext cx="3126343" cy="46660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170C769-A199-427D-506C-71CC1D1DA2CE}"/>
                  </a:ext>
                </a:extLst>
              </p:cNvPr>
              <p:cNvSpPr txBox="1"/>
              <p:nvPr/>
            </p:nvSpPr>
            <p:spPr>
              <a:xfrm>
                <a:off x="204082" y="4259577"/>
                <a:ext cx="84796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Combined, all sections should have a combined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1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of 51,004.8 </a:t>
                </a:r>
                <a:r>
                  <a:rPr lang="en-US" sz="10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lbf</a:t>
                </a:r>
                <a:r>
                  <a:rPr lang="en-US" sz="1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the X axis Direction and 157,363.2 </a:t>
                </a:r>
                <a:r>
                  <a:rPr lang="en-US" sz="10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lbf</a:t>
                </a:r>
                <a:r>
                  <a:rPr lang="en-US" sz="1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in the y axis direction</a:t>
                </a:r>
              </a:p>
              <a:p>
                <a:r>
                  <a:rPr lang="en-US" sz="1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Limit of forces is 26,810 </a:t>
                </a:r>
                <a:r>
                  <a:rPr lang="en-US" sz="10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lbf</a:t>
                </a:r>
                <a:r>
                  <a:rPr lang="en-US" sz="1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, combined stands can reset moments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170C769-A199-427D-506C-71CC1D1DA2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082" y="4259577"/>
                <a:ext cx="8479689" cy="400110"/>
              </a:xfrm>
              <a:prstGeom prst="rect">
                <a:avLst/>
              </a:prstGeom>
              <a:blipFill>
                <a:blip r:embed="rId8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9518E00-6286-12AD-901A-AE9A8DB1BBE8}"/>
                  </a:ext>
                </a:extLst>
              </p:cNvPr>
              <p:cNvSpPr txBox="1"/>
              <p:nvPr/>
            </p:nvSpPr>
            <p:spPr>
              <a:xfrm>
                <a:off x="5678678" y="282352"/>
                <a:ext cx="3126343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=0.9;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Φ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9518E00-6286-12AD-901A-AE9A8DB1BB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8678" y="282352"/>
                <a:ext cx="3126343" cy="184666"/>
              </a:xfrm>
              <a:prstGeom prst="rect">
                <a:avLst/>
              </a:prstGeom>
              <a:blipFill>
                <a:blip r:embed="rId9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Graphic 21" descr="Checkmark with solid fill">
            <a:extLst>
              <a:ext uri="{FF2B5EF4-FFF2-40B4-BE49-F238E27FC236}">
                <a16:creationId xmlns:a16="http://schemas.microsoft.com/office/drawing/2014/main" id="{9A1A2C7F-BC59-DB47-E962-CAB7E96428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86290" y="4421672"/>
            <a:ext cx="348747" cy="34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380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1161D8D-2B2B-6B33-116C-C2251745A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Three Sets of Bolts hold the stand together</a:t>
            </a:r>
          </a:p>
          <a:p>
            <a:r>
              <a:rPr lang="en-US" dirty="0"/>
              <a:t>Two in slip critical conditions, one just withstanding vertical loads.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630537-4F63-ABF6-DF6E-107201F4C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Bolt Limits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E5BE1-88CE-5EC4-2C56-6BAAAB87357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33C30-D0AE-99ED-BE3D-B08202B631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6293A6-0149-6076-8A7A-62A0EBAFB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553" y="1355678"/>
            <a:ext cx="2927085" cy="32851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59CD9DB-E4A6-5BE7-62EF-6AEFA8598739}"/>
              </a:ext>
            </a:extLst>
          </p:cNvPr>
          <p:cNvSpPr/>
          <p:nvPr/>
        </p:nvSpPr>
        <p:spPr>
          <a:xfrm>
            <a:off x="4564859" y="2233684"/>
            <a:ext cx="434771" cy="964441"/>
          </a:xfrm>
          <a:prstGeom prst="rect">
            <a:avLst/>
          </a:prstGeom>
          <a:noFill/>
          <a:ln w="28575">
            <a:solidFill>
              <a:srgbClr val="00FF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94497A-75FB-F9CE-9D9F-971DEB29A67E}"/>
              </a:ext>
            </a:extLst>
          </p:cNvPr>
          <p:cNvSpPr/>
          <p:nvPr/>
        </p:nvSpPr>
        <p:spPr>
          <a:xfrm>
            <a:off x="4081709" y="1835626"/>
            <a:ext cx="549431" cy="252482"/>
          </a:xfrm>
          <a:prstGeom prst="rect">
            <a:avLst/>
          </a:prstGeom>
          <a:noFill/>
          <a:ln w="28575">
            <a:solidFill>
              <a:srgbClr val="00FF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5349E8-DC97-642E-FF68-436DF964089F}"/>
              </a:ext>
            </a:extLst>
          </p:cNvPr>
          <p:cNvSpPr/>
          <p:nvPr/>
        </p:nvSpPr>
        <p:spPr>
          <a:xfrm>
            <a:off x="3597213" y="3320957"/>
            <a:ext cx="387933" cy="354839"/>
          </a:xfrm>
          <a:prstGeom prst="rect">
            <a:avLst/>
          </a:prstGeom>
          <a:noFill/>
          <a:ln w="28575">
            <a:solidFill>
              <a:srgbClr val="00FF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3B392C1-1217-5015-72D5-11927B62FC7B}"/>
              </a:ext>
            </a:extLst>
          </p:cNvPr>
          <p:cNvCxnSpPr>
            <a:stCxn id="10" idx="1"/>
          </p:cNvCxnSpPr>
          <p:nvPr/>
        </p:nvCxnSpPr>
        <p:spPr>
          <a:xfrm flipH="1" flipV="1">
            <a:off x="2620370" y="1692322"/>
            <a:ext cx="1461339" cy="269545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A62FB1F-BCFF-B3C5-5D4D-990A66BC00E3}"/>
              </a:ext>
            </a:extLst>
          </p:cNvPr>
          <p:cNvCxnSpPr>
            <a:cxnSpLocks/>
          </p:cNvCxnSpPr>
          <p:nvPr/>
        </p:nvCxnSpPr>
        <p:spPr>
          <a:xfrm flipH="1" flipV="1">
            <a:off x="2588525" y="3366448"/>
            <a:ext cx="1008688" cy="135344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0912007-6DF0-A642-8E5E-30D5AC486E1B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4999630" y="1827094"/>
            <a:ext cx="1010036" cy="888811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4754E20-AE32-4BC3-6896-5447873AB4A1}"/>
              </a:ext>
            </a:extLst>
          </p:cNvPr>
          <p:cNvSpPr txBox="1"/>
          <p:nvPr/>
        </p:nvSpPr>
        <p:spPr>
          <a:xfrm>
            <a:off x="222250" y="1501254"/>
            <a:ext cx="2366275" cy="78483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SHCS M24 x 3 Class 8.8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SF-568M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Proof Load: 212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kN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- 233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kN</a:t>
            </a:r>
            <a:endParaRPr lang="en-US" sz="11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Proof Load: 47.7klbf – 52.4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klbf</a:t>
            </a:r>
            <a:endParaRPr lang="en-US" sz="11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3B2AC3-8C58-934A-78BA-670F6A4BC5A0}"/>
              </a:ext>
            </a:extLst>
          </p:cNvPr>
          <p:cNvSpPr txBox="1"/>
          <p:nvPr/>
        </p:nvSpPr>
        <p:spPr>
          <a:xfrm>
            <a:off x="219073" y="3043282"/>
            <a:ext cx="2366275" cy="615553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HHCS 1”-8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SA-325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Proof Load: 51.5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klbf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– 55.8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klbf</a:t>
            </a:r>
            <a:endParaRPr lang="en-US" sz="11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15AB06-AC3B-6C54-385C-1624E77B379C}"/>
              </a:ext>
            </a:extLst>
          </p:cNvPr>
          <p:cNvSpPr txBox="1"/>
          <p:nvPr/>
        </p:nvSpPr>
        <p:spPr>
          <a:xfrm>
            <a:off x="6025225" y="1569452"/>
            <a:ext cx="2366275" cy="78483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M36 x 2 Connection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SF-568M (for M36x4)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Proof Load: 184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kN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- 792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kN</a:t>
            </a:r>
            <a:endParaRPr lang="en-US" sz="11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Proof Load: 41.4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klbf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– 178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klbf</a:t>
            </a:r>
            <a:endParaRPr lang="en-US" sz="11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0543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63DA02-3D5B-0CEB-D462-284E122D4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Bolt Moment Reactions pt. 1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8F5AF-B6FC-6951-7C0A-2CFE955A84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E1C88-8FB9-70A0-8E0D-9B7953A001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31E71C-193F-7AED-D1A3-2339D880F1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87" t="1640" r="21378" b="6851"/>
          <a:stretch/>
        </p:blipFill>
        <p:spPr>
          <a:xfrm>
            <a:off x="3306468" y="872360"/>
            <a:ext cx="2603855" cy="3643162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5C7B7CDF-08A2-3078-268B-D1BB5210D3D1}"/>
              </a:ext>
            </a:extLst>
          </p:cNvPr>
          <p:cNvSpPr/>
          <p:nvPr/>
        </p:nvSpPr>
        <p:spPr>
          <a:xfrm>
            <a:off x="4153600" y="1296837"/>
            <a:ext cx="129941" cy="129941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B63D49A-3415-91BE-0E4F-9A0B017D8AE5}"/>
              </a:ext>
            </a:extLst>
          </p:cNvPr>
          <p:cNvSpPr/>
          <p:nvPr/>
        </p:nvSpPr>
        <p:spPr>
          <a:xfrm>
            <a:off x="4153599" y="1847411"/>
            <a:ext cx="129941" cy="129941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E9DBC31-DE6C-BD9E-8754-4B296D1C2858}"/>
              </a:ext>
            </a:extLst>
          </p:cNvPr>
          <p:cNvSpPr/>
          <p:nvPr/>
        </p:nvSpPr>
        <p:spPr>
          <a:xfrm>
            <a:off x="4926085" y="1847411"/>
            <a:ext cx="129941" cy="129941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B405CC6-C693-A788-A654-BEDD9023F934}"/>
              </a:ext>
            </a:extLst>
          </p:cNvPr>
          <p:cNvSpPr/>
          <p:nvPr/>
        </p:nvSpPr>
        <p:spPr>
          <a:xfrm>
            <a:off x="4926085" y="1294915"/>
            <a:ext cx="129941" cy="129941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1398497-CD0F-8754-F5D3-49FC8ABA31A4}"/>
              </a:ext>
            </a:extLst>
          </p:cNvPr>
          <p:cNvSpPr/>
          <p:nvPr/>
        </p:nvSpPr>
        <p:spPr>
          <a:xfrm>
            <a:off x="3609772" y="4040867"/>
            <a:ext cx="129941" cy="129941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620FE41-0834-15B4-DFF8-E0743461CA89}"/>
              </a:ext>
            </a:extLst>
          </p:cNvPr>
          <p:cNvSpPr/>
          <p:nvPr/>
        </p:nvSpPr>
        <p:spPr>
          <a:xfrm>
            <a:off x="5470079" y="4047214"/>
            <a:ext cx="129941" cy="129941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9425A9F-1881-9235-B18F-F79303DCCFB8}"/>
              </a:ext>
            </a:extLst>
          </p:cNvPr>
          <p:cNvSpPr/>
          <p:nvPr/>
        </p:nvSpPr>
        <p:spPr>
          <a:xfrm>
            <a:off x="5465100" y="3383365"/>
            <a:ext cx="129941" cy="129941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B0E23D8-5FE2-837E-F014-FDBD8B208B13}"/>
              </a:ext>
            </a:extLst>
          </p:cNvPr>
          <p:cNvCxnSpPr>
            <a:cxnSpLocks/>
          </p:cNvCxnSpPr>
          <p:nvPr/>
        </p:nvCxnSpPr>
        <p:spPr>
          <a:xfrm>
            <a:off x="3672228" y="3450657"/>
            <a:ext cx="933651" cy="336884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084E4432-AF4C-2AD5-853A-53A0E3D295B6}"/>
              </a:ext>
            </a:extLst>
          </p:cNvPr>
          <p:cNvSpPr/>
          <p:nvPr/>
        </p:nvSpPr>
        <p:spPr>
          <a:xfrm>
            <a:off x="3609772" y="3383364"/>
            <a:ext cx="129941" cy="129941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8D2DDF0-8F2B-ED45-70A8-5EBE9962A147}"/>
              </a:ext>
            </a:extLst>
          </p:cNvPr>
          <p:cNvCxnSpPr>
            <a:cxnSpLocks/>
          </p:cNvCxnSpPr>
          <p:nvPr/>
        </p:nvCxnSpPr>
        <p:spPr>
          <a:xfrm>
            <a:off x="4626415" y="4120590"/>
            <a:ext cx="859221" cy="4267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6DAE3F-3E69-283B-B366-8B171D0A00BD}"/>
              </a:ext>
            </a:extLst>
          </p:cNvPr>
          <p:cNvCxnSpPr>
            <a:cxnSpLocks/>
          </p:cNvCxnSpPr>
          <p:nvPr/>
        </p:nvCxnSpPr>
        <p:spPr>
          <a:xfrm>
            <a:off x="4600112" y="3792269"/>
            <a:ext cx="44" cy="344066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20ADA9-14F7-F746-C356-8E313982D201}"/>
              </a:ext>
            </a:extLst>
          </p:cNvPr>
          <p:cNvCxnSpPr>
            <a:cxnSpLocks/>
          </p:cNvCxnSpPr>
          <p:nvPr/>
        </p:nvCxnSpPr>
        <p:spPr>
          <a:xfrm>
            <a:off x="4591277" y="1912381"/>
            <a:ext cx="452387" cy="2135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C844E52-EA8A-B7F6-B9D2-0CE29E235235}"/>
              </a:ext>
            </a:extLst>
          </p:cNvPr>
          <p:cNvCxnSpPr>
            <a:cxnSpLocks/>
          </p:cNvCxnSpPr>
          <p:nvPr/>
        </p:nvCxnSpPr>
        <p:spPr>
          <a:xfrm flipH="1">
            <a:off x="4598992" y="1638533"/>
            <a:ext cx="2240" cy="296419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79544AE-BF36-F7AC-2212-8EE5B4E06E38}"/>
              </a:ext>
            </a:extLst>
          </p:cNvPr>
          <p:cNvCxnSpPr>
            <a:cxnSpLocks/>
          </p:cNvCxnSpPr>
          <p:nvPr/>
        </p:nvCxnSpPr>
        <p:spPr>
          <a:xfrm>
            <a:off x="4218569" y="1369440"/>
            <a:ext cx="372872" cy="27648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4882A4A2-6068-50E2-A450-D9D2749681D3}"/>
              </a:ext>
            </a:extLst>
          </p:cNvPr>
          <p:cNvSpPr txBox="1"/>
          <p:nvPr/>
        </p:nvSpPr>
        <p:spPr>
          <a:xfrm>
            <a:off x="4680793" y="4105837"/>
            <a:ext cx="6527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133.35 mm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380DB28-2FB2-2466-591B-89B4CF223378}"/>
              </a:ext>
            </a:extLst>
          </p:cNvPr>
          <p:cNvSpPr txBox="1"/>
          <p:nvPr/>
        </p:nvSpPr>
        <p:spPr>
          <a:xfrm>
            <a:off x="4531405" y="3881482"/>
            <a:ext cx="6527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47.625 mm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A8959A8-E636-2953-B917-E82D7016ACE5}"/>
              </a:ext>
            </a:extLst>
          </p:cNvPr>
          <p:cNvSpPr txBox="1"/>
          <p:nvPr/>
        </p:nvSpPr>
        <p:spPr>
          <a:xfrm>
            <a:off x="4531405" y="1690522"/>
            <a:ext cx="6527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41.275 mm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62C4D38-6C40-E1EF-85F1-3DC1A623DA5A}"/>
              </a:ext>
            </a:extLst>
          </p:cNvPr>
          <p:cNvSpPr txBox="1"/>
          <p:nvPr/>
        </p:nvSpPr>
        <p:spPr>
          <a:xfrm>
            <a:off x="4409653" y="1914840"/>
            <a:ext cx="6014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55.88 mm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B16A40-EC1A-0FA0-11CC-E10849799C02}"/>
              </a:ext>
            </a:extLst>
          </p:cNvPr>
          <p:cNvSpPr txBox="1"/>
          <p:nvPr/>
        </p:nvSpPr>
        <p:spPr>
          <a:xfrm>
            <a:off x="3827157" y="1429036"/>
            <a:ext cx="7040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69.4709 mm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E53AD9F-A2F4-FC52-FCC9-71DED338C2F6}"/>
              </a:ext>
            </a:extLst>
          </p:cNvPr>
          <p:cNvSpPr txBox="1"/>
          <p:nvPr/>
        </p:nvSpPr>
        <p:spPr>
          <a:xfrm>
            <a:off x="3973672" y="3421634"/>
            <a:ext cx="7553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141.5993 mm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1">
                <a:extLst>
                  <a:ext uri="{FF2B5EF4-FFF2-40B4-BE49-F238E27FC236}">
                    <a16:creationId xmlns:a16="http://schemas.microsoft.com/office/drawing/2014/main" id="{A9E990CA-AE40-16E7-39EC-4FDDA205E2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8599" y="728664"/>
                <a:ext cx="2753015" cy="385777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lIns="0" tIns="0" rIns="0" bIns="0"/>
              <a:lstStyle>
                <a:lvl1pPr marL="230188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51276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803275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08585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37001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600" dirty="0"/>
                  <a:t>F = F’+F’’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lang="en-US" sz="1400" dirty="0"/>
              </a:p>
              <a:p>
                <a:pPr lvl="1"/>
                <a:r>
                  <a:rPr lang="en-US" sz="1100" dirty="0"/>
                  <a:t>V = Shear Force</a:t>
                </a:r>
              </a:p>
              <a:p>
                <a:pPr lvl="1"/>
                <a:r>
                  <a:rPr lang="en-US" sz="1100" dirty="0"/>
                  <a:t>N = # of bolts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endParaRPr lang="en-US" sz="1400" dirty="0"/>
              </a:p>
              <a:p>
                <a:pPr lvl="1"/>
                <a:r>
                  <a:rPr lang="en-US" sz="1100" dirty="0"/>
                  <a:t>M = Applied Moment</a:t>
                </a:r>
              </a:p>
              <a:p>
                <a:pPr lvl="1"/>
                <a:r>
                  <a:rPr lang="en-US" sz="1100" dirty="0"/>
                  <a:t>R = Distance from Center</a:t>
                </a:r>
              </a:p>
              <a:p>
                <a:r>
                  <a:rPr lang="en-US" sz="1300" dirty="0"/>
                  <a:t>F = </a:t>
                </a:r>
                <a:r>
                  <a:rPr lang="en-US" sz="1300" dirty="0">
                    <a:solidFill>
                      <a:schemeClr val="accent6">
                        <a:lumMod val="50000"/>
                      </a:schemeClr>
                    </a:solidFill>
                    <a:highlight>
                      <a:srgbClr val="000000"/>
                    </a:highlight>
                  </a:rPr>
                  <a:t>____</a:t>
                </a:r>
              </a:p>
              <a:p>
                <a:pPr marL="0" indent="0">
                  <a:buNone/>
                </a:pPr>
                <a:r>
                  <a:rPr lang="en-US" sz="1600" dirty="0"/>
                  <a:t>Bolt Shear =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</m:oMath>
                </a14:m>
                <a:endParaRPr lang="en-US" sz="1600" dirty="0"/>
              </a:p>
              <a:p>
                <a:r>
                  <a:rPr lang="en-US" sz="1400" dirty="0"/>
                  <a:t>A = bolt area</a:t>
                </a:r>
              </a:p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1400" dirty="0">
                    <a:solidFill>
                      <a:schemeClr val="accent6">
                        <a:lumMod val="50000"/>
                      </a:schemeClr>
                    </a:solidFill>
                    <a:highlight>
                      <a:srgbClr val="000000"/>
                    </a:highlight>
                  </a:rPr>
                  <a:t>____</a:t>
                </a:r>
                <a:endParaRPr lang="en-US" sz="1400" dirty="0"/>
              </a:p>
              <a:p>
                <a:pPr marL="0" indent="0">
                  <a:buNone/>
                </a:pPr>
                <a:r>
                  <a:rPr lang="en-US" sz="1600" dirty="0"/>
                  <a:t>Bearing Area Stress =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den>
                    </m:f>
                  </m:oMath>
                </a14:m>
                <a:endParaRPr lang="en-US" sz="1600" b="0" dirty="0"/>
              </a:p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1400" dirty="0">
                        <a:solidFill>
                          <a:schemeClr val="accent6">
                            <a:lumMod val="50000"/>
                          </a:schemeClr>
                        </a:solidFill>
                        <a:highlight>
                          <a:srgbClr val="000000"/>
                        </a:highlight>
                      </a:rPr>
                      <m:t>____</m:t>
                    </m:r>
                  </m:oMath>
                </a14:m>
                <a:endParaRPr lang="en-US" sz="1400" dirty="0">
                  <a:solidFill>
                    <a:schemeClr val="accent6">
                      <a:lumMod val="50000"/>
                    </a:schemeClr>
                  </a:solidFill>
                  <a:highlight>
                    <a:srgbClr val="000000"/>
                  </a:highlight>
                </a:endParaRPr>
              </a:p>
              <a:p>
                <a:pPr marL="0" indent="0">
                  <a:buNone/>
                </a:pPr>
                <a:br>
                  <a:rPr lang="en-US" sz="1600" dirty="0"/>
                </a:br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51" name="Content Placeholder 1">
                <a:extLst>
                  <a:ext uri="{FF2B5EF4-FFF2-40B4-BE49-F238E27FC236}">
                    <a16:creationId xmlns:a16="http://schemas.microsoft.com/office/drawing/2014/main" id="{A9E990CA-AE40-16E7-39EC-4FDDA205E2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9" y="728664"/>
                <a:ext cx="2753015" cy="3857774"/>
              </a:xfrm>
              <a:prstGeom prst="rect">
                <a:avLst/>
              </a:prstGeom>
              <a:blipFill>
                <a:blip r:embed="rId3"/>
                <a:stretch>
                  <a:fillRect l="-4185" t="-157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1B78F13-EB88-E17E-11E3-31566295F18C}"/>
              </a:ext>
            </a:extLst>
          </p:cNvPr>
          <p:cNvCxnSpPr>
            <a:cxnSpLocks/>
            <a:stCxn id="58" idx="1"/>
          </p:cNvCxnSpPr>
          <p:nvPr/>
        </p:nvCxnSpPr>
        <p:spPr>
          <a:xfrm flipH="1" flipV="1">
            <a:off x="2981614" y="3716723"/>
            <a:ext cx="590063" cy="78367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BD59F77-3E03-A835-B164-ED40F8009A18}"/>
              </a:ext>
            </a:extLst>
          </p:cNvPr>
          <p:cNvCxnSpPr>
            <a:cxnSpLocks/>
          </p:cNvCxnSpPr>
          <p:nvPr/>
        </p:nvCxnSpPr>
        <p:spPr>
          <a:xfrm flipV="1">
            <a:off x="5274644" y="1294915"/>
            <a:ext cx="876169" cy="212765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B62213C9-B403-710E-5F84-C021DB2D373C}"/>
              </a:ext>
            </a:extLst>
          </p:cNvPr>
          <p:cNvSpPr/>
          <p:nvPr/>
        </p:nvSpPr>
        <p:spPr>
          <a:xfrm>
            <a:off x="3827157" y="1034716"/>
            <a:ext cx="1447487" cy="1095568"/>
          </a:xfrm>
          <a:prstGeom prst="rect">
            <a:avLst/>
          </a:prstGeom>
          <a:noFill/>
          <a:ln w="28575">
            <a:solidFill>
              <a:schemeClr val="tx2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798E9D4-5440-1469-A6A6-E5A802EBD6D0}"/>
              </a:ext>
            </a:extLst>
          </p:cNvPr>
          <p:cNvSpPr/>
          <p:nvPr/>
        </p:nvSpPr>
        <p:spPr>
          <a:xfrm>
            <a:off x="3571677" y="3278258"/>
            <a:ext cx="2121666" cy="1033664"/>
          </a:xfrm>
          <a:prstGeom prst="rect">
            <a:avLst/>
          </a:prstGeom>
          <a:noFill/>
          <a:ln w="28575">
            <a:solidFill>
              <a:schemeClr val="tx2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B062A19-5873-A46C-DBC1-E64CD7D97423}"/>
              </a:ext>
            </a:extLst>
          </p:cNvPr>
          <p:cNvCxnSpPr/>
          <p:nvPr/>
        </p:nvCxnSpPr>
        <p:spPr>
          <a:xfrm>
            <a:off x="6015787" y="1645920"/>
            <a:ext cx="0" cy="214917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06C3E45-EA98-EF1B-0D58-14F58CF35AEC}"/>
              </a:ext>
            </a:extLst>
          </p:cNvPr>
          <p:cNvCxnSpPr>
            <a:stCxn id="9" idx="3"/>
          </p:cNvCxnSpPr>
          <p:nvPr/>
        </p:nvCxnSpPr>
        <p:spPr>
          <a:xfrm>
            <a:off x="4680793" y="1638534"/>
            <a:ext cx="1416811" cy="738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B368A8A-41BC-3BBC-29C6-06B7115E5A6F}"/>
              </a:ext>
            </a:extLst>
          </p:cNvPr>
          <p:cNvCxnSpPr/>
          <p:nvPr/>
        </p:nvCxnSpPr>
        <p:spPr>
          <a:xfrm>
            <a:off x="4678074" y="3788176"/>
            <a:ext cx="1416811" cy="738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778E0F81-06FA-278E-D815-9915BE191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405" y="3716723"/>
            <a:ext cx="149388" cy="1504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814226-CDB8-5FC0-97AA-81691E950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405" y="1563302"/>
            <a:ext cx="149388" cy="150463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F5459C1B-2BC4-99A0-B58D-D6345FEECCE3}"/>
              </a:ext>
            </a:extLst>
          </p:cNvPr>
          <p:cNvSpPr txBox="1"/>
          <p:nvPr/>
        </p:nvSpPr>
        <p:spPr>
          <a:xfrm>
            <a:off x="5335060" y="2488827"/>
            <a:ext cx="7553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318.8792 mm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Content Placeholder 1">
                <a:extLst>
                  <a:ext uri="{FF2B5EF4-FFF2-40B4-BE49-F238E27FC236}">
                    <a16:creationId xmlns:a16="http://schemas.microsoft.com/office/drawing/2014/main" id="{738DA814-F019-A436-6D1C-46EDF0FCCF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51374" y="728664"/>
                <a:ext cx="2753015" cy="385777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lIns="0" tIns="0" rIns="0" bIns="0"/>
              <a:lstStyle>
                <a:lvl1pPr marL="230188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51276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803275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08585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37001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400" dirty="0"/>
                  <a:t>F = F’+F’’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lang="en-US" sz="1200" dirty="0"/>
              </a:p>
              <a:p>
                <a:pPr lvl="1"/>
                <a:r>
                  <a:rPr lang="en-US" sz="1050" dirty="0"/>
                  <a:t>V = Shear Force = </a:t>
                </a:r>
                <a:r>
                  <a:rPr lang="en-US" sz="1050" u="none" strike="noStrike" dirty="0">
                    <a:effectLst/>
                  </a:rPr>
                  <a:t>26,039</a:t>
                </a:r>
                <a:r>
                  <a:rPr lang="en-US" sz="1050" dirty="0">
                    <a:solidFill>
                      <a:srgbClr val="000000"/>
                    </a:solidFill>
                    <a:latin typeface="Helvetica" panose="020B0604020202020204" pitchFamily="34" charset="0"/>
                  </a:rPr>
                  <a:t> </a:t>
                </a:r>
                <a:r>
                  <a:rPr lang="en-US" sz="1050" dirty="0" err="1">
                    <a:solidFill>
                      <a:srgbClr val="000000"/>
                    </a:solidFill>
                    <a:latin typeface="Helvetica" panose="020B0604020202020204" pitchFamily="34" charset="0"/>
                  </a:rPr>
                  <a:t>lbf</a:t>
                </a:r>
                <a:endParaRPr lang="en-US" sz="1050" dirty="0"/>
              </a:p>
              <a:p>
                <a:pPr lvl="1"/>
                <a:r>
                  <a:rPr lang="en-US" sz="1050" dirty="0"/>
                  <a:t>N = # of bolts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num>
                      <m:den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endParaRPr lang="en-US" sz="1200" dirty="0"/>
              </a:p>
              <a:p>
                <a:pPr lvl="1"/>
                <a:r>
                  <a:rPr lang="en-US" sz="1050" dirty="0"/>
                  <a:t>M = Applied Moment = </a:t>
                </a:r>
                <a:r>
                  <a:rPr lang="en-US" sz="1050" u="none" strike="noStrike" dirty="0">
                    <a:effectLst/>
                  </a:rPr>
                  <a:t>29,003</a:t>
                </a:r>
                <a:r>
                  <a:rPr lang="en-US" sz="1050" dirty="0">
                    <a:solidFill>
                      <a:srgbClr val="000000"/>
                    </a:solidFill>
                    <a:latin typeface="Helvetica" panose="020B0604020202020204" pitchFamily="34" charset="0"/>
                  </a:rPr>
                  <a:t> </a:t>
                </a:r>
                <a:r>
                  <a:rPr lang="en-US" sz="1050" dirty="0" err="1">
                    <a:solidFill>
                      <a:srgbClr val="000000"/>
                    </a:solidFill>
                    <a:latin typeface="Helvetica" panose="020B0604020202020204" pitchFamily="34" charset="0"/>
                  </a:rPr>
                  <a:t>lbf</a:t>
                </a:r>
                <a:r>
                  <a:rPr lang="en-US" sz="1050" dirty="0">
                    <a:solidFill>
                      <a:srgbClr val="000000"/>
                    </a:solidFill>
                    <a:latin typeface="Helvetica" panose="020B0604020202020204" pitchFamily="34" charset="0"/>
                  </a:rPr>
                  <a:t>-in</a:t>
                </a:r>
                <a:endParaRPr lang="en-US" sz="1050" dirty="0"/>
              </a:p>
              <a:p>
                <a:pPr lvl="1"/>
                <a:r>
                  <a:rPr lang="en-US" sz="1050" dirty="0"/>
                  <a:t>R = Distance from Center</a:t>
                </a:r>
              </a:p>
              <a:p>
                <a:r>
                  <a:rPr lang="en-US" sz="1200" dirty="0">
                    <a:highlight>
                      <a:srgbClr val="FFFF00"/>
                    </a:highlight>
                  </a:rPr>
                  <a:t>F = 9,174.3 </a:t>
                </a:r>
                <a:r>
                  <a:rPr lang="en-US" sz="1200" dirty="0" err="1">
                    <a:highlight>
                      <a:srgbClr val="FFFF00"/>
                    </a:highlight>
                  </a:rPr>
                  <a:t>lbf</a:t>
                </a:r>
                <a:endParaRPr lang="en-US" sz="1200" dirty="0">
                  <a:highlight>
                    <a:srgbClr val="FFFF00"/>
                  </a:highlight>
                </a:endParaRPr>
              </a:p>
              <a:p>
                <a:pPr marL="0" indent="0">
                  <a:buNone/>
                </a:pPr>
                <a:r>
                  <a:rPr lang="en-US" sz="1400" dirty="0"/>
                  <a:t>Bolt Shear =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</m:oMath>
                </a14:m>
                <a:endParaRPr lang="en-US" sz="1400" dirty="0"/>
              </a:p>
              <a:p>
                <a:r>
                  <a:rPr lang="en-US" sz="1200" dirty="0"/>
                  <a:t>A = bolt area = 0.7012 </a:t>
                </a:r>
              </a:p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1200" dirty="0"/>
                  <a:t>13,084 psi</a:t>
                </a:r>
              </a:p>
              <a:p>
                <a:pPr marL="0" indent="0">
                  <a:buNone/>
                </a:pPr>
                <a:r>
                  <a:rPr lang="en-US" sz="1400" dirty="0"/>
                  <a:t>Bearing Area Stress =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den>
                    </m:f>
                  </m:oMath>
                </a14:m>
                <a:endParaRPr lang="en-US" sz="1400" b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1200" b="0" dirty="0">
                    <a:latin typeface="Cambria Math" panose="02040503050406030204" pitchFamily="18" charset="0"/>
                  </a:rPr>
                  <a:t>Bearing Area = 0.945 in</a:t>
                </a:r>
                <a:r>
                  <a:rPr lang="en-US" sz="12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²</a:t>
                </a:r>
                <a:r>
                  <a:rPr lang="en-US" sz="1200" b="0" dirty="0"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9,708 psi</a:t>
                </a:r>
                <a:br>
                  <a:rPr lang="en-US" sz="1600" dirty="0"/>
                </a:br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67" name="Content Placeholder 1">
                <a:extLst>
                  <a:ext uri="{FF2B5EF4-FFF2-40B4-BE49-F238E27FC236}">
                    <a16:creationId xmlns:a16="http://schemas.microsoft.com/office/drawing/2014/main" id="{738DA814-F019-A436-6D1C-46EDF0FCC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1374" y="728664"/>
                <a:ext cx="2753015" cy="3857774"/>
              </a:xfrm>
              <a:prstGeom prst="rect">
                <a:avLst/>
              </a:prstGeom>
              <a:blipFill>
                <a:blip r:embed="rId5"/>
                <a:stretch>
                  <a:fillRect l="-3744" t="-142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23252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CE985B-A3D1-0C9F-7C44-C5CEF649B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To transfer the forces to the bottom set of bolts:</a:t>
            </a:r>
          </a:p>
          <a:p>
            <a:r>
              <a:rPr lang="en-US" dirty="0"/>
              <a:t>Moment loading will transfer.</a:t>
            </a:r>
          </a:p>
          <a:p>
            <a:pPr lvl="1"/>
            <a:r>
              <a:rPr lang="en-US" dirty="0"/>
              <a:t>For the sake of being conservative, it will be assumed to be additive.</a:t>
            </a:r>
          </a:p>
          <a:p>
            <a:pPr lvl="2"/>
            <a:r>
              <a:rPr lang="en-US" dirty="0"/>
              <a:t>P = 26,039 </a:t>
            </a:r>
            <a:r>
              <a:rPr lang="en-US" dirty="0" err="1"/>
              <a:t>lbf</a:t>
            </a:r>
            <a:r>
              <a:rPr lang="en-US" dirty="0"/>
              <a:t>, x = 12.5543 in</a:t>
            </a:r>
          </a:p>
          <a:p>
            <a:pPr lvl="2"/>
            <a:r>
              <a:rPr lang="en-US" dirty="0"/>
              <a:t>M_r = 326,900 </a:t>
            </a:r>
            <a:r>
              <a:rPr lang="en-US" dirty="0" err="1"/>
              <a:t>lbf</a:t>
            </a:r>
            <a:r>
              <a:rPr lang="en-US" dirty="0"/>
              <a:t>-in</a:t>
            </a:r>
          </a:p>
          <a:p>
            <a:pPr lvl="1"/>
            <a:r>
              <a:rPr lang="en-US" dirty="0"/>
              <a:t>Combined Moment Reaction of </a:t>
            </a:r>
            <a:r>
              <a:rPr lang="en-US" dirty="0">
                <a:highlight>
                  <a:srgbClr val="FFFF00"/>
                </a:highlight>
              </a:rPr>
              <a:t>355,900 </a:t>
            </a:r>
            <a:r>
              <a:rPr lang="en-US" dirty="0" err="1">
                <a:highlight>
                  <a:srgbClr val="FFFF00"/>
                </a:highlight>
              </a:rPr>
              <a:t>lbf</a:t>
            </a:r>
            <a:r>
              <a:rPr lang="en-US" dirty="0">
                <a:highlight>
                  <a:srgbClr val="FFFF00"/>
                </a:highlight>
              </a:rPr>
              <a:t>-in</a:t>
            </a:r>
          </a:p>
          <a:p>
            <a:r>
              <a:rPr lang="en-US" dirty="0"/>
              <a:t>Reaction Force of </a:t>
            </a:r>
            <a:r>
              <a:rPr lang="en-US" dirty="0">
                <a:highlight>
                  <a:srgbClr val="FFFF00"/>
                </a:highlight>
              </a:rPr>
              <a:t>26,810 </a:t>
            </a:r>
            <a:r>
              <a:rPr lang="en-US" dirty="0" err="1">
                <a:highlight>
                  <a:srgbClr val="FFFF00"/>
                </a:highlight>
              </a:rPr>
              <a:t>lbf</a:t>
            </a:r>
            <a:endParaRPr lang="en-US" dirty="0">
              <a:highlight>
                <a:srgbClr val="FFFF00"/>
              </a:highlight>
            </a:endParaRP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117CEB-5FBE-1C9A-D968-A83DC1674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 Force Reactions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569BF-7C9A-2451-2676-168E938BDA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F986B-0924-2A45-D578-77DCEDADF2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7FC12F-1405-9FA5-C5C7-4A020E91FD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08"/>
          <a:stretch/>
        </p:blipFill>
        <p:spPr>
          <a:xfrm>
            <a:off x="6183321" y="-1"/>
            <a:ext cx="2960679" cy="14217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B3207EA-A787-2226-F479-74F625326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044" y="1727735"/>
            <a:ext cx="2092266" cy="2923306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1FC3A07-DA55-DD13-780E-39E5CDCEC805}"/>
              </a:ext>
            </a:extLst>
          </p:cNvPr>
          <p:cNvCxnSpPr>
            <a:cxnSpLocks/>
          </p:cNvCxnSpPr>
          <p:nvPr/>
        </p:nvCxnSpPr>
        <p:spPr>
          <a:xfrm>
            <a:off x="7825339" y="2329313"/>
            <a:ext cx="428324" cy="0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FFC56A5-C57F-5929-C607-AB133868407C}"/>
              </a:ext>
            </a:extLst>
          </p:cNvPr>
          <p:cNvCxnSpPr>
            <a:cxnSpLocks/>
          </p:cNvCxnSpPr>
          <p:nvPr/>
        </p:nvCxnSpPr>
        <p:spPr>
          <a:xfrm flipH="1">
            <a:off x="7334450" y="4069881"/>
            <a:ext cx="327259" cy="0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Graphic 48" descr="Back outline">
            <a:extLst>
              <a:ext uri="{FF2B5EF4-FFF2-40B4-BE49-F238E27FC236}">
                <a16:creationId xmlns:a16="http://schemas.microsoft.com/office/drawing/2014/main" id="{6A218A24-6D78-F5F7-7AAB-438FA74C74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>
            <a:off x="7728539" y="3866255"/>
            <a:ext cx="322684" cy="322684"/>
          </a:xfrm>
          <a:prstGeom prst="rect">
            <a:avLst/>
          </a:prstGeom>
        </p:spPr>
      </p:pic>
      <p:pic>
        <p:nvPicPr>
          <p:cNvPr id="50" name="Graphic 49" descr="Back outline">
            <a:extLst>
              <a:ext uri="{FF2B5EF4-FFF2-40B4-BE49-F238E27FC236}">
                <a16:creationId xmlns:a16="http://schemas.microsoft.com/office/drawing/2014/main" id="{EAE6BF74-E31B-5013-08E0-0A76A192E7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>
            <a:off x="7870620" y="3865144"/>
            <a:ext cx="317323" cy="317323"/>
          </a:xfrm>
          <a:prstGeom prst="rect">
            <a:avLst/>
          </a:prstGeom>
        </p:spPr>
      </p:pic>
      <p:pic>
        <p:nvPicPr>
          <p:cNvPr id="51" name="Graphic 50" descr="Back outline">
            <a:extLst>
              <a:ext uri="{FF2B5EF4-FFF2-40B4-BE49-F238E27FC236}">
                <a16:creationId xmlns:a16="http://schemas.microsoft.com/office/drawing/2014/main" id="{95961717-5356-7671-E050-3B12116DC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>
            <a:off x="7664895" y="2062273"/>
            <a:ext cx="398061" cy="398061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A2D53257-FF6A-F7DC-5DF9-1CCB5CA16537}"/>
              </a:ext>
            </a:extLst>
          </p:cNvPr>
          <p:cNvSpPr txBox="1"/>
          <p:nvPr/>
        </p:nvSpPr>
        <p:spPr>
          <a:xfrm>
            <a:off x="7668886" y="2433250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EF26B7F-BF34-C42B-6B29-DF209BA08202}"/>
              </a:ext>
            </a:extLst>
          </p:cNvPr>
          <p:cNvSpPr txBox="1"/>
          <p:nvPr/>
        </p:nvSpPr>
        <p:spPr>
          <a:xfrm>
            <a:off x="7726595" y="4136970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47276F7-3073-A444-4C05-9F7D9764DB15}"/>
              </a:ext>
            </a:extLst>
          </p:cNvPr>
          <p:cNvSpPr txBox="1"/>
          <p:nvPr/>
        </p:nvSpPr>
        <p:spPr>
          <a:xfrm>
            <a:off x="7905746" y="4136970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M_r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5E76B4F-E592-EBA5-3274-411B47758948}"/>
              </a:ext>
            </a:extLst>
          </p:cNvPr>
          <p:cNvSpPr txBox="1"/>
          <p:nvPr/>
        </p:nvSpPr>
        <p:spPr>
          <a:xfrm>
            <a:off x="8075378" y="2372411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2C8AF5A-503A-8A9E-EA68-F605EDAD61A7}"/>
              </a:ext>
            </a:extLst>
          </p:cNvPr>
          <p:cNvSpPr txBox="1"/>
          <p:nvPr/>
        </p:nvSpPr>
        <p:spPr>
          <a:xfrm>
            <a:off x="7368798" y="4065927"/>
            <a:ext cx="279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354479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2AF8ED-CA0B-0A3B-A35B-C73B34403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Exact methods to evaluate stand design is difficult due to non traditional features. </a:t>
            </a:r>
          </a:p>
          <a:p>
            <a:r>
              <a:rPr lang="en-US" dirty="0"/>
              <a:t>Outside of scope of BPVC as per VIII-2,U-1(e)(2) </a:t>
            </a:r>
          </a:p>
          <a:p>
            <a:r>
              <a:rPr lang="en-US" dirty="0"/>
              <a:t>AISC 360 Advanced Analysis Methods are more for beam line elements than solid body, detailed components. </a:t>
            </a:r>
          </a:p>
          <a:p>
            <a:r>
              <a:rPr lang="en-US" dirty="0"/>
              <a:t>A combination of methods will be employed</a:t>
            </a:r>
          </a:p>
          <a:p>
            <a:pPr lvl="1"/>
            <a:r>
              <a:rPr lang="en-US" dirty="0"/>
              <a:t>Manual AISC/ASCE/Traditional calculations </a:t>
            </a:r>
          </a:p>
          <a:p>
            <a:pPr lvl="1"/>
            <a:r>
              <a:rPr lang="en-US" dirty="0"/>
              <a:t>FEA verification to ASME BPVC</a:t>
            </a:r>
          </a:p>
          <a:p>
            <a:pPr lvl="2"/>
            <a:r>
              <a:rPr lang="en-US" dirty="0"/>
              <a:t>Weld with joint efficiency = 1 due to compressive welds</a:t>
            </a:r>
          </a:p>
          <a:p>
            <a:pPr lvl="2"/>
            <a:r>
              <a:rPr lang="en-US" dirty="0"/>
              <a:t>FESHM Safety not explicitly required for vacuum vessels</a:t>
            </a:r>
          </a:p>
          <a:p>
            <a:pPr lvl="2"/>
            <a:r>
              <a:rPr lang="en-US" dirty="0"/>
              <a:t>Div. 1 vessels have a loading factor of 3.5 </a:t>
            </a:r>
          </a:p>
          <a:p>
            <a:pPr lvl="2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442D10-BF9E-90C3-8D75-597D7848B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Methodology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B3B2A-19DE-7C74-F460-A4F07887B9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D36AA-F5ED-1EE1-4D85-6BD75689C6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5C1B42-9A1F-512D-0A8B-F78FBCA96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292" y="1920049"/>
            <a:ext cx="2225352" cy="24245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02EA3F-B3FD-BBD0-1196-E03D8467D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233" y="4506425"/>
            <a:ext cx="7000086" cy="5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801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63DA02-3D5B-0CEB-D462-284E122D4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Bolt Moment Reactions pt. 2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8F5AF-B6FC-6951-7C0A-2CFE955A84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E1C88-8FB9-70A0-8E0D-9B7953A001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31E71C-193F-7AED-D1A3-2339D880F1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87" t="1640" r="21378" b="6851"/>
          <a:stretch/>
        </p:blipFill>
        <p:spPr>
          <a:xfrm>
            <a:off x="3306468" y="872360"/>
            <a:ext cx="2603855" cy="3643162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5C7B7CDF-08A2-3078-268B-D1BB5210D3D1}"/>
              </a:ext>
            </a:extLst>
          </p:cNvPr>
          <p:cNvSpPr/>
          <p:nvPr/>
        </p:nvSpPr>
        <p:spPr>
          <a:xfrm>
            <a:off x="4153600" y="1296837"/>
            <a:ext cx="129941" cy="129941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B63D49A-3415-91BE-0E4F-9A0B017D8AE5}"/>
              </a:ext>
            </a:extLst>
          </p:cNvPr>
          <p:cNvSpPr/>
          <p:nvPr/>
        </p:nvSpPr>
        <p:spPr>
          <a:xfrm>
            <a:off x="4153599" y="1847411"/>
            <a:ext cx="129941" cy="129941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E9DBC31-DE6C-BD9E-8754-4B296D1C2858}"/>
              </a:ext>
            </a:extLst>
          </p:cNvPr>
          <p:cNvSpPr/>
          <p:nvPr/>
        </p:nvSpPr>
        <p:spPr>
          <a:xfrm>
            <a:off x="4926085" y="1847411"/>
            <a:ext cx="129941" cy="129941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B405CC6-C693-A788-A654-BEDD9023F934}"/>
              </a:ext>
            </a:extLst>
          </p:cNvPr>
          <p:cNvSpPr/>
          <p:nvPr/>
        </p:nvSpPr>
        <p:spPr>
          <a:xfrm>
            <a:off x="4926085" y="1294915"/>
            <a:ext cx="129941" cy="129941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1398497-CD0F-8754-F5D3-49FC8ABA31A4}"/>
              </a:ext>
            </a:extLst>
          </p:cNvPr>
          <p:cNvSpPr/>
          <p:nvPr/>
        </p:nvSpPr>
        <p:spPr>
          <a:xfrm>
            <a:off x="3609772" y="4040867"/>
            <a:ext cx="129941" cy="129941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620FE41-0834-15B4-DFF8-E0743461CA89}"/>
              </a:ext>
            </a:extLst>
          </p:cNvPr>
          <p:cNvSpPr/>
          <p:nvPr/>
        </p:nvSpPr>
        <p:spPr>
          <a:xfrm>
            <a:off x="5470079" y="4047214"/>
            <a:ext cx="129941" cy="129941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9425A9F-1881-9235-B18F-F79303DCCFB8}"/>
              </a:ext>
            </a:extLst>
          </p:cNvPr>
          <p:cNvSpPr/>
          <p:nvPr/>
        </p:nvSpPr>
        <p:spPr>
          <a:xfrm>
            <a:off x="5465100" y="3383365"/>
            <a:ext cx="129941" cy="129941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B0E23D8-5FE2-837E-F014-FDBD8B208B13}"/>
              </a:ext>
            </a:extLst>
          </p:cNvPr>
          <p:cNvCxnSpPr>
            <a:cxnSpLocks/>
          </p:cNvCxnSpPr>
          <p:nvPr/>
        </p:nvCxnSpPr>
        <p:spPr>
          <a:xfrm>
            <a:off x="3672228" y="3450657"/>
            <a:ext cx="933651" cy="336884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084E4432-AF4C-2AD5-853A-53A0E3D295B6}"/>
              </a:ext>
            </a:extLst>
          </p:cNvPr>
          <p:cNvSpPr/>
          <p:nvPr/>
        </p:nvSpPr>
        <p:spPr>
          <a:xfrm>
            <a:off x="3609772" y="3383364"/>
            <a:ext cx="129941" cy="129941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8D2DDF0-8F2B-ED45-70A8-5EBE9962A147}"/>
              </a:ext>
            </a:extLst>
          </p:cNvPr>
          <p:cNvCxnSpPr>
            <a:cxnSpLocks/>
          </p:cNvCxnSpPr>
          <p:nvPr/>
        </p:nvCxnSpPr>
        <p:spPr>
          <a:xfrm>
            <a:off x="4626415" y="4120590"/>
            <a:ext cx="859221" cy="4267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6DAE3F-3E69-283B-B366-8B171D0A00BD}"/>
              </a:ext>
            </a:extLst>
          </p:cNvPr>
          <p:cNvCxnSpPr>
            <a:cxnSpLocks/>
          </p:cNvCxnSpPr>
          <p:nvPr/>
        </p:nvCxnSpPr>
        <p:spPr>
          <a:xfrm>
            <a:off x="4600112" y="3792269"/>
            <a:ext cx="44" cy="344066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20ADA9-14F7-F746-C356-8E313982D201}"/>
              </a:ext>
            </a:extLst>
          </p:cNvPr>
          <p:cNvCxnSpPr>
            <a:cxnSpLocks/>
          </p:cNvCxnSpPr>
          <p:nvPr/>
        </p:nvCxnSpPr>
        <p:spPr>
          <a:xfrm>
            <a:off x="4591277" y="1912381"/>
            <a:ext cx="452387" cy="2135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C844E52-EA8A-B7F6-B9D2-0CE29E235235}"/>
              </a:ext>
            </a:extLst>
          </p:cNvPr>
          <p:cNvCxnSpPr>
            <a:cxnSpLocks/>
          </p:cNvCxnSpPr>
          <p:nvPr/>
        </p:nvCxnSpPr>
        <p:spPr>
          <a:xfrm flipH="1">
            <a:off x="4598992" y="1638533"/>
            <a:ext cx="2240" cy="296419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79544AE-BF36-F7AC-2212-8EE5B4E06E38}"/>
              </a:ext>
            </a:extLst>
          </p:cNvPr>
          <p:cNvCxnSpPr>
            <a:cxnSpLocks/>
          </p:cNvCxnSpPr>
          <p:nvPr/>
        </p:nvCxnSpPr>
        <p:spPr>
          <a:xfrm>
            <a:off x="4218569" y="1369440"/>
            <a:ext cx="372872" cy="27648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4882A4A2-6068-50E2-A450-D9D2749681D3}"/>
              </a:ext>
            </a:extLst>
          </p:cNvPr>
          <p:cNvSpPr txBox="1"/>
          <p:nvPr/>
        </p:nvSpPr>
        <p:spPr>
          <a:xfrm>
            <a:off x="4680793" y="4105837"/>
            <a:ext cx="6527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133.35 mm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380DB28-2FB2-2466-591B-89B4CF223378}"/>
              </a:ext>
            </a:extLst>
          </p:cNvPr>
          <p:cNvSpPr txBox="1"/>
          <p:nvPr/>
        </p:nvSpPr>
        <p:spPr>
          <a:xfrm>
            <a:off x="4531405" y="3881482"/>
            <a:ext cx="6527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47.625 mm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A8959A8-E636-2953-B917-E82D7016ACE5}"/>
              </a:ext>
            </a:extLst>
          </p:cNvPr>
          <p:cNvSpPr txBox="1"/>
          <p:nvPr/>
        </p:nvSpPr>
        <p:spPr>
          <a:xfrm>
            <a:off x="4531405" y="1690522"/>
            <a:ext cx="6527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41.275 mm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62C4D38-6C40-E1EF-85F1-3DC1A623DA5A}"/>
              </a:ext>
            </a:extLst>
          </p:cNvPr>
          <p:cNvSpPr txBox="1"/>
          <p:nvPr/>
        </p:nvSpPr>
        <p:spPr>
          <a:xfrm>
            <a:off x="4409653" y="1914840"/>
            <a:ext cx="6014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55.88 mm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B16A40-EC1A-0FA0-11CC-E10849799C02}"/>
              </a:ext>
            </a:extLst>
          </p:cNvPr>
          <p:cNvSpPr txBox="1"/>
          <p:nvPr/>
        </p:nvSpPr>
        <p:spPr>
          <a:xfrm>
            <a:off x="3827157" y="1429036"/>
            <a:ext cx="7040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69.4709 mm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E53AD9F-A2F4-FC52-FCC9-71DED338C2F6}"/>
              </a:ext>
            </a:extLst>
          </p:cNvPr>
          <p:cNvSpPr txBox="1"/>
          <p:nvPr/>
        </p:nvSpPr>
        <p:spPr>
          <a:xfrm>
            <a:off x="3973672" y="3421634"/>
            <a:ext cx="7553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141.5993 mm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1">
                <a:extLst>
                  <a:ext uri="{FF2B5EF4-FFF2-40B4-BE49-F238E27FC236}">
                    <a16:creationId xmlns:a16="http://schemas.microsoft.com/office/drawing/2014/main" id="{A9E990CA-AE40-16E7-39EC-4FDDA205E2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8599" y="728664"/>
                <a:ext cx="2753015" cy="385777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lIns="0" tIns="0" rIns="0" bIns="0"/>
              <a:lstStyle>
                <a:lvl1pPr marL="230188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51276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803275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08585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37001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400" dirty="0"/>
                  <a:t>F = F’+F’’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lang="en-US" sz="1200" dirty="0"/>
              </a:p>
              <a:p>
                <a:pPr lvl="1"/>
                <a:r>
                  <a:rPr lang="en-US" sz="1050" dirty="0"/>
                  <a:t>V = Shear Force = </a:t>
                </a:r>
                <a:r>
                  <a:rPr lang="en-US" sz="1100" dirty="0"/>
                  <a:t>26,810 </a:t>
                </a:r>
                <a:r>
                  <a:rPr lang="en-US" sz="1100" dirty="0" err="1"/>
                  <a:t>lbf</a:t>
                </a:r>
                <a:endParaRPr lang="en-US" sz="1050" dirty="0"/>
              </a:p>
              <a:p>
                <a:pPr lvl="1"/>
                <a:r>
                  <a:rPr lang="en-US" sz="1050" dirty="0"/>
                  <a:t>N = # of bolts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num>
                      <m:den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endParaRPr lang="en-US" sz="1200" dirty="0"/>
              </a:p>
              <a:p>
                <a:pPr lvl="1"/>
                <a:r>
                  <a:rPr lang="en-US" sz="1050" dirty="0"/>
                  <a:t>M = Applied Moment = 355.9 </a:t>
                </a:r>
                <a:r>
                  <a:rPr lang="en-US" sz="1050" dirty="0" err="1"/>
                  <a:t>klbf</a:t>
                </a:r>
                <a:r>
                  <a:rPr lang="en-US" sz="1050" dirty="0"/>
                  <a:t>-in</a:t>
                </a:r>
              </a:p>
              <a:p>
                <a:pPr lvl="1"/>
                <a:r>
                  <a:rPr lang="en-US" sz="1050" dirty="0"/>
                  <a:t>R = Distance from Center</a:t>
                </a:r>
              </a:p>
              <a:p>
                <a:r>
                  <a:rPr lang="en-US" sz="1200" dirty="0">
                    <a:solidFill>
                      <a:schemeClr val="accent6"/>
                    </a:solidFill>
                    <a:highlight>
                      <a:srgbClr val="FFFF00"/>
                    </a:highlight>
                  </a:rPr>
                  <a:t>F = 22,663 </a:t>
                </a:r>
                <a:r>
                  <a:rPr lang="en-US" sz="1200" dirty="0" err="1">
                    <a:solidFill>
                      <a:schemeClr val="accent6"/>
                    </a:solidFill>
                    <a:highlight>
                      <a:srgbClr val="FFFF00"/>
                    </a:highlight>
                  </a:rPr>
                  <a:t>lbf</a:t>
                </a:r>
                <a:endParaRPr lang="en-US" sz="1200" dirty="0">
                  <a:solidFill>
                    <a:schemeClr val="accent6"/>
                  </a:solidFill>
                  <a:highlight>
                    <a:srgbClr val="FFFF00"/>
                  </a:highlight>
                </a:endParaRPr>
              </a:p>
              <a:p>
                <a:pPr marL="0" indent="0">
                  <a:buNone/>
                </a:pPr>
                <a:r>
                  <a:rPr lang="en-US" sz="1400" dirty="0"/>
                  <a:t>Bolt Shear =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</m:oMath>
                </a14:m>
                <a:endParaRPr lang="en-US" sz="1400" dirty="0"/>
              </a:p>
              <a:p>
                <a:r>
                  <a:rPr lang="en-US" sz="1200" dirty="0"/>
                  <a:t>A = bolt area = 0.7854</a:t>
                </a:r>
              </a:p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1200" dirty="0"/>
                  <a:t>28,855 psi</a:t>
                </a:r>
              </a:p>
              <a:p>
                <a:pPr marL="0" indent="0">
                  <a:buNone/>
                </a:pPr>
                <a:r>
                  <a:rPr lang="en-US" sz="1400" dirty="0"/>
                  <a:t>Bearing Area Stress =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den>
                    </m:f>
                  </m:oMath>
                </a14:m>
                <a:endParaRPr lang="en-US" sz="1400" b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1200" b="0" dirty="0">
                    <a:latin typeface="Cambria Math" panose="02040503050406030204" pitchFamily="18" charset="0"/>
                  </a:rPr>
                  <a:t>Bearing Area = 1 in</a:t>
                </a:r>
                <a:r>
                  <a:rPr lang="en-US" sz="12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²</a:t>
                </a:r>
                <a:r>
                  <a:rPr lang="en-US" sz="1200" b="0" dirty="0"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22,663 psi</a:t>
                </a:r>
                <a:endParaRPr lang="en-US" sz="12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0" indent="0">
                  <a:buNone/>
                </a:pPr>
                <a:br>
                  <a:rPr lang="en-US" sz="1600" dirty="0"/>
                </a:br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51" name="Content Placeholder 1">
                <a:extLst>
                  <a:ext uri="{FF2B5EF4-FFF2-40B4-BE49-F238E27FC236}">
                    <a16:creationId xmlns:a16="http://schemas.microsoft.com/office/drawing/2014/main" id="{A9E990CA-AE40-16E7-39EC-4FDDA205E2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9" y="728664"/>
                <a:ext cx="2753015" cy="3857774"/>
              </a:xfrm>
              <a:prstGeom prst="rect">
                <a:avLst/>
              </a:prstGeom>
              <a:blipFill>
                <a:blip r:embed="rId3"/>
                <a:stretch>
                  <a:fillRect l="-3524" t="-142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1B78F13-EB88-E17E-11E3-31566295F18C}"/>
              </a:ext>
            </a:extLst>
          </p:cNvPr>
          <p:cNvCxnSpPr>
            <a:cxnSpLocks/>
            <a:stCxn id="58" idx="1"/>
          </p:cNvCxnSpPr>
          <p:nvPr/>
        </p:nvCxnSpPr>
        <p:spPr>
          <a:xfrm flipH="1" flipV="1">
            <a:off x="2981614" y="3716723"/>
            <a:ext cx="590063" cy="78367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BD59F77-3E03-A835-B164-ED40F8009A18}"/>
              </a:ext>
            </a:extLst>
          </p:cNvPr>
          <p:cNvCxnSpPr>
            <a:cxnSpLocks/>
          </p:cNvCxnSpPr>
          <p:nvPr/>
        </p:nvCxnSpPr>
        <p:spPr>
          <a:xfrm flipV="1">
            <a:off x="5274644" y="1294915"/>
            <a:ext cx="876169" cy="212765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B62213C9-B403-710E-5F84-C021DB2D373C}"/>
              </a:ext>
            </a:extLst>
          </p:cNvPr>
          <p:cNvSpPr/>
          <p:nvPr/>
        </p:nvSpPr>
        <p:spPr>
          <a:xfrm>
            <a:off x="3827157" y="1034716"/>
            <a:ext cx="1447487" cy="1095568"/>
          </a:xfrm>
          <a:prstGeom prst="rect">
            <a:avLst/>
          </a:prstGeom>
          <a:noFill/>
          <a:ln w="28575">
            <a:solidFill>
              <a:schemeClr val="tx2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798E9D4-5440-1469-A6A6-E5A802EBD6D0}"/>
              </a:ext>
            </a:extLst>
          </p:cNvPr>
          <p:cNvSpPr/>
          <p:nvPr/>
        </p:nvSpPr>
        <p:spPr>
          <a:xfrm>
            <a:off x="3571677" y="3278258"/>
            <a:ext cx="2121666" cy="1033664"/>
          </a:xfrm>
          <a:prstGeom prst="rect">
            <a:avLst/>
          </a:prstGeom>
          <a:noFill/>
          <a:ln w="28575">
            <a:solidFill>
              <a:schemeClr val="tx2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B062A19-5873-A46C-DBC1-E64CD7D97423}"/>
              </a:ext>
            </a:extLst>
          </p:cNvPr>
          <p:cNvCxnSpPr/>
          <p:nvPr/>
        </p:nvCxnSpPr>
        <p:spPr>
          <a:xfrm>
            <a:off x="6015787" y="1645920"/>
            <a:ext cx="0" cy="214917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06C3E45-EA98-EF1B-0D58-14F58CF35AEC}"/>
              </a:ext>
            </a:extLst>
          </p:cNvPr>
          <p:cNvCxnSpPr>
            <a:stCxn id="9" idx="3"/>
          </p:cNvCxnSpPr>
          <p:nvPr/>
        </p:nvCxnSpPr>
        <p:spPr>
          <a:xfrm>
            <a:off x="4680793" y="1638534"/>
            <a:ext cx="1416811" cy="738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B368A8A-41BC-3BBC-29C6-06B7115E5A6F}"/>
              </a:ext>
            </a:extLst>
          </p:cNvPr>
          <p:cNvCxnSpPr/>
          <p:nvPr/>
        </p:nvCxnSpPr>
        <p:spPr>
          <a:xfrm>
            <a:off x="4678074" y="3788176"/>
            <a:ext cx="1416811" cy="738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778E0F81-06FA-278E-D815-9915BE191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405" y="3716723"/>
            <a:ext cx="149388" cy="1504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814226-CDB8-5FC0-97AA-81691E950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405" y="1563302"/>
            <a:ext cx="149388" cy="150463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F5459C1B-2BC4-99A0-B58D-D6345FEECCE3}"/>
              </a:ext>
            </a:extLst>
          </p:cNvPr>
          <p:cNvSpPr txBox="1"/>
          <p:nvPr/>
        </p:nvSpPr>
        <p:spPr>
          <a:xfrm>
            <a:off x="5335060" y="2488827"/>
            <a:ext cx="7553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318.8792 mm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Content Placeholder 1">
                <a:extLst>
                  <a:ext uri="{FF2B5EF4-FFF2-40B4-BE49-F238E27FC236}">
                    <a16:creationId xmlns:a16="http://schemas.microsoft.com/office/drawing/2014/main" id="{738DA814-F019-A436-6D1C-46EDF0FCCF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51374" y="728664"/>
                <a:ext cx="2753015" cy="385777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lIns="0" tIns="0" rIns="0" bIns="0"/>
              <a:lstStyle>
                <a:lvl1pPr marL="230188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51276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803275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08585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37001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400" dirty="0"/>
                  <a:t>F = F’+F’’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lang="en-US" sz="1200" dirty="0"/>
              </a:p>
              <a:p>
                <a:pPr lvl="1"/>
                <a:r>
                  <a:rPr lang="en-US" sz="1050" dirty="0"/>
                  <a:t>V = Shear Force = </a:t>
                </a:r>
                <a:r>
                  <a:rPr lang="en-US" sz="1050" u="none" strike="noStrike" dirty="0">
                    <a:effectLst/>
                  </a:rPr>
                  <a:t>26,039</a:t>
                </a:r>
                <a:r>
                  <a:rPr lang="en-US" sz="1050" dirty="0">
                    <a:solidFill>
                      <a:srgbClr val="000000"/>
                    </a:solidFill>
                    <a:latin typeface="Helvetica" panose="020B0604020202020204" pitchFamily="34" charset="0"/>
                  </a:rPr>
                  <a:t> </a:t>
                </a:r>
                <a:r>
                  <a:rPr lang="en-US" sz="1050" dirty="0" err="1">
                    <a:solidFill>
                      <a:srgbClr val="000000"/>
                    </a:solidFill>
                    <a:latin typeface="Helvetica" panose="020B0604020202020204" pitchFamily="34" charset="0"/>
                  </a:rPr>
                  <a:t>lbf</a:t>
                </a:r>
                <a:endParaRPr lang="en-US" sz="1050" dirty="0"/>
              </a:p>
              <a:p>
                <a:pPr lvl="1"/>
                <a:r>
                  <a:rPr lang="en-US" sz="1050" dirty="0"/>
                  <a:t>N = # of bolts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num>
                      <m:den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endParaRPr lang="en-US" sz="1200" dirty="0"/>
              </a:p>
              <a:p>
                <a:pPr lvl="1"/>
                <a:r>
                  <a:rPr lang="en-US" sz="1050" dirty="0"/>
                  <a:t>M = Applied Moment = </a:t>
                </a:r>
                <a:r>
                  <a:rPr lang="en-US" sz="1050" u="none" strike="noStrike" dirty="0">
                    <a:effectLst/>
                  </a:rPr>
                  <a:t>29,003</a:t>
                </a:r>
                <a:r>
                  <a:rPr lang="en-US" sz="1050" dirty="0">
                    <a:solidFill>
                      <a:srgbClr val="000000"/>
                    </a:solidFill>
                    <a:latin typeface="Helvetica" panose="020B0604020202020204" pitchFamily="34" charset="0"/>
                  </a:rPr>
                  <a:t> </a:t>
                </a:r>
                <a:r>
                  <a:rPr lang="en-US" sz="1050" dirty="0" err="1">
                    <a:solidFill>
                      <a:srgbClr val="000000"/>
                    </a:solidFill>
                    <a:latin typeface="Helvetica" panose="020B0604020202020204" pitchFamily="34" charset="0"/>
                  </a:rPr>
                  <a:t>lbf</a:t>
                </a:r>
                <a:r>
                  <a:rPr lang="en-US" sz="1050" dirty="0">
                    <a:solidFill>
                      <a:srgbClr val="000000"/>
                    </a:solidFill>
                    <a:latin typeface="Helvetica" panose="020B0604020202020204" pitchFamily="34" charset="0"/>
                  </a:rPr>
                  <a:t>-in</a:t>
                </a:r>
                <a:endParaRPr lang="en-US" sz="1050" dirty="0"/>
              </a:p>
              <a:p>
                <a:pPr lvl="1"/>
                <a:r>
                  <a:rPr lang="en-US" sz="1050" dirty="0"/>
                  <a:t>R = Distance from Center</a:t>
                </a:r>
              </a:p>
              <a:p>
                <a:r>
                  <a:rPr lang="en-US" sz="1200" dirty="0">
                    <a:highlight>
                      <a:srgbClr val="FFFF00"/>
                    </a:highlight>
                  </a:rPr>
                  <a:t>F = 9,174.3 </a:t>
                </a:r>
                <a:r>
                  <a:rPr lang="en-US" sz="1200" dirty="0" err="1">
                    <a:highlight>
                      <a:srgbClr val="FFFF00"/>
                    </a:highlight>
                  </a:rPr>
                  <a:t>lbf</a:t>
                </a:r>
                <a:endParaRPr lang="en-US" sz="1200" dirty="0">
                  <a:highlight>
                    <a:srgbClr val="FFFF00"/>
                  </a:highlight>
                </a:endParaRPr>
              </a:p>
              <a:p>
                <a:pPr marL="0" indent="0">
                  <a:buNone/>
                </a:pPr>
                <a:r>
                  <a:rPr lang="en-US" sz="1400" dirty="0"/>
                  <a:t>Bolt Shear =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</m:oMath>
                </a14:m>
                <a:endParaRPr lang="en-US" sz="1400" dirty="0"/>
              </a:p>
              <a:p>
                <a:r>
                  <a:rPr lang="en-US" sz="1200" dirty="0"/>
                  <a:t>A = bolt area = 0.7012 </a:t>
                </a:r>
              </a:p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1200" dirty="0"/>
                  <a:t>13,084 psi</a:t>
                </a:r>
              </a:p>
              <a:p>
                <a:pPr marL="0" indent="0">
                  <a:buNone/>
                </a:pPr>
                <a:r>
                  <a:rPr lang="en-US" sz="1400" dirty="0"/>
                  <a:t>Bearing Area Stress =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den>
                    </m:f>
                  </m:oMath>
                </a14:m>
                <a:endParaRPr lang="en-US" sz="1400" b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1200" b="0" dirty="0">
                    <a:latin typeface="Cambria Math" panose="02040503050406030204" pitchFamily="18" charset="0"/>
                  </a:rPr>
                  <a:t>Bearing Area = 0.945 in</a:t>
                </a:r>
                <a:r>
                  <a:rPr lang="en-US" sz="12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²</a:t>
                </a:r>
                <a:r>
                  <a:rPr lang="en-US" sz="1200" b="0" dirty="0"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9,708 psi</a:t>
                </a:r>
                <a:br>
                  <a:rPr lang="en-US" sz="1600" dirty="0"/>
                </a:br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67" name="Content Placeholder 1">
                <a:extLst>
                  <a:ext uri="{FF2B5EF4-FFF2-40B4-BE49-F238E27FC236}">
                    <a16:creationId xmlns:a16="http://schemas.microsoft.com/office/drawing/2014/main" id="{738DA814-F019-A436-6D1C-46EDF0FCC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1374" y="728664"/>
                <a:ext cx="2753015" cy="3857774"/>
              </a:xfrm>
              <a:prstGeom prst="rect">
                <a:avLst/>
              </a:prstGeom>
              <a:blipFill>
                <a:blip r:embed="rId5"/>
                <a:stretch>
                  <a:fillRect l="-3744" t="-142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35145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B9E96DF-AFC6-C1F6-24E0-5B611D23BE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To determine if the connection will hold, slip critical bolt calculations will be performed as per J3-4 and J3-5a using LRFD methods. 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𝜙𝜇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dirty="0"/>
                  <a:t>Where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= 0.7,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=1.13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dirty="0"/>
                  <a:t>= proof load of fastener,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=number of slip plains (1),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 = 0.3</a:t>
                </a: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dirty="0"/>
                  <a:t>= factor for fillers (1.0 for SHCS, and 0.85 for HHCS in this configuration)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 Bolts can hold: </a:t>
                </a:r>
              </a:p>
              <a:p>
                <a:r>
                  <a:rPr lang="en-US" dirty="0"/>
                  <a:t>SHCS = 11,309 </a:t>
                </a:r>
                <a:r>
                  <a:rPr lang="en-US" dirty="0" err="1"/>
                  <a:t>lbf</a:t>
                </a:r>
                <a:r>
                  <a:rPr lang="en-US" dirty="0"/>
                  <a:t> per bolt (45,238 </a:t>
                </a:r>
                <a:r>
                  <a:rPr lang="en-US" dirty="0" err="1"/>
                  <a:t>lbf</a:t>
                </a:r>
                <a:r>
                  <a:rPr lang="en-US" dirty="0"/>
                  <a:t> for 4 bolts)</a:t>
                </a:r>
              </a:p>
              <a:p>
                <a:pPr lvl="1"/>
                <a:r>
                  <a:rPr lang="en-US" dirty="0"/>
                  <a:t>- 25% pretension from SHCS issues, 8,482 </a:t>
                </a:r>
                <a:r>
                  <a:rPr lang="en-US" dirty="0" err="1"/>
                  <a:t>lbf</a:t>
                </a:r>
                <a:r>
                  <a:rPr lang="en-US" dirty="0"/>
                  <a:t> per bolt, 32,550 </a:t>
                </a:r>
                <a:r>
                  <a:rPr lang="en-US" dirty="0" err="1"/>
                  <a:t>lbf</a:t>
                </a:r>
                <a:r>
                  <a:rPr lang="en-US" dirty="0"/>
                  <a:t> for 4 bolts.</a:t>
                </a:r>
              </a:p>
              <a:p>
                <a:r>
                  <a:rPr lang="en-US" dirty="0"/>
                  <a:t>HHCS = 10,388 </a:t>
                </a:r>
                <a:r>
                  <a:rPr lang="en-US" dirty="0" err="1"/>
                  <a:t>lbf</a:t>
                </a:r>
                <a:r>
                  <a:rPr lang="en-US" dirty="0"/>
                  <a:t> per bolt (39,989 </a:t>
                </a:r>
                <a:r>
                  <a:rPr lang="en-US" dirty="0" err="1"/>
                  <a:t>lbf</a:t>
                </a:r>
                <a:r>
                  <a:rPr lang="en-US" dirty="0"/>
                  <a:t> for 4 bolts)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B9E96DF-AFC6-C1F6-24E0-5B611D23BE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88" t="-2090" r="-1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8546B1A3-6781-2951-EBD4-B0C8134F5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Slip Critical Conditions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07E8A-84A0-BB52-6577-FEBCB1842D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BCDD0-A313-98DC-724A-BDD9376A6B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6923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80D80E-3863-B0C4-5EFD-B1153AB5F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slip critical condition of the side plate is not able to maintain a slip critical condition during the highest load case. If the plate is in contact with the bottom of the plate.</a:t>
            </a:r>
          </a:p>
          <a:p>
            <a:r>
              <a:rPr lang="en-US" dirty="0"/>
              <a:t>Moment needs to resist ~</a:t>
            </a:r>
            <a:r>
              <a:rPr lang="en-US" sz="1800" dirty="0"/>
              <a:t>355.9 </a:t>
            </a:r>
            <a:r>
              <a:rPr lang="en-US" sz="1800" dirty="0" err="1"/>
              <a:t>klbf</a:t>
            </a:r>
            <a:r>
              <a:rPr lang="en-US" sz="1800" dirty="0"/>
              <a:t>-in</a:t>
            </a:r>
            <a:endParaRPr lang="en-US" dirty="0"/>
          </a:p>
          <a:p>
            <a:pPr lvl="1"/>
            <a:r>
              <a:rPr lang="en-US" dirty="0"/>
              <a:t>Reaction force of 49,776 </a:t>
            </a:r>
            <a:r>
              <a:rPr lang="en-US" dirty="0" err="1"/>
              <a:t>lbf</a:t>
            </a:r>
            <a:r>
              <a:rPr lang="en-US" dirty="0"/>
              <a:t> needed.</a:t>
            </a:r>
          </a:p>
          <a:p>
            <a:pPr lvl="1"/>
            <a:r>
              <a:rPr lang="en-US" dirty="0"/>
              <a:t>Cross section area of </a:t>
            </a:r>
            <a:r>
              <a:rPr lang="en-US" dirty="0" err="1"/>
              <a:t>apx</a:t>
            </a:r>
            <a:r>
              <a:rPr lang="en-US" dirty="0"/>
              <a:t>. 7.925 in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² at the reaction location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~6,281 psi of shear stress.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Within limits of material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All of these assumptions are if contact can be made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Otherwise bolts can slip 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1176C2-AC41-18CD-1802-A2E72E7F0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Slip Critical Condition Maintained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5844D-5B64-0641-D94A-AD1FC6C6F2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BB8CD-B548-F21A-1C76-DB83C147BB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51702A-3655-B1C7-8255-B55594D387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87" t="1640" r="21378" b="6851"/>
          <a:stretch/>
        </p:blipFill>
        <p:spPr>
          <a:xfrm>
            <a:off x="6751534" y="1591161"/>
            <a:ext cx="1883628" cy="26354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EE9316-D1EF-5B51-81A1-C2DFE3EBF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654" y="3627754"/>
            <a:ext cx="149388" cy="15046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E920013-0B62-B09E-EA1B-3542249CD385}"/>
              </a:ext>
            </a:extLst>
          </p:cNvPr>
          <p:cNvCxnSpPr/>
          <p:nvPr/>
        </p:nvCxnSpPr>
        <p:spPr>
          <a:xfrm flipV="1">
            <a:off x="6811045" y="4226624"/>
            <a:ext cx="0" cy="2965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B6AEB47-607F-5C75-16DB-30F3A7C21E8F}"/>
              </a:ext>
            </a:extLst>
          </p:cNvPr>
          <p:cNvCxnSpPr>
            <a:cxnSpLocks/>
          </p:cNvCxnSpPr>
          <p:nvPr/>
        </p:nvCxnSpPr>
        <p:spPr>
          <a:xfrm flipH="1">
            <a:off x="6826228" y="4443864"/>
            <a:ext cx="867120" cy="13926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9204D07-D571-185B-4CED-DC65E695730D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7693348" y="4226624"/>
            <a:ext cx="0" cy="29656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E58FCC6-6E29-0D95-BA3A-174CD4E29D5A}"/>
              </a:ext>
            </a:extLst>
          </p:cNvPr>
          <p:cNvSpPr txBox="1"/>
          <p:nvPr/>
        </p:nvSpPr>
        <p:spPr>
          <a:xfrm>
            <a:off x="7019601" y="4242346"/>
            <a:ext cx="4651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7.15 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B791E4-B0D8-2EF7-DB1B-9FD74FE2F262}"/>
              </a:ext>
            </a:extLst>
          </p:cNvPr>
          <p:cNvSpPr txBox="1"/>
          <p:nvPr/>
        </p:nvSpPr>
        <p:spPr>
          <a:xfrm>
            <a:off x="6526306" y="4509260"/>
            <a:ext cx="5998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49,776 </a:t>
            </a:r>
            <a:r>
              <a:rPr lang="en-US" sz="800" dirty="0" err="1"/>
              <a:t>lbf</a:t>
            </a:r>
            <a:endParaRPr lang="en-US" sz="800" dirty="0"/>
          </a:p>
        </p:txBody>
      </p:sp>
      <p:pic>
        <p:nvPicPr>
          <p:cNvPr id="23" name="Graphic 22" descr="Back outline">
            <a:extLst>
              <a:ext uri="{FF2B5EF4-FFF2-40B4-BE49-F238E27FC236}">
                <a16:creationId xmlns:a16="http://schemas.microsoft.com/office/drawing/2014/main" id="{EF1A9C74-9A0D-AD1D-7228-1FD5317C9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7335844" y="3474302"/>
            <a:ext cx="423854" cy="4238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BC64C4-1304-6FF1-8557-1AF447325358}"/>
              </a:ext>
            </a:extLst>
          </p:cNvPr>
          <p:cNvSpPr txBox="1"/>
          <p:nvPr/>
        </p:nvSpPr>
        <p:spPr>
          <a:xfrm>
            <a:off x="7335844" y="3292626"/>
            <a:ext cx="7056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355.9 </a:t>
            </a:r>
            <a:r>
              <a:rPr lang="en-US" sz="800" dirty="0" err="1"/>
              <a:t>klbf</a:t>
            </a:r>
            <a:r>
              <a:rPr lang="en-US" sz="800" dirty="0"/>
              <a:t>-in</a:t>
            </a:r>
          </a:p>
        </p:txBody>
      </p:sp>
    </p:spTree>
    <p:extLst>
      <p:ext uri="{BB962C8B-B14F-4D97-AF65-F5344CB8AC3E}">
        <p14:creationId xmlns:p14="http://schemas.microsoft.com/office/powerpoint/2010/main" val="2221215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AE0164-C956-EC69-1D7C-2F57155BC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 Reactions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07EAE-4217-C5D2-A108-FEE79FBDC0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5FB38-E019-22C0-E149-0A24C585CE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901741-6A21-A1E0-F5AD-CD808E265F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7" t="5551" r="7050" b="3955"/>
          <a:stretch/>
        </p:blipFill>
        <p:spPr>
          <a:xfrm>
            <a:off x="4908868" y="1043739"/>
            <a:ext cx="4191802" cy="305602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CE62172-52D5-C9D8-62D1-7985B3A4D796}"/>
              </a:ext>
            </a:extLst>
          </p:cNvPr>
          <p:cNvCxnSpPr>
            <a:cxnSpLocks/>
          </p:cNvCxnSpPr>
          <p:nvPr/>
        </p:nvCxnSpPr>
        <p:spPr>
          <a:xfrm>
            <a:off x="7170807" y="3746832"/>
            <a:ext cx="0" cy="91179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F5707D7-B475-BAF0-889F-B8F1ABD12874}"/>
              </a:ext>
            </a:extLst>
          </p:cNvPr>
          <p:cNvCxnSpPr>
            <a:cxnSpLocks/>
          </p:cNvCxnSpPr>
          <p:nvPr/>
        </p:nvCxnSpPr>
        <p:spPr>
          <a:xfrm>
            <a:off x="5436654" y="3299259"/>
            <a:ext cx="0" cy="136899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D41F0F-9057-2AD7-183E-CD4430ECB1D4}"/>
              </a:ext>
            </a:extLst>
          </p:cNvPr>
          <p:cNvCxnSpPr>
            <a:cxnSpLocks/>
          </p:cNvCxnSpPr>
          <p:nvPr/>
        </p:nvCxnSpPr>
        <p:spPr>
          <a:xfrm>
            <a:off x="5436654" y="4506424"/>
            <a:ext cx="1695651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2F9955-FD54-1EBB-F010-4B69BB389576}"/>
              </a:ext>
            </a:extLst>
          </p:cNvPr>
          <p:cNvCxnSpPr>
            <a:cxnSpLocks/>
          </p:cNvCxnSpPr>
          <p:nvPr/>
        </p:nvCxnSpPr>
        <p:spPr>
          <a:xfrm>
            <a:off x="6071921" y="3756458"/>
            <a:ext cx="0" cy="608599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10A6E0C-B906-8511-C770-D92F244E714B}"/>
              </a:ext>
            </a:extLst>
          </p:cNvPr>
          <p:cNvCxnSpPr>
            <a:cxnSpLocks/>
          </p:cNvCxnSpPr>
          <p:nvPr/>
        </p:nvCxnSpPr>
        <p:spPr>
          <a:xfrm>
            <a:off x="5436654" y="4244942"/>
            <a:ext cx="583933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E7CCCD3-BDA5-2DF1-29DE-14BC427B97EA}"/>
              </a:ext>
            </a:extLst>
          </p:cNvPr>
          <p:cNvCxnSpPr>
            <a:cxnSpLocks/>
          </p:cNvCxnSpPr>
          <p:nvPr/>
        </p:nvCxnSpPr>
        <p:spPr>
          <a:xfrm flipH="1">
            <a:off x="4730801" y="1439978"/>
            <a:ext cx="638477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23E61A2-6F31-81A8-B0B9-9A7878D5F3F8}"/>
              </a:ext>
            </a:extLst>
          </p:cNvPr>
          <p:cNvCxnSpPr>
            <a:cxnSpLocks/>
          </p:cNvCxnSpPr>
          <p:nvPr/>
        </p:nvCxnSpPr>
        <p:spPr>
          <a:xfrm flipH="1">
            <a:off x="4730801" y="2537458"/>
            <a:ext cx="638477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37E7176-584B-DD0F-FAA4-3CE8727069FA}"/>
              </a:ext>
            </a:extLst>
          </p:cNvPr>
          <p:cNvCxnSpPr>
            <a:cxnSpLocks/>
          </p:cNvCxnSpPr>
          <p:nvPr/>
        </p:nvCxnSpPr>
        <p:spPr>
          <a:xfrm flipV="1">
            <a:off x="4808603" y="1439978"/>
            <a:ext cx="0" cy="109748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9C285CC-A545-C7F0-546E-DDC51482E378}"/>
              </a:ext>
            </a:extLst>
          </p:cNvPr>
          <p:cNvSpPr txBox="1"/>
          <p:nvPr/>
        </p:nvSpPr>
        <p:spPr>
          <a:xfrm>
            <a:off x="5964441" y="4506424"/>
            <a:ext cx="6190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17.2667 in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81548B2-72BE-C851-8908-6E5B91EE3608}"/>
              </a:ext>
            </a:extLst>
          </p:cNvPr>
          <p:cNvSpPr txBox="1"/>
          <p:nvPr/>
        </p:nvSpPr>
        <p:spPr>
          <a:xfrm>
            <a:off x="5426440" y="4218135"/>
            <a:ext cx="5677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6.2667 in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07CA1B1-0791-7841-9DD3-9BF22F2DA085}"/>
              </a:ext>
            </a:extLst>
          </p:cNvPr>
          <p:cNvSpPr txBox="1"/>
          <p:nvPr/>
        </p:nvSpPr>
        <p:spPr>
          <a:xfrm>
            <a:off x="4735793" y="1650970"/>
            <a:ext cx="6190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11.5496 in</a:t>
            </a:r>
          </a:p>
        </p:txBody>
      </p:sp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FDCA1617-41D0-B9D5-0A6F-6F8BE84CB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4131481" cy="314069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Component is held to ground through 6 anchor bolts.</a:t>
            </a:r>
          </a:p>
          <a:p>
            <a:pPr marL="0" indent="0">
              <a:buNone/>
            </a:pPr>
            <a:r>
              <a:rPr lang="en-US" sz="1600" dirty="0"/>
              <a:t>Maximum Loads: 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/>
              <a:t>Shear Anchors</a:t>
            </a:r>
          </a:p>
          <a:p>
            <a:pPr lvl="1"/>
            <a:r>
              <a:rPr lang="en-US" sz="1400" dirty="0"/>
              <a:t>Resist </a:t>
            </a:r>
            <a:r>
              <a:rPr lang="en-US" sz="1400" dirty="0" err="1"/>
              <a:t>F_x</a:t>
            </a:r>
            <a:r>
              <a:rPr lang="en-US" sz="1400" dirty="0"/>
              <a:t>, </a:t>
            </a:r>
            <a:r>
              <a:rPr lang="en-US" sz="1400" dirty="0" err="1"/>
              <a:t>F_z</a:t>
            </a:r>
            <a:r>
              <a:rPr lang="en-US" sz="1400" dirty="0"/>
              <a:t>, My</a:t>
            </a:r>
          </a:p>
          <a:p>
            <a:r>
              <a:rPr lang="en-US" sz="1600" dirty="0"/>
              <a:t>Moment Anchors</a:t>
            </a:r>
          </a:p>
          <a:p>
            <a:pPr lvl="1"/>
            <a:r>
              <a:rPr lang="en-US" sz="1400" dirty="0"/>
              <a:t>Resist </a:t>
            </a:r>
            <a:r>
              <a:rPr lang="en-US" sz="1400" dirty="0" err="1"/>
              <a:t>F_y</a:t>
            </a:r>
            <a:r>
              <a:rPr lang="en-US" sz="1400" dirty="0"/>
              <a:t>, </a:t>
            </a:r>
            <a:r>
              <a:rPr lang="en-US" sz="1400" dirty="0" err="1"/>
              <a:t>M_x</a:t>
            </a:r>
            <a:r>
              <a:rPr lang="en-US" sz="1400" dirty="0"/>
              <a:t>, </a:t>
            </a:r>
            <a:r>
              <a:rPr lang="en-US" sz="1400" dirty="0" err="1"/>
              <a:t>M_z</a:t>
            </a:r>
            <a:endParaRPr lang="en-US" sz="1400" dirty="0"/>
          </a:p>
          <a:p>
            <a:r>
              <a:rPr lang="en-US" sz="1600" dirty="0"/>
              <a:t>Will assume all loads will combine</a:t>
            </a:r>
          </a:p>
          <a:p>
            <a:pPr lvl="1"/>
            <a:r>
              <a:rPr lang="en-US" sz="1400" dirty="0"/>
              <a:t>Assuming no friction. 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6A57013-280D-620F-85AA-872861A97A99}"/>
              </a:ext>
            </a:extLst>
          </p:cNvPr>
          <p:cNvSpPr/>
          <p:nvPr/>
        </p:nvSpPr>
        <p:spPr>
          <a:xfrm>
            <a:off x="7113055" y="1382226"/>
            <a:ext cx="115503" cy="11550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9407069-B1F7-CD97-368C-02586F20C61A}"/>
              </a:ext>
            </a:extLst>
          </p:cNvPr>
          <p:cNvSpPr/>
          <p:nvPr/>
        </p:nvSpPr>
        <p:spPr>
          <a:xfrm>
            <a:off x="7113055" y="3628457"/>
            <a:ext cx="115503" cy="11550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96DADC3-A2B0-5EDC-AFFE-EAC4C64997F1}"/>
              </a:ext>
            </a:extLst>
          </p:cNvPr>
          <p:cNvSpPr/>
          <p:nvPr/>
        </p:nvSpPr>
        <p:spPr>
          <a:xfrm>
            <a:off x="6020587" y="1382226"/>
            <a:ext cx="115503" cy="115503"/>
          </a:xfrm>
          <a:prstGeom prst="ellipse">
            <a:avLst/>
          </a:prstGeom>
          <a:solidFill>
            <a:srgbClr val="00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337509E-7A31-E130-73A0-CA0362BF8999}"/>
              </a:ext>
            </a:extLst>
          </p:cNvPr>
          <p:cNvSpPr/>
          <p:nvPr/>
        </p:nvSpPr>
        <p:spPr>
          <a:xfrm>
            <a:off x="6014169" y="3633552"/>
            <a:ext cx="115503" cy="115503"/>
          </a:xfrm>
          <a:prstGeom prst="ellipse">
            <a:avLst/>
          </a:prstGeom>
          <a:solidFill>
            <a:srgbClr val="00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3094C07-6AAE-7FE9-AFEB-1C7CBFB2BCFC}"/>
              </a:ext>
            </a:extLst>
          </p:cNvPr>
          <p:cNvSpPr/>
          <p:nvPr/>
        </p:nvSpPr>
        <p:spPr>
          <a:xfrm>
            <a:off x="8219961" y="3628456"/>
            <a:ext cx="115503" cy="115503"/>
          </a:xfrm>
          <a:prstGeom prst="ellipse">
            <a:avLst/>
          </a:prstGeom>
          <a:solidFill>
            <a:srgbClr val="00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F61F9C1-014E-CF9D-21A2-68FC6AB0290E}"/>
              </a:ext>
            </a:extLst>
          </p:cNvPr>
          <p:cNvSpPr/>
          <p:nvPr/>
        </p:nvSpPr>
        <p:spPr>
          <a:xfrm>
            <a:off x="8219962" y="1382226"/>
            <a:ext cx="115503" cy="115503"/>
          </a:xfrm>
          <a:prstGeom prst="ellipse">
            <a:avLst/>
          </a:prstGeom>
          <a:solidFill>
            <a:srgbClr val="00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4A2F8C0-40E4-E979-673E-36FAE91BA673}"/>
              </a:ext>
            </a:extLst>
          </p:cNvPr>
          <p:cNvCxnSpPr/>
          <p:nvPr/>
        </p:nvCxnSpPr>
        <p:spPr>
          <a:xfrm flipV="1">
            <a:off x="7170807" y="2233061"/>
            <a:ext cx="0" cy="3386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C050243-4F19-0CCC-1DAB-F5E2794410DE}"/>
              </a:ext>
            </a:extLst>
          </p:cNvPr>
          <p:cNvCxnSpPr>
            <a:cxnSpLocks/>
          </p:cNvCxnSpPr>
          <p:nvPr/>
        </p:nvCxnSpPr>
        <p:spPr>
          <a:xfrm flipH="1">
            <a:off x="6830728" y="2571750"/>
            <a:ext cx="34007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F82F5EE8-E1F3-9AD2-32BF-DBB369E0EB20}"/>
              </a:ext>
            </a:extLst>
          </p:cNvPr>
          <p:cNvSpPr/>
          <p:nvPr/>
        </p:nvSpPr>
        <p:spPr>
          <a:xfrm>
            <a:off x="7113055" y="2506249"/>
            <a:ext cx="115502" cy="11550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6D69E7-8593-856B-91E0-2139E8712D0C}"/>
              </a:ext>
            </a:extLst>
          </p:cNvPr>
          <p:cNvSpPr txBox="1"/>
          <p:nvPr/>
        </p:nvSpPr>
        <p:spPr>
          <a:xfrm>
            <a:off x="7213718" y="2240952"/>
            <a:ext cx="192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41FFF7-B165-9357-8BD1-D6C3B1DF0F10}"/>
              </a:ext>
            </a:extLst>
          </p:cNvPr>
          <p:cNvSpPr txBox="1"/>
          <p:nvPr/>
        </p:nvSpPr>
        <p:spPr>
          <a:xfrm>
            <a:off x="6866010" y="2537458"/>
            <a:ext cx="192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49B98F-650C-CE62-EA89-307E17E77798}"/>
              </a:ext>
            </a:extLst>
          </p:cNvPr>
          <p:cNvSpPr txBox="1"/>
          <p:nvPr/>
        </p:nvSpPr>
        <p:spPr>
          <a:xfrm>
            <a:off x="7201687" y="2526700"/>
            <a:ext cx="192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AACC5ABD-EDA3-B5FC-D850-EEC7257E6335}"/>
              </a:ext>
            </a:extLst>
          </p:cNvPr>
          <p:cNvGraphicFramePr>
            <a:graphicFrameLocks noGrp="1"/>
          </p:cNvGraphicFramePr>
          <p:nvPr/>
        </p:nvGraphicFramePr>
        <p:xfrm>
          <a:off x="472440" y="1599916"/>
          <a:ext cx="3657600" cy="571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410221264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14363664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56063669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81855498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75640531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967510371"/>
                    </a:ext>
                  </a:extLst>
                </a:gridCol>
              </a:tblGrid>
              <a:tr h="1905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Force Reaction (</a:t>
                      </a:r>
                      <a:r>
                        <a:rPr lang="en-US" sz="1100" u="none" strike="noStrike" dirty="0" err="1">
                          <a:effectLst/>
                        </a:rPr>
                        <a:t>lbf</a:t>
                      </a:r>
                      <a:r>
                        <a:rPr lang="en-US" sz="1100" u="none" strike="noStrike" dirty="0"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Moment Reaction (</a:t>
                      </a:r>
                      <a:r>
                        <a:rPr lang="en-US" sz="1100" u="none" strike="noStrike" dirty="0" err="1">
                          <a:effectLst/>
                        </a:rPr>
                        <a:t>lbf</a:t>
                      </a:r>
                      <a:r>
                        <a:rPr lang="en-US" sz="1100" u="none" strike="noStrike" dirty="0">
                          <a:effectLst/>
                        </a:rPr>
                        <a:t>-in)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237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Z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Z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896819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4,692.1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9,469.7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6,517.1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17,967.1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5,452.4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5,301.2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68146361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E5F8DFB-D62E-C423-0EB7-9BD05491996B}"/>
              </a:ext>
            </a:extLst>
          </p:cNvPr>
          <p:cNvGraphicFramePr>
            <a:graphicFrameLocks noGrp="1"/>
          </p:cNvGraphicFramePr>
          <p:nvPr/>
        </p:nvGraphicFramePr>
        <p:xfrm>
          <a:off x="172600" y="1580664"/>
          <a:ext cx="4474160" cy="571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9270">
                  <a:extLst>
                    <a:ext uri="{9D8B030D-6E8A-4147-A177-3AD203B41FA5}">
                      <a16:colId xmlns:a16="http://schemas.microsoft.com/office/drawing/2014/main" val="3476653711"/>
                    </a:ext>
                  </a:extLst>
                </a:gridCol>
                <a:gridCol w="559270">
                  <a:extLst>
                    <a:ext uri="{9D8B030D-6E8A-4147-A177-3AD203B41FA5}">
                      <a16:colId xmlns:a16="http://schemas.microsoft.com/office/drawing/2014/main" val="3797262772"/>
                    </a:ext>
                  </a:extLst>
                </a:gridCol>
                <a:gridCol w="559270">
                  <a:extLst>
                    <a:ext uri="{9D8B030D-6E8A-4147-A177-3AD203B41FA5}">
                      <a16:colId xmlns:a16="http://schemas.microsoft.com/office/drawing/2014/main" val="2309177413"/>
                    </a:ext>
                  </a:extLst>
                </a:gridCol>
                <a:gridCol w="559270">
                  <a:extLst>
                    <a:ext uri="{9D8B030D-6E8A-4147-A177-3AD203B41FA5}">
                      <a16:colId xmlns:a16="http://schemas.microsoft.com/office/drawing/2014/main" val="3869974920"/>
                    </a:ext>
                  </a:extLst>
                </a:gridCol>
                <a:gridCol w="559270">
                  <a:extLst>
                    <a:ext uri="{9D8B030D-6E8A-4147-A177-3AD203B41FA5}">
                      <a16:colId xmlns:a16="http://schemas.microsoft.com/office/drawing/2014/main" val="1518250880"/>
                    </a:ext>
                  </a:extLst>
                </a:gridCol>
                <a:gridCol w="559270">
                  <a:extLst>
                    <a:ext uri="{9D8B030D-6E8A-4147-A177-3AD203B41FA5}">
                      <a16:colId xmlns:a16="http://schemas.microsoft.com/office/drawing/2014/main" val="2494742964"/>
                    </a:ext>
                  </a:extLst>
                </a:gridCol>
                <a:gridCol w="559270">
                  <a:extLst>
                    <a:ext uri="{9D8B030D-6E8A-4147-A177-3AD203B41FA5}">
                      <a16:colId xmlns:a16="http://schemas.microsoft.com/office/drawing/2014/main" val="2910016876"/>
                    </a:ext>
                  </a:extLst>
                </a:gridCol>
                <a:gridCol w="559270">
                  <a:extLst>
                    <a:ext uri="{9D8B030D-6E8A-4147-A177-3AD203B41FA5}">
                      <a16:colId xmlns:a16="http://schemas.microsoft.com/office/drawing/2014/main" val="3295454307"/>
                    </a:ext>
                  </a:extLst>
                </a:gridCol>
              </a:tblGrid>
              <a:tr h="19050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Force Reaction (lbf)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Moment Reaction (</a:t>
                      </a:r>
                      <a:r>
                        <a:rPr lang="en-US" sz="1050" u="none" strike="noStrike" dirty="0" err="1">
                          <a:effectLst/>
                        </a:rPr>
                        <a:t>lbf</a:t>
                      </a:r>
                      <a:r>
                        <a:rPr lang="en-US" sz="1050" u="none" strike="noStrike" dirty="0">
                          <a:effectLst/>
                        </a:rPr>
                        <a:t>-in)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87061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X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Y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Z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Total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X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Y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Z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Total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530286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7,991.4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20,679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36,119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37,863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38,204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116,550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152,640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183,300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00174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55196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6F0475-3E15-50FC-F140-184112C02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Anchor Reactions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76716-C44F-DCE5-B080-598B45BFEB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5C889-4B98-93E8-72E3-A00F6A41E1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1">
                <a:extLst>
                  <a:ext uri="{FF2B5EF4-FFF2-40B4-BE49-F238E27FC236}">
                    <a16:creationId xmlns:a16="http://schemas.microsoft.com/office/drawing/2014/main" id="{5C804320-77A3-1C68-F703-C8C4EE80F6E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0469" y="728664"/>
                <a:ext cx="2817321" cy="385777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lIns="0" tIns="0" rIns="0" bIns="0"/>
              <a:lstStyle>
                <a:lvl1pPr marL="230188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51276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803275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08585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37001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400" dirty="0"/>
                  <a:t>F = F’+F’’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lang="en-US" sz="1200" dirty="0"/>
              </a:p>
              <a:p>
                <a:pPr lvl="1"/>
                <a:r>
                  <a:rPr lang="en-US" sz="1050" dirty="0" err="1"/>
                  <a:t>Fxz</a:t>
                </a:r>
                <a:r>
                  <a:rPr lang="en-US" sz="1050" dirty="0"/>
                  <a:t> = Shear Force = </a:t>
                </a:r>
                <a:r>
                  <a:rPr lang="en-US" sz="1100" dirty="0"/>
                  <a:t>36,992 </a:t>
                </a:r>
                <a:r>
                  <a:rPr lang="en-US" sz="1100" dirty="0" err="1"/>
                  <a:t>lbf</a:t>
                </a:r>
                <a:endParaRPr lang="en-US" sz="1100" dirty="0"/>
              </a:p>
              <a:p>
                <a:pPr lvl="1"/>
                <a:r>
                  <a:rPr lang="en-US" sz="1050" dirty="0"/>
                  <a:t>N = # of bolts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num>
                      <m:den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endParaRPr lang="en-US" sz="1200" dirty="0"/>
              </a:p>
              <a:p>
                <a:pPr lvl="1"/>
                <a:r>
                  <a:rPr lang="en-US" sz="1050" dirty="0"/>
                  <a:t>My = Applied Moment = </a:t>
                </a:r>
                <a:r>
                  <a:rPr lang="en-US" sz="1050" u="none" strike="noStrike" dirty="0">
                    <a:effectLst/>
                  </a:rPr>
                  <a:t>116,550</a:t>
                </a:r>
                <a:r>
                  <a:rPr lang="en-US" sz="1050" dirty="0"/>
                  <a:t> </a:t>
                </a:r>
                <a:r>
                  <a:rPr lang="en-US" sz="1050" dirty="0" err="1"/>
                  <a:t>lbf</a:t>
                </a:r>
                <a:r>
                  <a:rPr lang="en-US" sz="1050" dirty="0"/>
                  <a:t>-in</a:t>
                </a:r>
              </a:p>
              <a:p>
                <a:pPr lvl="1"/>
                <a:r>
                  <a:rPr lang="en-US" sz="1050" dirty="0"/>
                  <a:t>R = Distance from Center</a:t>
                </a:r>
              </a:p>
              <a:p>
                <a:r>
                  <a:rPr lang="en-US" sz="1200" dirty="0">
                    <a:solidFill>
                      <a:schemeClr val="accent6"/>
                    </a:solidFill>
                    <a:highlight>
                      <a:srgbClr val="FFFF00"/>
                    </a:highlight>
                  </a:rPr>
                  <a:t>F = 23,542 </a:t>
                </a:r>
                <a:r>
                  <a:rPr lang="en-US" sz="1200" dirty="0" err="1">
                    <a:solidFill>
                      <a:schemeClr val="accent6"/>
                    </a:solidFill>
                    <a:highlight>
                      <a:srgbClr val="FFFF00"/>
                    </a:highlight>
                  </a:rPr>
                  <a:t>lbf</a:t>
                </a:r>
                <a:endParaRPr lang="en-US" sz="1200" dirty="0">
                  <a:solidFill>
                    <a:schemeClr val="accent6"/>
                  </a:solidFill>
                  <a:highlight>
                    <a:srgbClr val="FFFF00"/>
                  </a:highlight>
                </a:endParaRPr>
              </a:p>
              <a:p>
                <a:pPr marL="0" indent="0">
                  <a:buNone/>
                </a:pPr>
                <a:r>
                  <a:rPr lang="en-US" sz="1400" dirty="0"/>
                  <a:t>Bolt Shear =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</m:oMath>
                </a14:m>
                <a:endParaRPr lang="en-US" sz="1400" dirty="0"/>
              </a:p>
              <a:p>
                <a:r>
                  <a:rPr lang="en-US" sz="1200" dirty="0"/>
                  <a:t>A = bolt area = </a:t>
                </a:r>
                <a:endParaRPr lang="en-US" sz="12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1200" dirty="0"/>
              </a:p>
              <a:p>
                <a:pPr marL="0" indent="0">
                  <a:buNone/>
                </a:pPr>
                <a:r>
                  <a:rPr lang="en-US" sz="1400" dirty="0"/>
                  <a:t>Bearing Area Stress =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den>
                    </m:f>
                  </m:oMath>
                </a14:m>
                <a:endParaRPr lang="en-US" sz="1400" b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1200" b="0" dirty="0">
                    <a:latin typeface="Cambria Math" panose="02040503050406030204" pitchFamily="18" charset="0"/>
                  </a:rPr>
                  <a:t>Bearing Area =</a:t>
                </a:r>
              </a:p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br>
                  <a:rPr lang="en-US" sz="1600" dirty="0"/>
                </a:br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7" name="Content Placeholder 1">
                <a:extLst>
                  <a:ext uri="{FF2B5EF4-FFF2-40B4-BE49-F238E27FC236}">
                    <a16:creationId xmlns:a16="http://schemas.microsoft.com/office/drawing/2014/main" id="{5C804320-77A3-1C68-F703-C8C4EE80F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469" y="728664"/>
                <a:ext cx="2817321" cy="3857774"/>
              </a:xfrm>
              <a:prstGeom prst="rect">
                <a:avLst/>
              </a:prstGeom>
              <a:blipFill>
                <a:blip r:embed="rId2"/>
                <a:stretch>
                  <a:fillRect l="-3664" t="-1420" r="-64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1">
                <a:extLst>
                  <a:ext uri="{FF2B5EF4-FFF2-40B4-BE49-F238E27FC236}">
                    <a16:creationId xmlns:a16="http://schemas.microsoft.com/office/drawing/2014/main" id="{91160DF3-1DDA-AC52-4698-4171C575193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43136" y="728664"/>
                <a:ext cx="2902220" cy="385777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lIns="0" tIns="0" rIns="0" bIns="0"/>
              <a:lstStyle>
                <a:lvl1pPr marL="230188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51276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803275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08585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37001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400" dirty="0"/>
                  <a:t>F = F’+F’’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lang="en-US" sz="1200" dirty="0"/>
              </a:p>
              <a:p>
                <a:pPr lvl="1"/>
                <a:r>
                  <a:rPr lang="en-US" sz="1050" dirty="0" err="1"/>
                  <a:t>Fy</a:t>
                </a:r>
                <a:r>
                  <a:rPr lang="en-US" sz="1050" dirty="0"/>
                  <a:t> = Tension Force = </a:t>
                </a:r>
                <a:r>
                  <a:rPr lang="en-US" sz="1100" u="none" strike="noStrike" dirty="0">
                    <a:effectLst/>
                  </a:rPr>
                  <a:t>20,679</a:t>
                </a:r>
                <a:r>
                  <a:rPr lang="en-US" sz="1100" dirty="0"/>
                  <a:t> </a:t>
                </a:r>
                <a:r>
                  <a:rPr lang="en-US" sz="1100" dirty="0" err="1"/>
                  <a:t>lbf</a:t>
                </a:r>
                <a:endParaRPr lang="en-US" sz="1050" dirty="0"/>
              </a:p>
              <a:p>
                <a:pPr lvl="1"/>
                <a:r>
                  <a:rPr lang="en-US" sz="1050" dirty="0"/>
                  <a:t>N = # of bolts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num>
                      <m:den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endParaRPr lang="en-US" sz="1200" dirty="0"/>
              </a:p>
              <a:p>
                <a:pPr lvl="1"/>
                <a:r>
                  <a:rPr lang="en-US" sz="1050" dirty="0"/>
                  <a:t>Mx = Applied Moment = </a:t>
                </a:r>
                <a:r>
                  <a:rPr lang="en-US" sz="1050" u="none" strike="noStrike" dirty="0">
                    <a:effectLst/>
                  </a:rPr>
                  <a:t>38,204</a:t>
                </a:r>
                <a:r>
                  <a:rPr lang="en-US" sz="1050" dirty="0"/>
                  <a:t> </a:t>
                </a:r>
                <a:r>
                  <a:rPr lang="en-US" sz="1050" dirty="0" err="1"/>
                  <a:t>lbf</a:t>
                </a:r>
                <a:r>
                  <a:rPr lang="en-US" sz="1050" dirty="0"/>
                  <a:t>-in</a:t>
                </a:r>
              </a:p>
              <a:p>
                <a:pPr lvl="1"/>
                <a:r>
                  <a:rPr lang="en-US" sz="1050" dirty="0"/>
                  <a:t>R = Distance from Center = 11.5496 in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′′′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num>
                      <m:den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endParaRPr lang="en-US" sz="1200" dirty="0"/>
              </a:p>
              <a:p>
                <a:pPr lvl="1"/>
                <a:r>
                  <a:rPr lang="en-US" sz="1050" dirty="0" err="1"/>
                  <a:t>Mz</a:t>
                </a:r>
                <a:r>
                  <a:rPr lang="en-US" sz="1050" dirty="0"/>
                  <a:t> = Applied Moment = </a:t>
                </a:r>
                <a:r>
                  <a:rPr lang="en-US" sz="1050" u="none" strike="noStrike" dirty="0">
                    <a:effectLst/>
                  </a:rPr>
                  <a:t>152,640 </a:t>
                </a:r>
                <a:r>
                  <a:rPr lang="en-US" sz="1050" u="none" strike="noStrike" dirty="0" err="1">
                    <a:effectLst/>
                  </a:rPr>
                  <a:t>lbf</a:t>
                </a:r>
                <a:r>
                  <a:rPr lang="en-US" sz="1050" u="none" strike="noStrike" dirty="0">
                    <a:effectLst/>
                  </a:rPr>
                  <a:t>-in</a:t>
                </a:r>
                <a:endParaRPr lang="en-US" sz="1050" dirty="0"/>
              </a:p>
              <a:p>
                <a:pPr lvl="1"/>
                <a:r>
                  <a:rPr lang="en-US" sz="1050" dirty="0"/>
                  <a:t>R = Distance from Center = 15 in</a:t>
                </a:r>
              </a:p>
              <a:p>
                <a:r>
                  <a:rPr lang="en-US" sz="1200" dirty="0">
                    <a:solidFill>
                      <a:schemeClr val="accent6"/>
                    </a:solidFill>
                    <a:highlight>
                      <a:srgbClr val="FFFF00"/>
                    </a:highlight>
                  </a:rPr>
                  <a:t>F = 8,540.7 </a:t>
                </a:r>
                <a:r>
                  <a:rPr lang="en-US" sz="1200" dirty="0" err="1">
                    <a:solidFill>
                      <a:schemeClr val="accent6"/>
                    </a:solidFill>
                    <a:highlight>
                      <a:srgbClr val="FFFF00"/>
                    </a:highlight>
                  </a:rPr>
                  <a:t>lbf</a:t>
                </a:r>
                <a:endParaRPr lang="en-US" sz="1200" dirty="0">
                  <a:solidFill>
                    <a:schemeClr val="accent6"/>
                  </a:solidFill>
                  <a:highlight>
                    <a:srgbClr val="FFFF00"/>
                  </a:highlight>
                </a:endParaRPr>
              </a:p>
              <a:p>
                <a:pPr marL="0" indent="0">
                  <a:buNone/>
                </a:pPr>
                <a:r>
                  <a:rPr lang="en-US" sz="1400" dirty="0"/>
                  <a:t>Bolt Tension =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</m:oMath>
                </a14:m>
                <a:endParaRPr lang="en-US" sz="1400" dirty="0"/>
              </a:p>
              <a:p>
                <a:r>
                  <a:rPr lang="en-US" sz="1200" dirty="0"/>
                  <a:t>A = Anchor Area = </a:t>
                </a:r>
                <a:endParaRPr lang="en-US" sz="12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br>
                  <a:rPr lang="en-US" sz="1600" dirty="0"/>
                </a:br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8" name="Content Placeholder 1">
                <a:extLst>
                  <a:ext uri="{FF2B5EF4-FFF2-40B4-BE49-F238E27FC236}">
                    <a16:creationId xmlns:a16="http://schemas.microsoft.com/office/drawing/2014/main" id="{91160DF3-1DDA-AC52-4698-4171C57519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3136" y="728664"/>
                <a:ext cx="2902220" cy="3857774"/>
              </a:xfrm>
              <a:prstGeom prst="rect">
                <a:avLst/>
              </a:prstGeom>
              <a:blipFill>
                <a:blip r:embed="rId3"/>
                <a:stretch>
                  <a:fillRect l="-3556" t="-142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9E0D116-A527-DF1F-F5C4-C28DA7DB5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920" y="1530417"/>
            <a:ext cx="2912118" cy="24584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4732A2-4C82-DA34-0370-A1D6EE40E68F}"/>
              </a:ext>
            </a:extLst>
          </p:cNvPr>
          <p:cNvSpPr txBox="1"/>
          <p:nvPr/>
        </p:nvSpPr>
        <p:spPr>
          <a:xfrm>
            <a:off x="141375" y="480694"/>
            <a:ext cx="11909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Shear Anchors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A96272-FEE4-CE96-E6E5-849163CF7EC8}"/>
              </a:ext>
            </a:extLst>
          </p:cNvPr>
          <p:cNvSpPr txBox="1"/>
          <p:nvPr/>
        </p:nvSpPr>
        <p:spPr>
          <a:xfrm>
            <a:off x="6088184" y="480693"/>
            <a:ext cx="1310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Tension Anchors</a:t>
            </a:r>
          </a:p>
        </p:txBody>
      </p:sp>
    </p:spTree>
    <p:extLst>
      <p:ext uri="{BB962C8B-B14F-4D97-AF65-F5344CB8AC3E}">
        <p14:creationId xmlns:p14="http://schemas.microsoft.com/office/powerpoint/2010/main" val="34236997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AD851F-4AC0-F052-A922-A7B5726D7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Slip critical and Anchor Loading was exceeded in calculations</a:t>
            </a:r>
          </a:p>
          <a:p>
            <a:r>
              <a:rPr lang="en-US" sz="1600" dirty="0"/>
              <a:t>To ensure that the components will withstand loading, modifications will be made.</a:t>
            </a:r>
          </a:p>
          <a:p>
            <a:r>
              <a:rPr lang="en-US" sz="1600" dirty="0"/>
              <a:t>Calculations that will be examined are: </a:t>
            </a:r>
          </a:p>
          <a:p>
            <a:pPr lvl="1"/>
            <a:r>
              <a:rPr lang="en-US" sz="1400" dirty="0"/>
              <a:t>SHCS M24 X3 Class 8.8 </a:t>
            </a:r>
          </a:p>
          <a:p>
            <a:pPr lvl="2"/>
            <a:r>
              <a:rPr lang="en-US" sz="1300" dirty="0"/>
              <a:t>SF-568M</a:t>
            </a:r>
          </a:p>
          <a:p>
            <a:pPr lvl="1"/>
            <a:r>
              <a:rPr lang="en-US" sz="1400" dirty="0"/>
              <a:t>HHCS 1”-8 </a:t>
            </a:r>
          </a:p>
          <a:p>
            <a:pPr lvl="2"/>
            <a:r>
              <a:rPr lang="en-US" sz="1300" dirty="0"/>
              <a:t>SA-325</a:t>
            </a:r>
          </a:p>
          <a:p>
            <a:pPr lvl="1"/>
            <a:r>
              <a:rPr lang="en-US" sz="1400" dirty="0"/>
              <a:t>Anchor Bolts</a:t>
            </a:r>
          </a:p>
          <a:p>
            <a:pPr lvl="2"/>
            <a:r>
              <a:rPr lang="en-US" sz="1300" dirty="0"/>
              <a:t>Will use HILTI HVU2 Anchors</a:t>
            </a:r>
          </a:p>
          <a:p>
            <a:pPr lvl="2"/>
            <a:r>
              <a:rPr lang="en-US" sz="1300" dirty="0">
                <a:hlinkClick r:id="rId2"/>
              </a:rPr>
              <a:t>Anchor_PTG_21 final.pdf (hilti.com)</a:t>
            </a:r>
            <a:endParaRPr lang="en-US" sz="1300" dirty="0"/>
          </a:p>
          <a:p>
            <a:pPr lvl="2"/>
            <a:r>
              <a:rPr lang="en-US" sz="1300" dirty="0"/>
              <a:t>6 1” Dia. Shear Anchors =&gt; ~7,847.3 </a:t>
            </a:r>
            <a:r>
              <a:rPr lang="en-US" sz="1300" dirty="0" err="1"/>
              <a:t>lbf</a:t>
            </a:r>
            <a:r>
              <a:rPr lang="en-US" sz="1300" dirty="0"/>
              <a:t> per anchor</a:t>
            </a:r>
          </a:p>
          <a:p>
            <a:pPr lvl="2"/>
            <a:r>
              <a:rPr lang="en-US" sz="1300" dirty="0"/>
              <a:t>8 Tension Anchors  with current design =&gt;   ~4,270.4 </a:t>
            </a:r>
            <a:r>
              <a:rPr lang="en-US" sz="1300" dirty="0" err="1"/>
              <a:t>lbf</a:t>
            </a:r>
            <a:r>
              <a:rPr lang="en-US" sz="1300" dirty="0"/>
              <a:t> per anchor </a:t>
            </a:r>
          </a:p>
          <a:p>
            <a:pPr lvl="2"/>
            <a:r>
              <a:rPr lang="en-US" sz="1300" dirty="0"/>
              <a:t>Connection significantly overdesigned, but room to reduce number if SLAC team needs to reduce anchorage</a:t>
            </a:r>
          </a:p>
          <a:p>
            <a:pPr lvl="3"/>
            <a:r>
              <a:rPr lang="en-US" sz="1200" dirty="0"/>
              <a:t>Their design decision. </a:t>
            </a:r>
          </a:p>
          <a:p>
            <a:pPr lvl="3"/>
            <a:endParaRPr lang="en-US" sz="1200" dirty="0"/>
          </a:p>
          <a:p>
            <a:pPr marL="282575" lvl="1" indent="0">
              <a:buNone/>
            </a:pPr>
            <a:endParaRPr lang="en-US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F8AD4B-87C9-8689-A81B-C2E71C1C2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Changes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AE05B-7CCD-E2A1-C8D7-853B616D88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2B419-176B-DF94-B79A-F7785E3990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0891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52CC06-138D-E09F-4629-24CE81980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3318387" cy="320908"/>
          </a:xfrm>
        </p:spPr>
        <p:txBody>
          <a:bodyPr/>
          <a:lstStyle/>
          <a:p>
            <a:r>
              <a:rPr lang="en-US" dirty="0"/>
              <a:t>HHCS Considerations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386A6-B310-82C3-3643-A22097CFD08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DE0E6-6FFA-E7AF-6914-FC563891DE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05E8F3-0371-A991-17E4-D9EC49AF25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7" t="1700" r="1189" b="1930"/>
          <a:stretch/>
        </p:blipFill>
        <p:spPr>
          <a:xfrm>
            <a:off x="37709" y="741484"/>
            <a:ext cx="7708817" cy="431218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CAAD360-B4AC-60B9-73BE-4675823D75B3}"/>
              </a:ext>
            </a:extLst>
          </p:cNvPr>
          <p:cNvCxnSpPr>
            <a:cxnSpLocks/>
          </p:cNvCxnSpPr>
          <p:nvPr/>
        </p:nvCxnSpPr>
        <p:spPr>
          <a:xfrm>
            <a:off x="643962" y="1788561"/>
            <a:ext cx="6992371" cy="0"/>
          </a:xfrm>
          <a:prstGeom prst="line">
            <a:avLst/>
          </a:prstGeom>
          <a:ln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861C5C-B283-4D0A-2630-E4170FE77F58}"/>
              </a:ext>
            </a:extLst>
          </p:cNvPr>
          <p:cNvCxnSpPr>
            <a:cxnSpLocks/>
          </p:cNvCxnSpPr>
          <p:nvPr/>
        </p:nvCxnSpPr>
        <p:spPr>
          <a:xfrm>
            <a:off x="3993231" y="222770"/>
            <a:ext cx="298550" cy="0"/>
          </a:xfrm>
          <a:prstGeom prst="line">
            <a:avLst/>
          </a:prstGeom>
          <a:ln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94EAAB-3647-FD15-7425-DAEF150C65F3}"/>
              </a:ext>
            </a:extLst>
          </p:cNvPr>
          <p:cNvCxnSpPr>
            <a:cxnSpLocks/>
          </p:cNvCxnSpPr>
          <p:nvPr/>
        </p:nvCxnSpPr>
        <p:spPr>
          <a:xfrm>
            <a:off x="6164368" y="222770"/>
            <a:ext cx="298550" cy="0"/>
          </a:xfrm>
          <a:prstGeom prst="line">
            <a:avLst/>
          </a:prstGeom>
          <a:ln>
            <a:solidFill>
              <a:srgbClr val="7030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16C9F1A-9834-92EE-CCED-F3FF2A653C84}"/>
              </a:ext>
            </a:extLst>
          </p:cNvPr>
          <p:cNvCxnSpPr>
            <a:cxnSpLocks/>
          </p:cNvCxnSpPr>
          <p:nvPr/>
        </p:nvCxnSpPr>
        <p:spPr>
          <a:xfrm>
            <a:off x="5155895" y="222770"/>
            <a:ext cx="29855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48C4172-4B41-32D8-3B67-C64CC003CE00}"/>
              </a:ext>
            </a:extLst>
          </p:cNvPr>
          <p:cNvSpPr txBox="1"/>
          <p:nvPr/>
        </p:nvSpPr>
        <p:spPr>
          <a:xfrm>
            <a:off x="4291781" y="84270"/>
            <a:ext cx="7761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6” Radius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DF5494E-7539-A6BC-699C-CAC770086D59}"/>
              </a:ext>
            </a:extLst>
          </p:cNvPr>
          <p:cNvCxnSpPr>
            <a:cxnSpLocks/>
          </p:cNvCxnSpPr>
          <p:nvPr/>
        </p:nvCxnSpPr>
        <p:spPr>
          <a:xfrm>
            <a:off x="643962" y="2639506"/>
            <a:ext cx="6992371" cy="0"/>
          </a:xfrm>
          <a:prstGeom prst="line">
            <a:avLst/>
          </a:prstGeom>
          <a:ln>
            <a:solidFill>
              <a:srgbClr val="00FF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506E582-B298-725C-4BA3-6CE72109F511}"/>
              </a:ext>
            </a:extLst>
          </p:cNvPr>
          <p:cNvCxnSpPr>
            <a:cxnSpLocks/>
          </p:cNvCxnSpPr>
          <p:nvPr/>
        </p:nvCxnSpPr>
        <p:spPr>
          <a:xfrm>
            <a:off x="643962" y="3091336"/>
            <a:ext cx="6992371" cy="0"/>
          </a:xfrm>
          <a:prstGeom prst="line">
            <a:avLst/>
          </a:prstGeom>
          <a:ln>
            <a:solidFill>
              <a:srgbClr val="00FF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660B31F-E335-D225-D95D-D218C348A47F}"/>
              </a:ext>
            </a:extLst>
          </p:cNvPr>
          <p:cNvCxnSpPr>
            <a:cxnSpLocks/>
          </p:cNvCxnSpPr>
          <p:nvPr/>
        </p:nvCxnSpPr>
        <p:spPr>
          <a:xfrm>
            <a:off x="3996356" y="581647"/>
            <a:ext cx="298550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9B96536-9CB8-7CB3-DF73-8DD8B6543A5D}"/>
              </a:ext>
            </a:extLst>
          </p:cNvPr>
          <p:cNvSpPr txBox="1"/>
          <p:nvPr/>
        </p:nvSpPr>
        <p:spPr>
          <a:xfrm>
            <a:off x="4286292" y="443147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 Bolts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3384D7C-A17B-3E3F-DDAF-EECD65AE88C3}"/>
              </a:ext>
            </a:extLst>
          </p:cNvPr>
          <p:cNvCxnSpPr>
            <a:cxnSpLocks/>
          </p:cNvCxnSpPr>
          <p:nvPr/>
        </p:nvCxnSpPr>
        <p:spPr>
          <a:xfrm>
            <a:off x="5164509" y="581647"/>
            <a:ext cx="298550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270EC6C-C12D-27B2-EA3F-80C2FCB7F7F4}"/>
              </a:ext>
            </a:extLst>
          </p:cNvPr>
          <p:cNvSpPr txBox="1"/>
          <p:nvPr/>
        </p:nvSpPr>
        <p:spPr>
          <a:xfrm>
            <a:off x="5454445" y="443147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 Bolts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6014148-1623-2DCD-342D-B3CD7CB3F549}"/>
              </a:ext>
            </a:extLst>
          </p:cNvPr>
          <p:cNvCxnSpPr>
            <a:cxnSpLocks/>
          </p:cNvCxnSpPr>
          <p:nvPr/>
        </p:nvCxnSpPr>
        <p:spPr>
          <a:xfrm>
            <a:off x="6172982" y="581647"/>
            <a:ext cx="434295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1C2D5EA-2C61-14FF-CDA1-3CEF5B55E4C1}"/>
              </a:ext>
            </a:extLst>
          </p:cNvPr>
          <p:cNvSpPr txBox="1"/>
          <p:nvPr/>
        </p:nvSpPr>
        <p:spPr>
          <a:xfrm>
            <a:off x="6535431" y="443146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 Bolts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1BC4653-7134-E8B6-96FB-9EADB74A4BE7}"/>
              </a:ext>
            </a:extLst>
          </p:cNvPr>
          <p:cNvCxnSpPr>
            <a:cxnSpLocks/>
          </p:cNvCxnSpPr>
          <p:nvPr/>
        </p:nvCxnSpPr>
        <p:spPr>
          <a:xfrm>
            <a:off x="643962" y="2256046"/>
            <a:ext cx="6992371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7E3F13F-8B12-A456-3994-2AAA971FACA6}"/>
              </a:ext>
            </a:extLst>
          </p:cNvPr>
          <p:cNvCxnSpPr>
            <a:cxnSpLocks/>
          </p:cNvCxnSpPr>
          <p:nvPr/>
        </p:nvCxnSpPr>
        <p:spPr>
          <a:xfrm>
            <a:off x="643962" y="2954138"/>
            <a:ext cx="6992371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DD0A62F-9BF3-79D0-FBE9-25966BDAC682}"/>
              </a:ext>
            </a:extLst>
          </p:cNvPr>
          <p:cNvCxnSpPr>
            <a:cxnSpLocks/>
          </p:cNvCxnSpPr>
          <p:nvPr/>
        </p:nvCxnSpPr>
        <p:spPr>
          <a:xfrm>
            <a:off x="636588" y="3287981"/>
            <a:ext cx="6992371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E101C6F-5294-928E-A0DD-EAF82B0A8AFF}"/>
              </a:ext>
            </a:extLst>
          </p:cNvPr>
          <p:cNvSpPr txBox="1"/>
          <p:nvPr/>
        </p:nvSpPr>
        <p:spPr>
          <a:xfrm>
            <a:off x="5454445" y="82268"/>
            <a:ext cx="7761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8” Radius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F120D5B-1791-2E4E-CDDA-E92659D6914A}"/>
              </a:ext>
            </a:extLst>
          </p:cNvPr>
          <p:cNvSpPr txBox="1"/>
          <p:nvPr/>
        </p:nvSpPr>
        <p:spPr>
          <a:xfrm>
            <a:off x="6413602" y="89833"/>
            <a:ext cx="854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10” Radius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24ADF54-2A9C-EA73-A9D9-55FCB6307D1E}"/>
              </a:ext>
            </a:extLst>
          </p:cNvPr>
          <p:cNvCxnSpPr>
            <a:cxnSpLocks/>
          </p:cNvCxnSpPr>
          <p:nvPr/>
        </p:nvCxnSpPr>
        <p:spPr>
          <a:xfrm>
            <a:off x="643962" y="2508776"/>
            <a:ext cx="6992371" cy="0"/>
          </a:xfrm>
          <a:prstGeom prst="line">
            <a:avLst/>
          </a:prstGeom>
          <a:ln>
            <a:solidFill>
              <a:srgbClr val="7030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BDA4B32-3BB4-9487-61EB-375CFE570C17}"/>
              </a:ext>
            </a:extLst>
          </p:cNvPr>
          <p:cNvCxnSpPr>
            <a:cxnSpLocks/>
          </p:cNvCxnSpPr>
          <p:nvPr/>
        </p:nvCxnSpPr>
        <p:spPr>
          <a:xfrm>
            <a:off x="643962" y="3108088"/>
            <a:ext cx="6992371" cy="0"/>
          </a:xfrm>
          <a:prstGeom prst="line">
            <a:avLst/>
          </a:prstGeom>
          <a:ln>
            <a:solidFill>
              <a:srgbClr val="7030A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32FC611-F734-5110-12E1-6B02161DD094}"/>
              </a:ext>
            </a:extLst>
          </p:cNvPr>
          <p:cNvCxnSpPr>
            <a:cxnSpLocks/>
          </p:cNvCxnSpPr>
          <p:nvPr/>
        </p:nvCxnSpPr>
        <p:spPr>
          <a:xfrm>
            <a:off x="643962" y="3442356"/>
            <a:ext cx="6992371" cy="0"/>
          </a:xfrm>
          <a:prstGeom prst="line">
            <a:avLst/>
          </a:prstGeom>
          <a:ln>
            <a:solidFill>
              <a:srgbClr val="7030A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43486CA-0B98-5367-4B21-AF861688170E}"/>
              </a:ext>
            </a:extLst>
          </p:cNvPr>
          <p:cNvCxnSpPr>
            <a:cxnSpLocks/>
          </p:cNvCxnSpPr>
          <p:nvPr/>
        </p:nvCxnSpPr>
        <p:spPr>
          <a:xfrm>
            <a:off x="7240130" y="220652"/>
            <a:ext cx="298550" cy="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75C0D184-BEAD-C0A8-4CC1-93EC27CCE6A7}"/>
              </a:ext>
            </a:extLst>
          </p:cNvPr>
          <p:cNvSpPr txBox="1"/>
          <p:nvPr/>
        </p:nvSpPr>
        <p:spPr>
          <a:xfrm>
            <a:off x="7489364" y="87715"/>
            <a:ext cx="854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12” Radius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07B7AB9-2EA7-7BF4-27DA-4A92D70CD5A8}"/>
              </a:ext>
            </a:extLst>
          </p:cNvPr>
          <p:cNvCxnSpPr>
            <a:cxnSpLocks/>
          </p:cNvCxnSpPr>
          <p:nvPr/>
        </p:nvCxnSpPr>
        <p:spPr>
          <a:xfrm>
            <a:off x="643962" y="2692020"/>
            <a:ext cx="6992371" cy="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4FF0E8B-9AF3-1CBC-0666-E7F9D7A2A1FE}"/>
              </a:ext>
            </a:extLst>
          </p:cNvPr>
          <p:cNvCxnSpPr>
            <a:cxnSpLocks/>
          </p:cNvCxnSpPr>
          <p:nvPr/>
        </p:nvCxnSpPr>
        <p:spPr>
          <a:xfrm>
            <a:off x="643962" y="3221612"/>
            <a:ext cx="6992371" cy="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6E20AC9-F7B2-0D6C-D728-1FA13D38B689}"/>
              </a:ext>
            </a:extLst>
          </p:cNvPr>
          <p:cNvCxnSpPr>
            <a:cxnSpLocks/>
          </p:cNvCxnSpPr>
          <p:nvPr/>
        </p:nvCxnSpPr>
        <p:spPr>
          <a:xfrm>
            <a:off x="643962" y="3509789"/>
            <a:ext cx="6992371" cy="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C81924C-3D84-B615-5DCC-E51ADE635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817" y="1638598"/>
            <a:ext cx="1397474" cy="18663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2119E16-7754-2842-3B8D-B59B4F9D879C}"/>
              </a:ext>
            </a:extLst>
          </p:cNvPr>
          <p:cNvSpPr/>
          <p:nvPr/>
        </p:nvSpPr>
        <p:spPr>
          <a:xfrm>
            <a:off x="2829827" y="3590440"/>
            <a:ext cx="332072" cy="38774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307C93-713F-9FCE-40E2-D12D18705FDB}"/>
              </a:ext>
            </a:extLst>
          </p:cNvPr>
          <p:cNvCxnSpPr/>
          <p:nvPr/>
        </p:nvCxnSpPr>
        <p:spPr>
          <a:xfrm flipH="1">
            <a:off x="2338939" y="3963527"/>
            <a:ext cx="490888" cy="67585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327BD7F-FD20-1F82-B74B-95DE93F3703D}"/>
              </a:ext>
            </a:extLst>
          </p:cNvPr>
          <p:cNvSpPr txBox="1"/>
          <p:nvPr/>
        </p:nvSpPr>
        <p:spPr>
          <a:xfrm>
            <a:off x="1537026" y="4592481"/>
            <a:ext cx="11528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Old Configuration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219C9D-D991-C87E-72DA-18CB31CF4E3C}"/>
              </a:ext>
            </a:extLst>
          </p:cNvPr>
          <p:cNvSpPr/>
          <p:nvPr/>
        </p:nvSpPr>
        <p:spPr>
          <a:xfrm>
            <a:off x="5203010" y="2546667"/>
            <a:ext cx="332072" cy="673881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565F4D8-57A7-1C20-CFEF-BE985F4228E0}"/>
              </a:ext>
            </a:extLst>
          </p:cNvPr>
          <p:cNvCxnSpPr>
            <a:cxnSpLocks/>
          </p:cNvCxnSpPr>
          <p:nvPr/>
        </p:nvCxnSpPr>
        <p:spPr>
          <a:xfrm>
            <a:off x="5535082" y="3192525"/>
            <a:ext cx="418935" cy="136932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B020BED-72FA-4C06-2923-A756B3609904}"/>
              </a:ext>
            </a:extLst>
          </p:cNvPr>
          <p:cNvSpPr txBox="1"/>
          <p:nvPr/>
        </p:nvSpPr>
        <p:spPr>
          <a:xfrm>
            <a:off x="5535082" y="4528680"/>
            <a:ext cx="12121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New Configuration</a:t>
            </a:r>
          </a:p>
        </p:txBody>
      </p:sp>
    </p:spTree>
    <p:extLst>
      <p:ext uri="{BB962C8B-B14F-4D97-AF65-F5344CB8AC3E}">
        <p14:creationId xmlns:p14="http://schemas.microsoft.com/office/powerpoint/2010/main" val="7959261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79A184-DB1F-55A4-8A9A-36F5EBD55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To increase the slip critical loading of the bolted connections:</a:t>
            </a:r>
          </a:p>
          <a:p>
            <a:r>
              <a:rPr lang="en-US" dirty="0"/>
              <a:t>SHCS should be switched to M30x3.5</a:t>
            </a:r>
          </a:p>
          <a:p>
            <a:pPr lvl="1"/>
            <a:r>
              <a:rPr lang="en-US" dirty="0"/>
              <a:t>Will have a proof load of 17,978 </a:t>
            </a:r>
            <a:r>
              <a:rPr lang="en-US" dirty="0" err="1"/>
              <a:t>lbf</a:t>
            </a:r>
            <a:r>
              <a:rPr lang="en-US" dirty="0"/>
              <a:t> per bolt and 71,912 </a:t>
            </a:r>
            <a:r>
              <a:rPr lang="en-US" dirty="0" err="1"/>
              <a:t>lbf</a:t>
            </a:r>
            <a:r>
              <a:rPr lang="en-US" dirty="0"/>
              <a:t> for the set</a:t>
            </a:r>
          </a:p>
          <a:p>
            <a:pPr lvl="1"/>
            <a:r>
              <a:rPr lang="en-US" dirty="0"/>
              <a:t>FEA switched to M36x4.0 to 26,140 </a:t>
            </a:r>
            <a:r>
              <a:rPr lang="en-US" dirty="0" err="1"/>
              <a:t>lbf</a:t>
            </a:r>
            <a:r>
              <a:rPr lang="en-US" dirty="0"/>
              <a:t> per bolt and 104,560 </a:t>
            </a:r>
            <a:r>
              <a:rPr lang="en-US" dirty="0" err="1"/>
              <a:t>lbf</a:t>
            </a:r>
            <a:r>
              <a:rPr lang="en-US" dirty="0"/>
              <a:t> for the set</a:t>
            </a:r>
          </a:p>
          <a:p>
            <a:r>
              <a:rPr lang="en-US" dirty="0"/>
              <a:t>HHCS will require more design changes</a:t>
            </a:r>
          </a:p>
          <a:p>
            <a:pPr lvl="1"/>
            <a:r>
              <a:rPr lang="en-US" dirty="0"/>
              <a:t>Largest bolt load is 20,977.3 </a:t>
            </a:r>
            <a:r>
              <a:rPr lang="en-US" dirty="0" err="1"/>
              <a:t>lbf</a:t>
            </a:r>
            <a:r>
              <a:rPr lang="en-US" dirty="0"/>
              <a:t> for 1 1/2 -6 bolt</a:t>
            </a:r>
          </a:p>
          <a:p>
            <a:pPr lvl="1"/>
            <a:r>
              <a:rPr lang="en-US" dirty="0"/>
              <a:t>HHCS connection will be designed for </a:t>
            </a:r>
          </a:p>
          <a:p>
            <a:pPr lvl="2"/>
            <a:r>
              <a:rPr lang="en-US" dirty="0"/>
              <a:t>1 1/4 -7 Bolt</a:t>
            </a:r>
          </a:p>
          <a:p>
            <a:pPr lvl="3"/>
            <a:r>
              <a:rPr lang="en-US" dirty="0"/>
              <a:t>Slip load of 14,462.2 </a:t>
            </a:r>
            <a:r>
              <a:rPr lang="en-US" dirty="0" err="1"/>
              <a:t>lbf</a:t>
            </a:r>
            <a:r>
              <a:rPr lang="en-US" dirty="0"/>
              <a:t> per bolt</a:t>
            </a:r>
          </a:p>
          <a:p>
            <a:pPr lvl="3"/>
            <a:r>
              <a:rPr lang="en-US" dirty="0"/>
              <a:t>57,849 </a:t>
            </a:r>
            <a:r>
              <a:rPr lang="en-US" dirty="0" err="1"/>
              <a:t>lbf</a:t>
            </a:r>
            <a:r>
              <a:rPr lang="en-US" dirty="0"/>
              <a:t> for full set</a:t>
            </a:r>
          </a:p>
          <a:p>
            <a:pPr lvl="1"/>
            <a:endParaRPr lang="en-US" dirty="0"/>
          </a:p>
          <a:p>
            <a:pPr marL="282575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858DF4-4F5E-74ED-9A92-1DBB1BB2A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Bolt Design Design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169D9-1718-0032-0FED-BB207C588A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6A982-D3A7-DAE7-F477-C6762D4D27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58ED02-2B72-9EAE-933F-0AE58652FB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8" t="2900" r="1540" b="1380"/>
          <a:stretch/>
        </p:blipFill>
        <p:spPr>
          <a:xfrm>
            <a:off x="5014061" y="2211558"/>
            <a:ext cx="4129939" cy="2931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D11A80-D3BC-B623-4044-961D5E517E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24" t="6502" r="2658"/>
          <a:stretch/>
        </p:blipFill>
        <p:spPr>
          <a:xfrm>
            <a:off x="3036493" y="3643162"/>
            <a:ext cx="1977568" cy="15003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AF2CAC5-DF50-3503-0B22-D68744DDFE24}"/>
              </a:ext>
            </a:extLst>
          </p:cNvPr>
          <p:cNvSpPr/>
          <p:nvPr/>
        </p:nvSpPr>
        <p:spPr>
          <a:xfrm>
            <a:off x="6939815" y="4071486"/>
            <a:ext cx="312821" cy="1347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72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FEEDEF-C3BA-A41A-BFB6-9444C87DE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Anchorage design is complex and relates a lot to SLAC design parameters. </a:t>
            </a:r>
          </a:p>
          <a:p>
            <a:r>
              <a:rPr lang="en-US" dirty="0"/>
              <a:t>If stand is larger, design effort and their requirements should be handled by SLAC. </a:t>
            </a:r>
          </a:p>
          <a:p>
            <a:r>
              <a:rPr lang="en-US" dirty="0"/>
              <a:t>Updated Design</a:t>
            </a:r>
          </a:p>
          <a:p>
            <a:pPr lvl="1"/>
            <a:r>
              <a:rPr lang="en-US" sz="1400" dirty="0"/>
              <a:t>6, 1” Dia. Shear Anchors =&gt; ~7,847.3 </a:t>
            </a:r>
            <a:r>
              <a:rPr lang="en-US" sz="1400" dirty="0" err="1"/>
              <a:t>lbf</a:t>
            </a:r>
            <a:r>
              <a:rPr lang="en-US" sz="1400" dirty="0"/>
              <a:t> per anchor</a:t>
            </a:r>
          </a:p>
          <a:p>
            <a:pPr lvl="2"/>
            <a:r>
              <a:rPr lang="en-US" sz="1300" dirty="0"/>
              <a:t>Total of 47,083.8 </a:t>
            </a:r>
            <a:r>
              <a:rPr lang="en-US" sz="1300" dirty="0" err="1"/>
              <a:t>lbf</a:t>
            </a:r>
            <a:r>
              <a:rPr lang="en-US" sz="1300" dirty="0"/>
              <a:t> total</a:t>
            </a:r>
          </a:p>
          <a:p>
            <a:pPr lvl="2"/>
            <a:r>
              <a:rPr lang="en-US" sz="1300" dirty="0"/>
              <a:t>May need 1-2 more to exceed 54,368.08 </a:t>
            </a:r>
            <a:r>
              <a:rPr lang="en-US" sz="1300" dirty="0" err="1"/>
              <a:t>lbf</a:t>
            </a:r>
            <a:r>
              <a:rPr lang="en-US" sz="1300" dirty="0"/>
              <a:t> as per ASCE 7-16 base shear</a:t>
            </a:r>
          </a:p>
          <a:p>
            <a:pPr lvl="3"/>
            <a:r>
              <a:rPr lang="en-US" sz="1200" dirty="0"/>
              <a:t>If friction is allowed to be used, this is not an issue. </a:t>
            </a:r>
          </a:p>
          <a:p>
            <a:pPr lvl="1"/>
            <a:r>
              <a:rPr lang="en-US" sz="1400" dirty="0"/>
              <a:t>8, Tension Anchors with current design =&gt; ~4,270.4 </a:t>
            </a:r>
            <a:r>
              <a:rPr lang="en-US" sz="1400" dirty="0" err="1"/>
              <a:t>lbf</a:t>
            </a:r>
            <a:r>
              <a:rPr lang="en-US" sz="1400" dirty="0"/>
              <a:t> per anchor</a:t>
            </a:r>
          </a:p>
          <a:p>
            <a:pPr lvl="1"/>
            <a:r>
              <a:rPr lang="en-US" sz="1400" dirty="0"/>
              <a:t>Calculations based on old ones, will be lower </a:t>
            </a:r>
          </a:p>
          <a:p>
            <a:pPr lvl="1"/>
            <a:r>
              <a:rPr lang="en-US" sz="1400" dirty="0"/>
              <a:t>Connection significantly overdesigned, but room to reduce number if SLAC team needs to reduce anchorage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648C64-5254-1570-895E-A7C2B588B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Anchorage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B9980-1937-6619-60BD-C135268151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01F49-15F2-E160-B31A-4DEB2BBC48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254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B322CB-3AF5-A576-BFAB-4405243B3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Design of stands is based on the analysis of the cryomodules:</a:t>
            </a:r>
          </a:p>
          <a:p>
            <a:r>
              <a:rPr lang="en-US" sz="1600" dirty="0"/>
              <a:t>Exact details outside of the scope of this review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566CCD-553E-9A30-5C63-D361BE994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Methodology cont.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CA4E7-FA88-E12C-A5C2-8CC8CAB08C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AED395-FFFE-305B-65B2-DE3DA8BBB2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B907B3-7EA1-1853-615F-E4358229C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172" y="0"/>
            <a:ext cx="3167828" cy="19050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16E00A-4CC9-1FE5-01E6-D7A043BF56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56" b="5524"/>
          <a:stretch/>
        </p:blipFill>
        <p:spPr>
          <a:xfrm>
            <a:off x="245678" y="2766059"/>
            <a:ext cx="3852309" cy="18379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B6A8D57-1A53-B498-9C41-58A58B963BF0}"/>
              </a:ext>
            </a:extLst>
          </p:cNvPr>
          <p:cNvSpPr/>
          <p:nvPr/>
        </p:nvSpPr>
        <p:spPr>
          <a:xfrm>
            <a:off x="279449" y="2677204"/>
            <a:ext cx="1183615" cy="1969283"/>
          </a:xfrm>
          <a:prstGeom prst="rect">
            <a:avLst/>
          </a:prstGeom>
          <a:noFill/>
          <a:ln w="28575"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C9CCA8-651C-0F0C-6E05-94FA882948D6}"/>
              </a:ext>
            </a:extLst>
          </p:cNvPr>
          <p:cNvSpPr/>
          <p:nvPr/>
        </p:nvSpPr>
        <p:spPr>
          <a:xfrm>
            <a:off x="1741561" y="2672701"/>
            <a:ext cx="2274396" cy="1969282"/>
          </a:xfrm>
          <a:prstGeom prst="rect">
            <a:avLst/>
          </a:prstGeom>
          <a:noFill/>
          <a:ln w="28575"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3FD9A592-F684-68AE-DA67-0260F2ADF722}"/>
              </a:ext>
            </a:extLst>
          </p:cNvPr>
          <p:cNvSpPr/>
          <p:nvPr/>
        </p:nvSpPr>
        <p:spPr>
          <a:xfrm>
            <a:off x="4065186" y="3410968"/>
            <a:ext cx="510579" cy="366688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4554EF-4127-716F-34D9-0B2EA023C6A3}"/>
              </a:ext>
            </a:extLst>
          </p:cNvPr>
          <p:cNvSpPr txBox="1"/>
          <p:nvPr/>
        </p:nvSpPr>
        <p:spPr>
          <a:xfrm>
            <a:off x="4277019" y="3234456"/>
            <a:ext cx="1602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Stand Analysis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84DA90-468F-445A-5945-CBD6D345796F}"/>
              </a:ext>
            </a:extLst>
          </p:cNvPr>
          <p:cNvSpPr txBox="1"/>
          <p:nvPr/>
        </p:nvSpPr>
        <p:spPr>
          <a:xfrm>
            <a:off x="146009" y="2253294"/>
            <a:ext cx="1473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End Cover/Internal Components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F7CCDC-ACCD-A9E9-9BC4-F30ABB79924E}"/>
              </a:ext>
            </a:extLst>
          </p:cNvPr>
          <p:cNvSpPr txBox="1"/>
          <p:nvPr/>
        </p:nvSpPr>
        <p:spPr>
          <a:xfrm>
            <a:off x="1730476" y="2222786"/>
            <a:ext cx="1171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Cryomodule Analysis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8DB1D8A-3232-56FF-DBB2-5CD1D9A72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0786" y="1349637"/>
            <a:ext cx="1196742" cy="937154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880E3C7A-9F0F-246B-BD3E-9CFB1C88372C}"/>
              </a:ext>
            </a:extLst>
          </p:cNvPr>
          <p:cNvSpPr/>
          <p:nvPr/>
        </p:nvSpPr>
        <p:spPr>
          <a:xfrm>
            <a:off x="4290576" y="1715873"/>
            <a:ext cx="392461" cy="281858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7F49CCD-0DCD-5958-7C8F-A9CB7823F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5615" y="1378912"/>
            <a:ext cx="1032765" cy="1217187"/>
          </a:xfrm>
          <a:prstGeom prst="rect">
            <a:avLst/>
          </a:prstGeom>
          <a:ln w="28575">
            <a:noFill/>
            <a:prstDash val="sysDash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9526C5-E58E-FED5-B2AE-D89D77EE64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1212" y="2734430"/>
            <a:ext cx="3237927" cy="1661477"/>
          </a:xfrm>
          <a:prstGeom prst="rect">
            <a:avLst/>
          </a:prstGeom>
          <a:ln w="28575">
            <a:solidFill>
              <a:schemeClr val="accent1"/>
            </a:solidFill>
            <a:prstDash val="sysDash"/>
          </a:ln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AC1D30C8-6359-162B-AB45-66D8B273C1F7}"/>
              </a:ext>
            </a:extLst>
          </p:cNvPr>
          <p:cNvSpPr/>
          <p:nvPr/>
        </p:nvSpPr>
        <p:spPr>
          <a:xfrm rot="3600000">
            <a:off x="5903167" y="2322263"/>
            <a:ext cx="392461" cy="281858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6366D9AA-49A0-6AA7-BB69-B703A392E5E9}"/>
              </a:ext>
            </a:extLst>
          </p:cNvPr>
          <p:cNvSpPr/>
          <p:nvPr/>
        </p:nvSpPr>
        <p:spPr>
          <a:xfrm rot="9000000">
            <a:off x="5393514" y="3194353"/>
            <a:ext cx="319641" cy="229560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EB21E74-2892-61C2-39EB-CCBB648C2617}"/>
              </a:ext>
            </a:extLst>
          </p:cNvPr>
          <p:cNvSpPr/>
          <p:nvPr/>
        </p:nvSpPr>
        <p:spPr>
          <a:xfrm>
            <a:off x="3010362" y="1339774"/>
            <a:ext cx="2857788" cy="1261599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989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E13A99-856A-4A48-AB78-A49F7F529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Seismic Parameters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A4C68-42B7-45B3-B463-17C0682D3C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2A1BE-63C7-48FA-9404-A8C5C6A92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ECC990-F44B-4D7C-9FE9-CBC6D31F3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50"/>
          <a:stretch/>
        </p:blipFill>
        <p:spPr>
          <a:xfrm>
            <a:off x="636588" y="3130825"/>
            <a:ext cx="4664223" cy="1514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E8BFBA-B8D4-4B1C-A1A0-E3CB4D7AA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613" y="610841"/>
            <a:ext cx="3575386" cy="24972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4EACED-3B0F-461F-A0C6-16E4FCFB9D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622" r="15909"/>
          <a:stretch/>
        </p:blipFill>
        <p:spPr>
          <a:xfrm>
            <a:off x="5763248" y="3489320"/>
            <a:ext cx="3186117" cy="9681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53C394-1C6A-40DE-83E2-7188D9E5CA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43221"/>
            <a:ext cx="5568614" cy="228760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E5D450C-1B0B-4D00-914C-5FF9F1576C65}"/>
              </a:ext>
            </a:extLst>
          </p:cNvPr>
          <p:cNvSpPr/>
          <p:nvPr/>
        </p:nvSpPr>
        <p:spPr>
          <a:xfrm>
            <a:off x="0" y="2571750"/>
            <a:ext cx="3330596" cy="2822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24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E0608A-0338-4BEA-AB3F-874C21349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 Loading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A1A0B-6B5E-4D11-A8FF-B5001F80535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1E260-EC80-456A-AE77-3B051016AD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274B2C-6DBC-4286-82D8-8DFA4C847B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3" r="5439" b="49204"/>
          <a:stretch/>
        </p:blipFill>
        <p:spPr>
          <a:xfrm>
            <a:off x="4521062" y="188814"/>
            <a:ext cx="4174146" cy="2204019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5E3DEEE-F861-465B-B815-FBEEBE8486E6}"/>
              </a:ext>
            </a:extLst>
          </p:cNvPr>
          <p:cNvGraphicFramePr>
            <a:graphicFrameLocks noGrp="1"/>
          </p:cNvGraphicFramePr>
          <p:nvPr/>
        </p:nvGraphicFramePr>
        <p:xfrm>
          <a:off x="3758565" y="2464592"/>
          <a:ext cx="5359400" cy="2095500"/>
        </p:xfrm>
        <a:graphic>
          <a:graphicData uri="http://schemas.openxmlformats.org/drawingml/2006/table">
            <a:tbl>
              <a:tblPr/>
              <a:tblGrid>
                <a:gridCol w="611411">
                  <a:extLst>
                    <a:ext uri="{9D8B030D-6E8A-4147-A177-3AD203B41FA5}">
                      <a16:colId xmlns:a16="http://schemas.microsoft.com/office/drawing/2014/main" val="2978073350"/>
                    </a:ext>
                  </a:extLst>
                </a:gridCol>
                <a:gridCol w="1604954">
                  <a:extLst>
                    <a:ext uri="{9D8B030D-6E8A-4147-A177-3AD203B41FA5}">
                      <a16:colId xmlns:a16="http://schemas.microsoft.com/office/drawing/2014/main" val="1505885415"/>
                    </a:ext>
                  </a:extLst>
                </a:gridCol>
                <a:gridCol w="706944">
                  <a:extLst>
                    <a:ext uri="{9D8B030D-6E8A-4147-A177-3AD203B41FA5}">
                      <a16:colId xmlns:a16="http://schemas.microsoft.com/office/drawing/2014/main" val="2351170339"/>
                    </a:ext>
                  </a:extLst>
                </a:gridCol>
                <a:gridCol w="611411">
                  <a:extLst>
                    <a:ext uri="{9D8B030D-6E8A-4147-A177-3AD203B41FA5}">
                      <a16:colId xmlns:a16="http://schemas.microsoft.com/office/drawing/2014/main" val="3719657227"/>
                    </a:ext>
                  </a:extLst>
                </a:gridCol>
                <a:gridCol w="964883">
                  <a:extLst>
                    <a:ext uri="{9D8B030D-6E8A-4147-A177-3AD203B41FA5}">
                      <a16:colId xmlns:a16="http://schemas.microsoft.com/office/drawing/2014/main" val="402190884"/>
                    </a:ext>
                  </a:extLst>
                </a:gridCol>
                <a:gridCol w="859797">
                  <a:extLst>
                    <a:ext uri="{9D8B030D-6E8A-4147-A177-3AD203B41FA5}">
                      <a16:colId xmlns:a16="http://schemas.microsoft.com/office/drawing/2014/main" val="2469064079"/>
                    </a:ext>
                  </a:extLst>
                </a:gridCol>
              </a:tblGrid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Pipe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Pressure (psi)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Apx. Thrust Loads (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lbf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66964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Operating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94268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 K Supply Line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1285.1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32485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Helium Gas Return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7046.9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12198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 K Supply Line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1285.1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2635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 K Return Line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1285.1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04112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 K Supply Line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237.7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1285.1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60914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 K Return Line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1285.1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81214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2-Phase He Line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747.3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49875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Cool Down Warm Up Line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627.8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07946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 Force (lbf):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1129.8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14847.3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2342265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0590375-1938-459D-807D-4EA04E4AD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623453"/>
            <a:ext cx="2985240" cy="30893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3BDC7E-FB7B-4D35-9917-500FF59E384C}"/>
              </a:ext>
            </a:extLst>
          </p:cNvPr>
          <p:cNvSpPr txBox="1"/>
          <p:nvPr/>
        </p:nvSpPr>
        <p:spPr>
          <a:xfrm>
            <a:off x="2313250" y="1404906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6870B9-ECC4-4E61-8FA7-7AF500FE1E94}"/>
              </a:ext>
            </a:extLst>
          </p:cNvPr>
          <p:cNvSpPr txBox="1"/>
          <p:nvPr/>
        </p:nvSpPr>
        <p:spPr>
          <a:xfrm>
            <a:off x="2317257" y="1681905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E633B8-AAD2-4FDB-9075-A28D7F7E3A12}"/>
              </a:ext>
            </a:extLst>
          </p:cNvPr>
          <p:cNvSpPr txBox="1"/>
          <p:nvPr/>
        </p:nvSpPr>
        <p:spPr>
          <a:xfrm>
            <a:off x="1826638" y="1348657"/>
            <a:ext cx="268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B3DFCD-6A3B-4FBC-835A-D54D402C7F34}"/>
              </a:ext>
            </a:extLst>
          </p:cNvPr>
          <p:cNvSpPr txBox="1"/>
          <p:nvPr/>
        </p:nvSpPr>
        <p:spPr>
          <a:xfrm>
            <a:off x="2623847" y="1871712"/>
            <a:ext cx="260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438289-FB49-43E3-8970-6FDBA42F72E9}"/>
              </a:ext>
            </a:extLst>
          </p:cNvPr>
          <p:cNvSpPr txBox="1"/>
          <p:nvPr/>
        </p:nvSpPr>
        <p:spPr>
          <a:xfrm>
            <a:off x="1074511" y="2010211"/>
            <a:ext cx="279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63D7C6-A28A-4C8E-998B-0480D015EC7B}"/>
              </a:ext>
            </a:extLst>
          </p:cNvPr>
          <p:cNvSpPr txBox="1"/>
          <p:nvPr/>
        </p:nvSpPr>
        <p:spPr>
          <a:xfrm>
            <a:off x="795267" y="1687152"/>
            <a:ext cx="2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F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62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13CE6E-B8A1-48BF-86D0-0E57E43BC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 Flange Loads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85E9C-6AE7-45EC-B16F-B346DE3AB8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C2810-ED8B-4E51-9340-C629522D9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5096A0-9BC8-47B8-9491-C29DBAE41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53" y="3013152"/>
            <a:ext cx="2832674" cy="16094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97F518-015B-490F-BDA9-09FB2BD73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7"/>
          <a:stretch/>
        </p:blipFill>
        <p:spPr>
          <a:xfrm>
            <a:off x="636587" y="645520"/>
            <a:ext cx="2761705" cy="163431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CFB54D9-AAAE-47F2-9C3C-2EA08E518840}"/>
              </a:ext>
            </a:extLst>
          </p:cNvPr>
          <p:cNvSpPr/>
          <p:nvPr/>
        </p:nvSpPr>
        <p:spPr>
          <a:xfrm>
            <a:off x="1235894" y="794219"/>
            <a:ext cx="485153" cy="509031"/>
          </a:xfrm>
          <a:prstGeom prst="ellipse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5CC5FEB-4F79-4525-A7FF-2E1727664BE6}"/>
              </a:ext>
            </a:extLst>
          </p:cNvPr>
          <p:cNvSpPr/>
          <p:nvPr/>
        </p:nvSpPr>
        <p:spPr>
          <a:xfrm>
            <a:off x="2312053" y="826105"/>
            <a:ext cx="586839" cy="509031"/>
          </a:xfrm>
          <a:prstGeom prst="ellipse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4F94EA-957C-4834-92BC-06E2185D09AF}"/>
              </a:ext>
            </a:extLst>
          </p:cNvPr>
          <p:cNvSpPr txBox="1"/>
          <p:nvPr/>
        </p:nvSpPr>
        <p:spPr>
          <a:xfrm>
            <a:off x="2310198" y="638295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879C409-ED3A-4712-B187-55FF563E39A9}"/>
              </a:ext>
            </a:extLst>
          </p:cNvPr>
          <p:cNvSpPr/>
          <p:nvPr/>
        </p:nvSpPr>
        <p:spPr>
          <a:xfrm>
            <a:off x="1738183" y="897678"/>
            <a:ext cx="339989" cy="290223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65058C-FD86-4032-8DE9-85AB387D6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2260" y="1335136"/>
            <a:ext cx="2023449" cy="2306411"/>
          </a:xfrm>
          <a:prstGeom prst="rect">
            <a:avLst/>
          </a:prstGeom>
          <a:ln w="19050">
            <a:solidFill>
              <a:srgbClr val="FF0000"/>
            </a:solidFill>
            <a:prstDash val="dash"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7DBC8F-263A-404B-ADDB-04AB0C5CBA53}"/>
              </a:ext>
            </a:extLst>
          </p:cNvPr>
          <p:cNvSpPr/>
          <p:nvPr/>
        </p:nvSpPr>
        <p:spPr>
          <a:xfrm>
            <a:off x="2104689" y="1209148"/>
            <a:ext cx="706292" cy="919999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5E34FD-7805-4878-93E5-49030122B562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2810981" y="1669148"/>
            <a:ext cx="900286" cy="495992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2AC4D36E-6307-42F5-82F9-D5F12FDE32D1}"/>
              </a:ext>
            </a:extLst>
          </p:cNvPr>
          <p:cNvSpPr/>
          <p:nvPr/>
        </p:nvSpPr>
        <p:spPr>
          <a:xfrm>
            <a:off x="4853372" y="2880201"/>
            <a:ext cx="509202" cy="537887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0359580-BB14-412A-A728-9F71DB0BF90B}"/>
              </a:ext>
            </a:extLst>
          </p:cNvPr>
          <p:cNvCxnSpPr>
            <a:cxnSpLocks/>
            <a:endCxn id="16" idx="4"/>
          </p:cNvCxnSpPr>
          <p:nvPr/>
        </p:nvCxnSpPr>
        <p:spPr>
          <a:xfrm flipV="1">
            <a:off x="5004816" y="3418088"/>
            <a:ext cx="103157" cy="31876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BA3B7E3-137B-4408-B2CA-CFE0E316393B}"/>
              </a:ext>
            </a:extLst>
          </p:cNvPr>
          <p:cNvSpPr txBox="1"/>
          <p:nvPr/>
        </p:nvSpPr>
        <p:spPr>
          <a:xfrm>
            <a:off x="4867119" y="3679356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4396808-D593-4E52-9900-5F7B03FC3CE4}"/>
              </a:ext>
            </a:extLst>
          </p:cNvPr>
          <p:cNvSpPr/>
          <p:nvPr/>
        </p:nvSpPr>
        <p:spPr>
          <a:xfrm>
            <a:off x="4490530" y="2287987"/>
            <a:ext cx="509202" cy="537887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344CC15-6961-49A2-8BFC-8DC61757C091}"/>
              </a:ext>
            </a:extLst>
          </p:cNvPr>
          <p:cNvCxnSpPr>
            <a:cxnSpLocks/>
            <a:endCxn id="19" idx="2"/>
          </p:cNvCxnSpPr>
          <p:nvPr/>
        </p:nvCxnSpPr>
        <p:spPr>
          <a:xfrm>
            <a:off x="3590244" y="2499152"/>
            <a:ext cx="900286" cy="57779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28B90C2-FD3E-4D8A-8A61-B229E603FD07}"/>
              </a:ext>
            </a:extLst>
          </p:cNvPr>
          <p:cNvSpPr txBox="1"/>
          <p:nvPr/>
        </p:nvSpPr>
        <p:spPr>
          <a:xfrm>
            <a:off x="3363022" y="2361597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D35041F-1986-4658-A502-0009E1FC2FC3}"/>
              </a:ext>
            </a:extLst>
          </p:cNvPr>
          <p:cNvSpPr/>
          <p:nvPr/>
        </p:nvSpPr>
        <p:spPr>
          <a:xfrm>
            <a:off x="4575930" y="1509559"/>
            <a:ext cx="582377" cy="577555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04F94A9-ED38-4B10-96C6-32A0B7866889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4853206" y="1211975"/>
            <a:ext cx="13913" cy="297584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A852281-CAEA-4E41-9CCA-79F614FD1648}"/>
              </a:ext>
            </a:extLst>
          </p:cNvPr>
          <p:cNvSpPr txBox="1"/>
          <p:nvPr/>
        </p:nvSpPr>
        <p:spPr>
          <a:xfrm>
            <a:off x="4719482" y="977560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B247858-3762-4289-BD34-5617DC403748}"/>
              </a:ext>
            </a:extLst>
          </p:cNvPr>
          <p:cNvSpPr/>
          <p:nvPr/>
        </p:nvSpPr>
        <p:spPr>
          <a:xfrm>
            <a:off x="3906971" y="1419574"/>
            <a:ext cx="617652" cy="652446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2F8B24A-ECB7-4FE4-BA98-96D150FB72C4}"/>
              </a:ext>
            </a:extLst>
          </p:cNvPr>
          <p:cNvCxnSpPr>
            <a:cxnSpLocks/>
          </p:cNvCxnSpPr>
          <p:nvPr/>
        </p:nvCxnSpPr>
        <p:spPr>
          <a:xfrm flipV="1">
            <a:off x="3662653" y="1730118"/>
            <a:ext cx="223381" cy="123305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B4D8A06-0813-4AC1-82A9-5E759CF5C118}"/>
              </a:ext>
            </a:extLst>
          </p:cNvPr>
          <p:cNvSpPr txBox="1"/>
          <p:nvPr/>
        </p:nvSpPr>
        <p:spPr>
          <a:xfrm>
            <a:off x="3487662" y="1730118"/>
            <a:ext cx="2279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06BB022-FDCC-4433-9B6B-38099C27B82B}"/>
              </a:ext>
            </a:extLst>
          </p:cNvPr>
          <p:cNvSpPr/>
          <p:nvPr/>
        </p:nvSpPr>
        <p:spPr>
          <a:xfrm>
            <a:off x="2871138" y="3816096"/>
            <a:ext cx="384126" cy="337323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0793B-70D6-4201-B590-C68A8267094F}"/>
              </a:ext>
            </a:extLst>
          </p:cNvPr>
          <p:cNvSpPr txBox="1"/>
          <p:nvPr/>
        </p:nvSpPr>
        <p:spPr>
          <a:xfrm>
            <a:off x="3101882" y="4220981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728A951-6920-474F-8B00-68CCA641F704}"/>
              </a:ext>
            </a:extLst>
          </p:cNvPr>
          <p:cNvCxnSpPr>
            <a:cxnSpLocks/>
          </p:cNvCxnSpPr>
          <p:nvPr/>
        </p:nvCxnSpPr>
        <p:spPr>
          <a:xfrm flipH="1" flipV="1">
            <a:off x="3185121" y="4128158"/>
            <a:ext cx="45759" cy="163426"/>
          </a:xfrm>
          <a:prstGeom prst="line">
            <a:avLst/>
          </a:prstGeom>
          <a:ln w="635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5062100D-3E1F-4D55-8384-CC11EBFDF8FB}"/>
              </a:ext>
            </a:extLst>
          </p:cNvPr>
          <p:cNvSpPr/>
          <p:nvPr/>
        </p:nvSpPr>
        <p:spPr>
          <a:xfrm rot="21326563">
            <a:off x="2028407" y="3661109"/>
            <a:ext cx="669639" cy="427312"/>
          </a:xfrm>
          <a:prstGeom prst="rect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AB31E62-57ED-462F-9DB7-67349E236435}"/>
              </a:ext>
            </a:extLst>
          </p:cNvPr>
          <p:cNvCxnSpPr>
            <a:cxnSpLocks/>
          </p:cNvCxnSpPr>
          <p:nvPr/>
        </p:nvCxnSpPr>
        <p:spPr>
          <a:xfrm>
            <a:off x="2174196" y="4107062"/>
            <a:ext cx="209340" cy="464938"/>
          </a:xfrm>
          <a:prstGeom prst="line">
            <a:avLst/>
          </a:prstGeom>
          <a:ln w="6350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0ED32BE-6348-4E31-A719-19AEB1857EE0}"/>
              </a:ext>
            </a:extLst>
          </p:cNvPr>
          <p:cNvSpPr txBox="1"/>
          <p:nvPr/>
        </p:nvSpPr>
        <p:spPr>
          <a:xfrm>
            <a:off x="2247168" y="4519602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3DD3271-D96C-4525-811B-B68948B48A8A}"/>
              </a:ext>
            </a:extLst>
          </p:cNvPr>
          <p:cNvSpPr/>
          <p:nvPr/>
        </p:nvSpPr>
        <p:spPr>
          <a:xfrm>
            <a:off x="1867014" y="3379581"/>
            <a:ext cx="274746" cy="290223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2185C6-67EF-405F-A17A-B3C1CC249757}"/>
              </a:ext>
            </a:extLst>
          </p:cNvPr>
          <p:cNvSpPr txBox="1"/>
          <p:nvPr/>
        </p:nvSpPr>
        <p:spPr>
          <a:xfrm>
            <a:off x="1763687" y="3164437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BB2C265-5D56-48AE-8302-95EC7B1792C8}"/>
              </a:ext>
            </a:extLst>
          </p:cNvPr>
          <p:cNvSpPr/>
          <p:nvPr/>
        </p:nvSpPr>
        <p:spPr>
          <a:xfrm>
            <a:off x="1830272" y="1632363"/>
            <a:ext cx="262227" cy="276999"/>
          </a:xfrm>
          <a:prstGeom prst="ellipse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1C0204-34E9-4950-907C-198259D47F00}"/>
              </a:ext>
            </a:extLst>
          </p:cNvPr>
          <p:cNvSpPr txBox="1"/>
          <p:nvPr/>
        </p:nvSpPr>
        <p:spPr>
          <a:xfrm>
            <a:off x="1790259" y="1956098"/>
            <a:ext cx="304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8498675-8C6D-4030-B53E-872DDBE82FA8}"/>
              </a:ext>
            </a:extLst>
          </p:cNvPr>
          <p:cNvSpPr/>
          <p:nvPr/>
        </p:nvSpPr>
        <p:spPr>
          <a:xfrm>
            <a:off x="1423256" y="1596852"/>
            <a:ext cx="384126" cy="337323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001394E-E9A8-4B0B-98E5-AB42EB8E0FDC}"/>
              </a:ext>
            </a:extLst>
          </p:cNvPr>
          <p:cNvSpPr txBox="1"/>
          <p:nvPr/>
        </p:nvSpPr>
        <p:spPr>
          <a:xfrm>
            <a:off x="1532080" y="2112429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FF34966-AAD3-457E-89A2-2ED980D4FDF8}"/>
              </a:ext>
            </a:extLst>
          </p:cNvPr>
          <p:cNvCxnSpPr>
            <a:cxnSpLocks/>
            <a:endCxn id="38" idx="4"/>
          </p:cNvCxnSpPr>
          <p:nvPr/>
        </p:nvCxnSpPr>
        <p:spPr>
          <a:xfrm flipH="1" flipV="1">
            <a:off x="1615319" y="1934175"/>
            <a:ext cx="45760" cy="248858"/>
          </a:xfrm>
          <a:prstGeom prst="line">
            <a:avLst/>
          </a:prstGeom>
          <a:ln w="635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2374AB77-CBC7-40FC-9594-708B7787E15C}"/>
              </a:ext>
            </a:extLst>
          </p:cNvPr>
          <p:cNvSpPr/>
          <p:nvPr/>
        </p:nvSpPr>
        <p:spPr>
          <a:xfrm>
            <a:off x="1392055" y="1219607"/>
            <a:ext cx="189303" cy="199967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97323B2-54A3-4871-AD30-EDE931E727CA}"/>
              </a:ext>
            </a:extLst>
          </p:cNvPr>
          <p:cNvCxnSpPr>
            <a:cxnSpLocks/>
            <a:endCxn id="41" idx="2"/>
          </p:cNvCxnSpPr>
          <p:nvPr/>
        </p:nvCxnSpPr>
        <p:spPr>
          <a:xfrm>
            <a:off x="624396" y="1253754"/>
            <a:ext cx="767659" cy="65837"/>
          </a:xfrm>
          <a:prstGeom prst="line">
            <a:avLst/>
          </a:prstGeom>
          <a:ln w="635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9BC03F3-80C1-4FE4-B642-DAECD293B882}"/>
              </a:ext>
            </a:extLst>
          </p:cNvPr>
          <p:cNvSpPr txBox="1"/>
          <p:nvPr/>
        </p:nvSpPr>
        <p:spPr>
          <a:xfrm>
            <a:off x="432002" y="1113790"/>
            <a:ext cx="279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</a:t>
            </a:r>
          </a:p>
        </p:txBody>
      </p: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C630A528-044D-46A4-BE85-0B6252C7FCB3}"/>
              </a:ext>
            </a:extLst>
          </p:cNvPr>
          <p:cNvGraphicFramePr>
            <a:graphicFrameLocks noGrp="1"/>
          </p:cNvGraphicFramePr>
          <p:nvPr/>
        </p:nvGraphicFramePr>
        <p:xfrm>
          <a:off x="6182481" y="1286672"/>
          <a:ext cx="2692400" cy="230505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1289049281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47835957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22863073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562182664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Port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Diameter (mm)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Area (in²)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Force (lbf)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22411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370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166.7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2449.9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32343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N/A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480.4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7062.1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59090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C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250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76.1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1118.5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15694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630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483.2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7102.7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71517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298.5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108.4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1594.0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97447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F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220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58.9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866.1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31874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260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82.3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1209.7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29143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253.2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78.0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1147.2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21320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250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76.1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1118.5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59250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J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220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58.9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866.1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54542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K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220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58.9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866.1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1338123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463D90D1-33F1-4EFB-8BB0-F92ABF03A70A}"/>
              </a:ext>
            </a:extLst>
          </p:cNvPr>
          <p:cNvSpPr txBox="1"/>
          <p:nvPr/>
        </p:nvSpPr>
        <p:spPr>
          <a:xfrm>
            <a:off x="1557954" y="623380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605223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3E23CAD-0888-4043-981E-BCF5E5251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9" t="6953" r="5423" b="5068"/>
          <a:stretch/>
        </p:blipFill>
        <p:spPr>
          <a:xfrm>
            <a:off x="54957" y="1135678"/>
            <a:ext cx="3506682" cy="24194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4121F2-91EA-4849-814C-699067FA8A6C}"/>
              </a:ext>
            </a:extLst>
          </p:cNvPr>
          <p:cNvSpPr/>
          <p:nvPr/>
        </p:nvSpPr>
        <p:spPr>
          <a:xfrm rot="21440345">
            <a:off x="598987" y="1826832"/>
            <a:ext cx="2935900" cy="1220704"/>
          </a:xfrm>
          <a:prstGeom prst="rect">
            <a:avLst/>
          </a:prstGeom>
          <a:noFill/>
          <a:ln w="38100">
            <a:solidFill>
              <a:schemeClr val="accent5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D67121-872A-48BA-8A00-C32B58F42E6C}"/>
              </a:ext>
            </a:extLst>
          </p:cNvPr>
          <p:cNvSpPr txBox="1"/>
          <p:nvPr/>
        </p:nvSpPr>
        <p:spPr>
          <a:xfrm>
            <a:off x="3619139" y="2299400"/>
            <a:ext cx="498855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P2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30AE02-EDFB-4672-B89A-89D70293672A}"/>
              </a:ext>
            </a:extLst>
          </p:cNvPr>
          <p:cNvSpPr txBox="1"/>
          <p:nvPr/>
        </p:nvSpPr>
        <p:spPr>
          <a:xfrm>
            <a:off x="21341" y="1275422"/>
            <a:ext cx="498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70D03D-8EFB-4CB4-BF8C-B6504D235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Cryomodule Load Conditions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3F414-C80B-48C7-9666-13BD5D97ED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A026F-244F-4D2B-9818-52828FFB2A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6951205-877E-4E9E-83DF-2756FE64364B}"/>
              </a:ext>
            </a:extLst>
          </p:cNvPr>
          <p:cNvGraphicFramePr>
            <a:graphicFrameLocks noGrp="1"/>
          </p:cNvGraphicFramePr>
          <p:nvPr/>
        </p:nvGraphicFramePr>
        <p:xfrm>
          <a:off x="4596257" y="281159"/>
          <a:ext cx="4076713" cy="3262320"/>
        </p:xfrm>
        <a:graphic>
          <a:graphicData uri="http://schemas.openxmlformats.org/drawingml/2006/table">
            <a:tbl>
              <a:tblPr/>
              <a:tblGrid>
                <a:gridCol w="585410">
                  <a:extLst>
                    <a:ext uri="{9D8B030D-6E8A-4147-A177-3AD203B41FA5}">
                      <a16:colId xmlns:a16="http://schemas.microsoft.com/office/drawing/2014/main" val="4022094568"/>
                    </a:ext>
                  </a:extLst>
                </a:gridCol>
                <a:gridCol w="1495265">
                  <a:extLst>
                    <a:ext uri="{9D8B030D-6E8A-4147-A177-3AD203B41FA5}">
                      <a16:colId xmlns:a16="http://schemas.microsoft.com/office/drawing/2014/main" val="2514416687"/>
                    </a:ext>
                  </a:extLst>
                </a:gridCol>
                <a:gridCol w="1996038">
                  <a:extLst>
                    <a:ext uri="{9D8B030D-6E8A-4147-A177-3AD203B41FA5}">
                      <a16:colId xmlns:a16="http://schemas.microsoft.com/office/drawing/2014/main" val="2209634570"/>
                    </a:ext>
                  </a:extLst>
                </a:gridCol>
              </a:tblGrid>
              <a:tr h="1482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Load Case</a:t>
                      </a:r>
                    </a:p>
                  </a:txBody>
                  <a:tcPr marL="7061" marR="7061" marT="7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Conditon Simulated</a:t>
                      </a:r>
                    </a:p>
                  </a:txBody>
                  <a:tcPr marL="7061" marR="7061" marT="7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Loads</a:t>
                      </a:r>
                    </a:p>
                  </a:txBody>
                  <a:tcPr marL="7061" marR="7061" marT="7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191470"/>
                  </a:ext>
                </a:extLst>
              </a:tr>
              <a:tr h="141226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1</a:t>
                      </a:r>
                    </a:p>
                  </a:txBody>
                  <a:tcPr marL="7061" marR="7061" marT="7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Operation</a:t>
                      </a:r>
                    </a:p>
                  </a:txBody>
                  <a:tcPr marL="7061" marR="7061" marT="7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P1 = 14.7 psi</a:t>
                      </a:r>
                    </a:p>
                  </a:txBody>
                  <a:tcPr marL="7061" marR="7061" marT="7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6851777"/>
                  </a:ext>
                </a:extLst>
              </a:tr>
              <a:tr h="1412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P2 = 0 psi</a:t>
                      </a:r>
                    </a:p>
                  </a:txBody>
                  <a:tcPr marL="7061" marR="7061" marT="7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5186445"/>
                  </a:ext>
                </a:extLst>
              </a:tr>
              <a:tr h="1412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Pipe Thrust</a:t>
                      </a:r>
                    </a:p>
                  </a:txBody>
                  <a:tcPr marL="7061" marR="7061" marT="7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7979289"/>
                  </a:ext>
                </a:extLst>
              </a:tr>
              <a:tr h="1412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Acceleration = Gravity</a:t>
                      </a:r>
                    </a:p>
                  </a:txBody>
                  <a:tcPr marL="7061" marR="7061" marT="7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599319"/>
                  </a:ext>
                </a:extLst>
              </a:tr>
              <a:tr h="141226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2</a:t>
                      </a:r>
                    </a:p>
                  </a:txBody>
                  <a:tcPr marL="7061" marR="7061" marT="7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Seismic, Operation</a:t>
                      </a:r>
                    </a:p>
                  </a:txBody>
                  <a:tcPr marL="7061" marR="7061" marT="7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P1 = 14.7 psi</a:t>
                      </a:r>
                    </a:p>
                  </a:txBody>
                  <a:tcPr marL="7061" marR="7061" marT="7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4492161"/>
                  </a:ext>
                </a:extLst>
              </a:tr>
              <a:tr h="1412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P2 = 0 psi</a:t>
                      </a:r>
                    </a:p>
                  </a:txBody>
                  <a:tcPr marL="7061" marR="7061" marT="7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3632262"/>
                  </a:ext>
                </a:extLst>
              </a:tr>
              <a:tr h="1412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Pipe Thrust</a:t>
                      </a:r>
                    </a:p>
                  </a:txBody>
                  <a:tcPr marL="7061" marR="7061" marT="7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9602982"/>
                  </a:ext>
                </a:extLst>
              </a:tr>
              <a:tr h="1412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Acceleration  = Gravity + 0.82G horizontal</a:t>
                      </a:r>
                    </a:p>
                  </a:txBody>
                  <a:tcPr marL="7061" marR="7061" marT="7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3401850"/>
                  </a:ext>
                </a:extLst>
              </a:tr>
              <a:tr h="14122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3</a:t>
                      </a:r>
                    </a:p>
                  </a:txBody>
                  <a:tcPr marL="7061" marR="7061" marT="7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Transport, Support</a:t>
                      </a:r>
                    </a:p>
                  </a:txBody>
                  <a:tcPr marL="7061" marR="7061" marT="7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P1 = 14.7 psi</a:t>
                      </a:r>
                    </a:p>
                  </a:txBody>
                  <a:tcPr marL="7061" marR="7061" marT="7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9134227"/>
                  </a:ext>
                </a:extLst>
              </a:tr>
              <a:tr h="1412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P2 =  14.7 psi</a:t>
                      </a:r>
                    </a:p>
                  </a:txBody>
                  <a:tcPr marL="7061" marR="7061" marT="7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6945464"/>
                  </a:ext>
                </a:extLst>
              </a:tr>
              <a:tr h="1412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Acceleration  = 3G All Directions</a:t>
                      </a:r>
                    </a:p>
                  </a:txBody>
                  <a:tcPr marL="7061" marR="7061" marT="7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1131141"/>
                  </a:ext>
                </a:extLst>
              </a:tr>
              <a:tr h="141226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4</a:t>
                      </a:r>
                    </a:p>
                  </a:txBody>
                  <a:tcPr marL="7061" marR="7061" marT="7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Insulating Vacuum Leak Check</a:t>
                      </a:r>
                    </a:p>
                  </a:txBody>
                  <a:tcPr marL="7061" marR="7061" marT="7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P1 = 14.7 psi</a:t>
                      </a:r>
                    </a:p>
                  </a:txBody>
                  <a:tcPr marL="7061" marR="7061" marT="7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1546639"/>
                  </a:ext>
                </a:extLst>
              </a:tr>
              <a:tr h="1412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P2 = 0 psi</a:t>
                      </a:r>
                    </a:p>
                  </a:txBody>
                  <a:tcPr marL="7061" marR="7061" marT="7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347225"/>
                  </a:ext>
                </a:extLst>
              </a:tr>
              <a:tr h="1412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Additional Seal Loads</a:t>
                      </a:r>
                    </a:p>
                  </a:txBody>
                  <a:tcPr marL="7061" marR="7061" marT="7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0195160"/>
                  </a:ext>
                </a:extLst>
              </a:tr>
              <a:tr h="1412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Acceleration  = Gravity</a:t>
                      </a:r>
                    </a:p>
                  </a:txBody>
                  <a:tcPr marL="7061" marR="7061" marT="7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5523532"/>
                  </a:ext>
                </a:extLst>
              </a:tr>
              <a:tr h="14122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5</a:t>
                      </a:r>
                    </a:p>
                  </a:txBody>
                  <a:tcPr marL="7061" marR="7061" marT="7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Transport, Lugs</a:t>
                      </a:r>
                    </a:p>
                  </a:txBody>
                  <a:tcPr marL="7061" marR="7061" marT="7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P1 = 14.7 psi</a:t>
                      </a:r>
                    </a:p>
                  </a:txBody>
                  <a:tcPr marL="7061" marR="7061" marT="7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1750831"/>
                  </a:ext>
                </a:extLst>
              </a:tr>
              <a:tr h="1412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P2 =  14.7 psi</a:t>
                      </a:r>
                    </a:p>
                  </a:txBody>
                  <a:tcPr marL="7061" marR="7061" marT="7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7602460"/>
                  </a:ext>
                </a:extLst>
              </a:tr>
              <a:tr h="1412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Acceleration  = 3G All Directions</a:t>
                      </a:r>
                    </a:p>
                  </a:txBody>
                  <a:tcPr marL="7061" marR="7061" marT="7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8465576"/>
                  </a:ext>
                </a:extLst>
              </a:tr>
              <a:tr h="141226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6</a:t>
                      </a:r>
                    </a:p>
                  </a:txBody>
                  <a:tcPr marL="7061" marR="7061" marT="7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Relief</a:t>
                      </a:r>
                    </a:p>
                  </a:txBody>
                  <a:tcPr marL="7061" marR="7061" marT="7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P1 = 14.7 psi</a:t>
                      </a:r>
                    </a:p>
                  </a:txBody>
                  <a:tcPr marL="7061" marR="7061" marT="7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8527525"/>
                  </a:ext>
                </a:extLst>
              </a:tr>
              <a:tr h="1412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P2 = 22.05 psi</a:t>
                      </a:r>
                    </a:p>
                  </a:txBody>
                  <a:tcPr marL="7061" marR="7061" marT="7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6672416"/>
                  </a:ext>
                </a:extLst>
              </a:tr>
              <a:tr h="1412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Pipe Thrust</a:t>
                      </a:r>
                    </a:p>
                  </a:txBody>
                  <a:tcPr marL="7061" marR="7061" marT="7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5389109"/>
                  </a:ext>
                </a:extLst>
              </a:tr>
              <a:tr h="1482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Acceleration  = Gravity + 0.82G horizontal</a:t>
                      </a:r>
                    </a:p>
                  </a:txBody>
                  <a:tcPr marL="7061" marR="7061" marT="70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557182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4C2DEDB-256B-44B3-957D-15C951B0E5E5}"/>
              </a:ext>
            </a:extLst>
          </p:cNvPr>
          <p:cNvGraphicFramePr>
            <a:graphicFrameLocks noGrp="1"/>
          </p:cNvGraphicFramePr>
          <p:nvPr/>
        </p:nvGraphicFramePr>
        <p:xfrm>
          <a:off x="1233055" y="3807053"/>
          <a:ext cx="7229073" cy="807534"/>
        </p:xfrm>
        <a:graphic>
          <a:graphicData uri="http://schemas.openxmlformats.org/drawingml/2006/table">
            <a:tbl>
              <a:tblPr firstRow="1" firstCol="1" bandRow="1"/>
              <a:tblGrid>
                <a:gridCol w="1357761">
                  <a:extLst>
                    <a:ext uri="{9D8B030D-6E8A-4147-A177-3AD203B41FA5}">
                      <a16:colId xmlns:a16="http://schemas.microsoft.com/office/drawing/2014/main" val="1727228794"/>
                    </a:ext>
                  </a:extLst>
                </a:gridCol>
                <a:gridCol w="1067511">
                  <a:extLst>
                    <a:ext uri="{9D8B030D-6E8A-4147-A177-3AD203B41FA5}">
                      <a16:colId xmlns:a16="http://schemas.microsoft.com/office/drawing/2014/main" val="2310715971"/>
                    </a:ext>
                  </a:extLst>
                </a:gridCol>
                <a:gridCol w="957079">
                  <a:extLst>
                    <a:ext uri="{9D8B030D-6E8A-4147-A177-3AD203B41FA5}">
                      <a16:colId xmlns:a16="http://schemas.microsoft.com/office/drawing/2014/main" val="183501697"/>
                    </a:ext>
                  </a:extLst>
                </a:gridCol>
                <a:gridCol w="1177944">
                  <a:extLst>
                    <a:ext uri="{9D8B030D-6E8A-4147-A177-3AD203B41FA5}">
                      <a16:colId xmlns:a16="http://schemas.microsoft.com/office/drawing/2014/main" val="134112911"/>
                    </a:ext>
                  </a:extLst>
                </a:gridCol>
                <a:gridCol w="1039903">
                  <a:extLst>
                    <a:ext uri="{9D8B030D-6E8A-4147-A177-3AD203B41FA5}">
                      <a16:colId xmlns:a16="http://schemas.microsoft.com/office/drawing/2014/main" val="3705521646"/>
                    </a:ext>
                  </a:extLst>
                </a:gridCol>
                <a:gridCol w="763823">
                  <a:extLst>
                    <a:ext uri="{9D8B030D-6E8A-4147-A177-3AD203B41FA5}">
                      <a16:colId xmlns:a16="http://schemas.microsoft.com/office/drawing/2014/main" val="561539573"/>
                    </a:ext>
                  </a:extLst>
                </a:gridCol>
                <a:gridCol w="865052">
                  <a:extLst>
                    <a:ext uri="{9D8B030D-6E8A-4147-A177-3AD203B41FA5}">
                      <a16:colId xmlns:a16="http://schemas.microsoft.com/office/drawing/2014/main" val="3513167564"/>
                    </a:ext>
                  </a:extLst>
                </a:gridCol>
              </a:tblGrid>
              <a:tr h="220864">
                <a:tc>
                  <a:txBody>
                    <a:bodyPr/>
                    <a:lstStyle/>
                    <a:p>
                      <a:pPr marL="635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700" b="1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Material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9694" marR="496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700" b="1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Tensile Strength (</a:t>
                      </a:r>
                      <a:r>
                        <a:rPr lang="en-US" sz="700" b="1" dirty="0" err="1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ksi</a:t>
                      </a:r>
                      <a:r>
                        <a:rPr lang="en-US" sz="700" b="1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)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9694" marR="496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700" b="1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Yield Strength (</a:t>
                      </a:r>
                      <a:r>
                        <a:rPr lang="en-US" sz="700" b="1" dirty="0" err="1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ksi</a:t>
                      </a:r>
                      <a:r>
                        <a:rPr lang="en-US" sz="700" b="1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)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9694" marR="496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700" b="1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Allowable Strength (</a:t>
                      </a:r>
                      <a:r>
                        <a:rPr lang="en-US" sz="700" b="1" dirty="0" err="1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ksi</a:t>
                      </a:r>
                      <a:r>
                        <a:rPr lang="en-US" sz="700" b="1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)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9694" marR="496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700" b="1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Elastic Modulus (psi)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9694" marR="496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700" b="1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Poisson's Ratio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9694" marR="496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700" b="1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Density (lbf/in^3)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9694" marR="496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9365846"/>
                  </a:ext>
                </a:extLst>
              </a:tr>
              <a:tr h="144942">
                <a:tc>
                  <a:txBody>
                    <a:bodyPr/>
                    <a:lstStyle/>
                    <a:p>
                      <a:pPr marL="635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7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ASTM A516 Steel, Grade 60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9694" marR="496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7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60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9694" marR="496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7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32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9694" marR="496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7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17.1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9694" marR="496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635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7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2.94E+07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9694" marR="496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635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7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0.3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9694" marR="496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635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7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0.28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9694" marR="496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6854496"/>
                  </a:ext>
                </a:extLst>
              </a:tr>
              <a:tr h="144942">
                <a:tc>
                  <a:txBody>
                    <a:bodyPr/>
                    <a:lstStyle/>
                    <a:p>
                      <a:pPr marL="635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7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ASTM A36 Steel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9694" marR="496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7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58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9694" marR="496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7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36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9694" marR="496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7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16.6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9694" marR="496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7800995"/>
                  </a:ext>
                </a:extLst>
              </a:tr>
              <a:tr h="144942">
                <a:tc>
                  <a:txBody>
                    <a:bodyPr/>
                    <a:lstStyle/>
                    <a:p>
                      <a:pPr marL="635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7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304 Stainless Steel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9694" marR="496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7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75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9694" marR="496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7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30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9694" marR="496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7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20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9694" marR="496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635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7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2.83E+07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9694" marR="496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635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7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0.31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9694" marR="496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635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7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0.29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9694" marR="496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1332027"/>
                  </a:ext>
                </a:extLst>
              </a:tr>
              <a:tr h="151844">
                <a:tc>
                  <a:txBody>
                    <a:bodyPr/>
                    <a:lstStyle/>
                    <a:p>
                      <a:pPr marL="635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7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304L/316L Stainless Steel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9694" marR="496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7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70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9694" marR="496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7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25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9694" marR="496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7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16.7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9694" marR="496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5748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9314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BCD523-4260-4357-A99E-58A8D2CF2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Cryomodule Loading Conditions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26A61-BB18-43C2-A396-946A9207B0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54F24-92E8-435B-A6DD-AD8EC6B218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DCCFB0-A720-45A9-BFDE-445C0324A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67735"/>
            <a:ext cx="3754582" cy="22853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91E51F-F758-4E5A-982B-96A375C8D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319" y="667735"/>
            <a:ext cx="4371109" cy="22866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249F47-5295-4A6E-806B-A739D8C58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3980" y="2954432"/>
            <a:ext cx="3671040" cy="212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52452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FNAL_PowerPoint_16x9_100716</Template>
  <TotalTime>332</TotalTime>
  <Words>3677</Words>
  <Application>Microsoft Office PowerPoint</Application>
  <PresentationFormat>On-screen Show (16:9)</PresentationFormat>
  <Paragraphs>1466</Paragraphs>
  <Slides>38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Cambria Math</vt:lpstr>
      <vt:lpstr>Helvetica</vt:lpstr>
      <vt:lpstr>Times New Roman</vt:lpstr>
      <vt:lpstr>Fermilab_PPT_090915</vt:lpstr>
      <vt:lpstr>PowerPoint Presentation</vt:lpstr>
      <vt:lpstr>Introduction</vt:lpstr>
      <vt:lpstr>Design Methodology</vt:lpstr>
      <vt:lpstr>Design Methodology cont. </vt:lpstr>
      <vt:lpstr>Seismic Parameters</vt:lpstr>
      <vt:lpstr>Pipe Loading</vt:lpstr>
      <vt:lpstr>Pipe Flange Loads</vt:lpstr>
      <vt:lpstr>Cryomodule Load Conditions</vt:lpstr>
      <vt:lpstr>Cryomodule Loading Conditions</vt:lpstr>
      <vt:lpstr>Input Loading</vt:lpstr>
      <vt:lpstr>Maximum Forces/Moments</vt:lpstr>
      <vt:lpstr>Initial Assessment</vt:lpstr>
      <vt:lpstr>Design Changes</vt:lpstr>
      <vt:lpstr>Simulation Setup</vt:lpstr>
      <vt:lpstr>Load Case 1</vt:lpstr>
      <vt:lpstr>Load Case 2 Plastic Collapse</vt:lpstr>
      <vt:lpstr>Load Case 2 Local Failure</vt:lpstr>
      <vt:lpstr>Load Case 4</vt:lpstr>
      <vt:lpstr>Load Case 6 Plastic Collapse</vt:lpstr>
      <vt:lpstr>Load Case 6 Local Failure</vt:lpstr>
      <vt:lpstr>Load Case 6, Condition 7</vt:lpstr>
      <vt:lpstr>Conclusions</vt:lpstr>
      <vt:lpstr>PowerPoint Presentation</vt:lpstr>
      <vt:lpstr>First-Order Stand Reactions to Vacuum Loading:</vt:lpstr>
      <vt:lpstr>Stand Component Flexure</vt:lpstr>
      <vt:lpstr>Stand Flexure Calculations</vt:lpstr>
      <vt:lpstr>Bolt Limits</vt:lpstr>
      <vt:lpstr>Bolt Moment Reactions pt. 1 </vt:lpstr>
      <vt:lpstr>Base Force Reactions</vt:lpstr>
      <vt:lpstr>Bolt Moment Reactions pt. 2 </vt:lpstr>
      <vt:lpstr>Slip Critical Conditions</vt:lpstr>
      <vt:lpstr>Slip Critical Condition Maintained</vt:lpstr>
      <vt:lpstr>Base Reactions</vt:lpstr>
      <vt:lpstr>Anchor Reactions</vt:lpstr>
      <vt:lpstr>Design Changes</vt:lpstr>
      <vt:lpstr>HHCS Considerations</vt:lpstr>
      <vt:lpstr>Bolt Design Design </vt:lpstr>
      <vt:lpstr>Anchorage Design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Colin S. Narug</dc:creator>
  <cp:lastModifiedBy>Colin S. Narug</cp:lastModifiedBy>
  <cp:revision>25</cp:revision>
  <cp:lastPrinted>2014-01-20T19:40:21Z</cp:lastPrinted>
  <dcterms:created xsi:type="dcterms:W3CDTF">2023-06-01T18:42:11Z</dcterms:created>
  <dcterms:modified xsi:type="dcterms:W3CDTF">2023-06-02T21:11:06Z</dcterms:modified>
</cp:coreProperties>
</file>