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75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4" autoAdjust="0"/>
    <p:restoredTop sz="94663"/>
  </p:normalViewPr>
  <p:slideViewPr>
    <p:cSldViewPr snapToGrid="0" snapToObjects="1" showGuides="1">
      <p:cViewPr varScale="1">
        <p:scale>
          <a:sx n="165" d="100"/>
          <a:sy n="165" d="100"/>
        </p:scale>
        <p:origin x="624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bd.fnal.gov/Elog/?orEntryId=241833" TargetMode="External"/><Relationship Id="rId2" Type="http://schemas.openxmlformats.org/officeDocument/2006/relationships/hyperlink" Target="https://www-bd.fnal.gov/Elog/?orEntryId=241740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7" y="4095240"/>
            <a:ext cx="8499231" cy="935794"/>
          </a:xfrm>
        </p:spPr>
        <p:txBody>
          <a:bodyPr/>
          <a:lstStyle/>
          <a:p>
            <a:r>
              <a:rPr lang="en-US" sz="1200" dirty="0"/>
              <a:t>Daniel R. MacLean</a:t>
            </a:r>
          </a:p>
          <a:p>
            <a:r>
              <a:rPr lang="en-US" sz="1200" dirty="0"/>
              <a:t>AD Operations Meeting</a:t>
            </a:r>
          </a:p>
          <a:p>
            <a:r>
              <a:rPr lang="en-US" sz="1200" dirty="0"/>
              <a:t>Friday 0900 </a:t>
            </a:r>
          </a:p>
          <a:p>
            <a:r>
              <a:rPr lang="en-US" sz="1200" dirty="0"/>
              <a:t>2 June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384" y="3280634"/>
            <a:ext cx="8499232" cy="752287"/>
          </a:xfrm>
        </p:spPr>
        <p:txBody>
          <a:bodyPr>
            <a:noAutofit/>
          </a:bodyPr>
          <a:lstStyle/>
          <a:p>
            <a:r>
              <a:rPr lang="en-US" sz="2000" dirty="0"/>
              <a:t>FAST Facility / IOTA</a:t>
            </a:r>
          </a:p>
          <a:p>
            <a:r>
              <a:rPr lang="en-US" sz="2000" dirty="0"/>
              <a:t>Machine Report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D. MacLean  |  FAST/IOTA |  AD-Ops Meeting, 0900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35" y="4882352"/>
            <a:ext cx="736344" cy="177964"/>
          </a:xfrm>
        </p:spPr>
        <p:txBody>
          <a:bodyPr/>
          <a:lstStyle/>
          <a:p>
            <a:pPr>
              <a:defRPr/>
            </a:pPr>
            <a:r>
              <a:rPr lang="en-US" dirty="0"/>
              <a:t>2-JUN-2023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196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FAST / IOTA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4794" y="507401"/>
            <a:ext cx="8513736" cy="41286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accent6"/>
                </a:solidFill>
              </a:rPr>
              <a:t>Continue to run smoothly; no major issues w/the machine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b="1" u="sng" dirty="0">
                <a:solidFill>
                  <a:schemeClr val="accent6"/>
                </a:solidFill>
              </a:rPr>
              <a:t>No hands-on repairs </a:t>
            </a:r>
            <a:r>
              <a:rPr lang="en-US" sz="1000" dirty="0">
                <a:solidFill>
                  <a:schemeClr val="accent6"/>
                </a:solidFill>
              </a:rPr>
              <a:t>/ troubleshooting required during the Safety Pause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accent6"/>
                </a:solidFill>
              </a:rPr>
              <a:t>IOTA RF Studies </a:t>
            </a:r>
            <a:r>
              <a:rPr lang="en-US" sz="1400" dirty="0">
                <a:solidFill>
                  <a:schemeClr val="accent6"/>
                </a:solidFill>
              </a:rPr>
              <a:t>ongoing w/two shifts this past week </a:t>
            </a:r>
            <a:r>
              <a:rPr lang="en-US" sz="1400" i="1" dirty="0">
                <a:solidFill>
                  <a:srgbClr val="004C97"/>
                </a:solidFill>
              </a:rPr>
              <a:t>– S. Daley, N. </a:t>
            </a:r>
            <a:r>
              <a:rPr lang="en-US" sz="1400" i="1" dirty="0" err="1">
                <a:solidFill>
                  <a:srgbClr val="004C97"/>
                </a:solidFill>
              </a:rPr>
              <a:t>Bannerjee</a:t>
            </a:r>
            <a:endParaRPr lang="en-US" sz="1400" i="1" dirty="0">
              <a:solidFill>
                <a:srgbClr val="004C97"/>
              </a:solidFill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accent6"/>
                </a:solidFill>
              </a:rPr>
              <a:t>Have been able to consistently reach  ~1.5 mA of beam orbiting in IOTA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accent6"/>
                </a:solidFill>
              </a:rPr>
              <a:t>See: </a:t>
            </a:r>
            <a:r>
              <a:rPr lang="en-US" sz="1000" dirty="0">
                <a:solidFill>
                  <a:schemeClr val="accent6"/>
                </a:solidFill>
                <a:hlinkClick r:id="rId2"/>
              </a:rPr>
              <a:t>241740</a:t>
            </a:r>
            <a:r>
              <a:rPr lang="en-US" sz="1000" dirty="0">
                <a:solidFill>
                  <a:schemeClr val="accent6"/>
                </a:solidFill>
              </a:rPr>
              <a:t>, </a:t>
            </a:r>
            <a:r>
              <a:rPr lang="en-US" sz="1000" dirty="0">
                <a:solidFill>
                  <a:schemeClr val="accent6"/>
                </a:solidFill>
                <a:hlinkClick r:id="rId3"/>
              </a:rPr>
              <a:t>241833</a:t>
            </a:r>
            <a:endParaRPr lang="en-US" sz="10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accent6"/>
                </a:solidFill>
              </a:rPr>
              <a:t>IOTA150-NIO</a:t>
            </a:r>
            <a:r>
              <a:rPr lang="en-US" sz="1400" dirty="0">
                <a:solidFill>
                  <a:schemeClr val="accent6"/>
                </a:solidFill>
              </a:rPr>
              <a:t> crew continues to make measurements / tune DN magnet </a:t>
            </a:r>
            <a:r>
              <a:rPr lang="en-US" sz="1400" i="1" dirty="0">
                <a:solidFill>
                  <a:srgbClr val="004C97"/>
                </a:solidFill>
              </a:rPr>
              <a:t>– A. Romanov, J. Wieland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accent6"/>
                </a:solidFill>
              </a:rPr>
              <a:t>See: </a:t>
            </a:r>
            <a:r>
              <a:rPr lang="en-US" sz="1000" dirty="0">
                <a:solidFill>
                  <a:schemeClr val="accent6"/>
                </a:solidFill>
                <a:hlinkClick r:id="rId2"/>
              </a:rPr>
              <a:t>241740</a:t>
            </a:r>
            <a:endParaRPr lang="en-US" sz="10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Today: </a:t>
            </a:r>
            <a:r>
              <a:rPr lang="en-US" sz="1400" b="1" u="sng" dirty="0">
                <a:solidFill>
                  <a:schemeClr val="accent6"/>
                </a:solidFill>
              </a:rPr>
              <a:t>LINAC studies</a:t>
            </a:r>
            <a:r>
              <a:rPr lang="en-US" sz="1400" dirty="0">
                <a:solidFill>
                  <a:schemeClr val="accent6"/>
                </a:solidFill>
              </a:rPr>
              <a:t> in the AM in preparation for FAST-GREENS </a:t>
            </a:r>
            <a:r>
              <a:rPr lang="en-US" sz="1400" i="1" dirty="0">
                <a:solidFill>
                  <a:srgbClr val="004C97"/>
                </a:solidFill>
              </a:rPr>
              <a:t>– J. Ruan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chemeClr val="accent6"/>
                </a:solidFill>
              </a:rPr>
              <a:t>Walkthrough by </a:t>
            </a:r>
            <a:r>
              <a:rPr lang="en-US" sz="1400" b="1" u="sng" dirty="0" err="1">
                <a:solidFill>
                  <a:schemeClr val="accent6"/>
                </a:solidFill>
              </a:rPr>
              <a:t>Cryo</a:t>
            </a:r>
            <a:r>
              <a:rPr lang="en-US" sz="1400" b="1" u="sng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6"/>
                </a:solidFill>
              </a:rPr>
              <a:t>personnel later today ca. 1300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accent6"/>
                </a:solidFill>
              </a:rPr>
              <a:t>Joaquim &amp; Co.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accent6"/>
                </a:solidFill>
              </a:rPr>
              <a:t>Will require a Controlled Access into the FAST Enclosure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Schedule for next week TBD, pending beam requests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For any Access or Beam requests, contact the FAST </a:t>
            </a:r>
            <a:r>
              <a:rPr lang="en-US" sz="1400" dirty="0" err="1">
                <a:solidFill>
                  <a:schemeClr val="accent6"/>
                </a:solidFill>
              </a:rPr>
              <a:t>RunCo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i="1" dirty="0">
                <a:solidFill>
                  <a:srgbClr val="004C97"/>
                </a:solidFill>
              </a:rPr>
              <a:t>– J. Santucci, x4996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6485</TotalTime>
  <Words>179</Words>
  <Application>Microsoft Macintosh PowerPoint</Application>
  <PresentationFormat>On-screen Show (16:9)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Helvetica</vt:lpstr>
      <vt:lpstr>Fermilab_PPT_090915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556</cp:revision>
  <cp:lastPrinted>2014-01-20T19:40:21Z</cp:lastPrinted>
  <dcterms:created xsi:type="dcterms:W3CDTF">2021-05-21T20:37:35Z</dcterms:created>
  <dcterms:modified xsi:type="dcterms:W3CDTF">2023-06-01T20:27:07Z</dcterms:modified>
</cp:coreProperties>
</file>