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63" r:id="rId5"/>
    <p:sldId id="354" r:id="rId6"/>
    <p:sldId id="404" r:id="rId7"/>
    <p:sldId id="419" r:id="rId8"/>
    <p:sldId id="382" r:id="rId9"/>
    <p:sldId id="327" r:id="rId10"/>
    <p:sldId id="395" r:id="rId11"/>
    <p:sldId id="407" r:id="rId12"/>
    <p:sldId id="394" r:id="rId13"/>
    <p:sldId id="408" r:id="rId14"/>
    <p:sldId id="409" r:id="rId15"/>
    <p:sldId id="425" r:id="rId16"/>
    <p:sldId id="410" r:id="rId17"/>
    <p:sldId id="411" r:id="rId18"/>
    <p:sldId id="416" r:id="rId19"/>
    <p:sldId id="418" r:id="rId20"/>
    <p:sldId id="417" r:id="rId21"/>
    <p:sldId id="397" r:id="rId22"/>
    <p:sldId id="398" r:id="rId23"/>
    <p:sldId id="423" r:id="rId24"/>
    <p:sldId id="1881" r:id="rId25"/>
    <p:sldId id="402" r:id="rId26"/>
    <p:sldId id="401" r:id="rId27"/>
    <p:sldId id="403" r:id="rId28"/>
    <p:sldId id="424" r:id="rId29"/>
    <p:sldId id="396" r:id="rId30"/>
    <p:sldId id="412" r:id="rId31"/>
    <p:sldId id="1868" r:id="rId32"/>
    <p:sldId id="1861" r:id="rId33"/>
    <p:sldId id="1880" r:id="rId34"/>
  </p:sldIdLst>
  <p:sldSz cx="9144000" cy="6858000" type="screen4x3"/>
  <p:notesSz cx="6858000" cy="93138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s Vouris" initials="AV" lastIdx="2" clrIdx="0">
    <p:extLst>
      <p:ext uri="{19B8F6BF-5375-455C-9EA6-DF929625EA0E}">
        <p15:presenceInfo xmlns:p15="http://schemas.microsoft.com/office/powerpoint/2012/main" userId="S::avouris@services.fnal.gov::69dcc46b-9e2c-4b7e-bbdf-328013ca1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FCC00"/>
    <a:srgbClr val="0099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3" autoAdjust="0"/>
    <p:restoredTop sz="93725" autoAdjust="0"/>
  </p:normalViewPr>
  <p:slideViewPr>
    <p:cSldViewPr snapToObjects="1" showGuides="1">
      <p:cViewPr>
        <p:scale>
          <a:sx n="60" d="100"/>
          <a:sy n="60" d="100"/>
        </p:scale>
        <p:origin x="1464" y="30"/>
      </p:cViewPr>
      <p:guideLst>
        <p:guide orient="horz" pos="4080"/>
        <p:guide pos="240"/>
      </p:guideLst>
    </p:cSldViewPr>
  </p:slideViewPr>
  <p:notesTextViewPr>
    <p:cViewPr>
      <p:scale>
        <a:sx n="3" d="2"/>
        <a:sy n="3" d="2"/>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E1D9C-0177-415E-B094-66AFD9ECE79F}"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F0BF766B-0473-47AE-B42D-71A8B5C57659}">
      <dgm:prSet custT="1">
        <dgm:style>
          <a:lnRef idx="2">
            <a:schemeClr val="accent1"/>
          </a:lnRef>
          <a:fillRef idx="1">
            <a:schemeClr val="lt1"/>
          </a:fillRef>
          <a:effectRef idx="0">
            <a:schemeClr val="accent1"/>
          </a:effectRef>
          <a:fontRef idx="minor">
            <a:schemeClr val="dk1"/>
          </a:fontRef>
        </dgm:style>
      </dgm:prSet>
      <dgm:spPr>
        <a:ln>
          <a:solidFill>
            <a:schemeClr val="tx1"/>
          </a:solidFill>
        </a:ln>
      </dgm:spPr>
      <dgm:t>
        <a:bodyPr/>
        <a:lstStyle/>
        <a:p>
          <a:r>
            <a:rPr lang="en-US" sz="1100" dirty="0"/>
            <a:t>302.4</a:t>
          </a:r>
        </a:p>
        <a:p>
          <a:r>
            <a:rPr lang="en-US" sz="1100" dirty="0"/>
            <a:t>Q1/Q3 Cryo-assemblies Fabrication</a:t>
          </a:r>
        </a:p>
        <a:p>
          <a:r>
            <a:rPr lang="en-US" sz="1100" dirty="0"/>
            <a:t>L2: S. Feher</a:t>
          </a:r>
        </a:p>
        <a:p>
          <a:r>
            <a:rPr lang="en-US" sz="1100" dirty="0"/>
            <a:t>(T. Strauss)</a:t>
          </a:r>
        </a:p>
      </dgm:t>
    </dgm:pt>
    <dgm:pt modelId="{118C5B1A-4C56-4514-828A-42D05B77EDF1}" type="parTrans" cxnId="{24F70194-E726-4A16-8320-6958E82F2155}">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23445DE0-53FE-42A9-8B48-D974814C09F7}" type="sibTrans" cxnId="{24F70194-E726-4A16-8320-6958E82F2155}">
      <dgm:prSet/>
      <dgm:spPr>
        <a:noFill/>
        <a:ln>
          <a:noFill/>
        </a:ln>
      </dgm:spPr>
      <dgm:t>
        <a:bodyPr/>
        <a:lstStyle/>
        <a:p>
          <a:endParaRPr lang="en-US"/>
        </a:p>
      </dgm:t>
    </dgm:pt>
    <dgm:pt modelId="{A8292086-7973-4567-A7A7-430C3DD80278}">
      <dgm:prSet custT="1">
        <dgm:style>
          <a:lnRef idx="2">
            <a:schemeClr val="accent1"/>
          </a:lnRef>
          <a:fillRef idx="1">
            <a:schemeClr val="lt1"/>
          </a:fillRef>
          <a:effectRef idx="0">
            <a:schemeClr val="accent1"/>
          </a:effectRef>
          <a:fontRef idx="minor">
            <a:schemeClr val="dk1"/>
          </a:fontRef>
        </dgm:style>
      </dgm:prSet>
      <dgm:spPr>
        <a:ln w="57150">
          <a:solidFill>
            <a:srgbClr val="00B050"/>
          </a:solidFill>
        </a:ln>
      </dgm:spPr>
      <dgm:t>
        <a:bodyPr/>
        <a:lstStyle/>
        <a:p>
          <a:r>
            <a:rPr lang="en-US" sz="1100" dirty="0"/>
            <a:t>302.4.02</a:t>
          </a:r>
        </a:p>
        <a:p>
          <a:r>
            <a:rPr lang="en-US" sz="1100" dirty="0"/>
            <a:t>Cold Mass Assemblies Fabrication</a:t>
          </a:r>
        </a:p>
        <a:p>
          <a:r>
            <a:rPr lang="en-US" sz="1100" dirty="0"/>
            <a:t>L3/CAM: A. Nobrega (A. Vouris)</a:t>
          </a:r>
        </a:p>
      </dgm:t>
    </dgm:pt>
    <dgm:pt modelId="{4C70810C-16DD-490A-B803-E881AE9D26DB}" type="parTrans" cxnId="{C5B9EF50-6F2E-4A4A-B702-27E496CFD527}">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5E083595-E89B-47D2-A5F5-1E7CE42FD9F5}" type="sibTrans" cxnId="{C5B9EF50-6F2E-4A4A-B702-27E496CFD527}">
      <dgm:prSet/>
      <dgm:spPr>
        <a:noFill/>
        <a:ln>
          <a:noFill/>
        </a:ln>
      </dgm:spPr>
      <dgm:t>
        <a:bodyPr/>
        <a:lstStyle/>
        <a:p>
          <a:endParaRPr lang="en-US"/>
        </a:p>
      </dgm:t>
    </dgm:pt>
    <dgm:pt modelId="{AE473E69-1A83-4C65-8CB1-3BC954E8A763}">
      <dgm:prSet custT="1">
        <dgm:style>
          <a:lnRef idx="2">
            <a:schemeClr val="accent1"/>
          </a:lnRef>
          <a:fillRef idx="1">
            <a:schemeClr val="lt1"/>
          </a:fillRef>
          <a:effectRef idx="0">
            <a:schemeClr val="accent1"/>
          </a:effectRef>
          <a:fontRef idx="minor">
            <a:schemeClr val="dk1"/>
          </a:fontRef>
        </dgm:style>
      </dgm:prSet>
      <dgm:spPr>
        <a:ln w="57150">
          <a:solidFill>
            <a:srgbClr val="00B050"/>
          </a:solidFill>
        </a:ln>
      </dgm:spPr>
      <dgm:t>
        <a:bodyPr/>
        <a:lstStyle/>
        <a:p>
          <a:r>
            <a:rPr lang="en-US" sz="1100" dirty="0"/>
            <a:t>302.4.03</a:t>
          </a:r>
        </a:p>
        <a:p>
          <a:r>
            <a:rPr lang="en-US" sz="1100" dirty="0"/>
            <a:t>Cryo-Assemblies Fabrication</a:t>
          </a:r>
        </a:p>
        <a:p>
          <a:r>
            <a:rPr lang="en-US" sz="1100" dirty="0"/>
            <a:t>L3/CAM: A. Nobrega (R. Rabehl</a:t>
          </a:r>
          <a:r>
            <a:rPr lang="en-US" sz="1000" dirty="0"/>
            <a:t>)</a:t>
          </a:r>
        </a:p>
      </dgm:t>
    </dgm:pt>
    <dgm:pt modelId="{83D726C8-27C3-426F-87E9-3BA6B234806D}" type="parTrans" cxnId="{2E72254E-882A-404D-86E7-D7551032C441}">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24C051EA-A846-4019-890A-A4E31D560446}" type="sibTrans" cxnId="{2E72254E-882A-404D-86E7-D7551032C441}">
      <dgm:prSet/>
      <dgm:spPr>
        <a:noFill/>
        <a:ln>
          <a:noFill/>
        </a:ln>
      </dgm:spPr>
      <dgm:t>
        <a:bodyPr/>
        <a:lstStyle/>
        <a:p>
          <a:endParaRPr lang="en-US"/>
        </a:p>
      </dgm:t>
    </dgm:pt>
    <dgm:pt modelId="{96ACFF48-649C-4B8B-8CC2-824AD3B9758D}">
      <dgm:prSet custT="1">
        <dgm:style>
          <a:lnRef idx="2">
            <a:schemeClr val="accent1"/>
          </a:lnRef>
          <a:fillRef idx="1">
            <a:schemeClr val="lt1"/>
          </a:fillRef>
          <a:effectRef idx="0">
            <a:schemeClr val="accent1"/>
          </a:effectRef>
          <a:fontRef idx="minor">
            <a:schemeClr val="dk1"/>
          </a:fontRef>
        </dgm:style>
      </dgm:prSet>
      <dgm:spPr>
        <a:ln w="25400">
          <a:solidFill>
            <a:srgbClr val="00B050"/>
          </a:solidFill>
        </a:ln>
      </dgm:spPr>
      <dgm:t>
        <a:bodyPr/>
        <a:lstStyle/>
        <a:p>
          <a:r>
            <a:rPr lang="en-US" sz="900" dirty="0"/>
            <a:t>302.4.04</a:t>
          </a:r>
        </a:p>
        <a:p>
          <a:r>
            <a:rPr lang="en-US" sz="900" dirty="0"/>
            <a:t>Cryo-Assemblies Horizontal Test</a:t>
          </a:r>
        </a:p>
        <a:p>
          <a:r>
            <a:rPr lang="en-US" sz="900" dirty="0"/>
            <a:t>L3/CAM: G. Chlachidze </a:t>
          </a:r>
        </a:p>
        <a:p>
          <a:r>
            <a:rPr lang="en-US" sz="900" dirty="0"/>
            <a:t>(S. Stoynev)</a:t>
          </a:r>
        </a:p>
      </dgm:t>
    </dgm:pt>
    <dgm:pt modelId="{387D93B6-2B8C-45FD-9776-57C231C5DC79}" type="parTrans" cxnId="{5E1930D9-0A0E-4C8D-A8FB-6B5310A62B11}">
      <dgm:prSet/>
      <dgm:spPr/>
      <dgm:t>
        <a:bodyPr/>
        <a:lstStyle/>
        <a:p>
          <a:endParaRPr lang="en-US"/>
        </a:p>
      </dgm:t>
    </dgm:pt>
    <dgm:pt modelId="{51DE5352-A09A-451F-8167-8AB508914BA8}" type="sibTrans" cxnId="{5E1930D9-0A0E-4C8D-A8FB-6B5310A62B11}">
      <dgm:prSet/>
      <dgm:spPr>
        <a:noFill/>
        <a:ln>
          <a:noFill/>
        </a:ln>
      </dgm:spPr>
      <dgm:t>
        <a:bodyPr/>
        <a:lstStyle/>
        <a:p>
          <a:endParaRPr lang="en-US"/>
        </a:p>
      </dgm:t>
    </dgm:pt>
    <dgm:pt modelId="{25A3AD9C-5574-4A1B-A512-1FD6AE9459C4}">
      <dgm:prSet custT="1">
        <dgm:style>
          <a:lnRef idx="2">
            <a:schemeClr val="accent1"/>
          </a:lnRef>
          <a:fillRef idx="1">
            <a:schemeClr val="lt1"/>
          </a:fillRef>
          <a:effectRef idx="0">
            <a:schemeClr val="accent1"/>
          </a:effectRef>
          <a:fontRef idx="minor">
            <a:schemeClr val="dk1"/>
          </a:fontRef>
        </dgm:style>
      </dgm:prSet>
      <dgm:spPr>
        <a:ln w="25400">
          <a:solidFill>
            <a:srgbClr val="00B050"/>
          </a:solidFill>
        </a:ln>
      </dgm:spPr>
      <dgm:t>
        <a:bodyPr/>
        <a:lstStyle/>
        <a:p>
          <a:r>
            <a:rPr lang="en-US" sz="900" dirty="0"/>
            <a:t>302.4.01</a:t>
          </a:r>
        </a:p>
        <a:p>
          <a:r>
            <a:rPr lang="en-US" sz="900" dirty="0"/>
            <a:t>Magnets Vertical Test</a:t>
          </a:r>
        </a:p>
        <a:p>
          <a:r>
            <a:rPr lang="en-US" sz="900" dirty="0"/>
            <a:t>L3: P. Joshi (A. Yahia)</a:t>
          </a:r>
        </a:p>
        <a:p>
          <a:r>
            <a:rPr lang="en-US" sz="900" dirty="0"/>
            <a:t>CAM: P. Joshi</a:t>
          </a:r>
        </a:p>
      </dgm:t>
    </dgm:pt>
    <dgm:pt modelId="{C5DC39EB-3DCD-4F4A-9CA9-6BF718BD1CDE}" type="sibTrans" cxnId="{25791E90-B1C1-41B1-8A4C-E39D82D15B64}">
      <dgm:prSet/>
      <dgm:spPr>
        <a:noFill/>
        <a:ln>
          <a:noFill/>
        </a:ln>
      </dgm:spPr>
      <dgm:t>
        <a:bodyPr/>
        <a:lstStyle/>
        <a:p>
          <a:endParaRPr lang="en-US"/>
        </a:p>
      </dgm:t>
    </dgm:pt>
    <dgm:pt modelId="{F0AA163B-DB3A-40A2-A4A9-1B7B46DA18D8}" type="parTrans" cxnId="{25791E90-B1C1-41B1-8A4C-E39D82D15B64}">
      <dgm:prSet>
        <dgm:style>
          <a:lnRef idx="1">
            <a:schemeClr val="dk1"/>
          </a:lnRef>
          <a:fillRef idx="0">
            <a:schemeClr val="dk1"/>
          </a:fillRef>
          <a:effectRef idx="0">
            <a:schemeClr val="dk1"/>
          </a:effectRef>
          <a:fontRef idx="minor">
            <a:schemeClr val="tx1"/>
          </a:fontRef>
        </dgm:style>
      </dgm:prSet>
      <dgm:spPr>
        <a:ln>
          <a:solidFill>
            <a:schemeClr val="tx1"/>
          </a:solidFill>
        </a:ln>
      </dgm:spPr>
      <dgm:t>
        <a:bodyPr/>
        <a:lstStyle/>
        <a:p>
          <a:endParaRPr lang="en-US"/>
        </a:p>
      </dgm:t>
    </dgm:pt>
    <dgm:pt modelId="{A41CBAD9-6572-4E80-91DD-9D85A0AD93A0}">
      <dgm:prSet custT="1"/>
      <dgm:spPr>
        <a:noFill/>
        <a:ln w="25400">
          <a:solidFill>
            <a:srgbClr val="00B050"/>
          </a:solidFill>
        </a:ln>
      </dgm:spPr>
      <dgm:t>
        <a:bodyPr/>
        <a:lstStyle/>
        <a:p>
          <a:r>
            <a:rPr lang="en-US" sz="900" dirty="0">
              <a:solidFill>
                <a:sysClr val="windowText" lastClr="000000"/>
              </a:solidFill>
            </a:rPr>
            <a:t>302.4.05</a:t>
          </a:r>
        </a:p>
        <a:p>
          <a:r>
            <a:rPr lang="en-US" sz="900" dirty="0">
              <a:solidFill>
                <a:sysClr val="windowText" lastClr="000000"/>
              </a:solidFill>
            </a:rPr>
            <a:t>Q1/Q3 Cryo-assembly Integration and Coordination</a:t>
          </a:r>
        </a:p>
        <a:p>
          <a:r>
            <a:rPr lang="en-US" sz="900" dirty="0">
              <a:solidFill>
                <a:sysClr val="windowText" lastClr="000000"/>
              </a:solidFill>
            </a:rPr>
            <a:t>L3/CAM S. Feher (T. Strauss)</a:t>
          </a:r>
        </a:p>
      </dgm:t>
    </dgm:pt>
    <dgm:pt modelId="{C83CA162-4B89-4FEB-A79A-802C56F9AC58}" type="parTrans" cxnId="{00A48823-CADC-455C-A64F-D4C4C535EBCA}">
      <dgm:prSet/>
      <dgm:spPr/>
      <dgm:t>
        <a:bodyPr/>
        <a:lstStyle/>
        <a:p>
          <a:endParaRPr lang="en-US"/>
        </a:p>
      </dgm:t>
    </dgm:pt>
    <dgm:pt modelId="{EE12C7F8-71D5-460A-9EAB-44668651CA5E}" type="sibTrans" cxnId="{00A48823-CADC-455C-A64F-D4C4C535EBCA}">
      <dgm:prSet/>
      <dgm:spPr>
        <a:noFill/>
        <a:ln>
          <a:noFill/>
        </a:ln>
      </dgm:spPr>
      <dgm:t>
        <a:bodyPr/>
        <a:lstStyle/>
        <a:p>
          <a:endParaRPr lang="en-US"/>
        </a:p>
      </dgm:t>
    </dgm:pt>
    <dgm:pt modelId="{FE9E38D4-0ED5-42B9-9249-C7921BE5CFF6}" type="pres">
      <dgm:prSet presAssocID="{953E1D9C-0177-415E-B094-66AFD9ECE79F}" presName="hierChild1" presStyleCnt="0">
        <dgm:presLayoutVars>
          <dgm:orgChart val="1"/>
          <dgm:chPref val="1"/>
          <dgm:dir/>
          <dgm:animOne val="branch"/>
          <dgm:animLvl val="lvl"/>
          <dgm:resizeHandles/>
        </dgm:presLayoutVars>
      </dgm:prSet>
      <dgm:spPr/>
    </dgm:pt>
    <dgm:pt modelId="{24716CF8-5E8E-4BA0-8B55-2D1E9FB87F70}" type="pres">
      <dgm:prSet presAssocID="{F0BF766B-0473-47AE-B42D-71A8B5C57659}" presName="hierRoot1" presStyleCnt="0">
        <dgm:presLayoutVars>
          <dgm:hierBranch val="init"/>
        </dgm:presLayoutVars>
      </dgm:prSet>
      <dgm:spPr/>
    </dgm:pt>
    <dgm:pt modelId="{B3E56954-53C1-4B3E-A94E-B29D123A2D3B}" type="pres">
      <dgm:prSet presAssocID="{F0BF766B-0473-47AE-B42D-71A8B5C57659}" presName="rootComposite1" presStyleCnt="0"/>
      <dgm:spPr/>
    </dgm:pt>
    <dgm:pt modelId="{A3F7FE8A-3760-4B27-B603-6590FBAA3E6A}" type="pres">
      <dgm:prSet presAssocID="{F0BF766B-0473-47AE-B42D-71A8B5C57659}" presName="rootText1" presStyleLbl="node0" presStyleIdx="0" presStyleCnt="1" custScaleX="206836" custScaleY="284294" custLinFactY="-100000" custLinFactNeighborX="0" custLinFactNeighborY="-110748">
        <dgm:presLayoutVars>
          <dgm:chMax/>
          <dgm:chPref val="3"/>
        </dgm:presLayoutVars>
      </dgm:prSet>
      <dgm:spPr/>
    </dgm:pt>
    <dgm:pt modelId="{83C47E7E-34D5-4D0D-A997-376E4882DA37}" type="pres">
      <dgm:prSet presAssocID="{F0BF766B-0473-47AE-B42D-71A8B5C57659}" presName="titleText1" presStyleLbl="fgAcc0" presStyleIdx="0" presStyleCnt="1" custLinFactY="-155524" custLinFactNeighborY="-200000">
        <dgm:presLayoutVars>
          <dgm:chMax val="0"/>
          <dgm:chPref val="0"/>
        </dgm:presLayoutVars>
      </dgm:prSet>
      <dgm:spPr/>
    </dgm:pt>
    <dgm:pt modelId="{E4B09142-2272-48C8-9F8D-4D6230049AC1}" type="pres">
      <dgm:prSet presAssocID="{F0BF766B-0473-47AE-B42D-71A8B5C57659}" presName="rootConnector1" presStyleLbl="node1" presStyleIdx="0" presStyleCnt="5"/>
      <dgm:spPr/>
    </dgm:pt>
    <dgm:pt modelId="{F2D244F4-3583-4DF6-9C76-9FDC8E3DD68F}" type="pres">
      <dgm:prSet presAssocID="{F0BF766B-0473-47AE-B42D-71A8B5C57659}" presName="hierChild2" presStyleCnt="0"/>
      <dgm:spPr/>
    </dgm:pt>
    <dgm:pt modelId="{B698194B-5740-4DAF-9644-813787BE230D}" type="pres">
      <dgm:prSet presAssocID="{C83CA162-4B89-4FEB-A79A-802C56F9AC58}" presName="Name37" presStyleLbl="parChTrans1D2" presStyleIdx="0" presStyleCnt="5"/>
      <dgm:spPr/>
    </dgm:pt>
    <dgm:pt modelId="{6D333E2A-9BCE-4ED9-9B24-0FAAC791EC07}" type="pres">
      <dgm:prSet presAssocID="{A41CBAD9-6572-4E80-91DD-9D85A0AD93A0}" presName="hierRoot2" presStyleCnt="0">
        <dgm:presLayoutVars>
          <dgm:hierBranch val="init"/>
        </dgm:presLayoutVars>
      </dgm:prSet>
      <dgm:spPr/>
    </dgm:pt>
    <dgm:pt modelId="{A15EED9B-EA45-4F50-9995-A19C46B08841}" type="pres">
      <dgm:prSet presAssocID="{A41CBAD9-6572-4E80-91DD-9D85A0AD93A0}" presName="rootComposite" presStyleCnt="0"/>
      <dgm:spPr/>
    </dgm:pt>
    <dgm:pt modelId="{20D9415D-106E-4FE2-BC74-45F380834A2D}" type="pres">
      <dgm:prSet presAssocID="{A41CBAD9-6572-4E80-91DD-9D85A0AD93A0}" presName="rootText" presStyleLbl="node1" presStyleIdx="0" presStyleCnt="5" custScaleX="179966" custScaleY="265037" custLinFactY="-95592" custLinFactNeighborX="-554" custLinFactNeighborY="-100000">
        <dgm:presLayoutVars>
          <dgm:chMax/>
          <dgm:chPref val="3"/>
        </dgm:presLayoutVars>
      </dgm:prSet>
      <dgm:spPr/>
    </dgm:pt>
    <dgm:pt modelId="{E05966A1-8E26-4C9F-9DF6-09D697871719}" type="pres">
      <dgm:prSet presAssocID="{A41CBAD9-6572-4E80-91DD-9D85A0AD93A0}" presName="titleText2" presStyleLbl="fgAcc1" presStyleIdx="0" presStyleCnt="5" custLinFactX="290037" custLinFactNeighborX="300000" custLinFactNeighborY="33010">
        <dgm:presLayoutVars>
          <dgm:chMax val="0"/>
          <dgm:chPref val="0"/>
        </dgm:presLayoutVars>
      </dgm:prSet>
      <dgm:spPr/>
    </dgm:pt>
    <dgm:pt modelId="{7742875C-C750-4C3E-A227-C5035E2D5B7A}" type="pres">
      <dgm:prSet presAssocID="{A41CBAD9-6572-4E80-91DD-9D85A0AD93A0}" presName="rootConnector" presStyleLbl="node2" presStyleIdx="0" presStyleCnt="0"/>
      <dgm:spPr/>
    </dgm:pt>
    <dgm:pt modelId="{7DD42C81-33A1-4E3A-96D8-5FAAC71B1085}" type="pres">
      <dgm:prSet presAssocID="{A41CBAD9-6572-4E80-91DD-9D85A0AD93A0}" presName="hierChild4" presStyleCnt="0"/>
      <dgm:spPr/>
    </dgm:pt>
    <dgm:pt modelId="{80987BF0-A017-4D6A-82B4-5FA0E502E567}" type="pres">
      <dgm:prSet presAssocID="{A41CBAD9-6572-4E80-91DD-9D85A0AD93A0}" presName="hierChild5" presStyleCnt="0"/>
      <dgm:spPr/>
    </dgm:pt>
    <dgm:pt modelId="{F1138A76-CEAE-4674-8BA5-8EEE7E89F119}" type="pres">
      <dgm:prSet presAssocID="{F0AA163B-DB3A-40A2-A4A9-1B7B46DA18D8}" presName="Name37" presStyleLbl="parChTrans1D2" presStyleIdx="1" presStyleCnt="5"/>
      <dgm:spPr/>
    </dgm:pt>
    <dgm:pt modelId="{D8C6B07E-7A67-43CB-8609-B8BB65083459}" type="pres">
      <dgm:prSet presAssocID="{25A3AD9C-5574-4A1B-A512-1FD6AE9459C4}" presName="hierRoot2" presStyleCnt="0">
        <dgm:presLayoutVars>
          <dgm:hierBranch val="init"/>
        </dgm:presLayoutVars>
      </dgm:prSet>
      <dgm:spPr/>
    </dgm:pt>
    <dgm:pt modelId="{F744155E-D68E-4EAC-99B3-5D3FC9372EF3}" type="pres">
      <dgm:prSet presAssocID="{25A3AD9C-5574-4A1B-A512-1FD6AE9459C4}" presName="rootComposite" presStyleCnt="0"/>
      <dgm:spPr/>
    </dgm:pt>
    <dgm:pt modelId="{68A0C8BC-6039-4BA3-8DED-5F9C96938DA1}" type="pres">
      <dgm:prSet presAssocID="{25A3AD9C-5574-4A1B-A512-1FD6AE9459C4}" presName="rootText" presStyleLbl="node1" presStyleIdx="1" presStyleCnt="5" custScaleX="159999" custScaleY="194016" custLinFactY="-92524" custLinFactNeighborX="-3245" custLinFactNeighborY="-100000">
        <dgm:presLayoutVars>
          <dgm:chMax/>
          <dgm:chPref val="3"/>
        </dgm:presLayoutVars>
      </dgm:prSet>
      <dgm:spPr/>
    </dgm:pt>
    <dgm:pt modelId="{2F63B1A5-5E6B-416F-A81C-B8B751DCD753}" type="pres">
      <dgm:prSet presAssocID="{25A3AD9C-5574-4A1B-A512-1FD6AE9459C4}" presName="titleText2" presStyleLbl="fgAcc1" presStyleIdx="1" presStyleCnt="5" custLinFactX="200000" custLinFactNeighborX="244030" custLinFactNeighborY="11076">
        <dgm:presLayoutVars>
          <dgm:chMax val="0"/>
          <dgm:chPref val="0"/>
        </dgm:presLayoutVars>
      </dgm:prSet>
      <dgm:spPr/>
    </dgm:pt>
    <dgm:pt modelId="{2A7E133B-2271-46BB-9CB9-FBF161F5EC3A}" type="pres">
      <dgm:prSet presAssocID="{25A3AD9C-5574-4A1B-A512-1FD6AE9459C4}" presName="rootConnector" presStyleLbl="node2" presStyleIdx="0" presStyleCnt="0"/>
      <dgm:spPr/>
    </dgm:pt>
    <dgm:pt modelId="{3B513C40-F944-48C6-93B7-AAC5794D88F6}" type="pres">
      <dgm:prSet presAssocID="{25A3AD9C-5574-4A1B-A512-1FD6AE9459C4}" presName="hierChild4" presStyleCnt="0"/>
      <dgm:spPr/>
    </dgm:pt>
    <dgm:pt modelId="{45649B49-6EA7-4B6E-B3C4-FED6A06DC911}" type="pres">
      <dgm:prSet presAssocID="{25A3AD9C-5574-4A1B-A512-1FD6AE9459C4}" presName="hierChild5" presStyleCnt="0"/>
      <dgm:spPr/>
    </dgm:pt>
    <dgm:pt modelId="{7C8F58C7-9691-4389-84FB-6151634F8021}" type="pres">
      <dgm:prSet presAssocID="{4C70810C-16DD-490A-B803-E881AE9D26DB}" presName="Name37" presStyleLbl="parChTrans1D2" presStyleIdx="2" presStyleCnt="5"/>
      <dgm:spPr/>
    </dgm:pt>
    <dgm:pt modelId="{0A84D16F-C0C7-4DD5-860B-3BA08A80FDBE}" type="pres">
      <dgm:prSet presAssocID="{A8292086-7973-4567-A7A7-430C3DD80278}" presName="hierRoot2" presStyleCnt="0">
        <dgm:presLayoutVars>
          <dgm:hierBranch val="init"/>
        </dgm:presLayoutVars>
      </dgm:prSet>
      <dgm:spPr/>
    </dgm:pt>
    <dgm:pt modelId="{4E2A0817-C1C9-46DC-A0EC-EFAC9E600BBD}" type="pres">
      <dgm:prSet presAssocID="{A8292086-7973-4567-A7A7-430C3DD80278}" presName="rootComposite" presStyleCnt="0"/>
      <dgm:spPr/>
    </dgm:pt>
    <dgm:pt modelId="{8B420B0D-1650-42B7-A38D-F3B7B6E170D4}" type="pres">
      <dgm:prSet presAssocID="{A8292086-7973-4567-A7A7-430C3DD80278}" presName="rootText" presStyleLbl="node1" presStyleIdx="2" presStyleCnt="5" custScaleX="179614" custScaleY="290147" custLinFactY="-95185" custLinFactNeighborX="-1424" custLinFactNeighborY="-100000">
        <dgm:presLayoutVars>
          <dgm:chMax/>
          <dgm:chPref val="3"/>
        </dgm:presLayoutVars>
      </dgm:prSet>
      <dgm:spPr/>
    </dgm:pt>
    <dgm:pt modelId="{8295A3E6-ADEE-40BD-854E-E231D920106D}" type="pres">
      <dgm:prSet presAssocID="{A8292086-7973-4567-A7A7-430C3DD80278}" presName="titleText2" presStyleLbl="fgAcc1" presStyleIdx="2" presStyleCnt="5" custLinFactX="104642" custLinFactNeighborX="200000" custLinFactNeighborY="-35924">
        <dgm:presLayoutVars>
          <dgm:chMax val="0"/>
          <dgm:chPref val="0"/>
        </dgm:presLayoutVars>
      </dgm:prSet>
      <dgm:spPr/>
    </dgm:pt>
    <dgm:pt modelId="{A987C8C2-55C3-489C-A18D-3ED03D3F5540}" type="pres">
      <dgm:prSet presAssocID="{A8292086-7973-4567-A7A7-430C3DD80278}" presName="rootConnector" presStyleLbl="node2" presStyleIdx="0" presStyleCnt="0"/>
      <dgm:spPr/>
    </dgm:pt>
    <dgm:pt modelId="{B2831FF4-A891-47C5-9D4B-CA11AF5A0674}" type="pres">
      <dgm:prSet presAssocID="{A8292086-7973-4567-A7A7-430C3DD80278}" presName="hierChild4" presStyleCnt="0"/>
      <dgm:spPr/>
    </dgm:pt>
    <dgm:pt modelId="{45231318-B941-4919-A208-7E211F303003}" type="pres">
      <dgm:prSet presAssocID="{A8292086-7973-4567-A7A7-430C3DD80278}" presName="hierChild5" presStyleCnt="0"/>
      <dgm:spPr/>
    </dgm:pt>
    <dgm:pt modelId="{1EF6D416-3982-4A88-8865-2F05ED2FAC35}" type="pres">
      <dgm:prSet presAssocID="{83D726C8-27C3-426F-87E9-3BA6B234806D}" presName="Name37" presStyleLbl="parChTrans1D2" presStyleIdx="3" presStyleCnt="5"/>
      <dgm:spPr/>
    </dgm:pt>
    <dgm:pt modelId="{5A16782D-571E-4110-9A70-320F490688F2}" type="pres">
      <dgm:prSet presAssocID="{AE473E69-1A83-4C65-8CB1-3BC954E8A763}" presName="hierRoot2" presStyleCnt="0">
        <dgm:presLayoutVars>
          <dgm:hierBranch val="init"/>
        </dgm:presLayoutVars>
      </dgm:prSet>
      <dgm:spPr/>
    </dgm:pt>
    <dgm:pt modelId="{1E034BD8-2203-4F31-9275-729F2D49C63C}" type="pres">
      <dgm:prSet presAssocID="{AE473E69-1A83-4C65-8CB1-3BC954E8A763}" presName="rootComposite" presStyleCnt="0"/>
      <dgm:spPr/>
    </dgm:pt>
    <dgm:pt modelId="{2A05A189-80BE-47BE-8D4A-A9C0D7393FAF}" type="pres">
      <dgm:prSet presAssocID="{AE473E69-1A83-4C65-8CB1-3BC954E8A763}" presName="rootText" presStyleLbl="node1" presStyleIdx="3" presStyleCnt="5" custScaleX="198354" custScaleY="258319" custLinFactY="-93384" custLinFactNeighborX="-4023" custLinFactNeighborY="-100000">
        <dgm:presLayoutVars>
          <dgm:chMax/>
          <dgm:chPref val="3"/>
        </dgm:presLayoutVars>
      </dgm:prSet>
      <dgm:spPr/>
    </dgm:pt>
    <dgm:pt modelId="{FB77D466-FA4B-45C2-8680-578EB920EE1D}" type="pres">
      <dgm:prSet presAssocID="{AE473E69-1A83-4C65-8CB1-3BC954E8A763}" presName="titleText2" presStyleLbl="fgAcc1" presStyleIdx="3" presStyleCnt="5" custLinFactX="50814" custLinFactNeighborX="100000" custLinFactNeighborY="-4590">
        <dgm:presLayoutVars>
          <dgm:chMax val="0"/>
          <dgm:chPref val="0"/>
        </dgm:presLayoutVars>
      </dgm:prSet>
      <dgm:spPr/>
    </dgm:pt>
    <dgm:pt modelId="{4DBDE043-420C-4946-A681-B7F3973C29BF}" type="pres">
      <dgm:prSet presAssocID="{AE473E69-1A83-4C65-8CB1-3BC954E8A763}" presName="rootConnector" presStyleLbl="node2" presStyleIdx="0" presStyleCnt="0"/>
      <dgm:spPr/>
    </dgm:pt>
    <dgm:pt modelId="{6803CB35-B803-4CAE-B7BE-F91D7B6B33CB}" type="pres">
      <dgm:prSet presAssocID="{AE473E69-1A83-4C65-8CB1-3BC954E8A763}" presName="hierChild4" presStyleCnt="0"/>
      <dgm:spPr/>
    </dgm:pt>
    <dgm:pt modelId="{1CAAC6C0-A0D4-42CC-8DC5-08DDA4441259}" type="pres">
      <dgm:prSet presAssocID="{AE473E69-1A83-4C65-8CB1-3BC954E8A763}" presName="hierChild5" presStyleCnt="0"/>
      <dgm:spPr/>
    </dgm:pt>
    <dgm:pt modelId="{CE071392-1A82-46B1-A67B-0C8ACA2128A8}" type="pres">
      <dgm:prSet presAssocID="{387D93B6-2B8C-45FD-9776-57C231C5DC79}" presName="Name37" presStyleLbl="parChTrans1D2" presStyleIdx="4" presStyleCnt="5"/>
      <dgm:spPr/>
    </dgm:pt>
    <dgm:pt modelId="{459EC4A6-0040-4669-9E7C-BB982B9ED913}" type="pres">
      <dgm:prSet presAssocID="{96ACFF48-649C-4B8B-8CC2-824AD3B9758D}" presName="hierRoot2" presStyleCnt="0">
        <dgm:presLayoutVars>
          <dgm:hierBranch val="init"/>
        </dgm:presLayoutVars>
      </dgm:prSet>
      <dgm:spPr/>
    </dgm:pt>
    <dgm:pt modelId="{2E281280-495E-4B97-909D-BC5BD18248D7}" type="pres">
      <dgm:prSet presAssocID="{96ACFF48-649C-4B8B-8CC2-824AD3B9758D}" presName="rootComposite" presStyleCnt="0"/>
      <dgm:spPr/>
    </dgm:pt>
    <dgm:pt modelId="{E85D26AF-1731-45FC-9047-4114361CF873}" type="pres">
      <dgm:prSet presAssocID="{96ACFF48-649C-4B8B-8CC2-824AD3B9758D}" presName="rootText" presStyleLbl="node1" presStyleIdx="4" presStyleCnt="5" custScaleX="205663" custScaleY="255747" custLinFactY="-94163" custLinFactNeighborX="-280" custLinFactNeighborY="-100000">
        <dgm:presLayoutVars>
          <dgm:chMax/>
          <dgm:chPref val="3"/>
        </dgm:presLayoutVars>
      </dgm:prSet>
      <dgm:spPr/>
    </dgm:pt>
    <dgm:pt modelId="{0F64CA6A-EE0B-416A-9B4E-A031FE584852}" type="pres">
      <dgm:prSet presAssocID="{96ACFF48-649C-4B8B-8CC2-824AD3B9758D}" presName="titleText2" presStyleLbl="fgAcc1" presStyleIdx="4" presStyleCnt="5" custLinFactNeighborX="3004" custLinFactNeighborY="-23390">
        <dgm:presLayoutVars>
          <dgm:chMax val="0"/>
          <dgm:chPref val="0"/>
        </dgm:presLayoutVars>
      </dgm:prSet>
      <dgm:spPr/>
    </dgm:pt>
    <dgm:pt modelId="{2AA26FCD-E63F-4F8C-87F0-6DE9F1580898}" type="pres">
      <dgm:prSet presAssocID="{96ACFF48-649C-4B8B-8CC2-824AD3B9758D}" presName="rootConnector" presStyleLbl="node2" presStyleIdx="0" presStyleCnt="0"/>
      <dgm:spPr/>
    </dgm:pt>
    <dgm:pt modelId="{3146A0EF-CC10-4606-AA64-E414F5C363B0}" type="pres">
      <dgm:prSet presAssocID="{96ACFF48-649C-4B8B-8CC2-824AD3B9758D}" presName="hierChild4" presStyleCnt="0"/>
      <dgm:spPr/>
    </dgm:pt>
    <dgm:pt modelId="{18D0EE5B-6502-45DB-9223-4C7F4B714D5D}" type="pres">
      <dgm:prSet presAssocID="{96ACFF48-649C-4B8B-8CC2-824AD3B9758D}" presName="hierChild5" presStyleCnt="0"/>
      <dgm:spPr/>
    </dgm:pt>
    <dgm:pt modelId="{DBD5AEFD-EA80-4FBB-8669-CA44418CC0A1}" type="pres">
      <dgm:prSet presAssocID="{F0BF766B-0473-47AE-B42D-71A8B5C57659}" presName="hierChild3" presStyleCnt="0"/>
      <dgm:spPr/>
    </dgm:pt>
  </dgm:ptLst>
  <dgm:cxnLst>
    <dgm:cxn modelId="{C87AFA05-177F-4816-A257-F066C01AC96A}" type="presOf" srcId="{83D726C8-27C3-426F-87E9-3BA6B234806D}" destId="{1EF6D416-3982-4A88-8865-2F05ED2FAC35}" srcOrd="0" destOrd="0" presId="urn:microsoft.com/office/officeart/2008/layout/NameandTitleOrganizationalChart"/>
    <dgm:cxn modelId="{132AD708-6D07-4F6A-968B-FDC458D3980B}" type="presOf" srcId="{EE12C7F8-71D5-460A-9EAB-44668651CA5E}" destId="{E05966A1-8E26-4C9F-9DF6-09D697871719}" srcOrd="0" destOrd="0" presId="urn:microsoft.com/office/officeart/2008/layout/NameandTitleOrganizationalChart"/>
    <dgm:cxn modelId="{0EB20C1D-5878-45B1-A61E-4DE0868AFCF2}" type="presOf" srcId="{C5DC39EB-3DCD-4F4A-9CA9-6BF718BD1CDE}" destId="{2F63B1A5-5E6B-416F-A81C-B8B751DCD753}" srcOrd="0" destOrd="0" presId="urn:microsoft.com/office/officeart/2008/layout/NameandTitleOrganizationalChart"/>
    <dgm:cxn modelId="{9C203C1E-F032-4A2D-8B9E-1271581A61BA}" type="presOf" srcId="{5E083595-E89B-47D2-A5F5-1E7CE42FD9F5}" destId="{8295A3E6-ADEE-40BD-854E-E231D920106D}" srcOrd="0" destOrd="0" presId="urn:microsoft.com/office/officeart/2008/layout/NameandTitleOrganizationalChart"/>
    <dgm:cxn modelId="{00A48823-CADC-455C-A64F-D4C4C535EBCA}" srcId="{F0BF766B-0473-47AE-B42D-71A8B5C57659}" destId="{A41CBAD9-6572-4E80-91DD-9D85A0AD93A0}" srcOrd="0" destOrd="0" parTransId="{C83CA162-4B89-4FEB-A79A-802C56F9AC58}" sibTransId="{EE12C7F8-71D5-460A-9EAB-44668651CA5E}"/>
    <dgm:cxn modelId="{4F795E40-06D5-482A-87B2-CFC2CEB1898D}" type="presOf" srcId="{25A3AD9C-5574-4A1B-A512-1FD6AE9459C4}" destId="{2A7E133B-2271-46BB-9CB9-FBF161F5EC3A}" srcOrd="1" destOrd="0" presId="urn:microsoft.com/office/officeart/2008/layout/NameandTitleOrganizationalChart"/>
    <dgm:cxn modelId="{B6C6AA44-ED6A-40A8-90AB-919AA6B9C36E}" type="presOf" srcId="{AE473E69-1A83-4C65-8CB1-3BC954E8A763}" destId="{2A05A189-80BE-47BE-8D4A-A9C0D7393FAF}" srcOrd="0" destOrd="0" presId="urn:microsoft.com/office/officeart/2008/layout/NameandTitleOrganizationalChart"/>
    <dgm:cxn modelId="{A6FC5E68-CD22-428C-8F8E-E0885075D86E}" type="presOf" srcId="{F0AA163B-DB3A-40A2-A4A9-1B7B46DA18D8}" destId="{F1138A76-CEAE-4674-8BA5-8EEE7E89F119}" srcOrd="0" destOrd="0" presId="urn:microsoft.com/office/officeart/2008/layout/NameandTitleOrganizationalChart"/>
    <dgm:cxn modelId="{069EDC68-2412-4526-8890-565253C33FB2}" type="presOf" srcId="{25A3AD9C-5574-4A1B-A512-1FD6AE9459C4}" destId="{68A0C8BC-6039-4BA3-8DED-5F9C96938DA1}" srcOrd="0" destOrd="0" presId="urn:microsoft.com/office/officeart/2008/layout/NameandTitleOrganizationalChart"/>
    <dgm:cxn modelId="{2E72254E-882A-404D-86E7-D7551032C441}" srcId="{F0BF766B-0473-47AE-B42D-71A8B5C57659}" destId="{AE473E69-1A83-4C65-8CB1-3BC954E8A763}" srcOrd="3" destOrd="0" parTransId="{83D726C8-27C3-426F-87E9-3BA6B234806D}" sibTransId="{24C051EA-A846-4019-890A-A4E31D560446}"/>
    <dgm:cxn modelId="{A23C354E-1393-4B58-9072-AF1366BF3DAD}" type="presOf" srcId="{A8292086-7973-4567-A7A7-430C3DD80278}" destId="{A987C8C2-55C3-489C-A18D-3ED03D3F5540}" srcOrd="1" destOrd="0" presId="urn:microsoft.com/office/officeart/2008/layout/NameandTitleOrganizationalChart"/>
    <dgm:cxn modelId="{C5B9EF50-6F2E-4A4A-B702-27E496CFD527}" srcId="{F0BF766B-0473-47AE-B42D-71A8B5C57659}" destId="{A8292086-7973-4567-A7A7-430C3DD80278}" srcOrd="2" destOrd="0" parTransId="{4C70810C-16DD-490A-B803-E881AE9D26DB}" sibTransId="{5E083595-E89B-47D2-A5F5-1E7CE42FD9F5}"/>
    <dgm:cxn modelId="{EA7BFB54-455B-430C-BB75-F2CE9D3F3F60}" type="presOf" srcId="{F0BF766B-0473-47AE-B42D-71A8B5C57659}" destId="{A3F7FE8A-3760-4B27-B603-6590FBAA3E6A}" srcOrd="0" destOrd="0" presId="urn:microsoft.com/office/officeart/2008/layout/NameandTitleOrganizationalChart"/>
    <dgm:cxn modelId="{F8ED4D58-8118-42ED-B2F8-99C31DC1389F}" type="presOf" srcId="{23445DE0-53FE-42A9-8B48-D974814C09F7}" destId="{83C47E7E-34D5-4D0D-A997-376E4882DA37}" srcOrd="0" destOrd="0" presId="urn:microsoft.com/office/officeart/2008/layout/NameandTitleOrganizationalChart"/>
    <dgm:cxn modelId="{25791E90-B1C1-41B1-8A4C-E39D82D15B64}" srcId="{F0BF766B-0473-47AE-B42D-71A8B5C57659}" destId="{25A3AD9C-5574-4A1B-A512-1FD6AE9459C4}" srcOrd="1" destOrd="0" parTransId="{F0AA163B-DB3A-40A2-A4A9-1B7B46DA18D8}" sibTransId="{C5DC39EB-3DCD-4F4A-9CA9-6BF718BD1CDE}"/>
    <dgm:cxn modelId="{1602AB92-C6E6-4A51-B921-C03CDDC9D0AE}" type="presOf" srcId="{A8292086-7973-4567-A7A7-430C3DD80278}" destId="{8B420B0D-1650-42B7-A38D-F3B7B6E170D4}" srcOrd="0" destOrd="0" presId="urn:microsoft.com/office/officeart/2008/layout/NameandTitleOrganizationalChart"/>
    <dgm:cxn modelId="{24F70194-E726-4A16-8320-6958E82F2155}" srcId="{953E1D9C-0177-415E-B094-66AFD9ECE79F}" destId="{F0BF766B-0473-47AE-B42D-71A8B5C57659}" srcOrd="0" destOrd="0" parTransId="{118C5B1A-4C56-4514-828A-42D05B77EDF1}" sibTransId="{23445DE0-53FE-42A9-8B48-D974814C09F7}"/>
    <dgm:cxn modelId="{37374F9B-7A5F-44F3-8798-4BEFE841F745}" type="presOf" srcId="{24C051EA-A846-4019-890A-A4E31D560446}" destId="{FB77D466-FA4B-45C2-8680-578EB920EE1D}" srcOrd="0" destOrd="0" presId="urn:microsoft.com/office/officeart/2008/layout/NameandTitleOrganizationalChart"/>
    <dgm:cxn modelId="{AC17FFAD-0B20-4344-AF0D-BD3563363BC0}" type="presOf" srcId="{96ACFF48-649C-4B8B-8CC2-824AD3B9758D}" destId="{2AA26FCD-E63F-4F8C-87F0-6DE9F1580898}" srcOrd="1" destOrd="0" presId="urn:microsoft.com/office/officeart/2008/layout/NameandTitleOrganizationalChart"/>
    <dgm:cxn modelId="{3635A8BC-C9C7-4BE6-98C9-9B7A62CD1FB1}" type="presOf" srcId="{C83CA162-4B89-4FEB-A79A-802C56F9AC58}" destId="{B698194B-5740-4DAF-9644-813787BE230D}" srcOrd="0" destOrd="0" presId="urn:microsoft.com/office/officeart/2008/layout/NameandTitleOrganizationalChart"/>
    <dgm:cxn modelId="{2EAFD2BC-AE34-45A3-A9C2-9FCAFC708C91}" type="presOf" srcId="{387D93B6-2B8C-45FD-9776-57C231C5DC79}" destId="{CE071392-1A82-46B1-A67B-0C8ACA2128A8}" srcOrd="0" destOrd="0" presId="urn:microsoft.com/office/officeart/2008/layout/NameandTitleOrganizationalChart"/>
    <dgm:cxn modelId="{D4C022CC-55E3-4597-8F0F-5DFFC1BE63FC}" type="presOf" srcId="{AE473E69-1A83-4C65-8CB1-3BC954E8A763}" destId="{4DBDE043-420C-4946-A681-B7F3973C29BF}" srcOrd="1" destOrd="0" presId="urn:microsoft.com/office/officeart/2008/layout/NameandTitleOrganizationalChart"/>
    <dgm:cxn modelId="{6E94A8CD-E6C5-48E7-B43C-822CDF69A71B}" type="presOf" srcId="{96ACFF48-649C-4B8B-8CC2-824AD3B9758D}" destId="{E85D26AF-1731-45FC-9047-4114361CF873}" srcOrd="0" destOrd="0" presId="urn:microsoft.com/office/officeart/2008/layout/NameandTitleOrganizationalChart"/>
    <dgm:cxn modelId="{5E1930D9-0A0E-4C8D-A8FB-6B5310A62B11}" srcId="{F0BF766B-0473-47AE-B42D-71A8B5C57659}" destId="{96ACFF48-649C-4B8B-8CC2-824AD3B9758D}" srcOrd="4" destOrd="0" parTransId="{387D93B6-2B8C-45FD-9776-57C231C5DC79}" sibTransId="{51DE5352-A09A-451F-8167-8AB508914BA8}"/>
    <dgm:cxn modelId="{A98E31DA-031C-4FCB-A45E-97D5A08B05BF}" type="presOf" srcId="{F0BF766B-0473-47AE-B42D-71A8B5C57659}" destId="{E4B09142-2272-48C8-9F8D-4D6230049AC1}" srcOrd="1" destOrd="0" presId="urn:microsoft.com/office/officeart/2008/layout/NameandTitleOrganizationalChart"/>
    <dgm:cxn modelId="{20D430E6-45B6-4E57-80F1-D9174C99AB80}" type="presOf" srcId="{953E1D9C-0177-415E-B094-66AFD9ECE79F}" destId="{FE9E38D4-0ED5-42B9-9249-C7921BE5CFF6}" srcOrd="0" destOrd="0" presId="urn:microsoft.com/office/officeart/2008/layout/NameandTitleOrganizationalChart"/>
    <dgm:cxn modelId="{FF1E89E9-54C8-432B-89A2-6F471DEDE422}" type="presOf" srcId="{A41CBAD9-6572-4E80-91DD-9D85A0AD93A0}" destId="{20D9415D-106E-4FE2-BC74-45F380834A2D}" srcOrd="0" destOrd="0" presId="urn:microsoft.com/office/officeart/2008/layout/NameandTitleOrganizationalChart"/>
    <dgm:cxn modelId="{4F0962EC-6670-4224-9E38-4DD8EC333774}" type="presOf" srcId="{A41CBAD9-6572-4E80-91DD-9D85A0AD93A0}" destId="{7742875C-C750-4C3E-A227-C5035E2D5B7A}" srcOrd="1" destOrd="0" presId="urn:microsoft.com/office/officeart/2008/layout/NameandTitleOrganizationalChart"/>
    <dgm:cxn modelId="{49CDDDF0-6B5C-4503-AFE7-1EA650D97683}" type="presOf" srcId="{51DE5352-A09A-451F-8167-8AB508914BA8}" destId="{0F64CA6A-EE0B-416A-9B4E-A031FE584852}" srcOrd="0" destOrd="0" presId="urn:microsoft.com/office/officeart/2008/layout/NameandTitleOrganizationalChart"/>
    <dgm:cxn modelId="{458B97F2-8796-4850-99A7-2A0043AC2517}" type="presOf" srcId="{4C70810C-16DD-490A-B803-E881AE9D26DB}" destId="{7C8F58C7-9691-4389-84FB-6151634F8021}" srcOrd="0" destOrd="0" presId="urn:microsoft.com/office/officeart/2008/layout/NameandTitleOrganizationalChart"/>
    <dgm:cxn modelId="{2CDC81FC-2B7B-4CDE-8EB4-DF0F1E3C10BE}" type="presParOf" srcId="{FE9E38D4-0ED5-42B9-9249-C7921BE5CFF6}" destId="{24716CF8-5E8E-4BA0-8B55-2D1E9FB87F70}" srcOrd="0" destOrd="0" presId="urn:microsoft.com/office/officeart/2008/layout/NameandTitleOrganizationalChart"/>
    <dgm:cxn modelId="{FA432104-ED48-499C-8596-4F8F3E8FF9FB}" type="presParOf" srcId="{24716CF8-5E8E-4BA0-8B55-2D1E9FB87F70}" destId="{B3E56954-53C1-4B3E-A94E-B29D123A2D3B}" srcOrd="0" destOrd="0" presId="urn:microsoft.com/office/officeart/2008/layout/NameandTitleOrganizationalChart"/>
    <dgm:cxn modelId="{BF1F8F22-CE4D-4604-9B3C-5FCB6E6AC482}" type="presParOf" srcId="{B3E56954-53C1-4B3E-A94E-B29D123A2D3B}" destId="{A3F7FE8A-3760-4B27-B603-6590FBAA3E6A}" srcOrd="0" destOrd="0" presId="urn:microsoft.com/office/officeart/2008/layout/NameandTitleOrganizationalChart"/>
    <dgm:cxn modelId="{DE86986D-BC4E-49CE-8EB3-B2811027B35D}" type="presParOf" srcId="{B3E56954-53C1-4B3E-A94E-B29D123A2D3B}" destId="{83C47E7E-34D5-4D0D-A997-376E4882DA37}" srcOrd="1" destOrd="0" presId="urn:microsoft.com/office/officeart/2008/layout/NameandTitleOrganizationalChart"/>
    <dgm:cxn modelId="{8EAA5BB8-C6C2-40FE-BE16-160BEAD384E3}" type="presParOf" srcId="{B3E56954-53C1-4B3E-A94E-B29D123A2D3B}" destId="{E4B09142-2272-48C8-9F8D-4D6230049AC1}" srcOrd="2" destOrd="0" presId="urn:microsoft.com/office/officeart/2008/layout/NameandTitleOrganizationalChart"/>
    <dgm:cxn modelId="{8406FEEF-A176-4D84-9232-6DB2D2781840}" type="presParOf" srcId="{24716CF8-5E8E-4BA0-8B55-2D1E9FB87F70}" destId="{F2D244F4-3583-4DF6-9C76-9FDC8E3DD68F}" srcOrd="1" destOrd="0" presId="urn:microsoft.com/office/officeart/2008/layout/NameandTitleOrganizationalChart"/>
    <dgm:cxn modelId="{5C919971-76B9-4FBA-908A-3B11AC943F47}" type="presParOf" srcId="{F2D244F4-3583-4DF6-9C76-9FDC8E3DD68F}" destId="{B698194B-5740-4DAF-9644-813787BE230D}" srcOrd="0" destOrd="0" presId="urn:microsoft.com/office/officeart/2008/layout/NameandTitleOrganizationalChart"/>
    <dgm:cxn modelId="{01A8BD12-7670-4166-8557-AFF13E89EDD1}" type="presParOf" srcId="{F2D244F4-3583-4DF6-9C76-9FDC8E3DD68F}" destId="{6D333E2A-9BCE-4ED9-9B24-0FAAC791EC07}" srcOrd="1" destOrd="0" presId="urn:microsoft.com/office/officeart/2008/layout/NameandTitleOrganizationalChart"/>
    <dgm:cxn modelId="{43A3A8F3-5221-4DF7-9FE9-C59DF21F8536}" type="presParOf" srcId="{6D333E2A-9BCE-4ED9-9B24-0FAAC791EC07}" destId="{A15EED9B-EA45-4F50-9995-A19C46B08841}" srcOrd="0" destOrd="0" presId="urn:microsoft.com/office/officeart/2008/layout/NameandTitleOrganizationalChart"/>
    <dgm:cxn modelId="{A9F8B6FB-6D25-4785-A0F3-90E8FBB941FF}" type="presParOf" srcId="{A15EED9B-EA45-4F50-9995-A19C46B08841}" destId="{20D9415D-106E-4FE2-BC74-45F380834A2D}" srcOrd="0" destOrd="0" presId="urn:microsoft.com/office/officeart/2008/layout/NameandTitleOrganizationalChart"/>
    <dgm:cxn modelId="{755461B9-D1C3-4643-A36F-3782CF3EE4F3}" type="presParOf" srcId="{A15EED9B-EA45-4F50-9995-A19C46B08841}" destId="{E05966A1-8E26-4C9F-9DF6-09D697871719}" srcOrd="1" destOrd="0" presId="urn:microsoft.com/office/officeart/2008/layout/NameandTitleOrganizationalChart"/>
    <dgm:cxn modelId="{8A1BCD0C-3375-4619-A5BA-D87F916473D9}" type="presParOf" srcId="{A15EED9B-EA45-4F50-9995-A19C46B08841}" destId="{7742875C-C750-4C3E-A227-C5035E2D5B7A}" srcOrd="2" destOrd="0" presId="urn:microsoft.com/office/officeart/2008/layout/NameandTitleOrganizationalChart"/>
    <dgm:cxn modelId="{2B914692-C2DE-42E2-8B9A-EB64582F238A}" type="presParOf" srcId="{6D333E2A-9BCE-4ED9-9B24-0FAAC791EC07}" destId="{7DD42C81-33A1-4E3A-96D8-5FAAC71B1085}" srcOrd="1" destOrd="0" presId="urn:microsoft.com/office/officeart/2008/layout/NameandTitleOrganizationalChart"/>
    <dgm:cxn modelId="{BF171F69-7A83-43C2-83F1-24B9D34D35E4}" type="presParOf" srcId="{6D333E2A-9BCE-4ED9-9B24-0FAAC791EC07}" destId="{80987BF0-A017-4D6A-82B4-5FA0E502E567}" srcOrd="2" destOrd="0" presId="urn:microsoft.com/office/officeart/2008/layout/NameandTitleOrganizationalChart"/>
    <dgm:cxn modelId="{7A6D3E61-C6A2-4276-BCE3-C05B14BAB98D}" type="presParOf" srcId="{F2D244F4-3583-4DF6-9C76-9FDC8E3DD68F}" destId="{F1138A76-CEAE-4674-8BA5-8EEE7E89F119}" srcOrd="2" destOrd="0" presId="urn:microsoft.com/office/officeart/2008/layout/NameandTitleOrganizationalChart"/>
    <dgm:cxn modelId="{FF28CE8F-2A8F-4626-A88F-9F963C86EDA6}" type="presParOf" srcId="{F2D244F4-3583-4DF6-9C76-9FDC8E3DD68F}" destId="{D8C6B07E-7A67-43CB-8609-B8BB65083459}" srcOrd="3" destOrd="0" presId="urn:microsoft.com/office/officeart/2008/layout/NameandTitleOrganizationalChart"/>
    <dgm:cxn modelId="{001F0613-EDD7-4864-A747-06BB26FD1551}" type="presParOf" srcId="{D8C6B07E-7A67-43CB-8609-B8BB65083459}" destId="{F744155E-D68E-4EAC-99B3-5D3FC9372EF3}" srcOrd="0" destOrd="0" presId="urn:microsoft.com/office/officeart/2008/layout/NameandTitleOrganizationalChart"/>
    <dgm:cxn modelId="{DE6151E6-3962-4F02-A217-48459FC51EB4}" type="presParOf" srcId="{F744155E-D68E-4EAC-99B3-5D3FC9372EF3}" destId="{68A0C8BC-6039-4BA3-8DED-5F9C96938DA1}" srcOrd="0" destOrd="0" presId="urn:microsoft.com/office/officeart/2008/layout/NameandTitleOrganizationalChart"/>
    <dgm:cxn modelId="{0CB653A2-6DEF-463B-857C-CD1B875B5F27}" type="presParOf" srcId="{F744155E-D68E-4EAC-99B3-5D3FC9372EF3}" destId="{2F63B1A5-5E6B-416F-A81C-B8B751DCD753}" srcOrd="1" destOrd="0" presId="urn:microsoft.com/office/officeart/2008/layout/NameandTitleOrganizationalChart"/>
    <dgm:cxn modelId="{F747ABDA-BD31-44B0-9B04-6F49977951FB}" type="presParOf" srcId="{F744155E-D68E-4EAC-99B3-5D3FC9372EF3}" destId="{2A7E133B-2271-46BB-9CB9-FBF161F5EC3A}" srcOrd="2" destOrd="0" presId="urn:microsoft.com/office/officeart/2008/layout/NameandTitleOrganizationalChart"/>
    <dgm:cxn modelId="{93E0D36D-7B78-494E-BB05-BFCCFEE3F542}" type="presParOf" srcId="{D8C6B07E-7A67-43CB-8609-B8BB65083459}" destId="{3B513C40-F944-48C6-93B7-AAC5794D88F6}" srcOrd="1" destOrd="0" presId="urn:microsoft.com/office/officeart/2008/layout/NameandTitleOrganizationalChart"/>
    <dgm:cxn modelId="{A453A471-68C2-4766-A12A-B31A1468EEC4}" type="presParOf" srcId="{D8C6B07E-7A67-43CB-8609-B8BB65083459}" destId="{45649B49-6EA7-4B6E-B3C4-FED6A06DC911}" srcOrd="2" destOrd="0" presId="urn:microsoft.com/office/officeart/2008/layout/NameandTitleOrganizationalChart"/>
    <dgm:cxn modelId="{987ACE2F-04F2-4B70-B06B-EEB70171A5F5}" type="presParOf" srcId="{F2D244F4-3583-4DF6-9C76-9FDC8E3DD68F}" destId="{7C8F58C7-9691-4389-84FB-6151634F8021}" srcOrd="4" destOrd="0" presId="urn:microsoft.com/office/officeart/2008/layout/NameandTitleOrganizationalChart"/>
    <dgm:cxn modelId="{A0AFB0AF-A546-4AE3-9244-A868CBE0C93A}" type="presParOf" srcId="{F2D244F4-3583-4DF6-9C76-9FDC8E3DD68F}" destId="{0A84D16F-C0C7-4DD5-860B-3BA08A80FDBE}" srcOrd="5" destOrd="0" presId="urn:microsoft.com/office/officeart/2008/layout/NameandTitleOrganizationalChart"/>
    <dgm:cxn modelId="{BC43163F-44D9-403C-B265-C98DEB3267D3}" type="presParOf" srcId="{0A84D16F-C0C7-4DD5-860B-3BA08A80FDBE}" destId="{4E2A0817-C1C9-46DC-A0EC-EFAC9E600BBD}" srcOrd="0" destOrd="0" presId="urn:microsoft.com/office/officeart/2008/layout/NameandTitleOrganizationalChart"/>
    <dgm:cxn modelId="{81B5FEB2-83A7-4815-9137-A648DE1AF870}" type="presParOf" srcId="{4E2A0817-C1C9-46DC-A0EC-EFAC9E600BBD}" destId="{8B420B0D-1650-42B7-A38D-F3B7B6E170D4}" srcOrd="0" destOrd="0" presId="urn:microsoft.com/office/officeart/2008/layout/NameandTitleOrganizationalChart"/>
    <dgm:cxn modelId="{ADE543EB-4F2A-4D40-B9D8-5E2E118019F4}" type="presParOf" srcId="{4E2A0817-C1C9-46DC-A0EC-EFAC9E600BBD}" destId="{8295A3E6-ADEE-40BD-854E-E231D920106D}" srcOrd="1" destOrd="0" presId="urn:microsoft.com/office/officeart/2008/layout/NameandTitleOrganizationalChart"/>
    <dgm:cxn modelId="{F95363CD-DC1A-4545-9449-DE99F2ABD619}" type="presParOf" srcId="{4E2A0817-C1C9-46DC-A0EC-EFAC9E600BBD}" destId="{A987C8C2-55C3-489C-A18D-3ED03D3F5540}" srcOrd="2" destOrd="0" presId="urn:microsoft.com/office/officeart/2008/layout/NameandTitleOrganizationalChart"/>
    <dgm:cxn modelId="{1249FCB7-CAAD-4A4B-9BCE-FC522469E33E}" type="presParOf" srcId="{0A84D16F-C0C7-4DD5-860B-3BA08A80FDBE}" destId="{B2831FF4-A891-47C5-9D4B-CA11AF5A0674}" srcOrd="1" destOrd="0" presId="urn:microsoft.com/office/officeart/2008/layout/NameandTitleOrganizationalChart"/>
    <dgm:cxn modelId="{65B45BBC-BBA8-4284-9808-7AB33E75EE9B}" type="presParOf" srcId="{0A84D16F-C0C7-4DD5-860B-3BA08A80FDBE}" destId="{45231318-B941-4919-A208-7E211F303003}" srcOrd="2" destOrd="0" presId="urn:microsoft.com/office/officeart/2008/layout/NameandTitleOrganizationalChart"/>
    <dgm:cxn modelId="{7758D5AF-E485-4E3A-9806-6D328933FF48}" type="presParOf" srcId="{F2D244F4-3583-4DF6-9C76-9FDC8E3DD68F}" destId="{1EF6D416-3982-4A88-8865-2F05ED2FAC35}" srcOrd="6" destOrd="0" presId="urn:microsoft.com/office/officeart/2008/layout/NameandTitleOrganizationalChart"/>
    <dgm:cxn modelId="{60FCEEB1-25BC-4B2B-8ACC-B2B4F2E46BEF}" type="presParOf" srcId="{F2D244F4-3583-4DF6-9C76-9FDC8E3DD68F}" destId="{5A16782D-571E-4110-9A70-320F490688F2}" srcOrd="7" destOrd="0" presId="urn:microsoft.com/office/officeart/2008/layout/NameandTitleOrganizationalChart"/>
    <dgm:cxn modelId="{51BB98F4-2860-4026-BB4B-775C8FB62F3F}" type="presParOf" srcId="{5A16782D-571E-4110-9A70-320F490688F2}" destId="{1E034BD8-2203-4F31-9275-729F2D49C63C}" srcOrd="0" destOrd="0" presId="urn:microsoft.com/office/officeart/2008/layout/NameandTitleOrganizationalChart"/>
    <dgm:cxn modelId="{A4DEE549-1002-43B7-B620-23CC9F3A7BF7}" type="presParOf" srcId="{1E034BD8-2203-4F31-9275-729F2D49C63C}" destId="{2A05A189-80BE-47BE-8D4A-A9C0D7393FAF}" srcOrd="0" destOrd="0" presId="urn:microsoft.com/office/officeart/2008/layout/NameandTitleOrganizationalChart"/>
    <dgm:cxn modelId="{9D786F1D-1EDC-4521-B788-C7EE0FEAB0CC}" type="presParOf" srcId="{1E034BD8-2203-4F31-9275-729F2D49C63C}" destId="{FB77D466-FA4B-45C2-8680-578EB920EE1D}" srcOrd="1" destOrd="0" presId="urn:microsoft.com/office/officeart/2008/layout/NameandTitleOrganizationalChart"/>
    <dgm:cxn modelId="{AFBD7F2C-FEB9-42A1-A736-54AC38606E7E}" type="presParOf" srcId="{1E034BD8-2203-4F31-9275-729F2D49C63C}" destId="{4DBDE043-420C-4946-A681-B7F3973C29BF}" srcOrd="2" destOrd="0" presId="urn:microsoft.com/office/officeart/2008/layout/NameandTitleOrganizationalChart"/>
    <dgm:cxn modelId="{8EA02F0C-6E7E-4E15-9C3B-5A81DAEF6DC9}" type="presParOf" srcId="{5A16782D-571E-4110-9A70-320F490688F2}" destId="{6803CB35-B803-4CAE-B7BE-F91D7B6B33CB}" srcOrd="1" destOrd="0" presId="urn:microsoft.com/office/officeart/2008/layout/NameandTitleOrganizationalChart"/>
    <dgm:cxn modelId="{D5160EFE-A7FC-4E0E-99EB-98BA059C9825}" type="presParOf" srcId="{5A16782D-571E-4110-9A70-320F490688F2}" destId="{1CAAC6C0-A0D4-42CC-8DC5-08DDA4441259}" srcOrd="2" destOrd="0" presId="urn:microsoft.com/office/officeart/2008/layout/NameandTitleOrganizationalChart"/>
    <dgm:cxn modelId="{41F5207A-4759-4D59-BB43-CA4A7D5BBB8E}" type="presParOf" srcId="{F2D244F4-3583-4DF6-9C76-9FDC8E3DD68F}" destId="{CE071392-1A82-46B1-A67B-0C8ACA2128A8}" srcOrd="8" destOrd="0" presId="urn:microsoft.com/office/officeart/2008/layout/NameandTitleOrganizationalChart"/>
    <dgm:cxn modelId="{BED40DF1-0045-43EE-8AE5-333EF89531F9}" type="presParOf" srcId="{F2D244F4-3583-4DF6-9C76-9FDC8E3DD68F}" destId="{459EC4A6-0040-4669-9E7C-BB982B9ED913}" srcOrd="9" destOrd="0" presId="urn:microsoft.com/office/officeart/2008/layout/NameandTitleOrganizationalChart"/>
    <dgm:cxn modelId="{A1176DC9-D319-41D5-9EFD-E1E19DF794E4}" type="presParOf" srcId="{459EC4A6-0040-4669-9E7C-BB982B9ED913}" destId="{2E281280-495E-4B97-909D-BC5BD18248D7}" srcOrd="0" destOrd="0" presId="urn:microsoft.com/office/officeart/2008/layout/NameandTitleOrganizationalChart"/>
    <dgm:cxn modelId="{79AE302E-2DCE-4151-A971-4D9690032072}" type="presParOf" srcId="{2E281280-495E-4B97-909D-BC5BD18248D7}" destId="{E85D26AF-1731-45FC-9047-4114361CF873}" srcOrd="0" destOrd="0" presId="urn:microsoft.com/office/officeart/2008/layout/NameandTitleOrganizationalChart"/>
    <dgm:cxn modelId="{F3854A2D-2DBD-4E24-92AD-233C15F2F018}" type="presParOf" srcId="{2E281280-495E-4B97-909D-BC5BD18248D7}" destId="{0F64CA6A-EE0B-416A-9B4E-A031FE584852}" srcOrd="1" destOrd="0" presId="urn:microsoft.com/office/officeart/2008/layout/NameandTitleOrganizationalChart"/>
    <dgm:cxn modelId="{EBDCF43C-92CA-4789-A98D-7A6F8BD1DD9A}" type="presParOf" srcId="{2E281280-495E-4B97-909D-BC5BD18248D7}" destId="{2AA26FCD-E63F-4F8C-87F0-6DE9F1580898}" srcOrd="2" destOrd="0" presId="urn:microsoft.com/office/officeart/2008/layout/NameandTitleOrganizationalChart"/>
    <dgm:cxn modelId="{9631C986-045C-4F8F-B44B-33F185343DFD}" type="presParOf" srcId="{459EC4A6-0040-4669-9E7C-BB982B9ED913}" destId="{3146A0EF-CC10-4606-AA64-E414F5C363B0}" srcOrd="1" destOrd="0" presId="urn:microsoft.com/office/officeart/2008/layout/NameandTitleOrganizationalChart"/>
    <dgm:cxn modelId="{3F5F5458-5815-47AB-B1C1-C711026716C5}" type="presParOf" srcId="{459EC4A6-0040-4669-9E7C-BB982B9ED913}" destId="{18D0EE5B-6502-45DB-9223-4C7F4B714D5D}" srcOrd="2" destOrd="0" presId="urn:microsoft.com/office/officeart/2008/layout/NameandTitleOrganizationalChart"/>
    <dgm:cxn modelId="{113F0A63-961C-4BAB-B5E7-3DF4A04C3BED}" type="presParOf" srcId="{24716CF8-5E8E-4BA0-8B55-2D1E9FB87F70}" destId="{DBD5AEFD-EA80-4FBB-8669-CA44418CC0A1}" srcOrd="2" destOrd="0" presId="urn:microsoft.com/office/officeart/2008/layout/NameandTitleOrganizationalChar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71392-1A82-46B1-A67B-0C8ACA2128A8}">
      <dsp:nvSpPr>
        <dsp:cNvPr id="0" name=""/>
        <dsp:cNvSpPr/>
      </dsp:nvSpPr>
      <dsp:spPr>
        <a:xfrm>
          <a:off x="3959224" y="1399084"/>
          <a:ext cx="3094510" cy="248990"/>
        </a:xfrm>
        <a:custGeom>
          <a:avLst/>
          <a:gdLst/>
          <a:ahLst/>
          <a:cxnLst/>
          <a:rect l="0" t="0" r="0" b="0"/>
          <a:pathLst>
            <a:path>
              <a:moveTo>
                <a:pt x="0" y="0"/>
              </a:moveTo>
              <a:lnTo>
                <a:pt x="0" y="157138"/>
              </a:lnTo>
              <a:lnTo>
                <a:pt x="3094510" y="157138"/>
              </a:lnTo>
              <a:lnTo>
                <a:pt x="3094510" y="2489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F6D416-3982-4A88-8865-2F05ED2FAC35}">
      <dsp:nvSpPr>
        <dsp:cNvPr id="0" name=""/>
        <dsp:cNvSpPr/>
      </dsp:nvSpPr>
      <dsp:spPr>
        <a:xfrm>
          <a:off x="3959224" y="1399084"/>
          <a:ext cx="1346472" cy="252057"/>
        </a:xfrm>
        <a:custGeom>
          <a:avLst/>
          <a:gdLst/>
          <a:ahLst/>
          <a:cxnLst/>
          <a:rect l="0" t="0" r="0" b="0"/>
          <a:pathLst>
            <a:path>
              <a:moveTo>
                <a:pt x="0" y="0"/>
              </a:moveTo>
              <a:lnTo>
                <a:pt x="0" y="160205"/>
              </a:lnTo>
              <a:lnTo>
                <a:pt x="1346472" y="160205"/>
              </a:lnTo>
              <a:lnTo>
                <a:pt x="1346472" y="252057"/>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7C8F58C7-9691-4389-84FB-6151634F8021}">
      <dsp:nvSpPr>
        <dsp:cNvPr id="0" name=""/>
        <dsp:cNvSpPr/>
      </dsp:nvSpPr>
      <dsp:spPr>
        <a:xfrm>
          <a:off x="3704903" y="1399084"/>
          <a:ext cx="254321" cy="244967"/>
        </a:xfrm>
        <a:custGeom>
          <a:avLst/>
          <a:gdLst/>
          <a:ahLst/>
          <a:cxnLst/>
          <a:rect l="0" t="0" r="0" b="0"/>
          <a:pathLst>
            <a:path>
              <a:moveTo>
                <a:pt x="254321" y="0"/>
              </a:moveTo>
              <a:lnTo>
                <a:pt x="254321" y="153115"/>
              </a:lnTo>
              <a:lnTo>
                <a:pt x="0" y="153115"/>
              </a:lnTo>
              <a:lnTo>
                <a:pt x="0" y="244967"/>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F1138A76-CEAE-4674-8BA5-8EEE7E89F119}">
      <dsp:nvSpPr>
        <dsp:cNvPr id="0" name=""/>
        <dsp:cNvSpPr/>
      </dsp:nvSpPr>
      <dsp:spPr>
        <a:xfrm>
          <a:off x="2216311" y="1399084"/>
          <a:ext cx="1742913" cy="255442"/>
        </a:xfrm>
        <a:custGeom>
          <a:avLst/>
          <a:gdLst/>
          <a:ahLst/>
          <a:cxnLst/>
          <a:rect l="0" t="0" r="0" b="0"/>
          <a:pathLst>
            <a:path>
              <a:moveTo>
                <a:pt x="1742913" y="0"/>
              </a:moveTo>
              <a:lnTo>
                <a:pt x="1742913" y="163590"/>
              </a:lnTo>
              <a:lnTo>
                <a:pt x="0" y="163590"/>
              </a:lnTo>
              <a:lnTo>
                <a:pt x="0" y="255442"/>
              </a:lnTo>
            </a:path>
          </a:pathLst>
        </a:custGeom>
        <a:noFill/>
        <a:ln w="9525" cap="flat" cmpd="sng" algn="ctr">
          <a:solidFill>
            <a:schemeClr val="tx1"/>
          </a:solidFill>
          <a:prstDash val="solid"/>
        </a:ln>
        <a:effectLst/>
      </dsp:spPr>
      <dsp:style>
        <a:lnRef idx="1">
          <a:schemeClr val="dk1"/>
        </a:lnRef>
        <a:fillRef idx="0">
          <a:schemeClr val="dk1"/>
        </a:fillRef>
        <a:effectRef idx="0">
          <a:schemeClr val="dk1"/>
        </a:effectRef>
        <a:fontRef idx="minor">
          <a:schemeClr val="tx1"/>
        </a:fontRef>
      </dsp:style>
    </dsp:sp>
    <dsp:sp modelId="{B698194B-5740-4DAF-9644-813787BE230D}">
      <dsp:nvSpPr>
        <dsp:cNvPr id="0" name=""/>
        <dsp:cNvSpPr/>
      </dsp:nvSpPr>
      <dsp:spPr>
        <a:xfrm>
          <a:off x="760686" y="1399084"/>
          <a:ext cx="3198538" cy="243365"/>
        </a:xfrm>
        <a:custGeom>
          <a:avLst/>
          <a:gdLst/>
          <a:ahLst/>
          <a:cxnLst/>
          <a:rect l="0" t="0" r="0" b="0"/>
          <a:pathLst>
            <a:path>
              <a:moveTo>
                <a:pt x="3198538" y="0"/>
              </a:moveTo>
              <a:lnTo>
                <a:pt x="3198538" y="151513"/>
              </a:lnTo>
              <a:lnTo>
                <a:pt x="0" y="151513"/>
              </a:lnTo>
              <a:lnTo>
                <a:pt x="0" y="2433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7FE8A-3760-4B27-B603-6590FBAA3E6A}">
      <dsp:nvSpPr>
        <dsp:cNvPr id="0" name=""/>
        <dsp:cNvSpPr/>
      </dsp:nvSpPr>
      <dsp:spPr>
        <a:xfrm>
          <a:off x="3172935" y="279958"/>
          <a:ext cx="1572579" cy="1119126"/>
        </a:xfrm>
        <a:prstGeom prst="rect">
          <a:avLst/>
        </a:prstGeom>
        <a:solidFill>
          <a:schemeClr val="lt1"/>
        </a:solidFill>
        <a:ln w="25400" cap="flat" cmpd="sng" algn="ctr">
          <a:solidFill>
            <a:schemeClr val="tx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55549" numCol="1" spcCol="1270" anchor="ctr" anchorCtr="0">
          <a:noAutofit/>
        </a:bodyPr>
        <a:lstStyle/>
        <a:p>
          <a:pPr marL="0" lvl="0" indent="0" algn="ctr" defTabSz="488950">
            <a:lnSpc>
              <a:spcPct val="90000"/>
            </a:lnSpc>
            <a:spcBef>
              <a:spcPct val="0"/>
            </a:spcBef>
            <a:spcAft>
              <a:spcPct val="35000"/>
            </a:spcAft>
            <a:buNone/>
          </a:pPr>
          <a:r>
            <a:rPr lang="en-US" sz="1100" kern="1200" dirty="0"/>
            <a:t>302.4</a:t>
          </a:r>
        </a:p>
        <a:p>
          <a:pPr marL="0" lvl="0" indent="0" algn="ctr" defTabSz="488950">
            <a:lnSpc>
              <a:spcPct val="90000"/>
            </a:lnSpc>
            <a:spcBef>
              <a:spcPct val="0"/>
            </a:spcBef>
            <a:spcAft>
              <a:spcPct val="35000"/>
            </a:spcAft>
            <a:buNone/>
          </a:pPr>
          <a:r>
            <a:rPr lang="en-US" sz="1100" kern="1200" dirty="0"/>
            <a:t>Q1/Q3 Cryo-assemblies Fabrication</a:t>
          </a:r>
        </a:p>
        <a:p>
          <a:pPr marL="0" lvl="0" indent="0" algn="ctr" defTabSz="488950">
            <a:lnSpc>
              <a:spcPct val="90000"/>
            </a:lnSpc>
            <a:spcBef>
              <a:spcPct val="0"/>
            </a:spcBef>
            <a:spcAft>
              <a:spcPct val="35000"/>
            </a:spcAft>
            <a:buNone/>
          </a:pPr>
          <a:r>
            <a:rPr lang="en-US" sz="1100" kern="1200" dirty="0"/>
            <a:t>L2: S. Feher</a:t>
          </a:r>
        </a:p>
        <a:p>
          <a:pPr marL="0" lvl="0" indent="0" algn="ctr" defTabSz="488950">
            <a:lnSpc>
              <a:spcPct val="90000"/>
            </a:lnSpc>
            <a:spcBef>
              <a:spcPct val="0"/>
            </a:spcBef>
            <a:spcAft>
              <a:spcPct val="35000"/>
            </a:spcAft>
            <a:buNone/>
          </a:pPr>
          <a:r>
            <a:rPr lang="en-US" sz="1100" kern="1200" dirty="0"/>
            <a:t>(T. Strauss)</a:t>
          </a:r>
        </a:p>
      </dsp:txBody>
      <dsp:txXfrm>
        <a:off x="3172935" y="279958"/>
        <a:ext cx="1572579" cy="1119126"/>
      </dsp:txXfrm>
    </dsp:sp>
    <dsp:sp modelId="{83C47E7E-34D5-4D0D-A997-376E4882DA37}">
      <dsp:nvSpPr>
        <dsp:cNvPr id="0" name=""/>
        <dsp:cNvSpPr/>
      </dsp:nvSpPr>
      <dsp:spPr>
        <a:xfrm>
          <a:off x="3731134" y="1311972"/>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3731134" y="1311972"/>
        <a:ext cx="684272" cy="131216"/>
      </dsp:txXfrm>
    </dsp:sp>
    <dsp:sp modelId="{20D9415D-106E-4FE2-BC74-45F380834A2D}">
      <dsp:nvSpPr>
        <dsp:cNvPr id="0" name=""/>
        <dsp:cNvSpPr/>
      </dsp:nvSpPr>
      <dsp:spPr>
        <a:xfrm>
          <a:off x="76543" y="1642449"/>
          <a:ext cx="1368286" cy="1043320"/>
        </a:xfrm>
        <a:prstGeom prst="rect">
          <a:avLst/>
        </a:prstGeom>
        <a:no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5549" numCol="1" spcCol="1270" anchor="ctr" anchorCtr="0">
          <a:noAutofit/>
        </a:bodyPr>
        <a:lstStyle/>
        <a:p>
          <a:pPr marL="0" lvl="0" indent="0" algn="ctr" defTabSz="400050">
            <a:lnSpc>
              <a:spcPct val="90000"/>
            </a:lnSpc>
            <a:spcBef>
              <a:spcPct val="0"/>
            </a:spcBef>
            <a:spcAft>
              <a:spcPct val="35000"/>
            </a:spcAft>
            <a:buNone/>
          </a:pPr>
          <a:r>
            <a:rPr lang="en-US" sz="900" kern="1200" dirty="0">
              <a:solidFill>
                <a:sysClr val="windowText" lastClr="000000"/>
              </a:solidFill>
            </a:rPr>
            <a:t>302.4.05</a:t>
          </a:r>
        </a:p>
        <a:p>
          <a:pPr marL="0" lvl="0" indent="0" algn="ctr" defTabSz="400050">
            <a:lnSpc>
              <a:spcPct val="90000"/>
            </a:lnSpc>
            <a:spcBef>
              <a:spcPct val="0"/>
            </a:spcBef>
            <a:spcAft>
              <a:spcPct val="35000"/>
            </a:spcAft>
            <a:buNone/>
          </a:pPr>
          <a:r>
            <a:rPr lang="en-US" sz="900" kern="1200" dirty="0">
              <a:solidFill>
                <a:sysClr val="windowText" lastClr="000000"/>
              </a:solidFill>
            </a:rPr>
            <a:t>Q1/Q3 Cryo-assembly Integration and Coordination</a:t>
          </a:r>
        </a:p>
        <a:p>
          <a:pPr marL="0" lvl="0" indent="0" algn="ctr" defTabSz="400050">
            <a:lnSpc>
              <a:spcPct val="90000"/>
            </a:lnSpc>
            <a:spcBef>
              <a:spcPct val="0"/>
            </a:spcBef>
            <a:spcAft>
              <a:spcPct val="35000"/>
            </a:spcAft>
            <a:buNone/>
          </a:pPr>
          <a:r>
            <a:rPr lang="en-US" sz="900" kern="1200" dirty="0">
              <a:solidFill>
                <a:sysClr val="windowText" lastClr="000000"/>
              </a:solidFill>
            </a:rPr>
            <a:t>L3/CAM S. Feher (T. Strauss)</a:t>
          </a:r>
        </a:p>
      </dsp:txBody>
      <dsp:txXfrm>
        <a:off x="76543" y="1642449"/>
        <a:ext cx="1368286" cy="1043320"/>
      </dsp:txXfrm>
    </dsp:sp>
    <dsp:sp modelId="{E05966A1-8E26-4C9F-9DF6-09D697871719}">
      <dsp:nvSpPr>
        <dsp:cNvPr id="0" name=""/>
        <dsp:cNvSpPr/>
      </dsp:nvSpPr>
      <dsp:spPr>
        <a:xfrm>
          <a:off x="4574267" y="3086722"/>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4574267" y="3086722"/>
        <a:ext cx="684272" cy="131216"/>
      </dsp:txXfrm>
    </dsp:sp>
    <dsp:sp modelId="{68A0C8BC-6039-4BA3-8DED-5F9C96938DA1}">
      <dsp:nvSpPr>
        <dsp:cNvPr id="0" name=""/>
        <dsp:cNvSpPr/>
      </dsp:nvSpPr>
      <dsp:spPr>
        <a:xfrm>
          <a:off x="1608073" y="1654527"/>
          <a:ext cx="1216476" cy="763745"/>
        </a:xfrm>
        <a:prstGeom prst="rect">
          <a:avLst/>
        </a:prstGeom>
        <a:solidFill>
          <a:schemeClr val="lt1"/>
        </a:solidFill>
        <a:ln w="25400" cap="flat" cmpd="sng" algn="ctr">
          <a:solidFill>
            <a:srgbClr val="00B050"/>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5549" numCol="1" spcCol="1270" anchor="ctr" anchorCtr="0">
          <a:noAutofit/>
        </a:bodyPr>
        <a:lstStyle/>
        <a:p>
          <a:pPr marL="0" lvl="0" indent="0" algn="ctr" defTabSz="400050">
            <a:lnSpc>
              <a:spcPct val="90000"/>
            </a:lnSpc>
            <a:spcBef>
              <a:spcPct val="0"/>
            </a:spcBef>
            <a:spcAft>
              <a:spcPct val="35000"/>
            </a:spcAft>
            <a:buNone/>
          </a:pPr>
          <a:r>
            <a:rPr lang="en-US" sz="900" kern="1200" dirty="0"/>
            <a:t>302.4.01</a:t>
          </a:r>
        </a:p>
        <a:p>
          <a:pPr marL="0" lvl="0" indent="0" algn="ctr" defTabSz="400050">
            <a:lnSpc>
              <a:spcPct val="90000"/>
            </a:lnSpc>
            <a:spcBef>
              <a:spcPct val="0"/>
            </a:spcBef>
            <a:spcAft>
              <a:spcPct val="35000"/>
            </a:spcAft>
            <a:buNone/>
          </a:pPr>
          <a:r>
            <a:rPr lang="en-US" sz="900" kern="1200" dirty="0"/>
            <a:t>Magnets Vertical Test</a:t>
          </a:r>
        </a:p>
        <a:p>
          <a:pPr marL="0" lvl="0" indent="0" algn="ctr" defTabSz="400050">
            <a:lnSpc>
              <a:spcPct val="90000"/>
            </a:lnSpc>
            <a:spcBef>
              <a:spcPct val="0"/>
            </a:spcBef>
            <a:spcAft>
              <a:spcPct val="35000"/>
            </a:spcAft>
            <a:buNone/>
          </a:pPr>
          <a:r>
            <a:rPr lang="en-US" sz="900" kern="1200" dirty="0"/>
            <a:t>L3: P. Joshi (A. Yahia)</a:t>
          </a:r>
        </a:p>
        <a:p>
          <a:pPr marL="0" lvl="0" indent="0" algn="ctr" defTabSz="400050">
            <a:lnSpc>
              <a:spcPct val="90000"/>
            </a:lnSpc>
            <a:spcBef>
              <a:spcPct val="0"/>
            </a:spcBef>
            <a:spcAft>
              <a:spcPct val="35000"/>
            </a:spcAft>
            <a:buNone/>
          </a:pPr>
          <a:r>
            <a:rPr lang="en-US" sz="900" kern="1200" dirty="0"/>
            <a:t>CAM: P. Joshi</a:t>
          </a:r>
        </a:p>
      </dsp:txBody>
      <dsp:txXfrm>
        <a:off x="1608073" y="1654527"/>
        <a:ext cx="1216476" cy="763745"/>
      </dsp:txXfrm>
    </dsp:sp>
    <dsp:sp modelId="{2F63B1A5-5E6B-416F-A81C-B8B751DCD753}">
      <dsp:nvSpPr>
        <dsp:cNvPr id="0" name=""/>
        <dsp:cNvSpPr/>
      </dsp:nvSpPr>
      <dsp:spPr>
        <a:xfrm>
          <a:off x="5051267" y="2918153"/>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5051267" y="2918153"/>
        <a:ext cx="684272" cy="131216"/>
      </dsp:txXfrm>
    </dsp:sp>
    <dsp:sp modelId="{8B420B0D-1650-42B7-A38D-F3B7B6E170D4}">
      <dsp:nvSpPr>
        <dsp:cNvPr id="0" name=""/>
        <dsp:cNvSpPr/>
      </dsp:nvSpPr>
      <dsp:spPr>
        <a:xfrm>
          <a:off x="3022098" y="1644052"/>
          <a:ext cx="1365609" cy="1142166"/>
        </a:xfrm>
        <a:prstGeom prst="rect">
          <a:avLst/>
        </a:prstGeom>
        <a:solidFill>
          <a:schemeClr val="lt1"/>
        </a:solidFill>
        <a:ln w="57150" cap="flat" cmpd="sng" algn="ctr">
          <a:solidFill>
            <a:srgbClr val="00B050"/>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55549" numCol="1" spcCol="1270" anchor="ctr" anchorCtr="0">
          <a:noAutofit/>
        </a:bodyPr>
        <a:lstStyle/>
        <a:p>
          <a:pPr marL="0" lvl="0" indent="0" algn="ctr" defTabSz="488950">
            <a:lnSpc>
              <a:spcPct val="90000"/>
            </a:lnSpc>
            <a:spcBef>
              <a:spcPct val="0"/>
            </a:spcBef>
            <a:spcAft>
              <a:spcPct val="35000"/>
            </a:spcAft>
            <a:buNone/>
          </a:pPr>
          <a:r>
            <a:rPr lang="en-US" sz="1100" kern="1200" dirty="0"/>
            <a:t>302.4.02</a:t>
          </a:r>
        </a:p>
        <a:p>
          <a:pPr marL="0" lvl="0" indent="0" algn="ctr" defTabSz="488950">
            <a:lnSpc>
              <a:spcPct val="90000"/>
            </a:lnSpc>
            <a:spcBef>
              <a:spcPct val="0"/>
            </a:spcBef>
            <a:spcAft>
              <a:spcPct val="35000"/>
            </a:spcAft>
            <a:buNone/>
          </a:pPr>
          <a:r>
            <a:rPr lang="en-US" sz="1100" kern="1200" dirty="0"/>
            <a:t>Cold Mass Assemblies Fabrication</a:t>
          </a:r>
        </a:p>
        <a:p>
          <a:pPr marL="0" lvl="0" indent="0" algn="ctr" defTabSz="488950">
            <a:lnSpc>
              <a:spcPct val="90000"/>
            </a:lnSpc>
            <a:spcBef>
              <a:spcPct val="0"/>
            </a:spcBef>
            <a:spcAft>
              <a:spcPct val="35000"/>
            </a:spcAft>
            <a:buNone/>
          </a:pPr>
          <a:r>
            <a:rPr lang="en-US" sz="1100" kern="1200" dirty="0"/>
            <a:t>L3/CAM: A. Nobrega (A. Vouris)</a:t>
          </a:r>
        </a:p>
      </dsp:txBody>
      <dsp:txXfrm>
        <a:off x="3022098" y="1644052"/>
        <a:ext cx="1365609" cy="1142166"/>
      </dsp:txXfrm>
    </dsp:sp>
    <dsp:sp modelId="{8295A3E6-ADEE-40BD-854E-E231D920106D}">
      <dsp:nvSpPr>
        <dsp:cNvPr id="0" name=""/>
        <dsp:cNvSpPr/>
      </dsp:nvSpPr>
      <dsp:spPr>
        <a:xfrm>
          <a:off x="5572220" y="3045692"/>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5572220" y="3045692"/>
        <a:ext cx="684272" cy="131216"/>
      </dsp:txXfrm>
    </dsp:sp>
    <dsp:sp modelId="{2A05A189-80BE-47BE-8D4A-A9C0D7393FAF}">
      <dsp:nvSpPr>
        <dsp:cNvPr id="0" name=""/>
        <dsp:cNvSpPr/>
      </dsp:nvSpPr>
      <dsp:spPr>
        <a:xfrm>
          <a:off x="4551652" y="1651141"/>
          <a:ext cx="1508090" cy="1016875"/>
        </a:xfrm>
        <a:prstGeom prst="rect">
          <a:avLst/>
        </a:prstGeom>
        <a:solidFill>
          <a:schemeClr val="lt1"/>
        </a:solidFill>
        <a:ln w="57150" cap="flat" cmpd="sng" algn="ctr">
          <a:solidFill>
            <a:srgbClr val="00B050"/>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55549" numCol="1" spcCol="1270" anchor="ctr" anchorCtr="0">
          <a:noAutofit/>
        </a:bodyPr>
        <a:lstStyle/>
        <a:p>
          <a:pPr marL="0" lvl="0" indent="0" algn="ctr" defTabSz="488950">
            <a:lnSpc>
              <a:spcPct val="90000"/>
            </a:lnSpc>
            <a:spcBef>
              <a:spcPct val="0"/>
            </a:spcBef>
            <a:spcAft>
              <a:spcPct val="35000"/>
            </a:spcAft>
            <a:buNone/>
          </a:pPr>
          <a:r>
            <a:rPr lang="en-US" sz="1100" kern="1200" dirty="0"/>
            <a:t>302.4.03</a:t>
          </a:r>
        </a:p>
        <a:p>
          <a:pPr marL="0" lvl="0" indent="0" algn="ctr" defTabSz="488950">
            <a:lnSpc>
              <a:spcPct val="90000"/>
            </a:lnSpc>
            <a:spcBef>
              <a:spcPct val="0"/>
            </a:spcBef>
            <a:spcAft>
              <a:spcPct val="35000"/>
            </a:spcAft>
            <a:buNone/>
          </a:pPr>
          <a:r>
            <a:rPr lang="en-US" sz="1100" kern="1200" dirty="0"/>
            <a:t>Cryo-Assemblies Fabrication</a:t>
          </a:r>
        </a:p>
        <a:p>
          <a:pPr marL="0" lvl="0" indent="0" algn="ctr" defTabSz="488950">
            <a:lnSpc>
              <a:spcPct val="90000"/>
            </a:lnSpc>
            <a:spcBef>
              <a:spcPct val="0"/>
            </a:spcBef>
            <a:spcAft>
              <a:spcPct val="35000"/>
            </a:spcAft>
            <a:buNone/>
          </a:pPr>
          <a:r>
            <a:rPr lang="en-US" sz="1100" kern="1200" dirty="0"/>
            <a:t>L3/CAM: A. Nobrega (R. Rabehl</a:t>
          </a:r>
          <a:r>
            <a:rPr lang="en-US" sz="1000" kern="1200" dirty="0"/>
            <a:t>)</a:t>
          </a:r>
        </a:p>
      </dsp:txBody>
      <dsp:txXfrm>
        <a:off x="4551652" y="1651141"/>
        <a:ext cx="1508090" cy="1016875"/>
      </dsp:txXfrm>
    </dsp:sp>
    <dsp:sp modelId="{FB77D466-FA4B-45C2-8680-578EB920EE1D}">
      <dsp:nvSpPr>
        <dsp:cNvPr id="0" name=""/>
        <dsp:cNvSpPr/>
      </dsp:nvSpPr>
      <dsp:spPr>
        <a:xfrm>
          <a:off x="6140172" y="3024161"/>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6140172" y="3024161"/>
        <a:ext cx="684272" cy="131216"/>
      </dsp:txXfrm>
    </dsp:sp>
    <dsp:sp modelId="{E85D26AF-1731-45FC-9047-4114361CF873}">
      <dsp:nvSpPr>
        <dsp:cNvPr id="0" name=""/>
        <dsp:cNvSpPr/>
      </dsp:nvSpPr>
      <dsp:spPr>
        <a:xfrm>
          <a:off x="6271904" y="1648075"/>
          <a:ext cx="1563661" cy="1006750"/>
        </a:xfrm>
        <a:prstGeom prst="rect">
          <a:avLst/>
        </a:prstGeom>
        <a:solidFill>
          <a:schemeClr val="lt1"/>
        </a:solidFill>
        <a:ln w="25400" cap="flat" cmpd="sng" algn="ctr">
          <a:solidFill>
            <a:srgbClr val="00B050"/>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5549" numCol="1" spcCol="1270" anchor="ctr" anchorCtr="0">
          <a:noAutofit/>
        </a:bodyPr>
        <a:lstStyle/>
        <a:p>
          <a:pPr marL="0" lvl="0" indent="0" algn="ctr" defTabSz="400050">
            <a:lnSpc>
              <a:spcPct val="90000"/>
            </a:lnSpc>
            <a:spcBef>
              <a:spcPct val="0"/>
            </a:spcBef>
            <a:spcAft>
              <a:spcPct val="35000"/>
            </a:spcAft>
            <a:buNone/>
          </a:pPr>
          <a:r>
            <a:rPr lang="en-US" sz="900" kern="1200" dirty="0"/>
            <a:t>302.4.04</a:t>
          </a:r>
        </a:p>
        <a:p>
          <a:pPr marL="0" lvl="0" indent="0" algn="ctr" defTabSz="400050">
            <a:lnSpc>
              <a:spcPct val="90000"/>
            </a:lnSpc>
            <a:spcBef>
              <a:spcPct val="0"/>
            </a:spcBef>
            <a:spcAft>
              <a:spcPct val="35000"/>
            </a:spcAft>
            <a:buNone/>
          </a:pPr>
          <a:r>
            <a:rPr lang="en-US" sz="900" kern="1200" dirty="0"/>
            <a:t>Cryo-Assemblies Horizontal Test</a:t>
          </a:r>
        </a:p>
        <a:p>
          <a:pPr marL="0" lvl="0" indent="0" algn="ctr" defTabSz="400050">
            <a:lnSpc>
              <a:spcPct val="90000"/>
            </a:lnSpc>
            <a:spcBef>
              <a:spcPct val="0"/>
            </a:spcBef>
            <a:spcAft>
              <a:spcPct val="35000"/>
            </a:spcAft>
            <a:buNone/>
          </a:pPr>
          <a:r>
            <a:rPr lang="en-US" sz="900" kern="1200" dirty="0"/>
            <a:t>L3/CAM: G. Chlachidze </a:t>
          </a:r>
        </a:p>
        <a:p>
          <a:pPr marL="0" lvl="0" indent="0" algn="ctr" defTabSz="400050">
            <a:lnSpc>
              <a:spcPct val="90000"/>
            </a:lnSpc>
            <a:spcBef>
              <a:spcPct val="0"/>
            </a:spcBef>
            <a:spcAft>
              <a:spcPct val="35000"/>
            </a:spcAft>
            <a:buNone/>
          </a:pPr>
          <a:r>
            <a:rPr lang="en-US" sz="900" kern="1200" dirty="0"/>
            <a:t>(S. Stoynev)</a:t>
          </a:r>
        </a:p>
      </dsp:txBody>
      <dsp:txXfrm>
        <a:off x="6271904" y="1648075"/>
        <a:ext cx="1563661" cy="1006750"/>
      </dsp:txXfrm>
    </dsp:sp>
    <dsp:sp modelId="{0F64CA6A-EE0B-416A-9B4E-A031FE584852}">
      <dsp:nvSpPr>
        <dsp:cNvPr id="0" name=""/>
        <dsp:cNvSpPr/>
      </dsp:nvSpPr>
      <dsp:spPr>
        <a:xfrm>
          <a:off x="6848328" y="2994430"/>
          <a:ext cx="684272" cy="13121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endParaRPr lang="en-US" sz="900" kern="1200"/>
        </a:p>
      </dsp:txBody>
      <dsp:txXfrm>
        <a:off x="6848328" y="2994430"/>
        <a:ext cx="684272" cy="131216"/>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B3F5CDDF-3246-6843-A314-FDDEB3F3DF8E}" type="datetimeFigureOut">
              <a:rPr lang="fr-FR" smtClean="0"/>
              <a:pPr/>
              <a:t>01/09/2023</a:t>
            </a:fld>
            <a:endParaRPr lang="fr-FR"/>
          </a:p>
        </p:txBody>
      </p:sp>
      <p:sp>
        <p:nvSpPr>
          <p:cNvPr id="4" name="Espace réservé du pied de page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781D8F6D-3354-BF4D-834B-467E3215D30A}" type="datetimeFigureOut">
              <a:rPr lang="fr-FR" smtClean="0"/>
              <a:pPr/>
              <a:t>01/09/2023</a:t>
            </a:fld>
            <a:endParaRPr lang="fr-FR"/>
          </a:p>
        </p:txBody>
      </p:sp>
      <p:sp>
        <p:nvSpPr>
          <p:cNvPr id="4" name="Espace réservé de l'image des diapositives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Footer Placeholder 4">
            <a:extLst>
              <a:ext uri="{FF2B5EF4-FFF2-40B4-BE49-F238E27FC236}">
                <a16:creationId xmlns:a16="http://schemas.microsoft.com/office/drawing/2014/main" id="{7AF289B4-A20D-8546-820F-224929B92EE9}"/>
              </a:ext>
            </a:extLst>
          </p:cNvPr>
          <p:cNvSpPr>
            <a:spLocks noGrp="1"/>
          </p:cNvSpPr>
          <p:nvPr>
            <p:ph type="ftr" sz="quarter" idx="3"/>
          </p:nvPr>
        </p:nvSpPr>
        <p:spPr>
          <a:xfrm>
            <a:off x="1981200" y="6356350"/>
            <a:ext cx="6550800" cy="360000"/>
          </a:xfrm>
        </p:spPr>
        <p:txBody>
          <a:bodyPr/>
          <a:lstStyle/>
          <a:p>
            <a:r>
              <a:rPr lang="en-US" dirty="0"/>
              <a:t>HL-LHC AUP Pre-Series Production Readiness Review– Sept. 16, 2020</a:t>
            </a:r>
          </a:p>
        </p:txBody>
      </p:sp>
      <p:pic>
        <p:nvPicPr>
          <p:cNvPr id="4" name="Picture 3">
            <a:extLst>
              <a:ext uri="{FF2B5EF4-FFF2-40B4-BE49-F238E27FC236}">
                <a16:creationId xmlns:a16="http://schemas.microsoft.com/office/drawing/2014/main" id="{7F5EA5AF-DF55-4B66-A5C6-E7CFFCE0281E}"/>
              </a:ext>
            </a:extLst>
          </p:cNvPr>
          <p:cNvPicPr>
            <a:picLocks noChangeAspect="1"/>
          </p:cNvPicPr>
          <p:nvPr userDrawn="1"/>
        </p:nvPicPr>
        <p:blipFill>
          <a:blip r:embed="rId3"/>
          <a:stretch>
            <a:fillRect/>
          </a:stretch>
        </p:blipFill>
        <p:spPr>
          <a:xfrm>
            <a:off x="1619672" y="6368848"/>
            <a:ext cx="1633870" cy="34750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7" name="Footer Placeholder 4">
            <a:extLst>
              <a:ext uri="{FF2B5EF4-FFF2-40B4-BE49-F238E27FC236}">
                <a16:creationId xmlns:a16="http://schemas.microsoft.com/office/drawing/2014/main" id="{54243A9A-9BE1-474F-94E0-BE7B890B8669}"/>
              </a:ext>
            </a:extLst>
          </p:cNvPr>
          <p:cNvSpPr>
            <a:spLocks noGrp="1"/>
          </p:cNvSpPr>
          <p:nvPr>
            <p:ph type="ftr" sz="quarter" idx="3"/>
          </p:nvPr>
        </p:nvSpPr>
        <p:spPr>
          <a:xfrm>
            <a:off x="1981200" y="6356350"/>
            <a:ext cx="6550800" cy="360000"/>
          </a:xfrm>
        </p:spPr>
        <p:txBody>
          <a:bodyPr/>
          <a:lstStyle/>
          <a:p>
            <a:r>
              <a:rPr lang="en-US" dirty="0"/>
              <a:t>HL-LHC AUP Pre-Series Production Readiness Review– Sept. 16, 2020</a:t>
            </a:r>
          </a:p>
        </p:txBody>
      </p:sp>
      <p:pic>
        <p:nvPicPr>
          <p:cNvPr id="4" name="Picture 3">
            <a:extLst>
              <a:ext uri="{FF2B5EF4-FFF2-40B4-BE49-F238E27FC236}">
                <a16:creationId xmlns:a16="http://schemas.microsoft.com/office/drawing/2014/main" id="{1ADDBC5C-E021-48D2-AD68-FFD15CE066CB}"/>
              </a:ext>
            </a:extLst>
          </p:cNvPr>
          <p:cNvPicPr>
            <a:picLocks noChangeAspect="1"/>
          </p:cNvPicPr>
          <p:nvPr userDrawn="1"/>
        </p:nvPicPr>
        <p:blipFill>
          <a:blip r:embed="rId2"/>
          <a:stretch>
            <a:fillRect/>
          </a:stretch>
        </p:blipFill>
        <p:spPr>
          <a:xfrm>
            <a:off x="1619672" y="6368848"/>
            <a:ext cx="1633870" cy="34750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0" name="Footer Placeholder 4">
            <a:extLst>
              <a:ext uri="{FF2B5EF4-FFF2-40B4-BE49-F238E27FC236}">
                <a16:creationId xmlns:a16="http://schemas.microsoft.com/office/drawing/2014/main" id="{C2158561-15A4-6C46-8971-CBB5B9C53BFB}"/>
              </a:ext>
            </a:extLst>
          </p:cNvPr>
          <p:cNvSpPr>
            <a:spLocks noGrp="1"/>
          </p:cNvSpPr>
          <p:nvPr>
            <p:ph type="ftr" sz="quarter" idx="13"/>
          </p:nvPr>
        </p:nvSpPr>
        <p:spPr>
          <a:xfrm>
            <a:off x="1981200" y="6356350"/>
            <a:ext cx="6550800" cy="360000"/>
          </a:xfrm>
        </p:spPr>
        <p:txBody>
          <a:bodyPr/>
          <a:lstStyle/>
          <a:p>
            <a:r>
              <a:rPr lang="en-US" dirty="0"/>
              <a:t>HL-LHC AUP Pre-Series Production Readiness Review– Sept. 16, 2020</a:t>
            </a:r>
          </a:p>
        </p:txBody>
      </p:sp>
      <p:pic>
        <p:nvPicPr>
          <p:cNvPr id="7" name="Picture 6">
            <a:extLst>
              <a:ext uri="{FF2B5EF4-FFF2-40B4-BE49-F238E27FC236}">
                <a16:creationId xmlns:a16="http://schemas.microsoft.com/office/drawing/2014/main" id="{F5F9CF44-5367-4B2B-800F-84E5AE4754AD}"/>
              </a:ext>
            </a:extLst>
          </p:cNvPr>
          <p:cNvPicPr>
            <a:picLocks noChangeAspect="1"/>
          </p:cNvPicPr>
          <p:nvPr userDrawn="1"/>
        </p:nvPicPr>
        <p:blipFill>
          <a:blip r:embed="rId2"/>
          <a:stretch>
            <a:fillRect/>
          </a:stretch>
        </p:blipFill>
        <p:spPr>
          <a:xfrm>
            <a:off x="1547664" y="6368848"/>
            <a:ext cx="1633870" cy="34750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BF409759-FF9E-CD40-BCA2-05AD3452F284}"/>
              </a:ext>
            </a:extLst>
          </p:cNvPr>
          <p:cNvSpPr>
            <a:spLocks noGrp="1"/>
          </p:cNvSpPr>
          <p:nvPr>
            <p:ph type="ftr" sz="quarter" idx="3"/>
          </p:nvPr>
        </p:nvSpPr>
        <p:spPr>
          <a:xfrm>
            <a:off x="1981200" y="6356350"/>
            <a:ext cx="6550800" cy="360000"/>
          </a:xfrm>
        </p:spPr>
        <p:txBody>
          <a:bodyPr/>
          <a:lstStyle/>
          <a:p>
            <a:r>
              <a:rPr lang="en-US" dirty="0"/>
              <a:t>HL-LHC AUP Pre-Series Production Readiness Review– Sept. 16, 2020</a:t>
            </a:r>
          </a:p>
        </p:txBody>
      </p:sp>
      <p:pic>
        <p:nvPicPr>
          <p:cNvPr id="3" name="Picture 2">
            <a:extLst>
              <a:ext uri="{FF2B5EF4-FFF2-40B4-BE49-F238E27FC236}">
                <a16:creationId xmlns:a16="http://schemas.microsoft.com/office/drawing/2014/main" id="{806D8E68-535C-42D5-8CD4-C1390141338A}"/>
              </a:ext>
            </a:extLst>
          </p:cNvPr>
          <p:cNvPicPr>
            <a:picLocks noChangeAspect="1"/>
          </p:cNvPicPr>
          <p:nvPr userDrawn="1"/>
        </p:nvPicPr>
        <p:blipFill>
          <a:blip r:embed="rId2"/>
          <a:stretch>
            <a:fillRect/>
          </a:stretch>
        </p:blipFill>
        <p:spPr>
          <a:xfrm>
            <a:off x="1547664" y="6366440"/>
            <a:ext cx="1633870" cy="3475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6CDC0678-C4FF-EE4B-808D-948246C40338}"/>
              </a:ext>
            </a:extLst>
          </p:cNvPr>
          <p:cNvSpPr>
            <a:spLocks noGrp="1"/>
          </p:cNvSpPr>
          <p:nvPr>
            <p:ph type="ftr" sz="quarter" idx="3"/>
          </p:nvPr>
        </p:nvSpPr>
        <p:spPr>
          <a:xfrm>
            <a:off x="1981200" y="6356350"/>
            <a:ext cx="6550800" cy="360000"/>
          </a:xfrm>
        </p:spPr>
        <p:txBody>
          <a:bodyPr/>
          <a:lstStyle/>
          <a:p>
            <a:r>
              <a:rPr lang="en-US" dirty="0"/>
              <a:t>HL-LHC AUP Pre-Series Production Readiness Review– Sept. 16, 2020</a:t>
            </a:r>
          </a:p>
        </p:txBody>
      </p:sp>
      <p:pic>
        <p:nvPicPr>
          <p:cNvPr id="2" name="Picture 1">
            <a:extLst>
              <a:ext uri="{FF2B5EF4-FFF2-40B4-BE49-F238E27FC236}">
                <a16:creationId xmlns:a16="http://schemas.microsoft.com/office/drawing/2014/main" id="{5F5D1BA1-7D33-4E5F-AACE-C96D54F18C1F}"/>
              </a:ext>
            </a:extLst>
          </p:cNvPr>
          <p:cNvPicPr>
            <a:picLocks noChangeAspect="1"/>
          </p:cNvPicPr>
          <p:nvPr userDrawn="1"/>
        </p:nvPicPr>
        <p:blipFill>
          <a:blip r:embed="rId2"/>
          <a:stretch>
            <a:fillRect/>
          </a:stretch>
        </p:blipFill>
        <p:spPr>
          <a:xfrm>
            <a:off x="1547664" y="6368848"/>
            <a:ext cx="1633870" cy="3475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AB84FB2-61C3-0F49-99A3-609B4E15E3D8}"/>
              </a:ext>
            </a:extLst>
          </p:cNvPr>
          <p:cNvSpPr>
            <a:spLocks noGrp="1"/>
          </p:cNvSpPr>
          <p:nvPr>
            <p:ph type="ftr" sz="quarter" idx="3"/>
          </p:nvPr>
        </p:nvSpPr>
        <p:spPr>
          <a:xfrm>
            <a:off x="1981200" y="6356350"/>
            <a:ext cx="6550800" cy="360000"/>
          </a:xfrm>
        </p:spPr>
        <p:txBody>
          <a:bodyPr/>
          <a:lstStyle/>
          <a:p>
            <a:r>
              <a:rPr lang="en-US" dirty="0"/>
              <a:t>HL-LHC AUP Pre-Series Production Readiness Review– Sept. 16, 2020</a:t>
            </a:r>
          </a:p>
        </p:txBody>
      </p:sp>
      <p:pic>
        <p:nvPicPr>
          <p:cNvPr id="2" name="Picture 1">
            <a:extLst>
              <a:ext uri="{FF2B5EF4-FFF2-40B4-BE49-F238E27FC236}">
                <a16:creationId xmlns:a16="http://schemas.microsoft.com/office/drawing/2014/main" id="{7359F1F2-0185-47F9-960C-7CC82F6D645B}"/>
              </a:ext>
            </a:extLst>
          </p:cNvPr>
          <p:cNvPicPr>
            <a:picLocks noChangeAspect="1"/>
          </p:cNvPicPr>
          <p:nvPr userDrawn="1"/>
        </p:nvPicPr>
        <p:blipFill>
          <a:blip r:embed="rId2"/>
          <a:stretch>
            <a:fillRect/>
          </a:stretch>
        </p:blipFill>
        <p:spPr>
          <a:xfrm>
            <a:off x="1547664" y="6368848"/>
            <a:ext cx="1633870" cy="34750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dirty="0"/>
              <a:t>HL-LHC AUP Pre-Series Production Readiness Review– Sept. 16, 2020</a:t>
            </a:r>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5" y="2634656"/>
            <a:ext cx="7200000" cy="1658439"/>
          </a:xfrm>
        </p:spPr>
        <p:txBody>
          <a:bodyPr/>
          <a:lstStyle/>
          <a:p>
            <a:pPr algn="ctr"/>
            <a:r>
              <a:rPr lang="en-GB" sz="3600" dirty="0"/>
              <a:t>Cold Mass Production</a:t>
            </a:r>
            <a:br>
              <a:rPr lang="en-GB" sz="3600" dirty="0"/>
            </a:br>
            <a:endParaRPr lang="en-GB" sz="3600" dirty="0"/>
          </a:p>
        </p:txBody>
      </p:sp>
      <p:sp>
        <p:nvSpPr>
          <p:cNvPr id="3" name="Sous-titre 2"/>
          <p:cNvSpPr>
            <a:spLocks noGrp="1"/>
          </p:cNvSpPr>
          <p:nvPr>
            <p:ph type="subTitle" idx="1"/>
          </p:nvPr>
        </p:nvSpPr>
        <p:spPr/>
        <p:txBody>
          <a:bodyPr>
            <a:normAutofit/>
          </a:bodyPr>
          <a:lstStyle/>
          <a:p>
            <a:r>
              <a:rPr lang="en-GB" dirty="0"/>
              <a:t>Antonios Vouris - Fermilab</a:t>
            </a:r>
          </a:p>
        </p:txBody>
      </p:sp>
      <p:sp>
        <p:nvSpPr>
          <p:cNvPr id="4" name="Espace réservé du texte 3"/>
          <p:cNvSpPr>
            <a:spLocks noGrp="1"/>
          </p:cNvSpPr>
          <p:nvPr>
            <p:ph type="body" sz="quarter" idx="14"/>
          </p:nvPr>
        </p:nvSpPr>
        <p:spPr>
          <a:xfrm>
            <a:off x="1220101" y="5573465"/>
            <a:ext cx="6480000" cy="349250"/>
          </a:xfrm>
        </p:spPr>
        <p:txBody>
          <a:bodyPr>
            <a:normAutofit fontScale="92500"/>
          </a:bodyPr>
          <a:lstStyle/>
          <a:p>
            <a:pPr algn="ctr"/>
            <a:r>
              <a:rPr lang="en-US" dirty="0"/>
              <a:t>HL-LHC AUP Series Production Readiness Review– September 06, 2023</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90678" y="92299"/>
            <a:ext cx="8208472" cy="720000"/>
          </a:xfrm>
        </p:spPr>
        <p:txBody>
          <a:bodyPr>
            <a:normAutofit fontScale="90000"/>
          </a:bodyPr>
          <a:lstStyle/>
          <a:p>
            <a:r>
              <a:rPr lang="en-US" dirty="0">
                <a:solidFill>
                  <a:srgbClr val="0093BE"/>
                </a:solidFill>
              </a:rPr>
              <a:t>Final Design Specs – Models &amp; Fab Drawings</a:t>
            </a:r>
            <a:br>
              <a:rPr lang="en-US" dirty="0"/>
            </a:br>
            <a:r>
              <a:rPr lang="en-US" dirty="0"/>
              <a:t>2</a:t>
            </a:r>
            <a:r>
              <a:rPr lang="en-US" baseline="30000" dirty="0"/>
              <a:t>nd</a:t>
            </a:r>
            <a:r>
              <a:rPr lang="en-US" dirty="0"/>
              <a:t> step: Install Bus &amp; instrumentation F10138329</a:t>
            </a:r>
          </a:p>
        </p:txBody>
      </p:sp>
      <p:sp>
        <p:nvSpPr>
          <p:cNvPr id="3" name="Content Placeholder 2">
            <a:extLst>
              <a:ext uri="{FF2B5EF4-FFF2-40B4-BE49-F238E27FC236}">
                <a16:creationId xmlns:a16="http://schemas.microsoft.com/office/drawing/2014/main" id="{11FEA5FB-9472-498C-B698-7C8A36DC487E}"/>
              </a:ext>
            </a:extLst>
          </p:cNvPr>
          <p:cNvSpPr>
            <a:spLocks noGrp="1"/>
          </p:cNvSpPr>
          <p:nvPr>
            <p:ph idx="1"/>
          </p:nvPr>
        </p:nvSpPr>
        <p:spPr/>
        <p:txBody>
          <a:bodyPr/>
          <a:lstStyle/>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10</a:t>
            </a:fld>
            <a:endParaRPr lang="fr-FR" dirty="0"/>
          </a:p>
        </p:txBody>
      </p:sp>
      <p:pic>
        <p:nvPicPr>
          <p:cNvPr id="8" name="Picture 7">
            <a:extLst>
              <a:ext uri="{FF2B5EF4-FFF2-40B4-BE49-F238E27FC236}">
                <a16:creationId xmlns:a16="http://schemas.microsoft.com/office/drawing/2014/main" id="{7F6FF77E-878C-4F42-B790-FFC246B7EFB7}"/>
              </a:ext>
            </a:extLst>
          </p:cNvPr>
          <p:cNvPicPr>
            <a:picLocks noChangeAspect="1"/>
          </p:cNvPicPr>
          <p:nvPr/>
        </p:nvPicPr>
        <p:blipFill>
          <a:blip r:embed="rId2"/>
          <a:stretch>
            <a:fillRect/>
          </a:stretch>
        </p:blipFill>
        <p:spPr>
          <a:xfrm>
            <a:off x="323528" y="2855021"/>
            <a:ext cx="6329128" cy="3386236"/>
          </a:xfrm>
          <a:prstGeom prst="rect">
            <a:avLst/>
          </a:prstGeom>
        </p:spPr>
      </p:pic>
      <p:sp>
        <p:nvSpPr>
          <p:cNvPr id="5" name="Rectangle 4">
            <a:extLst>
              <a:ext uri="{FF2B5EF4-FFF2-40B4-BE49-F238E27FC236}">
                <a16:creationId xmlns:a16="http://schemas.microsoft.com/office/drawing/2014/main" id="{D3227B71-D82B-4E6A-8369-E16F29BA91D2}"/>
              </a:ext>
            </a:extLst>
          </p:cNvPr>
          <p:cNvSpPr/>
          <p:nvPr/>
        </p:nvSpPr>
        <p:spPr>
          <a:xfrm>
            <a:off x="323528" y="864300"/>
            <a:ext cx="8496944" cy="2086725"/>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Bus assembly assembled and installed into the aligned magnet pair finish instrumentation and bus loops (See Bossert’s Talk)</a:t>
            </a:r>
          </a:p>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R-T-04 Bus assembly to be</a:t>
            </a:r>
          </a:p>
          <a:p>
            <a:pPr lvl="0">
              <a:spcBef>
                <a:spcPct val="20000"/>
              </a:spcBef>
              <a:buClr>
                <a:srgbClr val="FB963C"/>
              </a:buClr>
            </a:pPr>
            <a:r>
              <a:rPr lang="en-US" sz="2400" dirty="0">
                <a:solidFill>
                  <a:schemeClr val="tx1">
                    <a:lumMod val="65000"/>
                    <a:lumOff val="35000"/>
                  </a:schemeClr>
                </a:solidFill>
              </a:rPr>
              <a:t>    installed clear of obstructions</a:t>
            </a:r>
          </a:p>
        </p:txBody>
      </p:sp>
      <p:pic>
        <p:nvPicPr>
          <p:cNvPr id="9" name="Picture 8" descr="Diagram, engineering drawing&#10;&#10;Description automatically generated">
            <a:extLst>
              <a:ext uri="{FF2B5EF4-FFF2-40B4-BE49-F238E27FC236}">
                <a16:creationId xmlns:a16="http://schemas.microsoft.com/office/drawing/2014/main" id="{D7AB9401-2E57-54D8-BC33-D68136C04253}"/>
              </a:ext>
            </a:extLst>
          </p:cNvPr>
          <p:cNvPicPr>
            <a:picLocks noChangeAspect="1"/>
          </p:cNvPicPr>
          <p:nvPr/>
        </p:nvPicPr>
        <p:blipFill>
          <a:blip r:embed="rId3"/>
          <a:stretch>
            <a:fillRect/>
          </a:stretch>
        </p:blipFill>
        <p:spPr>
          <a:xfrm>
            <a:off x="4714278" y="1754969"/>
            <a:ext cx="4310120" cy="3042183"/>
          </a:xfrm>
          <a:prstGeom prst="rect">
            <a:avLst/>
          </a:prstGeom>
        </p:spPr>
      </p:pic>
    </p:spTree>
    <p:extLst>
      <p:ext uri="{BB962C8B-B14F-4D97-AF65-F5344CB8AC3E}">
        <p14:creationId xmlns:p14="http://schemas.microsoft.com/office/powerpoint/2010/main" val="420323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81688" y="195344"/>
            <a:ext cx="8208472" cy="720000"/>
          </a:xfrm>
        </p:spPr>
        <p:txBody>
          <a:bodyPr>
            <a:normAutofit fontScale="90000"/>
          </a:bodyPr>
          <a:lstStyle/>
          <a:p>
            <a:r>
              <a:rPr lang="en-US" dirty="0">
                <a:solidFill>
                  <a:srgbClr val="0093BE"/>
                </a:solidFill>
              </a:rPr>
              <a:t>Final Design Specs – Models &amp; Fab Drawings</a:t>
            </a:r>
            <a:br>
              <a:rPr lang="en-US" dirty="0"/>
            </a:br>
            <a:r>
              <a:rPr lang="en-US" dirty="0"/>
              <a:t>3</a:t>
            </a:r>
            <a:r>
              <a:rPr lang="en-US" baseline="30000" dirty="0"/>
              <a:t>rd</a:t>
            </a:r>
            <a:r>
              <a:rPr lang="en-US" dirty="0"/>
              <a:t> step: Inspect-Prepare Half Shells F10194415</a:t>
            </a:r>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11</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23528" y="980728"/>
            <a:ext cx="8496944" cy="904863"/>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Stainless shell is cleaned, inspected &amp; fit/tacked with shim</a:t>
            </a:r>
          </a:p>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Arc length and profile is verified </a:t>
            </a:r>
          </a:p>
        </p:txBody>
      </p:sp>
      <p:pic>
        <p:nvPicPr>
          <p:cNvPr id="9" name="Picture 8" descr="Diagram, engineering drawing&#10;&#10;Description automatically generated">
            <a:extLst>
              <a:ext uri="{FF2B5EF4-FFF2-40B4-BE49-F238E27FC236}">
                <a16:creationId xmlns:a16="http://schemas.microsoft.com/office/drawing/2014/main" id="{61DFA90A-9B2F-465E-BB85-36A341BC2C85}"/>
              </a:ext>
            </a:extLst>
          </p:cNvPr>
          <p:cNvPicPr>
            <a:picLocks noChangeAspect="1"/>
          </p:cNvPicPr>
          <p:nvPr/>
        </p:nvPicPr>
        <p:blipFill>
          <a:blip r:embed="rId2"/>
          <a:stretch>
            <a:fillRect/>
          </a:stretch>
        </p:blipFill>
        <p:spPr>
          <a:xfrm>
            <a:off x="3419872" y="3036627"/>
            <a:ext cx="4710147" cy="3295674"/>
          </a:xfrm>
          <a:prstGeom prst="rect">
            <a:avLst/>
          </a:prstGeom>
        </p:spPr>
      </p:pic>
      <p:pic>
        <p:nvPicPr>
          <p:cNvPr id="12" name="Picture 11">
            <a:extLst>
              <a:ext uri="{FF2B5EF4-FFF2-40B4-BE49-F238E27FC236}">
                <a16:creationId xmlns:a16="http://schemas.microsoft.com/office/drawing/2014/main" id="{71CED445-4A2E-8B42-199A-0B46F0DC1953}"/>
              </a:ext>
            </a:extLst>
          </p:cNvPr>
          <p:cNvPicPr>
            <a:picLocks noChangeAspect="1"/>
          </p:cNvPicPr>
          <p:nvPr/>
        </p:nvPicPr>
        <p:blipFill>
          <a:blip r:embed="rId3"/>
          <a:stretch>
            <a:fillRect/>
          </a:stretch>
        </p:blipFill>
        <p:spPr>
          <a:xfrm>
            <a:off x="224644" y="2078893"/>
            <a:ext cx="8694712" cy="862286"/>
          </a:xfrm>
          <a:prstGeom prst="rect">
            <a:avLst/>
          </a:prstGeom>
        </p:spPr>
      </p:pic>
    </p:spTree>
    <p:extLst>
      <p:ext uri="{BB962C8B-B14F-4D97-AF65-F5344CB8AC3E}">
        <p14:creationId xmlns:p14="http://schemas.microsoft.com/office/powerpoint/2010/main" val="261959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81688" y="195344"/>
            <a:ext cx="8208472" cy="720000"/>
          </a:xfrm>
        </p:spPr>
        <p:txBody>
          <a:bodyPr>
            <a:normAutofit fontScale="90000"/>
          </a:bodyPr>
          <a:lstStyle/>
          <a:p>
            <a:r>
              <a:rPr lang="en-US" dirty="0">
                <a:solidFill>
                  <a:srgbClr val="0093BE"/>
                </a:solidFill>
              </a:rPr>
              <a:t>Final Design Specs – Models &amp; Fab Drawings</a:t>
            </a:r>
            <a:br>
              <a:rPr lang="en-US" dirty="0"/>
            </a:br>
            <a:r>
              <a:rPr lang="en-US" dirty="0"/>
              <a:t>3</a:t>
            </a:r>
            <a:r>
              <a:rPr lang="en-US" baseline="30000" dirty="0"/>
              <a:t>rd</a:t>
            </a:r>
            <a:r>
              <a:rPr lang="en-US" dirty="0"/>
              <a:t> step: Fit &amp; Tack Half Shells F10138328</a:t>
            </a:r>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23528" y="980728"/>
            <a:ext cx="8496944" cy="2086725"/>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Stainless shell gets fit, tacked in place one half at a time with shell ends left long for trimming square after longitudinal welding</a:t>
            </a:r>
          </a:p>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R-T-02 Outer Diameter including</a:t>
            </a:r>
          </a:p>
          <a:p>
            <a:pPr lvl="0">
              <a:spcBef>
                <a:spcPct val="20000"/>
              </a:spcBef>
              <a:buClr>
                <a:srgbClr val="FB963C"/>
              </a:buClr>
            </a:pPr>
            <a:r>
              <a:rPr lang="en-US" sz="2400" dirty="0">
                <a:solidFill>
                  <a:schemeClr val="tx1">
                    <a:lumMod val="65000"/>
                    <a:lumOff val="35000"/>
                  </a:schemeClr>
                </a:solidFill>
              </a:rPr>
              <a:t>    tolerances does not exceed 630mm</a:t>
            </a:r>
          </a:p>
        </p:txBody>
      </p:sp>
      <p:pic>
        <p:nvPicPr>
          <p:cNvPr id="11" name="Picture 10">
            <a:extLst>
              <a:ext uri="{FF2B5EF4-FFF2-40B4-BE49-F238E27FC236}">
                <a16:creationId xmlns:a16="http://schemas.microsoft.com/office/drawing/2014/main" id="{794E9D97-F3BC-42A6-89A7-F3F936D02C87}"/>
              </a:ext>
            </a:extLst>
          </p:cNvPr>
          <p:cNvPicPr>
            <a:picLocks noChangeAspect="1"/>
          </p:cNvPicPr>
          <p:nvPr/>
        </p:nvPicPr>
        <p:blipFill>
          <a:blip r:embed="rId2"/>
          <a:stretch>
            <a:fillRect/>
          </a:stretch>
        </p:blipFill>
        <p:spPr>
          <a:xfrm>
            <a:off x="251520" y="3409225"/>
            <a:ext cx="7747699" cy="279687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97681C0E-B227-2D28-EDA2-2813C9D6F504}"/>
              </a:ext>
            </a:extLst>
          </p:cNvPr>
          <p:cNvPicPr>
            <a:picLocks noChangeAspect="1"/>
          </p:cNvPicPr>
          <p:nvPr/>
        </p:nvPicPr>
        <p:blipFill>
          <a:blip r:embed="rId3"/>
          <a:stretch>
            <a:fillRect/>
          </a:stretch>
        </p:blipFill>
        <p:spPr>
          <a:xfrm>
            <a:off x="5676863" y="1715411"/>
            <a:ext cx="3369937" cy="2361662"/>
          </a:xfrm>
          <a:prstGeom prst="rect">
            <a:avLst/>
          </a:prstGeom>
        </p:spPr>
      </p:pic>
    </p:spTree>
    <p:extLst>
      <p:ext uri="{BB962C8B-B14F-4D97-AF65-F5344CB8AC3E}">
        <p14:creationId xmlns:p14="http://schemas.microsoft.com/office/powerpoint/2010/main" val="369007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67661" y="214748"/>
            <a:ext cx="8208472" cy="720000"/>
          </a:xfrm>
        </p:spPr>
        <p:txBody>
          <a:bodyPr>
            <a:normAutofit fontScale="90000"/>
          </a:bodyPr>
          <a:lstStyle/>
          <a:p>
            <a:r>
              <a:rPr lang="en-US" dirty="0">
                <a:solidFill>
                  <a:srgbClr val="0093BE"/>
                </a:solidFill>
              </a:rPr>
              <a:t>Final Design Specs – Models &amp; Fab Drawings</a:t>
            </a:r>
            <a:br>
              <a:rPr lang="en-US" dirty="0"/>
            </a:br>
            <a:r>
              <a:rPr lang="en-US" dirty="0"/>
              <a:t>4</a:t>
            </a:r>
            <a:r>
              <a:rPr lang="en-US" baseline="30000" dirty="0"/>
              <a:t>th</a:t>
            </a:r>
            <a:r>
              <a:rPr lang="en-US" dirty="0"/>
              <a:t> step: Fit, tack &amp; weld End Covers F10138327</a:t>
            </a:r>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23528" y="980728"/>
            <a:ext cx="8496944" cy="1643527"/>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Stainless End Covers get fit, tacked &amp; welded in place one end at a time after long shell is trimmed beveled and ID boring to match End Cover ID</a:t>
            </a:r>
          </a:p>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R-T-01 Maximum overall length not to exceed 10100 mm</a:t>
            </a:r>
          </a:p>
        </p:txBody>
      </p:sp>
      <p:pic>
        <p:nvPicPr>
          <p:cNvPr id="6" name="Picture 5">
            <a:extLst>
              <a:ext uri="{FF2B5EF4-FFF2-40B4-BE49-F238E27FC236}">
                <a16:creationId xmlns:a16="http://schemas.microsoft.com/office/drawing/2014/main" id="{6DD3E14D-3270-4B42-A496-93D6AD33038C}"/>
              </a:ext>
            </a:extLst>
          </p:cNvPr>
          <p:cNvPicPr>
            <a:picLocks noChangeAspect="1"/>
          </p:cNvPicPr>
          <p:nvPr/>
        </p:nvPicPr>
        <p:blipFill>
          <a:blip r:embed="rId2"/>
          <a:stretch>
            <a:fillRect/>
          </a:stretch>
        </p:blipFill>
        <p:spPr>
          <a:xfrm>
            <a:off x="2195736" y="4102086"/>
            <a:ext cx="6729447" cy="2160803"/>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766AD36C-4F77-3DCD-6897-134CFC3A7B07}"/>
              </a:ext>
            </a:extLst>
          </p:cNvPr>
          <p:cNvPicPr>
            <a:picLocks noChangeAspect="1"/>
          </p:cNvPicPr>
          <p:nvPr/>
        </p:nvPicPr>
        <p:blipFill>
          <a:blip r:embed="rId3"/>
          <a:stretch>
            <a:fillRect/>
          </a:stretch>
        </p:blipFill>
        <p:spPr>
          <a:xfrm>
            <a:off x="218817" y="2574659"/>
            <a:ext cx="3735132" cy="2607828"/>
          </a:xfrm>
          <a:prstGeom prst="rect">
            <a:avLst/>
          </a:prstGeom>
        </p:spPr>
      </p:pic>
    </p:spTree>
    <p:extLst>
      <p:ext uri="{BB962C8B-B14F-4D97-AF65-F5344CB8AC3E}">
        <p14:creationId xmlns:p14="http://schemas.microsoft.com/office/powerpoint/2010/main" val="3708051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67661" y="346550"/>
            <a:ext cx="8208472" cy="720000"/>
          </a:xfrm>
        </p:spPr>
        <p:txBody>
          <a:bodyPr>
            <a:normAutofit fontScale="90000"/>
          </a:bodyPr>
          <a:lstStyle/>
          <a:p>
            <a:r>
              <a:rPr lang="en-US" dirty="0">
                <a:solidFill>
                  <a:srgbClr val="0093BE"/>
                </a:solidFill>
              </a:rPr>
              <a:t>Final Design Specs – Models &amp; Fab Drawings</a:t>
            </a:r>
            <a:br>
              <a:rPr lang="en-US" dirty="0"/>
            </a:br>
            <a:r>
              <a:rPr lang="en-US" dirty="0"/>
              <a:t>5</a:t>
            </a:r>
            <a:r>
              <a:rPr lang="en-US" baseline="30000" dirty="0"/>
              <a:t>th</a:t>
            </a:r>
            <a:r>
              <a:rPr lang="en-US" dirty="0"/>
              <a:t> step: Fit/weld beam tube, heat exchanger, IFS, CLIQ leads, and lower support -  F10103605</a:t>
            </a:r>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23528" y="1340768"/>
            <a:ext cx="8496944" cy="1643527"/>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Beam Tube, </a:t>
            </a:r>
            <a:r>
              <a:rPr lang="en-US" sz="2400" dirty="0" err="1">
                <a:solidFill>
                  <a:schemeClr val="tx1">
                    <a:lumMod val="65000"/>
                    <a:lumOff val="35000"/>
                  </a:schemeClr>
                </a:solidFill>
              </a:rPr>
              <a:t>Ht</a:t>
            </a:r>
            <a:r>
              <a:rPr lang="en-US" sz="2400" dirty="0">
                <a:solidFill>
                  <a:schemeClr val="tx1">
                    <a:lumMod val="65000"/>
                    <a:lumOff val="35000"/>
                  </a:schemeClr>
                </a:solidFill>
              </a:rPr>
              <a:t>-X’s are centered and welded in place with flare flanges. </a:t>
            </a:r>
          </a:p>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Find vertical centerline, index with tooling and weld lower plates. Locate &amp; weld mirror targets (R-T-21).</a:t>
            </a:r>
          </a:p>
        </p:txBody>
      </p:sp>
      <p:pic>
        <p:nvPicPr>
          <p:cNvPr id="8" name="Picture 7">
            <a:extLst>
              <a:ext uri="{FF2B5EF4-FFF2-40B4-BE49-F238E27FC236}">
                <a16:creationId xmlns:a16="http://schemas.microsoft.com/office/drawing/2014/main" id="{1BD8DD9E-6C3E-4DF6-A6A0-8866255A2B8A}"/>
              </a:ext>
            </a:extLst>
          </p:cNvPr>
          <p:cNvPicPr>
            <a:picLocks noChangeAspect="1"/>
          </p:cNvPicPr>
          <p:nvPr/>
        </p:nvPicPr>
        <p:blipFill>
          <a:blip r:embed="rId2"/>
          <a:stretch>
            <a:fillRect/>
          </a:stretch>
        </p:blipFill>
        <p:spPr>
          <a:xfrm>
            <a:off x="323528" y="2992642"/>
            <a:ext cx="5328475" cy="3133356"/>
          </a:xfrm>
          <a:prstGeom prst="rect">
            <a:avLst/>
          </a:prstGeom>
        </p:spPr>
      </p:pic>
      <p:pic>
        <p:nvPicPr>
          <p:cNvPr id="6" name="Picture 5" descr="Diagram, schematic&#10;&#10;Description automatically generated">
            <a:extLst>
              <a:ext uri="{FF2B5EF4-FFF2-40B4-BE49-F238E27FC236}">
                <a16:creationId xmlns:a16="http://schemas.microsoft.com/office/drawing/2014/main" id="{D950E206-8476-196F-E553-444A90F6466A}"/>
              </a:ext>
            </a:extLst>
          </p:cNvPr>
          <p:cNvPicPr>
            <a:picLocks noChangeAspect="1"/>
          </p:cNvPicPr>
          <p:nvPr/>
        </p:nvPicPr>
        <p:blipFill>
          <a:blip r:embed="rId3"/>
          <a:stretch>
            <a:fillRect/>
          </a:stretch>
        </p:blipFill>
        <p:spPr>
          <a:xfrm>
            <a:off x="5126529" y="3771759"/>
            <a:ext cx="3838911" cy="2704600"/>
          </a:xfrm>
          <a:prstGeom prst="rect">
            <a:avLst/>
          </a:prstGeom>
        </p:spPr>
      </p:pic>
    </p:spTree>
    <p:extLst>
      <p:ext uri="{BB962C8B-B14F-4D97-AF65-F5344CB8AC3E}">
        <p14:creationId xmlns:p14="http://schemas.microsoft.com/office/powerpoint/2010/main" val="4238585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67661" y="165911"/>
            <a:ext cx="8208472" cy="720000"/>
          </a:xfrm>
        </p:spPr>
        <p:txBody>
          <a:bodyPr>
            <a:normAutofit/>
          </a:bodyPr>
          <a:lstStyle/>
          <a:p>
            <a:r>
              <a:rPr lang="en-US" dirty="0">
                <a:solidFill>
                  <a:srgbClr val="0093BE"/>
                </a:solidFill>
              </a:rPr>
              <a:t>Interfaces</a:t>
            </a:r>
            <a:endParaRPr lang="en-US" dirty="0"/>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a:xfrm>
            <a:off x="1950406" y="6391904"/>
            <a:ext cx="6550800" cy="360000"/>
          </a:xfrm>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15</a:t>
            </a:fld>
            <a:endParaRPr lang="fr-FR" dirty="0"/>
          </a:p>
        </p:txBody>
      </p:sp>
      <p:pic>
        <p:nvPicPr>
          <p:cNvPr id="6" name="Picture 5">
            <a:extLst>
              <a:ext uri="{FF2B5EF4-FFF2-40B4-BE49-F238E27FC236}">
                <a16:creationId xmlns:a16="http://schemas.microsoft.com/office/drawing/2014/main" id="{E31AB299-E740-4A37-8C47-C3F6C2D35EF3}"/>
              </a:ext>
            </a:extLst>
          </p:cNvPr>
          <p:cNvPicPr>
            <a:picLocks noChangeAspect="1"/>
          </p:cNvPicPr>
          <p:nvPr/>
        </p:nvPicPr>
        <p:blipFill rotWithShape="1">
          <a:blip r:embed="rId2"/>
          <a:srcRect l="74293" t="71433" r="3561" b="3940"/>
          <a:stretch/>
        </p:blipFill>
        <p:spPr>
          <a:xfrm>
            <a:off x="1232628" y="825988"/>
            <a:ext cx="4032449" cy="2399073"/>
          </a:xfrm>
          <a:prstGeom prst="rect">
            <a:avLst/>
          </a:prstGeom>
          <a:effectLst>
            <a:softEdge rad="76200"/>
          </a:effectLst>
        </p:spPr>
      </p:pic>
      <p:pic>
        <p:nvPicPr>
          <p:cNvPr id="9" name="Picture 8">
            <a:extLst>
              <a:ext uri="{FF2B5EF4-FFF2-40B4-BE49-F238E27FC236}">
                <a16:creationId xmlns:a16="http://schemas.microsoft.com/office/drawing/2014/main" id="{115A157E-EF8B-4BCA-9309-D084812A11DF}"/>
              </a:ext>
            </a:extLst>
          </p:cNvPr>
          <p:cNvPicPr>
            <a:picLocks noChangeAspect="1"/>
          </p:cNvPicPr>
          <p:nvPr/>
        </p:nvPicPr>
        <p:blipFill rotWithShape="1">
          <a:blip r:embed="rId3"/>
          <a:srcRect l="1116" t="68851" r="82148" b="8381"/>
          <a:stretch/>
        </p:blipFill>
        <p:spPr>
          <a:xfrm>
            <a:off x="5652120" y="873506"/>
            <a:ext cx="2808312" cy="2246650"/>
          </a:xfrm>
          <a:prstGeom prst="rect">
            <a:avLst/>
          </a:prstGeom>
          <a:effectLst>
            <a:softEdge rad="63500"/>
          </a:effectLst>
        </p:spPr>
      </p:pic>
      <p:pic>
        <p:nvPicPr>
          <p:cNvPr id="12" name="Picture 11">
            <a:extLst>
              <a:ext uri="{FF2B5EF4-FFF2-40B4-BE49-F238E27FC236}">
                <a16:creationId xmlns:a16="http://schemas.microsoft.com/office/drawing/2014/main" id="{E1943C1A-7915-4759-A146-B6B06CC28D83}"/>
              </a:ext>
            </a:extLst>
          </p:cNvPr>
          <p:cNvPicPr>
            <a:picLocks noChangeAspect="1"/>
          </p:cNvPicPr>
          <p:nvPr/>
        </p:nvPicPr>
        <p:blipFill rotWithShape="1">
          <a:blip r:embed="rId4"/>
          <a:srcRect l="25994" r="12502" b="3040"/>
          <a:stretch/>
        </p:blipFill>
        <p:spPr>
          <a:xfrm rot="16200000">
            <a:off x="1792686" y="2828182"/>
            <a:ext cx="1728192" cy="4608512"/>
          </a:xfrm>
          <a:prstGeom prst="rect">
            <a:avLst/>
          </a:prstGeom>
          <a:effectLst>
            <a:softEdge rad="76200"/>
          </a:effectLst>
        </p:spPr>
      </p:pic>
      <p:pic>
        <p:nvPicPr>
          <p:cNvPr id="15" name="Picture 14">
            <a:extLst>
              <a:ext uri="{FF2B5EF4-FFF2-40B4-BE49-F238E27FC236}">
                <a16:creationId xmlns:a16="http://schemas.microsoft.com/office/drawing/2014/main" id="{37397194-D5C6-401C-BA10-6BB85752FB9C}"/>
              </a:ext>
            </a:extLst>
          </p:cNvPr>
          <p:cNvPicPr>
            <a:picLocks noChangeAspect="1"/>
          </p:cNvPicPr>
          <p:nvPr/>
        </p:nvPicPr>
        <p:blipFill rotWithShape="1">
          <a:blip r:embed="rId5"/>
          <a:srcRect l="79370" t="71323"/>
          <a:stretch/>
        </p:blipFill>
        <p:spPr>
          <a:xfrm>
            <a:off x="5508104" y="4017199"/>
            <a:ext cx="2448271" cy="2062603"/>
          </a:xfrm>
          <a:prstGeom prst="rect">
            <a:avLst/>
          </a:prstGeom>
          <a:effectLst>
            <a:softEdge rad="101600"/>
          </a:effectLst>
        </p:spPr>
      </p:pic>
      <p:pic>
        <p:nvPicPr>
          <p:cNvPr id="17" name="Picture 16">
            <a:extLst>
              <a:ext uri="{FF2B5EF4-FFF2-40B4-BE49-F238E27FC236}">
                <a16:creationId xmlns:a16="http://schemas.microsoft.com/office/drawing/2014/main" id="{9C4F32F4-EED9-41A8-A424-095C578C5819}"/>
              </a:ext>
            </a:extLst>
          </p:cNvPr>
          <p:cNvPicPr>
            <a:picLocks noChangeAspect="1"/>
          </p:cNvPicPr>
          <p:nvPr/>
        </p:nvPicPr>
        <p:blipFill>
          <a:blip r:embed="rId6"/>
          <a:stretch>
            <a:fillRect/>
          </a:stretch>
        </p:blipFill>
        <p:spPr>
          <a:xfrm>
            <a:off x="244474" y="2399463"/>
            <a:ext cx="1456345" cy="1651197"/>
          </a:xfrm>
          <a:prstGeom prst="rect">
            <a:avLst/>
          </a:prstGeom>
          <a:effectLst>
            <a:softEdge rad="25400"/>
          </a:effectLst>
        </p:spPr>
      </p:pic>
      <p:cxnSp>
        <p:nvCxnSpPr>
          <p:cNvPr id="19" name="Straight Arrow Connector 18">
            <a:extLst>
              <a:ext uri="{FF2B5EF4-FFF2-40B4-BE49-F238E27FC236}">
                <a16:creationId xmlns:a16="http://schemas.microsoft.com/office/drawing/2014/main" id="{65FB989D-4AAA-4934-849F-59787279E583}"/>
              </a:ext>
            </a:extLst>
          </p:cNvPr>
          <p:cNvCxnSpPr>
            <a:cxnSpLocks/>
          </p:cNvCxnSpPr>
          <p:nvPr/>
        </p:nvCxnSpPr>
        <p:spPr>
          <a:xfrm flipH="1">
            <a:off x="2483768" y="983945"/>
            <a:ext cx="864096" cy="15542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2AE9808-4FE3-4E63-A7B9-1CEC957BFDBC}"/>
              </a:ext>
            </a:extLst>
          </p:cNvPr>
          <p:cNvCxnSpPr>
            <a:cxnSpLocks/>
          </p:cNvCxnSpPr>
          <p:nvPr/>
        </p:nvCxnSpPr>
        <p:spPr>
          <a:xfrm flipV="1">
            <a:off x="1700819" y="2235531"/>
            <a:ext cx="638933" cy="47338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FDA1D49-AA10-48FC-9557-B0B24EAA30F6}"/>
              </a:ext>
            </a:extLst>
          </p:cNvPr>
          <p:cNvCxnSpPr>
            <a:cxnSpLocks/>
          </p:cNvCxnSpPr>
          <p:nvPr/>
        </p:nvCxnSpPr>
        <p:spPr>
          <a:xfrm flipH="1">
            <a:off x="3136410" y="1440521"/>
            <a:ext cx="936104" cy="2455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D2DBFEC-D164-4108-97DA-A88519DCE73E}"/>
              </a:ext>
            </a:extLst>
          </p:cNvPr>
          <p:cNvCxnSpPr>
            <a:cxnSpLocks/>
          </p:cNvCxnSpPr>
          <p:nvPr/>
        </p:nvCxnSpPr>
        <p:spPr>
          <a:xfrm flipH="1" flipV="1">
            <a:off x="1187626" y="5595814"/>
            <a:ext cx="720078" cy="46355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26524B2-6ED4-4929-B2AA-67DA3E50DAD9}"/>
              </a:ext>
            </a:extLst>
          </p:cNvPr>
          <p:cNvCxnSpPr>
            <a:cxnSpLocks/>
          </p:cNvCxnSpPr>
          <p:nvPr/>
        </p:nvCxnSpPr>
        <p:spPr>
          <a:xfrm flipV="1">
            <a:off x="6156176" y="2751673"/>
            <a:ext cx="275022" cy="56563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C6BD2AD-266D-4582-82EE-917EEA5D40FC}"/>
              </a:ext>
            </a:extLst>
          </p:cNvPr>
          <p:cNvCxnSpPr>
            <a:cxnSpLocks/>
          </p:cNvCxnSpPr>
          <p:nvPr/>
        </p:nvCxnSpPr>
        <p:spPr>
          <a:xfrm flipV="1">
            <a:off x="6327433" y="2942335"/>
            <a:ext cx="638933" cy="47338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1AF532C-DB07-49D7-9591-7DBFDBC40811}"/>
              </a:ext>
            </a:extLst>
          </p:cNvPr>
          <p:cNvCxnSpPr>
            <a:cxnSpLocks/>
          </p:cNvCxnSpPr>
          <p:nvPr/>
        </p:nvCxnSpPr>
        <p:spPr>
          <a:xfrm flipV="1">
            <a:off x="6236277" y="2395595"/>
            <a:ext cx="754962" cy="96746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964F529-EADF-46F7-A491-6C71F714BE17}"/>
              </a:ext>
            </a:extLst>
          </p:cNvPr>
          <p:cNvCxnSpPr>
            <a:cxnSpLocks/>
          </p:cNvCxnSpPr>
          <p:nvPr/>
        </p:nvCxnSpPr>
        <p:spPr>
          <a:xfrm flipH="1">
            <a:off x="7380312" y="4140846"/>
            <a:ext cx="288032" cy="52097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23160E2-3054-4B79-8DFB-C67EC6FB4A08}"/>
              </a:ext>
            </a:extLst>
          </p:cNvPr>
          <p:cNvCxnSpPr>
            <a:cxnSpLocks/>
          </p:cNvCxnSpPr>
          <p:nvPr/>
        </p:nvCxnSpPr>
        <p:spPr>
          <a:xfrm>
            <a:off x="5670482" y="4140846"/>
            <a:ext cx="656951" cy="50139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0FB7800B-03A3-447E-96FC-8E9B1B7256A0}"/>
              </a:ext>
            </a:extLst>
          </p:cNvPr>
          <p:cNvCxnSpPr>
            <a:cxnSpLocks/>
          </p:cNvCxnSpPr>
          <p:nvPr/>
        </p:nvCxnSpPr>
        <p:spPr>
          <a:xfrm flipH="1" flipV="1">
            <a:off x="7553208" y="5405251"/>
            <a:ext cx="475176" cy="11198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224BAA87-D80C-4226-9813-3A42AEBE05BE}"/>
              </a:ext>
            </a:extLst>
          </p:cNvPr>
          <p:cNvCxnSpPr>
            <a:cxnSpLocks/>
          </p:cNvCxnSpPr>
          <p:nvPr/>
        </p:nvCxnSpPr>
        <p:spPr>
          <a:xfrm flipV="1">
            <a:off x="6156176" y="5626449"/>
            <a:ext cx="213163" cy="45335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AEC3548-5C2D-4028-A523-811607AB40E3}"/>
              </a:ext>
            </a:extLst>
          </p:cNvPr>
          <p:cNvCxnSpPr>
            <a:cxnSpLocks/>
          </p:cNvCxnSpPr>
          <p:nvPr/>
        </p:nvCxnSpPr>
        <p:spPr>
          <a:xfrm flipH="1">
            <a:off x="7668344" y="1725029"/>
            <a:ext cx="936104" cy="2455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C5E99F5-9F1A-4EAD-8FA0-3CF98FB56306}"/>
              </a:ext>
            </a:extLst>
          </p:cNvPr>
          <p:cNvCxnSpPr>
            <a:cxnSpLocks/>
          </p:cNvCxnSpPr>
          <p:nvPr/>
        </p:nvCxnSpPr>
        <p:spPr>
          <a:xfrm>
            <a:off x="6046460" y="1142621"/>
            <a:ext cx="432763" cy="41810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2A3B884E-ADA9-44BD-B222-DFAC8A8C5648}"/>
              </a:ext>
            </a:extLst>
          </p:cNvPr>
          <p:cNvSpPr txBox="1"/>
          <p:nvPr/>
        </p:nvSpPr>
        <p:spPr>
          <a:xfrm>
            <a:off x="1609680" y="3122844"/>
            <a:ext cx="1830235" cy="830997"/>
          </a:xfrm>
          <a:prstGeom prst="rect">
            <a:avLst/>
          </a:prstGeom>
          <a:noFill/>
        </p:spPr>
        <p:txBody>
          <a:bodyPr wrap="square" rtlCol="0">
            <a:spAutoFit/>
          </a:bodyPr>
          <a:lstStyle/>
          <a:p>
            <a:r>
              <a:rPr lang="en-US" sz="1200" b="1" dirty="0">
                <a:solidFill>
                  <a:srgbClr val="FF0000"/>
                </a:solidFill>
              </a:rPr>
              <a:t>OPENINGS FOR </a:t>
            </a:r>
          </a:p>
          <a:p>
            <a:r>
              <a:rPr lang="en-US" sz="1200" b="1" dirty="0">
                <a:solidFill>
                  <a:srgbClr val="FF0000"/>
                </a:solidFill>
              </a:rPr>
              <a:t>TACK BLOCKS</a:t>
            </a:r>
          </a:p>
          <a:p>
            <a:r>
              <a:rPr lang="en-US" sz="1200" b="1" dirty="0">
                <a:solidFill>
                  <a:srgbClr val="FF0000"/>
                </a:solidFill>
              </a:rPr>
              <a:t>For Shell</a:t>
            </a:r>
          </a:p>
          <a:p>
            <a:r>
              <a:rPr lang="en-US" sz="1200" b="1" dirty="0">
                <a:solidFill>
                  <a:srgbClr val="FF0000"/>
                </a:solidFill>
              </a:rPr>
              <a:t> Welding/Attachment</a:t>
            </a:r>
          </a:p>
        </p:txBody>
      </p:sp>
      <p:sp>
        <p:nvSpPr>
          <p:cNvPr id="53" name="Rectangle 52">
            <a:extLst>
              <a:ext uri="{FF2B5EF4-FFF2-40B4-BE49-F238E27FC236}">
                <a16:creationId xmlns:a16="http://schemas.microsoft.com/office/drawing/2014/main" id="{686709B6-D82E-457F-B7B0-A1AB90F5499D}"/>
              </a:ext>
            </a:extLst>
          </p:cNvPr>
          <p:cNvSpPr/>
          <p:nvPr/>
        </p:nvSpPr>
        <p:spPr>
          <a:xfrm>
            <a:off x="3320851" y="780434"/>
            <a:ext cx="453970" cy="307777"/>
          </a:xfrm>
          <a:prstGeom prst="rect">
            <a:avLst/>
          </a:prstGeom>
        </p:spPr>
        <p:txBody>
          <a:bodyPr wrap="none">
            <a:spAutoFit/>
          </a:bodyPr>
          <a:lstStyle/>
          <a:p>
            <a:r>
              <a:rPr lang="en-US" sz="1400" b="1" dirty="0">
                <a:solidFill>
                  <a:srgbClr val="FF0000"/>
                </a:solidFill>
              </a:rPr>
              <a:t>OD</a:t>
            </a:r>
          </a:p>
        </p:txBody>
      </p:sp>
      <p:sp>
        <p:nvSpPr>
          <p:cNvPr id="54" name="Rectangle 53">
            <a:extLst>
              <a:ext uri="{FF2B5EF4-FFF2-40B4-BE49-F238E27FC236}">
                <a16:creationId xmlns:a16="http://schemas.microsoft.com/office/drawing/2014/main" id="{1D2253D1-0401-486A-9A80-3B8A0D128CB4}"/>
              </a:ext>
            </a:extLst>
          </p:cNvPr>
          <p:cNvSpPr/>
          <p:nvPr/>
        </p:nvSpPr>
        <p:spPr>
          <a:xfrm>
            <a:off x="4072514" y="1162459"/>
            <a:ext cx="1318492" cy="738664"/>
          </a:xfrm>
          <a:prstGeom prst="rect">
            <a:avLst/>
          </a:prstGeom>
        </p:spPr>
        <p:txBody>
          <a:bodyPr wrap="square">
            <a:spAutoFit/>
          </a:bodyPr>
          <a:lstStyle/>
          <a:p>
            <a:r>
              <a:rPr lang="en-US" sz="1400" b="1" dirty="0">
                <a:solidFill>
                  <a:srgbClr val="FF0000"/>
                </a:solidFill>
              </a:rPr>
              <a:t>Openings for </a:t>
            </a:r>
          </a:p>
          <a:p>
            <a:r>
              <a:rPr lang="en-US" sz="1400" b="1" dirty="0">
                <a:solidFill>
                  <a:srgbClr val="FF0000"/>
                </a:solidFill>
              </a:rPr>
              <a:t>Alignment Tooling</a:t>
            </a:r>
          </a:p>
        </p:txBody>
      </p:sp>
      <p:sp>
        <p:nvSpPr>
          <p:cNvPr id="55" name="TextBox 54">
            <a:extLst>
              <a:ext uri="{FF2B5EF4-FFF2-40B4-BE49-F238E27FC236}">
                <a16:creationId xmlns:a16="http://schemas.microsoft.com/office/drawing/2014/main" id="{540ED0B5-917C-43C3-AC4B-39431917BD8A}"/>
              </a:ext>
            </a:extLst>
          </p:cNvPr>
          <p:cNvSpPr txBox="1"/>
          <p:nvPr/>
        </p:nvSpPr>
        <p:spPr>
          <a:xfrm>
            <a:off x="5152513" y="3269351"/>
            <a:ext cx="959622" cy="461665"/>
          </a:xfrm>
          <a:prstGeom prst="rect">
            <a:avLst/>
          </a:prstGeom>
          <a:noFill/>
        </p:spPr>
        <p:txBody>
          <a:bodyPr wrap="none" rtlCol="0">
            <a:spAutoFit/>
          </a:bodyPr>
          <a:lstStyle/>
          <a:p>
            <a:r>
              <a:rPr lang="en-US" sz="1200" b="1" dirty="0">
                <a:solidFill>
                  <a:srgbClr val="FF0000"/>
                </a:solidFill>
              </a:rPr>
              <a:t>End Cover</a:t>
            </a:r>
          </a:p>
          <a:p>
            <a:r>
              <a:rPr lang="en-US" sz="1200" b="1" dirty="0">
                <a:solidFill>
                  <a:srgbClr val="FF0000"/>
                </a:solidFill>
              </a:rPr>
              <a:t> Ports</a:t>
            </a:r>
          </a:p>
        </p:txBody>
      </p:sp>
      <p:cxnSp>
        <p:nvCxnSpPr>
          <p:cNvPr id="56" name="Straight Arrow Connector 55">
            <a:extLst>
              <a:ext uri="{FF2B5EF4-FFF2-40B4-BE49-F238E27FC236}">
                <a16:creationId xmlns:a16="http://schemas.microsoft.com/office/drawing/2014/main" id="{03A23DC9-F288-4615-878E-CCB979401765}"/>
              </a:ext>
            </a:extLst>
          </p:cNvPr>
          <p:cNvCxnSpPr>
            <a:cxnSpLocks/>
          </p:cNvCxnSpPr>
          <p:nvPr/>
        </p:nvCxnSpPr>
        <p:spPr>
          <a:xfrm flipH="1">
            <a:off x="7213474" y="948229"/>
            <a:ext cx="697898" cy="43745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9AB5DA94-D034-4B56-881E-0D29189036BB}"/>
              </a:ext>
            </a:extLst>
          </p:cNvPr>
          <p:cNvSpPr txBox="1"/>
          <p:nvPr/>
        </p:nvSpPr>
        <p:spPr>
          <a:xfrm>
            <a:off x="1950406" y="5874055"/>
            <a:ext cx="1489510" cy="461665"/>
          </a:xfrm>
          <a:prstGeom prst="rect">
            <a:avLst/>
          </a:prstGeom>
          <a:noFill/>
        </p:spPr>
        <p:txBody>
          <a:bodyPr wrap="none" rtlCol="0">
            <a:spAutoFit/>
          </a:bodyPr>
          <a:lstStyle/>
          <a:p>
            <a:r>
              <a:rPr lang="en-US" sz="1200" b="1" dirty="0">
                <a:solidFill>
                  <a:srgbClr val="FF0000"/>
                </a:solidFill>
              </a:rPr>
              <a:t>Lower Plate </a:t>
            </a:r>
          </a:p>
          <a:p>
            <a:r>
              <a:rPr lang="en-US" sz="1200" b="1" dirty="0">
                <a:solidFill>
                  <a:srgbClr val="FF0000"/>
                </a:solidFill>
              </a:rPr>
              <a:t>Cryostat Interface</a:t>
            </a:r>
          </a:p>
        </p:txBody>
      </p:sp>
      <p:sp>
        <p:nvSpPr>
          <p:cNvPr id="59" name="TextBox 58">
            <a:extLst>
              <a:ext uri="{FF2B5EF4-FFF2-40B4-BE49-F238E27FC236}">
                <a16:creationId xmlns:a16="http://schemas.microsoft.com/office/drawing/2014/main" id="{C2CF6BDA-FAA3-46BF-98CE-7815D564E632}"/>
              </a:ext>
            </a:extLst>
          </p:cNvPr>
          <p:cNvSpPr txBox="1"/>
          <p:nvPr/>
        </p:nvSpPr>
        <p:spPr>
          <a:xfrm>
            <a:off x="7691358" y="3595516"/>
            <a:ext cx="1452642" cy="830997"/>
          </a:xfrm>
          <a:prstGeom prst="rect">
            <a:avLst/>
          </a:prstGeom>
          <a:noFill/>
        </p:spPr>
        <p:txBody>
          <a:bodyPr wrap="none" rtlCol="0">
            <a:spAutoFit/>
          </a:bodyPr>
          <a:lstStyle/>
          <a:p>
            <a:r>
              <a:rPr lang="en-US" sz="1200" b="1" dirty="0">
                <a:solidFill>
                  <a:srgbClr val="FF0000"/>
                </a:solidFill>
              </a:rPr>
              <a:t>Magnet openings</a:t>
            </a:r>
          </a:p>
          <a:p>
            <a:r>
              <a:rPr lang="en-US" sz="1200" b="1" dirty="0">
                <a:solidFill>
                  <a:srgbClr val="FF0000"/>
                </a:solidFill>
              </a:rPr>
              <a:t>Beam Tube</a:t>
            </a:r>
          </a:p>
          <a:p>
            <a:r>
              <a:rPr lang="en-US" sz="1200" b="1" dirty="0">
                <a:solidFill>
                  <a:srgbClr val="FF0000"/>
                </a:solidFill>
              </a:rPr>
              <a:t>HT-X</a:t>
            </a:r>
          </a:p>
          <a:p>
            <a:r>
              <a:rPr lang="en-US" sz="1200" b="1" dirty="0">
                <a:solidFill>
                  <a:srgbClr val="FF0000"/>
                </a:solidFill>
              </a:rPr>
              <a:t>Bus</a:t>
            </a:r>
          </a:p>
        </p:txBody>
      </p:sp>
    </p:spTree>
    <p:extLst>
      <p:ext uri="{BB962C8B-B14F-4D97-AF65-F5344CB8AC3E}">
        <p14:creationId xmlns:p14="http://schemas.microsoft.com/office/powerpoint/2010/main" val="108518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67661" y="165911"/>
            <a:ext cx="8208472" cy="720000"/>
          </a:xfrm>
        </p:spPr>
        <p:txBody>
          <a:bodyPr>
            <a:normAutofit/>
          </a:bodyPr>
          <a:lstStyle/>
          <a:p>
            <a:r>
              <a:rPr lang="en-US" dirty="0">
                <a:solidFill>
                  <a:srgbClr val="0093BE"/>
                </a:solidFill>
              </a:rPr>
              <a:t>Interfaces</a:t>
            </a:r>
            <a:endParaRPr lang="en-US" dirty="0"/>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16</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23425" y="723004"/>
            <a:ext cx="8496944" cy="1200329"/>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rgbClr val="5A5A5A"/>
                </a:solidFill>
              </a:rPr>
              <a:t>LHCLMQXF_S0002, End Cover designed to align piping interfaces per R-T-03 with magnet features &amp; CERN connections</a:t>
            </a:r>
          </a:p>
        </p:txBody>
      </p:sp>
      <p:pic>
        <p:nvPicPr>
          <p:cNvPr id="10" name="Picture 9">
            <a:extLst>
              <a:ext uri="{FF2B5EF4-FFF2-40B4-BE49-F238E27FC236}">
                <a16:creationId xmlns:a16="http://schemas.microsoft.com/office/drawing/2014/main" id="{3560BEF1-EFE8-4301-B05B-8859F78BE705}"/>
              </a:ext>
            </a:extLst>
          </p:cNvPr>
          <p:cNvPicPr>
            <a:picLocks noChangeAspect="1"/>
          </p:cNvPicPr>
          <p:nvPr/>
        </p:nvPicPr>
        <p:blipFill>
          <a:blip r:embed="rId2"/>
          <a:stretch>
            <a:fillRect/>
          </a:stretch>
        </p:blipFill>
        <p:spPr>
          <a:xfrm>
            <a:off x="2429854" y="1647106"/>
            <a:ext cx="5238490" cy="3680650"/>
          </a:xfrm>
          <a:prstGeom prst="rect">
            <a:avLst/>
          </a:prstGeom>
        </p:spPr>
      </p:pic>
      <p:pic>
        <p:nvPicPr>
          <p:cNvPr id="13" name="Picture 12">
            <a:extLst>
              <a:ext uri="{FF2B5EF4-FFF2-40B4-BE49-F238E27FC236}">
                <a16:creationId xmlns:a16="http://schemas.microsoft.com/office/drawing/2014/main" id="{43134D1A-2028-4262-AF6A-B8B2B8448582}"/>
              </a:ext>
            </a:extLst>
          </p:cNvPr>
          <p:cNvPicPr>
            <a:picLocks noChangeAspect="1"/>
          </p:cNvPicPr>
          <p:nvPr/>
        </p:nvPicPr>
        <p:blipFill>
          <a:blip r:embed="rId3"/>
          <a:stretch>
            <a:fillRect/>
          </a:stretch>
        </p:blipFill>
        <p:spPr>
          <a:xfrm>
            <a:off x="2708175" y="5368604"/>
            <a:ext cx="5967958" cy="1048893"/>
          </a:xfrm>
          <a:prstGeom prst="rect">
            <a:avLst/>
          </a:prstGeom>
        </p:spPr>
      </p:pic>
    </p:spTree>
    <p:extLst>
      <p:ext uri="{BB962C8B-B14F-4D97-AF65-F5344CB8AC3E}">
        <p14:creationId xmlns:p14="http://schemas.microsoft.com/office/powerpoint/2010/main" val="389347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67661" y="346550"/>
            <a:ext cx="8208472" cy="720000"/>
          </a:xfrm>
        </p:spPr>
        <p:txBody>
          <a:bodyPr>
            <a:normAutofit/>
          </a:bodyPr>
          <a:lstStyle/>
          <a:p>
            <a:r>
              <a:rPr lang="en-US" dirty="0">
                <a:solidFill>
                  <a:srgbClr val="0093BE"/>
                </a:solidFill>
              </a:rPr>
              <a:t>Interfaces</a:t>
            </a:r>
            <a:endParaRPr lang="en-US" dirty="0"/>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17</a:t>
            </a:fld>
            <a:endParaRPr lang="fr-FR" dirty="0"/>
          </a:p>
        </p:txBody>
      </p:sp>
      <p:sp>
        <p:nvSpPr>
          <p:cNvPr id="5" name="Rectangle 4">
            <a:extLst>
              <a:ext uri="{FF2B5EF4-FFF2-40B4-BE49-F238E27FC236}">
                <a16:creationId xmlns:a16="http://schemas.microsoft.com/office/drawing/2014/main" id="{D3227B71-D82B-4E6A-8369-E16F29BA91D2}"/>
              </a:ext>
            </a:extLst>
          </p:cNvPr>
          <p:cNvSpPr/>
          <p:nvPr/>
        </p:nvSpPr>
        <p:spPr>
          <a:xfrm>
            <a:off x="369856" y="1109935"/>
            <a:ext cx="8496944" cy="830997"/>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chemeClr val="tx1">
                    <a:lumMod val="65000"/>
                    <a:lumOff val="35000"/>
                  </a:schemeClr>
                </a:solidFill>
              </a:rPr>
              <a:t>F10103814, Lower Plate is designed to interface with the CERN Cryostat and with Fermi designed shipping posts</a:t>
            </a:r>
          </a:p>
        </p:txBody>
      </p:sp>
      <p:pic>
        <p:nvPicPr>
          <p:cNvPr id="6" name="Picture 5">
            <a:extLst>
              <a:ext uri="{FF2B5EF4-FFF2-40B4-BE49-F238E27FC236}">
                <a16:creationId xmlns:a16="http://schemas.microsoft.com/office/drawing/2014/main" id="{029D9970-67AE-46F7-AC73-7493A9742BC4}"/>
              </a:ext>
            </a:extLst>
          </p:cNvPr>
          <p:cNvPicPr>
            <a:picLocks noChangeAspect="1"/>
          </p:cNvPicPr>
          <p:nvPr/>
        </p:nvPicPr>
        <p:blipFill>
          <a:blip r:embed="rId2"/>
          <a:stretch>
            <a:fillRect/>
          </a:stretch>
        </p:blipFill>
        <p:spPr>
          <a:xfrm>
            <a:off x="1804776" y="2060848"/>
            <a:ext cx="6367624" cy="4146104"/>
          </a:xfrm>
          <a:prstGeom prst="rect">
            <a:avLst/>
          </a:prstGeom>
        </p:spPr>
      </p:pic>
    </p:spTree>
    <p:extLst>
      <p:ext uri="{BB962C8B-B14F-4D97-AF65-F5344CB8AC3E}">
        <p14:creationId xmlns:p14="http://schemas.microsoft.com/office/powerpoint/2010/main" val="2342635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493F50-AD42-EE1A-E48C-BEC2FD80E533}"/>
              </a:ext>
            </a:extLst>
          </p:cNvPr>
          <p:cNvPicPr>
            <a:picLocks noChangeAspect="1"/>
          </p:cNvPicPr>
          <p:nvPr/>
        </p:nvPicPr>
        <p:blipFill>
          <a:blip r:embed="rId2"/>
          <a:stretch>
            <a:fillRect/>
          </a:stretch>
        </p:blipFill>
        <p:spPr>
          <a:xfrm>
            <a:off x="5892114" y="3898524"/>
            <a:ext cx="3035133" cy="2572637"/>
          </a:xfrm>
          <a:prstGeom prst="rect">
            <a:avLst/>
          </a:prstGeom>
        </p:spPr>
      </p:pic>
      <p:sp>
        <p:nvSpPr>
          <p:cNvPr id="2" name="Title 1">
            <a:extLst>
              <a:ext uri="{FF2B5EF4-FFF2-40B4-BE49-F238E27FC236}">
                <a16:creationId xmlns:a16="http://schemas.microsoft.com/office/drawing/2014/main" id="{C28EB1D8-0FFE-4045-AF6D-356E11B4B7B6}"/>
              </a:ext>
            </a:extLst>
          </p:cNvPr>
          <p:cNvSpPr>
            <a:spLocks noGrp="1"/>
          </p:cNvSpPr>
          <p:nvPr>
            <p:ph type="title"/>
          </p:nvPr>
        </p:nvSpPr>
        <p:spPr/>
        <p:txBody>
          <a:bodyPr/>
          <a:lstStyle/>
          <a:p>
            <a:r>
              <a:rPr lang="en-US" dirty="0"/>
              <a:t>Weld &amp; Welder Qualification Tests</a:t>
            </a:r>
          </a:p>
        </p:txBody>
      </p:sp>
      <p:sp>
        <p:nvSpPr>
          <p:cNvPr id="4" name="Footer Placeholder 3">
            <a:extLst>
              <a:ext uri="{FF2B5EF4-FFF2-40B4-BE49-F238E27FC236}">
                <a16:creationId xmlns:a16="http://schemas.microsoft.com/office/drawing/2014/main" id="{AE111B4B-63BD-4F52-87F2-FC6F45D3C804}"/>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442C9FAB-8F2E-49E4-9C89-986884CC48D7}"/>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10" name="Content Placeholder 9">
            <a:extLst>
              <a:ext uri="{FF2B5EF4-FFF2-40B4-BE49-F238E27FC236}">
                <a16:creationId xmlns:a16="http://schemas.microsoft.com/office/drawing/2014/main" id="{7B8A8C0B-183E-8CD4-8A84-00D13F319280}"/>
              </a:ext>
            </a:extLst>
          </p:cNvPr>
          <p:cNvSpPr txBox="1">
            <a:spLocks noGrp="1"/>
          </p:cNvSpPr>
          <p:nvPr>
            <p:ph idx="1"/>
          </p:nvPr>
        </p:nvSpPr>
        <p:spPr>
          <a:xfrm>
            <a:off x="467545" y="900000"/>
            <a:ext cx="5256584" cy="5204502"/>
          </a:xfrm>
          <a:prstGeom prst="rect">
            <a:avLst/>
          </a:prstGeom>
          <a:noFill/>
        </p:spPr>
        <p:txBody>
          <a:bodyPr wrap="square">
            <a:spAutoFit/>
          </a:bodyPr>
          <a:lstStyle/>
          <a:p>
            <a:pPr marL="285750" indent="-285750">
              <a:buFont typeface="Arial" panose="020B0604020202020204" pitchFamily="34" charset="0"/>
              <a:buChar char="•"/>
            </a:pPr>
            <a:r>
              <a:rPr lang="en-US" sz="1900" dirty="0"/>
              <a:t>Filler Rod Successfully used according to the revised Safety Agreement changes dated May 2021, CERN incorporated the 317L (mod) filler rod as the recommended filler</a:t>
            </a:r>
          </a:p>
          <a:p>
            <a:pPr marL="285750" indent="-285750">
              <a:buFont typeface="Arial" panose="020B0604020202020204" pitchFamily="34" charset="0"/>
              <a:buChar char="•"/>
            </a:pPr>
            <a:r>
              <a:rPr lang="en-US" sz="1900" dirty="0"/>
              <a:t>Samples had been completed and sent out for testing prior to CM-02 and CM-03 welding and passed all prescribed CERN tests including but not limited to Charpy &amp; Fracture tests at 4.2K</a:t>
            </a:r>
          </a:p>
          <a:p>
            <a:pPr marL="285750" indent="-285750">
              <a:buFont typeface="Arial" panose="020B0604020202020204" pitchFamily="34" charset="0"/>
              <a:buChar char="•"/>
            </a:pPr>
            <a:r>
              <a:rPr lang="en-US" sz="1900" dirty="0"/>
              <a:t>Circumferential weld coupons were made in the flat position and passed to qualify weld procedures (WPS)</a:t>
            </a:r>
          </a:p>
          <a:p>
            <a:pPr marL="285750" indent="-285750">
              <a:buFont typeface="Arial" panose="020B0604020202020204" pitchFamily="34" charset="0"/>
              <a:buChar char="•"/>
            </a:pPr>
            <a:r>
              <a:rPr lang="en-US" sz="1900" dirty="0"/>
              <a:t>Material used: 8 mm </a:t>
            </a:r>
            <a:r>
              <a:rPr lang="en-US" sz="1900" dirty="0" err="1"/>
              <a:t>thk</a:t>
            </a:r>
            <a:r>
              <a:rPr lang="en-US" sz="1900" dirty="0"/>
              <a:t>, 316LN SS material from actual CM drops pressure vessel shells.</a:t>
            </a:r>
          </a:p>
          <a:p>
            <a:pPr marL="285750" indent="-285750">
              <a:buFont typeface="Arial" panose="020B0604020202020204" pitchFamily="34" charset="0"/>
              <a:buChar char="•"/>
            </a:pPr>
            <a:r>
              <a:rPr lang="en-US" sz="1900" dirty="0"/>
              <a:t>As of March 2023, three FNAL welders passed in horizontal (longitudinal position) for welder performance qualifications (WPQ) </a:t>
            </a:r>
          </a:p>
        </p:txBody>
      </p:sp>
      <p:pic>
        <p:nvPicPr>
          <p:cNvPr id="12" name="Picture 11">
            <a:extLst>
              <a:ext uri="{FF2B5EF4-FFF2-40B4-BE49-F238E27FC236}">
                <a16:creationId xmlns:a16="http://schemas.microsoft.com/office/drawing/2014/main" id="{A3B63B9C-91E7-30B5-0E15-38972D375E66}"/>
              </a:ext>
            </a:extLst>
          </p:cNvPr>
          <p:cNvPicPr>
            <a:picLocks noChangeAspect="1"/>
          </p:cNvPicPr>
          <p:nvPr/>
        </p:nvPicPr>
        <p:blipFill>
          <a:blip r:embed="rId3"/>
          <a:stretch>
            <a:fillRect/>
          </a:stretch>
        </p:blipFill>
        <p:spPr>
          <a:xfrm>
            <a:off x="6196002" y="900000"/>
            <a:ext cx="2731245" cy="3639627"/>
          </a:xfrm>
          <a:prstGeom prst="rect">
            <a:avLst/>
          </a:prstGeom>
        </p:spPr>
      </p:pic>
      <p:sp>
        <p:nvSpPr>
          <p:cNvPr id="14" name="TextBox 13">
            <a:extLst>
              <a:ext uri="{FF2B5EF4-FFF2-40B4-BE49-F238E27FC236}">
                <a16:creationId xmlns:a16="http://schemas.microsoft.com/office/drawing/2014/main" id="{617B5748-0094-AB24-4970-EF5C048F2A34}"/>
              </a:ext>
            </a:extLst>
          </p:cNvPr>
          <p:cNvSpPr txBox="1"/>
          <p:nvPr/>
        </p:nvSpPr>
        <p:spPr>
          <a:xfrm>
            <a:off x="5856552" y="5824830"/>
            <a:ext cx="3010248" cy="646331"/>
          </a:xfrm>
          <a:prstGeom prst="rect">
            <a:avLst/>
          </a:prstGeom>
          <a:noFill/>
        </p:spPr>
        <p:txBody>
          <a:bodyPr wrap="none" rtlCol="0">
            <a:spAutoFit/>
          </a:bodyPr>
          <a:lstStyle/>
          <a:p>
            <a:r>
              <a:rPr lang="en-US" dirty="0"/>
              <a:t>317L (mod) – ASN 5-IG (Si)</a:t>
            </a:r>
          </a:p>
          <a:p>
            <a:r>
              <a:rPr lang="en-US" dirty="0"/>
              <a:t>98% </a:t>
            </a:r>
            <a:r>
              <a:rPr lang="en-US" dirty="0" err="1"/>
              <a:t>Ar</a:t>
            </a:r>
            <a:r>
              <a:rPr lang="en-US" dirty="0"/>
              <a:t> – 2%CO2</a:t>
            </a:r>
          </a:p>
        </p:txBody>
      </p:sp>
    </p:spTree>
    <p:extLst>
      <p:ext uri="{BB962C8B-B14F-4D97-AF65-F5344CB8AC3E}">
        <p14:creationId xmlns:p14="http://schemas.microsoft.com/office/powerpoint/2010/main" val="119787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CFFB-48C2-4EBA-9E9D-4A8B3E23773D}"/>
              </a:ext>
            </a:extLst>
          </p:cNvPr>
          <p:cNvSpPr>
            <a:spLocks noGrp="1"/>
          </p:cNvSpPr>
          <p:nvPr>
            <p:ph type="title"/>
          </p:nvPr>
        </p:nvSpPr>
        <p:spPr/>
        <p:txBody>
          <a:bodyPr/>
          <a:lstStyle/>
          <a:p>
            <a:r>
              <a:rPr lang="en-US" dirty="0"/>
              <a:t>Fabrication Plan – traveler</a:t>
            </a:r>
          </a:p>
        </p:txBody>
      </p:sp>
      <p:sp>
        <p:nvSpPr>
          <p:cNvPr id="3" name="Content Placeholder 2">
            <a:extLst>
              <a:ext uri="{FF2B5EF4-FFF2-40B4-BE49-F238E27FC236}">
                <a16:creationId xmlns:a16="http://schemas.microsoft.com/office/drawing/2014/main" id="{77514512-B6BF-48AA-B716-181BF2B78423}"/>
              </a:ext>
            </a:extLst>
          </p:cNvPr>
          <p:cNvSpPr>
            <a:spLocks noGrp="1"/>
          </p:cNvSpPr>
          <p:nvPr>
            <p:ph idx="1"/>
          </p:nvPr>
        </p:nvSpPr>
        <p:spPr>
          <a:xfrm>
            <a:off x="395536" y="894030"/>
            <a:ext cx="6282916" cy="5487298"/>
          </a:xfrm>
        </p:spPr>
        <p:txBody>
          <a:bodyPr>
            <a:normAutofit fontScale="32500" lnSpcReduction="20000"/>
          </a:bodyPr>
          <a:lstStyle/>
          <a:p>
            <a:r>
              <a:rPr lang="en-US" sz="3700" dirty="0"/>
              <a:t>3 travelers have been released for the fabrication of the LMQXFA . A Manufacturing and Inspection Plan is approved by CERN.</a:t>
            </a:r>
          </a:p>
          <a:p>
            <a:endParaRPr lang="en-US" dirty="0"/>
          </a:p>
          <a:p>
            <a:pPr lvl="1"/>
            <a:r>
              <a:rPr lang="en-US" sz="3100" b="1" dirty="0"/>
              <a:t>464574 HL-LHC AUP MQXFA Incoming Inspection and QA Traveler </a:t>
            </a:r>
            <a:r>
              <a:rPr lang="en-US" sz="3100" dirty="0"/>
              <a:t>will be used for MQXFA receiving process. Receiving Inspection and test reports will be uploaded to this traveler and accessible through Vector software </a:t>
            </a:r>
          </a:p>
          <a:p>
            <a:pPr lvl="1"/>
            <a:r>
              <a:rPr lang="en-US" sz="3100" b="1" dirty="0"/>
              <a:t>464507 HL-LHC Magnet Bus Traveler </a:t>
            </a:r>
            <a:r>
              <a:rPr lang="en-US" sz="3100" dirty="0"/>
              <a:t>will be used to guide personnel through the assembly process of the Q1/Q2 bus assembly. Includes all steps for in-process inspection and testing (See Rodger Bossert’s talk).</a:t>
            </a:r>
          </a:p>
          <a:p>
            <a:pPr lvl="1"/>
            <a:r>
              <a:rPr lang="en-US" sz="3100" b="1" dirty="0"/>
              <a:t>464525 HL-LHC AUP Q1 Q3 Cold Mass Assembly Traveler</a:t>
            </a:r>
            <a:r>
              <a:rPr lang="en-US" sz="3100" dirty="0"/>
              <a:t> identifies the parts lists, maintain material traceability for each LMQXFA cold mass unit and provides fabrication steps for the Cold Mass as identified by the drawing sub-assemblies. In-process inspection, testing and verification identified.</a:t>
            </a:r>
          </a:p>
          <a:p>
            <a:pPr lvl="2"/>
            <a:r>
              <a:rPr lang="en-US" sz="2800" dirty="0"/>
              <a:t>Cold Mass Alignment per F10138330: </a:t>
            </a:r>
          </a:p>
          <a:p>
            <a:pPr lvl="3"/>
            <a:r>
              <a:rPr lang="en-US" sz="2800" dirty="0"/>
              <a:t>survey and stretch wire measurements of magnets to verify alignment/Install of beam tube &amp; HT-X’s</a:t>
            </a:r>
          </a:p>
          <a:p>
            <a:pPr lvl="2"/>
            <a:r>
              <a:rPr lang="en-US" sz="2800" dirty="0"/>
              <a:t>Install Bus &amp; instrumentation F10138329:</a:t>
            </a:r>
          </a:p>
          <a:p>
            <a:pPr lvl="3"/>
            <a:r>
              <a:rPr lang="en-US" sz="2800" dirty="0"/>
              <a:t>Fab expansion loops on both ends and install instrumentation &amp; Install tack blocks</a:t>
            </a:r>
          </a:p>
          <a:p>
            <a:pPr lvl="2"/>
            <a:r>
              <a:rPr lang="en-US" sz="2800" dirty="0"/>
              <a:t>Fit &amp; Tack Half Shells F10194415 &amp; F10138328:</a:t>
            </a:r>
          </a:p>
          <a:p>
            <a:pPr lvl="3"/>
            <a:r>
              <a:rPr lang="en-US" sz="2800" dirty="0"/>
              <a:t>Weld backing strip to tack blocks</a:t>
            </a:r>
          </a:p>
          <a:p>
            <a:pPr lvl="3"/>
            <a:r>
              <a:rPr lang="en-US" sz="2800" dirty="0"/>
              <a:t>Inspect, clean and fit/tack shims to shells</a:t>
            </a:r>
          </a:p>
          <a:p>
            <a:pPr lvl="3"/>
            <a:r>
              <a:rPr lang="en-US" sz="2800" dirty="0"/>
              <a:t>Fit/tack 1</a:t>
            </a:r>
            <a:r>
              <a:rPr lang="en-US" sz="2800" baseline="30000" dirty="0"/>
              <a:t>st</a:t>
            </a:r>
            <a:r>
              <a:rPr lang="en-US" sz="2800" dirty="0"/>
              <a:t> half shell to backing strip, roll cold mass &amp; Fit/ tack 2nd half shell</a:t>
            </a:r>
          </a:p>
          <a:p>
            <a:pPr lvl="3"/>
            <a:r>
              <a:rPr lang="en-US" sz="2800" dirty="0"/>
              <a:t>prep/move to longitudinal welding workstation &amp; eld longitudinal seams (GMAW)</a:t>
            </a:r>
          </a:p>
          <a:p>
            <a:pPr lvl="2"/>
            <a:r>
              <a:rPr lang="en-US" sz="2800" dirty="0"/>
              <a:t>Fit, tack &amp; weld End Covers F10138327</a:t>
            </a:r>
          </a:p>
          <a:p>
            <a:pPr lvl="3"/>
            <a:r>
              <a:rPr lang="en-US" sz="2800" dirty="0"/>
              <a:t>Prep &amp; lift welded Cold Mass back to alignment table, trim shell ends square to length</a:t>
            </a:r>
          </a:p>
          <a:p>
            <a:pPr lvl="3"/>
            <a:r>
              <a:rPr lang="en-US" sz="2800" dirty="0"/>
              <a:t>Bore ID of SS shell to match End Cover ID and bevel outside edge to weld prep requirements</a:t>
            </a:r>
          </a:p>
          <a:p>
            <a:pPr lvl="3"/>
            <a:r>
              <a:rPr lang="en-US" sz="2800" dirty="0"/>
              <a:t>Tack backing strip to end cover and fit/tack end cover to Cold Mass (both ends)</a:t>
            </a:r>
          </a:p>
          <a:p>
            <a:pPr lvl="3"/>
            <a:r>
              <a:rPr lang="en-US" sz="2800" dirty="0"/>
              <a:t>Weld end cover (start stops shift 120 deg for each pass) – Repeat for 2</a:t>
            </a:r>
            <a:r>
              <a:rPr lang="en-US" sz="2800" baseline="30000" dirty="0"/>
              <a:t>nd</a:t>
            </a:r>
            <a:r>
              <a:rPr lang="en-US" sz="2800" dirty="0"/>
              <a:t> end  cover</a:t>
            </a:r>
          </a:p>
          <a:p>
            <a:pPr lvl="3"/>
            <a:r>
              <a:rPr lang="en-US" sz="2800" dirty="0"/>
              <a:t>Fit ferrules &amp; weld to Beam tube/End Cover (repeat for both ends)</a:t>
            </a:r>
          </a:p>
          <a:p>
            <a:pPr lvl="3"/>
            <a:r>
              <a:rPr lang="en-US" sz="2800" dirty="0"/>
              <a:t>Fit ferrules &amp; weld to </a:t>
            </a:r>
            <a:r>
              <a:rPr lang="en-US" sz="2800" dirty="0" err="1"/>
              <a:t>Ht</a:t>
            </a:r>
            <a:r>
              <a:rPr lang="en-US" sz="2800" dirty="0"/>
              <a:t>-X/End Cover (repeat for both ends)</a:t>
            </a:r>
          </a:p>
          <a:p>
            <a:pPr lvl="3"/>
            <a:r>
              <a:rPr lang="en-US" sz="2800" dirty="0"/>
              <a:t>Determine cold mass center to ground using magnetic measurements and roll Cold Mass to align perpendicular w/ table surface</a:t>
            </a:r>
          </a:p>
          <a:p>
            <a:pPr lvl="3"/>
            <a:r>
              <a:rPr lang="en-US" sz="2800" dirty="0"/>
              <a:t>Mount Indexing clamps to align with reference brackets mounted on stations</a:t>
            </a:r>
          </a:p>
          <a:p>
            <a:pPr lvl="2"/>
            <a:r>
              <a:rPr lang="en-US" sz="2800" dirty="0"/>
              <a:t>Fit/weld beam tube, heat exchanger, IFS, CLIQ leads, and lower support -  F10103605:</a:t>
            </a:r>
          </a:p>
          <a:p>
            <a:pPr lvl="3"/>
            <a:r>
              <a:rPr lang="en-US" sz="2800" dirty="0"/>
              <a:t>Fit/align lower plates per F10103804 to mounting posts on table and transport Cold Mass to inspection table </a:t>
            </a:r>
          </a:p>
          <a:p>
            <a:pPr lvl="3"/>
            <a:r>
              <a:rPr lang="en-US" sz="2800" dirty="0"/>
              <a:t>Lower Cold Mass gently, align indexing clamps with bracket slots. Verify fit &amp; weld lower supports</a:t>
            </a:r>
          </a:p>
          <a:p>
            <a:pPr lvl="3"/>
            <a:r>
              <a:rPr lang="en-US" sz="2800" dirty="0"/>
              <a:t>Locate and weld mirror targets &amp; external pipe supports</a:t>
            </a:r>
          </a:p>
        </p:txBody>
      </p:sp>
      <p:sp>
        <p:nvSpPr>
          <p:cNvPr id="4" name="Footer Placeholder 3">
            <a:extLst>
              <a:ext uri="{FF2B5EF4-FFF2-40B4-BE49-F238E27FC236}">
                <a16:creationId xmlns:a16="http://schemas.microsoft.com/office/drawing/2014/main" id="{4BCFFBA5-3B52-42E6-8E58-ED4F04DAF478}"/>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729291DB-D043-4340-9211-C4FBCFC6BAE7}"/>
              </a:ext>
            </a:extLst>
          </p:cNvPr>
          <p:cNvSpPr>
            <a:spLocks noGrp="1"/>
          </p:cNvSpPr>
          <p:nvPr>
            <p:ph type="sldNum" sz="quarter" idx="12"/>
          </p:nvPr>
        </p:nvSpPr>
        <p:spPr/>
        <p:txBody>
          <a:bodyPr/>
          <a:lstStyle/>
          <a:p>
            <a:fld id="{BFDCA1C4-9514-7B4F-976F-D92F7E296653}" type="slidenum">
              <a:rPr lang="fr-FR" smtClean="0"/>
              <a:pPr/>
              <a:t>19</a:t>
            </a:fld>
            <a:endParaRPr lang="fr-FR" dirty="0"/>
          </a:p>
        </p:txBody>
      </p:sp>
      <p:pic>
        <p:nvPicPr>
          <p:cNvPr id="10" name="Picture 9" descr="Graphical user interface, text, application&#10;&#10;Description automatically generated">
            <a:extLst>
              <a:ext uri="{FF2B5EF4-FFF2-40B4-BE49-F238E27FC236}">
                <a16:creationId xmlns:a16="http://schemas.microsoft.com/office/drawing/2014/main" id="{9671B9D1-B531-59A7-496C-E30B73E8C1FE}"/>
              </a:ext>
            </a:extLst>
          </p:cNvPr>
          <p:cNvPicPr>
            <a:picLocks noChangeAspect="1"/>
          </p:cNvPicPr>
          <p:nvPr/>
        </p:nvPicPr>
        <p:blipFill>
          <a:blip r:embed="rId2"/>
          <a:stretch>
            <a:fillRect/>
          </a:stretch>
        </p:blipFill>
        <p:spPr>
          <a:xfrm>
            <a:off x="6646234" y="764704"/>
            <a:ext cx="2404324" cy="3255130"/>
          </a:xfrm>
          <a:prstGeom prst="rect">
            <a:avLst/>
          </a:prstGeom>
        </p:spPr>
      </p:pic>
    </p:spTree>
    <p:extLst>
      <p:ext uri="{BB962C8B-B14F-4D97-AF65-F5344CB8AC3E}">
        <p14:creationId xmlns:p14="http://schemas.microsoft.com/office/powerpoint/2010/main" val="28210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p>
        </p:txBody>
      </p:sp>
      <p:sp>
        <p:nvSpPr>
          <p:cNvPr id="3" name="Content Placeholder 2"/>
          <p:cNvSpPr>
            <a:spLocks noGrp="1"/>
          </p:cNvSpPr>
          <p:nvPr>
            <p:ph idx="1"/>
          </p:nvPr>
        </p:nvSpPr>
        <p:spPr/>
        <p:txBody>
          <a:bodyPr>
            <a:normAutofit fontScale="92500"/>
          </a:bodyPr>
          <a:lstStyle/>
          <a:p>
            <a:r>
              <a:rPr lang="en-US" dirty="0"/>
              <a:t>Scope, FRS, Acceptance Criteria </a:t>
            </a:r>
          </a:p>
          <a:p>
            <a:r>
              <a:rPr lang="en-US" dirty="0"/>
              <a:t>Organization</a:t>
            </a:r>
          </a:p>
          <a:p>
            <a:r>
              <a:rPr lang="en-US" dirty="0"/>
              <a:t>Codes and Standards</a:t>
            </a:r>
          </a:p>
          <a:p>
            <a:r>
              <a:rPr lang="en-US" dirty="0"/>
              <a:t>Final Design Specifications – models and drawings</a:t>
            </a:r>
          </a:p>
          <a:p>
            <a:r>
              <a:rPr lang="en-US" dirty="0"/>
              <a:t>Interfaces</a:t>
            </a:r>
          </a:p>
          <a:p>
            <a:r>
              <a:rPr lang="en-US" dirty="0"/>
              <a:t>Cold Mass Pre-Series Fabrication Validation</a:t>
            </a:r>
          </a:p>
          <a:p>
            <a:r>
              <a:rPr lang="en-US" dirty="0"/>
              <a:t>Fabrication Plan – traveler</a:t>
            </a:r>
          </a:p>
          <a:p>
            <a:r>
              <a:rPr lang="en-US" dirty="0"/>
              <a:t>ES&amp;H </a:t>
            </a:r>
          </a:p>
          <a:p>
            <a:r>
              <a:rPr lang="en-US" dirty="0"/>
              <a:t>QA/QC</a:t>
            </a:r>
          </a:p>
          <a:p>
            <a:r>
              <a:rPr lang="en-US" dirty="0"/>
              <a:t>Summary</a:t>
            </a:r>
          </a:p>
        </p:txBody>
      </p:sp>
      <p:sp>
        <p:nvSpPr>
          <p:cNvPr id="4" name="Slide Number Placeholder 3">
            <a:extLst>
              <a:ext uri="{FF2B5EF4-FFF2-40B4-BE49-F238E27FC236}">
                <a16:creationId xmlns:a16="http://schemas.microsoft.com/office/drawing/2014/main" id="{B4D14192-C723-4B07-99B8-FDD87A5C899B}"/>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8" name="Footer Placeholder 4">
            <a:extLst>
              <a:ext uri="{FF2B5EF4-FFF2-40B4-BE49-F238E27FC236}">
                <a16:creationId xmlns:a16="http://schemas.microsoft.com/office/drawing/2014/main" id="{75F3BEEC-6891-9544-A37F-1AEDE9E891B8}"/>
              </a:ext>
            </a:extLst>
          </p:cNvPr>
          <p:cNvSpPr>
            <a:spLocks noGrp="1"/>
          </p:cNvSpPr>
          <p:nvPr>
            <p:ph type="ftr" sz="quarter" idx="3"/>
          </p:nvPr>
        </p:nvSpPr>
        <p:spPr/>
        <p:txBody>
          <a:bodyPr/>
          <a:lstStyle/>
          <a:p>
            <a:r>
              <a:rPr lang="en-US" dirty="0"/>
              <a:t>HL-LHC AUP Series Production Readiness Review– August 23, 2023</a:t>
            </a:r>
          </a:p>
        </p:txBody>
      </p:sp>
    </p:spTree>
    <p:extLst>
      <p:ext uri="{BB962C8B-B14F-4D97-AF65-F5344CB8AC3E}">
        <p14:creationId xmlns:p14="http://schemas.microsoft.com/office/powerpoint/2010/main" val="191468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CFFB-48C2-4EBA-9E9D-4A8B3E23773D}"/>
              </a:ext>
            </a:extLst>
          </p:cNvPr>
          <p:cNvSpPr>
            <a:spLocks noGrp="1"/>
          </p:cNvSpPr>
          <p:nvPr>
            <p:ph type="title"/>
          </p:nvPr>
        </p:nvSpPr>
        <p:spPr/>
        <p:txBody>
          <a:bodyPr/>
          <a:lstStyle/>
          <a:p>
            <a:r>
              <a:rPr lang="en-US" dirty="0"/>
              <a:t>Pre – Series Fabrication </a:t>
            </a:r>
          </a:p>
        </p:txBody>
      </p:sp>
      <p:sp>
        <p:nvSpPr>
          <p:cNvPr id="4" name="Footer Placeholder 3">
            <a:extLst>
              <a:ext uri="{FF2B5EF4-FFF2-40B4-BE49-F238E27FC236}">
                <a16:creationId xmlns:a16="http://schemas.microsoft.com/office/drawing/2014/main" id="{4BCFFBA5-3B52-42E6-8E58-ED4F04DAF478}"/>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729291DB-D043-4340-9211-C4FBCFC6BAE7}"/>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3" name="TextBox 2">
            <a:extLst>
              <a:ext uri="{FF2B5EF4-FFF2-40B4-BE49-F238E27FC236}">
                <a16:creationId xmlns:a16="http://schemas.microsoft.com/office/drawing/2014/main" id="{1E812648-0722-74D6-DC1C-08B3543C29BF}"/>
              </a:ext>
            </a:extLst>
          </p:cNvPr>
          <p:cNvSpPr txBox="1"/>
          <p:nvPr/>
        </p:nvSpPr>
        <p:spPr>
          <a:xfrm>
            <a:off x="1326053" y="2222295"/>
            <a:ext cx="2505879" cy="369332"/>
          </a:xfrm>
          <a:prstGeom prst="rect">
            <a:avLst/>
          </a:prstGeom>
          <a:noFill/>
        </p:spPr>
        <p:txBody>
          <a:bodyPr wrap="none" rtlCol="0">
            <a:spAutoFit/>
          </a:bodyPr>
          <a:lstStyle/>
          <a:p>
            <a:r>
              <a:rPr lang="en-US" dirty="0"/>
              <a:t>Magnet Pair Alignment</a:t>
            </a:r>
          </a:p>
        </p:txBody>
      </p:sp>
      <p:pic>
        <p:nvPicPr>
          <p:cNvPr id="7" name="Picture 6">
            <a:extLst>
              <a:ext uri="{FF2B5EF4-FFF2-40B4-BE49-F238E27FC236}">
                <a16:creationId xmlns:a16="http://schemas.microsoft.com/office/drawing/2014/main" id="{B7A3A1FB-B732-4739-5B8A-DEF231CD949E}"/>
              </a:ext>
            </a:extLst>
          </p:cNvPr>
          <p:cNvPicPr>
            <a:picLocks noChangeAspect="1"/>
          </p:cNvPicPr>
          <p:nvPr/>
        </p:nvPicPr>
        <p:blipFill>
          <a:blip r:embed="rId2"/>
          <a:stretch>
            <a:fillRect/>
          </a:stretch>
        </p:blipFill>
        <p:spPr>
          <a:xfrm>
            <a:off x="83852" y="2832238"/>
            <a:ext cx="3096345" cy="2320903"/>
          </a:xfrm>
          <a:prstGeom prst="rect">
            <a:avLst/>
          </a:prstGeom>
        </p:spPr>
      </p:pic>
      <p:sp>
        <p:nvSpPr>
          <p:cNvPr id="8" name="TextBox 7">
            <a:extLst>
              <a:ext uri="{FF2B5EF4-FFF2-40B4-BE49-F238E27FC236}">
                <a16:creationId xmlns:a16="http://schemas.microsoft.com/office/drawing/2014/main" id="{82F7FC52-640D-2A4F-68A3-09DDA82F0AF6}"/>
              </a:ext>
            </a:extLst>
          </p:cNvPr>
          <p:cNvSpPr txBox="1"/>
          <p:nvPr/>
        </p:nvSpPr>
        <p:spPr>
          <a:xfrm>
            <a:off x="255141" y="5138393"/>
            <a:ext cx="2531527" cy="369332"/>
          </a:xfrm>
          <a:prstGeom prst="rect">
            <a:avLst/>
          </a:prstGeom>
          <a:noFill/>
        </p:spPr>
        <p:txBody>
          <a:bodyPr wrap="none" rtlCol="0">
            <a:spAutoFit/>
          </a:bodyPr>
          <a:lstStyle/>
          <a:p>
            <a:r>
              <a:rPr lang="en-US" dirty="0"/>
              <a:t>Beam Tube Installation</a:t>
            </a:r>
          </a:p>
        </p:txBody>
      </p:sp>
      <p:pic>
        <p:nvPicPr>
          <p:cNvPr id="9" name="Picture 8">
            <a:extLst>
              <a:ext uri="{FF2B5EF4-FFF2-40B4-BE49-F238E27FC236}">
                <a16:creationId xmlns:a16="http://schemas.microsoft.com/office/drawing/2014/main" id="{EE3E62A3-FD9A-3BC8-E44B-D21E6E06D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6702" y="787899"/>
            <a:ext cx="2042430" cy="1533693"/>
          </a:xfrm>
          <a:prstGeom prst="rect">
            <a:avLst/>
          </a:prstGeom>
        </p:spPr>
      </p:pic>
      <p:sp>
        <p:nvSpPr>
          <p:cNvPr id="11" name="TextBox 10">
            <a:extLst>
              <a:ext uri="{FF2B5EF4-FFF2-40B4-BE49-F238E27FC236}">
                <a16:creationId xmlns:a16="http://schemas.microsoft.com/office/drawing/2014/main" id="{686AD358-F0EB-D2BD-065E-B4734A7F4B0C}"/>
              </a:ext>
            </a:extLst>
          </p:cNvPr>
          <p:cNvSpPr txBox="1"/>
          <p:nvPr/>
        </p:nvSpPr>
        <p:spPr>
          <a:xfrm>
            <a:off x="4693900" y="2302407"/>
            <a:ext cx="3481118" cy="369332"/>
          </a:xfrm>
          <a:prstGeom prst="rect">
            <a:avLst/>
          </a:prstGeom>
          <a:noFill/>
        </p:spPr>
        <p:txBody>
          <a:bodyPr wrap="square" rtlCol="0">
            <a:spAutoFit/>
          </a:bodyPr>
          <a:lstStyle/>
          <a:p>
            <a:pPr algn="ctr"/>
            <a:r>
              <a:rPr lang="en-US" dirty="0"/>
              <a:t>Heat Exchanger Installation</a:t>
            </a:r>
          </a:p>
        </p:txBody>
      </p:sp>
      <p:pic>
        <p:nvPicPr>
          <p:cNvPr id="12" name="Picture 11">
            <a:extLst>
              <a:ext uri="{FF2B5EF4-FFF2-40B4-BE49-F238E27FC236}">
                <a16:creationId xmlns:a16="http://schemas.microsoft.com/office/drawing/2014/main" id="{CE4C267E-FD3E-58C5-B8D9-0D93FE84D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7972" y="3013695"/>
            <a:ext cx="2850737" cy="2698444"/>
          </a:xfrm>
          <a:prstGeom prst="rect">
            <a:avLst/>
          </a:prstGeom>
        </p:spPr>
      </p:pic>
      <p:sp>
        <p:nvSpPr>
          <p:cNvPr id="13" name="TextBox 12">
            <a:extLst>
              <a:ext uri="{FF2B5EF4-FFF2-40B4-BE49-F238E27FC236}">
                <a16:creationId xmlns:a16="http://schemas.microsoft.com/office/drawing/2014/main" id="{092585C5-2691-0857-4170-57ED63C8858E}"/>
              </a:ext>
            </a:extLst>
          </p:cNvPr>
          <p:cNvSpPr txBox="1"/>
          <p:nvPr/>
        </p:nvSpPr>
        <p:spPr>
          <a:xfrm>
            <a:off x="2900226" y="5746407"/>
            <a:ext cx="3322712" cy="646331"/>
          </a:xfrm>
          <a:prstGeom prst="rect">
            <a:avLst/>
          </a:prstGeom>
          <a:noFill/>
        </p:spPr>
        <p:txBody>
          <a:bodyPr wrap="square" rtlCol="0">
            <a:spAutoFit/>
          </a:bodyPr>
          <a:lstStyle/>
          <a:p>
            <a:pPr algn="ctr"/>
            <a:r>
              <a:rPr lang="en-US" dirty="0"/>
              <a:t>Shell Longitudinal Seam Welding </a:t>
            </a:r>
          </a:p>
        </p:txBody>
      </p:sp>
      <p:pic>
        <p:nvPicPr>
          <p:cNvPr id="14" name="Picture 13">
            <a:extLst>
              <a:ext uri="{FF2B5EF4-FFF2-40B4-BE49-F238E27FC236}">
                <a16:creationId xmlns:a16="http://schemas.microsoft.com/office/drawing/2014/main" id="{DB9CA106-EFCB-5497-4A7E-29DF5886FA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15"/>
          <a:stretch/>
        </p:blipFill>
        <p:spPr>
          <a:xfrm>
            <a:off x="178715" y="824953"/>
            <a:ext cx="4800556" cy="1443186"/>
          </a:xfrm>
          <a:prstGeom prst="rect">
            <a:avLst/>
          </a:prstGeom>
        </p:spPr>
      </p:pic>
      <p:pic>
        <p:nvPicPr>
          <p:cNvPr id="19" name="Picture 18">
            <a:extLst>
              <a:ext uri="{FF2B5EF4-FFF2-40B4-BE49-F238E27FC236}">
                <a16:creationId xmlns:a16="http://schemas.microsoft.com/office/drawing/2014/main" id="{9F668B8D-19DA-8DAF-A0BC-9049B17B9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5508" y="2660939"/>
            <a:ext cx="2674640" cy="2602905"/>
          </a:xfrm>
          <a:prstGeom prst="rect">
            <a:avLst/>
          </a:prstGeom>
        </p:spPr>
      </p:pic>
      <p:pic>
        <p:nvPicPr>
          <p:cNvPr id="20" name="Picture 19">
            <a:extLst>
              <a:ext uri="{FF2B5EF4-FFF2-40B4-BE49-F238E27FC236}">
                <a16:creationId xmlns:a16="http://schemas.microsoft.com/office/drawing/2014/main" id="{39A46113-129D-E75A-9BFC-0C36A3A15E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1923" y="4494397"/>
            <a:ext cx="1630905" cy="1425437"/>
          </a:xfrm>
          <a:prstGeom prst="rect">
            <a:avLst/>
          </a:prstGeom>
        </p:spPr>
      </p:pic>
      <p:sp>
        <p:nvSpPr>
          <p:cNvPr id="21" name="TextBox 20">
            <a:extLst>
              <a:ext uri="{FF2B5EF4-FFF2-40B4-BE49-F238E27FC236}">
                <a16:creationId xmlns:a16="http://schemas.microsoft.com/office/drawing/2014/main" id="{D1C4773D-2357-8F32-A1F6-33CA12118548}"/>
              </a:ext>
            </a:extLst>
          </p:cNvPr>
          <p:cNvSpPr txBox="1"/>
          <p:nvPr/>
        </p:nvSpPr>
        <p:spPr>
          <a:xfrm>
            <a:off x="6330920" y="5894083"/>
            <a:ext cx="2454518" cy="646331"/>
          </a:xfrm>
          <a:prstGeom prst="rect">
            <a:avLst/>
          </a:prstGeom>
          <a:noFill/>
        </p:spPr>
        <p:txBody>
          <a:bodyPr wrap="none" rtlCol="0">
            <a:spAutoFit/>
          </a:bodyPr>
          <a:lstStyle/>
          <a:p>
            <a:r>
              <a:rPr lang="en-US" dirty="0"/>
              <a:t>Orbital Cutting, Boring</a:t>
            </a:r>
          </a:p>
          <a:p>
            <a:r>
              <a:rPr lang="en-US" dirty="0"/>
              <a:t>&amp; Weld beveling</a:t>
            </a:r>
          </a:p>
        </p:txBody>
      </p:sp>
    </p:spTree>
    <p:extLst>
      <p:ext uri="{BB962C8B-B14F-4D97-AF65-F5344CB8AC3E}">
        <p14:creationId xmlns:p14="http://schemas.microsoft.com/office/powerpoint/2010/main" val="3457030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CFFB-48C2-4EBA-9E9D-4A8B3E23773D}"/>
              </a:ext>
            </a:extLst>
          </p:cNvPr>
          <p:cNvSpPr>
            <a:spLocks noGrp="1"/>
          </p:cNvSpPr>
          <p:nvPr>
            <p:ph type="title"/>
          </p:nvPr>
        </p:nvSpPr>
        <p:spPr/>
        <p:txBody>
          <a:bodyPr/>
          <a:lstStyle/>
          <a:p>
            <a:r>
              <a:rPr lang="en-US" dirty="0"/>
              <a:t>Pre – Series Fabrication </a:t>
            </a:r>
          </a:p>
        </p:txBody>
      </p:sp>
      <p:sp>
        <p:nvSpPr>
          <p:cNvPr id="4" name="Footer Placeholder 3">
            <a:extLst>
              <a:ext uri="{FF2B5EF4-FFF2-40B4-BE49-F238E27FC236}">
                <a16:creationId xmlns:a16="http://schemas.microsoft.com/office/drawing/2014/main" id="{4BCFFBA5-3B52-42E6-8E58-ED4F04DAF478}"/>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729291DB-D043-4340-9211-C4FBCFC6BAE7}"/>
              </a:ext>
            </a:extLst>
          </p:cNvPr>
          <p:cNvSpPr>
            <a:spLocks noGrp="1"/>
          </p:cNvSpPr>
          <p:nvPr>
            <p:ph type="sldNum" sz="quarter" idx="12"/>
          </p:nvPr>
        </p:nvSpPr>
        <p:spPr/>
        <p:txBody>
          <a:bodyPr/>
          <a:lstStyle/>
          <a:p>
            <a:fld id="{BFDCA1C4-9514-7B4F-976F-D92F7E296653}" type="slidenum">
              <a:rPr lang="fr-FR" smtClean="0"/>
              <a:pPr/>
              <a:t>21</a:t>
            </a:fld>
            <a:endParaRPr lang="fr-FR" dirty="0"/>
          </a:p>
        </p:txBody>
      </p:sp>
      <p:pic>
        <p:nvPicPr>
          <p:cNvPr id="18" name="Picture 17" descr="A picture containing subway&#10;&#10;Description automatically generated">
            <a:extLst>
              <a:ext uri="{FF2B5EF4-FFF2-40B4-BE49-F238E27FC236}">
                <a16:creationId xmlns:a16="http://schemas.microsoft.com/office/drawing/2014/main" id="{428E39A2-C77E-5425-74D2-9156C8A6C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011" y="846134"/>
            <a:ext cx="3428053" cy="4570737"/>
          </a:xfrm>
          <a:prstGeom prst="rect">
            <a:avLst/>
          </a:prstGeom>
        </p:spPr>
      </p:pic>
      <p:sp>
        <p:nvSpPr>
          <p:cNvPr id="22" name="TextBox 21">
            <a:extLst>
              <a:ext uri="{FF2B5EF4-FFF2-40B4-BE49-F238E27FC236}">
                <a16:creationId xmlns:a16="http://schemas.microsoft.com/office/drawing/2014/main" id="{CCA920B5-9232-36D5-183A-CD16F9B7BD69}"/>
              </a:ext>
            </a:extLst>
          </p:cNvPr>
          <p:cNvSpPr txBox="1"/>
          <p:nvPr/>
        </p:nvSpPr>
        <p:spPr>
          <a:xfrm>
            <a:off x="770926" y="5405889"/>
            <a:ext cx="2168222" cy="369332"/>
          </a:xfrm>
          <a:prstGeom prst="rect">
            <a:avLst/>
          </a:prstGeom>
          <a:noFill/>
        </p:spPr>
        <p:txBody>
          <a:bodyPr wrap="none" rtlCol="0">
            <a:spAutoFit/>
          </a:bodyPr>
          <a:lstStyle/>
          <a:p>
            <a:r>
              <a:rPr lang="en-US" dirty="0"/>
              <a:t>End Cover Welding</a:t>
            </a:r>
          </a:p>
        </p:txBody>
      </p:sp>
      <p:pic>
        <p:nvPicPr>
          <p:cNvPr id="23" name="Picture 22">
            <a:extLst>
              <a:ext uri="{FF2B5EF4-FFF2-40B4-BE49-F238E27FC236}">
                <a16:creationId xmlns:a16="http://schemas.microsoft.com/office/drawing/2014/main" id="{2CEB9316-7A9E-33F6-1697-15653230AEFA}"/>
              </a:ext>
            </a:extLst>
          </p:cNvPr>
          <p:cNvPicPr>
            <a:picLocks noChangeAspect="1"/>
          </p:cNvPicPr>
          <p:nvPr/>
        </p:nvPicPr>
        <p:blipFill>
          <a:blip r:embed="rId3"/>
          <a:stretch>
            <a:fillRect/>
          </a:stretch>
        </p:blipFill>
        <p:spPr>
          <a:xfrm>
            <a:off x="3978584" y="4051967"/>
            <a:ext cx="4766292" cy="2103937"/>
          </a:xfrm>
          <a:prstGeom prst="rect">
            <a:avLst/>
          </a:prstGeom>
        </p:spPr>
      </p:pic>
      <p:pic>
        <p:nvPicPr>
          <p:cNvPr id="24" name="Picture 23" descr="A person standing next to a large machine in a factory&#10;&#10;Description automatically generated with medium confidence">
            <a:extLst>
              <a:ext uri="{FF2B5EF4-FFF2-40B4-BE49-F238E27FC236}">
                <a16:creationId xmlns:a16="http://schemas.microsoft.com/office/drawing/2014/main" id="{C7B8A997-91F2-713C-325D-3266BA8FC2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8584" y="749919"/>
            <a:ext cx="4937182" cy="2720919"/>
          </a:xfrm>
          <a:prstGeom prst="rect">
            <a:avLst/>
          </a:prstGeom>
        </p:spPr>
      </p:pic>
      <p:sp>
        <p:nvSpPr>
          <p:cNvPr id="25" name="TextBox 24">
            <a:extLst>
              <a:ext uri="{FF2B5EF4-FFF2-40B4-BE49-F238E27FC236}">
                <a16:creationId xmlns:a16="http://schemas.microsoft.com/office/drawing/2014/main" id="{EB77B6B3-3C14-A6B0-A399-F964B6DAEB3F}"/>
              </a:ext>
            </a:extLst>
          </p:cNvPr>
          <p:cNvSpPr txBox="1"/>
          <p:nvPr/>
        </p:nvSpPr>
        <p:spPr>
          <a:xfrm>
            <a:off x="4758214" y="6112019"/>
            <a:ext cx="3540456" cy="369332"/>
          </a:xfrm>
          <a:prstGeom prst="rect">
            <a:avLst/>
          </a:prstGeom>
          <a:noFill/>
        </p:spPr>
        <p:txBody>
          <a:bodyPr wrap="none" rtlCol="0">
            <a:spAutoFit/>
          </a:bodyPr>
          <a:lstStyle/>
          <a:p>
            <a:r>
              <a:rPr lang="en-US" dirty="0"/>
              <a:t>Nozzles &amp; Extensions for Testing</a:t>
            </a:r>
          </a:p>
        </p:txBody>
      </p:sp>
      <p:sp>
        <p:nvSpPr>
          <p:cNvPr id="26" name="TextBox 25">
            <a:extLst>
              <a:ext uri="{FF2B5EF4-FFF2-40B4-BE49-F238E27FC236}">
                <a16:creationId xmlns:a16="http://schemas.microsoft.com/office/drawing/2014/main" id="{8EBB30D6-ED34-DE1E-133F-C88D16F86B16}"/>
              </a:ext>
            </a:extLst>
          </p:cNvPr>
          <p:cNvSpPr txBox="1"/>
          <p:nvPr/>
        </p:nvSpPr>
        <p:spPr>
          <a:xfrm>
            <a:off x="5369444" y="3438305"/>
            <a:ext cx="2155462" cy="369332"/>
          </a:xfrm>
          <a:prstGeom prst="rect">
            <a:avLst/>
          </a:prstGeom>
          <a:noFill/>
        </p:spPr>
        <p:txBody>
          <a:bodyPr wrap="none" rtlCol="0">
            <a:spAutoFit/>
          </a:bodyPr>
          <a:lstStyle/>
          <a:p>
            <a:r>
              <a:rPr lang="en-US" dirty="0"/>
              <a:t>Pressure/Leak Test</a:t>
            </a:r>
          </a:p>
        </p:txBody>
      </p:sp>
    </p:spTree>
    <p:extLst>
      <p:ext uri="{BB962C8B-B14F-4D97-AF65-F5344CB8AC3E}">
        <p14:creationId xmlns:p14="http://schemas.microsoft.com/office/powerpoint/2010/main" val="1341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197D-F764-4F99-838D-AE8BB6CCC548}"/>
              </a:ext>
            </a:extLst>
          </p:cNvPr>
          <p:cNvSpPr>
            <a:spLocks noGrp="1"/>
          </p:cNvSpPr>
          <p:nvPr>
            <p:ph type="title"/>
          </p:nvPr>
        </p:nvSpPr>
        <p:spPr/>
        <p:txBody>
          <a:bodyPr/>
          <a:lstStyle/>
          <a:p>
            <a:r>
              <a:rPr lang="en-US" dirty="0"/>
              <a:t>ES&amp;H</a:t>
            </a:r>
          </a:p>
        </p:txBody>
      </p:sp>
      <p:sp>
        <p:nvSpPr>
          <p:cNvPr id="3" name="Content Placeholder 2">
            <a:extLst>
              <a:ext uri="{FF2B5EF4-FFF2-40B4-BE49-F238E27FC236}">
                <a16:creationId xmlns:a16="http://schemas.microsoft.com/office/drawing/2014/main" id="{F91A6D94-7633-496E-A176-48E52D50E8B7}"/>
              </a:ext>
            </a:extLst>
          </p:cNvPr>
          <p:cNvSpPr>
            <a:spLocks noGrp="1"/>
          </p:cNvSpPr>
          <p:nvPr>
            <p:ph idx="1"/>
          </p:nvPr>
        </p:nvSpPr>
        <p:spPr>
          <a:xfrm>
            <a:off x="640647" y="886167"/>
            <a:ext cx="7920000" cy="5207129"/>
          </a:xfrm>
        </p:spPr>
        <p:txBody>
          <a:bodyPr>
            <a:normAutofit fontScale="62500" lnSpcReduction="20000"/>
          </a:bodyPr>
          <a:lstStyle/>
          <a:p>
            <a:pPr lvl="0">
              <a:buClr>
                <a:srgbClr val="FB963C"/>
              </a:buClr>
            </a:pPr>
            <a:r>
              <a:rPr lang="en-US" dirty="0">
                <a:solidFill>
                  <a:srgbClr val="5A5A5A"/>
                </a:solidFill>
              </a:rPr>
              <a:t>ES&amp;H coordinator is Amy Pavnica</a:t>
            </a:r>
          </a:p>
          <a:p>
            <a:r>
              <a:rPr lang="en-US" dirty="0"/>
              <a:t>Operational hazards during Cold Mass assembly include Mechanical, Electrical, Welding and Pressure hazards</a:t>
            </a:r>
          </a:p>
          <a:p>
            <a:r>
              <a:rPr lang="en-US" dirty="0"/>
              <a:t>The risk categories of identified hazards are summarized in US-HiLumi-doc-1121</a:t>
            </a:r>
          </a:p>
          <a:p>
            <a:r>
              <a:rPr lang="en-US" dirty="0"/>
              <a:t>Main Hazards</a:t>
            </a:r>
          </a:p>
          <a:p>
            <a:pPr lvl="1"/>
            <a:r>
              <a:rPr lang="en-US" sz="2900" dirty="0"/>
              <a:t>Use of overhead crane and lifting fixtures </a:t>
            </a:r>
          </a:p>
          <a:p>
            <a:pPr lvl="1"/>
            <a:r>
              <a:rPr lang="en-US" sz="2900" dirty="0"/>
              <a:t>High voltage tests</a:t>
            </a:r>
          </a:p>
          <a:p>
            <a:pPr lvl="1"/>
            <a:r>
              <a:rPr lang="en-US" sz="2900" dirty="0"/>
              <a:t>Welding: burns, UV flashing and Hexavalent Chrome inhalation</a:t>
            </a:r>
          </a:p>
          <a:p>
            <a:pPr lvl="0">
              <a:buClr>
                <a:srgbClr val="FB963C"/>
              </a:buClr>
            </a:pPr>
            <a:r>
              <a:rPr lang="en-US" dirty="0">
                <a:solidFill>
                  <a:srgbClr val="5A5A5A"/>
                </a:solidFill>
              </a:rPr>
              <a:t>Documents:</a:t>
            </a:r>
          </a:p>
          <a:p>
            <a:pPr lvl="1">
              <a:buClr>
                <a:srgbClr val="FB963C"/>
              </a:buClr>
            </a:pPr>
            <a:r>
              <a:rPr lang="en-US" sz="2900" dirty="0">
                <a:solidFill>
                  <a:srgbClr val="5A5A5A"/>
                </a:solidFill>
              </a:rPr>
              <a:t>AUP Hazard Analysis Report (HAR)</a:t>
            </a:r>
          </a:p>
          <a:p>
            <a:pPr lvl="1">
              <a:buClr>
                <a:srgbClr val="FB963C"/>
              </a:buClr>
            </a:pPr>
            <a:r>
              <a:rPr lang="en-US" sz="2900" dirty="0">
                <a:solidFill>
                  <a:srgbClr val="5A5A5A"/>
                </a:solidFill>
              </a:rPr>
              <a:t>CERN’s Launch Safety Agreement (LSA) for IR Magnets (WP3) (see US-HiLumi-doc-234)</a:t>
            </a:r>
          </a:p>
          <a:p>
            <a:pPr lvl="1">
              <a:buClr>
                <a:srgbClr val="FB963C"/>
              </a:buClr>
            </a:pPr>
            <a:r>
              <a:rPr lang="en-US" sz="2900" dirty="0">
                <a:solidFill>
                  <a:srgbClr val="5A5A5A"/>
                </a:solidFill>
              </a:rPr>
              <a:t>Document with CERN completed: Agreement on Compliance with the CERN Safety Regulation for Mechanics (SR-M) including Pressure Equipment Directive (PED-2014/68/EU) of LMQXFA Magnets from the US HL-LHC-AUP</a:t>
            </a:r>
          </a:p>
          <a:p>
            <a:pPr lvl="1">
              <a:buClr>
                <a:srgbClr val="FB963C"/>
              </a:buClr>
            </a:pPr>
            <a:r>
              <a:rPr lang="en-US" sz="2900" dirty="0">
                <a:solidFill>
                  <a:srgbClr val="5A5A5A"/>
                </a:solidFill>
              </a:rPr>
              <a:t>FNAL pressure vessel FESHM chapter 5031 is addressed through ASME Section VIII Div. 2 Analysis </a:t>
            </a:r>
            <a:endParaRPr lang="en-US" dirty="0"/>
          </a:p>
          <a:p>
            <a:pPr>
              <a:buClr>
                <a:srgbClr val="FB963C"/>
              </a:buClr>
            </a:pPr>
            <a:endParaRPr lang="en-US" dirty="0"/>
          </a:p>
          <a:p>
            <a:pPr lvl="0">
              <a:buClr>
                <a:srgbClr val="FB963C"/>
              </a:buClr>
            </a:pPr>
            <a:endParaRPr lang="en-US" dirty="0">
              <a:solidFill>
                <a:srgbClr val="5A5A5A"/>
              </a:solidFill>
            </a:endParaRPr>
          </a:p>
          <a:p>
            <a:endParaRPr lang="en-US" dirty="0"/>
          </a:p>
          <a:p>
            <a:endParaRPr lang="en-US" dirty="0"/>
          </a:p>
        </p:txBody>
      </p:sp>
      <p:sp>
        <p:nvSpPr>
          <p:cNvPr id="4" name="Footer Placeholder 3">
            <a:extLst>
              <a:ext uri="{FF2B5EF4-FFF2-40B4-BE49-F238E27FC236}">
                <a16:creationId xmlns:a16="http://schemas.microsoft.com/office/drawing/2014/main" id="{038BD0CB-0C06-4252-ACB4-5CEEDA2585DD}"/>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FC011B1B-4362-41F9-80B9-E00701468EAE}"/>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Tree>
    <p:extLst>
      <p:ext uri="{BB962C8B-B14F-4D97-AF65-F5344CB8AC3E}">
        <p14:creationId xmlns:p14="http://schemas.microsoft.com/office/powerpoint/2010/main" val="1896249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0FE8-186B-40C1-AF43-28CF7AC19120}"/>
              </a:ext>
            </a:extLst>
          </p:cNvPr>
          <p:cNvSpPr>
            <a:spLocks noGrp="1"/>
          </p:cNvSpPr>
          <p:nvPr>
            <p:ph type="title"/>
          </p:nvPr>
        </p:nvSpPr>
        <p:spPr/>
        <p:txBody>
          <a:bodyPr/>
          <a:lstStyle/>
          <a:p>
            <a:r>
              <a:rPr lang="en-US" dirty="0"/>
              <a:t>QA/QC</a:t>
            </a:r>
          </a:p>
        </p:txBody>
      </p:sp>
      <p:sp>
        <p:nvSpPr>
          <p:cNvPr id="3" name="Content Placeholder 2">
            <a:extLst>
              <a:ext uri="{FF2B5EF4-FFF2-40B4-BE49-F238E27FC236}">
                <a16:creationId xmlns:a16="http://schemas.microsoft.com/office/drawing/2014/main" id="{C23BCFDC-2DD3-47A9-8200-974FD3C828E8}"/>
              </a:ext>
            </a:extLst>
          </p:cNvPr>
          <p:cNvSpPr>
            <a:spLocks noGrp="1"/>
          </p:cNvSpPr>
          <p:nvPr>
            <p:ph idx="1"/>
          </p:nvPr>
        </p:nvSpPr>
        <p:spPr>
          <a:xfrm>
            <a:off x="641209" y="926504"/>
            <a:ext cx="7920000" cy="5094784"/>
          </a:xfrm>
        </p:spPr>
        <p:txBody>
          <a:bodyPr>
            <a:normAutofit fontScale="85000" lnSpcReduction="20000"/>
          </a:bodyPr>
          <a:lstStyle/>
          <a:p>
            <a:pPr lvl="0">
              <a:buClr>
                <a:srgbClr val="FB963C"/>
              </a:buClr>
            </a:pPr>
            <a:r>
              <a:rPr lang="en-US" dirty="0">
                <a:solidFill>
                  <a:srgbClr val="5A5A5A"/>
                </a:solidFill>
              </a:rPr>
              <a:t>This L2 sub-project follows HL-LHC AUP Quality Assurance Plan.</a:t>
            </a:r>
          </a:p>
          <a:p>
            <a:pPr>
              <a:buClr>
                <a:srgbClr val="FB963C"/>
              </a:buClr>
            </a:pPr>
            <a:r>
              <a:rPr lang="en-US" dirty="0"/>
              <a:t>Project Quality Assurance Plan is described in US-HiLumi-doc-80.</a:t>
            </a:r>
          </a:p>
          <a:p>
            <a:r>
              <a:rPr lang="en-US" dirty="0"/>
              <a:t>A Manufacturing and Inspection Plan (MIP) is developed to monitor quality control and acceptance testing. The MIP documents critical inspection points and level of inspection.</a:t>
            </a:r>
          </a:p>
          <a:p>
            <a:r>
              <a:rPr lang="en-US" dirty="0"/>
              <a:t>QC is incorporated into the production of the Cold Mass through the released travelers. The travelers include in-process inspections points and management hold points per the FNAL and CERN approved MIP.</a:t>
            </a:r>
          </a:p>
          <a:p>
            <a:r>
              <a:rPr lang="en-US" dirty="0"/>
              <a:t>Test and Inspection reports for the Cold Mass will be upload to the traveler as identified in the traveler steps and can easily be accessed when required.</a:t>
            </a:r>
          </a:p>
        </p:txBody>
      </p:sp>
      <p:sp>
        <p:nvSpPr>
          <p:cNvPr id="4" name="Footer Placeholder 3">
            <a:extLst>
              <a:ext uri="{FF2B5EF4-FFF2-40B4-BE49-F238E27FC236}">
                <a16:creationId xmlns:a16="http://schemas.microsoft.com/office/drawing/2014/main" id="{B0D5C0E6-598F-462D-8E8D-ED7D73F5693D}"/>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22AC9E8C-C0C2-4DCF-B717-00DD9CB71A55}"/>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Tree>
    <p:extLst>
      <p:ext uri="{BB962C8B-B14F-4D97-AF65-F5344CB8AC3E}">
        <p14:creationId xmlns:p14="http://schemas.microsoft.com/office/powerpoint/2010/main" val="1849652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A763-6247-4A6F-868B-A3895C22264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AF6036E-1DC2-494F-A9E7-296A514C3C5B}"/>
              </a:ext>
            </a:extLst>
          </p:cNvPr>
          <p:cNvSpPr>
            <a:spLocks noGrp="1"/>
          </p:cNvSpPr>
          <p:nvPr>
            <p:ph idx="1"/>
          </p:nvPr>
        </p:nvSpPr>
        <p:spPr>
          <a:xfrm>
            <a:off x="612000" y="836712"/>
            <a:ext cx="7920000" cy="4906963"/>
          </a:xfrm>
        </p:spPr>
        <p:txBody>
          <a:bodyPr>
            <a:normAutofit fontScale="92500" lnSpcReduction="10000"/>
          </a:bodyPr>
          <a:lstStyle/>
          <a:p>
            <a:r>
              <a:rPr lang="en-US" dirty="0"/>
              <a:t>Design is complete</a:t>
            </a:r>
          </a:p>
          <a:p>
            <a:r>
              <a:rPr lang="en-US" dirty="0"/>
              <a:t>FRS requirements and CERN Safety Agreement are addressed </a:t>
            </a:r>
          </a:p>
          <a:p>
            <a:r>
              <a:rPr lang="en-US" dirty="0"/>
              <a:t>Fabrication Travelers are created and released with each unit.</a:t>
            </a:r>
          </a:p>
          <a:p>
            <a:r>
              <a:rPr lang="en-US" dirty="0"/>
              <a:t>Manufacturing &amp; Inspection Plan (MIP) approved by CERN</a:t>
            </a:r>
          </a:p>
          <a:p>
            <a:r>
              <a:rPr lang="en-US" dirty="0"/>
              <a:t>Procedures for various steps have been released to identify critical work processes</a:t>
            </a:r>
          </a:p>
          <a:p>
            <a:r>
              <a:rPr lang="en-US" dirty="0"/>
              <a:t>Interfaces are defined and actively managed</a:t>
            </a:r>
          </a:p>
          <a:p>
            <a:r>
              <a:rPr lang="en-US" dirty="0"/>
              <a:t>Three Pre-Series Assemblies have been fabricated and/or tested</a:t>
            </a:r>
          </a:p>
          <a:p>
            <a:pPr marL="0" indent="0">
              <a:buNone/>
            </a:pPr>
            <a:endParaRPr lang="en-US" dirty="0"/>
          </a:p>
        </p:txBody>
      </p:sp>
      <p:sp>
        <p:nvSpPr>
          <p:cNvPr id="4" name="Footer Placeholder 3">
            <a:extLst>
              <a:ext uri="{FF2B5EF4-FFF2-40B4-BE49-F238E27FC236}">
                <a16:creationId xmlns:a16="http://schemas.microsoft.com/office/drawing/2014/main" id="{D3A3CFDB-B36B-40EC-84F6-EE7B38A2C976}"/>
              </a:ext>
            </a:extLst>
          </p:cNvPr>
          <p:cNvSpPr>
            <a:spLocks noGrp="1"/>
          </p:cNvSpPr>
          <p:nvPr>
            <p:ph type="ftr" sz="quarter" idx="3"/>
          </p:nvPr>
        </p:nvSpPr>
        <p:spPr/>
        <p:txBody>
          <a:bodyPr/>
          <a:lstStyle/>
          <a:p>
            <a:r>
              <a:rPr lang="en-US" dirty="0"/>
              <a:t>HL-LHC AUP Series Production Readiness Review– August 23, 2023</a:t>
            </a:r>
          </a:p>
        </p:txBody>
      </p:sp>
      <p:sp>
        <p:nvSpPr>
          <p:cNvPr id="5" name="Slide Number Placeholder 4">
            <a:extLst>
              <a:ext uri="{FF2B5EF4-FFF2-40B4-BE49-F238E27FC236}">
                <a16:creationId xmlns:a16="http://schemas.microsoft.com/office/drawing/2014/main" id="{BC9AF304-812D-408A-9B9F-D71B9B2EE464}"/>
              </a:ext>
            </a:extLst>
          </p:cNvPr>
          <p:cNvSpPr>
            <a:spLocks noGrp="1"/>
          </p:cNvSpPr>
          <p:nvPr>
            <p:ph type="sldNum" sz="quarter" idx="12"/>
          </p:nvPr>
        </p:nvSpPr>
        <p:spPr/>
        <p:txBody>
          <a:bodyPr/>
          <a:lstStyle/>
          <a:p>
            <a:fld id="{BFDCA1C4-9514-7B4F-976F-D92F7E296653}" type="slidenum">
              <a:rPr lang="fr-FR" smtClean="0"/>
              <a:pPr/>
              <a:t>24</a:t>
            </a:fld>
            <a:endParaRPr lang="fr-FR" dirty="0"/>
          </a:p>
        </p:txBody>
      </p:sp>
    </p:spTree>
    <p:extLst>
      <p:ext uri="{BB962C8B-B14F-4D97-AF65-F5344CB8AC3E}">
        <p14:creationId xmlns:p14="http://schemas.microsoft.com/office/powerpoint/2010/main" val="182805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435B-8D6E-4573-884E-F71DA13AE53C}"/>
              </a:ext>
            </a:extLst>
          </p:cNvPr>
          <p:cNvSpPr>
            <a:spLocks noGrp="1"/>
          </p:cNvSpPr>
          <p:nvPr>
            <p:ph type="title"/>
          </p:nvPr>
        </p:nvSpPr>
        <p:spPr>
          <a:xfrm>
            <a:off x="626951" y="2694533"/>
            <a:ext cx="7920000" cy="720000"/>
          </a:xfrm>
        </p:spPr>
        <p:txBody>
          <a:bodyPr/>
          <a:lstStyle/>
          <a:p>
            <a:r>
              <a:rPr lang="en-US" dirty="0"/>
              <a:t>Back-up Slides</a:t>
            </a:r>
          </a:p>
        </p:txBody>
      </p:sp>
      <p:sp>
        <p:nvSpPr>
          <p:cNvPr id="3" name="Slide Number Placeholder 2">
            <a:extLst>
              <a:ext uri="{FF2B5EF4-FFF2-40B4-BE49-F238E27FC236}">
                <a16:creationId xmlns:a16="http://schemas.microsoft.com/office/drawing/2014/main" id="{A59368C9-7162-43EE-BCC5-420E223894A6}"/>
              </a:ext>
            </a:extLst>
          </p:cNvPr>
          <p:cNvSpPr>
            <a:spLocks noGrp="1"/>
          </p:cNvSpPr>
          <p:nvPr>
            <p:ph type="sldNum" sz="quarter" idx="12"/>
          </p:nvPr>
        </p:nvSpPr>
        <p:spPr/>
        <p:txBody>
          <a:bodyPr/>
          <a:lstStyle/>
          <a:p>
            <a:fld id="{BFDCA1C4-9514-7B4F-976F-D92F7E296653}" type="slidenum">
              <a:rPr lang="fr-FR" smtClean="0"/>
              <a:pPr/>
              <a:t>25</a:t>
            </a:fld>
            <a:endParaRPr lang="fr-FR"/>
          </a:p>
        </p:txBody>
      </p:sp>
      <p:sp>
        <p:nvSpPr>
          <p:cNvPr id="4" name="Footer Placeholder 3">
            <a:extLst>
              <a:ext uri="{FF2B5EF4-FFF2-40B4-BE49-F238E27FC236}">
                <a16:creationId xmlns:a16="http://schemas.microsoft.com/office/drawing/2014/main" id="{BFA1E350-65BD-4543-B530-D96D38BA3F7E}"/>
              </a:ext>
            </a:extLst>
          </p:cNvPr>
          <p:cNvSpPr>
            <a:spLocks noGrp="1"/>
          </p:cNvSpPr>
          <p:nvPr>
            <p:ph type="ftr" sz="quarter" idx="3"/>
          </p:nvPr>
        </p:nvSpPr>
        <p:spPr/>
        <p:txBody>
          <a:bodyPr/>
          <a:lstStyle/>
          <a:p>
            <a:r>
              <a:rPr lang="en-US" dirty="0"/>
              <a:t>HL-LHC AUP Series Production Readiness Review– August 23, 2023</a:t>
            </a:r>
          </a:p>
        </p:txBody>
      </p:sp>
    </p:spTree>
    <p:extLst>
      <p:ext uri="{BB962C8B-B14F-4D97-AF65-F5344CB8AC3E}">
        <p14:creationId xmlns:p14="http://schemas.microsoft.com/office/powerpoint/2010/main" val="3282216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AB92-17D6-41BA-B248-7F589105116A}"/>
              </a:ext>
            </a:extLst>
          </p:cNvPr>
          <p:cNvSpPr>
            <a:spLocks noGrp="1"/>
          </p:cNvSpPr>
          <p:nvPr>
            <p:ph type="title"/>
          </p:nvPr>
        </p:nvSpPr>
        <p:spPr/>
        <p:txBody>
          <a:bodyPr/>
          <a:lstStyle/>
          <a:p>
            <a:r>
              <a:rPr lang="en-US" dirty="0"/>
              <a:t>Design Analysis</a:t>
            </a:r>
          </a:p>
        </p:txBody>
      </p:sp>
      <p:sp>
        <p:nvSpPr>
          <p:cNvPr id="3" name="Content Placeholder 2">
            <a:extLst>
              <a:ext uri="{FF2B5EF4-FFF2-40B4-BE49-F238E27FC236}">
                <a16:creationId xmlns:a16="http://schemas.microsoft.com/office/drawing/2014/main" id="{587D0C24-D152-496F-8057-BA76B1655779}"/>
              </a:ext>
            </a:extLst>
          </p:cNvPr>
          <p:cNvSpPr>
            <a:spLocks noGrp="1"/>
          </p:cNvSpPr>
          <p:nvPr>
            <p:ph idx="1"/>
          </p:nvPr>
        </p:nvSpPr>
        <p:spPr>
          <a:xfrm>
            <a:off x="467544" y="879065"/>
            <a:ext cx="8424936" cy="541716"/>
          </a:xfrm>
        </p:spPr>
        <p:txBody>
          <a:bodyPr anchor="t">
            <a:normAutofit fontScale="77500" lnSpcReduction="20000"/>
          </a:bodyPr>
          <a:lstStyle/>
          <a:p>
            <a:pPr marL="0" indent="0" algn="ctr">
              <a:buNone/>
            </a:pPr>
            <a:r>
              <a:rPr lang="en-US" dirty="0">
                <a:solidFill>
                  <a:srgbClr val="5A5A5A"/>
                </a:solidFill>
              </a:rPr>
              <a:t>ASME Pressure Vessel Note per R-T-07: </a:t>
            </a:r>
            <a:r>
              <a:rPr lang="en-US" dirty="0"/>
              <a:t> US-HiLumi-doc-2934</a:t>
            </a:r>
            <a:endParaRPr lang="en-US" dirty="0">
              <a:solidFill>
                <a:srgbClr val="5A5A5A"/>
              </a:solidFill>
            </a:endParaRPr>
          </a:p>
          <a:p>
            <a:pPr marL="0" indent="0">
              <a:buNone/>
            </a:pPr>
            <a:endParaRPr lang="en-US" dirty="0"/>
          </a:p>
        </p:txBody>
      </p:sp>
      <p:sp>
        <p:nvSpPr>
          <p:cNvPr id="4" name="Footer Placeholder 3">
            <a:extLst>
              <a:ext uri="{FF2B5EF4-FFF2-40B4-BE49-F238E27FC236}">
                <a16:creationId xmlns:a16="http://schemas.microsoft.com/office/drawing/2014/main" id="{1464BEC5-6788-4F73-A184-5877D07F1345}"/>
              </a:ext>
            </a:extLst>
          </p:cNvPr>
          <p:cNvSpPr>
            <a:spLocks noGrp="1"/>
          </p:cNvSpPr>
          <p:nvPr>
            <p:ph type="ftr" sz="quarter" idx="3"/>
          </p:nvPr>
        </p:nvSpPr>
        <p:spPr/>
        <p:txBody>
          <a:bodyPr/>
          <a:lstStyle/>
          <a:p>
            <a:r>
              <a:rPr lang="en-US" dirty="0"/>
              <a:t>HL-LHC AUP Series Production Readiness Review– August 23, 2023</a:t>
            </a:r>
          </a:p>
        </p:txBody>
      </p:sp>
      <p:pic>
        <p:nvPicPr>
          <p:cNvPr id="6" name="Picture 5">
            <a:extLst>
              <a:ext uri="{FF2B5EF4-FFF2-40B4-BE49-F238E27FC236}">
                <a16:creationId xmlns:a16="http://schemas.microsoft.com/office/drawing/2014/main" id="{18A80382-2647-4A4C-989A-649CAE8C26AD}"/>
              </a:ext>
            </a:extLst>
          </p:cNvPr>
          <p:cNvPicPr>
            <a:picLocks noChangeAspect="1"/>
          </p:cNvPicPr>
          <p:nvPr/>
        </p:nvPicPr>
        <p:blipFill rotWithShape="1">
          <a:blip r:embed="rId2"/>
          <a:srcRect l="22678" r="16847" b="92471"/>
          <a:stretch/>
        </p:blipFill>
        <p:spPr>
          <a:xfrm>
            <a:off x="4496338" y="2969454"/>
            <a:ext cx="2880320" cy="260595"/>
          </a:xfrm>
          <a:prstGeom prst="rect">
            <a:avLst/>
          </a:prstGeom>
        </p:spPr>
      </p:pic>
      <p:sp>
        <p:nvSpPr>
          <p:cNvPr id="11" name="Rectangle 10">
            <a:extLst>
              <a:ext uri="{FF2B5EF4-FFF2-40B4-BE49-F238E27FC236}">
                <a16:creationId xmlns:a16="http://schemas.microsoft.com/office/drawing/2014/main" id="{C49D885A-397D-41F8-800B-389A4EEF64CE}"/>
              </a:ext>
            </a:extLst>
          </p:cNvPr>
          <p:cNvSpPr/>
          <p:nvPr/>
        </p:nvSpPr>
        <p:spPr>
          <a:xfrm>
            <a:off x="152938" y="1306531"/>
            <a:ext cx="8686800" cy="1692771"/>
          </a:xfrm>
          <a:prstGeom prst="rect">
            <a:avLst/>
          </a:prstGeom>
        </p:spPr>
        <p:txBody>
          <a:bodyPr wrap="square">
            <a:spAutoFit/>
          </a:bodyPr>
          <a:lstStyle/>
          <a:p>
            <a:pPr marL="342900" indent="-342900">
              <a:spcBef>
                <a:spcPct val="20000"/>
              </a:spcBef>
              <a:buClr>
                <a:srgbClr val="FB963C"/>
              </a:buClr>
              <a:buFont typeface="Wingdings" charset="2"/>
              <a:buChar char="§"/>
            </a:pPr>
            <a:r>
              <a:rPr lang="en-US" sz="2000" dirty="0">
                <a:solidFill>
                  <a:srgbClr val="5A5A5A"/>
                </a:solidFill>
              </a:rPr>
              <a:t>Analysis use a Maximum Allowable Working Pressure (MAWP) of 20 bar differential pressure at 1.9 K He as per FRS requirement R-T-10. </a:t>
            </a:r>
          </a:p>
          <a:p>
            <a:pPr marL="342900" indent="-342900">
              <a:spcBef>
                <a:spcPct val="20000"/>
              </a:spcBef>
              <a:buClr>
                <a:srgbClr val="FB963C"/>
              </a:buClr>
              <a:buFont typeface="Wingdings" charset="2"/>
              <a:buChar char="§"/>
            </a:pPr>
            <a:r>
              <a:rPr lang="en-US" sz="2000" dirty="0">
                <a:solidFill>
                  <a:srgbClr val="5A5A5A"/>
                </a:solidFill>
              </a:rPr>
              <a:t>The Cold Mass was analyzed under MAWP conditions, pressure test conditions at 25 bar, quench conditions, shipping conditions, and under external pressure to meet the FRS R-T-09. </a:t>
            </a:r>
          </a:p>
        </p:txBody>
      </p:sp>
      <p:sp>
        <p:nvSpPr>
          <p:cNvPr id="5" name="Slide Number Placeholder 4">
            <a:extLst>
              <a:ext uri="{FF2B5EF4-FFF2-40B4-BE49-F238E27FC236}">
                <a16:creationId xmlns:a16="http://schemas.microsoft.com/office/drawing/2014/main" id="{5A699BB1-0758-490C-BE75-6FE5A3391B78}"/>
              </a:ext>
            </a:extLst>
          </p:cNvPr>
          <p:cNvSpPr>
            <a:spLocks noGrp="1"/>
          </p:cNvSpPr>
          <p:nvPr>
            <p:ph type="sldNum" sz="quarter" idx="12"/>
          </p:nvPr>
        </p:nvSpPr>
        <p:spPr/>
        <p:txBody>
          <a:bodyPr/>
          <a:lstStyle/>
          <a:p>
            <a:fld id="{BFDCA1C4-9514-7B4F-976F-D92F7E296653}" type="slidenum">
              <a:rPr lang="fr-FR" smtClean="0"/>
              <a:pPr/>
              <a:t>26</a:t>
            </a:fld>
            <a:endParaRPr lang="fr-FR" dirty="0"/>
          </a:p>
        </p:txBody>
      </p:sp>
      <p:pic>
        <p:nvPicPr>
          <p:cNvPr id="8" name="Picture 7" descr="Table&#10;&#10;Description automatically generated">
            <a:extLst>
              <a:ext uri="{FF2B5EF4-FFF2-40B4-BE49-F238E27FC236}">
                <a16:creationId xmlns:a16="http://schemas.microsoft.com/office/drawing/2014/main" id="{E1C392F9-30BC-C944-8584-51109FB0E688}"/>
              </a:ext>
            </a:extLst>
          </p:cNvPr>
          <p:cNvPicPr>
            <a:picLocks noChangeAspect="1"/>
          </p:cNvPicPr>
          <p:nvPr/>
        </p:nvPicPr>
        <p:blipFill>
          <a:blip r:embed="rId3"/>
          <a:stretch>
            <a:fillRect/>
          </a:stretch>
        </p:blipFill>
        <p:spPr>
          <a:xfrm>
            <a:off x="3995975" y="3230049"/>
            <a:ext cx="4141947" cy="3184935"/>
          </a:xfrm>
          <a:prstGeom prst="rect">
            <a:avLst/>
          </a:prstGeom>
        </p:spPr>
      </p:pic>
    </p:spTree>
    <p:extLst>
      <p:ext uri="{BB962C8B-B14F-4D97-AF65-F5344CB8AC3E}">
        <p14:creationId xmlns:p14="http://schemas.microsoft.com/office/powerpoint/2010/main" val="153694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AB92-17D6-41BA-B248-7F589105116A}"/>
              </a:ext>
            </a:extLst>
          </p:cNvPr>
          <p:cNvSpPr>
            <a:spLocks noGrp="1"/>
          </p:cNvSpPr>
          <p:nvPr>
            <p:ph type="title"/>
          </p:nvPr>
        </p:nvSpPr>
        <p:spPr/>
        <p:txBody>
          <a:bodyPr/>
          <a:lstStyle/>
          <a:p>
            <a:r>
              <a:rPr lang="en-US" dirty="0"/>
              <a:t>Design Analysis</a:t>
            </a:r>
          </a:p>
        </p:txBody>
      </p:sp>
      <p:sp>
        <p:nvSpPr>
          <p:cNvPr id="3" name="Content Placeholder 2">
            <a:extLst>
              <a:ext uri="{FF2B5EF4-FFF2-40B4-BE49-F238E27FC236}">
                <a16:creationId xmlns:a16="http://schemas.microsoft.com/office/drawing/2014/main" id="{587D0C24-D152-496F-8057-BA76B1655779}"/>
              </a:ext>
            </a:extLst>
          </p:cNvPr>
          <p:cNvSpPr>
            <a:spLocks noGrp="1"/>
          </p:cNvSpPr>
          <p:nvPr>
            <p:ph idx="1"/>
          </p:nvPr>
        </p:nvSpPr>
        <p:spPr>
          <a:xfrm>
            <a:off x="467544" y="812415"/>
            <a:ext cx="8424936" cy="541716"/>
          </a:xfrm>
        </p:spPr>
        <p:txBody>
          <a:bodyPr/>
          <a:lstStyle/>
          <a:p>
            <a:pPr marL="0" indent="0">
              <a:buNone/>
            </a:pPr>
            <a:r>
              <a:rPr lang="en-US" dirty="0">
                <a:solidFill>
                  <a:srgbClr val="5A5A5A"/>
                </a:solidFill>
              </a:rPr>
              <a:t>ASME Pressure Vessel Note: </a:t>
            </a:r>
            <a:r>
              <a:rPr lang="en-US" dirty="0"/>
              <a:t> US-HiLumi-doc-2934</a:t>
            </a:r>
            <a:endParaRPr lang="en-US" dirty="0">
              <a:solidFill>
                <a:srgbClr val="5A5A5A"/>
              </a:solidFill>
            </a:endParaRPr>
          </a:p>
          <a:p>
            <a:pPr marL="0" indent="0">
              <a:buNone/>
            </a:pPr>
            <a:endParaRPr lang="en-US" dirty="0"/>
          </a:p>
        </p:txBody>
      </p:sp>
      <p:sp>
        <p:nvSpPr>
          <p:cNvPr id="4" name="Footer Placeholder 3">
            <a:extLst>
              <a:ext uri="{FF2B5EF4-FFF2-40B4-BE49-F238E27FC236}">
                <a16:creationId xmlns:a16="http://schemas.microsoft.com/office/drawing/2014/main" id="{1464BEC5-6788-4F73-A184-5877D07F1345}"/>
              </a:ext>
            </a:extLst>
          </p:cNvPr>
          <p:cNvSpPr>
            <a:spLocks noGrp="1"/>
          </p:cNvSpPr>
          <p:nvPr>
            <p:ph type="ftr" sz="quarter" idx="3"/>
          </p:nvPr>
        </p:nvSpPr>
        <p:spPr/>
        <p:txBody>
          <a:bodyPr/>
          <a:lstStyle/>
          <a:p>
            <a:r>
              <a:rPr lang="en-US" dirty="0"/>
              <a:t>HL-LHC AUP Series Production Readiness Review– August 23, 2023</a:t>
            </a:r>
          </a:p>
        </p:txBody>
      </p:sp>
      <p:sp>
        <p:nvSpPr>
          <p:cNvPr id="11" name="Rectangle 10">
            <a:extLst>
              <a:ext uri="{FF2B5EF4-FFF2-40B4-BE49-F238E27FC236}">
                <a16:creationId xmlns:a16="http://schemas.microsoft.com/office/drawing/2014/main" id="{C49D885A-397D-41F8-800B-389A4EEF64CE}"/>
              </a:ext>
            </a:extLst>
          </p:cNvPr>
          <p:cNvSpPr/>
          <p:nvPr/>
        </p:nvSpPr>
        <p:spPr>
          <a:xfrm>
            <a:off x="433840" y="1647731"/>
            <a:ext cx="8172400" cy="1015663"/>
          </a:xfrm>
          <a:prstGeom prst="rect">
            <a:avLst/>
          </a:prstGeom>
        </p:spPr>
        <p:txBody>
          <a:bodyPr wrap="square">
            <a:spAutoFit/>
          </a:bodyPr>
          <a:lstStyle/>
          <a:p>
            <a:pPr marL="342900" indent="-342900">
              <a:spcBef>
                <a:spcPct val="20000"/>
              </a:spcBef>
              <a:buClr>
                <a:srgbClr val="FB963C"/>
              </a:buClr>
              <a:buFont typeface="Wingdings" charset="2"/>
              <a:buChar char="§"/>
            </a:pPr>
            <a:r>
              <a:rPr lang="en-US" sz="2000" dirty="0">
                <a:solidFill>
                  <a:srgbClr val="5A5A5A"/>
                </a:solidFill>
              </a:rPr>
              <a:t>Additional analysis was performed on sub-models of the assembly to determine if individual components would fail, buckle, and to determine the minimum number of operational cycles. </a:t>
            </a:r>
          </a:p>
        </p:txBody>
      </p:sp>
      <p:sp>
        <p:nvSpPr>
          <p:cNvPr id="5" name="Slide Number Placeholder 4">
            <a:extLst>
              <a:ext uri="{FF2B5EF4-FFF2-40B4-BE49-F238E27FC236}">
                <a16:creationId xmlns:a16="http://schemas.microsoft.com/office/drawing/2014/main" id="{5A699BB1-0758-490C-BE75-6FE5A3391B78}"/>
              </a:ext>
            </a:extLst>
          </p:cNvPr>
          <p:cNvSpPr>
            <a:spLocks noGrp="1"/>
          </p:cNvSpPr>
          <p:nvPr>
            <p:ph type="sldNum" sz="quarter" idx="12"/>
          </p:nvPr>
        </p:nvSpPr>
        <p:spPr/>
        <p:txBody>
          <a:bodyPr/>
          <a:lstStyle/>
          <a:p>
            <a:fld id="{BFDCA1C4-9514-7B4F-976F-D92F7E296653}" type="slidenum">
              <a:rPr lang="fr-FR" smtClean="0"/>
              <a:pPr/>
              <a:t>27</a:t>
            </a:fld>
            <a:endParaRPr lang="fr-FR" dirty="0"/>
          </a:p>
        </p:txBody>
      </p:sp>
      <p:pic>
        <p:nvPicPr>
          <p:cNvPr id="7" name="Picture 6" descr="Table&#10;&#10;Description automatically generated">
            <a:extLst>
              <a:ext uri="{FF2B5EF4-FFF2-40B4-BE49-F238E27FC236}">
                <a16:creationId xmlns:a16="http://schemas.microsoft.com/office/drawing/2014/main" id="{6FA1D13B-CB29-A8ED-0D73-9258B06CEE06}"/>
              </a:ext>
            </a:extLst>
          </p:cNvPr>
          <p:cNvPicPr>
            <a:picLocks noChangeAspect="1"/>
          </p:cNvPicPr>
          <p:nvPr/>
        </p:nvPicPr>
        <p:blipFill>
          <a:blip r:embed="rId2"/>
          <a:stretch>
            <a:fillRect/>
          </a:stretch>
        </p:blipFill>
        <p:spPr>
          <a:xfrm>
            <a:off x="1753434" y="3249921"/>
            <a:ext cx="5853155" cy="2686070"/>
          </a:xfrm>
          <a:prstGeom prst="rect">
            <a:avLst/>
          </a:prstGeom>
        </p:spPr>
      </p:pic>
      <p:pic>
        <p:nvPicPr>
          <p:cNvPr id="13" name="Picture 12">
            <a:extLst>
              <a:ext uri="{FF2B5EF4-FFF2-40B4-BE49-F238E27FC236}">
                <a16:creationId xmlns:a16="http://schemas.microsoft.com/office/drawing/2014/main" id="{C21125D5-ADE6-FF5F-830F-E4C32801ED5E}"/>
              </a:ext>
            </a:extLst>
          </p:cNvPr>
          <p:cNvPicPr>
            <a:picLocks noChangeAspect="1"/>
          </p:cNvPicPr>
          <p:nvPr/>
        </p:nvPicPr>
        <p:blipFill>
          <a:blip r:embed="rId3"/>
          <a:stretch>
            <a:fillRect/>
          </a:stretch>
        </p:blipFill>
        <p:spPr>
          <a:xfrm>
            <a:off x="2941259" y="2981531"/>
            <a:ext cx="3157561" cy="219077"/>
          </a:xfrm>
          <a:prstGeom prst="rect">
            <a:avLst/>
          </a:prstGeom>
        </p:spPr>
      </p:pic>
    </p:spTree>
    <p:extLst>
      <p:ext uri="{BB962C8B-B14F-4D97-AF65-F5344CB8AC3E}">
        <p14:creationId xmlns:p14="http://schemas.microsoft.com/office/powerpoint/2010/main" val="256812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7ED32-8436-744C-A94C-60DB42A10B5C}"/>
              </a:ext>
            </a:extLst>
          </p:cNvPr>
          <p:cNvSpPr>
            <a:spLocks noGrp="1"/>
          </p:cNvSpPr>
          <p:nvPr>
            <p:ph type="sldNum" sz="quarter" idx="12"/>
          </p:nvPr>
        </p:nvSpPr>
        <p:spPr/>
        <p:txBody>
          <a:bodyPr/>
          <a:lstStyle/>
          <a:p>
            <a:fld id="{BFDCA1C4-9514-7B4F-976F-D92F7E296653}" type="slidenum">
              <a:rPr lang="fr-FR" smtClean="0"/>
              <a:pPr/>
              <a:t>28</a:t>
            </a:fld>
            <a:endParaRPr lang="fr-FR" dirty="0"/>
          </a:p>
        </p:txBody>
      </p:sp>
      <p:sp>
        <p:nvSpPr>
          <p:cNvPr id="14" name="Footer Placeholder 4">
            <a:extLst>
              <a:ext uri="{FF2B5EF4-FFF2-40B4-BE49-F238E27FC236}">
                <a16:creationId xmlns:a16="http://schemas.microsoft.com/office/drawing/2014/main" id="{2DC2FC32-56A3-B343-AFFB-84D3384CFC41}"/>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
        <p:nvSpPr>
          <p:cNvPr id="11" name="Title 1">
            <a:extLst>
              <a:ext uri="{FF2B5EF4-FFF2-40B4-BE49-F238E27FC236}">
                <a16:creationId xmlns:a16="http://schemas.microsoft.com/office/drawing/2014/main" id="{89208325-8D82-41AD-A17B-5414B3499E79}"/>
              </a:ext>
            </a:extLst>
          </p:cNvPr>
          <p:cNvSpPr>
            <a:spLocks noGrp="1"/>
          </p:cNvSpPr>
          <p:nvPr>
            <p:ph type="title"/>
          </p:nvPr>
        </p:nvSpPr>
        <p:spPr>
          <a:xfrm>
            <a:off x="827584" y="25860"/>
            <a:ext cx="7920000" cy="781809"/>
          </a:xfrm>
        </p:spPr>
        <p:txBody>
          <a:bodyPr/>
          <a:lstStyle/>
          <a:p>
            <a:r>
              <a:rPr lang="en-US" dirty="0"/>
              <a:t>Shell Friction Coefficient Proof Test</a:t>
            </a:r>
          </a:p>
        </p:txBody>
      </p:sp>
      <p:sp>
        <p:nvSpPr>
          <p:cNvPr id="12" name="Slide Number Placeholder 3">
            <a:extLst>
              <a:ext uri="{FF2B5EF4-FFF2-40B4-BE49-F238E27FC236}">
                <a16:creationId xmlns:a16="http://schemas.microsoft.com/office/drawing/2014/main" id="{12DD2C3A-5937-43C6-802D-FB5041C1BACA}"/>
              </a:ext>
            </a:extLst>
          </p:cNvPr>
          <p:cNvSpPr txBox="1">
            <a:spLocks/>
          </p:cNvSpPr>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28</a:t>
            </a:fld>
            <a:endParaRPr lang="fr-FR" dirty="0"/>
          </a:p>
        </p:txBody>
      </p:sp>
      <p:sp>
        <p:nvSpPr>
          <p:cNvPr id="8" name="TextBox 7">
            <a:extLst>
              <a:ext uri="{FF2B5EF4-FFF2-40B4-BE49-F238E27FC236}">
                <a16:creationId xmlns:a16="http://schemas.microsoft.com/office/drawing/2014/main" id="{A8D76E59-DF53-4B9B-B7DD-8361892B2945}"/>
              </a:ext>
            </a:extLst>
          </p:cNvPr>
          <p:cNvSpPr txBox="1"/>
          <p:nvPr/>
        </p:nvSpPr>
        <p:spPr>
          <a:xfrm>
            <a:off x="423428" y="1020300"/>
            <a:ext cx="8136464" cy="3139321"/>
          </a:xfrm>
          <a:prstGeom prst="rect">
            <a:avLst/>
          </a:prstGeom>
          <a:noFill/>
        </p:spPr>
        <p:txBody>
          <a:bodyPr wrap="square">
            <a:spAutoFit/>
          </a:bodyPr>
          <a:lstStyle/>
          <a:p>
            <a:pPr marL="285750" indent="-285750">
              <a:buFont typeface="Arial" panose="020B0604020202020204" pitchFamily="34" charset="0"/>
              <a:buChar char="•"/>
            </a:pPr>
            <a:r>
              <a:rPr lang="en-US" b="1" dirty="0"/>
              <a:t>Original Test: </a:t>
            </a:r>
            <a:r>
              <a:rPr lang="en-US" dirty="0"/>
              <a:t>Verified friction coefficient by sliding 2 samples on a tilt table to determine the angle where sliding begins:</a:t>
            </a:r>
          </a:p>
          <a:p>
            <a:pPr marL="742950" lvl="1" indent="-285750">
              <a:buFont typeface="Arial" panose="020B0604020202020204" pitchFamily="34" charset="0"/>
              <a:buChar char="•"/>
            </a:pPr>
            <a:r>
              <a:rPr lang="en-US" dirty="0"/>
              <a:t>Aluminum Shell of MQXFA Magnet &amp; SS He Shells</a:t>
            </a:r>
          </a:p>
          <a:p>
            <a:pPr marL="742950" lvl="1" indent="-285750">
              <a:buFont typeface="Arial" panose="020B0604020202020204" pitchFamily="34" charset="0"/>
              <a:buChar char="•"/>
            </a:pPr>
            <a:r>
              <a:rPr lang="en-US" dirty="0"/>
              <a:t>SS Shims placed between Aluminum MQXFA Shell and SS He shell</a:t>
            </a:r>
          </a:p>
          <a:p>
            <a:pPr marL="742950" lvl="1" indent="-285750">
              <a:buFont typeface="Arial" panose="020B0604020202020204" pitchFamily="34" charset="0"/>
              <a:buChar char="•"/>
            </a:pPr>
            <a:r>
              <a:rPr lang="en-US" dirty="0"/>
              <a:t>Aluminum MQXFA Shell on a fixed SS Shim.</a:t>
            </a:r>
          </a:p>
          <a:p>
            <a:pPr marL="285750" indent="-285750">
              <a:buFont typeface="Arial" panose="020B0604020202020204" pitchFamily="34" charset="0"/>
              <a:buChar char="•"/>
            </a:pPr>
            <a:r>
              <a:rPr lang="en-US" b="1" dirty="0"/>
              <a:t>Follow Up Friction Coefficient Test</a:t>
            </a:r>
            <a:r>
              <a:rPr lang="en-US" dirty="0"/>
              <a:t>: Verified the Friction Coefficient between the Aluminum Shell of the MQXFA Magnet &amp; SS He Shell at 80K (LN2) temp. </a:t>
            </a:r>
          </a:p>
          <a:p>
            <a:pPr marL="285750" indent="-285750">
              <a:buFont typeface="Arial" panose="020B0604020202020204" pitchFamily="34" charset="0"/>
              <a:buChar char="•"/>
            </a:pPr>
            <a:r>
              <a:rPr lang="en-US" dirty="0"/>
              <a:t>Room temperature test repeated (3x) prior to introducing the LN2 bath for reference of smaller samples with possible change</a:t>
            </a:r>
          </a:p>
          <a:p>
            <a:pPr marL="285750" indent="-285750">
              <a:buFont typeface="Arial" panose="020B0604020202020204" pitchFamily="34" charset="0"/>
              <a:buChar char="•"/>
            </a:pPr>
            <a:r>
              <a:rPr lang="en-US" dirty="0"/>
              <a:t>The difference between the cold and warm was measured</a:t>
            </a:r>
          </a:p>
        </p:txBody>
      </p:sp>
      <p:pic>
        <p:nvPicPr>
          <p:cNvPr id="5" name="Picture 4">
            <a:extLst>
              <a:ext uri="{FF2B5EF4-FFF2-40B4-BE49-F238E27FC236}">
                <a16:creationId xmlns:a16="http://schemas.microsoft.com/office/drawing/2014/main" id="{277419EA-6908-44FC-BB52-C4DFCF4A88A8}"/>
              </a:ext>
            </a:extLst>
          </p:cNvPr>
          <p:cNvPicPr>
            <a:picLocks noChangeAspect="1"/>
          </p:cNvPicPr>
          <p:nvPr/>
        </p:nvPicPr>
        <p:blipFill rotWithShape="1">
          <a:blip r:embed="rId2"/>
          <a:srcRect l="13386" t="10101" r="6693"/>
          <a:stretch/>
        </p:blipFill>
        <p:spPr>
          <a:xfrm>
            <a:off x="175231" y="4458068"/>
            <a:ext cx="1944216" cy="1640214"/>
          </a:xfrm>
          <a:prstGeom prst="rect">
            <a:avLst/>
          </a:prstGeom>
        </p:spPr>
      </p:pic>
      <p:pic>
        <p:nvPicPr>
          <p:cNvPr id="9" name="Picture 8">
            <a:extLst>
              <a:ext uri="{FF2B5EF4-FFF2-40B4-BE49-F238E27FC236}">
                <a16:creationId xmlns:a16="http://schemas.microsoft.com/office/drawing/2014/main" id="{92A83497-1347-46B5-837D-7729ED7D3991}"/>
              </a:ext>
            </a:extLst>
          </p:cNvPr>
          <p:cNvPicPr>
            <a:picLocks noChangeAspect="1"/>
          </p:cNvPicPr>
          <p:nvPr/>
        </p:nvPicPr>
        <p:blipFill rotWithShape="1">
          <a:blip r:embed="rId3"/>
          <a:srcRect l="16926" t="20601" r="13776" b="2066"/>
          <a:stretch/>
        </p:blipFill>
        <p:spPr>
          <a:xfrm>
            <a:off x="2263367" y="4463803"/>
            <a:ext cx="1956181" cy="1637248"/>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AF9230BD-D9F9-490C-AD5F-29B3747BEB00}"/>
              </a:ext>
            </a:extLst>
          </p:cNvPr>
          <p:cNvPicPr>
            <a:picLocks noChangeAspect="1"/>
          </p:cNvPicPr>
          <p:nvPr/>
        </p:nvPicPr>
        <p:blipFill>
          <a:blip r:embed="rId4"/>
          <a:stretch>
            <a:fillRect/>
          </a:stretch>
        </p:blipFill>
        <p:spPr>
          <a:xfrm rot="5400000">
            <a:off x="4180207" y="4672484"/>
            <a:ext cx="1669441" cy="1252081"/>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CBBEAC9B-1B54-49A8-80DC-AE3C48941ABB}"/>
              </a:ext>
            </a:extLst>
          </p:cNvPr>
          <p:cNvPicPr>
            <a:picLocks noChangeAspect="1"/>
          </p:cNvPicPr>
          <p:nvPr/>
        </p:nvPicPr>
        <p:blipFill>
          <a:blip r:embed="rId5"/>
          <a:stretch>
            <a:fillRect/>
          </a:stretch>
        </p:blipFill>
        <p:spPr>
          <a:xfrm rot="5400000">
            <a:off x="5515447" y="4672957"/>
            <a:ext cx="1669442" cy="1252081"/>
          </a:xfrm>
          <a:prstGeom prst="rect">
            <a:avLst/>
          </a:prstGeom>
        </p:spPr>
      </p:pic>
      <p:pic>
        <p:nvPicPr>
          <p:cNvPr id="15" name="Picture 14" descr="A clock on a pole&#10;&#10;Description automatically generated with low confidence">
            <a:extLst>
              <a:ext uri="{FF2B5EF4-FFF2-40B4-BE49-F238E27FC236}">
                <a16:creationId xmlns:a16="http://schemas.microsoft.com/office/drawing/2014/main" id="{5F2AD4C4-CFCA-4879-A30D-F04E29D7CD70}"/>
              </a:ext>
            </a:extLst>
          </p:cNvPr>
          <p:cNvPicPr>
            <a:picLocks noChangeAspect="1"/>
          </p:cNvPicPr>
          <p:nvPr/>
        </p:nvPicPr>
        <p:blipFill>
          <a:blip r:embed="rId6"/>
          <a:stretch>
            <a:fillRect/>
          </a:stretch>
        </p:blipFill>
        <p:spPr>
          <a:xfrm rot="5400000">
            <a:off x="6850688" y="4682957"/>
            <a:ext cx="1669442" cy="1252082"/>
          </a:xfrm>
          <a:prstGeom prst="rect">
            <a:avLst/>
          </a:prstGeom>
        </p:spPr>
      </p:pic>
      <p:sp>
        <p:nvSpPr>
          <p:cNvPr id="16" name="TextBox 15">
            <a:extLst>
              <a:ext uri="{FF2B5EF4-FFF2-40B4-BE49-F238E27FC236}">
                <a16:creationId xmlns:a16="http://schemas.microsoft.com/office/drawing/2014/main" id="{647F5CF6-D8E4-4B09-B8C5-DC3660855A49}"/>
              </a:ext>
            </a:extLst>
          </p:cNvPr>
          <p:cNvSpPr txBox="1"/>
          <p:nvPr/>
        </p:nvSpPr>
        <p:spPr>
          <a:xfrm>
            <a:off x="1503694" y="6098282"/>
            <a:ext cx="1911805" cy="369332"/>
          </a:xfrm>
          <a:prstGeom prst="rect">
            <a:avLst/>
          </a:prstGeom>
          <a:noFill/>
        </p:spPr>
        <p:txBody>
          <a:bodyPr wrap="none" rtlCol="0">
            <a:spAutoFit/>
          </a:bodyPr>
          <a:lstStyle/>
          <a:p>
            <a:r>
              <a:rPr lang="en-US" dirty="0"/>
              <a:t>Orig. Test Set-up</a:t>
            </a:r>
          </a:p>
        </p:txBody>
      </p:sp>
      <p:sp>
        <p:nvSpPr>
          <p:cNvPr id="17" name="TextBox 16">
            <a:extLst>
              <a:ext uri="{FF2B5EF4-FFF2-40B4-BE49-F238E27FC236}">
                <a16:creationId xmlns:a16="http://schemas.microsoft.com/office/drawing/2014/main" id="{FE50937F-3D4B-4334-9643-CE80231C8172}"/>
              </a:ext>
            </a:extLst>
          </p:cNvPr>
          <p:cNvSpPr txBox="1"/>
          <p:nvPr/>
        </p:nvSpPr>
        <p:spPr>
          <a:xfrm>
            <a:off x="5147563" y="6133243"/>
            <a:ext cx="2488886" cy="369332"/>
          </a:xfrm>
          <a:prstGeom prst="rect">
            <a:avLst/>
          </a:prstGeom>
          <a:noFill/>
        </p:spPr>
        <p:txBody>
          <a:bodyPr wrap="none" rtlCol="0">
            <a:spAutoFit/>
          </a:bodyPr>
          <a:lstStyle/>
          <a:p>
            <a:r>
              <a:rPr lang="en-US" dirty="0"/>
              <a:t>New Tests in LN2 bath</a:t>
            </a:r>
          </a:p>
        </p:txBody>
      </p:sp>
    </p:spTree>
    <p:extLst>
      <p:ext uri="{BB962C8B-B14F-4D97-AF65-F5344CB8AC3E}">
        <p14:creationId xmlns:p14="http://schemas.microsoft.com/office/powerpoint/2010/main" val="395038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7ED32-8436-744C-A94C-60DB42A10B5C}"/>
              </a:ext>
            </a:extLst>
          </p:cNvPr>
          <p:cNvSpPr>
            <a:spLocks noGrp="1"/>
          </p:cNvSpPr>
          <p:nvPr>
            <p:ph type="sldNum" sz="quarter" idx="12"/>
          </p:nvPr>
        </p:nvSpPr>
        <p:spPr/>
        <p:txBody>
          <a:bodyPr/>
          <a:lstStyle/>
          <a:p>
            <a:fld id="{BFDCA1C4-9514-7B4F-976F-D92F7E296653}" type="slidenum">
              <a:rPr lang="fr-FR" smtClean="0"/>
              <a:pPr/>
              <a:t>29</a:t>
            </a:fld>
            <a:endParaRPr lang="fr-FR" dirty="0"/>
          </a:p>
        </p:txBody>
      </p:sp>
      <p:sp>
        <p:nvSpPr>
          <p:cNvPr id="14" name="Footer Placeholder 4">
            <a:extLst>
              <a:ext uri="{FF2B5EF4-FFF2-40B4-BE49-F238E27FC236}">
                <a16:creationId xmlns:a16="http://schemas.microsoft.com/office/drawing/2014/main" id="{2DC2FC32-56A3-B343-AFFB-84D3384CFC41}"/>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
        <p:nvSpPr>
          <p:cNvPr id="11" name="Title 1">
            <a:extLst>
              <a:ext uri="{FF2B5EF4-FFF2-40B4-BE49-F238E27FC236}">
                <a16:creationId xmlns:a16="http://schemas.microsoft.com/office/drawing/2014/main" id="{89208325-8D82-41AD-A17B-5414B3499E79}"/>
              </a:ext>
            </a:extLst>
          </p:cNvPr>
          <p:cNvSpPr>
            <a:spLocks noGrp="1"/>
          </p:cNvSpPr>
          <p:nvPr>
            <p:ph type="title"/>
          </p:nvPr>
        </p:nvSpPr>
        <p:spPr>
          <a:xfrm>
            <a:off x="827584" y="25860"/>
            <a:ext cx="7920000" cy="781809"/>
          </a:xfrm>
        </p:spPr>
        <p:txBody>
          <a:bodyPr/>
          <a:lstStyle/>
          <a:p>
            <a:r>
              <a:rPr lang="en-US" dirty="0"/>
              <a:t>Shell Friction Coefficient Proof Test</a:t>
            </a:r>
          </a:p>
        </p:txBody>
      </p:sp>
      <p:sp>
        <p:nvSpPr>
          <p:cNvPr id="12" name="Slide Number Placeholder 3">
            <a:extLst>
              <a:ext uri="{FF2B5EF4-FFF2-40B4-BE49-F238E27FC236}">
                <a16:creationId xmlns:a16="http://schemas.microsoft.com/office/drawing/2014/main" id="{12DD2C3A-5937-43C6-802D-FB5041C1BACA}"/>
              </a:ext>
            </a:extLst>
          </p:cNvPr>
          <p:cNvSpPr txBox="1">
            <a:spLocks/>
          </p:cNvSpPr>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29</a:t>
            </a:fld>
            <a:endParaRPr lang="fr-FR" dirty="0"/>
          </a:p>
        </p:txBody>
      </p:sp>
      <p:graphicFrame>
        <p:nvGraphicFramePr>
          <p:cNvPr id="10" name="Table 14">
            <a:extLst>
              <a:ext uri="{FF2B5EF4-FFF2-40B4-BE49-F238E27FC236}">
                <a16:creationId xmlns:a16="http://schemas.microsoft.com/office/drawing/2014/main" id="{BA51B186-F78C-49B7-AA66-F1384FDC0C8A}"/>
              </a:ext>
            </a:extLst>
          </p:cNvPr>
          <p:cNvGraphicFramePr>
            <a:graphicFrameLocks noGrp="1"/>
          </p:cNvGraphicFramePr>
          <p:nvPr/>
        </p:nvGraphicFramePr>
        <p:xfrm>
          <a:off x="609177" y="1751725"/>
          <a:ext cx="8208912" cy="1097280"/>
        </p:xfrm>
        <a:graphic>
          <a:graphicData uri="http://schemas.openxmlformats.org/drawingml/2006/table">
            <a:tbl>
              <a:tblPr firstRow="1" bandRow="1">
                <a:tableStyleId>{69CF1AB2-1976-4502-BF36-3FF5EA218861}</a:tableStyleId>
              </a:tblPr>
              <a:tblGrid>
                <a:gridCol w="3212264">
                  <a:extLst>
                    <a:ext uri="{9D8B030D-6E8A-4147-A177-3AD203B41FA5}">
                      <a16:colId xmlns:a16="http://schemas.microsoft.com/office/drawing/2014/main" val="3363736427"/>
                    </a:ext>
                  </a:extLst>
                </a:gridCol>
                <a:gridCol w="991328">
                  <a:extLst>
                    <a:ext uri="{9D8B030D-6E8A-4147-A177-3AD203B41FA5}">
                      <a16:colId xmlns:a16="http://schemas.microsoft.com/office/drawing/2014/main" val="1761427308"/>
                    </a:ext>
                  </a:extLst>
                </a:gridCol>
                <a:gridCol w="991328">
                  <a:extLst>
                    <a:ext uri="{9D8B030D-6E8A-4147-A177-3AD203B41FA5}">
                      <a16:colId xmlns:a16="http://schemas.microsoft.com/office/drawing/2014/main" val="506753997"/>
                    </a:ext>
                  </a:extLst>
                </a:gridCol>
                <a:gridCol w="1021747">
                  <a:extLst>
                    <a:ext uri="{9D8B030D-6E8A-4147-A177-3AD203B41FA5}">
                      <a16:colId xmlns:a16="http://schemas.microsoft.com/office/drawing/2014/main" val="3170966297"/>
                    </a:ext>
                  </a:extLst>
                </a:gridCol>
                <a:gridCol w="708091">
                  <a:extLst>
                    <a:ext uri="{9D8B030D-6E8A-4147-A177-3AD203B41FA5}">
                      <a16:colId xmlns:a16="http://schemas.microsoft.com/office/drawing/2014/main" val="1141946590"/>
                    </a:ext>
                  </a:extLst>
                </a:gridCol>
                <a:gridCol w="1284154">
                  <a:extLst>
                    <a:ext uri="{9D8B030D-6E8A-4147-A177-3AD203B41FA5}">
                      <a16:colId xmlns:a16="http://schemas.microsoft.com/office/drawing/2014/main" val="2768685692"/>
                    </a:ext>
                  </a:extLst>
                </a:gridCol>
              </a:tblGrid>
              <a:tr h="339554">
                <a:tc>
                  <a:txBody>
                    <a:bodyPr/>
                    <a:lstStyle/>
                    <a:p>
                      <a:endParaRPr lang="en-US" dirty="0"/>
                    </a:p>
                  </a:txBody>
                  <a:tcPr/>
                </a:tc>
                <a:tc gridSpan="5">
                  <a:txBody>
                    <a:bodyPr/>
                    <a:lstStyle/>
                    <a:p>
                      <a:pPr algn="ctr"/>
                      <a:r>
                        <a:rPr lang="en-US" dirty="0"/>
                        <a:t>Delta angle = Cold - Warm</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590723024"/>
                  </a:ext>
                </a:extLst>
              </a:tr>
              <a:tr h="339554">
                <a:tc>
                  <a:txBody>
                    <a:bodyPr/>
                    <a:lstStyle/>
                    <a:p>
                      <a:r>
                        <a:rPr lang="en-US" dirty="0"/>
                        <a:t> </a:t>
                      </a:r>
                    </a:p>
                  </a:txBody>
                  <a:tcPr/>
                </a:tc>
                <a:tc>
                  <a:txBody>
                    <a:bodyPr/>
                    <a:lstStyle/>
                    <a:p>
                      <a:pPr algn="ctr"/>
                      <a:r>
                        <a:rPr lang="en-US" dirty="0"/>
                        <a:t>Trial #1</a:t>
                      </a:r>
                    </a:p>
                  </a:txBody>
                  <a:tcPr/>
                </a:tc>
                <a:tc>
                  <a:txBody>
                    <a:bodyPr/>
                    <a:lstStyle/>
                    <a:p>
                      <a:pPr algn="ctr"/>
                      <a:r>
                        <a:rPr lang="en-US" dirty="0"/>
                        <a:t>Trial #2</a:t>
                      </a:r>
                    </a:p>
                  </a:txBody>
                  <a:tcPr/>
                </a:tc>
                <a:tc>
                  <a:txBody>
                    <a:bodyPr/>
                    <a:lstStyle/>
                    <a:p>
                      <a:pPr algn="ctr"/>
                      <a:r>
                        <a:rPr lang="en-US" dirty="0"/>
                        <a:t>Trial #3</a:t>
                      </a:r>
                    </a:p>
                  </a:txBody>
                  <a:tcPr/>
                </a:tc>
                <a:tc>
                  <a:txBody>
                    <a:bodyPr/>
                    <a:lstStyle/>
                    <a:p>
                      <a:pPr algn="ctr"/>
                      <a:r>
                        <a:rPr lang="en-US" dirty="0"/>
                        <a:t>Avg</a:t>
                      </a:r>
                    </a:p>
                  </a:txBody>
                  <a:tcPr/>
                </a:tc>
                <a:tc>
                  <a:txBody>
                    <a:bodyPr/>
                    <a:lstStyle/>
                    <a:p>
                      <a:pPr algn="ctr"/>
                      <a:r>
                        <a:rPr lang="en-US" dirty="0"/>
                        <a:t>Friction</a:t>
                      </a:r>
                    </a:p>
                  </a:txBody>
                  <a:tcPr/>
                </a:tc>
                <a:extLst>
                  <a:ext uri="{0D108BD9-81ED-4DB2-BD59-A6C34878D82A}">
                    <a16:rowId xmlns:a16="http://schemas.microsoft.com/office/drawing/2014/main" val="259071476"/>
                  </a:ext>
                </a:extLst>
              </a:tr>
              <a:tr h="339554">
                <a:tc>
                  <a:txBody>
                    <a:bodyPr/>
                    <a:lstStyle/>
                    <a:p>
                      <a:r>
                        <a:rPr lang="en-US" dirty="0"/>
                        <a:t>Alum to SS He Shell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3°</a:t>
                      </a:r>
                    </a:p>
                  </a:txBody>
                  <a:tcPr/>
                </a:tc>
                <a:tc>
                  <a:txBody>
                    <a:bodyPr/>
                    <a:lstStyle/>
                    <a:p>
                      <a:pPr algn="ctr"/>
                      <a:r>
                        <a:rPr lang="en-US" dirty="0"/>
                        <a:t>4°</a:t>
                      </a:r>
                    </a:p>
                  </a:txBody>
                  <a:tcPr/>
                </a:tc>
                <a:tc>
                  <a:txBody>
                    <a:bodyPr/>
                    <a:lstStyle/>
                    <a:p>
                      <a:pPr algn="ctr"/>
                      <a:r>
                        <a:rPr lang="en-US" dirty="0"/>
                        <a:t>2.6°</a:t>
                      </a:r>
                    </a:p>
                  </a:txBody>
                  <a:tcPr/>
                </a:tc>
                <a:tc>
                  <a:txBody>
                    <a:bodyPr/>
                    <a:lstStyle/>
                    <a:p>
                      <a:pPr algn="ctr"/>
                      <a:r>
                        <a:rPr lang="en-US" dirty="0"/>
                        <a:t>0.03</a:t>
                      </a:r>
                    </a:p>
                  </a:txBody>
                  <a:tcPr/>
                </a:tc>
                <a:extLst>
                  <a:ext uri="{0D108BD9-81ED-4DB2-BD59-A6C34878D82A}">
                    <a16:rowId xmlns:a16="http://schemas.microsoft.com/office/drawing/2014/main" val="1101365195"/>
                  </a:ext>
                </a:extLst>
              </a:tr>
            </a:tbl>
          </a:graphicData>
        </a:graphic>
      </p:graphicFrame>
      <p:sp>
        <p:nvSpPr>
          <p:cNvPr id="2" name="TextBox 1">
            <a:extLst>
              <a:ext uri="{FF2B5EF4-FFF2-40B4-BE49-F238E27FC236}">
                <a16:creationId xmlns:a16="http://schemas.microsoft.com/office/drawing/2014/main" id="{F69CCE25-CACB-426A-B444-9C2459ED2696}"/>
              </a:ext>
            </a:extLst>
          </p:cNvPr>
          <p:cNvSpPr txBox="1"/>
          <p:nvPr/>
        </p:nvSpPr>
        <p:spPr>
          <a:xfrm>
            <a:off x="560467" y="3437441"/>
            <a:ext cx="8306333" cy="646331"/>
          </a:xfrm>
          <a:prstGeom prst="rect">
            <a:avLst/>
          </a:prstGeom>
          <a:noFill/>
        </p:spPr>
        <p:txBody>
          <a:bodyPr wrap="square" rtlCol="0">
            <a:spAutoFit/>
          </a:bodyPr>
          <a:lstStyle/>
          <a:p>
            <a:pPr marL="285750" indent="-285750">
              <a:buFont typeface="Arial" panose="020B0604020202020204" pitchFamily="34" charset="0"/>
              <a:buChar char="•"/>
            </a:pPr>
            <a:r>
              <a:rPr lang="en-US" dirty="0"/>
              <a:t>Second test concludes that difference between room temperature and 80K has negligible differences; the friction is getting slightly larger at 80 K</a:t>
            </a:r>
          </a:p>
        </p:txBody>
      </p:sp>
    </p:spTree>
    <p:extLst>
      <p:ext uri="{BB962C8B-B14F-4D97-AF65-F5344CB8AC3E}">
        <p14:creationId xmlns:p14="http://schemas.microsoft.com/office/powerpoint/2010/main" val="180266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7842E3-BEBE-4E53-BBB9-5940B61E0B93}"/>
              </a:ext>
            </a:extLst>
          </p:cNvPr>
          <p:cNvSpPr/>
          <p:nvPr/>
        </p:nvSpPr>
        <p:spPr>
          <a:xfrm>
            <a:off x="323527" y="641881"/>
            <a:ext cx="8660529" cy="4431983"/>
          </a:xfrm>
          <a:prstGeom prst="rect">
            <a:avLst/>
          </a:prstGeom>
        </p:spPr>
        <p:txBody>
          <a:bodyPr wrap="square">
            <a:spAutoFit/>
          </a:bodyPr>
          <a:lstStyle/>
          <a:p>
            <a:r>
              <a:rPr lang="en-US" sz="2400" dirty="0">
                <a:solidFill>
                  <a:schemeClr val="tx1">
                    <a:lumMod val="65000"/>
                    <a:lumOff val="35000"/>
                  </a:schemeClr>
                </a:solidFill>
              </a:rPr>
              <a:t>Scope of work includes Final Design and Fabrication </a:t>
            </a:r>
          </a:p>
          <a:p>
            <a:pPr marL="800100" lvl="1" indent="-342900">
              <a:buFont typeface="Arial" panose="020B0604020202020204" pitchFamily="34" charset="0"/>
              <a:buChar char="•"/>
            </a:pPr>
            <a:r>
              <a:rPr lang="en-US" sz="2000" dirty="0">
                <a:solidFill>
                  <a:schemeClr val="tx1">
                    <a:lumMod val="65000"/>
                    <a:lumOff val="35000"/>
                  </a:schemeClr>
                </a:solidFill>
              </a:rPr>
              <a:t>10 Q1/Q3 Cold Masses - 3 pre-series, 7 series production</a:t>
            </a:r>
          </a:p>
          <a:p>
            <a:pPr marL="800100" lvl="1" indent="-342900">
              <a:buFont typeface="Arial" panose="020B0604020202020204" pitchFamily="34" charset="0"/>
              <a:buChar char="•"/>
            </a:pPr>
            <a:r>
              <a:rPr lang="en-US" sz="2000" dirty="0">
                <a:solidFill>
                  <a:schemeClr val="tx1">
                    <a:lumMod val="65000"/>
                    <a:lumOff val="35000"/>
                  </a:schemeClr>
                </a:solidFill>
              </a:rPr>
              <a:t> 2 Cold Mass assembly re-work</a:t>
            </a:r>
          </a:p>
          <a:p>
            <a:pPr marL="800100" lvl="1" indent="-342900">
              <a:buFont typeface="Arial" panose="020B0604020202020204" pitchFamily="34" charset="0"/>
              <a:buChar char="•"/>
            </a:pPr>
            <a:r>
              <a:rPr lang="en-US" sz="2000" dirty="0">
                <a:solidFill>
                  <a:schemeClr val="tx1">
                    <a:lumMod val="65000"/>
                    <a:lumOff val="35000"/>
                  </a:schemeClr>
                </a:solidFill>
              </a:rPr>
              <a:t>Design &amp; Fabrication of Cold Mass Tooling</a:t>
            </a:r>
          </a:p>
          <a:p>
            <a:pPr marL="800100" lvl="1" indent="-342900">
              <a:buFont typeface="Arial" panose="020B0604020202020204" pitchFamily="34" charset="0"/>
              <a:buChar char="•"/>
            </a:pPr>
            <a:r>
              <a:rPr lang="en-US" sz="2000" dirty="0">
                <a:solidFill>
                  <a:schemeClr val="tx1">
                    <a:lumMod val="65000"/>
                    <a:lumOff val="35000"/>
                  </a:schemeClr>
                </a:solidFill>
              </a:rPr>
              <a:t>Design &amp; Fabrication of 12 Q2 Busbar assemblies</a:t>
            </a:r>
          </a:p>
          <a:p>
            <a:pPr lvl="1"/>
            <a:endParaRPr lang="en-US" sz="1000" dirty="0">
              <a:solidFill>
                <a:schemeClr val="tx1">
                  <a:lumMod val="65000"/>
                  <a:lumOff val="35000"/>
                </a:schemeClr>
              </a:solidFill>
            </a:endParaRPr>
          </a:p>
          <a:p>
            <a:r>
              <a:rPr lang="en-US" sz="2400" dirty="0">
                <a:solidFill>
                  <a:schemeClr val="tx1">
                    <a:lumMod val="65000"/>
                    <a:lumOff val="35000"/>
                  </a:schemeClr>
                </a:solidFill>
              </a:rPr>
              <a:t>WBS Deliverables include 10 Q1/Q3 Cold Mass assemblies with QC &amp; Safety</a:t>
            </a:r>
          </a:p>
          <a:p>
            <a:r>
              <a:rPr lang="en-US" sz="2400" dirty="0">
                <a:solidFill>
                  <a:schemeClr val="tx1">
                    <a:lumMod val="65000"/>
                    <a:lumOff val="35000"/>
                  </a:schemeClr>
                </a:solidFill>
              </a:rPr>
              <a:t>Reports and 12 Q2 </a:t>
            </a:r>
          </a:p>
          <a:p>
            <a:r>
              <a:rPr lang="en-US" sz="2400" dirty="0">
                <a:solidFill>
                  <a:schemeClr val="tx1">
                    <a:lumMod val="65000"/>
                    <a:lumOff val="35000"/>
                  </a:schemeClr>
                </a:solidFill>
              </a:rPr>
              <a:t>Busbar assemblies</a:t>
            </a:r>
          </a:p>
          <a:p>
            <a:endParaRPr lang="en-US" sz="2400" dirty="0"/>
          </a:p>
          <a:p>
            <a:r>
              <a:rPr lang="en-US" sz="2400" dirty="0"/>
              <a:t>See WBS Dictionary:  </a:t>
            </a:r>
          </a:p>
          <a:p>
            <a:r>
              <a:rPr lang="en-US" sz="2400" b="1" dirty="0">
                <a:solidFill>
                  <a:schemeClr val="bg2"/>
                </a:solidFill>
                <a:sym typeface="Wingdings" panose="05000000000000000000" pitchFamily="2" charset="2"/>
              </a:rPr>
              <a:t>US-HiLumi-doc-39</a:t>
            </a:r>
            <a:endParaRPr lang="en-US" sz="2400" dirty="0"/>
          </a:p>
        </p:txBody>
      </p:sp>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a:t>
            </a:r>
          </a:p>
        </p:txBody>
      </p:sp>
      <p:sp>
        <p:nvSpPr>
          <p:cNvPr id="3" name="Slide Number Placeholder 2">
            <a:extLst>
              <a:ext uri="{FF2B5EF4-FFF2-40B4-BE49-F238E27FC236}">
                <a16:creationId xmlns:a16="http://schemas.microsoft.com/office/drawing/2014/main" id="{2E68221C-3CA2-437D-B2E5-2BE0058C1EA6}"/>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18" name="Footer Placeholder 4">
            <a:extLst>
              <a:ext uri="{FF2B5EF4-FFF2-40B4-BE49-F238E27FC236}">
                <a16:creationId xmlns:a16="http://schemas.microsoft.com/office/drawing/2014/main" id="{16664691-14C3-4AB7-8240-A937B602E1A8}"/>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pic>
        <p:nvPicPr>
          <p:cNvPr id="5" name="Picture 4" descr="Graphical user interface, text, application, email&#10;&#10;Description automatically generated">
            <a:extLst>
              <a:ext uri="{FF2B5EF4-FFF2-40B4-BE49-F238E27FC236}">
                <a16:creationId xmlns:a16="http://schemas.microsoft.com/office/drawing/2014/main" id="{6876A9CF-BECA-20AB-CC56-F96E61F157BA}"/>
              </a:ext>
            </a:extLst>
          </p:cNvPr>
          <p:cNvPicPr>
            <a:picLocks noChangeAspect="1"/>
          </p:cNvPicPr>
          <p:nvPr/>
        </p:nvPicPr>
        <p:blipFill>
          <a:blip r:embed="rId2"/>
          <a:stretch>
            <a:fillRect/>
          </a:stretch>
        </p:blipFill>
        <p:spPr>
          <a:xfrm>
            <a:off x="3351785" y="2924944"/>
            <a:ext cx="5515015" cy="2962297"/>
          </a:xfrm>
          <a:prstGeom prst="rect">
            <a:avLst/>
          </a:prstGeom>
        </p:spPr>
      </p:pic>
    </p:spTree>
    <p:extLst>
      <p:ext uri="{BB962C8B-B14F-4D97-AF65-F5344CB8AC3E}">
        <p14:creationId xmlns:p14="http://schemas.microsoft.com/office/powerpoint/2010/main" val="1355823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7ED32-8436-744C-A94C-60DB42A10B5C}"/>
              </a:ext>
            </a:extLst>
          </p:cNvPr>
          <p:cNvSpPr>
            <a:spLocks noGrp="1"/>
          </p:cNvSpPr>
          <p:nvPr>
            <p:ph type="sldNum" sz="quarter" idx="12"/>
          </p:nvPr>
        </p:nvSpPr>
        <p:spPr/>
        <p:txBody>
          <a:bodyPr/>
          <a:lstStyle/>
          <a:p>
            <a:fld id="{BFDCA1C4-9514-7B4F-976F-D92F7E296653}" type="slidenum">
              <a:rPr lang="fr-FR" smtClean="0"/>
              <a:pPr/>
              <a:t>30</a:t>
            </a:fld>
            <a:endParaRPr lang="fr-FR" dirty="0"/>
          </a:p>
        </p:txBody>
      </p:sp>
      <p:sp>
        <p:nvSpPr>
          <p:cNvPr id="14" name="Footer Placeholder 4">
            <a:extLst>
              <a:ext uri="{FF2B5EF4-FFF2-40B4-BE49-F238E27FC236}">
                <a16:creationId xmlns:a16="http://schemas.microsoft.com/office/drawing/2014/main" id="{2DC2FC32-56A3-B343-AFFB-84D3384CFC41}"/>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
        <p:nvSpPr>
          <p:cNvPr id="11" name="Title 1">
            <a:extLst>
              <a:ext uri="{FF2B5EF4-FFF2-40B4-BE49-F238E27FC236}">
                <a16:creationId xmlns:a16="http://schemas.microsoft.com/office/drawing/2014/main" id="{89208325-8D82-41AD-A17B-5414B3499E79}"/>
              </a:ext>
            </a:extLst>
          </p:cNvPr>
          <p:cNvSpPr>
            <a:spLocks noGrp="1"/>
          </p:cNvSpPr>
          <p:nvPr>
            <p:ph type="title"/>
          </p:nvPr>
        </p:nvSpPr>
        <p:spPr>
          <a:xfrm>
            <a:off x="827584" y="25860"/>
            <a:ext cx="7920000" cy="781809"/>
          </a:xfrm>
        </p:spPr>
        <p:txBody>
          <a:bodyPr/>
          <a:lstStyle/>
          <a:p>
            <a:r>
              <a:rPr lang="en-US" dirty="0"/>
              <a:t>Cold Tack Block Bolt Shear Tests </a:t>
            </a:r>
          </a:p>
        </p:txBody>
      </p:sp>
      <p:sp>
        <p:nvSpPr>
          <p:cNvPr id="12" name="Slide Number Placeholder 3">
            <a:extLst>
              <a:ext uri="{FF2B5EF4-FFF2-40B4-BE49-F238E27FC236}">
                <a16:creationId xmlns:a16="http://schemas.microsoft.com/office/drawing/2014/main" id="{12DD2C3A-5937-43C6-802D-FB5041C1BACA}"/>
              </a:ext>
            </a:extLst>
          </p:cNvPr>
          <p:cNvSpPr txBox="1">
            <a:spLocks/>
          </p:cNvSpPr>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30</a:t>
            </a:fld>
            <a:endParaRPr lang="fr-FR" dirty="0"/>
          </a:p>
        </p:txBody>
      </p:sp>
      <p:sp>
        <p:nvSpPr>
          <p:cNvPr id="8" name="TextBox 7">
            <a:extLst>
              <a:ext uri="{FF2B5EF4-FFF2-40B4-BE49-F238E27FC236}">
                <a16:creationId xmlns:a16="http://schemas.microsoft.com/office/drawing/2014/main" id="{A8D76E59-DF53-4B9B-B7DD-8361892B2945}"/>
              </a:ext>
            </a:extLst>
          </p:cNvPr>
          <p:cNvSpPr txBox="1"/>
          <p:nvPr/>
        </p:nvSpPr>
        <p:spPr>
          <a:xfrm>
            <a:off x="423243" y="634735"/>
            <a:ext cx="8136464" cy="3416320"/>
          </a:xfrm>
          <a:prstGeom prst="rect">
            <a:avLst/>
          </a:prstGeom>
          <a:noFill/>
        </p:spPr>
        <p:txBody>
          <a:bodyPr wrap="square">
            <a:spAutoFit/>
          </a:bodyPr>
          <a:lstStyle/>
          <a:p>
            <a:pPr marL="285750" indent="-285750">
              <a:buFont typeface="Arial" panose="020B0604020202020204" pitchFamily="34" charset="0"/>
              <a:buChar char="•"/>
            </a:pPr>
            <a:r>
              <a:rPr lang="en-US" dirty="0"/>
              <a:t>LN2 Bath Bolt Shear strength Mock-up tests:</a:t>
            </a:r>
          </a:p>
          <a:p>
            <a:pPr marL="742950" lvl="1" indent="-285750">
              <a:buFont typeface="Arial" panose="020B0604020202020204" pitchFamily="34" charset="0"/>
              <a:buChar char="•"/>
            </a:pPr>
            <a:r>
              <a:rPr lang="en-US" dirty="0"/>
              <a:t>The original fixture was machined to fit the ARMCO Iron inserts provided by LBNL. The inserts were then milled to match the profile of the tack block seat with 2x M8 threaded holes on both faces to mount the tack blocks. Tack blocks were fastened to the ARMCO Iron and fit, welded with the backing strip and shell plates.</a:t>
            </a:r>
          </a:p>
          <a:p>
            <a:pPr marL="742950" lvl="1" indent="-285750">
              <a:buFont typeface="Arial" panose="020B0604020202020204" pitchFamily="34" charset="0"/>
              <a:buChar char="•"/>
            </a:pPr>
            <a:r>
              <a:rPr lang="en-US" dirty="0"/>
              <a:t>The Mock up fixture was set in a dewar and filled with LN2 until it cooled down to 80K.</a:t>
            </a:r>
          </a:p>
          <a:p>
            <a:pPr marL="742950" lvl="1" indent="-285750">
              <a:buFont typeface="Arial" panose="020B0604020202020204" pitchFamily="34" charset="0"/>
              <a:buChar char="•"/>
            </a:pPr>
            <a:r>
              <a:rPr lang="en-US" dirty="0"/>
              <a:t>The IB3 press was used for this test also raising the load incrementally in 5-10 </a:t>
            </a:r>
            <a:r>
              <a:rPr lang="en-US" dirty="0" err="1"/>
              <a:t>kN</a:t>
            </a:r>
            <a:r>
              <a:rPr lang="en-US" dirty="0"/>
              <a:t> at a time with 30 sec. hold time between steps until failure occurred.</a:t>
            </a:r>
          </a:p>
          <a:p>
            <a:pPr lvl="1"/>
            <a:endParaRPr lang="en-US" dirty="0"/>
          </a:p>
        </p:txBody>
      </p:sp>
      <p:pic>
        <p:nvPicPr>
          <p:cNvPr id="3" name="Picture 2" descr="A picture containing yellow, miller&#10;&#10;Description automatically generated">
            <a:extLst>
              <a:ext uri="{FF2B5EF4-FFF2-40B4-BE49-F238E27FC236}">
                <a16:creationId xmlns:a16="http://schemas.microsoft.com/office/drawing/2014/main" id="{AC651CA1-7AC4-434A-A1BE-F6C3B3FD57A1}"/>
              </a:ext>
            </a:extLst>
          </p:cNvPr>
          <p:cNvPicPr>
            <a:picLocks noChangeAspect="1"/>
          </p:cNvPicPr>
          <p:nvPr/>
        </p:nvPicPr>
        <p:blipFill rotWithShape="1">
          <a:blip r:embed="rId2"/>
          <a:srcRect r="22700"/>
          <a:stretch/>
        </p:blipFill>
        <p:spPr>
          <a:xfrm rot="5400000">
            <a:off x="359106" y="3781948"/>
            <a:ext cx="2449124" cy="2376264"/>
          </a:xfrm>
          <a:prstGeom prst="rect">
            <a:avLst/>
          </a:prstGeom>
        </p:spPr>
      </p:pic>
      <p:pic>
        <p:nvPicPr>
          <p:cNvPr id="7" name="Picture 6" descr="A picture containing miller&#10;&#10;Description automatically generated">
            <a:extLst>
              <a:ext uri="{FF2B5EF4-FFF2-40B4-BE49-F238E27FC236}">
                <a16:creationId xmlns:a16="http://schemas.microsoft.com/office/drawing/2014/main" id="{D91B0336-39FB-4905-8485-B88D7BD82E84}"/>
              </a:ext>
            </a:extLst>
          </p:cNvPr>
          <p:cNvPicPr>
            <a:picLocks noChangeAspect="1"/>
          </p:cNvPicPr>
          <p:nvPr/>
        </p:nvPicPr>
        <p:blipFill rotWithShape="1">
          <a:blip r:embed="rId3"/>
          <a:srcRect l="14301" r="20601"/>
          <a:stretch/>
        </p:blipFill>
        <p:spPr>
          <a:xfrm rot="5400000">
            <a:off x="3317204" y="3560153"/>
            <a:ext cx="2437581" cy="2808312"/>
          </a:xfrm>
          <a:prstGeom prst="rect">
            <a:avLst/>
          </a:prstGeom>
        </p:spPr>
      </p:pic>
      <p:pic>
        <p:nvPicPr>
          <p:cNvPr id="13" name="Picture 12">
            <a:extLst>
              <a:ext uri="{FF2B5EF4-FFF2-40B4-BE49-F238E27FC236}">
                <a16:creationId xmlns:a16="http://schemas.microsoft.com/office/drawing/2014/main" id="{DA03EA2F-7FD4-4FEB-802F-E4C4416BFEA3}"/>
              </a:ext>
            </a:extLst>
          </p:cNvPr>
          <p:cNvPicPr>
            <a:picLocks noChangeAspect="1"/>
          </p:cNvPicPr>
          <p:nvPr/>
        </p:nvPicPr>
        <p:blipFill rotWithShape="1">
          <a:blip r:embed="rId4"/>
          <a:srcRect l="19551" r="42650"/>
          <a:stretch/>
        </p:blipFill>
        <p:spPr>
          <a:xfrm rot="5400000">
            <a:off x="6806150" y="3346925"/>
            <a:ext cx="1467212" cy="2911176"/>
          </a:xfrm>
          <a:prstGeom prst="rect">
            <a:avLst/>
          </a:prstGeom>
        </p:spPr>
      </p:pic>
    </p:spTree>
    <p:extLst>
      <p:ext uri="{BB962C8B-B14F-4D97-AF65-F5344CB8AC3E}">
        <p14:creationId xmlns:p14="http://schemas.microsoft.com/office/powerpoint/2010/main" val="300461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a:xfrm>
            <a:off x="612000" y="260648"/>
            <a:ext cx="7920000" cy="720000"/>
          </a:xfrm>
        </p:spPr>
        <p:txBody>
          <a:bodyPr/>
          <a:lstStyle/>
          <a:p>
            <a:r>
              <a:rPr lang="en-US" dirty="0"/>
              <a:t>WBS 302.4.02: Scope</a:t>
            </a:r>
          </a:p>
        </p:txBody>
      </p:sp>
      <p:sp>
        <p:nvSpPr>
          <p:cNvPr id="3" name="Slide Number Placeholder 2">
            <a:extLst>
              <a:ext uri="{FF2B5EF4-FFF2-40B4-BE49-F238E27FC236}">
                <a16:creationId xmlns:a16="http://schemas.microsoft.com/office/drawing/2014/main" id="{2E68221C-3CA2-437D-B2E5-2BE0058C1EA6}"/>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4" name="Rectangle 3">
            <a:extLst>
              <a:ext uri="{FF2B5EF4-FFF2-40B4-BE49-F238E27FC236}">
                <a16:creationId xmlns:a16="http://schemas.microsoft.com/office/drawing/2014/main" id="{ECA580FA-4BF1-41D3-A2B2-04A5190331B0}"/>
              </a:ext>
            </a:extLst>
          </p:cNvPr>
          <p:cNvSpPr/>
          <p:nvPr/>
        </p:nvSpPr>
        <p:spPr>
          <a:xfrm>
            <a:off x="402202" y="801398"/>
            <a:ext cx="8284598" cy="646331"/>
          </a:xfrm>
          <a:prstGeom prst="rect">
            <a:avLst/>
          </a:prstGeom>
        </p:spPr>
        <p:txBody>
          <a:bodyPr wrap="square">
            <a:spAutoFit/>
          </a:bodyPr>
          <a:lstStyle/>
          <a:p>
            <a:r>
              <a:rPr lang="en-US" dirty="0">
                <a:solidFill>
                  <a:schemeClr val="tx1">
                    <a:lumMod val="65000"/>
                    <a:lumOff val="35000"/>
                  </a:schemeClr>
                </a:solidFill>
              </a:rPr>
              <a:t>The </a:t>
            </a:r>
            <a:r>
              <a:rPr lang="en-US" b="1" dirty="0">
                <a:solidFill>
                  <a:schemeClr val="tx1">
                    <a:lumMod val="65000"/>
                    <a:lumOff val="35000"/>
                  </a:schemeClr>
                </a:solidFill>
              </a:rPr>
              <a:t>LMQXFA Cold Mass</a:t>
            </a:r>
            <a:r>
              <a:rPr lang="en-US" dirty="0">
                <a:solidFill>
                  <a:schemeClr val="tx1">
                    <a:lumMod val="65000"/>
                    <a:lumOff val="35000"/>
                  </a:schemeClr>
                </a:solidFill>
              </a:rPr>
              <a:t> is the He pressure vessel assembly containing 2 MQXFA magnets </a:t>
            </a:r>
          </a:p>
        </p:txBody>
      </p:sp>
      <p:pic>
        <p:nvPicPr>
          <p:cNvPr id="9" name="Picture 8">
            <a:extLst>
              <a:ext uri="{FF2B5EF4-FFF2-40B4-BE49-F238E27FC236}">
                <a16:creationId xmlns:a16="http://schemas.microsoft.com/office/drawing/2014/main" id="{6B3252BC-B395-4AF7-AB91-66BA9813A0B5}"/>
              </a:ext>
            </a:extLst>
          </p:cNvPr>
          <p:cNvPicPr>
            <a:picLocks noChangeAspect="1"/>
          </p:cNvPicPr>
          <p:nvPr/>
        </p:nvPicPr>
        <p:blipFill>
          <a:blip r:embed="rId2"/>
          <a:stretch>
            <a:fillRect/>
          </a:stretch>
        </p:blipFill>
        <p:spPr>
          <a:xfrm>
            <a:off x="323528" y="1799906"/>
            <a:ext cx="5075249" cy="3069618"/>
          </a:xfrm>
          <a:prstGeom prst="rect">
            <a:avLst/>
          </a:prstGeom>
          <a:ln>
            <a:noFill/>
          </a:ln>
          <a:effectLst>
            <a:softEdge rad="112500"/>
          </a:effectLst>
        </p:spPr>
      </p:pic>
      <p:pic>
        <p:nvPicPr>
          <p:cNvPr id="11" name="Picture 10">
            <a:extLst>
              <a:ext uri="{FF2B5EF4-FFF2-40B4-BE49-F238E27FC236}">
                <a16:creationId xmlns:a16="http://schemas.microsoft.com/office/drawing/2014/main" id="{3D5E3828-CE14-4F12-B935-867ED5BC72A9}"/>
              </a:ext>
            </a:extLst>
          </p:cNvPr>
          <p:cNvPicPr>
            <a:picLocks noChangeAspect="1"/>
          </p:cNvPicPr>
          <p:nvPr/>
        </p:nvPicPr>
        <p:blipFill>
          <a:blip r:embed="rId3"/>
          <a:stretch>
            <a:fillRect/>
          </a:stretch>
        </p:blipFill>
        <p:spPr>
          <a:xfrm>
            <a:off x="6308536" y="1277139"/>
            <a:ext cx="2223464" cy="1849831"/>
          </a:xfrm>
          <a:prstGeom prst="ellipse">
            <a:avLst/>
          </a:prstGeom>
          <a:ln>
            <a:noFill/>
          </a:ln>
          <a:effectLst>
            <a:softEdge rad="112500"/>
          </a:effectLst>
        </p:spPr>
      </p:pic>
      <p:pic>
        <p:nvPicPr>
          <p:cNvPr id="12" name="Picture 11">
            <a:extLst>
              <a:ext uri="{FF2B5EF4-FFF2-40B4-BE49-F238E27FC236}">
                <a16:creationId xmlns:a16="http://schemas.microsoft.com/office/drawing/2014/main" id="{69E844CC-03A8-4BE0-B1E1-8B08B4077E4D}"/>
              </a:ext>
            </a:extLst>
          </p:cNvPr>
          <p:cNvPicPr>
            <a:picLocks noChangeAspect="1"/>
          </p:cNvPicPr>
          <p:nvPr/>
        </p:nvPicPr>
        <p:blipFill rotWithShape="1">
          <a:blip r:embed="rId2"/>
          <a:srcRect l="2161" t="77759" r="87016" b="2497"/>
          <a:stretch/>
        </p:blipFill>
        <p:spPr>
          <a:xfrm>
            <a:off x="6392455" y="3746361"/>
            <a:ext cx="2223463" cy="2453218"/>
          </a:xfrm>
          <a:prstGeom prst="ellipse">
            <a:avLst/>
          </a:prstGeom>
          <a:ln>
            <a:noFill/>
          </a:ln>
          <a:effectLst>
            <a:softEdge rad="112500"/>
          </a:effectLst>
        </p:spPr>
      </p:pic>
      <p:cxnSp>
        <p:nvCxnSpPr>
          <p:cNvPr id="13" name="Straight Arrow Connector 12">
            <a:extLst>
              <a:ext uri="{FF2B5EF4-FFF2-40B4-BE49-F238E27FC236}">
                <a16:creationId xmlns:a16="http://schemas.microsoft.com/office/drawing/2014/main" id="{525671CB-7610-4EEF-8716-CB169DBD6B8E}"/>
              </a:ext>
            </a:extLst>
          </p:cNvPr>
          <p:cNvCxnSpPr>
            <a:cxnSpLocks/>
          </p:cNvCxnSpPr>
          <p:nvPr/>
        </p:nvCxnSpPr>
        <p:spPr>
          <a:xfrm flipH="1">
            <a:off x="2015528" y="2468947"/>
            <a:ext cx="403694" cy="1043312"/>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14" name="Straight Arrow Connector 13">
            <a:extLst>
              <a:ext uri="{FF2B5EF4-FFF2-40B4-BE49-F238E27FC236}">
                <a16:creationId xmlns:a16="http://schemas.microsoft.com/office/drawing/2014/main" id="{9ADA4A23-2E8D-48E3-B9BC-A11836DBAC06}"/>
              </a:ext>
            </a:extLst>
          </p:cNvPr>
          <p:cNvCxnSpPr>
            <a:cxnSpLocks/>
          </p:cNvCxnSpPr>
          <p:nvPr/>
        </p:nvCxnSpPr>
        <p:spPr>
          <a:xfrm>
            <a:off x="3187558" y="2403743"/>
            <a:ext cx="345439" cy="287459"/>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15" name="TextBox 14">
            <a:extLst>
              <a:ext uri="{FF2B5EF4-FFF2-40B4-BE49-F238E27FC236}">
                <a16:creationId xmlns:a16="http://schemas.microsoft.com/office/drawing/2014/main" id="{E3F636D0-4051-4A82-9554-E80FCC6F233A}"/>
              </a:ext>
            </a:extLst>
          </p:cNvPr>
          <p:cNvSpPr txBox="1"/>
          <p:nvPr/>
        </p:nvSpPr>
        <p:spPr>
          <a:xfrm>
            <a:off x="1709700" y="2143258"/>
            <a:ext cx="1538691" cy="307777"/>
          </a:xfrm>
          <a:prstGeom prst="rect">
            <a:avLst/>
          </a:prstGeom>
          <a:noFill/>
        </p:spPr>
        <p:txBody>
          <a:bodyPr wrap="none" rtlCol="0">
            <a:spAutoFit/>
          </a:bodyPr>
          <a:lstStyle/>
          <a:p>
            <a:r>
              <a:rPr lang="en-US" sz="1400" dirty="0"/>
              <a:t>MQXFA Magnets</a:t>
            </a:r>
          </a:p>
        </p:txBody>
      </p:sp>
      <p:sp>
        <p:nvSpPr>
          <p:cNvPr id="16" name="Rectangle 15">
            <a:extLst>
              <a:ext uri="{FF2B5EF4-FFF2-40B4-BE49-F238E27FC236}">
                <a16:creationId xmlns:a16="http://schemas.microsoft.com/office/drawing/2014/main" id="{321921F1-0891-40AB-BA08-8F12694DB35B}"/>
              </a:ext>
            </a:extLst>
          </p:cNvPr>
          <p:cNvSpPr/>
          <p:nvPr/>
        </p:nvSpPr>
        <p:spPr>
          <a:xfrm>
            <a:off x="1328141" y="4509391"/>
            <a:ext cx="1797287" cy="307777"/>
          </a:xfrm>
          <a:prstGeom prst="rect">
            <a:avLst/>
          </a:prstGeom>
        </p:spPr>
        <p:txBody>
          <a:bodyPr wrap="none">
            <a:spAutoFit/>
          </a:bodyPr>
          <a:lstStyle/>
          <a:p>
            <a:r>
              <a:rPr lang="en-US" sz="1400" dirty="0"/>
              <a:t>Cold Mass Supports</a:t>
            </a:r>
          </a:p>
        </p:txBody>
      </p:sp>
      <p:cxnSp>
        <p:nvCxnSpPr>
          <p:cNvPr id="17" name="Straight Arrow Connector 16">
            <a:extLst>
              <a:ext uri="{FF2B5EF4-FFF2-40B4-BE49-F238E27FC236}">
                <a16:creationId xmlns:a16="http://schemas.microsoft.com/office/drawing/2014/main" id="{07629E69-3A20-48F9-AC02-BEC011FC59F6}"/>
              </a:ext>
            </a:extLst>
          </p:cNvPr>
          <p:cNvCxnSpPr>
            <a:cxnSpLocks/>
          </p:cNvCxnSpPr>
          <p:nvPr/>
        </p:nvCxnSpPr>
        <p:spPr>
          <a:xfrm flipH="1" flipV="1">
            <a:off x="1854457" y="4207754"/>
            <a:ext cx="100814" cy="329564"/>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C420D7D-9678-4939-B215-774F26186800}"/>
              </a:ext>
            </a:extLst>
          </p:cNvPr>
          <p:cNvCxnSpPr>
            <a:cxnSpLocks/>
          </p:cNvCxnSpPr>
          <p:nvPr/>
        </p:nvCxnSpPr>
        <p:spPr>
          <a:xfrm flipV="1">
            <a:off x="2285068" y="3468798"/>
            <a:ext cx="775046" cy="105879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625F6D4-C453-442D-9DCB-796158F7AD06}"/>
              </a:ext>
            </a:extLst>
          </p:cNvPr>
          <p:cNvCxnSpPr>
            <a:cxnSpLocks/>
          </p:cNvCxnSpPr>
          <p:nvPr/>
        </p:nvCxnSpPr>
        <p:spPr>
          <a:xfrm>
            <a:off x="6804066" y="4057997"/>
            <a:ext cx="326750" cy="19391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5231CFB-CF86-4AE6-AA71-455FCB3F8AF9}"/>
              </a:ext>
            </a:extLst>
          </p:cNvPr>
          <p:cNvCxnSpPr>
            <a:cxnSpLocks/>
          </p:cNvCxnSpPr>
          <p:nvPr/>
        </p:nvCxnSpPr>
        <p:spPr>
          <a:xfrm flipV="1">
            <a:off x="6804066" y="5958099"/>
            <a:ext cx="326750" cy="20561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DD3C1C94-CFE5-44D3-9F11-66F0AD270E91}"/>
              </a:ext>
            </a:extLst>
          </p:cNvPr>
          <p:cNvSpPr/>
          <p:nvPr/>
        </p:nvSpPr>
        <p:spPr>
          <a:xfrm>
            <a:off x="5848379" y="3855629"/>
            <a:ext cx="1031051" cy="307777"/>
          </a:xfrm>
          <a:prstGeom prst="rect">
            <a:avLst/>
          </a:prstGeom>
        </p:spPr>
        <p:txBody>
          <a:bodyPr wrap="none">
            <a:spAutoFit/>
          </a:bodyPr>
          <a:lstStyle/>
          <a:p>
            <a:r>
              <a:rPr lang="en-US" sz="1400" dirty="0"/>
              <a:t>End Cover</a:t>
            </a:r>
          </a:p>
        </p:txBody>
      </p:sp>
      <p:sp>
        <p:nvSpPr>
          <p:cNvPr id="22" name="Rectangle 21">
            <a:extLst>
              <a:ext uri="{FF2B5EF4-FFF2-40B4-BE49-F238E27FC236}">
                <a16:creationId xmlns:a16="http://schemas.microsoft.com/office/drawing/2014/main" id="{1455060A-DE07-40D5-898E-B73576159D99}"/>
              </a:ext>
            </a:extLst>
          </p:cNvPr>
          <p:cNvSpPr/>
          <p:nvPr/>
        </p:nvSpPr>
        <p:spPr>
          <a:xfrm>
            <a:off x="5258270" y="6035823"/>
            <a:ext cx="1558440" cy="307777"/>
          </a:xfrm>
          <a:prstGeom prst="rect">
            <a:avLst/>
          </a:prstGeom>
        </p:spPr>
        <p:txBody>
          <a:bodyPr wrap="none">
            <a:spAutoFit/>
          </a:bodyPr>
          <a:lstStyle/>
          <a:p>
            <a:r>
              <a:rPr lang="en-US" sz="1400" dirty="0"/>
              <a:t>CLIQ/K-Mod Port</a:t>
            </a:r>
          </a:p>
        </p:txBody>
      </p:sp>
      <p:cxnSp>
        <p:nvCxnSpPr>
          <p:cNvPr id="23" name="Straight Arrow Connector 22">
            <a:extLst>
              <a:ext uri="{FF2B5EF4-FFF2-40B4-BE49-F238E27FC236}">
                <a16:creationId xmlns:a16="http://schemas.microsoft.com/office/drawing/2014/main" id="{46CBD542-85EE-40D0-92EB-4A0695350708}"/>
              </a:ext>
            </a:extLst>
          </p:cNvPr>
          <p:cNvCxnSpPr>
            <a:cxnSpLocks/>
          </p:cNvCxnSpPr>
          <p:nvPr/>
        </p:nvCxnSpPr>
        <p:spPr>
          <a:xfrm>
            <a:off x="6240674" y="4663279"/>
            <a:ext cx="995622" cy="49340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EA57497-2E7D-4C5A-97B4-21DAA7A08E33}"/>
              </a:ext>
            </a:extLst>
          </p:cNvPr>
          <p:cNvCxnSpPr>
            <a:cxnSpLocks/>
          </p:cNvCxnSpPr>
          <p:nvPr/>
        </p:nvCxnSpPr>
        <p:spPr>
          <a:xfrm>
            <a:off x="6267656" y="4626403"/>
            <a:ext cx="403307" cy="10612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1A5F0C1C-FF3C-4266-8D40-FAD58B67E7E0}"/>
              </a:ext>
            </a:extLst>
          </p:cNvPr>
          <p:cNvSpPr/>
          <p:nvPr/>
        </p:nvSpPr>
        <p:spPr>
          <a:xfrm>
            <a:off x="5004411" y="4347024"/>
            <a:ext cx="1558440" cy="307777"/>
          </a:xfrm>
          <a:prstGeom prst="rect">
            <a:avLst/>
          </a:prstGeom>
        </p:spPr>
        <p:txBody>
          <a:bodyPr wrap="none">
            <a:spAutoFit/>
          </a:bodyPr>
          <a:lstStyle/>
          <a:p>
            <a:r>
              <a:rPr lang="en-US" sz="1400" dirty="0"/>
              <a:t>Heat Exchangers</a:t>
            </a:r>
          </a:p>
        </p:txBody>
      </p:sp>
      <p:sp>
        <p:nvSpPr>
          <p:cNvPr id="26" name="Rectangle 25">
            <a:extLst>
              <a:ext uri="{FF2B5EF4-FFF2-40B4-BE49-F238E27FC236}">
                <a16:creationId xmlns:a16="http://schemas.microsoft.com/office/drawing/2014/main" id="{C9307795-19DD-49B1-9C66-7AA4F98BC21F}"/>
              </a:ext>
            </a:extLst>
          </p:cNvPr>
          <p:cNvSpPr/>
          <p:nvPr/>
        </p:nvSpPr>
        <p:spPr>
          <a:xfrm>
            <a:off x="5227526" y="5214705"/>
            <a:ext cx="1099660" cy="307777"/>
          </a:xfrm>
          <a:prstGeom prst="rect">
            <a:avLst/>
          </a:prstGeom>
        </p:spPr>
        <p:txBody>
          <a:bodyPr wrap="none">
            <a:spAutoFit/>
          </a:bodyPr>
          <a:lstStyle/>
          <a:p>
            <a:r>
              <a:rPr lang="en-US" sz="1400" dirty="0"/>
              <a:t>Beam Tube</a:t>
            </a:r>
          </a:p>
        </p:txBody>
      </p:sp>
      <p:cxnSp>
        <p:nvCxnSpPr>
          <p:cNvPr id="27" name="Straight Arrow Connector 26">
            <a:extLst>
              <a:ext uri="{FF2B5EF4-FFF2-40B4-BE49-F238E27FC236}">
                <a16:creationId xmlns:a16="http://schemas.microsoft.com/office/drawing/2014/main" id="{3869C6E1-CEA6-458F-9D31-4C4D2E646611}"/>
              </a:ext>
            </a:extLst>
          </p:cNvPr>
          <p:cNvCxnSpPr>
            <a:cxnSpLocks/>
            <a:stCxn id="26" idx="3"/>
          </p:cNvCxnSpPr>
          <p:nvPr/>
        </p:nvCxnSpPr>
        <p:spPr>
          <a:xfrm>
            <a:off x="6327186" y="5368594"/>
            <a:ext cx="592067" cy="2360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E2B33FEA-5F17-4ACF-82DC-2E1AC5413A43}"/>
              </a:ext>
            </a:extLst>
          </p:cNvPr>
          <p:cNvSpPr/>
          <p:nvPr/>
        </p:nvSpPr>
        <p:spPr>
          <a:xfrm>
            <a:off x="2827404" y="2812044"/>
            <a:ext cx="755203" cy="929471"/>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Connector: Elbow 29">
            <a:extLst>
              <a:ext uri="{FF2B5EF4-FFF2-40B4-BE49-F238E27FC236}">
                <a16:creationId xmlns:a16="http://schemas.microsoft.com/office/drawing/2014/main" id="{92697415-8D6E-428A-993F-86FA65DCA725}"/>
              </a:ext>
            </a:extLst>
          </p:cNvPr>
          <p:cNvCxnSpPr>
            <a:cxnSpLocks/>
          </p:cNvCxnSpPr>
          <p:nvPr/>
        </p:nvCxnSpPr>
        <p:spPr>
          <a:xfrm flipV="1">
            <a:off x="3582607" y="2687720"/>
            <a:ext cx="2761979" cy="767871"/>
          </a:xfrm>
          <a:prstGeom prst="bentConnector3">
            <a:avLst>
              <a:gd name="adj1" fmla="val 50000"/>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3ECC276-D2AC-4ED6-8230-7FBD486F8A89}"/>
              </a:ext>
            </a:extLst>
          </p:cNvPr>
          <p:cNvSpPr/>
          <p:nvPr/>
        </p:nvSpPr>
        <p:spPr>
          <a:xfrm>
            <a:off x="6498899" y="3051840"/>
            <a:ext cx="2031325" cy="338554"/>
          </a:xfrm>
          <a:prstGeom prst="rect">
            <a:avLst/>
          </a:prstGeom>
        </p:spPr>
        <p:txBody>
          <a:bodyPr wrap="none">
            <a:spAutoFit/>
          </a:bodyPr>
          <a:lstStyle/>
          <a:p>
            <a:r>
              <a:rPr lang="en-US" sz="1600" dirty="0"/>
              <a:t>Cold Mass Supports</a:t>
            </a:r>
          </a:p>
        </p:txBody>
      </p:sp>
      <p:cxnSp>
        <p:nvCxnSpPr>
          <p:cNvPr id="32" name="Straight Arrow Connector 31">
            <a:extLst>
              <a:ext uri="{FF2B5EF4-FFF2-40B4-BE49-F238E27FC236}">
                <a16:creationId xmlns:a16="http://schemas.microsoft.com/office/drawing/2014/main" id="{2FF52B36-14CA-445F-8EC6-65960B3B538E}"/>
              </a:ext>
            </a:extLst>
          </p:cNvPr>
          <p:cNvCxnSpPr>
            <a:cxnSpLocks/>
          </p:cNvCxnSpPr>
          <p:nvPr/>
        </p:nvCxnSpPr>
        <p:spPr>
          <a:xfrm flipV="1">
            <a:off x="2479046" y="2812044"/>
            <a:ext cx="1686669" cy="1762236"/>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3FE0AE28-DAD4-4488-8C79-60040D4736C7}"/>
              </a:ext>
            </a:extLst>
          </p:cNvPr>
          <p:cNvSpPr/>
          <p:nvPr/>
        </p:nvSpPr>
        <p:spPr>
          <a:xfrm>
            <a:off x="393103" y="3935050"/>
            <a:ext cx="663362" cy="1058798"/>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Connector: Elbow 33">
            <a:extLst>
              <a:ext uri="{FF2B5EF4-FFF2-40B4-BE49-F238E27FC236}">
                <a16:creationId xmlns:a16="http://schemas.microsoft.com/office/drawing/2014/main" id="{4EFF21EE-0486-437C-9757-F0EDD24E2E26}"/>
              </a:ext>
            </a:extLst>
          </p:cNvPr>
          <p:cNvCxnSpPr>
            <a:cxnSpLocks/>
          </p:cNvCxnSpPr>
          <p:nvPr/>
        </p:nvCxnSpPr>
        <p:spPr>
          <a:xfrm>
            <a:off x="1083114" y="4913446"/>
            <a:ext cx="4315663" cy="12700"/>
          </a:xfrm>
          <a:prstGeom prst="bentConnector3">
            <a:avLst>
              <a:gd name="adj1" fmla="val 50000"/>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EFD154D4-DD78-4EA0-A84B-81057A944973}"/>
              </a:ext>
            </a:extLst>
          </p:cNvPr>
          <p:cNvSpPr/>
          <p:nvPr/>
        </p:nvSpPr>
        <p:spPr>
          <a:xfrm>
            <a:off x="5550558" y="5673893"/>
            <a:ext cx="841897" cy="307777"/>
          </a:xfrm>
          <a:prstGeom prst="rect">
            <a:avLst/>
          </a:prstGeom>
        </p:spPr>
        <p:txBody>
          <a:bodyPr wrap="none">
            <a:spAutoFit/>
          </a:bodyPr>
          <a:lstStyle/>
          <a:p>
            <a:r>
              <a:rPr lang="en-US" sz="1400" dirty="0"/>
              <a:t>IFS Port</a:t>
            </a:r>
          </a:p>
        </p:txBody>
      </p:sp>
      <p:cxnSp>
        <p:nvCxnSpPr>
          <p:cNvPr id="37" name="Straight Arrow Connector 36">
            <a:extLst>
              <a:ext uri="{FF2B5EF4-FFF2-40B4-BE49-F238E27FC236}">
                <a16:creationId xmlns:a16="http://schemas.microsoft.com/office/drawing/2014/main" id="{D4FEA3C6-CFFA-4FAA-8759-B5D18CB81AD4}"/>
              </a:ext>
            </a:extLst>
          </p:cNvPr>
          <p:cNvCxnSpPr>
            <a:cxnSpLocks/>
          </p:cNvCxnSpPr>
          <p:nvPr/>
        </p:nvCxnSpPr>
        <p:spPr>
          <a:xfrm flipV="1">
            <a:off x="6344586" y="5568010"/>
            <a:ext cx="326377" cy="20916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A1F1C34F-6CEF-480C-BCF5-BFF21319D149}"/>
              </a:ext>
            </a:extLst>
          </p:cNvPr>
          <p:cNvSpPr txBox="1"/>
          <p:nvPr/>
        </p:nvSpPr>
        <p:spPr>
          <a:xfrm>
            <a:off x="76982" y="5208496"/>
            <a:ext cx="4958154" cy="923330"/>
          </a:xfrm>
          <a:prstGeom prst="rect">
            <a:avLst/>
          </a:prstGeom>
          <a:noFill/>
        </p:spPr>
        <p:txBody>
          <a:bodyPr wrap="square" rtlCol="0">
            <a:spAutoFit/>
          </a:bodyPr>
          <a:lstStyle/>
          <a:p>
            <a:pPr marL="342900" indent="-342900">
              <a:spcBef>
                <a:spcPct val="20000"/>
              </a:spcBef>
              <a:buClr>
                <a:srgbClr val="FB963C"/>
              </a:buClr>
              <a:buFont typeface="Wingdings" charset="2"/>
              <a:buChar char="§"/>
            </a:pPr>
            <a:r>
              <a:rPr lang="en-US" dirty="0">
                <a:solidFill>
                  <a:schemeClr val="tx1">
                    <a:lumMod val="65000"/>
                    <a:lumOff val="35000"/>
                  </a:schemeClr>
                </a:solidFill>
              </a:rPr>
              <a:t>The Bus &amp; Instrumentation design see Rodger Bossert’s talk</a:t>
            </a:r>
          </a:p>
          <a:p>
            <a:endParaRPr lang="en-US" dirty="0"/>
          </a:p>
        </p:txBody>
      </p:sp>
      <p:sp>
        <p:nvSpPr>
          <p:cNvPr id="35" name="Footer Placeholder 4">
            <a:extLst>
              <a:ext uri="{FF2B5EF4-FFF2-40B4-BE49-F238E27FC236}">
                <a16:creationId xmlns:a16="http://schemas.microsoft.com/office/drawing/2014/main" id="{15A85F16-4CDA-40A1-9C6E-194F53FB6364}"/>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Tree>
    <p:extLst>
      <p:ext uri="{BB962C8B-B14F-4D97-AF65-F5344CB8AC3E}">
        <p14:creationId xmlns:p14="http://schemas.microsoft.com/office/powerpoint/2010/main" val="5095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Functional Requirements and Acceptance Criteria</a:t>
            </a:r>
          </a:p>
        </p:txBody>
      </p:sp>
      <p:sp>
        <p:nvSpPr>
          <p:cNvPr id="3" name="Slide Number Placeholder 2">
            <a:extLst>
              <a:ext uri="{FF2B5EF4-FFF2-40B4-BE49-F238E27FC236}">
                <a16:creationId xmlns:a16="http://schemas.microsoft.com/office/drawing/2014/main" id="{750B0E61-41C6-482E-B23B-E54386367CA7}"/>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5" name="Footer Placeholder 4">
            <a:extLst>
              <a:ext uri="{FF2B5EF4-FFF2-40B4-BE49-F238E27FC236}">
                <a16:creationId xmlns:a16="http://schemas.microsoft.com/office/drawing/2014/main" id="{69170DA3-3899-415C-89FD-41625C834617}"/>
              </a:ext>
            </a:extLst>
          </p:cNvPr>
          <p:cNvSpPr>
            <a:spLocks noGrp="1"/>
          </p:cNvSpPr>
          <p:nvPr>
            <p:ph type="ftr" sz="quarter" idx="3"/>
          </p:nvPr>
        </p:nvSpPr>
        <p:spPr/>
        <p:txBody>
          <a:bodyPr/>
          <a:lstStyle/>
          <a:p>
            <a:r>
              <a:rPr lang="en-US" dirty="0"/>
              <a:t>HL-LHC AUP Series Production Readiness Review– August 23, 2023</a:t>
            </a:r>
          </a:p>
        </p:txBody>
      </p:sp>
      <p:sp>
        <p:nvSpPr>
          <p:cNvPr id="11" name="Rectangle 10">
            <a:extLst>
              <a:ext uri="{FF2B5EF4-FFF2-40B4-BE49-F238E27FC236}">
                <a16:creationId xmlns:a16="http://schemas.microsoft.com/office/drawing/2014/main" id="{2E064337-D4DB-4250-AE30-F04E3D64CD20}"/>
              </a:ext>
            </a:extLst>
          </p:cNvPr>
          <p:cNvSpPr/>
          <p:nvPr/>
        </p:nvSpPr>
        <p:spPr>
          <a:xfrm>
            <a:off x="251520" y="919146"/>
            <a:ext cx="8795280" cy="1828193"/>
          </a:xfrm>
          <a:prstGeom prst="rect">
            <a:avLst/>
          </a:prstGeom>
        </p:spPr>
        <p:txBody>
          <a:bodyPr wrap="square">
            <a:spAutoFit/>
          </a:bodyPr>
          <a:lstStyle/>
          <a:p>
            <a:r>
              <a:rPr lang="en-US" sz="2000" dirty="0">
                <a:solidFill>
                  <a:srgbClr val="5A5A5A"/>
                </a:solidFill>
              </a:rPr>
              <a:t>LMQXFA Cold Mass Functional Requirement Specification (FRS) identifies </a:t>
            </a:r>
            <a:r>
              <a:rPr lang="en-US" sz="2000" dirty="0">
                <a:solidFill>
                  <a:schemeClr val="tx1">
                    <a:lumMod val="65000"/>
                    <a:lumOff val="35000"/>
                  </a:schemeClr>
                </a:solidFill>
              </a:rPr>
              <a:t>27 “Threshold” Requirements &amp; 4 “Objective” Requirements</a:t>
            </a:r>
            <a:r>
              <a:rPr lang="en-US" sz="2000" b="1" dirty="0">
                <a:solidFill>
                  <a:schemeClr val="tx1">
                    <a:lumMod val="65000"/>
                    <a:lumOff val="35000"/>
                  </a:schemeClr>
                </a:solidFill>
              </a:rPr>
              <a:t>. </a:t>
            </a:r>
            <a:r>
              <a:rPr lang="en-US" sz="2000" dirty="0">
                <a:solidFill>
                  <a:schemeClr val="tx1">
                    <a:lumMod val="65000"/>
                    <a:lumOff val="35000"/>
                  </a:schemeClr>
                </a:solidFill>
              </a:rPr>
              <a:t>These documents are located at </a:t>
            </a:r>
            <a:r>
              <a:rPr lang="en-US" sz="2000" b="1" dirty="0">
                <a:solidFill>
                  <a:srgbClr val="0070C0"/>
                </a:solidFill>
              </a:rPr>
              <a:t>US-HiLumi-doc-64 </a:t>
            </a:r>
            <a:r>
              <a:rPr lang="en-US" sz="2000" dirty="0">
                <a:solidFill>
                  <a:schemeClr val="tx1">
                    <a:lumMod val="65000"/>
                    <a:lumOff val="35000"/>
                  </a:schemeClr>
                </a:solidFill>
              </a:rPr>
              <a:t>for the FRS and at </a:t>
            </a:r>
            <a:r>
              <a:rPr lang="en-US" sz="2000" b="1" dirty="0">
                <a:solidFill>
                  <a:srgbClr val="0070C0"/>
                </a:solidFill>
              </a:rPr>
              <a:t>US-HiLumi-doc-1127 </a:t>
            </a:r>
            <a:r>
              <a:rPr lang="en-US" sz="2000" dirty="0">
                <a:solidFill>
                  <a:schemeClr val="tx1">
                    <a:lumMod val="65000"/>
                    <a:lumOff val="35000"/>
                  </a:schemeClr>
                </a:solidFill>
              </a:rPr>
              <a:t>for the Acceptance Criteria Part B</a:t>
            </a:r>
          </a:p>
          <a:p>
            <a:pPr lvl="0">
              <a:spcBef>
                <a:spcPct val="20000"/>
              </a:spcBef>
              <a:buClr>
                <a:srgbClr val="FB963C"/>
              </a:buClr>
            </a:pPr>
            <a:r>
              <a:rPr lang="en-US" sz="2400" dirty="0">
                <a:solidFill>
                  <a:srgbClr val="5A5A5A"/>
                </a:solidFill>
              </a:rPr>
              <a:t>   </a:t>
            </a:r>
            <a:endParaRPr lang="en-US" sz="1600" dirty="0">
              <a:solidFill>
                <a:srgbClr val="5A5A5A"/>
              </a:solidFill>
            </a:endParaRPr>
          </a:p>
        </p:txBody>
      </p:sp>
      <p:pic>
        <p:nvPicPr>
          <p:cNvPr id="7" name="Picture 6" descr="Table&#10;&#10;Description automatically generated">
            <a:extLst>
              <a:ext uri="{FF2B5EF4-FFF2-40B4-BE49-F238E27FC236}">
                <a16:creationId xmlns:a16="http://schemas.microsoft.com/office/drawing/2014/main" id="{F79331FE-677B-36C8-6097-F0F6AC2D7ADC}"/>
              </a:ext>
            </a:extLst>
          </p:cNvPr>
          <p:cNvPicPr>
            <a:picLocks noChangeAspect="1"/>
          </p:cNvPicPr>
          <p:nvPr/>
        </p:nvPicPr>
        <p:blipFill>
          <a:blip r:embed="rId2"/>
          <a:stretch>
            <a:fillRect/>
          </a:stretch>
        </p:blipFill>
        <p:spPr>
          <a:xfrm>
            <a:off x="2515753" y="2361781"/>
            <a:ext cx="2976426" cy="3968568"/>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283750C-E32C-0389-ABBF-9EED59D687A0}"/>
              </a:ext>
            </a:extLst>
          </p:cNvPr>
          <p:cNvPicPr>
            <a:picLocks noChangeAspect="1"/>
          </p:cNvPicPr>
          <p:nvPr/>
        </p:nvPicPr>
        <p:blipFill>
          <a:blip r:embed="rId3"/>
          <a:stretch>
            <a:fillRect/>
          </a:stretch>
        </p:blipFill>
        <p:spPr>
          <a:xfrm>
            <a:off x="5492178" y="2361781"/>
            <a:ext cx="2752229" cy="3988651"/>
          </a:xfrm>
          <a:prstGeom prst="rect">
            <a:avLst/>
          </a:prstGeom>
        </p:spPr>
      </p:pic>
    </p:spTree>
    <p:extLst>
      <p:ext uri="{BB962C8B-B14F-4D97-AF65-F5344CB8AC3E}">
        <p14:creationId xmlns:p14="http://schemas.microsoft.com/office/powerpoint/2010/main" val="162128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WBS 302.4.02: Organization</a:t>
            </a:r>
          </a:p>
        </p:txBody>
      </p:sp>
      <p:sp>
        <p:nvSpPr>
          <p:cNvPr id="8" name="Footer Placeholder 4">
            <a:extLst>
              <a:ext uri="{FF2B5EF4-FFF2-40B4-BE49-F238E27FC236}">
                <a16:creationId xmlns:a16="http://schemas.microsoft.com/office/drawing/2014/main" id="{269BCAA7-31B0-5D47-B690-7CE0EC5E6DCE}"/>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
        <p:nvSpPr>
          <p:cNvPr id="3" name="Slide Number Placeholder 2">
            <a:extLst>
              <a:ext uri="{FF2B5EF4-FFF2-40B4-BE49-F238E27FC236}">
                <a16:creationId xmlns:a16="http://schemas.microsoft.com/office/drawing/2014/main" id="{DD7548AA-172E-4631-9B2B-4A9D165AF95D}"/>
              </a:ext>
            </a:extLst>
          </p:cNvPr>
          <p:cNvSpPr>
            <a:spLocks noGrp="1"/>
          </p:cNvSpPr>
          <p:nvPr>
            <p:ph type="sldNum" sz="quarter" idx="12"/>
          </p:nvPr>
        </p:nvSpPr>
        <p:spPr/>
        <p:txBody>
          <a:bodyPr/>
          <a:lstStyle/>
          <a:p>
            <a:fld id="{BFDCA1C4-9514-7B4F-976F-D92F7E296653}" type="slidenum">
              <a:rPr lang="fr-FR" smtClean="0"/>
              <a:pPr/>
              <a:t>6</a:t>
            </a:fld>
            <a:endParaRPr lang="fr-FR" dirty="0"/>
          </a:p>
        </p:txBody>
      </p:sp>
      <p:graphicFrame>
        <p:nvGraphicFramePr>
          <p:cNvPr id="4" name="Content Placeholder 11">
            <a:extLst>
              <a:ext uri="{FF2B5EF4-FFF2-40B4-BE49-F238E27FC236}">
                <a16:creationId xmlns:a16="http://schemas.microsoft.com/office/drawing/2014/main" id="{715CA6E7-4257-3A21-39FB-55E81E8EE0A5}"/>
              </a:ext>
            </a:extLst>
          </p:cNvPr>
          <p:cNvGraphicFramePr>
            <a:graphicFrameLocks noGrp="1"/>
          </p:cNvGraphicFramePr>
          <p:nvPr>
            <p:ph idx="1"/>
            <p:extLst>
              <p:ext uri="{D42A27DB-BD31-4B8C-83A1-F6EECF244321}">
                <p14:modId xmlns:p14="http://schemas.microsoft.com/office/powerpoint/2010/main" val="2325083933"/>
              </p:ext>
            </p:extLst>
          </p:nvPr>
        </p:nvGraphicFramePr>
        <p:xfrm>
          <a:off x="422062" y="540000"/>
          <a:ext cx="7918450" cy="466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00B004D6-A3EA-4692-84C1-FFCFD731BF2E}"/>
              </a:ext>
            </a:extLst>
          </p:cNvPr>
          <p:cNvSpPr txBox="1"/>
          <p:nvPr/>
        </p:nvSpPr>
        <p:spPr>
          <a:xfrm>
            <a:off x="3399046" y="3356992"/>
            <a:ext cx="3168351" cy="3108543"/>
          </a:xfrm>
          <a:prstGeom prst="rect">
            <a:avLst/>
          </a:prstGeom>
          <a:noFill/>
        </p:spPr>
        <p:txBody>
          <a:bodyPr wrap="square" rtlCol="0">
            <a:spAutoFit/>
          </a:bodyPr>
          <a:lstStyle/>
          <a:p>
            <a:r>
              <a:rPr lang="en-US" sz="1400" b="1" dirty="0"/>
              <a:t>Experienced Team:</a:t>
            </a:r>
          </a:p>
          <a:p>
            <a:r>
              <a:rPr lang="en-US" sz="1400" b="1" dirty="0"/>
              <a:t>A. Nobrega</a:t>
            </a:r>
            <a:endParaRPr lang="en-US" sz="1400" b="1" dirty="0">
              <a:solidFill>
                <a:schemeClr val="accent1">
                  <a:lumMod val="75000"/>
                </a:schemeClr>
              </a:solidFill>
            </a:endParaRPr>
          </a:p>
          <a:p>
            <a:r>
              <a:rPr lang="en-US" sz="1400" b="1" dirty="0"/>
              <a:t>A. Vouris – Lead Engineer</a:t>
            </a:r>
          </a:p>
          <a:p>
            <a:endParaRPr lang="en-US" sz="1400" b="1" dirty="0"/>
          </a:p>
          <a:p>
            <a:r>
              <a:rPr lang="en-US" sz="1400" b="1" dirty="0"/>
              <a:t>R. Bossert (Engr)</a:t>
            </a:r>
          </a:p>
          <a:p>
            <a:r>
              <a:rPr lang="en-US" sz="1400" b="1" dirty="0"/>
              <a:t>L. Martin (Engr)</a:t>
            </a:r>
          </a:p>
          <a:p>
            <a:r>
              <a:rPr lang="en-US" sz="1400" b="1" dirty="0"/>
              <a:t>A. Lake (Tech Supervisor)</a:t>
            </a:r>
          </a:p>
          <a:p>
            <a:r>
              <a:rPr lang="en-US" sz="1400" b="1" dirty="0"/>
              <a:t>S. Klema (Tech)</a:t>
            </a:r>
          </a:p>
          <a:p>
            <a:r>
              <a:rPr lang="en-US" sz="1400" b="1" dirty="0"/>
              <a:t>M. Larson (Tech)</a:t>
            </a:r>
          </a:p>
          <a:p>
            <a:r>
              <a:rPr lang="en-US" sz="1400" b="1" dirty="0"/>
              <a:t>M. Jamison (Tech)</a:t>
            </a:r>
          </a:p>
          <a:p>
            <a:r>
              <a:rPr lang="en-US" sz="1400" b="1" dirty="0"/>
              <a:t>R. Diamond (Tech)</a:t>
            </a:r>
          </a:p>
          <a:p>
            <a:r>
              <a:rPr lang="en-US" sz="1400" b="1" dirty="0"/>
              <a:t>D. Davis (Tech)</a:t>
            </a:r>
          </a:p>
          <a:p>
            <a:r>
              <a:rPr lang="en-US" sz="1400" b="1" dirty="0"/>
              <a:t>O. Madera (Tech)</a:t>
            </a:r>
          </a:p>
          <a:p>
            <a:r>
              <a:rPr lang="en-US" sz="1400" b="1" dirty="0"/>
              <a:t>T. Fisk (Welder) </a:t>
            </a:r>
          </a:p>
        </p:txBody>
      </p:sp>
    </p:spTree>
    <p:extLst>
      <p:ext uri="{BB962C8B-B14F-4D97-AF65-F5344CB8AC3E}">
        <p14:creationId xmlns:p14="http://schemas.microsoft.com/office/powerpoint/2010/main" val="41222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39519"/>
            <a:ext cx="7920000" cy="720000"/>
          </a:xfrm>
        </p:spPr>
        <p:txBody>
          <a:bodyPr/>
          <a:lstStyle/>
          <a:p>
            <a:r>
              <a:rPr lang="en-US" sz="3200" dirty="0"/>
              <a:t>Codes and Standards</a:t>
            </a:r>
          </a:p>
        </p:txBody>
      </p:sp>
      <p:sp>
        <p:nvSpPr>
          <p:cNvPr id="3" name="Content Placeholder 2"/>
          <p:cNvSpPr>
            <a:spLocks noGrp="1"/>
          </p:cNvSpPr>
          <p:nvPr>
            <p:ph idx="1"/>
          </p:nvPr>
        </p:nvSpPr>
        <p:spPr>
          <a:xfrm>
            <a:off x="323528" y="815918"/>
            <a:ext cx="5616624" cy="5421394"/>
          </a:xfrm>
        </p:spPr>
        <p:txBody>
          <a:bodyPr>
            <a:normAutofit fontScale="55000" lnSpcReduction="20000"/>
          </a:bodyPr>
          <a:lstStyle/>
          <a:p>
            <a:endParaRPr lang="en-US" dirty="0"/>
          </a:p>
          <a:p>
            <a:r>
              <a:rPr lang="en-US" dirty="0"/>
              <a:t>The LMQXFA Cold Mass is tested in Industrial Building 1 Test Stand 4 and thus must comply with Fermilab’s Environment, Safety &amp; Health Manual (FESHM) chapter 5031 in order to be pressurized and tested</a:t>
            </a:r>
          </a:p>
          <a:p>
            <a:r>
              <a:rPr lang="en-US" dirty="0"/>
              <a:t>FESHM Chapter 5031 defaults pressure vessel design and construction to comply with ASME Boiler &amp; Pressure Vessel Code Section VIII</a:t>
            </a:r>
          </a:p>
          <a:p>
            <a:r>
              <a:rPr lang="en-US" dirty="0"/>
              <a:t>According to Functional Requirement Specification “Threshold requirement R-T-26: The LMQXFA cold mass assembly must comply with CERN’s Launch Safety Agreement (LSA) for IR Magnets”  and the Agreement recognizes ASME B&amp;PVC Section VIII Div.2 as a compatible design &amp; construction code with a few following modifications: </a:t>
            </a:r>
          </a:p>
          <a:p>
            <a:pPr lvl="1"/>
            <a:r>
              <a:rPr lang="en-US" dirty="0"/>
              <a:t>ASME B&amp;PV Code Section VIII div.2 is applied to meet the Design by Analysis method requirements per R-T-07</a:t>
            </a:r>
          </a:p>
          <a:p>
            <a:pPr lvl="1"/>
            <a:r>
              <a:rPr lang="en-US" dirty="0"/>
              <a:t>Harmonized materials shall be used: have an EN 10204:2004 3.1 product control</a:t>
            </a:r>
          </a:p>
          <a:p>
            <a:pPr lvl="1"/>
            <a:r>
              <a:rPr lang="en-US" dirty="0"/>
              <a:t>Welding procedures qualifications shall be in accordance to ASME Section IX with additional testing and acceptance requirements per the LSA.</a:t>
            </a:r>
          </a:p>
          <a:p>
            <a:pPr lvl="1"/>
            <a:r>
              <a:rPr lang="en-US" dirty="0"/>
              <a:t>100% NDE shall be performed on all shell longitudinal and circumferential closure welds using Phased Array Ultrasonic Testing in lieu of Radiography  </a:t>
            </a:r>
          </a:p>
          <a:p>
            <a:pPr lvl="1"/>
            <a:r>
              <a:rPr lang="en-US" dirty="0"/>
              <a:t>Pneumatic test pressure is per ASME Section VIII div.2 with the exception that it is 1.25 x design pressure </a:t>
            </a:r>
          </a:p>
          <a:p>
            <a:pPr lvl="1"/>
            <a:endParaRPr lang="en-US" dirty="0"/>
          </a:p>
        </p:txBody>
      </p:sp>
      <p:sp>
        <p:nvSpPr>
          <p:cNvPr id="8" name="Footer Placeholder 4">
            <a:extLst>
              <a:ext uri="{FF2B5EF4-FFF2-40B4-BE49-F238E27FC236}">
                <a16:creationId xmlns:a16="http://schemas.microsoft.com/office/drawing/2014/main" id="{269BCAA7-31B0-5D47-B690-7CE0EC5E6DCE}"/>
              </a:ext>
            </a:extLst>
          </p:cNvPr>
          <p:cNvSpPr>
            <a:spLocks noGrp="1"/>
          </p:cNvSpPr>
          <p:nvPr>
            <p:ph type="ftr" sz="quarter" idx="3"/>
          </p:nvPr>
        </p:nvSpPr>
        <p:spPr>
          <a:xfrm>
            <a:off x="1981200" y="6356350"/>
            <a:ext cx="6550800" cy="360000"/>
          </a:xfrm>
        </p:spPr>
        <p:txBody>
          <a:bodyPr/>
          <a:lstStyle/>
          <a:p>
            <a:r>
              <a:rPr lang="en-US" dirty="0"/>
              <a:t>HL-LHC AUP Series Production Readiness Review– August 23, 2023</a:t>
            </a:r>
          </a:p>
        </p:txBody>
      </p:sp>
      <p:sp>
        <p:nvSpPr>
          <p:cNvPr id="6" name="Rectangle 5">
            <a:extLst>
              <a:ext uri="{FF2B5EF4-FFF2-40B4-BE49-F238E27FC236}">
                <a16:creationId xmlns:a16="http://schemas.microsoft.com/office/drawing/2014/main" id="{7D6FBAFD-DA94-4055-8750-BC157ACD9C33}"/>
              </a:ext>
            </a:extLst>
          </p:cNvPr>
          <p:cNvSpPr/>
          <p:nvPr/>
        </p:nvSpPr>
        <p:spPr>
          <a:xfrm>
            <a:off x="6290423" y="5570442"/>
            <a:ext cx="2210862" cy="369332"/>
          </a:xfrm>
          <a:prstGeom prst="rect">
            <a:avLst/>
          </a:prstGeom>
        </p:spPr>
        <p:txBody>
          <a:bodyPr wrap="none">
            <a:spAutoFit/>
          </a:bodyPr>
          <a:lstStyle/>
          <a:p>
            <a:r>
              <a:rPr lang="en-US" dirty="0"/>
              <a:t>US-HiLumi-doc-850</a:t>
            </a:r>
          </a:p>
        </p:txBody>
      </p:sp>
      <p:sp>
        <p:nvSpPr>
          <p:cNvPr id="7" name="Slide Number Placeholder 6">
            <a:extLst>
              <a:ext uri="{FF2B5EF4-FFF2-40B4-BE49-F238E27FC236}">
                <a16:creationId xmlns:a16="http://schemas.microsoft.com/office/drawing/2014/main" id="{2AEF8ACB-DF3B-49FA-ACE6-9C9BFC6A94F2}"/>
              </a:ext>
            </a:extLst>
          </p:cNvPr>
          <p:cNvSpPr>
            <a:spLocks noGrp="1"/>
          </p:cNvSpPr>
          <p:nvPr>
            <p:ph type="sldNum" sz="quarter" idx="12"/>
          </p:nvPr>
        </p:nvSpPr>
        <p:spPr/>
        <p:txBody>
          <a:bodyPr/>
          <a:lstStyle/>
          <a:p>
            <a:fld id="{BFDCA1C4-9514-7B4F-976F-D92F7E296653}" type="slidenum">
              <a:rPr lang="fr-FR" smtClean="0"/>
              <a:pPr/>
              <a:t>7</a:t>
            </a:fld>
            <a:endParaRPr lang="fr-FR" dirty="0"/>
          </a:p>
        </p:txBody>
      </p:sp>
      <p:pic>
        <p:nvPicPr>
          <p:cNvPr id="9" name="Picture 8" descr="Graphical user interface, text, application&#10;&#10;Description automatically generated">
            <a:extLst>
              <a:ext uri="{FF2B5EF4-FFF2-40B4-BE49-F238E27FC236}">
                <a16:creationId xmlns:a16="http://schemas.microsoft.com/office/drawing/2014/main" id="{5BF575F3-0FA7-FA24-1A59-103B2CF741C1}"/>
              </a:ext>
            </a:extLst>
          </p:cNvPr>
          <p:cNvPicPr>
            <a:picLocks noChangeAspect="1"/>
          </p:cNvPicPr>
          <p:nvPr/>
        </p:nvPicPr>
        <p:blipFill>
          <a:blip r:embed="rId2"/>
          <a:stretch>
            <a:fillRect/>
          </a:stretch>
        </p:blipFill>
        <p:spPr>
          <a:xfrm>
            <a:off x="5963028" y="959519"/>
            <a:ext cx="3001460" cy="4591597"/>
          </a:xfrm>
          <a:prstGeom prst="rect">
            <a:avLst/>
          </a:prstGeom>
        </p:spPr>
      </p:pic>
    </p:spTree>
    <p:extLst>
      <p:ext uri="{BB962C8B-B14F-4D97-AF65-F5344CB8AC3E}">
        <p14:creationId xmlns:p14="http://schemas.microsoft.com/office/powerpoint/2010/main" val="104397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539576" y="306908"/>
            <a:ext cx="8352928" cy="443633"/>
          </a:xfrm>
        </p:spPr>
        <p:txBody>
          <a:bodyPr anchor="t"/>
          <a:lstStyle/>
          <a:p>
            <a:r>
              <a:rPr lang="en-US" dirty="0"/>
              <a:t>Final Design Specs – Models &amp; Fab Drawings</a:t>
            </a:r>
            <a:br>
              <a:rPr lang="en-US" dirty="0"/>
            </a:br>
            <a:endParaRPr lang="en-US" dirty="0"/>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a:xfrm>
            <a:off x="1981200" y="6371092"/>
            <a:ext cx="6550800" cy="360000"/>
          </a:xfrm>
        </p:spPr>
        <p:txBody>
          <a:bodyPr/>
          <a:lstStyle/>
          <a:p>
            <a:r>
              <a:rPr lang="en-US" dirty="0"/>
              <a:t>HL-LHC AUP Series Production Readiness Review– August 23, 2023</a:t>
            </a:r>
          </a:p>
        </p:txBody>
      </p:sp>
      <p:sp>
        <p:nvSpPr>
          <p:cNvPr id="5" name="Rectangle 4">
            <a:extLst>
              <a:ext uri="{FF2B5EF4-FFF2-40B4-BE49-F238E27FC236}">
                <a16:creationId xmlns:a16="http://schemas.microsoft.com/office/drawing/2014/main" id="{D3227B71-D82B-4E6A-8369-E16F29BA91D2}"/>
              </a:ext>
            </a:extLst>
          </p:cNvPr>
          <p:cNvSpPr/>
          <p:nvPr/>
        </p:nvSpPr>
        <p:spPr>
          <a:xfrm>
            <a:off x="393904" y="858659"/>
            <a:ext cx="8496944" cy="3194721"/>
          </a:xfrm>
          <a:prstGeom prst="rect">
            <a:avLst/>
          </a:prstGeom>
        </p:spPr>
        <p:txBody>
          <a:bodyPr wrap="square">
            <a:spAutoFit/>
          </a:bodyPr>
          <a:lstStyle/>
          <a:p>
            <a:pPr marL="342900" indent="-342900">
              <a:spcBef>
                <a:spcPct val="20000"/>
              </a:spcBef>
              <a:buClr>
                <a:srgbClr val="FB963C"/>
              </a:buClr>
              <a:buFont typeface="Wingdings" charset="2"/>
              <a:buChar char="§"/>
            </a:pPr>
            <a:r>
              <a:rPr lang="en-US" sz="2400" dirty="0">
                <a:solidFill>
                  <a:srgbClr val="5A5A5A"/>
                </a:solidFill>
              </a:rPr>
              <a:t>Design models complete, assembly and component drawings are complete and continuously maintained for updates</a:t>
            </a:r>
          </a:p>
          <a:p>
            <a:pPr marL="342900" indent="-342900">
              <a:spcBef>
                <a:spcPct val="20000"/>
              </a:spcBef>
              <a:buClr>
                <a:srgbClr val="FB963C"/>
              </a:buClr>
              <a:buFont typeface="Wingdings" charset="2"/>
              <a:buChar char="§"/>
            </a:pPr>
            <a:r>
              <a:rPr lang="en-US" sz="2400" dirty="0">
                <a:solidFill>
                  <a:srgbClr val="5A5A5A"/>
                </a:solidFill>
              </a:rPr>
              <a:t>A drawing tree has been created in a spread sheet form and uploaded to US-HiLumi-doc-3010</a:t>
            </a:r>
          </a:p>
          <a:p>
            <a:pPr marL="342900" lvl="0" indent="-342900">
              <a:spcBef>
                <a:spcPct val="20000"/>
              </a:spcBef>
              <a:buClr>
                <a:srgbClr val="FB963C"/>
              </a:buClr>
              <a:buFont typeface="Wingdings" charset="2"/>
              <a:buChar char="§"/>
            </a:pPr>
            <a:r>
              <a:rPr lang="en-US" sz="2400" dirty="0">
                <a:solidFill>
                  <a:srgbClr val="5A5A5A"/>
                </a:solidFill>
              </a:rPr>
              <a:t>The Cold Mass Model and drawings are structured into assembly steps leading up into the upper level final cold mass assembly</a:t>
            </a: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8</a:t>
            </a:fld>
            <a:endParaRPr lang="fr-FR" dirty="0"/>
          </a:p>
        </p:txBody>
      </p:sp>
      <p:sp>
        <p:nvSpPr>
          <p:cNvPr id="3" name="Rectangle 2">
            <a:extLst>
              <a:ext uri="{FF2B5EF4-FFF2-40B4-BE49-F238E27FC236}">
                <a16:creationId xmlns:a16="http://schemas.microsoft.com/office/drawing/2014/main" id="{86E1705A-7001-450F-A344-2D6709483FBB}"/>
              </a:ext>
            </a:extLst>
          </p:cNvPr>
          <p:cNvSpPr/>
          <p:nvPr/>
        </p:nvSpPr>
        <p:spPr>
          <a:xfrm>
            <a:off x="1259632" y="4448792"/>
            <a:ext cx="1778279" cy="1200329"/>
          </a:xfrm>
          <a:prstGeom prst="rect">
            <a:avLst/>
          </a:prstGeom>
        </p:spPr>
        <p:txBody>
          <a:bodyPr wrap="square">
            <a:spAutoFit/>
          </a:bodyPr>
          <a:lstStyle/>
          <a:p>
            <a:pPr marL="57150">
              <a:spcBef>
                <a:spcPct val="20000"/>
              </a:spcBef>
              <a:buClr>
                <a:srgbClr val="FB963C"/>
              </a:buClr>
            </a:pPr>
            <a:r>
              <a:rPr lang="en-US" dirty="0">
                <a:solidFill>
                  <a:srgbClr val="5A5A5A"/>
                </a:solidFill>
              </a:rPr>
              <a:t>Cold Mass Drawing Tree     </a:t>
            </a:r>
            <a:r>
              <a:rPr lang="en-US" b="1" dirty="0"/>
              <a:t>US-HiLumi-doc-3010</a:t>
            </a:r>
            <a:endParaRPr lang="en-US" b="1" dirty="0">
              <a:solidFill>
                <a:srgbClr val="5A5A5A"/>
              </a:solidFill>
            </a:endParaRPr>
          </a:p>
        </p:txBody>
      </p:sp>
      <p:pic>
        <p:nvPicPr>
          <p:cNvPr id="8" name="Picture 7">
            <a:extLst>
              <a:ext uri="{FF2B5EF4-FFF2-40B4-BE49-F238E27FC236}">
                <a16:creationId xmlns:a16="http://schemas.microsoft.com/office/drawing/2014/main" id="{E00E684B-DB05-4152-8E1F-3A8811023C2A}"/>
              </a:ext>
            </a:extLst>
          </p:cNvPr>
          <p:cNvPicPr>
            <a:picLocks noChangeAspect="1"/>
          </p:cNvPicPr>
          <p:nvPr/>
        </p:nvPicPr>
        <p:blipFill>
          <a:blip r:embed="rId2"/>
          <a:stretch>
            <a:fillRect/>
          </a:stretch>
        </p:blipFill>
        <p:spPr>
          <a:xfrm>
            <a:off x="2997518" y="3717032"/>
            <a:ext cx="6048268" cy="2464407"/>
          </a:xfrm>
          <a:prstGeom prst="rect">
            <a:avLst/>
          </a:prstGeom>
        </p:spPr>
      </p:pic>
    </p:spTree>
    <p:extLst>
      <p:ext uri="{BB962C8B-B14F-4D97-AF65-F5344CB8AC3E}">
        <p14:creationId xmlns:p14="http://schemas.microsoft.com/office/powerpoint/2010/main" val="243795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162869-4C9A-49E1-9148-217DEA1A8041}"/>
              </a:ext>
            </a:extLst>
          </p:cNvPr>
          <p:cNvPicPr>
            <a:picLocks noChangeAspect="1"/>
          </p:cNvPicPr>
          <p:nvPr/>
        </p:nvPicPr>
        <p:blipFill>
          <a:blip r:embed="rId2"/>
          <a:stretch>
            <a:fillRect/>
          </a:stretch>
        </p:blipFill>
        <p:spPr>
          <a:xfrm>
            <a:off x="4070443" y="3832376"/>
            <a:ext cx="4461557" cy="2703974"/>
          </a:xfrm>
          <a:prstGeom prst="rect">
            <a:avLst/>
          </a:prstGeom>
        </p:spPr>
      </p:pic>
      <p:sp>
        <p:nvSpPr>
          <p:cNvPr id="2" name="Title 1">
            <a:extLst>
              <a:ext uri="{FF2B5EF4-FFF2-40B4-BE49-F238E27FC236}">
                <a16:creationId xmlns:a16="http://schemas.microsoft.com/office/drawing/2014/main" id="{EE1CAB7E-26DA-4FC1-9077-15B329AB9C3D}"/>
              </a:ext>
            </a:extLst>
          </p:cNvPr>
          <p:cNvSpPr>
            <a:spLocks noGrp="1"/>
          </p:cNvSpPr>
          <p:nvPr>
            <p:ph type="title"/>
          </p:nvPr>
        </p:nvSpPr>
        <p:spPr>
          <a:xfrm>
            <a:off x="488773" y="178628"/>
            <a:ext cx="8208472" cy="720000"/>
          </a:xfrm>
        </p:spPr>
        <p:txBody>
          <a:bodyPr>
            <a:normAutofit fontScale="90000"/>
          </a:bodyPr>
          <a:lstStyle/>
          <a:p>
            <a:r>
              <a:rPr lang="en-US" dirty="0">
                <a:solidFill>
                  <a:srgbClr val="0093BE"/>
                </a:solidFill>
              </a:rPr>
              <a:t>Final Design Specs – Models &amp; Fab Drawings</a:t>
            </a:r>
            <a:br>
              <a:rPr lang="en-US" dirty="0"/>
            </a:br>
            <a:r>
              <a:rPr lang="en-US" dirty="0"/>
              <a:t>1</a:t>
            </a:r>
            <a:r>
              <a:rPr lang="en-US" baseline="30000" dirty="0"/>
              <a:t>st</a:t>
            </a:r>
            <a:r>
              <a:rPr lang="en-US" dirty="0"/>
              <a:t> step: Cold Mass Alignment F10138330</a:t>
            </a:r>
          </a:p>
        </p:txBody>
      </p:sp>
      <p:sp>
        <p:nvSpPr>
          <p:cNvPr id="4" name="Footer Placeholder 3">
            <a:extLst>
              <a:ext uri="{FF2B5EF4-FFF2-40B4-BE49-F238E27FC236}">
                <a16:creationId xmlns:a16="http://schemas.microsoft.com/office/drawing/2014/main" id="{CCF1D6D8-3F48-469F-959B-8458A92ED81A}"/>
              </a:ext>
            </a:extLst>
          </p:cNvPr>
          <p:cNvSpPr>
            <a:spLocks noGrp="1"/>
          </p:cNvSpPr>
          <p:nvPr>
            <p:ph type="ftr" sz="quarter" idx="3"/>
          </p:nvPr>
        </p:nvSpPr>
        <p:spPr/>
        <p:txBody>
          <a:bodyPr/>
          <a:lstStyle/>
          <a:p>
            <a:r>
              <a:rPr lang="en-US" dirty="0"/>
              <a:t>HL-LHC AUP Series Production Readiness Review– August 23, 2023</a:t>
            </a:r>
          </a:p>
        </p:txBody>
      </p:sp>
      <p:sp>
        <p:nvSpPr>
          <p:cNvPr id="5" name="Rectangle 4">
            <a:extLst>
              <a:ext uri="{FF2B5EF4-FFF2-40B4-BE49-F238E27FC236}">
                <a16:creationId xmlns:a16="http://schemas.microsoft.com/office/drawing/2014/main" id="{D3227B71-D82B-4E6A-8369-E16F29BA91D2}"/>
              </a:ext>
            </a:extLst>
          </p:cNvPr>
          <p:cNvSpPr/>
          <p:nvPr/>
        </p:nvSpPr>
        <p:spPr>
          <a:xfrm>
            <a:off x="323528" y="980728"/>
            <a:ext cx="8496944" cy="3416320"/>
          </a:xfrm>
          <a:prstGeom prst="rect">
            <a:avLst/>
          </a:prstGeom>
        </p:spPr>
        <p:txBody>
          <a:bodyPr wrap="square">
            <a:spAutoFit/>
          </a:bodyPr>
          <a:lstStyle/>
          <a:p>
            <a:pPr marL="342900" lvl="0" indent="-342900">
              <a:spcBef>
                <a:spcPct val="20000"/>
              </a:spcBef>
              <a:buClr>
                <a:srgbClr val="FB963C"/>
              </a:buClr>
              <a:buFont typeface="Wingdings" charset="2"/>
              <a:buChar char="§"/>
            </a:pPr>
            <a:r>
              <a:rPr lang="en-US" sz="2400" dirty="0">
                <a:solidFill>
                  <a:srgbClr val="5A5A5A"/>
                </a:solidFill>
              </a:rPr>
              <a:t>Magnets received &amp; inspected per receiving traveler; tack blocks installed &amp; alignment begins prior to installing heat exchangers &amp; Beam Tube</a:t>
            </a:r>
          </a:p>
          <a:p>
            <a:pPr marL="342900" lvl="0" indent="-342900">
              <a:spcBef>
                <a:spcPct val="20000"/>
              </a:spcBef>
              <a:buClr>
                <a:srgbClr val="FB963C"/>
              </a:buClr>
              <a:buFont typeface="Wingdings" charset="2"/>
              <a:buChar char="§"/>
            </a:pPr>
            <a:r>
              <a:rPr lang="en-US" sz="2400" dirty="0">
                <a:solidFill>
                  <a:srgbClr val="5A5A5A"/>
                </a:solidFill>
              </a:rPr>
              <a:t>R-T-04 Bus assembly installed without obstructions</a:t>
            </a:r>
          </a:p>
          <a:p>
            <a:pPr marL="342900" lvl="0" indent="-342900">
              <a:spcBef>
                <a:spcPct val="20000"/>
              </a:spcBef>
              <a:buClr>
                <a:srgbClr val="FB963C"/>
              </a:buClr>
              <a:buFont typeface="Wingdings" charset="2"/>
              <a:buChar char="§"/>
            </a:pPr>
            <a:r>
              <a:rPr lang="en-US" sz="2400" dirty="0">
                <a:solidFill>
                  <a:srgbClr val="5A5A5A"/>
                </a:solidFill>
              </a:rPr>
              <a:t>R-T-05, 2 identical MQXFA magnets connected in series with same polarity </a:t>
            </a:r>
          </a:p>
          <a:p>
            <a:pPr marL="342900" lvl="0" indent="-342900">
              <a:spcBef>
                <a:spcPct val="20000"/>
              </a:spcBef>
              <a:buClr>
                <a:srgbClr val="FB963C"/>
              </a:buClr>
              <a:buFont typeface="Wingdings" charset="2"/>
              <a:buChar char="§"/>
            </a:pPr>
            <a:r>
              <a:rPr lang="en-US" sz="2400" dirty="0">
                <a:solidFill>
                  <a:srgbClr val="5A5A5A"/>
                </a:solidFill>
              </a:rPr>
              <a:t>R-T-06 Maintain 4806 +/-5mm between nodal points at RT</a:t>
            </a:r>
          </a:p>
          <a:p>
            <a:pPr lvl="0">
              <a:spcBef>
                <a:spcPct val="20000"/>
              </a:spcBef>
              <a:buClr>
                <a:srgbClr val="FB963C"/>
              </a:buClr>
            </a:pPr>
            <a:endParaRPr lang="en-US" sz="2400" dirty="0">
              <a:solidFill>
                <a:srgbClr val="5A5A5A"/>
              </a:solidFill>
            </a:endParaRPr>
          </a:p>
        </p:txBody>
      </p:sp>
      <p:sp>
        <p:nvSpPr>
          <p:cNvPr id="7" name="Slide Number Placeholder 6">
            <a:extLst>
              <a:ext uri="{FF2B5EF4-FFF2-40B4-BE49-F238E27FC236}">
                <a16:creationId xmlns:a16="http://schemas.microsoft.com/office/drawing/2014/main" id="{7725C4A8-4622-4963-8D28-E897FDE3A11E}"/>
              </a:ext>
            </a:extLst>
          </p:cNvPr>
          <p:cNvSpPr>
            <a:spLocks noGrp="1"/>
          </p:cNvSpPr>
          <p:nvPr>
            <p:ph type="sldNum" sz="quarter" idx="12"/>
          </p:nvPr>
        </p:nvSpPr>
        <p:spPr/>
        <p:txBody>
          <a:bodyPr/>
          <a:lstStyle/>
          <a:p>
            <a:fld id="{BFDCA1C4-9514-7B4F-976F-D92F7E296653}" type="slidenum">
              <a:rPr lang="fr-FR" smtClean="0"/>
              <a:pPr/>
              <a:t>9</a:t>
            </a:fld>
            <a:endParaRPr lang="fr-FR" dirty="0"/>
          </a:p>
        </p:txBody>
      </p:sp>
      <p:pic>
        <p:nvPicPr>
          <p:cNvPr id="13" name="Picture 12">
            <a:extLst>
              <a:ext uri="{FF2B5EF4-FFF2-40B4-BE49-F238E27FC236}">
                <a16:creationId xmlns:a16="http://schemas.microsoft.com/office/drawing/2014/main" id="{9400729C-44E7-458F-8BA0-414DB7C497C1}"/>
              </a:ext>
            </a:extLst>
          </p:cNvPr>
          <p:cNvPicPr>
            <a:picLocks noChangeAspect="1"/>
          </p:cNvPicPr>
          <p:nvPr/>
        </p:nvPicPr>
        <p:blipFill>
          <a:blip r:embed="rId3"/>
          <a:stretch>
            <a:fillRect/>
          </a:stretch>
        </p:blipFill>
        <p:spPr>
          <a:xfrm>
            <a:off x="145738" y="3835245"/>
            <a:ext cx="3581298" cy="2521105"/>
          </a:xfrm>
          <a:prstGeom prst="rect">
            <a:avLst/>
          </a:prstGeom>
        </p:spPr>
      </p:pic>
    </p:spTree>
    <p:extLst>
      <p:ext uri="{BB962C8B-B14F-4D97-AF65-F5344CB8AC3E}">
        <p14:creationId xmlns:p14="http://schemas.microsoft.com/office/powerpoint/2010/main" val="1674517641"/>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EF391-2BAD-45F4-B22E-736040720C99}">
  <ds:schemaRef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51609</TotalTime>
  <Words>2780</Words>
  <Application>Microsoft Office PowerPoint</Application>
  <PresentationFormat>On-screen Show (4:3)</PresentationFormat>
  <Paragraphs>312</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Thème Office</vt:lpstr>
      <vt:lpstr>Cold Mass Production </vt:lpstr>
      <vt:lpstr>Outline</vt:lpstr>
      <vt:lpstr>WBS 302.4.02: Scope</vt:lpstr>
      <vt:lpstr>WBS 302.4.02: Scope</vt:lpstr>
      <vt:lpstr>WBS 302.4.02: Functional Requirements and Acceptance Criteria</vt:lpstr>
      <vt:lpstr>WBS 302.4.02: Organization</vt:lpstr>
      <vt:lpstr>Codes and Standards</vt:lpstr>
      <vt:lpstr>Final Design Specs – Models &amp; Fab Drawings </vt:lpstr>
      <vt:lpstr>Final Design Specs – Models &amp; Fab Drawings 1st step: Cold Mass Alignment F10138330</vt:lpstr>
      <vt:lpstr>Final Design Specs – Models &amp; Fab Drawings 2nd step: Install Bus &amp; instrumentation F10138329</vt:lpstr>
      <vt:lpstr>Final Design Specs – Models &amp; Fab Drawings 3rd step: Inspect-Prepare Half Shells F10194415</vt:lpstr>
      <vt:lpstr>Final Design Specs – Models &amp; Fab Drawings 3rd step: Fit &amp; Tack Half Shells F10138328</vt:lpstr>
      <vt:lpstr>Final Design Specs – Models &amp; Fab Drawings 4th step: Fit, tack &amp; weld End Covers F10138327</vt:lpstr>
      <vt:lpstr>Final Design Specs – Models &amp; Fab Drawings 5th step: Fit/weld beam tube, heat exchanger, IFS, CLIQ leads, and lower support -  F10103605</vt:lpstr>
      <vt:lpstr>Interfaces</vt:lpstr>
      <vt:lpstr>Interfaces</vt:lpstr>
      <vt:lpstr>Interfaces</vt:lpstr>
      <vt:lpstr>Weld &amp; Welder Qualification Tests</vt:lpstr>
      <vt:lpstr>Fabrication Plan – traveler</vt:lpstr>
      <vt:lpstr>Pre – Series Fabrication </vt:lpstr>
      <vt:lpstr>Pre – Series Fabrication </vt:lpstr>
      <vt:lpstr>ES&amp;H</vt:lpstr>
      <vt:lpstr>QA/QC</vt:lpstr>
      <vt:lpstr>Summary</vt:lpstr>
      <vt:lpstr>Back-up Slides</vt:lpstr>
      <vt:lpstr>Design Analysis</vt:lpstr>
      <vt:lpstr>Design Analysis</vt:lpstr>
      <vt:lpstr>Shell Friction Coefficient Proof Test</vt:lpstr>
      <vt:lpstr>Shell Friction Coefficient Proof Test</vt:lpstr>
      <vt:lpstr>Cold Tack Block Bolt Shear Tests </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Antonios Vouris</cp:lastModifiedBy>
  <cp:revision>1073</cp:revision>
  <cp:lastPrinted>2020-05-11T06:12:21Z</cp:lastPrinted>
  <dcterms:created xsi:type="dcterms:W3CDTF">2016-03-23T12:58:39Z</dcterms:created>
  <dcterms:modified xsi:type="dcterms:W3CDTF">2023-09-01T21:23:56Z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