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3">
  <p:sldMasterIdLst>
    <p:sldMasterId id="2147483648" r:id="rId4"/>
  </p:sldMasterIdLst>
  <p:notesMasterIdLst>
    <p:notesMasterId r:id="rId37"/>
  </p:notesMasterIdLst>
  <p:handoutMasterIdLst>
    <p:handoutMasterId r:id="rId38"/>
  </p:handoutMasterIdLst>
  <p:sldIdLst>
    <p:sldId id="263" r:id="rId5"/>
    <p:sldId id="354" r:id="rId6"/>
    <p:sldId id="408" r:id="rId7"/>
    <p:sldId id="406" r:id="rId8"/>
    <p:sldId id="394" r:id="rId9"/>
    <p:sldId id="416" r:id="rId10"/>
    <p:sldId id="428" r:id="rId11"/>
    <p:sldId id="431" r:id="rId12"/>
    <p:sldId id="413" r:id="rId13"/>
    <p:sldId id="415" r:id="rId14"/>
    <p:sldId id="414" r:id="rId15"/>
    <p:sldId id="411" r:id="rId16"/>
    <p:sldId id="419" r:id="rId17"/>
    <p:sldId id="412" r:id="rId18"/>
    <p:sldId id="432" r:id="rId19"/>
    <p:sldId id="420" r:id="rId20"/>
    <p:sldId id="417" r:id="rId21"/>
    <p:sldId id="422" r:id="rId22"/>
    <p:sldId id="433" r:id="rId23"/>
    <p:sldId id="410" r:id="rId24"/>
    <p:sldId id="397" r:id="rId25"/>
    <p:sldId id="398" r:id="rId26"/>
    <p:sldId id="427" r:id="rId27"/>
    <p:sldId id="401" r:id="rId28"/>
    <p:sldId id="403" r:id="rId29"/>
    <p:sldId id="434" r:id="rId30"/>
    <p:sldId id="396" r:id="rId31"/>
    <p:sldId id="430" r:id="rId32"/>
    <p:sldId id="424" r:id="rId33"/>
    <p:sldId id="435" r:id="rId34"/>
    <p:sldId id="436" r:id="rId35"/>
    <p:sldId id="437" r:id="rId36"/>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0">
          <p15:clr>
            <a:srgbClr val="A4A3A4"/>
          </p15:clr>
        </p15:guide>
        <p15:guide id="2" pos="2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FFE699"/>
    <a:srgbClr val="FFCC00"/>
    <a:srgbClr val="009900"/>
    <a:srgbClr val="B4C6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12" autoAdjust="0"/>
    <p:restoredTop sz="96407" autoAdjust="0"/>
  </p:normalViewPr>
  <p:slideViewPr>
    <p:cSldViewPr snapToGrid="0" snapToObjects="1" showGuides="1">
      <p:cViewPr varScale="1">
        <p:scale>
          <a:sx n="103" d="100"/>
          <a:sy n="103" d="100"/>
        </p:scale>
        <p:origin x="1200" y="108"/>
      </p:cViewPr>
      <p:guideLst>
        <p:guide orient="horz" pos="4080"/>
        <p:guide pos="240"/>
      </p:guideLst>
    </p:cSldViewPr>
  </p:slideViewPr>
  <p:outlineViewPr>
    <p:cViewPr>
      <p:scale>
        <a:sx n="33" d="100"/>
        <a:sy n="33" d="100"/>
      </p:scale>
      <p:origin x="0" y="-936"/>
    </p:cViewPr>
  </p:outlineViewPr>
  <p:notesTextViewPr>
    <p:cViewPr>
      <p:scale>
        <a:sx n="3" d="2"/>
        <a:sy n="3" d="2"/>
      </p:scale>
      <p:origin x="0" y="0"/>
    </p:cViewPr>
  </p:notesTextViewPr>
  <p:sorterViewPr>
    <p:cViewPr>
      <p:scale>
        <a:sx n="120" d="100"/>
        <a:sy n="120" d="100"/>
      </p:scale>
      <p:origin x="0" y="-562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2C3955-1E50-4759-93E3-A4F3E85BE81E}"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US"/>
        </a:p>
      </dgm:t>
    </dgm:pt>
    <dgm:pt modelId="{91B2F1FC-2F38-42C2-A429-D2B49BE7EA2A}">
      <dgm:prSet custT="1"/>
      <dgm:spPr/>
      <dgm:t>
        <a:bodyPr/>
        <a:lstStyle/>
        <a:p>
          <a:r>
            <a:rPr lang="en-US" sz="1200" dirty="0"/>
            <a:t>Cryo-assembly F10139011</a:t>
          </a:r>
        </a:p>
      </dgm:t>
    </dgm:pt>
    <dgm:pt modelId="{EE1909F7-6181-432E-A0B6-2DC27F71DF7A}" type="parTrans" cxnId="{3F8744BC-D5C6-4C44-9FAE-2094BB999D11}">
      <dgm:prSet/>
      <dgm:spPr/>
      <dgm:t>
        <a:bodyPr/>
        <a:lstStyle/>
        <a:p>
          <a:endParaRPr lang="en-US"/>
        </a:p>
      </dgm:t>
    </dgm:pt>
    <dgm:pt modelId="{D05F824F-350E-4721-8BD0-1DABDC61E1DB}" type="sibTrans" cxnId="{3F8744BC-D5C6-4C44-9FAE-2094BB999D11}">
      <dgm:prSet/>
      <dgm:spPr/>
      <dgm:t>
        <a:bodyPr/>
        <a:lstStyle/>
        <a:p>
          <a:endParaRPr lang="en-US"/>
        </a:p>
      </dgm:t>
    </dgm:pt>
    <dgm:pt modelId="{3B87940E-A482-4AAE-9893-15A3BA8940B0}">
      <dgm:prSet custT="1"/>
      <dgm:spPr>
        <a:solidFill>
          <a:srgbClr val="64BCD9"/>
        </a:solidFill>
      </dgm:spPr>
      <dgm:t>
        <a:bodyPr/>
        <a:lstStyle/>
        <a:p>
          <a:r>
            <a:rPr lang="en-US" sz="1200" dirty="0"/>
            <a:t>Cold Mass w/ Capillaries F10178090</a:t>
          </a:r>
        </a:p>
      </dgm:t>
    </dgm:pt>
    <dgm:pt modelId="{FACC4882-FE61-4092-943C-CB3AA075C39B}" type="parTrans" cxnId="{782EBA48-D720-41E1-A47C-29E3A1E73930}">
      <dgm:prSet/>
      <dgm:spPr/>
      <dgm:t>
        <a:bodyPr/>
        <a:lstStyle/>
        <a:p>
          <a:endParaRPr lang="en-US"/>
        </a:p>
      </dgm:t>
    </dgm:pt>
    <dgm:pt modelId="{E03E58D0-B419-4583-889E-C2FD58DD35FD}" type="sibTrans" cxnId="{782EBA48-D720-41E1-A47C-29E3A1E73930}">
      <dgm:prSet/>
      <dgm:spPr/>
      <dgm:t>
        <a:bodyPr/>
        <a:lstStyle/>
        <a:p>
          <a:endParaRPr lang="en-US"/>
        </a:p>
      </dgm:t>
    </dgm:pt>
    <dgm:pt modelId="{F9A344EB-EF30-4831-AC08-79F1A66888C4}">
      <dgm:prSet custT="1"/>
      <dgm:spPr/>
      <dgm:t>
        <a:bodyPr/>
        <a:lstStyle/>
        <a:p>
          <a:r>
            <a:rPr lang="en-US" sz="1200" dirty="0"/>
            <a:t>Cold Mass Assy F10103605</a:t>
          </a:r>
        </a:p>
      </dgm:t>
    </dgm:pt>
    <dgm:pt modelId="{5FE0F8BF-D4F8-4CB7-ACC4-A152CAD8C10E}" type="parTrans" cxnId="{74EEEDA2-86E8-478D-A4FE-A601AC9984D2}">
      <dgm:prSet/>
      <dgm:spPr/>
      <dgm:t>
        <a:bodyPr/>
        <a:lstStyle/>
        <a:p>
          <a:endParaRPr lang="en-US"/>
        </a:p>
      </dgm:t>
    </dgm:pt>
    <dgm:pt modelId="{082172C3-8A83-46E4-AEB3-2ED9B38F4AEA}" type="sibTrans" cxnId="{74EEEDA2-86E8-478D-A4FE-A601AC9984D2}">
      <dgm:prSet/>
      <dgm:spPr/>
      <dgm:t>
        <a:bodyPr/>
        <a:lstStyle/>
        <a:p>
          <a:endParaRPr lang="en-US"/>
        </a:p>
      </dgm:t>
    </dgm:pt>
    <dgm:pt modelId="{93264779-4700-493E-BB57-1BC8048CE5AB}">
      <dgm:prSet custT="1"/>
      <dgm:spPr/>
      <dgm:t>
        <a:bodyPr/>
        <a:lstStyle/>
        <a:p>
          <a:r>
            <a:rPr lang="en-US" sz="1200" dirty="0"/>
            <a:t>Shell Closure F10138327</a:t>
          </a:r>
        </a:p>
      </dgm:t>
    </dgm:pt>
    <dgm:pt modelId="{D8E28C93-28C6-4EE1-80C9-1E9394F5460B}" type="parTrans" cxnId="{CA426FA8-D7DA-4AAD-82BF-D0C1A726DB4B}">
      <dgm:prSet/>
      <dgm:spPr/>
      <dgm:t>
        <a:bodyPr/>
        <a:lstStyle/>
        <a:p>
          <a:endParaRPr lang="en-US"/>
        </a:p>
      </dgm:t>
    </dgm:pt>
    <dgm:pt modelId="{FC75C07E-C95B-4350-AB1A-346A0F130065}" type="sibTrans" cxnId="{CA426FA8-D7DA-4AAD-82BF-D0C1A726DB4B}">
      <dgm:prSet/>
      <dgm:spPr/>
      <dgm:t>
        <a:bodyPr/>
        <a:lstStyle/>
        <a:p>
          <a:endParaRPr lang="en-US"/>
        </a:p>
      </dgm:t>
    </dgm:pt>
    <dgm:pt modelId="{8D072C47-4733-419C-A8CD-EE6D50A9D041}">
      <dgm:prSet custT="1"/>
      <dgm:spPr/>
      <dgm:t>
        <a:bodyPr/>
        <a:lstStyle/>
        <a:p>
          <a:r>
            <a:rPr lang="en-US" sz="1200" dirty="0"/>
            <a:t>Shell Setup Pre-weld F10138328</a:t>
          </a:r>
        </a:p>
      </dgm:t>
    </dgm:pt>
    <dgm:pt modelId="{07C643CB-0830-42F2-A993-93A02E2CCCE5}" type="parTrans" cxnId="{666330D1-7465-4B82-B5B3-37BB6CB36F37}">
      <dgm:prSet/>
      <dgm:spPr/>
      <dgm:t>
        <a:bodyPr/>
        <a:lstStyle/>
        <a:p>
          <a:endParaRPr lang="en-US"/>
        </a:p>
      </dgm:t>
    </dgm:pt>
    <dgm:pt modelId="{9B17E5FD-67BD-4961-AB91-49A6D0CBBE4F}" type="sibTrans" cxnId="{666330D1-7465-4B82-B5B3-37BB6CB36F37}">
      <dgm:prSet/>
      <dgm:spPr/>
      <dgm:t>
        <a:bodyPr/>
        <a:lstStyle/>
        <a:p>
          <a:endParaRPr lang="en-US"/>
        </a:p>
      </dgm:t>
    </dgm:pt>
    <dgm:pt modelId="{957FDAF4-9FCA-4C16-9D44-F58BB9A0A37E}">
      <dgm:prSet custT="1"/>
      <dgm:spPr/>
      <dgm:t>
        <a:bodyPr/>
        <a:lstStyle/>
        <a:p>
          <a:r>
            <a:rPr lang="en-US" sz="1200" dirty="0"/>
            <a:t>Alignment F10138330</a:t>
          </a:r>
        </a:p>
      </dgm:t>
    </dgm:pt>
    <dgm:pt modelId="{D9DF96E9-D9F3-4828-ADE9-5C6208B24110}" type="parTrans" cxnId="{EBDA178D-3E25-4BB3-8C4B-E0B6F8989CA2}">
      <dgm:prSet/>
      <dgm:spPr/>
      <dgm:t>
        <a:bodyPr/>
        <a:lstStyle/>
        <a:p>
          <a:endParaRPr lang="en-US"/>
        </a:p>
      </dgm:t>
    </dgm:pt>
    <dgm:pt modelId="{C97F46AF-7475-4F24-A4BF-7ED75386458E}" type="sibTrans" cxnId="{EBDA178D-3E25-4BB3-8C4B-E0B6F8989CA2}">
      <dgm:prSet/>
      <dgm:spPr/>
      <dgm:t>
        <a:bodyPr/>
        <a:lstStyle/>
        <a:p>
          <a:endParaRPr lang="en-US"/>
        </a:p>
      </dgm:t>
    </dgm:pt>
    <dgm:pt modelId="{06AAB0EB-7753-486D-AE3B-F0C7F006EAAA}">
      <dgm:prSet custT="1"/>
      <dgm:spPr/>
      <dgm:t>
        <a:bodyPr/>
        <a:lstStyle/>
        <a:p>
          <a:r>
            <a:rPr lang="en-US" sz="1200"/>
            <a:t>Bus </a:t>
          </a:r>
          <a:r>
            <a:rPr lang="en-US" sz="1200" dirty="0"/>
            <a:t>+ Expansion Loops F10138329</a:t>
          </a:r>
        </a:p>
      </dgm:t>
    </dgm:pt>
    <dgm:pt modelId="{663C5C19-00DE-4228-8140-68A1F9325C75}" type="parTrans" cxnId="{EC9A6E43-383C-4D15-8C48-05684FD063D8}">
      <dgm:prSet/>
      <dgm:spPr/>
      <dgm:t>
        <a:bodyPr/>
        <a:lstStyle/>
        <a:p>
          <a:endParaRPr lang="en-US"/>
        </a:p>
      </dgm:t>
    </dgm:pt>
    <dgm:pt modelId="{687796EA-8401-4B11-A4FE-9AF636A17F63}" type="sibTrans" cxnId="{EC9A6E43-383C-4D15-8C48-05684FD063D8}">
      <dgm:prSet/>
      <dgm:spPr/>
      <dgm:t>
        <a:bodyPr/>
        <a:lstStyle/>
        <a:p>
          <a:endParaRPr lang="en-US"/>
        </a:p>
      </dgm:t>
    </dgm:pt>
    <dgm:pt modelId="{B71A7BBD-741E-4702-95E2-B79FECDFE4CE}" type="pres">
      <dgm:prSet presAssocID="{822C3955-1E50-4759-93E3-A4F3E85BE81E}" presName="linearFlow" presStyleCnt="0">
        <dgm:presLayoutVars>
          <dgm:resizeHandles val="exact"/>
        </dgm:presLayoutVars>
      </dgm:prSet>
      <dgm:spPr/>
    </dgm:pt>
    <dgm:pt modelId="{51A034D3-2941-4BFA-BD5F-EA78D2218964}" type="pres">
      <dgm:prSet presAssocID="{91B2F1FC-2F38-42C2-A429-D2B49BE7EA2A}" presName="node" presStyleLbl="node1" presStyleIdx="0" presStyleCnt="7">
        <dgm:presLayoutVars>
          <dgm:bulletEnabled val="1"/>
        </dgm:presLayoutVars>
      </dgm:prSet>
      <dgm:spPr/>
    </dgm:pt>
    <dgm:pt modelId="{DD30D206-6C74-4CDA-B980-0294A2508C80}" type="pres">
      <dgm:prSet presAssocID="{D05F824F-350E-4721-8BD0-1DABDC61E1DB}" presName="sibTrans" presStyleLbl="sibTrans2D1" presStyleIdx="0" presStyleCnt="6" custAng="10800000"/>
      <dgm:spPr/>
    </dgm:pt>
    <dgm:pt modelId="{E7FA0E37-2D79-4EFB-8229-8C2318BF283C}" type="pres">
      <dgm:prSet presAssocID="{D05F824F-350E-4721-8BD0-1DABDC61E1DB}" presName="connectorText" presStyleLbl="sibTrans2D1" presStyleIdx="0" presStyleCnt="6"/>
      <dgm:spPr/>
    </dgm:pt>
    <dgm:pt modelId="{57AB7266-81FB-46BA-B726-3B160F8ED964}" type="pres">
      <dgm:prSet presAssocID="{3B87940E-A482-4AAE-9893-15A3BA8940B0}" presName="node" presStyleLbl="node1" presStyleIdx="1" presStyleCnt="7">
        <dgm:presLayoutVars>
          <dgm:bulletEnabled val="1"/>
        </dgm:presLayoutVars>
      </dgm:prSet>
      <dgm:spPr/>
    </dgm:pt>
    <dgm:pt modelId="{AB7C3D81-1C27-45F8-B07D-7EA2B1488854}" type="pres">
      <dgm:prSet presAssocID="{E03E58D0-B419-4583-889E-C2FD58DD35FD}" presName="sibTrans" presStyleLbl="sibTrans2D1" presStyleIdx="1" presStyleCnt="6" custAng="10800000"/>
      <dgm:spPr/>
    </dgm:pt>
    <dgm:pt modelId="{8863813E-E013-41AA-B645-0E431D841DFB}" type="pres">
      <dgm:prSet presAssocID="{E03E58D0-B419-4583-889E-C2FD58DD35FD}" presName="connectorText" presStyleLbl="sibTrans2D1" presStyleIdx="1" presStyleCnt="6"/>
      <dgm:spPr/>
    </dgm:pt>
    <dgm:pt modelId="{9D9C22B5-EA5F-4960-981D-949802A4B2FA}" type="pres">
      <dgm:prSet presAssocID="{F9A344EB-EF30-4831-AC08-79F1A66888C4}" presName="node" presStyleLbl="node1" presStyleIdx="2" presStyleCnt="7">
        <dgm:presLayoutVars>
          <dgm:bulletEnabled val="1"/>
        </dgm:presLayoutVars>
      </dgm:prSet>
      <dgm:spPr/>
    </dgm:pt>
    <dgm:pt modelId="{6E2A1547-7747-4B50-99CE-8FAAF1B9EB6F}" type="pres">
      <dgm:prSet presAssocID="{082172C3-8A83-46E4-AEB3-2ED9B38F4AEA}" presName="sibTrans" presStyleLbl="sibTrans2D1" presStyleIdx="2" presStyleCnt="6" custAng="10800000"/>
      <dgm:spPr/>
    </dgm:pt>
    <dgm:pt modelId="{9803AFD1-DA43-47CE-B98E-7360374A668E}" type="pres">
      <dgm:prSet presAssocID="{082172C3-8A83-46E4-AEB3-2ED9B38F4AEA}" presName="connectorText" presStyleLbl="sibTrans2D1" presStyleIdx="2" presStyleCnt="6"/>
      <dgm:spPr/>
    </dgm:pt>
    <dgm:pt modelId="{8E49B7C5-E3A4-49A3-9CFC-40456815A232}" type="pres">
      <dgm:prSet presAssocID="{93264779-4700-493E-BB57-1BC8048CE5AB}" presName="node" presStyleLbl="node1" presStyleIdx="3" presStyleCnt="7">
        <dgm:presLayoutVars>
          <dgm:bulletEnabled val="1"/>
        </dgm:presLayoutVars>
      </dgm:prSet>
      <dgm:spPr/>
    </dgm:pt>
    <dgm:pt modelId="{7CF44021-87BC-413A-9AC8-9A75B6DE50C1}" type="pres">
      <dgm:prSet presAssocID="{FC75C07E-C95B-4350-AB1A-346A0F130065}" presName="sibTrans" presStyleLbl="sibTrans2D1" presStyleIdx="3" presStyleCnt="6" custAng="10800000"/>
      <dgm:spPr/>
    </dgm:pt>
    <dgm:pt modelId="{026C8329-D889-44FD-896F-C3BF4C1BA97B}" type="pres">
      <dgm:prSet presAssocID="{FC75C07E-C95B-4350-AB1A-346A0F130065}" presName="connectorText" presStyleLbl="sibTrans2D1" presStyleIdx="3" presStyleCnt="6"/>
      <dgm:spPr/>
    </dgm:pt>
    <dgm:pt modelId="{33D84D7E-C201-43AC-9012-12D834683DCE}" type="pres">
      <dgm:prSet presAssocID="{8D072C47-4733-419C-A8CD-EE6D50A9D041}" presName="node" presStyleLbl="node1" presStyleIdx="4" presStyleCnt="7">
        <dgm:presLayoutVars>
          <dgm:bulletEnabled val="1"/>
        </dgm:presLayoutVars>
      </dgm:prSet>
      <dgm:spPr/>
    </dgm:pt>
    <dgm:pt modelId="{BFF199FE-B4AD-491C-8DE5-10DFD69BFD12}" type="pres">
      <dgm:prSet presAssocID="{9B17E5FD-67BD-4961-AB91-49A6D0CBBE4F}" presName="sibTrans" presStyleLbl="sibTrans2D1" presStyleIdx="4" presStyleCnt="6" custAng="10800000"/>
      <dgm:spPr/>
    </dgm:pt>
    <dgm:pt modelId="{3C1A3074-6218-46D8-ACF7-9C2AE14ADC91}" type="pres">
      <dgm:prSet presAssocID="{9B17E5FD-67BD-4961-AB91-49A6D0CBBE4F}" presName="connectorText" presStyleLbl="sibTrans2D1" presStyleIdx="4" presStyleCnt="6"/>
      <dgm:spPr/>
    </dgm:pt>
    <dgm:pt modelId="{D552F6D3-4ECA-4DDC-80A0-7EB9F23705D5}" type="pres">
      <dgm:prSet presAssocID="{06AAB0EB-7753-486D-AE3B-F0C7F006EAAA}" presName="node" presStyleLbl="node1" presStyleIdx="5" presStyleCnt="7">
        <dgm:presLayoutVars>
          <dgm:bulletEnabled val="1"/>
        </dgm:presLayoutVars>
      </dgm:prSet>
      <dgm:spPr/>
    </dgm:pt>
    <dgm:pt modelId="{46D186E8-8BD3-441C-92E9-CDD40330ADA1}" type="pres">
      <dgm:prSet presAssocID="{687796EA-8401-4B11-A4FE-9AF636A17F63}" presName="sibTrans" presStyleLbl="sibTrans2D1" presStyleIdx="5" presStyleCnt="6" custAng="10800000"/>
      <dgm:spPr/>
    </dgm:pt>
    <dgm:pt modelId="{51227139-B144-43E7-ACFC-B9A4F26AF361}" type="pres">
      <dgm:prSet presAssocID="{687796EA-8401-4B11-A4FE-9AF636A17F63}" presName="connectorText" presStyleLbl="sibTrans2D1" presStyleIdx="5" presStyleCnt="6"/>
      <dgm:spPr/>
    </dgm:pt>
    <dgm:pt modelId="{A73374AC-2C23-4368-A5C9-C1AF05DA55B1}" type="pres">
      <dgm:prSet presAssocID="{957FDAF4-9FCA-4C16-9D44-F58BB9A0A37E}" presName="node" presStyleLbl="node1" presStyleIdx="6" presStyleCnt="7">
        <dgm:presLayoutVars>
          <dgm:bulletEnabled val="1"/>
        </dgm:presLayoutVars>
      </dgm:prSet>
      <dgm:spPr/>
    </dgm:pt>
  </dgm:ptLst>
  <dgm:cxnLst>
    <dgm:cxn modelId="{517B450C-CE47-455D-9322-E9B40744E63C}" type="presOf" srcId="{8D072C47-4733-419C-A8CD-EE6D50A9D041}" destId="{33D84D7E-C201-43AC-9012-12D834683DCE}" srcOrd="0" destOrd="0" presId="urn:microsoft.com/office/officeart/2005/8/layout/process2"/>
    <dgm:cxn modelId="{D1727B1F-5A1C-459B-B7FB-00907A12F06F}" type="presOf" srcId="{FC75C07E-C95B-4350-AB1A-346A0F130065}" destId="{026C8329-D889-44FD-896F-C3BF4C1BA97B}" srcOrd="1" destOrd="0" presId="urn:microsoft.com/office/officeart/2005/8/layout/process2"/>
    <dgm:cxn modelId="{C2607B20-BDFC-45EB-AE69-4EBD201F03AB}" type="presOf" srcId="{9B17E5FD-67BD-4961-AB91-49A6D0CBBE4F}" destId="{BFF199FE-B4AD-491C-8DE5-10DFD69BFD12}" srcOrd="0" destOrd="0" presId="urn:microsoft.com/office/officeart/2005/8/layout/process2"/>
    <dgm:cxn modelId="{7AA38920-DC7B-4645-A3B5-6F8729149C6F}" type="presOf" srcId="{822C3955-1E50-4759-93E3-A4F3E85BE81E}" destId="{B71A7BBD-741E-4702-95E2-B79FECDFE4CE}" srcOrd="0" destOrd="0" presId="urn:microsoft.com/office/officeart/2005/8/layout/process2"/>
    <dgm:cxn modelId="{6B0DBE3B-A9C0-413E-84FB-330C6482BC77}" type="presOf" srcId="{9B17E5FD-67BD-4961-AB91-49A6D0CBBE4F}" destId="{3C1A3074-6218-46D8-ACF7-9C2AE14ADC91}" srcOrd="1" destOrd="0" presId="urn:microsoft.com/office/officeart/2005/8/layout/process2"/>
    <dgm:cxn modelId="{806F3440-49CE-4C4A-9247-D9DD36BFC8F5}" type="presOf" srcId="{D05F824F-350E-4721-8BD0-1DABDC61E1DB}" destId="{DD30D206-6C74-4CDA-B980-0294A2508C80}" srcOrd="0" destOrd="0" presId="urn:microsoft.com/office/officeart/2005/8/layout/process2"/>
    <dgm:cxn modelId="{3BD5B05E-6883-4F5C-BD96-8E3E29F8F469}" type="presOf" srcId="{93264779-4700-493E-BB57-1BC8048CE5AB}" destId="{8E49B7C5-E3A4-49A3-9CFC-40456815A232}" srcOrd="0" destOrd="0" presId="urn:microsoft.com/office/officeart/2005/8/layout/process2"/>
    <dgm:cxn modelId="{F32D0460-5435-4319-B6B6-537C7E659F12}" type="presOf" srcId="{D05F824F-350E-4721-8BD0-1DABDC61E1DB}" destId="{E7FA0E37-2D79-4EFB-8229-8C2318BF283C}" srcOrd="1" destOrd="0" presId="urn:microsoft.com/office/officeart/2005/8/layout/process2"/>
    <dgm:cxn modelId="{A9CED361-278B-4F39-88C8-8086E2AB142D}" type="presOf" srcId="{FC75C07E-C95B-4350-AB1A-346A0F130065}" destId="{7CF44021-87BC-413A-9AC8-9A75B6DE50C1}" srcOrd="0" destOrd="0" presId="urn:microsoft.com/office/officeart/2005/8/layout/process2"/>
    <dgm:cxn modelId="{EC9A6E43-383C-4D15-8C48-05684FD063D8}" srcId="{822C3955-1E50-4759-93E3-A4F3E85BE81E}" destId="{06AAB0EB-7753-486D-AE3B-F0C7F006EAAA}" srcOrd="5" destOrd="0" parTransId="{663C5C19-00DE-4228-8140-68A1F9325C75}" sibTransId="{687796EA-8401-4B11-A4FE-9AF636A17F63}"/>
    <dgm:cxn modelId="{93233F45-D9AB-484C-8F22-4EC18FBC497C}" type="presOf" srcId="{E03E58D0-B419-4583-889E-C2FD58DD35FD}" destId="{AB7C3D81-1C27-45F8-B07D-7EA2B1488854}" srcOrd="0" destOrd="0" presId="urn:microsoft.com/office/officeart/2005/8/layout/process2"/>
    <dgm:cxn modelId="{782EBA48-D720-41E1-A47C-29E3A1E73930}" srcId="{822C3955-1E50-4759-93E3-A4F3E85BE81E}" destId="{3B87940E-A482-4AAE-9893-15A3BA8940B0}" srcOrd="1" destOrd="0" parTransId="{FACC4882-FE61-4092-943C-CB3AA075C39B}" sibTransId="{E03E58D0-B419-4583-889E-C2FD58DD35FD}"/>
    <dgm:cxn modelId="{69DA8A53-59FF-429A-8104-4C3B0D221A5B}" type="presOf" srcId="{082172C3-8A83-46E4-AEB3-2ED9B38F4AEA}" destId="{6E2A1547-7747-4B50-99CE-8FAAF1B9EB6F}" srcOrd="0" destOrd="0" presId="urn:microsoft.com/office/officeart/2005/8/layout/process2"/>
    <dgm:cxn modelId="{59BADA81-E365-4193-B36E-75BF039DC803}" type="presOf" srcId="{082172C3-8A83-46E4-AEB3-2ED9B38F4AEA}" destId="{9803AFD1-DA43-47CE-B98E-7360374A668E}" srcOrd="1" destOrd="0" presId="urn:microsoft.com/office/officeart/2005/8/layout/process2"/>
    <dgm:cxn modelId="{EBDA178D-3E25-4BB3-8C4B-E0B6F8989CA2}" srcId="{822C3955-1E50-4759-93E3-A4F3E85BE81E}" destId="{957FDAF4-9FCA-4C16-9D44-F58BB9A0A37E}" srcOrd="6" destOrd="0" parTransId="{D9DF96E9-D9F3-4828-ADE9-5C6208B24110}" sibTransId="{C97F46AF-7475-4F24-A4BF-7ED75386458E}"/>
    <dgm:cxn modelId="{8D6E0291-0350-4DED-95B0-79B5FF82B4B3}" type="presOf" srcId="{06AAB0EB-7753-486D-AE3B-F0C7F006EAAA}" destId="{D552F6D3-4ECA-4DDC-80A0-7EB9F23705D5}" srcOrd="0" destOrd="0" presId="urn:microsoft.com/office/officeart/2005/8/layout/process2"/>
    <dgm:cxn modelId="{3144B19D-177B-4FDD-80B0-A328E8A4DBBE}" type="presOf" srcId="{957FDAF4-9FCA-4C16-9D44-F58BB9A0A37E}" destId="{A73374AC-2C23-4368-A5C9-C1AF05DA55B1}" srcOrd="0" destOrd="0" presId="urn:microsoft.com/office/officeart/2005/8/layout/process2"/>
    <dgm:cxn modelId="{74EEEDA2-86E8-478D-A4FE-A601AC9984D2}" srcId="{822C3955-1E50-4759-93E3-A4F3E85BE81E}" destId="{F9A344EB-EF30-4831-AC08-79F1A66888C4}" srcOrd="2" destOrd="0" parTransId="{5FE0F8BF-D4F8-4CB7-ACC4-A152CAD8C10E}" sibTransId="{082172C3-8A83-46E4-AEB3-2ED9B38F4AEA}"/>
    <dgm:cxn modelId="{CA426FA8-D7DA-4AAD-82BF-D0C1A726DB4B}" srcId="{822C3955-1E50-4759-93E3-A4F3E85BE81E}" destId="{93264779-4700-493E-BB57-1BC8048CE5AB}" srcOrd="3" destOrd="0" parTransId="{D8E28C93-28C6-4EE1-80C9-1E9394F5460B}" sibTransId="{FC75C07E-C95B-4350-AB1A-346A0F130065}"/>
    <dgm:cxn modelId="{E8DE97B7-AF28-4F9A-98F0-09BF3C716BCD}" type="presOf" srcId="{687796EA-8401-4B11-A4FE-9AF636A17F63}" destId="{46D186E8-8BD3-441C-92E9-CDD40330ADA1}" srcOrd="0" destOrd="0" presId="urn:microsoft.com/office/officeart/2005/8/layout/process2"/>
    <dgm:cxn modelId="{3F8744BC-D5C6-4C44-9FAE-2094BB999D11}" srcId="{822C3955-1E50-4759-93E3-A4F3E85BE81E}" destId="{91B2F1FC-2F38-42C2-A429-D2B49BE7EA2A}" srcOrd="0" destOrd="0" parTransId="{EE1909F7-6181-432E-A0B6-2DC27F71DF7A}" sibTransId="{D05F824F-350E-4721-8BD0-1DABDC61E1DB}"/>
    <dgm:cxn modelId="{9DE6FABF-A6CC-4B61-AB56-00FCAF766C25}" type="presOf" srcId="{E03E58D0-B419-4583-889E-C2FD58DD35FD}" destId="{8863813E-E013-41AA-B645-0E431D841DFB}" srcOrd="1" destOrd="0" presId="urn:microsoft.com/office/officeart/2005/8/layout/process2"/>
    <dgm:cxn modelId="{131462C0-6A15-4CA0-8C44-A4228F3FCCFC}" type="presOf" srcId="{687796EA-8401-4B11-A4FE-9AF636A17F63}" destId="{51227139-B144-43E7-ACFC-B9A4F26AF361}" srcOrd="1" destOrd="0" presId="urn:microsoft.com/office/officeart/2005/8/layout/process2"/>
    <dgm:cxn modelId="{666330D1-7465-4B82-B5B3-37BB6CB36F37}" srcId="{822C3955-1E50-4759-93E3-A4F3E85BE81E}" destId="{8D072C47-4733-419C-A8CD-EE6D50A9D041}" srcOrd="4" destOrd="0" parTransId="{07C643CB-0830-42F2-A993-93A02E2CCCE5}" sibTransId="{9B17E5FD-67BD-4961-AB91-49A6D0CBBE4F}"/>
    <dgm:cxn modelId="{3558BDD1-9085-49D2-BCFE-2BD411BF8F33}" type="presOf" srcId="{91B2F1FC-2F38-42C2-A429-D2B49BE7EA2A}" destId="{51A034D3-2941-4BFA-BD5F-EA78D2218964}" srcOrd="0" destOrd="0" presId="urn:microsoft.com/office/officeart/2005/8/layout/process2"/>
    <dgm:cxn modelId="{76AF0FD7-798A-4DBC-B89C-49AD8414C48C}" type="presOf" srcId="{3B87940E-A482-4AAE-9893-15A3BA8940B0}" destId="{57AB7266-81FB-46BA-B726-3B160F8ED964}" srcOrd="0" destOrd="0" presId="urn:microsoft.com/office/officeart/2005/8/layout/process2"/>
    <dgm:cxn modelId="{CDDFEEF2-DB1E-4991-83E4-61D5AC3587B0}" type="presOf" srcId="{F9A344EB-EF30-4831-AC08-79F1A66888C4}" destId="{9D9C22B5-EA5F-4960-981D-949802A4B2FA}" srcOrd="0" destOrd="0" presId="urn:microsoft.com/office/officeart/2005/8/layout/process2"/>
    <dgm:cxn modelId="{7ECD5F54-8520-419E-8CC9-1990905C66F7}" type="presParOf" srcId="{B71A7BBD-741E-4702-95E2-B79FECDFE4CE}" destId="{51A034D3-2941-4BFA-BD5F-EA78D2218964}" srcOrd="0" destOrd="0" presId="urn:microsoft.com/office/officeart/2005/8/layout/process2"/>
    <dgm:cxn modelId="{09A0D00D-3051-4228-B1A5-A39E604BA432}" type="presParOf" srcId="{B71A7BBD-741E-4702-95E2-B79FECDFE4CE}" destId="{DD30D206-6C74-4CDA-B980-0294A2508C80}" srcOrd="1" destOrd="0" presId="urn:microsoft.com/office/officeart/2005/8/layout/process2"/>
    <dgm:cxn modelId="{B92F096A-13B2-4860-86F9-5BB9AAE5B25E}" type="presParOf" srcId="{DD30D206-6C74-4CDA-B980-0294A2508C80}" destId="{E7FA0E37-2D79-4EFB-8229-8C2318BF283C}" srcOrd="0" destOrd="0" presId="urn:microsoft.com/office/officeart/2005/8/layout/process2"/>
    <dgm:cxn modelId="{C3A2957E-5980-45D3-8FFF-C7CD894E3E3C}" type="presParOf" srcId="{B71A7BBD-741E-4702-95E2-B79FECDFE4CE}" destId="{57AB7266-81FB-46BA-B726-3B160F8ED964}" srcOrd="2" destOrd="0" presId="urn:microsoft.com/office/officeart/2005/8/layout/process2"/>
    <dgm:cxn modelId="{E06AE439-19F3-4197-9A13-DFDDC17A8793}" type="presParOf" srcId="{B71A7BBD-741E-4702-95E2-B79FECDFE4CE}" destId="{AB7C3D81-1C27-45F8-B07D-7EA2B1488854}" srcOrd="3" destOrd="0" presId="urn:microsoft.com/office/officeart/2005/8/layout/process2"/>
    <dgm:cxn modelId="{6754E22B-11A9-4A07-8015-48F3401307A2}" type="presParOf" srcId="{AB7C3D81-1C27-45F8-B07D-7EA2B1488854}" destId="{8863813E-E013-41AA-B645-0E431D841DFB}" srcOrd="0" destOrd="0" presId="urn:microsoft.com/office/officeart/2005/8/layout/process2"/>
    <dgm:cxn modelId="{FA34EEAC-62C4-4A66-9F36-D6E4425CA094}" type="presParOf" srcId="{B71A7BBD-741E-4702-95E2-B79FECDFE4CE}" destId="{9D9C22B5-EA5F-4960-981D-949802A4B2FA}" srcOrd="4" destOrd="0" presId="urn:microsoft.com/office/officeart/2005/8/layout/process2"/>
    <dgm:cxn modelId="{AB127721-BC00-4388-BE56-B2C2CA7B6940}" type="presParOf" srcId="{B71A7BBD-741E-4702-95E2-B79FECDFE4CE}" destId="{6E2A1547-7747-4B50-99CE-8FAAF1B9EB6F}" srcOrd="5" destOrd="0" presId="urn:microsoft.com/office/officeart/2005/8/layout/process2"/>
    <dgm:cxn modelId="{929D63B1-D6CA-4B84-A4BC-12593B096C07}" type="presParOf" srcId="{6E2A1547-7747-4B50-99CE-8FAAF1B9EB6F}" destId="{9803AFD1-DA43-47CE-B98E-7360374A668E}" srcOrd="0" destOrd="0" presId="urn:microsoft.com/office/officeart/2005/8/layout/process2"/>
    <dgm:cxn modelId="{A67EA485-6F24-4585-B7E7-958418E77197}" type="presParOf" srcId="{B71A7BBD-741E-4702-95E2-B79FECDFE4CE}" destId="{8E49B7C5-E3A4-49A3-9CFC-40456815A232}" srcOrd="6" destOrd="0" presId="urn:microsoft.com/office/officeart/2005/8/layout/process2"/>
    <dgm:cxn modelId="{4531344C-6718-4E52-B6B5-C5F0CDCD98B0}" type="presParOf" srcId="{B71A7BBD-741E-4702-95E2-B79FECDFE4CE}" destId="{7CF44021-87BC-413A-9AC8-9A75B6DE50C1}" srcOrd="7" destOrd="0" presId="urn:microsoft.com/office/officeart/2005/8/layout/process2"/>
    <dgm:cxn modelId="{BED5ABEB-B491-40CE-B89C-DA3231CA232F}" type="presParOf" srcId="{7CF44021-87BC-413A-9AC8-9A75B6DE50C1}" destId="{026C8329-D889-44FD-896F-C3BF4C1BA97B}" srcOrd="0" destOrd="0" presId="urn:microsoft.com/office/officeart/2005/8/layout/process2"/>
    <dgm:cxn modelId="{457A1009-6B91-4574-A56F-8FFF1A4299B6}" type="presParOf" srcId="{B71A7BBD-741E-4702-95E2-B79FECDFE4CE}" destId="{33D84D7E-C201-43AC-9012-12D834683DCE}" srcOrd="8" destOrd="0" presId="urn:microsoft.com/office/officeart/2005/8/layout/process2"/>
    <dgm:cxn modelId="{D7998BB7-4382-4FFC-9B8C-871BB868C0EA}" type="presParOf" srcId="{B71A7BBD-741E-4702-95E2-B79FECDFE4CE}" destId="{BFF199FE-B4AD-491C-8DE5-10DFD69BFD12}" srcOrd="9" destOrd="0" presId="urn:microsoft.com/office/officeart/2005/8/layout/process2"/>
    <dgm:cxn modelId="{4B49DD69-230F-4B6E-9D26-94FE913C91E6}" type="presParOf" srcId="{BFF199FE-B4AD-491C-8DE5-10DFD69BFD12}" destId="{3C1A3074-6218-46D8-ACF7-9C2AE14ADC91}" srcOrd="0" destOrd="0" presId="urn:microsoft.com/office/officeart/2005/8/layout/process2"/>
    <dgm:cxn modelId="{7BD8D32D-8864-42F5-B643-09A72331CCA8}" type="presParOf" srcId="{B71A7BBD-741E-4702-95E2-B79FECDFE4CE}" destId="{D552F6D3-4ECA-4DDC-80A0-7EB9F23705D5}" srcOrd="10" destOrd="0" presId="urn:microsoft.com/office/officeart/2005/8/layout/process2"/>
    <dgm:cxn modelId="{FF838C00-4D82-4F6E-AF7E-2A0D7D587544}" type="presParOf" srcId="{B71A7BBD-741E-4702-95E2-B79FECDFE4CE}" destId="{46D186E8-8BD3-441C-92E9-CDD40330ADA1}" srcOrd="11" destOrd="0" presId="urn:microsoft.com/office/officeart/2005/8/layout/process2"/>
    <dgm:cxn modelId="{E75F9980-E469-4023-959B-E5591E9550B3}" type="presParOf" srcId="{46D186E8-8BD3-441C-92E9-CDD40330ADA1}" destId="{51227139-B144-43E7-ACFC-B9A4F26AF361}" srcOrd="0" destOrd="0" presId="urn:microsoft.com/office/officeart/2005/8/layout/process2"/>
    <dgm:cxn modelId="{BEAB56BA-D3FB-4B99-A673-C60EB291857B}" type="presParOf" srcId="{B71A7BBD-741E-4702-95E2-B79FECDFE4CE}" destId="{A73374AC-2C23-4368-A5C9-C1AF05DA55B1}" srcOrd="12" destOrd="0" presId="urn:microsoft.com/office/officeart/2005/8/layout/process2"/>
  </dgm:cxnLst>
  <dgm:bg>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034D3-2941-4BFA-BD5F-EA78D2218964}">
      <dsp:nvSpPr>
        <dsp:cNvPr id="0" name=""/>
        <dsp:cNvSpPr/>
      </dsp:nvSpPr>
      <dsp:spPr>
        <a:xfrm>
          <a:off x="1830309" y="632"/>
          <a:ext cx="1667973" cy="5183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Cryo-assembly F10139011</a:t>
          </a:r>
        </a:p>
      </dsp:txBody>
      <dsp:txXfrm>
        <a:off x="1845490" y="15813"/>
        <a:ext cx="1637611" cy="487969"/>
      </dsp:txXfrm>
    </dsp:sp>
    <dsp:sp modelId="{DD30D206-6C74-4CDA-B980-0294A2508C80}">
      <dsp:nvSpPr>
        <dsp:cNvPr id="0" name=""/>
        <dsp:cNvSpPr/>
      </dsp:nvSpPr>
      <dsp:spPr>
        <a:xfrm rot="16200000">
          <a:off x="2567108" y="531922"/>
          <a:ext cx="194374" cy="2332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5400000">
        <a:off x="2594321" y="609671"/>
        <a:ext cx="139948" cy="136062"/>
      </dsp:txXfrm>
    </dsp:sp>
    <dsp:sp modelId="{57AB7266-81FB-46BA-B726-3B160F8ED964}">
      <dsp:nvSpPr>
        <dsp:cNvPr id="0" name=""/>
        <dsp:cNvSpPr/>
      </dsp:nvSpPr>
      <dsp:spPr>
        <a:xfrm>
          <a:off x="1830309" y="778129"/>
          <a:ext cx="1667973" cy="518331"/>
        </a:xfrm>
        <a:prstGeom prst="roundRect">
          <a:avLst>
            <a:gd name="adj" fmla="val 10000"/>
          </a:avLst>
        </a:prstGeom>
        <a:solidFill>
          <a:srgbClr val="64BCD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Cold Mass w/ Capillaries F10178090</a:t>
          </a:r>
        </a:p>
      </dsp:txBody>
      <dsp:txXfrm>
        <a:off x="1845490" y="793310"/>
        <a:ext cx="1637611" cy="487969"/>
      </dsp:txXfrm>
    </dsp:sp>
    <dsp:sp modelId="{AB7C3D81-1C27-45F8-B07D-7EA2B1488854}">
      <dsp:nvSpPr>
        <dsp:cNvPr id="0" name=""/>
        <dsp:cNvSpPr/>
      </dsp:nvSpPr>
      <dsp:spPr>
        <a:xfrm rot="16200000">
          <a:off x="2567108" y="1309418"/>
          <a:ext cx="194374" cy="2332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5400000">
        <a:off x="2594321" y="1387167"/>
        <a:ext cx="139948" cy="136062"/>
      </dsp:txXfrm>
    </dsp:sp>
    <dsp:sp modelId="{9D9C22B5-EA5F-4960-981D-949802A4B2FA}">
      <dsp:nvSpPr>
        <dsp:cNvPr id="0" name=""/>
        <dsp:cNvSpPr/>
      </dsp:nvSpPr>
      <dsp:spPr>
        <a:xfrm>
          <a:off x="1830309" y="1555625"/>
          <a:ext cx="1667973" cy="5183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Cold Mass Assy F10103605</a:t>
          </a:r>
        </a:p>
      </dsp:txBody>
      <dsp:txXfrm>
        <a:off x="1845490" y="1570806"/>
        <a:ext cx="1637611" cy="487969"/>
      </dsp:txXfrm>
    </dsp:sp>
    <dsp:sp modelId="{6E2A1547-7747-4B50-99CE-8FAAF1B9EB6F}">
      <dsp:nvSpPr>
        <dsp:cNvPr id="0" name=""/>
        <dsp:cNvSpPr/>
      </dsp:nvSpPr>
      <dsp:spPr>
        <a:xfrm rot="16200000">
          <a:off x="2567108" y="2086915"/>
          <a:ext cx="194374" cy="2332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5400000">
        <a:off x="2594321" y="2164664"/>
        <a:ext cx="139948" cy="136062"/>
      </dsp:txXfrm>
    </dsp:sp>
    <dsp:sp modelId="{8E49B7C5-E3A4-49A3-9CFC-40456815A232}">
      <dsp:nvSpPr>
        <dsp:cNvPr id="0" name=""/>
        <dsp:cNvSpPr/>
      </dsp:nvSpPr>
      <dsp:spPr>
        <a:xfrm>
          <a:off x="1830309" y="2333122"/>
          <a:ext cx="1667973" cy="5183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Shell Closure F10138327</a:t>
          </a:r>
        </a:p>
      </dsp:txBody>
      <dsp:txXfrm>
        <a:off x="1845490" y="2348303"/>
        <a:ext cx="1637611" cy="487969"/>
      </dsp:txXfrm>
    </dsp:sp>
    <dsp:sp modelId="{7CF44021-87BC-413A-9AC8-9A75B6DE50C1}">
      <dsp:nvSpPr>
        <dsp:cNvPr id="0" name=""/>
        <dsp:cNvSpPr/>
      </dsp:nvSpPr>
      <dsp:spPr>
        <a:xfrm rot="16200000">
          <a:off x="2567108" y="2864411"/>
          <a:ext cx="194374" cy="2332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5400000">
        <a:off x="2594321" y="2942160"/>
        <a:ext cx="139948" cy="136062"/>
      </dsp:txXfrm>
    </dsp:sp>
    <dsp:sp modelId="{33D84D7E-C201-43AC-9012-12D834683DCE}">
      <dsp:nvSpPr>
        <dsp:cNvPr id="0" name=""/>
        <dsp:cNvSpPr/>
      </dsp:nvSpPr>
      <dsp:spPr>
        <a:xfrm>
          <a:off x="1830309" y="3110619"/>
          <a:ext cx="1667973" cy="5183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Shell Setup Pre-weld F10138328</a:t>
          </a:r>
        </a:p>
      </dsp:txBody>
      <dsp:txXfrm>
        <a:off x="1845490" y="3125800"/>
        <a:ext cx="1637611" cy="487969"/>
      </dsp:txXfrm>
    </dsp:sp>
    <dsp:sp modelId="{BFF199FE-B4AD-491C-8DE5-10DFD69BFD12}">
      <dsp:nvSpPr>
        <dsp:cNvPr id="0" name=""/>
        <dsp:cNvSpPr/>
      </dsp:nvSpPr>
      <dsp:spPr>
        <a:xfrm rot="16200000">
          <a:off x="2567108" y="3641908"/>
          <a:ext cx="194374" cy="2332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5400000">
        <a:off x="2594321" y="3719657"/>
        <a:ext cx="139948" cy="136062"/>
      </dsp:txXfrm>
    </dsp:sp>
    <dsp:sp modelId="{D552F6D3-4ECA-4DDC-80A0-7EB9F23705D5}">
      <dsp:nvSpPr>
        <dsp:cNvPr id="0" name=""/>
        <dsp:cNvSpPr/>
      </dsp:nvSpPr>
      <dsp:spPr>
        <a:xfrm>
          <a:off x="1830309" y="3888115"/>
          <a:ext cx="1667973" cy="5183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Bus </a:t>
          </a:r>
          <a:r>
            <a:rPr lang="en-US" sz="1200" kern="1200" dirty="0"/>
            <a:t>+ Expansion Loops F10138329</a:t>
          </a:r>
        </a:p>
      </dsp:txBody>
      <dsp:txXfrm>
        <a:off x="1845490" y="3903296"/>
        <a:ext cx="1637611" cy="487969"/>
      </dsp:txXfrm>
    </dsp:sp>
    <dsp:sp modelId="{46D186E8-8BD3-441C-92E9-CDD40330ADA1}">
      <dsp:nvSpPr>
        <dsp:cNvPr id="0" name=""/>
        <dsp:cNvSpPr/>
      </dsp:nvSpPr>
      <dsp:spPr>
        <a:xfrm rot="16200000">
          <a:off x="2567108" y="4419404"/>
          <a:ext cx="194374" cy="2332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5400000">
        <a:off x="2594321" y="4497153"/>
        <a:ext cx="139948" cy="136062"/>
      </dsp:txXfrm>
    </dsp:sp>
    <dsp:sp modelId="{A73374AC-2C23-4368-A5C9-C1AF05DA55B1}">
      <dsp:nvSpPr>
        <dsp:cNvPr id="0" name=""/>
        <dsp:cNvSpPr/>
      </dsp:nvSpPr>
      <dsp:spPr>
        <a:xfrm>
          <a:off x="1830309" y="4665612"/>
          <a:ext cx="1667973" cy="5183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Alignment F10138330</a:t>
          </a:r>
        </a:p>
      </dsp:txBody>
      <dsp:txXfrm>
        <a:off x="1845490" y="4680793"/>
        <a:ext cx="1637611" cy="487969"/>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F5CDDF-3246-6843-A314-FDDEB3F3DF8E}" type="datetimeFigureOut">
              <a:rPr lang="fr-FR" smtClean="0"/>
              <a:pPr/>
              <a:t>06/09/2023</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C405983-79D5-E84D-A19B-6B5F52179104}" type="slidenum">
              <a:rPr lang="fr-FR" smtClean="0"/>
              <a:pPr/>
              <a:t>‹#›</a:t>
            </a:fld>
            <a:endParaRPr lang="fr-FR"/>
          </a:p>
        </p:txBody>
      </p:sp>
    </p:spTree>
    <p:extLst>
      <p:ext uri="{BB962C8B-B14F-4D97-AF65-F5344CB8AC3E}">
        <p14:creationId xmlns:p14="http://schemas.microsoft.com/office/powerpoint/2010/main" val="2360430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1D8F6D-3354-BF4D-834B-467E3215D30A}" type="datetimeFigureOut">
              <a:rPr lang="fr-FR" smtClean="0"/>
              <a:pPr/>
              <a:t>06/09/2023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4B141A-D04E-DD49-88DC-EFA90428BA41}" type="slidenum">
              <a:rPr lang="fr-FR" smtClean="0"/>
              <a:pPr/>
              <a:t>‹#›</a:t>
            </a:fld>
            <a:endParaRPr lang="fr-FR"/>
          </a:p>
        </p:txBody>
      </p:sp>
    </p:spTree>
    <p:extLst>
      <p:ext uri="{BB962C8B-B14F-4D97-AF65-F5344CB8AC3E}">
        <p14:creationId xmlns:p14="http://schemas.microsoft.com/office/powerpoint/2010/main" val="37535872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B141A-D04E-DD49-88DC-EFA90428BA41}" type="slidenum">
              <a:rPr lang="fr-FR" smtClean="0"/>
              <a:pPr/>
              <a:t>1</a:t>
            </a:fld>
            <a:endParaRPr lang="fr-FR"/>
          </a:p>
        </p:txBody>
      </p:sp>
    </p:spTree>
    <p:extLst>
      <p:ext uri="{BB962C8B-B14F-4D97-AF65-F5344CB8AC3E}">
        <p14:creationId xmlns:p14="http://schemas.microsoft.com/office/powerpoint/2010/main" val="1014498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371600" y="2819400"/>
            <a:ext cx="7200000" cy="1800000"/>
          </a:xfrm>
        </p:spPr>
        <p:txBody>
          <a:bodyPr lIns="0" tIns="0" rIns="0" bIns="0" anchor="t" anchorCtr="0">
            <a:noAutofit/>
          </a:bodyPr>
          <a:lstStyle>
            <a:lvl1pPr algn="l">
              <a:defRPr sz="2800" b="1" baseline="0">
                <a:solidFill>
                  <a:schemeClr val="accent5"/>
                </a:solidFill>
              </a:defRPr>
            </a:lvl1pPr>
          </a:lstStyle>
          <a:p>
            <a:r>
              <a:rPr lang="en-GB" noProof="0"/>
              <a:t>Presentation title - line 1 - Arial 30pt - bold HiLumi dark grey - line 2</a:t>
            </a:r>
            <a:br>
              <a:rPr lang="en-GB" noProof="0"/>
            </a:br>
            <a:r>
              <a:rPr lang="en-GB" noProof="0"/>
              <a:t>line 3</a:t>
            </a:r>
            <a:br>
              <a:rPr lang="en-GB" noProof="0"/>
            </a:br>
            <a:r>
              <a:rPr lang="en-GB" noProof="0"/>
              <a:t>line 4   </a:t>
            </a:r>
          </a:p>
        </p:txBody>
      </p:sp>
      <p:sp>
        <p:nvSpPr>
          <p:cNvPr id="3" name="Sous-titre 2"/>
          <p:cNvSpPr>
            <a:spLocks noGrp="1"/>
          </p:cNvSpPr>
          <p:nvPr>
            <p:ph type="subTitle" idx="1" hasCustomPrompt="1"/>
          </p:nvPr>
        </p:nvSpPr>
        <p:spPr>
          <a:xfrm>
            <a:off x="1371600" y="4800600"/>
            <a:ext cx="6480000" cy="990600"/>
          </a:xfrm>
        </p:spPr>
        <p:txBody>
          <a:bodyPr lIns="0" tIns="0" rIns="0" bIns="0">
            <a:normAutofit/>
          </a:bodyPr>
          <a:lstStyle>
            <a:lvl1pPr marL="0" indent="0" algn="l">
              <a:buNone/>
              <a:defRPr sz="2000" b="0"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err="1"/>
              <a:t>Author(s</a:t>
            </a:r>
            <a:r>
              <a:rPr lang="en-GB" noProof="0" dirty="0"/>
              <a:t>)  - Arial 20 pt – </a:t>
            </a:r>
            <a:r>
              <a:rPr lang="en-GB" noProof="0" dirty="0" err="1"/>
              <a:t>HiLumi</a:t>
            </a:r>
            <a:r>
              <a:rPr lang="en-GB" noProof="0" dirty="0"/>
              <a:t> dark grey</a:t>
            </a:r>
          </a:p>
        </p:txBody>
      </p:sp>
      <p:sp>
        <p:nvSpPr>
          <p:cNvPr id="6" name="Espace réservé du numéro de diapositive 5"/>
          <p:cNvSpPr>
            <a:spLocks noGrp="1"/>
          </p:cNvSpPr>
          <p:nvPr>
            <p:ph type="sldNum" sz="quarter" idx="12"/>
          </p:nvPr>
        </p:nvSpPr>
        <p:spPr>
          <a:xfrm>
            <a:off x="8686800" y="6356350"/>
            <a:ext cx="360000" cy="360000"/>
          </a:xfrm>
          <a:ln>
            <a:solidFill>
              <a:srgbClr val="2BABAD"/>
            </a:solidFill>
          </a:ln>
        </p:spPr>
        <p:txBody>
          <a:bodyPr lIns="0" tIns="0" rIns="0" bIns="0" anchor="b" anchorCtr="0"/>
          <a:lstStyle>
            <a:lvl1pPr>
              <a:defRPr>
                <a:solidFill>
                  <a:schemeClr val="bg1"/>
                </a:solidFill>
              </a:defRPr>
            </a:lvl1pPr>
          </a:lstStyle>
          <a:p>
            <a:fld id="{BFDCA1C4-9514-7B4F-976F-D92F7E296653}" type="slidenum">
              <a:rPr lang="fr-FR" smtClean="0"/>
              <a:pPr/>
              <a:t>‹#›</a:t>
            </a:fld>
            <a:endParaRPr lang="fr-FR" dirty="0"/>
          </a:p>
        </p:txBody>
      </p:sp>
      <p:sp>
        <p:nvSpPr>
          <p:cNvPr id="15" name="Espace réservé du texte 14"/>
          <p:cNvSpPr>
            <a:spLocks noGrp="1"/>
          </p:cNvSpPr>
          <p:nvPr>
            <p:ph type="body" sz="quarter" idx="14" hasCustomPrompt="1"/>
          </p:nvPr>
        </p:nvSpPr>
        <p:spPr>
          <a:xfrm>
            <a:off x="1371600" y="5899150"/>
            <a:ext cx="6480000" cy="349250"/>
          </a:xfrm>
        </p:spPr>
        <p:txBody>
          <a:bodyPr>
            <a:normAutofit/>
          </a:bodyPr>
          <a:lstStyle>
            <a:lvl1pPr marL="342900" marR="0" indent="-342900" algn="l" defTabSz="457200" rtl="0" eaLnBrk="1" fontAlgn="auto" latinLnBrk="0" hangingPunct="1">
              <a:lnSpc>
                <a:spcPct val="100000"/>
              </a:lnSpc>
              <a:spcBef>
                <a:spcPct val="20000"/>
              </a:spcBef>
              <a:spcAft>
                <a:spcPts val="0"/>
              </a:spcAft>
              <a:buClr>
                <a:schemeClr val="accent6"/>
              </a:buClr>
              <a:buSzTx/>
              <a:buFontTx/>
              <a:buNone/>
              <a:tabLst/>
              <a:defRPr sz="1600">
                <a:solidFill>
                  <a:schemeClr val="bg2"/>
                </a:solidFill>
              </a:defRPr>
            </a:lvl1pPr>
            <a:lvl2pPr>
              <a:buFontTx/>
              <a:buNone/>
              <a:defRPr/>
            </a:lvl2pPr>
            <a:lvl3pPr>
              <a:buFontTx/>
              <a:buNone/>
              <a:defRPr/>
            </a:lvl3pPr>
            <a:lvl4pPr>
              <a:buFontTx/>
              <a:buNone/>
              <a:defRPr/>
            </a:lvl4pPr>
            <a:lvl5pPr>
              <a:buFontTx/>
              <a:buNone/>
              <a:defRPr/>
            </a:lvl5pPr>
          </a:lstStyle>
          <a:p>
            <a:pPr marL="342900" marR="0" lvl="0" indent="-342900" algn="l" defTabSz="457200" rtl="0" eaLnBrk="1" fontAlgn="auto" latinLnBrk="0" hangingPunct="1">
              <a:lnSpc>
                <a:spcPct val="100000"/>
              </a:lnSpc>
              <a:spcBef>
                <a:spcPct val="20000"/>
              </a:spcBef>
              <a:spcAft>
                <a:spcPts val="0"/>
              </a:spcAft>
              <a:buClr>
                <a:schemeClr val="accent6"/>
              </a:buClr>
              <a:buSzTx/>
              <a:buFontTx/>
              <a:buNone/>
              <a:tabLst/>
              <a:defRPr/>
            </a:pPr>
            <a:r>
              <a:rPr kumimoji="0" lang="en-GB" sz="1600" b="0" i="0" u="none" strike="noStrike" kern="1200" cap="none" spc="0" normalizeH="0" baseline="0" noProof="0">
                <a:ln>
                  <a:noFill/>
                </a:ln>
                <a:solidFill>
                  <a:schemeClr val="bg2"/>
                </a:solidFill>
                <a:effectLst/>
                <a:uLnTx/>
                <a:uFillTx/>
                <a:latin typeface="+mn-lt"/>
                <a:ea typeface="+mn-ea"/>
                <a:cs typeface="+mn-cs"/>
              </a:rPr>
              <a:t>Conference - Location - Date</a:t>
            </a:r>
          </a:p>
          <a:p>
            <a:pPr lvl="0"/>
            <a:endParaRPr lang="en-GB" noProof="0"/>
          </a:p>
        </p:txBody>
      </p:sp>
      <p:sp>
        <p:nvSpPr>
          <p:cNvPr id="7" name="Footer Placeholder 4">
            <a:extLst>
              <a:ext uri="{FF2B5EF4-FFF2-40B4-BE49-F238E27FC236}">
                <a16:creationId xmlns:a16="http://schemas.microsoft.com/office/drawing/2014/main" id="{7AF289B4-A20D-8546-820F-224929B92EE9}"/>
              </a:ext>
            </a:extLst>
          </p:cNvPr>
          <p:cNvSpPr>
            <a:spLocks noGrp="1"/>
          </p:cNvSpPr>
          <p:nvPr>
            <p:ph type="ftr" sz="quarter" idx="3"/>
          </p:nvPr>
        </p:nvSpPr>
        <p:spPr>
          <a:xfrm>
            <a:off x="1981200" y="6356350"/>
            <a:ext cx="6550800" cy="360000"/>
          </a:xfrm>
        </p:spPr>
        <p:txBody>
          <a:bodyPr/>
          <a:lstStyle/>
          <a:p>
            <a:r>
              <a:rPr lang="en-US"/>
              <a:t>HL-LHC Series PRR           September 6, 2023</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chor="ctr" anchorCtr="1"/>
          <a:lstStyle/>
          <a:p>
            <a:r>
              <a:rPr lang="en-GB" noProof="0"/>
              <a:t>Slide title – line 1 – Arial 30 pt – HiLumi blue</a:t>
            </a:r>
            <a:br>
              <a:rPr lang="en-GB" noProof="0"/>
            </a:br>
            <a:r>
              <a:rPr lang="en-GB" noProof="0"/>
              <a:t>Slide title – line 2 – Arial 30 pt – HiLumi blue</a:t>
            </a:r>
          </a:p>
        </p:txBody>
      </p:sp>
      <p:sp>
        <p:nvSpPr>
          <p:cNvPr id="3" name="Espace réservé du contenu 2"/>
          <p:cNvSpPr>
            <a:spLocks noGrp="1"/>
          </p:cNvSpPr>
          <p:nvPr>
            <p:ph idx="1" hasCustomPrompt="1"/>
          </p:nvPr>
        </p:nvSpPr>
        <p:spPr>
          <a:xfrm>
            <a:off x="612000" y="1219200"/>
            <a:ext cx="7920000" cy="4906963"/>
          </a:xfrm>
        </p:spPr>
        <p:txBody>
          <a:bodyPr lIns="0" tIns="0" rIns="0" bIns="0"/>
          <a:lstStyle/>
          <a:p>
            <a:pPr lvl="0"/>
            <a:r>
              <a:rPr lang="en-GB" noProof="0" dirty="0"/>
              <a:t>Click to modify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BFDCA1C4-9514-7B4F-976F-D92F7E296653}" type="slidenum">
              <a:rPr lang="fr-FR" smtClean="0"/>
              <a:pPr/>
              <a:t>‹#›</a:t>
            </a:fld>
            <a:endParaRPr lang="fr-FR" dirty="0"/>
          </a:p>
        </p:txBody>
      </p:sp>
      <p:sp>
        <p:nvSpPr>
          <p:cNvPr id="7" name="Footer Placeholder 4">
            <a:extLst>
              <a:ext uri="{FF2B5EF4-FFF2-40B4-BE49-F238E27FC236}">
                <a16:creationId xmlns:a16="http://schemas.microsoft.com/office/drawing/2014/main" id="{54243A9A-9BE1-474F-94E0-BE7B890B8669}"/>
              </a:ext>
            </a:extLst>
          </p:cNvPr>
          <p:cNvSpPr>
            <a:spLocks noGrp="1"/>
          </p:cNvSpPr>
          <p:nvPr>
            <p:ph type="ftr" sz="quarter" idx="3"/>
          </p:nvPr>
        </p:nvSpPr>
        <p:spPr>
          <a:xfrm>
            <a:off x="1981200" y="6356350"/>
            <a:ext cx="6550800" cy="360000"/>
          </a:xfrm>
        </p:spPr>
        <p:txBody>
          <a:bodyPr/>
          <a:lstStyle/>
          <a:p>
            <a:r>
              <a:rPr lang="en-US"/>
              <a:t>HL-LHC Series PRR           September 6, 2023</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hasCustomPrompt="1"/>
          </p:nvPr>
        </p:nvSpPr>
        <p:spPr>
          <a:xfrm>
            <a:off x="457200" y="1215232"/>
            <a:ext cx="4040188"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 </a:t>
            </a:r>
          </a:p>
        </p:txBody>
      </p:sp>
      <p:sp>
        <p:nvSpPr>
          <p:cNvPr id="4" name="Espace réservé du contenu 3"/>
          <p:cNvSpPr>
            <a:spLocks noGrp="1"/>
          </p:cNvSpPr>
          <p:nvPr>
            <p:ph sz="half" idx="2" hasCustomPrompt="1"/>
          </p:nvPr>
        </p:nvSpPr>
        <p:spPr>
          <a:xfrm>
            <a:off x="457200" y="20574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Espace réservé du texte 4"/>
          <p:cNvSpPr>
            <a:spLocks noGrp="1"/>
          </p:cNvSpPr>
          <p:nvPr>
            <p:ph type="body" sz="quarter" idx="3" hasCustomPrompt="1"/>
          </p:nvPr>
        </p:nvSpPr>
        <p:spPr>
          <a:xfrm>
            <a:off x="4645025" y="1215232"/>
            <a:ext cx="4041775"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6" name="Espace réservé du contenu 5"/>
          <p:cNvSpPr>
            <a:spLocks noGrp="1"/>
          </p:cNvSpPr>
          <p:nvPr>
            <p:ph sz="quarter" idx="4" hasCustomPrompt="1"/>
          </p:nvPr>
        </p:nvSpPr>
        <p:spPr>
          <a:xfrm>
            <a:off x="4645025" y="20574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Espace réservé du numéro de diapositive 8"/>
          <p:cNvSpPr>
            <a:spLocks noGrp="1"/>
          </p:cNvSpPr>
          <p:nvPr>
            <p:ph type="sldNum" sz="quarter" idx="12"/>
          </p:nvPr>
        </p:nvSpPr>
        <p:spPr/>
        <p:txBody>
          <a:bodyPr/>
          <a:lstStyle/>
          <a:p>
            <a:fld id="{BFDCA1C4-9514-7B4F-976F-D92F7E296653}" type="slidenum">
              <a:rPr lang="fr-FR" smtClean="0"/>
              <a:pPr/>
              <a:t>‹#›</a:t>
            </a:fld>
            <a:endParaRPr lang="fr-FR"/>
          </a:p>
        </p:txBody>
      </p:sp>
      <p:sp>
        <p:nvSpPr>
          <p:cNvPr id="10" name="Footer Placeholder 4">
            <a:extLst>
              <a:ext uri="{FF2B5EF4-FFF2-40B4-BE49-F238E27FC236}">
                <a16:creationId xmlns:a16="http://schemas.microsoft.com/office/drawing/2014/main" id="{C2158561-15A4-6C46-8971-CBB5B9C53BFB}"/>
              </a:ext>
            </a:extLst>
          </p:cNvPr>
          <p:cNvSpPr>
            <a:spLocks noGrp="1"/>
          </p:cNvSpPr>
          <p:nvPr>
            <p:ph type="ftr" sz="quarter" idx="13"/>
          </p:nvPr>
        </p:nvSpPr>
        <p:spPr>
          <a:xfrm>
            <a:off x="1981200" y="6356350"/>
            <a:ext cx="6550800" cy="360000"/>
          </a:xfrm>
        </p:spPr>
        <p:txBody>
          <a:bodyPr/>
          <a:lstStyle/>
          <a:p>
            <a:r>
              <a:rPr lang="en-US"/>
              <a:t>HL-LHC Series PRR           September 6, 2023</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en-GB" noProof="0"/>
              <a:t>Slide title – line 1 – Arial 30 pt – HiLumi blue</a:t>
            </a:r>
            <a:br>
              <a:rPr lang="en-GB" noProof="0"/>
            </a:br>
            <a:r>
              <a:rPr lang="en-GB" noProof="0"/>
              <a:t>Slide title – line 2 – Arial 30 pt – HiLumi blue</a:t>
            </a:r>
          </a:p>
        </p:txBody>
      </p:sp>
      <p:sp>
        <p:nvSpPr>
          <p:cNvPr id="5" name="Espace réservé du numéro de diapositive 4"/>
          <p:cNvSpPr>
            <a:spLocks noGrp="1"/>
          </p:cNvSpPr>
          <p:nvPr>
            <p:ph type="sldNum" sz="quarter" idx="12"/>
          </p:nvPr>
        </p:nvSpPr>
        <p:spPr/>
        <p:txBody>
          <a:bodyPr/>
          <a:lstStyle/>
          <a:p>
            <a:fld id="{BFDCA1C4-9514-7B4F-976F-D92F7E296653}" type="slidenum">
              <a:rPr lang="fr-FR" smtClean="0"/>
              <a:pPr/>
              <a:t>‹#›</a:t>
            </a:fld>
            <a:endParaRPr lang="fr-FR"/>
          </a:p>
        </p:txBody>
      </p:sp>
      <p:sp>
        <p:nvSpPr>
          <p:cNvPr id="6" name="Footer Placeholder 4">
            <a:extLst>
              <a:ext uri="{FF2B5EF4-FFF2-40B4-BE49-F238E27FC236}">
                <a16:creationId xmlns:a16="http://schemas.microsoft.com/office/drawing/2014/main" id="{BF409759-FF9E-CD40-BCA2-05AD3452F284}"/>
              </a:ext>
            </a:extLst>
          </p:cNvPr>
          <p:cNvSpPr>
            <a:spLocks noGrp="1"/>
          </p:cNvSpPr>
          <p:nvPr>
            <p:ph type="ftr" sz="quarter" idx="3"/>
          </p:nvPr>
        </p:nvSpPr>
        <p:spPr>
          <a:xfrm>
            <a:off x="1981200" y="6356350"/>
            <a:ext cx="6550800" cy="360000"/>
          </a:xfrm>
        </p:spPr>
        <p:txBody>
          <a:bodyPr/>
          <a:lstStyle/>
          <a:p>
            <a:r>
              <a:rPr lang="en-US"/>
              <a:t>HL-LHC Series PRR           September 6, 2023</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FDCA1C4-9514-7B4F-976F-D92F7E296653}" type="slidenum">
              <a:rPr lang="fr-FR" smtClean="0"/>
              <a:pPr/>
              <a:t>‹#›</a:t>
            </a:fld>
            <a:endParaRPr lang="fr-FR"/>
          </a:p>
        </p:txBody>
      </p:sp>
      <p:sp>
        <p:nvSpPr>
          <p:cNvPr id="5" name="Footer Placeholder 4">
            <a:extLst>
              <a:ext uri="{FF2B5EF4-FFF2-40B4-BE49-F238E27FC236}">
                <a16:creationId xmlns:a16="http://schemas.microsoft.com/office/drawing/2014/main" id="{6CDC0678-C4FF-EE4B-808D-948246C40338}"/>
              </a:ext>
            </a:extLst>
          </p:cNvPr>
          <p:cNvSpPr>
            <a:spLocks noGrp="1"/>
          </p:cNvSpPr>
          <p:nvPr>
            <p:ph type="ftr" sz="quarter" idx="3"/>
          </p:nvPr>
        </p:nvSpPr>
        <p:spPr>
          <a:xfrm>
            <a:off x="1981200" y="6356350"/>
            <a:ext cx="6550800" cy="360000"/>
          </a:xfrm>
        </p:spPr>
        <p:txBody>
          <a:bodyPr/>
          <a:lstStyle/>
          <a:p>
            <a:r>
              <a:rPr lang="en-US"/>
              <a:t>HL-LHC Series PRR           September 6, 2023</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612000" y="457200"/>
            <a:ext cx="7920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noProof="0"/>
          </a:p>
        </p:txBody>
      </p:sp>
      <p:sp>
        <p:nvSpPr>
          <p:cNvPr id="4" name="Espace réservé du texte 3"/>
          <p:cNvSpPr>
            <a:spLocks noGrp="1"/>
          </p:cNvSpPr>
          <p:nvPr>
            <p:ph type="body" sz="half" idx="2" hasCustomPrompt="1"/>
          </p:nvPr>
        </p:nvSpPr>
        <p:spPr>
          <a:xfrm>
            <a:off x="612000" y="5105400"/>
            <a:ext cx="7920000" cy="990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a:t>Text – image caption – comments ....</a:t>
            </a:r>
          </a:p>
        </p:txBody>
      </p:sp>
      <p:sp>
        <p:nvSpPr>
          <p:cNvPr id="7" name="Espace réservé du numéro de diapositive 6"/>
          <p:cNvSpPr>
            <a:spLocks noGrp="1"/>
          </p:cNvSpPr>
          <p:nvPr>
            <p:ph type="sldNum" sz="quarter" idx="12"/>
          </p:nvPr>
        </p:nvSpPr>
        <p:spPr/>
        <p:txBody>
          <a:bodyPr/>
          <a:lstStyle/>
          <a:p>
            <a:fld id="{BFDCA1C4-9514-7B4F-976F-D92F7E296653}" type="slidenum">
              <a:rPr lang="fr-FR" smtClean="0"/>
              <a:pPr/>
              <a:t>‹#›</a:t>
            </a:fld>
            <a:endParaRPr lang="fr-FR"/>
          </a:p>
        </p:txBody>
      </p:sp>
      <p:sp>
        <p:nvSpPr>
          <p:cNvPr id="9" name="Espace réservé du contenu 8"/>
          <p:cNvSpPr>
            <a:spLocks noGrp="1"/>
          </p:cNvSpPr>
          <p:nvPr>
            <p:ph sz="quarter" idx="14" hasCustomPrompt="1"/>
          </p:nvPr>
        </p:nvSpPr>
        <p:spPr>
          <a:xfrm>
            <a:off x="613550" y="4648200"/>
            <a:ext cx="7918450" cy="381000"/>
          </a:xfrm>
        </p:spPr>
        <p:txBody>
          <a:bodyPr/>
          <a:lstStyle>
            <a:lvl1pPr>
              <a:buFontTx/>
              <a:buNone/>
              <a:defRPr sz="1800">
                <a:solidFill>
                  <a:schemeClr val="bg2"/>
                </a:solidFill>
              </a:defRPr>
            </a:lvl1pPr>
          </a:lstStyle>
          <a:p>
            <a:pPr lvl="0"/>
            <a:r>
              <a:rPr lang="en-GB" dirty="0"/>
              <a:t>Image title</a:t>
            </a:r>
          </a:p>
        </p:txBody>
      </p:sp>
      <p:sp>
        <p:nvSpPr>
          <p:cNvPr id="8" name="Footer Placeholder 4">
            <a:extLst>
              <a:ext uri="{FF2B5EF4-FFF2-40B4-BE49-F238E27FC236}">
                <a16:creationId xmlns:a16="http://schemas.microsoft.com/office/drawing/2014/main" id="{1AB84FB2-61C3-0F49-99A3-609B4E15E3D8}"/>
              </a:ext>
            </a:extLst>
          </p:cNvPr>
          <p:cNvSpPr>
            <a:spLocks noGrp="1"/>
          </p:cNvSpPr>
          <p:nvPr>
            <p:ph type="ftr" sz="quarter" idx="3"/>
          </p:nvPr>
        </p:nvSpPr>
        <p:spPr>
          <a:xfrm>
            <a:off x="1981200" y="6356350"/>
            <a:ext cx="6550800" cy="360000"/>
          </a:xfrm>
        </p:spPr>
        <p:txBody>
          <a:bodyPr/>
          <a:lstStyle/>
          <a:p>
            <a:r>
              <a:rPr lang="en-US"/>
              <a:t>HL-LHC Series PRR           September 6, 2023</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12000" y="180000"/>
            <a:ext cx="7920000" cy="720000"/>
          </a:xfrm>
          <a:prstGeom prst="rect">
            <a:avLst/>
          </a:prstGeom>
        </p:spPr>
        <p:txBody>
          <a:bodyPr vert="horz" lIns="0" tIns="0" rIns="0" bIns="0" rtlCol="0" anchor="ctr" anchorCtr="1">
            <a:noAutofit/>
          </a:body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p:nvPr>
        </p:nvSpPr>
        <p:spPr>
          <a:xfrm>
            <a:off x="612000" y="1371600"/>
            <a:ext cx="7920000" cy="4754563"/>
          </a:xfrm>
          <a:prstGeom prst="rect">
            <a:avLst/>
          </a:prstGeom>
        </p:spPr>
        <p:txBody>
          <a:bodyPr vert="horz" lIns="0" tIns="0" rIns="0" bIns="0" rtlCol="0">
            <a:normAutofit/>
          </a:body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HL-LHC Series PRR           September 6, 2023</a:t>
            </a:r>
            <a:endParaRPr lang="en-GB" dirty="0"/>
          </a:p>
        </p:txBody>
      </p:sp>
      <p:sp>
        <p:nvSpPr>
          <p:cNvPr id="6" name="Espace réservé du numéro de diapositive 5"/>
          <p:cNvSpPr>
            <a:spLocks noGrp="1"/>
          </p:cNvSpPr>
          <p:nvPr>
            <p:ph type="sldNum" sz="quarter" idx="4"/>
          </p:nvPr>
        </p:nvSpPr>
        <p:spPr>
          <a:xfrm>
            <a:off x="8686800" y="6356350"/>
            <a:ext cx="360000" cy="360000"/>
          </a:xfrm>
          <a:prstGeom prst="rect">
            <a:avLst/>
          </a:prstGeom>
        </p:spPr>
        <p:txBody>
          <a:bodyPr vert="horz" lIns="0" tIns="0" rIns="0" bIns="0" rtlCol="0" anchor="b"/>
          <a:lstStyle>
            <a:lvl1pPr algn="r">
              <a:defRPr sz="1200">
                <a:solidFill>
                  <a:schemeClr val="bg1"/>
                </a:solidFill>
              </a:defRPr>
            </a:lvl1pPr>
          </a:lstStyle>
          <a:p>
            <a:fld id="{BFDCA1C4-9514-7B4F-976F-D92F7E296653}" type="slidenum">
              <a:rPr lang="fr-FR" smtClean="0"/>
              <a:pPr/>
              <a:t>‹#›</a:t>
            </a:fld>
            <a:endParaRPr lang="fr-FR" dirty="0"/>
          </a:p>
        </p:txBody>
      </p:sp>
      <p:pic>
        <p:nvPicPr>
          <p:cNvPr id="7" name="Picture 6"/>
          <p:cNvPicPr>
            <a:picLocks noChangeAspect="1"/>
          </p:cNvPicPr>
          <p:nvPr userDrawn="1"/>
        </p:nvPicPr>
        <p:blipFill rotWithShape="1">
          <a:blip r:embed="rId9">
            <a:extLst>
              <a:ext uri="{28A0092B-C50C-407E-A947-70E740481C1C}">
                <a14:useLocalDpi xmlns:a14="http://schemas.microsoft.com/office/drawing/2010/main"/>
              </a:ext>
            </a:extLst>
          </a:blip>
          <a:srcRect/>
          <a:stretch/>
        </p:blipFill>
        <p:spPr>
          <a:xfrm>
            <a:off x="0" y="6212900"/>
            <a:ext cx="1907704" cy="6451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7" r:id="rId6"/>
  </p:sldLayoutIdLst>
  <p:hf hdr="0" dt="0"/>
  <p:txStyles>
    <p:titleStyle>
      <a:lvl1pPr algn="ctr" defTabSz="457200" rtl="0" eaLnBrk="1" latinLnBrk="0" hangingPunct="1">
        <a:spcBef>
          <a:spcPct val="0"/>
        </a:spcBef>
        <a:buNone/>
        <a:defRPr sz="2800" b="1" kern="1200">
          <a:solidFill>
            <a:schemeClr val="bg2"/>
          </a:solidFill>
          <a:latin typeface="+mj-lt"/>
          <a:ea typeface="+mj-ea"/>
          <a:cs typeface="+mj-cs"/>
        </a:defRPr>
      </a:lvl1pPr>
    </p:titleStyle>
    <p:body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98915" y="2634656"/>
            <a:ext cx="7200000" cy="1658439"/>
          </a:xfrm>
        </p:spPr>
        <p:txBody>
          <a:bodyPr/>
          <a:lstStyle/>
          <a:p>
            <a:r>
              <a:rPr lang="en-GB" sz="3600" dirty="0"/>
              <a:t>Bus Bar and Instrumentation</a:t>
            </a:r>
            <a:br>
              <a:rPr lang="en-GB" sz="3600" dirty="0"/>
            </a:br>
            <a:br>
              <a:rPr lang="en-GB" sz="3600" dirty="0"/>
            </a:br>
            <a:endParaRPr lang="en-GB" sz="3600" dirty="0"/>
          </a:p>
        </p:txBody>
      </p:sp>
      <p:sp>
        <p:nvSpPr>
          <p:cNvPr id="3" name="Sous-titre 2"/>
          <p:cNvSpPr>
            <a:spLocks noGrp="1"/>
          </p:cNvSpPr>
          <p:nvPr>
            <p:ph type="subTitle" idx="1"/>
          </p:nvPr>
        </p:nvSpPr>
        <p:spPr>
          <a:xfrm>
            <a:off x="1173887" y="4437112"/>
            <a:ext cx="6480000" cy="990600"/>
          </a:xfrm>
        </p:spPr>
        <p:txBody>
          <a:bodyPr>
            <a:normAutofit/>
          </a:bodyPr>
          <a:lstStyle/>
          <a:p>
            <a:r>
              <a:rPr lang="en-GB" dirty="0"/>
              <a:t>Rodger Bossert </a:t>
            </a:r>
          </a:p>
          <a:p>
            <a:r>
              <a:rPr lang="en-GB" dirty="0"/>
              <a:t>Fermi National Accelerator Laboratory v2</a:t>
            </a:r>
          </a:p>
        </p:txBody>
      </p:sp>
      <p:sp>
        <p:nvSpPr>
          <p:cNvPr id="4" name="Espace réservé du texte 3"/>
          <p:cNvSpPr>
            <a:spLocks noGrp="1"/>
          </p:cNvSpPr>
          <p:nvPr>
            <p:ph type="body" sz="quarter" idx="14"/>
          </p:nvPr>
        </p:nvSpPr>
        <p:spPr>
          <a:xfrm>
            <a:off x="1062567" y="5492039"/>
            <a:ext cx="6480000" cy="349250"/>
          </a:xfrm>
        </p:spPr>
        <p:txBody>
          <a:bodyPr>
            <a:normAutofit fontScale="92500"/>
          </a:bodyPr>
          <a:lstStyle/>
          <a:p>
            <a:r>
              <a:rPr lang="en-US" dirty="0"/>
              <a:t>HL-LHC AUP Series Production Readiness Review– September 6, 2023</a:t>
            </a:r>
            <a:endParaRPr lang="en-GB" dirty="0"/>
          </a:p>
        </p:txBody>
      </p:sp>
      <p:sp>
        <p:nvSpPr>
          <p:cNvPr id="8" name="Freeform 7"/>
          <p:cNvSpPr/>
          <p:nvPr/>
        </p:nvSpPr>
        <p:spPr>
          <a:xfrm>
            <a:off x="871672" y="908720"/>
            <a:ext cx="604431" cy="1286727"/>
          </a:xfrm>
          <a:custGeom>
            <a:avLst/>
            <a:gdLst>
              <a:gd name="connsiteX0" fmla="*/ 460739 w 604431"/>
              <a:gd name="connsiteY0" fmla="*/ 0 h 1286727"/>
              <a:gd name="connsiteX1" fmla="*/ 460739 w 604431"/>
              <a:gd name="connsiteY1" fmla="*/ 0 h 1286727"/>
              <a:gd name="connsiteX2" fmla="*/ 447677 w 604431"/>
              <a:gd name="connsiteY2" fmla="*/ 117566 h 1286727"/>
              <a:gd name="connsiteX3" fmla="*/ 421551 w 604431"/>
              <a:gd name="connsiteY3" fmla="*/ 156754 h 1286727"/>
              <a:gd name="connsiteX4" fmla="*/ 356237 w 604431"/>
              <a:gd name="connsiteY4" fmla="*/ 274320 h 1286727"/>
              <a:gd name="connsiteX5" fmla="*/ 330111 w 604431"/>
              <a:gd name="connsiteY5" fmla="*/ 313509 h 1286727"/>
              <a:gd name="connsiteX6" fmla="*/ 251734 w 604431"/>
              <a:gd name="connsiteY6" fmla="*/ 378823 h 1286727"/>
              <a:gd name="connsiteX7" fmla="*/ 225608 w 604431"/>
              <a:gd name="connsiteY7" fmla="*/ 418011 h 1286727"/>
              <a:gd name="connsiteX8" fmla="*/ 186419 w 604431"/>
              <a:gd name="connsiteY8" fmla="*/ 444137 h 1286727"/>
              <a:gd name="connsiteX9" fmla="*/ 134168 w 604431"/>
              <a:gd name="connsiteY9" fmla="*/ 522514 h 1286727"/>
              <a:gd name="connsiteX10" fmla="*/ 108042 w 604431"/>
              <a:gd name="connsiteY10" fmla="*/ 561703 h 1286727"/>
              <a:gd name="connsiteX11" fmla="*/ 68854 w 604431"/>
              <a:gd name="connsiteY11" fmla="*/ 679269 h 1286727"/>
              <a:gd name="connsiteX12" fmla="*/ 55791 w 604431"/>
              <a:gd name="connsiteY12" fmla="*/ 718457 h 1286727"/>
              <a:gd name="connsiteX13" fmla="*/ 42728 w 604431"/>
              <a:gd name="connsiteY13" fmla="*/ 757646 h 1286727"/>
              <a:gd name="connsiteX14" fmla="*/ 16602 w 604431"/>
              <a:gd name="connsiteY14" fmla="*/ 809897 h 1286727"/>
              <a:gd name="connsiteX15" fmla="*/ 16602 w 604431"/>
              <a:gd name="connsiteY15" fmla="*/ 1045029 h 1286727"/>
              <a:gd name="connsiteX16" fmla="*/ 55791 w 604431"/>
              <a:gd name="connsiteY16" fmla="*/ 1084217 h 1286727"/>
              <a:gd name="connsiteX17" fmla="*/ 121105 w 604431"/>
              <a:gd name="connsiteY17" fmla="*/ 1162594 h 1286727"/>
              <a:gd name="connsiteX18" fmla="*/ 173357 w 604431"/>
              <a:gd name="connsiteY18" fmla="*/ 1175657 h 1286727"/>
              <a:gd name="connsiteX19" fmla="*/ 199482 w 604431"/>
              <a:gd name="connsiteY19" fmla="*/ 1214846 h 1286727"/>
              <a:gd name="connsiteX20" fmla="*/ 238671 w 604431"/>
              <a:gd name="connsiteY20" fmla="*/ 1227909 h 1286727"/>
              <a:gd name="connsiteX21" fmla="*/ 277859 w 604431"/>
              <a:gd name="connsiteY21" fmla="*/ 1254034 h 1286727"/>
              <a:gd name="connsiteX22" fmla="*/ 369299 w 604431"/>
              <a:gd name="connsiteY22" fmla="*/ 1280160 h 1286727"/>
              <a:gd name="connsiteX23" fmla="*/ 591368 w 604431"/>
              <a:gd name="connsiteY23" fmla="*/ 1227909 h 1286727"/>
              <a:gd name="connsiteX24" fmla="*/ 604431 w 604431"/>
              <a:gd name="connsiteY24" fmla="*/ 1136469 h 1286727"/>
              <a:gd name="connsiteX25" fmla="*/ 578305 w 604431"/>
              <a:gd name="connsiteY25" fmla="*/ 757646 h 1286727"/>
              <a:gd name="connsiteX26" fmla="*/ 565242 w 604431"/>
              <a:gd name="connsiteY26" fmla="*/ 718457 h 1286727"/>
              <a:gd name="connsiteX27" fmla="*/ 578305 w 604431"/>
              <a:gd name="connsiteY27" fmla="*/ 235131 h 1286727"/>
              <a:gd name="connsiteX28" fmla="*/ 486865 w 604431"/>
              <a:gd name="connsiteY28" fmla="*/ 0 h 1286727"/>
              <a:gd name="connsiteX29" fmla="*/ 460739 w 604431"/>
              <a:gd name="connsiteY29" fmla="*/ 0 h 128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4431" h="1286727">
                <a:moveTo>
                  <a:pt x="460739" y="0"/>
                </a:moveTo>
                <a:lnTo>
                  <a:pt x="460739" y="0"/>
                </a:lnTo>
                <a:cubicBezTo>
                  <a:pt x="456385" y="39189"/>
                  <a:pt x="457240" y="79313"/>
                  <a:pt x="447677" y="117566"/>
                </a:cubicBezTo>
                <a:cubicBezTo>
                  <a:pt x="443869" y="132797"/>
                  <a:pt x="429340" y="143123"/>
                  <a:pt x="421551" y="156754"/>
                </a:cubicBezTo>
                <a:cubicBezTo>
                  <a:pt x="338365" y="302328"/>
                  <a:pt x="465035" y="100242"/>
                  <a:pt x="356237" y="274320"/>
                </a:cubicBezTo>
                <a:cubicBezTo>
                  <a:pt x="347916" y="287633"/>
                  <a:pt x="340162" y="301448"/>
                  <a:pt x="330111" y="313509"/>
                </a:cubicBezTo>
                <a:cubicBezTo>
                  <a:pt x="298682" y="351224"/>
                  <a:pt x="290264" y="353136"/>
                  <a:pt x="251734" y="378823"/>
                </a:cubicBezTo>
                <a:cubicBezTo>
                  <a:pt x="243025" y="391886"/>
                  <a:pt x="236709" y="406910"/>
                  <a:pt x="225608" y="418011"/>
                </a:cubicBezTo>
                <a:cubicBezTo>
                  <a:pt x="214506" y="429112"/>
                  <a:pt x="196757" y="432322"/>
                  <a:pt x="186419" y="444137"/>
                </a:cubicBezTo>
                <a:cubicBezTo>
                  <a:pt x="165743" y="467767"/>
                  <a:pt x="151585" y="496388"/>
                  <a:pt x="134168" y="522514"/>
                </a:cubicBezTo>
                <a:cubicBezTo>
                  <a:pt x="125459" y="535577"/>
                  <a:pt x="113007" y="546809"/>
                  <a:pt x="108042" y="561703"/>
                </a:cubicBezTo>
                <a:lnTo>
                  <a:pt x="68854" y="679269"/>
                </a:lnTo>
                <a:lnTo>
                  <a:pt x="55791" y="718457"/>
                </a:lnTo>
                <a:cubicBezTo>
                  <a:pt x="51437" y="731520"/>
                  <a:pt x="48886" y="745330"/>
                  <a:pt x="42728" y="757646"/>
                </a:cubicBezTo>
                <a:lnTo>
                  <a:pt x="16602" y="809897"/>
                </a:lnTo>
                <a:cubicBezTo>
                  <a:pt x="1443" y="900852"/>
                  <a:pt x="-11575" y="939366"/>
                  <a:pt x="16602" y="1045029"/>
                </a:cubicBezTo>
                <a:cubicBezTo>
                  <a:pt x="21362" y="1062879"/>
                  <a:pt x="43964" y="1070025"/>
                  <a:pt x="55791" y="1084217"/>
                </a:cubicBezTo>
                <a:cubicBezTo>
                  <a:pt x="80384" y="1113729"/>
                  <a:pt x="84677" y="1141778"/>
                  <a:pt x="121105" y="1162594"/>
                </a:cubicBezTo>
                <a:cubicBezTo>
                  <a:pt x="136693" y="1171501"/>
                  <a:pt x="155940" y="1171303"/>
                  <a:pt x="173357" y="1175657"/>
                </a:cubicBezTo>
                <a:cubicBezTo>
                  <a:pt x="182065" y="1188720"/>
                  <a:pt x="187223" y="1205038"/>
                  <a:pt x="199482" y="1214846"/>
                </a:cubicBezTo>
                <a:cubicBezTo>
                  <a:pt x="210234" y="1223448"/>
                  <a:pt x="226355" y="1221751"/>
                  <a:pt x="238671" y="1227909"/>
                </a:cubicBezTo>
                <a:cubicBezTo>
                  <a:pt x="252713" y="1234930"/>
                  <a:pt x="263817" y="1247013"/>
                  <a:pt x="277859" y="1254034"/>
                </a:cubicBezTo>
                <a:cubicBezTo>
                  <a:pt x="296599" y="1263404"/>
                  <a:pt x="352558" y="1275975"/>
                  <a:pt x="369299" y="1280160"/>
                </a:cubicBezTo>
                <a:cubicBezTo>
                  <a:pt x="434801" y="1275793"/>
                  <a:pt x="563973" y="1319226"/>
                  <a:pt x="591368" y="1227909"/>
                </a:cubicBezTo>
                <a:cubicBezTo>
                  <a:pt x="600215" y="1198418"/>
                  <a:pt x="600077" y="1166949"/>
                  <a:pt x="604431" y="1136469"/>
                </a:cubicBezTo>
                <a:cubicBezTo>
                  <a:pt x="598352" y="990576"/>
                  <a:pt x="610202" y="885233"/>
                  <a:pt x="578305" y="757646"/>
                </a:cubicBezTo>
                <a:cubicBezTo>
                  <a:pt x="574965" y="744288"/>
                  <a:pt x="569596" y="731520"/>
                  <a:pt x="565242" y="718457"/>
                </a:cubicBezTo>
                <a:cubicBezTo>
                  <a:pt x="569596" y="557348"/>
                  <a:pt x="578305" y="396298"/>
                  <a:pt x="578305" y="235131"/>
                </a:cubicBezTo>
                <a:cubicBezTo>
                  <a:pt x="578305" y="188617"/>
                  <a:pt x="608232" y="0"/>
                  <a:pt x="486865" y="0"/>
                </a:cubicBezTo>
                <a:lnTo>
                  <a:pt x="460739" y="0"/>
                </a:lnTo>
                <a:close/>
              </a:path>
            </a:pathLst>
          </a:cu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Image 11" descr="HLU-logoN-titl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52050" y="585575"/>
            <a:ext cx="3540430" cy="1534388"/>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287690" y="585575"/>
            <a:ext cx="4057610" cy="169129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CAB7E-26DA-4FC1-9077-15B329AB9C3D}"/>
              </a:ext>
            </a:extLst>
          </p:cNvPr>
          <p:cNvSpPr>
            <a:spLocks noGrp="1"/>
          </p:cNvSpPr>
          <p:nvPr>
            <p:ph type="title"/>
          </p:nvPr>
        </p:nvSpPr>
        <p:spPr>
          <a:xfrm>
            <a:off x="467544" y="166222"/>
            <a:ext cx="8676119" cy="742498"/>
          </a:xfrm>
        </p:spPr>
        <p:txBody>
          <a:bodyPr/>
          <a:lstStyle/>
          <a:p>
            <a:r>
              <a:rPr lang="en-US" sz="2400" dirty="0"/>
              <a:t>Bus and Expansion loop Final Design Specifications</a:t>
            </a:r>
            <a:br>
              <a:rPr lang="en-US" sz="2400" dirty="0"/>
            </a:br>
            <a:r>
              <a:rPr lang="en-US" sz="2400" dirty="0"/>
              <a:t>Q1/Q3 and Q2 Bus Manufacturing </a:t>
            </a:r>
          </a:p>
        </p:txBody>
      </p:sp>
      <p:sp>
        <p:nvSpPr>
          <p:cNvPr id="3" name="Rectangle 2">
            <a:extLst>
              <a:ext uri="{FF2B5EF4-FFF2-40B4-BE49-F238E27FC236}">
                <a16:creationId xmlns:a16="http://schemas.microsoft.com/office/drawing/2014/main" id="{A70813AA-A160-4BD4-9AC7-C17CAEC352CE}"/>
              </a:ext>
            </a:extLst>
          </p:cNvPr>
          <p:cNvSpPr/>
          <p:nvPr/>
        </p:nvSpPr>
        <p:spPr>
          <a:xfrm>
            <a:off x="335902" y="963046"/>
            <a:ext cx="4324998" cy="2092881"/>
          </a:xfrm>
          <a:prstGeom prst="rect">
            <a:avLst/>
          </a:prstGeom>
        </p:spPr>
        <p:txBody>
          <a:bodyPr wrap="square">
            <a:spAutoFit/>
          </a:bodyPr>
          <a:lstStyle/>
          <a:p>
            <a:pPr indent="228600">
              <a:spcBef>
                <a:spcPts val="200"/>
              </a:spcBef>
              <a:tabLst>
                <a:tab pos="228600" algn="l"/>
                <a:tab pos="457200" algn="l"/>
              </a:tabLst>
            </a:pPr>
            <a:r>
              <a:rPr lang="en-US" sz="1300" dirty="0">
                <a:ea typeface="Times New Roman" panose="02020603050405020304" pitchFamily="18" charset="0"/>
              </a:rPr>
              <a:t>Solder used for the busses as well as the splices consists of flat strips of 96% tin/4% silver, the materials approved by CERN (R-T-14).  Two pieces of solder strip are placed between the cables and enclosed in a full-length fixture (dwg F10119961), then heated to 240 degrees C for approximately 10 minutes.  The flux used is Solder Gel MOB 39 (specified by CERN). The solder joint for the busses and splices were tested in a short model and implemented in the first cold mass tested in IB1.    </a:t>
            </a:r>
            <a:endParaRPr lang="en-US" sz="1300" b="1" dirty="0">
              <a:ea typeface="Times New Roman" panose="02020603050405020304" pitchFamily="18" charset="0"/>
            </a:endParaRPr>
          </a:p>
        </p:txBody>
      </p:sp>
      <p:pic>
        <p:nvPicPr>
          <p:cNvPr id="6" name="Picture 5">
            <a:extLst>
              <a:ext uri="{FF2B5EF4-FFF2-40B4-BE49-F238E27FC236}">
                <a16:creationId xmlns:a16="http://schemas.microsoft.com/office/drawing/2014/main" id="{7862BC58-F6A2-4A64-90F9-57C4A9EAB0A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79512" y="3033615"/>
            <a:ext cx="4274152" cy="2760729"/>
          </a:xfrm>
          <a:prstGeom prst="rect">
            <a:avLst/>
          </a:prstGeom>
          <a:noFill/>
        </p:spPr>
      </p:pic>
      <p:sp>
        <p:nvSpPr>
          <p:cNvPr id="7" name="Rectangle 6">
            <a:extLst>
              <a:ext uri="{FF2B5EF4-FFF2-40B4-BE49-F238E27FC236}">
                <a16:creationId xmlns:a16="http://schemas.microsoft.com/office/drawing/2014/main" id="{180E5FB2-B7A7-4B9F-83ED-868518BA5939}"/>
              </a:ext>
            </a:extLst>
          </p:cNvPr>
          <p:cNvSpPr/>
          <p:nvPr/>
        </p:nvSpPr>
        <p:spPr>
          <a:xfrm>
            <a:off x="4886616" y="1104592"/>
            <a:ext cx="3528392" cy="1169551"/>
          </a:xfrm>
          <a:prstGeom prst="rect">
            <a:avLst/>
          </a:prstGeom>
        </p:spPr>
        <p:txBody>
          <a:bodyPr wrap="square">
            <a:spAutoFit/>
          </a:bodyPr>
          <a:lstStyle/>
          <a:p>
            <a:pPr indent="228600">
              <a:spcBef>
                <a:spcPts val="200"/>
              </a:spcBef>
              <a:tabLst>
                <a:tab pos="228600" algn="l"/>
                <a:tab pos="457200" algn="l"/>
              </a:tabLst>
            </a:pPr>
            <a:r>
              <a:rPr lang="en-US" sz="1400" dirty="0">
                <a:ea typeface="Times New Roman" panose="02020603050405020304" pitchFamily="18" charset="0"/>
              </a:rPr>
              <a:t>Busses are wrapped with layers of 50 µm thick Kapton.  Wrapping is done on a device designed at Fermilab for this purpose (FNAL assembly drawing #F10095440).   </a:t>
            </a:r>
            <a:endParaRPr lang="en-US" sz="1400" b="1" dirty="0">
              <a:effectLst/>
              <a:ea typeface="Times New Roman" panose="02020603050405020304" pitchFamily="18" charset="0"/>
            </a:endParaRPr>
          </a:p>
        </p:txBody>
      </p:sp>
      <p:pic>
        <p:nvPicPr>
          <p:cNvPr id="9" name="Picture 8">
            <a:extLst>
              <a:ext uri="{FF2B5EF4-FFF2-40B4-BE49-F238E27FC236}">
                <a16:creationId xmlns:a16="http://schemas.microsoft.com/office/drawing/2014/main" id="{620BC149-715A-42B1-BD87-56C64340651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769625" y="2780928"/>
            <a:ext cx="3974233" cy="2984867"/>
          </a:xfrm>
          <a:prstGeom prst="rect">
            <a:avLst/>
          </a:prstGeom>
          <a:noFill/>
        </p:spPr>
      </p:pic>
      <p:sp>
        <p:nvSpPr>
          <p:cNvPr id="5" name="Slide Number Placeholder 4">
            <a:extLst>
              <a:ext uri="{FF2B5EF4-FFF2-40B4-BE49-F238E27FC236}">
                <a16:creationId xmlns:a16="http://schemas.microsoft.com/office/drawing/2014/main" id="{78A4A48C-5409-4393-A3A9-55F2CD4061A8}"/>
              </a:ext>
            </a:extLst>
          </p:cNvPr>
          <p:cNvSpPr>
            <a:spLocks noGrp="1"/>
          </p:cNvSpPr>
          <p:nvPr>
            <p:ph type="sldNum" sz="quarter" idx="12"/>
          </p:nvPr>
        </p:nvSpPr>
        <p:spPr/>
        <p:txBody>
          <a:bodyPr/>
          <a:lstStyle/>
          <a:p>
            <a:fld id="{BFDCA1C4-9514-7B4F-976F-D92F7E296653}" type="slidenum">
              <a:rPr lang="fr-FR" smtClean="0"/>
              <a:pPr/>
              <a:t>10</a:t>
            </a:fld>
            <a:endParaRPr lang="fr-FR" dirty="0"/>
          </a:p>
        </p:txBody>
      </p:sp>
      <p:sp>
        <p:nvSpPr>
          <p:cNvPr id="11" name="Footer Placeholder 4">
            <a:extLst>
              <a:ext uri="{FF2B5EF4-FFF2-40B4-BE49-F238E27FC236}">
                <a16:creationId xmlns:a16="http://schemas.microsoft.com/office/drawing/2014/main" id="{7787DBB3-2081-4E9F-B82A-6E1F62D9E402}"/>
              </a:ext>
            </a:extLst>
          </p:cNvPr>
          <p:cNvSpPr>
            <a:spLocks noGrp="1"/>
          </p:cNvSpPr>
          <p:nvPr>
            <p:ph type="ftr" sz="quarter" idx="3"/>
          </p:nvPr>
        </p:nvSpPr>
        <p:spPr>
          <a:xfrm>
            <a:off x="4660900" y="6290733"/>
            <a:ext cx="3689066" cy="360000"/>
          </a:xfrm>
        </p:spPr>
        <p:txBody>
          <a:bodyPr/>
          <a:lstStyle/>
          <a:p>
            <a:r>
              <a:rPr lang="en-US"/>
              <a:t>HL-LHC Series PRR           September 6, 2023</a:t>
            </a:r>
            <a:endParaRPr lang="en-GB" dirty="0"/>
          </a:p>
        </p:txBody>
      </p:sp>
    </p:spTree>
    <p:extLst>
      <p:ext uri="{BB962C8B-B14F-4D97-AF65-F5344CB8AC3E}">
        <p14:creationId xmlns:p14="http://schemas.microsoft.com/office/powerpoint/2010/main" val="1451477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CAB7E-26DA-4FC1-9077-15B329AB9C3D}"/>
              </a:ext>
            </a:extLst>
          </p:cNvPr>
          <p:cNvSpPr>
            <a:spLocks noGrp="1"/>
          </p:cNvSpPr>
          <p:nvPr>
            <p:ph type="title"/>
          </p:nvPr>
        </p:nvSpPr>
        <p:spPr>
          <a:xfrm>
            <a:off x="467544" y="166222"/>
            <a:ext cx="8676119" cy="742498"/>
          </a:xfrm>
        </p:spPr>
        <p:txBody>
          <a:bodyPr/>
          <a:lstStyle/>
          <a:p>
            <a:r>
              <a:rPr lang="en-US" sz="2400" dirty="0"/>
              <a:t>Bus and Expansion loop Final Design Specifications</a:t>
            </a:r>
            <a:br>
              <a:rPr lang="en-US" sz="2400" dirty="0"/>
            </a:br>
            <a:r>
              <a:rPr lang="en-US" sz="2400" dirty="0"/>
              <a:t>Q1/Q3 and Q2  Bus Housing </a:t>
            </a:r>
          </a:p>
        </p:txBody>
      </p:sp>
      <p:sp>
        <p:nvSpPr>
          <p:cNvPr id="8" name="TextBox 7">
            <a:extLst>
              <a:ext uri="{FF2B5EF4-FFF2-40B4-BE49-F238E27FC236}">
                <a16:creationId xmlns:a16="http://schemas.microsoft.com/office/drawing/2014/main" id="{7CEE11C3-DF56-4E48-8D51-F3EC68F6D01F}"/>
              </a:ext>
            </a:extLst>
          </p:cNvPr>
          <p:cNvSpPr txBox="1"/>
          <p:nvPr/>
        </p:nvSpPr>
        <p:spPr>
          <a:xfrm>
            <a:off x="359532" y="913709"/>
            <a:ext cx="8424936" cy="1384995"/>
          </a:xfrm>
          <a:prstGeom prst="rect">
            <a:avLst/>
          </a:prstGeom>
          <a:noFill/>
        </p:spPr>
        <p:txBody>
          <a:bodyPr wrap="square" rtlCol="0">
            <a:spAutoFit/>
          </a:bodyPr>
          <a:lstStyle/>
          <a:p>
            <a:r>
              <a:rPr lang="en-US" sz="1400" dirty="0"/>
              <a:t>The bus is enclosed by a full-length G-11 bus housing drawing F10129998 (Q1/Q3 shown) and placed within the designated bus port. The housing is supported by aluminum clips at fixed positions within the bus port.  The housing assembly is designed to withstand the magnetic forces on the bus and still stay within the minimum flow requirements for the LMQXF cold mass.   Three Q1/Q3 bus assemblies with housings have been manufactured and the entire production run of 12 Q2 bus assemblies are ready to ship to CERN.</a:t>
            </a:r>
          </a:p>
        </p:txBody>
      </p:sp>
      <p:grpSp>
        <p:nvGrpSpPr>
          <p:cNvPr id="14" name="Group 13">
            <a:extLst>
              <a:ext uri="{FF2B5EF4-FFF2-40B4-BE49-F238E27FC236}">
                <a16:creationId xmlns:a16="http://schemas.microsoft.com/office/drawing/2014/main" id="{5E2D1146-98D7-4DF4-A498-4892406C3AC1}"/>
              </a:ext>
            </a:extLst>
          </p:cNvPr>
          <p:cNvGrpSpPr/>
          <p:nvPr/>
        </p:nvGrpSpPr>
        <p:grpSpPr>
          <a:xfrm>
            <a:off x="585268" y="2215484"/>
            <a:ext cx="1608241" cy="3872638"/>
            <a:chOff x="6482043" y="2001669"/>
            <a:chExt cx="1608241" cy="3872638"/>
          </a:xfrm>
        </p:grpSpPr>
        <p:pic>
          <p:nvPicPr>
            <p:cNvPr id="10" name="Picture 9">
              <a:extLst>
                <a:ext uri="{FF2B5EF4-FFF2-40B4-BE49-F238E27FC236}">
                  <a16:creationId xmlns:a16="http://schemas.microsoft.com/office/drawing/2014/main" id="{A3C4FB98-B946-4883-BF66-9F2B944AB97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H="1">
              <a:off x="5390532" y="3093180"/>
              <a:ext cx="3791263" cy="1608241"/>
            </a:xfrm>
            <a:prstGeom prst="rect">
              <a:avLst/>
            </a:prstGeom>
            <a:noFill/>
          </p:spPr>
        </p:pic>
        <p:sp>
          <p:nvSpPr>
            <p:cNvPr id="12" name="Rectangle: Rounded Corners 11">
              <a:extLst>
                <a:ext uri="{FF2B5EF4-FFF2-40B4-BE49-F238E27FC236}">
                  <a16:creationId xmlns:a16="http://schemas.microsoft.com/office/drawing/2014/main" id="{A45E2BB5-55C5-4D5A-89D0-1D1185AAAC9B}"/>
                </a:ext>
              </a:extLst>
            </p:cNvPr>
            <p:cNvSpPr/>
            <p:nvPr/>
          </p:nvSpPr>
          <p:spPr>
            <a:xfrm>
              <a:off x="7097042" y="5500890"/>
              <a:ext cx="72008" cy="309136"/>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B5EFE602-969A-4215-89E4-96EC5BD6C087}"/>
                </a:ext>
              </a:extLst>
            </p:cNvPr>
            <p:cNvSpPr/>
            <p:nvPr/>
          </p:nvSpPr>
          <p:spPr>
            <a:xfrm>
              <a:off x="7032177" y="5565171"/>
              <a:ext cx="72008" cy="309136"/>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Slide Number Placeholder 2">
            <a:extLst>
              <a:ext uri="{FF2B5EF4-FFF2-40B4-BE49-F238E27FC236}">
                <a16:creationId xmlns:a16="http://schemas.microsoft.com/office/drawing/2014/main" id="{4AC8ABEF-4E04-431F-B839-0CA9C7327D50}"/>
              </a:ext>
            </a:extLst>
          </p:cNvPr>
          <p:cNvSpPr>
            <a:spLocks noGrp="1"/>
          </p:cNvSpPr>
          <p:nvPr>
            <p:ph type="sldNum" sz="quarter" idx="12"/>
          </p:nvPr>
        </p:nvSpPr>
        <p:spPr/>
        <p:txBody>
          <a:bodyPr/>
          <a:lstStyle/>
          <a:p>
            <a:fld id="{BFDCA1C4-9514-7B4F-976F-D92F7E296653}" type="slidenum">
              <a:rPr lang="fr-FR" smtClean="0"/>
              <a:pPr/>
              <a:t>11</a:t>
            </a:fld>
            <a:endParaRPr lang="fr-FR" dirty="0"/>
          </a:p>
        </p:txBody>
      </p:sp>
      <p:sp>
        <p:nvSpPr>
          <p:cNvPr id="15" name="Footer Placeholder 4">
            <a:extLst>
              <a:ext uri="{FF2B5EF4-FFF2-40B4-BE49-F238E27FC236}">
                <a16:creationId xmlns:a16="http://schemas.microsoft.com/office/drawing/2014/main" id="{89BD78B1-A255-4A0F-8D0D-69A3EA26DD49}"/>
              </a:ext>
            </a:extLst>
          </p:cNvPr>
          <p:cNvSpPr>
            <a:spLocks noGrp="1"/>
          </p:cNvSpPr>
          <p:nvPr>
            <p:ph type="ftr" sz="quarter" idx="3"/>
          </p:nvPr>
        </p:nvSpPr>
        <p:spPr>
          <a:xfrm>
            <a:off x="4660900" y="6290733"/>
            <a:ext cx="3689066" cy="360000"/>
          </a:xfrm>
        </p:spPr>
        <p:txBody>
          <a:bodyPr/>
          <a:lstStyle/>
          <a:p>
            <a:r>
              <a:rPr lang="en-US"/>
              <a:t>HL-LHC Series PRR           September 6, 2023</a:t>
            </a:r>
            <a:endParaRPr lang="en-GB" dirty="0"/>
          </a:p>
        </p:txBody>
      </p:sp>
      <p:pic>
        <p:nvPicPr>
          <p:cNvPr id="5" name="Picture 4">
            <a:extLst>
              <a:ext uri="{FF2B5EF4-FFF2-40B4-BE49-F238E27FC236}">
                <a16:creationId xmlns:a16="http://schemas.microsoft.com/office/drawing/2014/main" id="{5A9A7D91-4DC4-0190-944C-A8E16442DF0F}"/>
              </a:ext>
            </a:extLst>
          </p:cNvPr>
          <p:cNvPicPr>
            <a:picLocks noChangeAspect="1"/>
          </p:cNvPicPr>
          <p:nvPr/>
        </p:nvPicPr>
        <p:blipFill>
          <a:blip r:embed="rId3"/>
          <a:stretch>
            <a:fillRect/>
          </a:stretch>
        </p:blipFill>
        <p:spPr>
          <a:xfrm>
            <a:off x="2711230" y="2130616"/>
            <a:ext cx="5638735" cy="4345854"/>
          </a:xfrm>
          <a:prstGeom prst="rect">
            <a:avLst/>
          </a:prstGeom>
        </p:spPr>
      </p:pic>
    </p:spTree>
    <p:extLst>
      <p:ext uri="{BB962C8B-B14F-4D97-AF65-F5344CB8AC3E}">
        <p14:creationId xmlns:p14="http://schemas.microsoft.com/office/powerpoint/2010/main" val="407618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CAB7E-26DA-4FC1-9077-15B329AB9C3D}"/>
              </a:ext>
            </a:extLst>
          </p:cNvPr>
          <p:cNvSpPr>
            <a:spLocks noGrp="1"/>
          </p:cNvSpPr>
          <p:nvPr>
            <p:ph type="title"/>
          </p:nvPr>
        </p:nvSpPr>
        <p:spPr>
          <a:xfrm>
            <a:off x="467544" y="166222"/>
            <a:ext cx="8676119" cy="415497"/>
          </a:xfrm>
        </p:spPr>
        <p:txBody>
          <a:bodyPr/>
          <a:lstStyle/>
          <a:p>
            <a:r>
              <a:rPr lang="en-US" sz="2400" dirty="0"/>
              <a:t>Bus and Expansion loop Final Design Specifications</a:t>
            </a:r>
            <a:br>
              <a:rPr lang="en-US" sz="2400" dirty="0"/>
            </a:br>
            <a:r>
              <a:rPr lang="en-US" sz="2400" dirty="0"/>
              <a:t>Q1/Q3 Expansion Loops </a:t>
            </a:r>
          </a:p>
        </p:txBody>
      </p:sp>
      <p:sp>
        <p:nvSpPr>
          <p:cNvPr id="8" name="TextBox 7">
            <a:extLst>
              <a:ext uri="{FF2B5EF4-FFF2-40B4-BE49-F238E27FC236}">
                <a16:creationId xmlns:a16="http://schemas.microsoft.com/office/drawing/2014/main" id="{7CEE11C3-DF56-4E48-8D51-F3EC68F6D01F}"/>
              </a:ext>
            </a:extLst>
          </p:cNvPr>
          <p:cNvSpPr txBox="1"/>
          <p:nvPr/>
        </p:nvSpPr>
        <p:spPr>
          <a:xfrm>
            <a:off x="718727" y="1010926"/>
            <a:ext cx="8424936" cy="338554"/>
          </a:xfrm>
          <a:prstGeom prst="rect">
            <a:avLst/>
          </a:prstGeom>
          <a:noFill/>
        </p:spPr>
        <p:txBody>
          <a:bodyPr wrap="square" rtlCol="0">
            <a:spAutoFit/>
          </a:bodyPr>
          <a:lstStyle/>
          <a:p>
            <a:r>
              <a:rPr lang="en-US" sz="1600" dirty="0"/>
              <a:t>Configuration of Q1/Q3 expansion loops and supporting fixtures are shown shown below.</a:t>
            </a:r>
          </a:p>
        </p:txBody>
      </p:sp>
      <p:pic>
        <p:nvPicPr>
          <p:cNvPr id="6" name="Picture 5">
            <a:extLst>
              <a:ext uri="{FF2B5EF4-FFF2-40B4-BE49-F238E27FC236}">
                <a16:creationId xmlns:a16="http://schemas.microsoft.com/office/drawing/2014/main" id="{4D15FA22-CE31-416C-B7E2-576419CEE2A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46313" y="1714464"/>
            <a:ext cx="6594584" cy="3435605"/>
          </a:xfrm>
          <a:prstGeom prst="rect">
            <a:avLst/>
          </a:prstGeom>
          <a:noFill/>
        </p:spPr>
      </p:pic>
      <p:sp>
        <p:nvSpPr>
          <p:cNvPr id="9" name="TextBox 8">
            <a:extLst>
              <a:ext uri="{FF2B5EF4-FFF2-40B4-BE49-F238E27FC236}">
                <a16:creationId xmlns:a16="http://schemas.microsoft.com/office/drawing/2014/main" id="{3C296910-9371-48BF-8887-43AAA5E6B668}"/>
              </a:ext>
            </a:extLst>
          </p:cNvPr>
          <p:cNvSpPr txBox="1"/>
          <p:nvPr/>
        </p:nvSpPr>
        <p:spPr>
          <a:xfrm>
            <a:off x="161459" y="5406591"/>
            <a:ext cx="8424936" cy="584775"/>
          </a:xfrm>
          <a:prstGeom prst="rect">
            <a:avLst/>
          </a:prstGeom>
          <a:noFill/>
        </p:spPr>
        <p:txBody>
          <a:bodyPr wrap="square" rtlCol="0">
            <a:spAutoFit/>
          </a:bodyPr>
          <a:lstStyle/>
          <a:p>
            <a:r>
              <a:rPr lang="en-US" sz="1600" dirty="0"/>
              <a:t>Since the magnets are “flipped horizontally” within the cold mass, the bus ports are on the opposite sides when viewed from the end.</a:t>
            </a:r>
          </a:p>
        </p:txBody>
      </p:sp>
      <p:sp>
        <p:nvSpPr>
          <p:cNvPr id="3" name="Slide Number Placeholder 2">
            <a:extLst>
              <a:ext uri="{FF2B5EF4-FFF2-40B4-BE49-F238E27FC236}">
                <a16:creationId xmlns:a16="http://schemas.microsoft.com/office/drawing/2014/main" id="{01461785-7F89-4683-B4E9-C3FEF442E2D0}"/>
              </a:ext>
            </a:extLst>
          </p:cNvPr>
          <p:cNvSpPr>
            <a:spLocks noGrp="1"/>
          </p:cNvSpPr>
          <p:nvPr>
            <p:ph type="sldNum" sz="quarter" idx="12"/>
          </p:nvPr>
        </p:nvSpPr>
        <p:spPr/>
        <p:txBody>
          <a:bodyPr/>
          <a:lstStyle/>
          <a:p>
            <a:fld id="{BFDCA1C4-9514-7B4F-976F-D92F7E296653}" type="slidenum">
              <a:rPr lang="fr-FR" smtClean="0"/>
              <a:pPr/>
              <a:t>12</a:t>
            </a:fld>
            <a:endParaRPr lang="fr-FR" dirty="0"/>
          </a:p>
        </p:txBody>
      </p:sp>
      <p:sp>
        <p:nvSpPr>
          <p:cNvPr id="11" name="Footer Placeholder 4">
            <a:extLst>
              <a:ext uri="{FF2B5EF4-FFF2-40B4-BE49-F238E27FC236}">
                <a16:creationId xmlns:a16="http://schemas.microsoft.com/office/drawing/2014/main" id="{43F66BB2-FAF1-4F86-9283-98FAE0088736}"/>
              </a:ext>
            </a:extLst>
          </p:cNvPr>
          <p:cNvSpPr>
            <a:spLocks noGrp="1"/>
          </p:cNvSpPr>
          <p:nvPr>
            <p:ph type="ftr" sz="quarter" idx="3"/>
          </p:nvPr>
        </p:nvSpPr>
        <p:spPr>
          <a:xfrm>
            <a:off x="4660900" y="6290733"/>
            <a:ext cx="3689066" cy="360000"/>
          </a:xfrm>
        </p:spPr>
        <p:txBody>
          <a:bodyPr/>
          <a:lstStyle/>
          <a:p>
            <a:r>
              <a:rPr lang="en-US"/>
              <a:t>HL-LHC Series PRR           September 6, 2023</a:t>
            </a:r>
            <a:endParaRPr lang="en-GB" dirty="0"/>
          </a:p>
        </p:txBody>
      </p:sp>
    </p:spTree>
    <p:extLst>
      <p:ext uri="{BB962C8B-B14F-4D97-AF65-F5344CB8AC3E}">
        <p14:creationId xmlns:p14="http://schemas.microsoft.com/office/powerpoint/2010/main" val="2685199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CAB7E-26DA-4FC1-9077-15B329AB9C3D}"/>
              </a:ext>
            </a:extLst>
          </p:cNvPr>
          <p:cNvSpPr>
            <a:spLocks noGrp="1"/>
          </p:cNvSpPr>
          <p:nvPr>
            <p:ph type="title"/>
          </p:nvPr>
        </p:nvSpPr>
        <p:spPr>
          <a:xfrm>
            <a:off x="467544" y="166222"/>
            <a:ext cx="8676119" cy="415497"/>
          </a:xfrm>
        </p:spPr>
        <p:txBody>
          <a:bodyPr/>
          <a:lstStyle/>
          <a:p>
            <a:r>
              <a:rPr lang="en-US" sz="2400" dirty="0"/>
              <a:t>Bus and Expansion loop Final Design Specifications</a:t>
            </a:r>
            <a:br>
              <a:rPr lang="en-US" sz="2400" dirty="0"/>
            </a:br>
            <a:r>
              <a:rPr lang="en-US" sz="2400" dirty="0"/>
              <a:t>Q1/Q3 Expansion Loop Travel </a:t>
            </a:r>
          </a:p>
        </p:txBody>
      </p:sp>
      <p:sp>
        <p:nvSpPr>
          <p:cNvPr id="8" name="TextBox 7">
            <a:extLst>
              <a:ext uri="{FF2B5EF4-FFF2-40B4-BE49-F238E27FC236}">
                <a16:creationId xmlns:a16="http://schemas.microsoft.com/office/drawing/2014/main" id="{7CEE11C3-DF56-4E48-8D51-F3EC68F6D01F}"/>
              </a:ext>
            </a:extLst>
          </p:cNvPr>
          <p:cNvSpPr txBox="1"/>
          <p:nvPr/>
        </p:nvSpPr>
        <p:spPr>
          <a:xfrm>
            <a:off x="552717" y="732719"/>
            <a:ext cx="8424936" cy="1077218"/>
          </a:xfrm>
          <a:prstGeom prst="rect">
            <a:avLst/>
          </a:prstGeom>
          <a:noFill/>
        </p:spPr>
        <p:txBody>
          <a:bodyPr wrap="square" rtlCol="0">
            <a:spAutoFit/>
          </a:bodyPr>
          <a:lstStyle/>
          <a:p>
            <a:r>
              <a:rPr lang="en-US" sz="1600" dirty="0"/>
              <a:t>The space between the splice box and the inside surface of the end cover is 75mm +/- 1mm.   To allow for thermal expansion, the upper expansion loops need to have +/- 18mm of travel while the lower loops need +/-7mm.  Expansion loop calculations are given in US-HiLumi-doc-3208.  Loops were tested on a full-scale mockup and meet the requirements.  </a:t>
            </a:r>
          </a:p>
        </p:txBody>
      </p:sp>
      <p:sp>
        <p:nvSpPr>
          <p:cNvPr id="9" name="TextBox 8">
            <a:extLst>
              <a:ext uri="{FF2B5EF4-FFF2-40B4-BE49-F238E27FC236}">
                <a16:creationId xmlns:a16="http://schemas.microsoft.com/office/drawing/2014/main" id="{3C296910-9371-48BF-8887-43AAA5E6B668}"/>
              </a:ext>
            </a:extLst>
          </p:cNvPr>
          <p:cNvSpPr txBox="1"/>
          <p:nvPr/>
        </p:nvSpPr>
        <p:spPr>
          <a:xfrm>
            <a:off x="662151" y="5406591"/>
            <a:ext cx="7924243" cy="584775"/>
          </a:xfrm>
          <a:prstGeom prst="rect">
            <a:avLst/>
          </a:prstGeom>
          <a:noFill/>
        </p:spPr>
        <p:txBody>
          <a:bodyPr wrap="square" rtlCol="0">
            <a:spAutoFit/>
          </a:bodyPr>
          <a:lstStyle/>
          <a:p>
            <a:r>
              <a:rPr lang="en-US" sz="1600" dirty="0"/>
              <a:t>The “home” or room temperature position of the loops is in the approximate center of the space allowed, as shown in the figure above.  </a:t>
            </a:r>
          </a:p>
        </p:txBody>
      </p:sp>
      <p:pic>
        <p:nvPicPr>
          <p:cNvPr id="7" name="Picture 6">
            <a:extLst>
              <a:ext uri="{FF2B5EF4-FFF2-40B4-BE49-F238E27FC236}">
                <a16:creationId xmlns:a16="http://schemas.microsoft.com/office/drawing/2014/main" id="{44B90DA3-104A-45C8-9E8F-27FEF2C891A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977401"/>
            <a:ext cx="4933359" cy="3261725"/>
          </a:xfrm>
          <a:prstGeom prst="rect">
            <a:avLst/>
          </a:prstGeom>
          <a:noFill/>
        </p:spPr>
      </p:pic>
      <p:sp>
        <p:nvSpPr>
          <p:cNvPr id="3" name="Slide Number Placeholder 2">
            <a:extLst>
              <a:ext uri="{FF2B5EF4-FFF2-40B4-BE49-F238E27FC236}">
                <a16:creationId xmlns:a16="http://schemas.microsoft.com/office/drawing/2014/main" id="{FB841183-517E-4A53-8D6E-8A24E41EC0D2}"/>
              </a:ext>
            </a:extLst>
          </p:cNvPr>
          <p:cNvSpPr>
            <a:spLocks noGrp="1"/>
          </p:cNvSpPr>
          <p:nvPr>
            <p:ph type="sldNum" sz="quarter" idx="12"/>
          </p:nvPr>
        </p:nvSpPr>
        <p:spPr/>
        <p:txBody>
          <a:bodyPr/>
          <a:lstStyle/>
          <a:p>
            <a:fld id="{BFDCA1C4-9514-7B4F-976F-D92F7E296653}" type="slidenum">
              <a:rPr lang="fr-FR" smtClean="0"/>
              <a:pPr/>
              <a:t>13</a:t>
            </a:fld>
            <a:endParaRPr lang="fr-FR" dirty="0"/>
          </a:p>
        </p:txBody>
      </p:sp>
      <p:sp>
        <p:nvSpPr>
          <p:cNvPr id="11" name="Footer Placeholder 4">
            <a:extLst>
              <a:ext uri="{FF2B5EF4-FFF2-40B4-BE49-F238E27FC236}">
                <a16:creationId xmlns:a16="http://schemas.microsoft.com/office/drawing/2014/main" id="{CE25AC10-5CBB-47AA-B69D-9F12AEB3D3D4}"/>
              </a:ext>
            </a:extLst>
          </p:cNvPr>
          <p:cNvSpPr>
            <a:spLocks noGrp="1"/>
          </p:cNvSpPr>
          <p:nvPr>
            <p:ph type="ftr" sz="quarter" idx="3"/>
          </p:nvPr>
        </p:nvSpPr>
        <p:spPr>
          <a:xfrm>
            <a:off x="4660900" y="6290733"/>
            <a:ext cx="3689066" cy="360000"/>
          </a:xfrm>
        </p:spPr>
        <p:txBody>
          <a:bodyPr/>
          <a:lstStyle/>
          <a:p>
            <a:r>
              <a:rPr lang="en-US"/>
              <a:t>HL-LHC Series PRR           September 6, 2023</a:t>
            </a:r>
            <a:endParaRPr lang="en-GB" dirty="0"/>
          </a:p>
        </p:txBody>
      </p:sp>
    </p:spTree>
    <p:extLst>
      <p:ext uri="{BB962C8B-B14F-4D97-AF65-F5344CB8AC3E}">
        <p14:creationId xmlns:p14="http://schemas.microsoft.com/office/powerpoint/2010/main" val="1854686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CAB7E-26DA-4FC1-9077-15B329AB9C3D}"/>
              </a:ext>
            </a:extLst>
          </p:cNvPr>
          <p:cNvSpPr>
            <a:spLocks noGrp="1"/>
          </p:cNvSpPr>
          <p:nvPr>
            <p:ph type="title"/>
          </p:nvPr>
        </p:nvSpPr>
        <p:spPr>
          <a:xfrm>
            <a:off x="467544" y="166222"/>
            <a:ext cx="8550527" cy="727157"/>
          </a:xfrm>
        </p:spPr>
        <p:txBody>
          <a:bodyPr/>
          <a:lstStyle/>
          <a:p>
            <a:r>
              <a:rPr lang="en-US" sz="2400" dirty="0"/>
              <a:t>Bus and Expansion loop Final Design Specifications  </a:t>
            </a:r>
            <a:br>
              <a:rPr lang="en-US" sz="2400" dirty="0"/>
            </a:br>
            <a:r>
              <a:rPr lang="en-US" sz="2400" dirty="0"/>
              <a:t>CLIQ and </a:t>
            </a:r>
            <a:r>
              <a:rPr lang="en-US" sz="2400" dirty="0" err="1"/>
              <a:t>Kmod</a:t>
            </a:r>
            <a:r>
              <a:rPr lang="en-US" sz="2400" dirty="0"/>
              <a:t> (Trim) Leads</a:t>
            </a:r>
          </a:p>
        </p:txBody>
      </p:sp>
      <p:sp>
        <p:nvSpPr>
          <p:cNvPr id="8" name="TextBox 7">
            <a:extLst>
              <a:ext uri="{FF2B5EF4-FFF2-40B4-BE49-F238E27FC236}">
                <a16:creationId xmlns:a16="http://schemas.microsoft.com/office/drawing/2014/main" id="{7CEE11C3-DF56-4E48-8D51-F3EC68F6D01F}"/>
              </a:ext>
            </a:extLst>
          </p:cNvPr>
          <p:cNvSpPr txBox="1"/>
          <p:nvPr/>
        </p:nvSpPr>
        <p:spPr>
          <a:xfrm>
            <a:off x="467544" y="964759"/>
            <a:ext cx="8424936" cy="1077218"/>
          </a:xfrm>
          <a:prstGeom prst="rect">
            <a:avLst/>
          </a:prstGeom>
          <a:noFill/>
        </p:spPr>
        <p:txBody>
          <a:bodyPr wrap="square" rtlCol="0">
            <a:spAutoFit/>
          </a:bodyPr>
          <a:lstStyle/>
          <a:p>
            <a:r>
              <a:rPr lang="en-US" sz="1600" dirty="0"/>
              <a:t>Two CLIQ leads exit the splice box on each end of the magnet, and exit through the CLIQ/</a:t>
            </a:r>
            <a:r>
              <a:rPr lang="en-US" sz="1600" dirty="0" err="1"/>
              <a:t>Kmod</a:t>
            </a:r>
            <a:r>
              <a:rPr lang="en-US" sz="1600" dirty="0"/>
              <a:t> capillary (designed and supplied by CERN).  </a:t>
            </a:r>
            <a:r>
              <a:rPr lang="en-US" sz="1600" dirty="0" err="1"/>
              <a:t>Kmod</a:t>
            </a:r>
            <a:r>
              <a:rPr lang="en-US" sz="1600" dirty="0"/>
              <a:t> (trim) leads are soldered to the magnet leads and exit on only the </a:t>
            </a:r>
            <a:r>
              <a:rPr lang="en-US" sz="1600" dirty="0" err="1"/>
              <a:t>Qa</a:t>
            </a:r>
            <a:r>
              <a:rPr lang="en-US" sz="1600" dirty="0"/>
              <a:t> end through the CLIQ/</a:t>
            </a:r>
            <a:r>
              <a:rPr lang="en-US" sz="1600" dirty="0" err="1"/>
              <a:t>Kmod</a:t>
            </a:r>
            <a:r>
              <a:rPr lang="en-US" sz="1600" dirty="0"/>
              <a:t> capillary.  They are 35A copper cables (not superconducting) with a 10mm</a:t>
            </a:r>
            <a:r>
              <a:rPr lang="en-US" sz="1600" baseline="30000" dirty="0"/>
              <a:t>2</a:t>
            </a:r>
            <a:r>
              <a:rPr lang="en-US" sz="1600" dirty="0"/>
              <a:t> cross section.</a:t>
            </a:r>
          </a:p>
        </p:txBody>
      </p:sp>
      <p:pic>
        <p:nvPicPr>
          <p:cNvPr id="5" name="Picture 4">
            <a:extLst>
              <a:ext uri="{FF2B5EF4-FFF2-40B4-BE49-F238E27FC236}">
                <a16:creationId xmlns:a16="http://schemas.microsoft.com/office/drawing/2014/main" id="{96E8F163-563D-423E-A4A4-9732487E1A5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93135" y="2135606"/>
            <a:ext cx="7171815" cy="3062321"/>
          </a:xfrm>
          <a:prstGeom prst="rect">
            <a:avLst/>
          </a:prstGeom>
          <a:noFill/>
        </p:spPr>
      </p:pic>
      <p:sp>
        <p:nvSpPr>
          <p:cNvPr id="6" name="TextBox 5">
            <a:extLst>
              <a:ext uri="{FF2B5EF4-FFF2-40B4-BE49-F238E27FC236}">
                <a16:creationId xmlns:a16="http://schemas.microsoft.com/office/drawing/2014/main" id="{8B231452-67D5-4A76-AA30-AF095EB260D0}"/>
              </a:ext>
            </a:extLst>
          </p:cNvPr>
          <p:cNvSpPr txBox="1"/>
          <p:nvPr/>
        </p:nvSpPr>
        <p:spPr>
          <a:xfrm>
            <a:off x="530339" y="5269307"/>
            <a:ext cx="8424936" cy="584775"/>
          </a:xfrm>
          <a:prstGeom prst="rect">
            <a:avLst/>
          </a:prstGeom>
          <a:noFill/>
        </p:spPr>
        <p:txBody>
          <a:bodyPr wrap="square" rtlCol="0">
            <a:spAutoFit/>
          </a:bodyPr>
          <a:lstStyle/>
          <a:p>
            <a:r>
              <a:rPr lang="en-US" sz="1600" dirty="0"/>
              <a:t>Cable used for the CLIQ and </a:t>
            </a:r>
            <a:r>
              <a:rPr lang="en-US" sz="1600" dirty="0" err="1"/>
              <a:t>Kmod</a:t>
            </a:r>
            <a:r>
              <a:rPr lang="en-US" sz="1600" dirty="0"/>
              <a:t> leads is identical and is supplied by CERN.  The cable specification is available at US-Hilumi-doc-998.</a:t>
            </a:r>
          </a:p>
        </p:txBody>
      </p:sp>
      <p:sp>
        <p:nvSpPr>
          <p:cNvPr id="3" name="Slide Number Placeholder 2">
            <a:extLst>
              <a:ext uri="{FF2B5EF4-FFF2-40B4-BE49-F238E27FC236}">
                <a16:creationId xmlns:a16="http://schemas.microsoft.com/office/drawing/2014/main" id="{C32679F0-3950-4987-A89A-13560776FF4D}"/>
              </a:ext>
            </a:extLst>
          </p:cNvPr>
          <p:cNvSpPr>
            <a:spLocks noGrp="1"/>
          </p:cNvSpPr>
          <p:nvPr>
            <p:ph type="sldNum" sz="quarter" idx="12"/>
          </p:nvPr>
        </p:nvSpPr>
        <p:spPr/>
        <p:txBody>
          <a:bodyPr/>
          <a:lstStyle/>
          <a:p>
            <a:fld id="{BFDCA1C4-9514-7B4F-976F-D92F7E296653}" type="slidenum">
              <a:rPr lang="fr-FR" smtClean="0"/>
              <a:pPr/>
              <a:t>14</a:t>
            </a:fld>
            <a:endParaRPr lang="fr-FR" dirty="0"/>
          </a:p>
        </p:txBody>
      </p:sp>
      <p:sp>
        <p:nvSpPr>
          <p:cNvPr id="10" name="Footer Placeholder 4">
            <a:extLst>
              <a:ext uri="{FF2B5EF4-FFF2-40B4-BE49-F238E27FC236}">
                <a16:creationId xmlns:a16="http://schemas.microsoft.com/office/drawing/2014/main" id="{477F6B12-5B79-4FD3-89F8-04EBB5ABD237}"/>
              </a:ext>
            </a:extLst>
          </p:cNvPr>
          <p:cNvSpPr>
            <a:spLocks noGrp="1"/>
          </p:cNvSpPr>
          <p:nvPr>
            <p:ph type="ftr" sz="quarter" idx="3"/>
          </p:nvPr>
        </p:nvSpPr>
        <p:spPr>
          <a:xfrm>
            <a:off x="4660900" y="6290733"/>
            <a:ext cx="3689066" cy="360000"/>
          </a:xfrm>
        </p:spPr>
        <p:txBody>
          <a:bodyPr/>
          <a:lstStyle/>
          <a:p>
            <a:r>
              <a:rPr lang="en-US"/>
              <a:t>HL-LHC Series PRR           September 6, 2023</a:t>
            </a:r>
            <a:endParaRPr lang="en-GB" dirty="0"/>
          </a:p>
        </p:txBody>
      </p:sp>
    </p:spTree>
    <p:extLst>
      <p:ext uri="{BB962C8B-B14F-4D97-AF65-F5344CB8AC3E}">
        <p14:creationId xmlns:p14="http://schemas.microsoft.com/office/powerpoint/2010/main" val="2700016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CAB7E-26DA-4FC1-9077-15B329AB9C3D}"/>
              </a:ext>
            </a:extLst>
          </p:cNvPr>
          <p:cNvSpPr>
            <a:spLocks noGrp="1"/>
          </p:cNvSpPr>
          <p:nvPr>
            <p:ph type="title"/>
          </p:nvPr>
        </p:nvSpPr>
        <p:spPr>
          <a:xfrm>
            <a:off x="467544" y="166222"/>
            <a:ext cx="8676119" cy="415497"/>
          </a:xfrm>
        </p:spPr>
        <p:txBody>
          <a:bodyPr/>
          <a:lstStyle/>
          <a:p>
            <a:r>
              <a:rPr lang="en-US" sz="2400" dirty="0"/>
              <a:t>Q1/Q3 Bus and Expansion loop Final Design Specifications </a:t>
            </a:r>
          </a:p>
        </p:txBody>
      </p:sp>
      <p:sp>
        <p:nvSpPr>
          <p:cNvPr id="8" name="TextBox 7">
            <a:extLst>
              <a:ext uri="{FF2B5EF4-FFF2-40B4-BE49-F238E27FC236}">
                <a16:creationId xmlns:a16="http://schemas.microsoft.com/office/drawing/2014/main" id="{7CEE11C3-DF56-4E48-8D51-F3EC68F6D01F}"/>
              </a:ext>
            </a:extLst>
          </p:cNvPr>
          <p:cNvSpPr txBox="1"/>
          <p:nvPr/>
        </p:nvSpPr>
        <p:spPr>
          <a:xfrm>
            <a:off x="480728" y="581719"/>
            <a:ext cx="8424936" cy="584775"/>
          </a:xfrm>
          <a:prstGeom prst="rect">
            <a:avLst/>
          </a:prstGeom>
          <a:noFill/>
        </p:spPr>
        <p:txBody>
          <a:bodyPr wrap="square" rtlCol="0">
            <a:spAutoFit/>
          </a:bodyPr>
          <a:lstStyle/>
          <a:p>
            <a:r>
              <a:rPr lang="en-US" sz="1600" dirty="0"/>
              <a:t>CLIQ and </a:t>
            </a:r>
            <a:r>
              <a:rPr lang="en-US" sz="1600" dirty="0" err="1"/>
              <a:t>Kmod</a:t>
            </a:r>
            <a:r>
              <a:rPr lang="en-US" sz="1600" dirty="0"/>
              <a:t> capillary tubes which route wires from the cold mass to the “warm head” are shown in drawing F10178090 rev. A.  </a:t>
            </a:r>
          </a:p>
        </p:txBody>
      </p:sp>
      <p:sp>
        <p:nvSpPr>
          <p:cNvPr id="3" name="Slide Number Placeholder 2">
            <a:extLst>
              <a:ext uri="{FF2B5EF4-FFF2-40B4-BE49-F238E27FC236}">
                <a16:creationId xmlns:a16="http://schemas.microsoft.com/office/drawing/2014/main" id="{40B39268-6BB3-484B-8DC5-C546D69F1D57}"/>
              </a:ext>
            </a:extLst>
          </p:cNvPr>
          <p:cNvSpPr>
            <a:spLocks noGrp="1"/>
          </p:cNvSpPr>
          <p:nvPr>
            <p:ph type="sldNum" sz="quarter" idx="12"/>
          </p:nvPr>
        </p:nvSpPr>
        <p:spPr/>
        <p:txBody>
          <a:bodyPr/>
          <a:lstStyle/>
          <a:p>
            <a:fld id="{BFDCA1C4-9514-7B4F-976F-D92F7E296653}" type="slidenum">
              <a:rPr lang="fr-FR" smtClean="0"/>
              <a:pPr/>
              <a:t>15</a:t>
            </a:fld>
            <a:endParaRPr lang="fr-FR" dirty="0"/>
          </a:p>
        </p:txBody>
      </p:sp>
      <p:sp>
        <p:nvSpPr>
          <p:cNvPr id="10" name="Footer Placeholder 4">
            <a:extLst>
              <a:ext uri="{FF2B5EF4-FFF2-40B4-BE49-F238E27FC236}">
                <a16:creationId xmlns:a16="http://schemas.microsoft.com/office/drawing/2014/main" id="{873785F3-45ED-46E7-84FC-73327DFD8506}"/>
              </a:ext>
            </a:extLst>
          </p:cNvPr>
          <p:cNvSpPr>
            <a:spLocks noGrp="1"/>
          </p:cNvSpPr>
          <p:nvPr>
            <p:ph type="ftr" sz="quarter" idx="3"/>
          </p:nvPr>
        </p:nvSpPr>
        <p:spPr>
          <a:xfrm>
            <a:off x="4660900" y="6290733"/>
            <a:ext cx="3689066" cy="360000"/>
          </a:xfrm>
        </p:spPr>
        <p:txBody>
          <a:bodyPr/>
          <a:lstStyle/>
          <a:p>
            <a:r>
              <a:rPr lang="en-US"/>
              <a:t>HL-LHC Series PRR           September 6, 2023</a:t>
            </a:r>
            <a:endParaRPr lang="en-GB" dirty="0"/>
          </a:p>
        </p:txBody>
      </p:sp>
      <p:pic>
        <p:nvPicPr>
          <p:cNvPr id="5" name="Picture 2">
            <a:extLst>
              <a:ext uri="{FF2B5EF4-FFF2-40B4-BE49-F238E27FC236}">
                <a16:creationId xmlns:a16="http://schemas.microsoft.com/office/drawing/2014/main" id="{C354DA8B-F287-C7D9-FD8C-9D37E1E8630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551" y="1166494"/>
            <a:ext cx="7088156" cy="5008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2311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CAB7E-26DA-4FC1-9077-15B329AB9C3D}"/>
              </a:ext>
            </a:extLst>
          </p:cNvPr>
          <p:cNvSpPr>
            <a:spLocks noGrp="1"/>
          </p:cNvSpPr>
          <p:nvPr>
            <p:ph type="title"/>
          </p:nvPr>
        </p:nvSpPr>
        <p:spPr>
          <a:xfrm>
            <a:off x="467544" y="166222"/>
            <a:ext cx="8550527" cy="727157"/>
          </a:xfrm>
        </p:spPr>
        <p:txBody>
          <a:bodyPr/>
          <a:lstStyle/>
          <a:p>
            <a:r>
              <a:rPr lang="en-US" sz="2400" dirty="0"/>
              <a:t>Bus and Expansion loop Final Design Specifications  </a:t>
            </a:r>
            <a:br>
              <a:rPr lang="en-US" sz="2400" dirty="0"/>
            </a:br>
            <a:r>
              <a:rPr lang="en-US" sz="2400" dirty="0"/>
              <a:t>MTF Lead</a:t>
            </a:r>
          </a:p>
        </p:txBody>
      </p:sp>
      <p:sp>
        <p:nvSpPr>
          <p:cNvPr id="8" name="TextBox 7">
            <a:extLst>
              <a:ext uri="{FF2B5EF4-FFF2-40B4-BE49-F238E27FC236}">
                <a16:creationId xmlns:a16="http://schemas.microsoft.com/office/drawing/2014/main" id="{7CEE11C3-DF56-4E48-8D51-F3EC68F6D01F}"/>
              </a:ext>
            </a:extLst>
          </p:cNvPr>
          <p:cNvSpPr txBox="1"/>
          <p:nvPr/>
        </p:nvSpPr>
        <p:spPr>
          <a:xfrm>
            <a:off x="593135" y="1101489"/>
            <a:ext cx="8424936" cy="584775"/>
          </a:xfrm>
          <a:prstGeom prst="rect">
            <a:avLst/>
          </a:prstGeom>
          <a:noFill/>
        </p:spPr>
        <p:txBody>
          <a:bodyPr wrap="square" rtlCol="0">
            <a:spAutoFit/>
          </a:bodyPr>
          <a:lstStyle/>
          <a:p>
            <a:r>
              <a:rPr lang="en-US" sz="1600" dirty="0"/>
              <a:t>One special lead is added to allow either the </a:t>
            </a:r>
            <a:r>
              <a:rPr lang="en-US" sz="1600" dirty="0" err="1"/>
              <a:t>Qa</a:t>
            </a:r>
            <a:r>
              <a:rPr lang="en-US" sz="1600" dirty="0"/>
              <a:t> or the </a:t>
            </a:r>
            <a:r>
              <a:rPr lang="en-US" sz="1600" dirty="0" err="1"/>
              <a:t>Qb</a:t>
            </a:r>
            <a:r>
              <a:rPr lang="en-US" sz="1600" dirty="0"/>
              <a:t> to be tested separately on the horizontal stand at the Fermilab Magnet Test Facility.  </a:t>
            </a:r>
          </a:p>
        </p:txBody>
      </p:sp>
      <p:sp>
        <p:nvSpPr>
          <p:cNvPr id="6" name="TextBox 5">
            <a:extLst>
              <a:ext uri="{FF2B5EF4-FFF2-40B4-BE49-F238E27FC236}">
                <a16:creationId xmlns:a16="http://schemas.microsoft.com/office/drawing/2014/main" id="{8B231452-67D5-4A76-AA30-AF095EB260D0}"/>
              </a:ext>
            </a:extLst>
          </p:cNvPr>
          <p:cNvSpPr txBox="1"/>
          <p:nvPr/>
        </p:nvSpPr>
        <p:spPr>
          <a:xfrm>
            <a:off x="436736" y="5464123"/>
            <a:ext cx="8424936" cy="584775"/>
          </a:xfrm>
          <a:prstGeom prst="rect">
            <a:avLst/>
          </a:prstGeom>
          <a:noFill/>
        </p:spPr>
        <p:txBody>
          <a:bodyPr wrap="square" rtlCol="0">
            <a:spAutoFit/>
          </a:bodyPr>
          <a:lstStyle/>
          <a:p>
            <a:r>
              <a:rPr lang="en-US" sz="1600" dirty="0"/>
              <a:t>The MTF lead is soldered to the A lead and local bus and will not be used after testing.  It will be cut and capped before the Cryo-assembly is shipped to CERN,</a:t>
            </a:r>
          </a:p>
        </p:txBody>
      </p:sp>
      <p:pic>
        <p:nvPicPr>
          <p:cNvPr id="7" name="Picture 6">
            <a:extLst>
              <a:ext uri="{FF2B5EF4-FFF2-40B4-BE49-F238E27FC236}">
                <a16:creationId xmlns:a16="http://schemas.microsoft.com/office/drawing/2014/main" id="{66B4147E-61C9-489B-BBC1-57137FB0F21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605211" y="1883933"/>
            <a:ext cx="3933578" cy="3382521"/>
          </a:xfrm>
          <a:prstGeom prst="rect">
            <a:avLst/>
          </a:prstGeom>
          <a:noFill/>
        </p:spPr>
      </p:pic>
      <p:sp>
        <p:nvSpPr>
          <p:cNvPr id="3" name="Slide Number Placeholder 2">
            <a:extLst>
              <a:ext uri="{FF2B5EF4-FFF2-40B4-BE49-F238E27FC236}">
                <a16:creationId xmlns:a16="http://schemas.microsoft.com/office/drawing/2014/main" id="{D6F0C451-8B46-4F7E-9544-D147E7DA5E65}"/>
              </a:ext>
            </a:extLst>
          </p:cNvPr>
          <p:cNvSpPr>
            <a:spLocks noGrp="1"/>
          </p:cNvSpPr>
          <p:nvPr>
            <p:ph type="sldNum" sz="quarter" idx="12"/>
          </p:nvPr>
        </p:nvSpPr>
        <p:spPr/>
        <p:txBody>
          <a:bodyPr/>
          <a:lstStyle/>
          <a:p>
            <a:fld id="{BFDCA1C4-9514-7B4F-976F-D92F7E296653}" type="slidenum">
              <a:rPr lang="fr-FR" smtClean="0"/>
              <a:pPr/>
              <a:t>16</a:t>
            </a:fld>
            <a:endParaRPr lang="fr-FR" dirty="0"/>
          </a:p>
        </p:txBody>
      </p:sp>
      <p:sp>
        <p:nvSpPr>
          <p:cNvPr id="10" name="Footer Placeholder 4">
            <a:extLst>
              <a:ext uri="{FF2B5EF4-FFF2-40B4-BE49-F238E27FC236}">
                <a16:creationId xmlns:a16="http://schemas.microsoft.com/office/drawing/2014/main" id="{FA4A22EB-CA22-4378-A560-5A268A51135D}"/>
              </a:ext>
            </a:extLst>
          </p:cNvPr>
          <p:cNvSpPr>
            <a:spLocks noGrp="1"/>
          </p:cNvSpPr>
          <p:nvPr>
            <p:ph type="ftr" sz="quarter" idx="3"/>
          </p:nvPr>
        </p:nvSpPr>
        <p:spPr>
          <a:xfrm>
            <a:off x="4660900" y="6290733"/>
            <a:ext cx="3689066" cy="360000"/>
          </a:xfrm>
        </p:spPr>
        <p:txBody>
          <a:bodyPr/>
          <a:lstStyle/>
          <a:p>
            <a:r>
              <a:rPr lang="en-US"/>
              <a:t>HL-LHC Series PRR           September 6, 2023</a:t>
            </a:r>
            <a:endParaRPr lang="en-GB" dirty="0"/>
          </a:p>
        </p:txBody>
      </p:sp>
    </p:spTree>
    <p:extLst>
      <p:ext uri="{BB962C8B-B14F-4D97-AF65-F5344CB8AC3E}">
        <p14:creationId xmlns:p14="http://schemas.microsoft.com/office/powerpoint/2010/main" val="4183100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CAB7E-26DA-4FC1-9077-15B329AB9C3D}"/>
              </a:ext>
            </a:extLst>
          </p:cNvPr>
          <p:cNvSpPr>
            <a:spLocks noGrp="1"/>
          </p:cNvSpPr>
          <p:nvPr>
            <p:ph type="title"/>
          </p:nvPr>
        </p:nvSpPr>
        <p:spPr>
          <a:xfrm>
            <a:off x="467544" y="166222"/>
            <a:ext cx="8676119" cy="415497"/>
          </a:xfrm>
        </p:spPr>
        <p:txBody>
          <a:bodyPr/>
          <a:lstStyle/>
          <a:p>
            <a:r>
              <a:rPr lang="en-US" sz="2400" dirty="0"/>
              <a:t>Q1/Q3 Instrumentation</a:t>
            </a:r>
          </a:p>
        </p:txBody>
      </p:sp>
      <p:sp>
        <p:nvSpPr>
          <p:cNvPr id="8" name="TextBox 7">
            <a:extLst>
              <a:ext uri="{FF2B5EF4-FFF2-40B4-BE49-F238E27FC236}">
                <a16:creationId xmlns:a16="http://schemas.microsoft.com/office/drawing/2014/main" id="{7CEE11C3-DF56-4E48-8D51-F3EC68F6D01F}"/>
              </a:ext>
            </a:extLst>
          </p:cNvPr>
          <p:cNvSpPr txBox="1"/>
          <p:nvPr/>
        </p:nvSpPr>
        <p:spPr>
          <a:xfrm>
            <a:off x="467544" y="794521"/>
            <a:ext cx="8424936" cy="1169551"/>
          </a:xfrm>
          <a:prstGeom prst="rect">
            <a:avLst/>
          </a:prstGeom>
          <a:noFill/>
        </p:spPr>
        <p:txBody>
          <a:bodyPr wrap="square" rtlCol="0">
            <a:spAutoFit/>
          </a:bodyPr>
          <a:lstStyle/>
          <a:p>
            <a:r>
              <a:rPr lang="en-US" sz="1400" dirty="0"/>
              <a:t>The Cold Mass is instrumented with temperature sensors, warm up heaters and voltage taps. In addition there are Quench protection heater wires and several other voltage taps that are mounted on the MQXFA magnet coils that will be routed out of the cold mass through the instrumentation port to the IFS capillary (R-T-19).    The table below consists of a list of the all instrumentation wires which exit the end dome (R-T-18). The instrumentation wiring diagram is shown CERN drawing number LHCLMQXF E0001</a:t>
            </a:r>
          </a:p>
        </p:txBody>
      </p:sp>
      <p:graphicFrame>
        <p:nvGraphicFramePr>
          <p:cNvPr id="3" name="Table 2">
            <a:extLst>
              <a:ext uri="{FF2B5EF4-FFF2-40B4-BE49-F238E27FC236}">
                <a16:creationId xmlns:a16="http://schemas.microsoft.com/office/drawing/2014/main" id="{9C1BC784-4E34-4321-9D3E-FB4EB9E8876F}"/>
              </a:ext>
            </a:extLst>
          </p:cNvPr>
          <p:cNvGraphicFramePr>
            <a:graphicFrameLocks noGrp="1"/>
          </p:cNvGraphicFramePr>
          <p:nvPr>
            <p:extLst>
              <p:ext uri="{D42A27DB-BD31-4B8C-83A1-F6EECF244321}">
                <p14:modId xmlns:p14="http://schemas.microsoft.com/office/powerpoint/2010/main" val="1024690656"/>
              </p:ext>
            </p:extLst>
          </p:nvPr>
        </p:nvGraphicFramePr>
        <p:xfrm>
          <a:off x="924340" y="2176874"/>
          <a:ext cx="7384774" cy="3832150"/>
        </p:xfrm>
        <a:graphic>
          <a:graphicData uri="http://schemas.openxmlformats.org/drawingml/2006/table">
            <a:tbl>
              <a:tblPr firstRow="1" firstCol="1" bandRow="1">
                <a:tableStyleId>{F5AB1C69-6EDB-4FF4-983F-18BD219EF322}</a:tableStyleId>
              </a:tblPr>
              <a:tblGrid>
                <a:gridCol w="1846194">
                  <a:extLst>
                    <a:ext uri="{9D8B030D-6E8A-4147-A177-3AD203B41FA5}">
                      <a16:colId xmlns:a16="http://schemas.microsoft.com/office/drawing/2014/main" val="1959573381"/>
                    </a:ext>
                  </a:extLst>
                </a:gridCol>
                <a:gridCol w="795514">
                  <a:extLst>
                    <a:ext uri="{9D8B030D-6E8A-4147-A177-3AD203B41FA5}">
                      <a16:colId xmlns:a16="http://schemas.microsoft.com/office/drawing/2014/main" val="995195514"/>
                    </a:ext>
                  </a:extLst>
                </a:gridCol>
                <a:gridCol w="1726116">
                  <a:extLst>
                    <a:ext uri="{9D8B030D-6E8A-4147-A177-3AD203B41FA5}">
                      <a16:colId xmlns:a16="http://schemas.microsoft.com/office/drawing/2014/main" val="2498828093"/>
                    </a:ext>
                  </a:extLst>
                </a:gridCol>
                <a:gridCol w="3016950">
                  <a:extLst>
                    <a:ext uri="{9D8B030D-6E8A-4147-A177-3AD203B41FA5}">
                      <a16:colId xmlns:a16="http://schemas.microsoft.com/office/drawing/2014/main" val="4176828182"/>
                    </a:ext>
                  </a:extLst>
                </a:gridCol>
              </a:tblGrid>
              <a:tr h="341453">
                <a:tc>
                  <a:txBody>
                    <a:bodyPr/>
                    <a:lstStyle/>
                    <a:p>
                      <a:pPr marL="0" marR="0">
                        <a:spcBef>
                          <a:spcPts val="0"/>
                        </a:spcBef>
                        <a:spcAft>
                          <a:spcPts val="0"/>
                        </a:spcAft>
                      </a:pPr>
                      <a:r>
                        <a:rPr lang="en-US" sz="1100" dirty="0">
                          <a:effectLst/>
                        </a:rPr>
                        <a:t>Lead or Wire</a:t>
                      </a:r>
                      <a:endParaRPr lang="en-US" sz="1100" dirty="0">
                        <a:effectLst/>
                        <a:latin typeface="Times New Roman" panose="02020603050405020304" pitchFamily="18" charset="0"/>
                        <a:ea typeface="Times New Roman" panose="02020603050405020304" pitchFamily="18" charset="0"/>
                      </a:endParaRPr>
                    </a:p>
                  </a:txBody>
                  <a:tcPr marL="75865" marR="75865" marT="0" marB="0"/>
                </a:tc>
                <a:tc>
                  <a:txBody>
                    <a:bodyPr/>
                    <a:lstStyle/>
                    <a:p>
                      <a:pPr marL="0" marR="0">
                        <a:spcBef>
                          <a:spcPts val="0"/>
                        </a:spcBef>
                        <a:spcAft>
                          <a:spcPts val="0"/>
                        </a:spcAft>
                      </a:pPr>
                      <a:r>
                        <a:rPr lang="en-US" sz="1100">
                          <a:effectLst/>
                        </a:rPr>
                        <a:t>Qty per end</a:t>
                      </a:r>
                      <a:endParaRPr lang="en-US" sz="1100">
                        <a:effectLst/>
                        <a:latin typeface="Times New Roman" panose="02020603050405020304" pitchFamily="18" charset="0"/>
                        <a:ea typeface="Times New Roman" panose="02020603050405020304" pitchFamily="18" charset="0"/>
                      </a:endParaRPr>
                    </a:p>
                  </a:txBody>
                  <a:tcPr marL="75865" marR="75865" marT="0" marB="0"/>
                </a:tc>
                <a:tc>
                  <a:txBody>
                    <a:bodyPr/>
                    <a:lstStyle/>
                    <a:p>
                      <a:pPr marL="0" marR="0">
                        <a:spcBef>
                          <a:spcPts val="0"/>
                        </a:spcBef>
                        <a:spcAft>
                          <a:spcPts val="0"/>
                        </a:spcAft>
                      </a:pPr>
                      <a:r>
                        <a:rPr lang="en-US" sz="1100">
                          <a:effectLst/>
                        </a:rPr>
                        <a:t>Exit port</a:t>
                      </a:r>
                      <a:endParaRPr lang="en-US" sz="1100">
                        <a:effectLst/>
                        <a:latin typeface="Times New Roman" panose="02020603050405020304" pitchFamily="18" charset="0"/>
                        <a:ea typeface="Times New Roman" panose="02020603050405020304" pitchFamily="18" charset="0"/>
                      </a:endParaRPr>
                    </a:p>
                  </a:txBody>
                  <a:tcPr marL="75865" marR="75865" marT="0" marB="0"/>
                </a:tc>
                <a:tc>
                  <a:txBody>
                    <a:bodyPr/>
                    <a:lstStyle/>
                    <a:p>
                      <a:pPr marL="0" marR="0">
                        <a:spcBef>
                          <a:spcPts val="0"/>
                        </a:spcBef>
                        <a:spcAft>
                          <a:spcPts val="0"/>
                        </a:spcAft>
                      </a:pPr>
                      <a:r>
                        <a:rPr lang="en-US" sz="1100">
                          <a:effectLst/>
                        </a:rPr>
                        <a:t>Notes</a:t>
                      </a:r>
                      <a:endParaRPr lang="en-US" sz="1100">
                        <a:effectLst/>
                        <a:latin typeface="Times New Roman" panose="02020603050405020304" pitchFamily="18" charset="0"/>
                        <a:ea typeface="Times New Roman" panose="02020603050405020304" pitchFamily="18" charset="0"/>
                      </a:endParaRPr>
                    </a:p>
                  </a:txBody>
                  <a:tcPr marL="75865" marR="75865" marT="0" marB="0"/>
                </a:tc>
                <a:extLst>
                  <a:ext uri="{0D108BD9-81ED-4DB2-BD59-A6C34878D82A}">
                    <a16:rowId xmlns:a16="http://schemas.microsoft.com/office/drawing/2014/main" val="1979495450"/>
                  </a:ext>
                </a:extLst>
              </a:tr>
              <a:tr h="1024361">
                <a:tc>
                  <a:txBody>
                    <a:bodyPr/>
                    <a:lstStyle/>
                    <a:p>
                      <a:pPr marL="0" marR="0">
                        <a:spcBef>
                          <a:spcPts val="0"/>
                        </a:spcBef>
                        <a:spcAft>
                          <a:spcPts val="0"/>
                        </a:spcAft>
                      </a:pPr>
                      <a:r>
                        <a:rPr lang="en-US" sz="1100" dirty="0">
                          <a:effectLst/>
                        </a:rPr>
                        <a:t>Quench Protection Heater Wires</a:t>
                      </a:r>
                      <a:endParaRPr lang="en-US" sz="1100" dirty="0">
                        <a:effectLst/>
                        <a:latin typeface="Times New Roman" panose="02020603050405020304" pitchFamily="18" charset="0"/>
                        <a:ea typeface="Times New Roman" panose="02020603050405020304" pitchFamily="18" charset="0"/>
                      </a:endParaRPr>
                    </a:p>
                  </a:txBody>
                  <a:tcPr marL="75865" marR="75865" marT="0" marB="0"/>
                </a:tc>
                <a:tc>
                  <a:txBody>
                    <a:bodyPr/>
                    <a:lstStyle/>
                    <a:p>
                      <a:pPr marL="0" marR="0">
                        <a:spcBef>
                          <a:spcPts val="0"/>
                        </a:spcBef>
                        <a:spcAft>
                          <a:spcPts val="0"/>
                        </a:spcAft>
                      </a:pPr>
                      <a:r>
                        <a:rPr lang="en-US" sz="1100" dirty="0">
                          <a:effectLst/>
                        </a:rPr>
                        <a:t>16</a:t>
                      </a:r>
                      <a:endParaRPr lang="en-US" sz="1100" dirty="0">
                        <a:effectLst/>
                        <a:latin typeface="Times New Roman" panose="02020603050405020304" pitchFamily="18" charset="0"/>
                        <a:ea typeface="Times New Roman" panose="02020603050405020304" pitchFamily="18" charset="0"/>
                      </a:endParaRPr>
                    </a:p>
                  </a:txBody>
                  <a:tcPr marL="75865" marR="75865" marT="0" marB="0"/>
                </a:tc>
                <a:tc>
                  <a:txBody>
                    <a:bodyPr/>
                    <a:lstStyle/>
                    <a:p>
                      <a:pPr marL="0" marR="0">
                        <a:spcBef>
                          <a:spcPts val="0"/>
                        </a:spcBef>
                        <a:spcAft>
                          <a:spcPts val="0"/>
                        </a:spcAft>
                      </a:pPr>
                      <a:r>
                        <a:rPr lang="en-US" sz="1100" dirty="0">
                          <a:effectLst/>
                        </a:rPr>
                        <a:t>IFS Capillary</a:t>
                      </a:r>
                      <a:endParaRPr lang="en-US" sz="1100" dirty="0">
                        <a:effectLst/>
                        <a:latin typeface="Times New Roman" panose="02020603050405020304" pitchFamily="18" charset="0"/>
                        <a:ea typeface="Times New Roman" panose="02020603050405020304" pitchFamily="18" charset="0"/>
                      </a:endParaRPr>
                    </a:p>
                  </a:txBody>
                  <a:tcPr marL="75865" marR="75865" marT="0" marB="0"/>
                </a:tc>
                <a:tc>
                  <a:txBody>
                    <a:bodyPr/>
                    <a:lstStyle/>
                    <a:p>
                      <a:pPr marL="0" marR="0">
                        <a:spcBef>
                          <a:spcPts val="0"/>
                        </a:spcBef>
                        <a:spcAft>
                          <a:spcPts val="0"/>
                        </a:spcAft>
                      </a:pPr>
                      <a:r>
                        <a:rPr lang="en-US" sz="1100" dirty="0">
                          <a:effectLst/>
                        </a:rPr>
                        <a:t>From the quench protection heaters bonded to the coils  Total of 4 wires from each coil.  </a:t>
                      </a:r>
                      <a:r>
                        <a:rPr lang="en-US" sz="1100" dirty="0" err="1">
                          <a:effectLst/>
                        </a:rPr>
                        <a:t>Jumpered</a:t>
                      </a:r>
                      <a:r>
                        <a:rPr lang="en-US" sz="1100" dirty="0">
                          <a:effectLst/>
                        </a:rPr>
                        <a:t> on the return end of magnets during magnet construction.   18 AWG polyimide coated wire.</a:t>
                      </a:r>
                      <a:endParaRPr lang="en-US" sz="1100" dirty="0">
                        <a:effectLst/>
                        <a:latin typeface="Times New Roman" panose="02020603050405020304" pitchFamily="18" charset="0"/>
                        <a:ea typeface="Times New Roman" panose="02020603050405020304" pitchFamily="18" charset="0"/>
                      </a:endParaRPr>
                    </a:p>
                  </a:txBody>
                  <a:tcPr marL="75865" marR="75865" marT="0" marB="0"/>
                </a:tc>
                <a:extLst>
                  <a:ext uri="{0D108BD9-81ED-4DB2-BD59-A6C34878D82A}">
                    <a16:rowId xmlns:a16="http://schemas.microsoft.com/office/drawing/2014/main" val="1178348721"/>
                  </a:ext>
                </a:extLst>
              </a:tr>
              <a:tr h="588342">
                <a:tc>
                  <a:txBody>
                    <a:bodyPr/>
                    <a:lstStyle/>
                    <a:p>
                      <a:pPr marL="0" marR="0">
                        <a:spcBef>
                          <a:spcPts val="0"/>
                        </a:spcBef>
                        <a:spcAft>
                          <a:spcPts val="0"/>
                        </a:spcAft>
                      </a:pPr>
                      <a:r>
                        <a:rPr lang="en-US" sz="1100" dirty="0">
                          <a:effectLst/>
                        </a:rPr>
                        <a:t>Magnet Voltage Taps</a:t>
                      </a:r>
                      <a:endParaRPr lang="en-US" sz="1100" dirty="0">
                        <a:effectLst/>
                        <a:latin typeface="Times New Roman" panose="02020603050405020304" pitchFamily="18" charset="0"/>
                        <a:ea typeface="Times New Roman" panose="02020603050405020304" pitchFamily="18" charset="0"/>
                      </a:endParaRPr>
                    </a:p>
                  </a:txBody>
                  <a:tcPr marL="75865" marR="75865" marT="0" marB="0"/>
                </a:tc>
                <a:tc>
                  <a:txBody>
                    <a:bodyPr/>
                    <a:lstStyle/>
                    <a:p>
                      <a:pPr marL="0" marR="0">
                        <a:spcBef>
                          <a:spcPts val="0"/>
                        </a:spcBef>
                        <a:spcAft>
                          <a:spcPts val="0"/>
                        </a:spcAft>
                      </a:pPr>
                      <a:r>
                        <a:rPr lang="en-US" sz="1100" dirty="0">
                          <a:effectLst/>
                        </a:rPr>
                        <a:t>16</a:t>
                      </a:r>
                      <a:endParaRPr lang="en-US" sz="1100" dirty="0">
                        <a:effectLst/>
                        <a:latin typeface="Times New Roman" panose="02020603050405020304" pitchFamily="18" charset="0"/>
                        <a:ea typeface="Times New Roman" panose="02020603050405020304" pitchFamily="18" charset="0"/>
                      </a:endParaRPr>
                    </a:p>
                  </a:txBody>
                  <a:tcPr marL="75865" marR="75865" marT="0" marB="0"/>
                </a:tc>
                <a:tc>
                  <a:txBody>
                    <a:bodyPr/>
                    <a:lstStyle/>
                    <a:p>
                      <a:pPr marL="0" marR="0">
                        <a:spcBef>
                          <a:spcPts val="0"/>
                        </a:spcBef>
                        <a:spcAft>
                          <a:spcPts val="0"/>
                        </a:spcAft>
                      </a:pPr>
                      <a:r>
                        <a:rPr lang="en-US" sz="1100" dirty="0">
                          <a:effectLst/>
                        </a:rPr>
                        <a:t>IFS Capillary</a:t>
                      </a:r>
                      <a:endParaRPr lang="en-US" sz="1100" dirty="0">
                        <a:effectLst/>
                        <a:latin typeface="Times New Roman" panose="02020603050405020304" pitchFamily="18" charset="0"/>
                        <a:ea typeface="Times New Roman" panose="02020603050405020304" pitchFamily="18" charset="0"/>
                      </a:endParaRPr>
                    </a:p>
                  </a:txBody>
                  <a:tcPr marL="75865" marR="75865" marT="0" marB="0"/>
                </a:tc>
                <a:tc>
                  <a:txBody>
                    <a:bodyPr/>
                    <a:lstStyle/>
                    <a:p>
                      <a:pPr marL="0" marR="0">
                        <a:spcBef>
                          <a:spcPts val="0"/>
                        </a:spcBef>
                        <a:spcAft>
                          <a:spcPts val="0"/>
                        </a:spcAft>
                      </a:pPr>
                      <a:r>
                        <a:rPr lang="en-US" sz="1100">
                          <a:effectLst/>
                        </a:rPr>
                        <a:t>Voltage taps which extend from the end of the coils.  4 taps from each coil. 26 AWG polyimide coated wires.   </a:t>
                      </a:r>
                      <a:endParaRPr lang="en-US" sz="1100">
                        <a:effectLst/>
                        <a:latin typeface="Times New Roman" panose="02020603050405020304" pitchFamily="18" charset="0"/>
                        <a:ea typeface="Times New Roman" panose="02020603050405020304" pitchFamily="18" charset="0"/>
                      </a:endParaRPr>
                    </a:p>
                  </a:txBody>
                  <a:tcPr marL="75865" marR="75865" marT="0" marB="0"/>
                </a:tc>
                <a:extLst>
                  <a:ext uri="{0D108BD9-81ED-4DB2-BD59-A6C34878D82A}">
                    <a16:rowId xmlns:a16="http://schemas.microsoft.com/office/drawing/2014/main" val="2851142478"/>
                  </a:ext>
                </a:extLst>
              </a:tr>
              <a:tr h="341453">
                <a:tc>
                  <a:txBody>
                    <a:bodyPr/>
                    <a:lstStyle/>
                    <a:p>
                      <a:pPr marL="0" marR="0">
                        <a:spcBef>
                          <a:spcPts val="0"/>
                        </a:spcBef>
                        <a:spcAft>
                          <a:spcPts val="0"/>
                        </a:spcAft>
                      </a:pPr>
                      <a:r>
                        <a:rPr lang="en-US" sz="1100">
                          <a:effectLst/>
                        </a:rPr>
                        <a:t>Cold Mass Voltage Taps</a:t>
                      </a:r>
                      <a:endParaRPr lang="en-US" sz="1100">
                        <a:effectLst/>
                        <a:latin typeface="Times New Roman" panose="02020603050405020304" pitchFamily="18" charset="0"/>
                        <a:ea typeface="Times New Roman" panose="02020603050405020304" pitchFamily="18" charset="0"/>
                      </a:endParaRPr>
                    </a:p>
                  </a:txBody>
                  <a:tcPr marL="75865" marR="75865" marT="0" marB="0"/>
                </a:tc>
                <a:tc>
                  <a:txBody>
                    <a:bodyPr/>
                    <a:lstStyle/>
                    <a:p>
                      <a:pPr marL="0" marR="0">
                        <a:spcBef>
                          <a:spcPts val="0"/>
                        </a:spcBef>
                        <a:spcAft>
                          <a:spcPts val="0"/>
                        </a:spcAft>
                      </a:pPr>
                      <a:r>
                        <a:rPr lang="en-US" sz="1100">
                          <a:effectLst/>
                        </a:rPr>
                        <a:t>4 or 5</a:t>
                      </a:r>
                      <a:endParaRPr lang="en-US" sz="1100">
                        <a:effectLst/>
                        <a:latin typeface="Times New Roman" panose="02020603050405020304" pitchFamily="18" charset="0"/>
                        <a:ea typeface="Times New Roman" panose="02020603050405020304" pitchFamily="18" charset="0"/>
                      </a:endParaRPr>
                    </a:p>
                  </a:txBody>
                  <a:tcPr marL="75865" marR="75865" marT="0" marB="0"/>
                </a:tc>
                <a:tc>
                  <a:txBody>
                    <a:bodyPr/>
                    <a:lstStyle/>
                    <a:p>
                      <a:pPr marL="0" marR="0">
                        <a:spcBef>
                          <a:spcPts val="0"/>
                        </a:spcBef>
                        <a:spcAft>
                          <a:spcPts val="0"/>
                        </a:spcAft>
                      </a:pPr>
                      <a:r>
                        <a:rPr lang="en-US" sz="1100" dirty="0">
                          <a:effectLst/>
                        </a:rPr>
                        <a:t>IFS Capillary</a:t>
                      </a:r>
                      <a:endParaRPr lang="en-US" sz="1100" dirty="0">
                        <a:effectLst/>
                        <a:latin typeface="Times New Roman" panose="02020603050405020304" pitchFamily="18" charset="0"/>
                        <a:ea typeface="Times New Roman" panose="02020603050405020304" pitchFamily="18" charset="0"/>
                      </a:endParaRPr>
                    </a:p>
                  </a:txBody>
                  <a:tcPr marL="75865" marR="75865" marT="0" marB="0"/>
                </a:tc>
                <a:tc>
                  <a:txBody>
                    <a:bodyPr/>
                    <a:lstStyle/>
                    <a:p>
                      <a:pPr marL="0" marR="0">
                        <a:spcBef>
                          <a:spcPts val="0"/>
                        </a:spcBef>
                        <a:spcAft>
                          <a:spcPts val="0"/>
                        </a:spcAft>
                      </a:pPr>
                      <a:r>
                        <a:rPr lang="en-US" sz="1100">
                          <a:effectLst/>
                        </a:rPr>
                        <a:t>5 on Qa end and 4 on Qb end. 26AWG polyimide coated wires.  </a:t>
                      </a:r>
                      <a:endParaRPr lang="en-US" sz="1100">
                        <a:effectLst/>
                        <a:latin typeface="Times New Roman" panose="02020603050405020304" pitchFamily="18" charset="0"/>
                        <a:ea typeface="Times New Roman" panose="02020603050405020304" pitchFamily="18" charset="0"/>
                      </a:endParaRPr>
                    </a:p>
                  </a:txBody>
                  <a:tcPr marL="75865" marR="75865" marT="0" marB="0"/>
                </a:tc>
                <a:extLst>
                  <a:ext uri="{0D108BD9-81ED-4DB2-BD59-A6C34878D82A}">
                    <a16:rowId xmlns:a16="http://schemas.microsoft.com/office/drawing/2014/main" val="1166592714"/>
                  </a:ext>
                </a:extLst>
              </a:tr>
              <a:tr h="512180">
                <a:tc>
                  <a:txBody>
                    <a:bodyPr/>
                    <a:lstStyle/>
                    <a:p>
                      <a:pPr marL="0" marR="0">
                        <a:spcBef>
                          <a:spcPts val="0"/>
                        </a:spcBef>
                        <a:spcAft>
                          <a:spcPts val="0"/>
                        </a:spcAft>
                      </a:pPr>
                      <a:r>
                        <a:rPr lang="en-US" sz="1100">
                          <a:effectLst/>
                        </a:rPr>
                        <a:t>Temperature Sensor Wires</a:t>
                      </a:r>
                      <a:endParaRPr lang="en-US" sz="1100">
                        <a:effectLst/>
                        <a:latin typeface="Times New Roman" panose="02020603050405020304" pitchFamily="18" charset="0"/>
                        <a:ea typeface="Times New Roman" panose="02020603050405020304" pitchFamily="18" charset="0"/>
                      </a:endParaRPr>
                    </a:p>
                  </a:txBody>
                  <a:tcPr marL="75865" marR="75865" marT="0" marB="0"/>
                </a:tc>
                <a:tc>
                  <a:txBody>
                    <a:bodyPr/>
                    <a:lstStyle/>
                    <a:p>
                      <a:pPr marL="0" marR="0">
                        <a:spcBef>
                          <a:spcPts val="0"/>
                        </a:spcBef>
                        <a:spcAft>
                          <a:spcPts val="0"/>
                        </a:spcAft>
                      </a:pPr>
                      <a:r>
                        <a:rPr lang="en-US" sz="1100">
                          <a:effectLst/>
                        </a:rPr>
                        <a:t>8</a:t>
                      </a:r>
                      <a:endParaRPr lang="en-US" sz="1100">
                        <a:effectLst/>
                        <a:latin typeface="Times New Roman" panose="02020603050405020304" pitchFamily="18" charset="0"/>
                        <a:ea typeface="Times New Roman" panose="02020603050405020304" pitchFamily="18" charset="0"/>
                      </a:endParaRPr>
                    </a:p>
                  </a:txBody>
                  <a:tcPr marL="75865" marR="75865" marT="0" marB="0"/>
                </a:tc>
                <a:tc>
                  <a:txBody>
                    <a:bodyPr/>
                    <a:lstStyle/>
                    <a:p>
                      <a:pPr marL="0" marR="0">
                        <a:spcBef>
                          <a:spcPts val="0"/>
                        </a:spcBef>
                        <a:spcAft>
                          <a:spcPts val="0"/>
                        </a:spcAft>
                      </a:pPr>
                      <a:r>
                        <a:rPr lang="en-US" sz="1100" dirty="0">
                          <a:effectLst/>
                        </a:rPr>
                        <a:t>IFS Capillary</a:t>
                      </a:r>
                      <a:endParaRPr lang="en-US" sz="1100" dirty="0">
                        <a:effectLst/>
                        <a:latin typeface="Times New Roman" panose="02020603050405020304" pitchFamily="18" charset="0"/>
                        <a:ea typeface="Times New Roman" panose="02020603050405020304" pitchFamily="18" charset="0"/>
                      </a:endParaRPr>
                    </a:p>
                  </a:txBody>
                  <a:tcPr marL="75865" marR="75865" marT="0" marB="0"/>
                </a:tc>
                <a:tc>
                  <a:txBody>
                    <a:bodyPr/>
                    <a:lstStyle/>
                    <a:p>
                      <a:pPr marL="0" marR="0">
                        <a:spcBef>
                          <a:spcPts val="0"/>
                        </a:spcBef>
                        <a:spcAft>
                          <a:spcPts val="0"/>
                        </a:spcAft>
                      </a:pPr>
                      <a:r>
                        <a:rPr lang="en-US" sz="1100" dirty="0">
                          <a:effectLst/>
                        </a:rPr>
                        <a:t>Four wires from each temperature sensor. 30AWG polyimide coated wire. </a:t>
                      </a:r>
                      <a:endParaRPr lang="en-US" sz="1100" dirty="0">
                        <a:effectLst/>
                        <a:latin typeface="Times New Roman" panose="02020603050405020304" pitchFamily="18" charset="0"/>
                        <a:ea typeface="Times New Roman" panose="02020603050405020304" pitchFamily="18" charset="0"/>
                      </a:endParaRPr>
                    </a:p>
                  </a:txBody>
                  <a:tcPr marL="75865" marR="75865" marT="0" marB="0"/>
                </a:tc>
                <a:extLst>
                  <a:ext uri="{0D108BD9-81ED-4DB2-BD59-A6C34878D82A}">
                    <a16:rowId xmlns:a16="http://schemas.microsoft.com/office/drawing/2014/main" val="2116380995"/>
                  </a:ext>
                </a:extLst>
              </a:tr>
              <a:tr h="341453">
                <a:tc>
                  <a:txBody>
                    <a:bodyPr/>
                    <a:lstStyle/>
                    <a:p>
                      <a:pPr marL="0" marR="0">
                        <a:spcBef>
                          <a:spcPts val="0"/>
                        </a:spcBef>
                        <a:spcAft>
                          <a:spcPts val="0"/>
                        </a:spcAft>
                      </a:pPr>
                      <a:r>
                        <a:rPr lang="en-US" sz="1100">
                          <a:effectLst/>
                        </a:rPr>
                        <a:t>Cryo Heater Wires (Warmup Heaters)</a:t>
                      </a:r>
                      <a:endParaRPr lang="en-US" sz="1100">
                        <a:effectLst/>
                        <a:latin typeface="Times New Roman" panose="02020603050405020304" pitchFamily="18" charset="0"/>
                        <a:ea typeface="Times New Roman" panose="02020603050405020304" pitchFamily="18" charset="0"/>
                      </a:endParaRPr>
                    </a:p>
                  </a:txBody>
                  <a:tcPr marL="75865" marR="75865" marT="0" marB="0"/>
                </a:tc>
                <a:tc>
                  <a:txBody>
                    <a:bodyPr/>
                    <a:lstStyle/>
                    <a:p>
                      <a:pPr marL="0" marR="0">
                        <a:spcBef>
                          <a:spcPts val="0"/>
                        </a:spcBef>
                        <a:spcAft>
                          <a:spcPts val="0"/>
                        </a:spcAft>
                      </a:pPr>
                      <a:r>
                        <a:rPr lang="en-US" sz="1100">
                          <a:effectLst/>
                        </a:rPr>
                        <a:t>4</a:t>
                      </a:r>
                      <a:endParaRPr lang="en-US" sz="1100">
                        <a:effectLst/>
                        <a:latin typeface="Times New Roman" panose="02020603050405020304" pitchFamily="18" charset="0"/>
                        <a:ea typeface="Times New Roman" panose="02020603050405020304" pitchFamily="18" charset="0"/>
                      </a:endParaRPr>
                    </a:p>
                  </a:txBody>
                  <a:tcPr marL="75865" marR="75865" marT="0" marB="0"/>
                </a:tc>
                <a:tc>
                  <a:txBody>
                    <a:bodyPr/>
                    <a:lstStyle/>
                    <a:p>
                      <a:pPr marL="0" marR="0">
                        <a:spcBef>
                          <a:spcPts val="0"/>
                        </a:spcBef>
                        <a:spcAft>
                          <a:spcPts val="0"/>
                        </a:spcAft>
                      </a:pPr>
                      <a:r>
                        <a:rPr lang="en-US" sz="1100">
                          <a:effectLst/>
                        </a:rPr>
                        <a:t>IFS Capillary</a:t>
                      </a:r>
                      <a:endParaRPr lang="en-US" sz="1100">
                        <a:effectLst/>
                        <a:latin typeface="Times New Roman" panose="02020603050405020304" pitchFamily="18" charset="0"/>
                        <a:ea typeface="Times New Roman" panose="02020603050405020304" pitchFamily="18" charset="0"/>
                      </a:endParaRPr>
                    </a:p>
                  </a:txBody>
                  <a:tcPr marL="75865" marR="75865" marT="0" marB="0"/>
                </a:tc>
                <a:tc>
                  <a:txBody>
                    <a:bodyPr/>
                    <a:lstStyle/>
                    <a:p>
                      <a:pPr marL="0" marR="0">
                        <a:spcBef>
                          <a:spcPts val="0"/>
                        </a:spcBef>
                        <a:spcAft>
                          <a:spcPts val="0"/>
                        </a:spcAft>
                      </a:pPr>
                      <a:r>
                        <a:rPr lang="en-US" sz="1100" dirty="0">
                          <a:effectLst/>
                        </a:rPr>
                        <a:t>Two wires from each Heater.  18 AWG polyimide coated wire.</a:t>
                      </a:r>
                      <a:endParaRPr lang="en-US" sz="1100" dirty="0">
                        <a:effectLst/>
                        <a:latin typeface="Times New Roman" panose="02020603050405020304" pitchFamily="18" charset="0"/>
                        <a:ea typeface="Times New Roman" panose="02020603050405020304" pitchFamily="18" charset="0"/>
                      </a:endParaRPr>
                    </a:p>
                  </a:txBody>
                  <a:tcPr marL="75865" marR="75865" marT="0" marB="0"/>
                </a:tc>
                <a:extLst>
                  <a:ext uri="{0D108BD9-81ED-4DB2-BD59-A6C34878D82A}">
                    <a16:rowId xmlns:a16="http://schemas.microsoft.com/office/drawing/2014/main" val="1195107640"/>
                  </a:ext>
                </a:extLst>
              </a:tr>
              <a:tr h="682908">
                <a:tc>
                  <a:txBody>
                    <a:bodyPr/>
                    <a:lstStyle/>
                    <a:p>
                      <a:pPr marL="0" marR="0">
                        <a:spcBef>
                          <a:spcPts val="0"/>
                        </a:spcBef>
                        <a:spcAft>
                          <a:spcPts val="0"/>
                        </a:spcAft>
                      </a:pPr>
                      <a:r>
                        <a:rPr lang="en-US" sz="1100" dirty="0">
                          <a:effectLst/>
                        </a:rPr>
                        <a:t>Temperature Sensor for  Wires on Horizontal Test Stand</a:t>
                      </a:r>
                      <a:endParaRPr lang="en-US" sz="1100" dirty="0">
                        <a:effectLst/>
                        <a:latin typeface="Times New Roman" panose="02020603050405020304" pitchFamily="18" charset="0"/>
                        <a:ea typeface="Times New Roman" panose="02020603050405020304" pitchFamily="18" charset="0"/>
                      </a:endParaRPr>
                    </a:p>
                  </a:txBody>
                  <a:tcPr marL="75865" marR="75865" marT="0" marB="0"/>
                </a:tc>
                <a:tc>
                  <a:txBody>
                    <a:bodyPr/>
                    <a:lstStyle/>
                    <a:p>
                      <a:pPr marL="0" marR="0">
                        <a:spcBef>
                          <a:spcPts val="0"/>
                        </a:spcBef>
                        <a:spcAft>
                          <a:spcPts val="0"/>
                        </a:spcAft>
                      </a:pPr>
                      <a:r>
                        <a:rPr lang="en-US" sz="1100" dirty="0">
                          <a:effectLst/>
                        </a:rPr>
                        <a:t>2</a:t>
                      </a:r>
                      <a:endParaRPr lang="en-US" sz="1100" dirty="0">
                        <a:effectLst/>
                        <a:latin typeface="Times New Roman" panose="02020603050405020304" pitchFamily="18" charset="0"/>
                        <a:ea typeface="Times New Roman" panose="02020603050405020304" pitchFamily="18" charset="0"/>
                      </a:endParaRPr>
                    </a:p>
                  </a:txBody>
                  <a:tcPr marL="75865" marR="75865" marT="0" marB="0"/>
                </a:tc>
                <a:tc>
                  <a:txBody>
                    <a:bodyPr/>
                    <a:lstStyle/>
                    <a:p>
                      <a:pPr marL="0" marR="0">
                        <a:spcBef>
                          <a:spcPts val="0"/>
                        </a:spcBef>
                        <a:spcAft>
                          <a:spcPts val="0"/>
                        </a:spcAft>
                      </a:pPr>
                      <a:r>
                        <a:rPr lang="en-US" sz="1100">
                          <a:effectLst/>
                        </a:rPr>
                        <a:t>IFS Capillary</a:t>
                      </a:r>
                      <a:endParaRPr lang="en-US" sz="1100">
                        <a:effectLst/>
                        <a:latin typeface="Times New Roman" panose="02020603050405020304" pitchFamily="18" charset="0"/>
                        <a:ea typeface="Times New Roman" panose="02020603050405020304" pitchFamily="18" charset="0"/>
                      </a:endParaRPr>
                    </a:p>
                  </a:txBody>
                  <a:tcPr marL="75865" marR="75865" marT="0" marB="0"/>
                </a:tc>
                <a:tc>
                  <a:txBody>
                    <a:bodyPr/>
                    <a:lstStyle/>
                    <a:p>
                      <a:pPr marL="0" marR="0">
                        <a:spcBef>
                          <a:spcPts val="0"/>
                        </a:spcBef>
                        <a:spcAft>
                          <a:spcPts val="0"/>
                        </a:spcAft>
                      </a:pPr>
                      <a:r>
                        <a:rPr lang="en-US" sz="1100" dirty="0">
                          <a:effectLst/>
                        </a:rPr>
                        <a:t>Two wires from each temperature sensor. 36AWG quad-twist polyimide + </a:t>
                      </a:r>
                      <a:r>
                        <a:rPr lang="en-US" sz="1100" dirty="0" err="1">
                          <a:effectLst/>
                        </a:rPr>
                        <a:t>Tefzel</a:t>
                      </a:r>
                      <a:r>
                        <a:rPr lang="en-US" sz="1100" dirty="0">
                          <a:effectLst/>
                        </a:rPr>
                        <a:t> single strand wire, used only for MTF testing.</a:t>
                      </a:r>
                      <a:endParaRPr lang="en-US" sz="1100" dirty="0">
                        <a:effectLst/>
                        <a:latin typeface="Times New Roman" panose="02020603050405020304" pitchFamily="18" charset="0"/>
                        <a:ea typeface="Times New Roman" panose="02020603050405020304" pitchFamily="18" charset="0"/>
                      </a:endParaRPr>
                    </a:p>
                  </a:txBody>
                  <a:tcPr marL="75865" marR="75865" marT="0" marB="0"/>
                </a:tc>
                <a:extLst>
                  <a:ext uri="{0D108BD9-81ED-4DB2-BD59-A6C34878D82A}">
                    <a16:rowId xmlns:a16="http://schemas.microsoft.com/office/drawing/2014/main" val="813464367"/>
                  </a:ext>
                </a:extLst>
              </a:tr>
            </a:tbl>
          </a:graphicData>
        </a:graphic>
      </p:graphicFrame>
      <p:sp>
        <p:nvSpPr>
          <p:cNvPr id="5" name="Slide Number Placeholder 4">
            <a:extLst>
              <a:ext uri="{FF2B5EF4-FFF2-40B4-BE49-F238E27FC236}">
                <a16:creationId xmlns:a16="http://schemas.microsoft.com/office/drawing/2014/main" id="{AFEDC9B4-7FB5-4165-86D2-03311DADE90F}"/>
              </a:ext>
            </a:extLst>
          </p:cNvPr>
          <p:cNvSpPr>
            <a:spLocks noGrp="1"/>
          </p:cNvSpPr>
          <p:nvPr>
            <p:ph type="sldNum" sz="quarter" idx="12"/>
          </p:nvPr>
        </p:nvSpPr>
        <p:spPr/>
        <p:txBody>
          <a:bodyPr/>
          <a:lstStyle/>
          <a:p>
            <a:fld id="{BFDCA1C4-9514-7B4F-976F-D92F7E296653}" type="slidenum">
              <a:rPr lang="fr-FR" smtClean="0"/>
              <a:pPr/>
              <a:t>17</a:t>
            </a:fld>
            <a:endParaRPr lang="fr-FR" dirty="0"/>
          </a:p>
        </p:txBody>
      </p:sp>
      <p:sp>
        <p:nvSpPr>
          <p:cNvPr id="9" name="Footer Placeholder 4">
            <a:extLst>
              <a:ext uri="{FF2B5EF4-FFF2-40B4-BE49-F238E27FC236}">
                <a16:creationId xmlns:a16="http://schemas.microsoft.com/office/drawing/2014/main" id="{9D5A59BB-8FFE-41C5-B780-D6080310EA30}"/>
              </a:ext>
            </a:extLst>
          </p:cNvPr>
          <p:cNvSpPr>
            <a:spLocks noGrp="1"/>
          </p:cNvSpPr>
          <p:nvPr>
            <p:ph type="ftr" sz="quarter" idx="3"/>
          </p:nvPr>
        </p:nvSpPr>
        <p:spPr>
          <a:xfrm>
            <a:off x="4660900" y="6290733"/>
            <a:ext cx="3689066" cy="360000"/>
          </a:xfrm>
        </p:spPr>
        <p:txBody>
          <a:bodyPr/>
          <a:lstStyle/>
          <a:p>
            <a:r>
              <a:rPr lang="en-US"/>
              <a:t>HL-LHC Series PRR           September 6, 2023</a:t>
            </a:r>
            <a:endParaRPr lang="en-GB" dirty="0"/>
          </a:p>
        </p:txBody>
      </p:sp>
    </p:spTree>
    <p:extLst>
      <p:ext uri="{BB962C8B-B14F-4D97-AF65-F5344CB8AC3E}">
        <p14:creationId xmlns:p14="http://schemas.microsoft.com/office/powerpoint/2010/main" val="2750264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CAB7E-26DA-4FC1-9077-15B329AB9C3D}"/>
              </a:ext>
            </a:extLst>
          </p:cNvPr>
          <p:cNvSpPr>
            <a:spLocks noGrp="1"/>
          </p:cNvSpPr>
          <p:nvPr>
            <p:ph type="title"/>
          </p:nvPr>
        </p:nvSpPr>
        <p:spPr>
          <a:xfrm>
            <a:off x="467544" y="166222"/>
            <a:ext cx="8676119" cy="415497"/>
          </a:xfrm>
        </p:spPr>
        <p:txBody>
          <a:bodyPr/>
          <a:lstStyle/>
          <a:p>
            <a:r>
              <a:rPr lang="en-US" sz="2400" dirty="0"/>
              <a:t>Q1/Q3 Instrumentation  Wire Exit</a:t>
            </a:r>
          </a:p>
        </p:txBody>
      </p:sp>
      <p:sp>
        <p:nvSpPr>
          <p:cNvPr id="8" name="TextBox 7">
            <a:extLst>
              <a:ext uri="{FF2B5EF4-FFF2-40B4-BE49-F238E27FC236}">
                <a16:creationId xmlns:a16="http://schemas.microsoft.com/office/drawing/2014/main" id="{7CEE11C3-DF56-4E48-8D51-F3EC68F6D01F}"/>
              </a:ext>
            </a:extLst>
          </p:cNvPr>
          <p:cNvSpPr txBox="1"/>
          <p:nvPr/>
        </p:nvSpPr>
        <p:spPr>
          <a:xfrm>
            <a:off x="1863789" y="667012"/>
            <a:ext cx="5416421" cy="307777"/>
          </a:xfrm>
          <a:prstGeom prst="rect">
            <a:avLst/>
          </a:prstGeom>
          <a:noFill/>
        </p:spPr>
        <p:txBody>
          <a:bodyPr wrap="square" rtlCol="0">
            <a:spAutoFit/>
          </a:bodyPr>
          <a:lstStyle/>
          <a:p>
            <a:r>
              <a:rPr lang="en-US" sz="1400" dirty="0"/>
              <a:t>Wires from various sensors are shown as they exit the cold mass</a:t>
            </a:r>
          </a:p>
        </p:txBody>
      </p:sp>
      <p:pic>
        <p:nvPicPr>
          <p:cNvPr id="6" name="Picture 5">
            <a:extLst>
              <a:ext uri="{FF2B5EF4-FFF2-40B4-BE49-F238E27FC236}">
                <a16:creationId xmlns:a16="http://schemas.microsoft.com/office/drawing/2014/main" id="{7EAE6700-E64D-4872-8B40-2A2BA058A876}"/>
              </a:ext>
            </a:extLst>
          </p:cNvPr>
          <p:cNvPicPr/>
          <p:nvPr/>
        </p:nvPicPr>
        <p:blipFill>
          <a:blip r:embed="rId2"/>
          <a:stretch>
            <a:fillRect/>
          </a:stretch>
        </p:blipFill>
        <p:spPr>
          <a:xfrm>
            <a:off x="467544" y="1060082"/>
            <a:ext cx="3790636" cy="2251017"/>
          </a:xfrm>
          <a:prstGeom prst="rect">
            <a:avLst/>
          </a:prstGeom>
        </p:spPr>
      </p:pic>
      <p:pic>
        <p:nvPicPr>
          <p:cNvPr id="7" name="Picture 6">
            <a:extLst>
              <a:ext uri="{FF2B5EF4-FFF2-40B4-BE49-F238E27FC236}">
                <a16:creationId xmlns:a16="http://schemas.microsoft.com/office/drawing/2014/main" id="{0F98888D-6657-4F65-A730-1BEA0EFF48B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3294" y="1064249"/>
            <a:ext cx="4168706" cy="2329198"/>
          </a:xfrm>
          <a:prstGeom prst="rect">
            <a:avLst/>
          </a:prstGeom>
          <a:noFill/>
        </p:spPr>
      </p:pic>
      <p:pic>
        <p:nvPicPr>
          <p:cNvPr id="9" name="Picture 8">
            <a:extLst>
              <a:ext uri="{FF2B5EF4-FFF2-40B4-BE49-F238E27FC236}">
                <a16:creationId xmlns:a16="http://schemas.microsoft.com/office/drawing/2014/main" id="{5C5DCCBC-A6AF-406C-815F-8D45C87018D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833714" y="3718356"/>
            <a:ext cx="2310646" cy="2204426"/>
          </a:xfrm>
          <a:prstGeom prst="rect">
            <a:avLst/>
          </a:prstGeom>
          <a:noFill/>
        </p:spPr>
      </p:pic>
      <p:sp>
        <p:nvSpPr>
          <p:cNvPr id="11" name="TextBox 10">
            <a:extLst>
              <a:ext uri="{FF2B5EF4-FFF2-40B4-BE49-F238E27FC236}">
                <a16:creationId xmlns:a16="http://schemas.microsoft.com/office/drawing/2014/main" id="{D99F216A-444E-46B9-812D-893F294C30BE}"/>
              </a:ext>
            </a:extLst>
          </p:cNvPr>
          <p:cNvSpPr txBox="1"/>
          <p:nvPr/>
        </p:nvSpPr>
        <p:spPr>
          <a:xfrm>
            <a:off x="674150" y="3382108"/>
            <a:ext cx="3470210" cy="276999"/>
          </a:xfrm>
          <a:prstGeom prst="rect">
            <a:avLst/>
          </a:prstGeom>
          <a:noFill/>
        </p:spPr>
        <p:txBody>
          <a:bodyPr wrap="square" rtlCol="0">
            <a:spAutoFit/>
          </a:bodyPr>
          <a:lstStyle/>
          <a:p>
            <a:r>
              <a:rPr lang="en-US" sz="1200" b="1" u="sng" dirty="0"/>
              <a:t>Protection heater and coil voltage taps</a:t>
            </a:r>
          </a:p>
        </p:txBody>
      </p:sp>
      <p:sp>
        <p:nvSpPr>
          <p:cNvPr id="12" name="TextBox 11">
            <a:extLst>
              <a:ext uri="{FF2B5EF4-FFF2-40B4-BE49-F238E27FC236}">
                <a16:creationId xmlns:a16="http://schemas.microsoft.com/office/drawing/2014/main" id="{A68C144D-E95A-4B2C-916E-68A5BB886D5C}"/>
              </a:ext>
            </a:extLst>
          </p:cNvPr>
          <p:cNvSpPr txBox="1"/>
          <p:nvPr/>
        </p:nvSpPr>
        <p:spPr>
          <a:xfrm>
            <a:off x="5227874" y="3388444"/>
            <a:ext cx="3201854" cy="276999"/>
          </a:xfrm>
          <a:prstGeom prst="rect">
            <a:avLst/>
          </a:prstGeom>
          <a:noFill/>
        </p:spPr>
        <p:txBody>
          <a:bodyPr wrap="square" rtlCol="0">
            <a:spAutoFit/>
          </a:bodyPr>
          <a:lstStyle/>
          <a:p>
            <a:r>
              <a:rPr lang="en-US" sz="1200" b="1" u="sng" dirty="0"/>
              <a:t>Quench Protection Voltage taps</a:t>
            </a:r>
          </a:p>
        </p:txBody>
      </p:sp>
      <p:sp>
        <p:nvSpPr>
          <p:cNvPr id="13" name="TextBox 12">
            <a:extLst>
              <a:ext uri="{FF2B5EF4-FFF2-40B4-BE49-F238E27FC236}">
                <a16:creationId xmlns:a16="http://schemas.microsoft.com/office/drawing/2014/main" id="{9817FCBA-0CF4-4EF8-BCA9-51C0C00CDA28}"/>
              </a:ext>
            </a:extLst>
          </p:cNvPr>
          <p:cNvSpPr txBox="1"/>
          <p:nvPr/>
        </p:nvSpPr>
        <p:spPr>
          <a:xfrm>
            <a:off x="1747780" y="5966908"/>
            <a:ext cx="2829245" cy="461665"/>
          </a:xfrm>
          <a:prstGeom prst="rect">
            <a:avLst/>
          </a:prstGeom>
          <a:noFill/>
        </p:spPr>
        <p:txBody>
          <a:bodyPr wrap="square" rtlCol="0">
            <a:spAutoFit/>
          </a:bodyPr>
          <a:lstStyle/>
          <a:p>
            <a:r>
              <a:rPr lang="en-US" sz="1200" b="1" u="sng" dirty="0"/>
              <a:t>Warmup Heater and Temperature sensor Wires</a:t>
            </a:r>
          </a:p>
        </p:txBody>
      </p:sp>
      <p:sp>
        <p:nvSpPr>
          <p:cNvPr id="3" name="Slide Number Placeholder 2">
            <a:extLst>
              <a:ext uri="{FF2B5EF4-FFF2-40B4-BE49-F238E27FC236}">
                <a16:creationId xmlns:a16="http://schemas.microsoft.com/office/drawing/2014/main" id="{93F34FBA-824F-4D38-B9EB-56EA0A3383A1}"/>
              </a:ext>
            </a:extLst>
          </p:cNvPr>
          <p:cNvSpPr>
            <a:spLocks noGrp="1"/>
          </p:cNvSpPr>
          <p:nvPr>
            <p:ph type="sldNum" sz="quarter" idx="12"/>
          </p:nvPr>
        </p:nvSpPr>
        <p:spPr/>
        <p:txBody>
          <a:bodyPr/>
          <a:lstStyle/>
          <a:p>
            <a:fld id="{BFDCA1C4-9514-7B4F-976F-D92F7E296653}" type="slidenum">
              <a:rPr lang="fr-FR" smtClean="0"/>
              <a:pPr/>
              <a:t>18</a:t>
            </a:fld>
            <a:endParaRPr lang="fr-FR" dirty="0"/>
          </a:p>
        </p:txBody>
      </p:sp>
      <p:sp>
        <p:nvSpPr>
          <p:cNvPr id="15" name="TextBox 14">
            <a:extLst>
              <a:ext uri="{FF2B5EF4-FFF2-40B4-BE49-F238E27FC236}">
                <a16:creationId xmlns:a16="http://schemas.microsoft.com/office/drawing/2014/main" id="{A428592B-FDB3-4E73-930C-1D03DCBB3611}"/>
              </a:ext>
            </a:extLst>
          </p:cNvPr>
          <p:cNvSpPr txBox="1"/>
          <p:nvPr/>
        </p:nvSpPr>
        <p:spPr>
          <a:xfrm>
            <a:off x="5024549" y="6079351"/>
            <a:ext cx="2829245" cy="276999"/>
          </a:xfrm>
          <a:prstGeom prst="rect">
            <a:avLst/>
          </a:prstGeom>
          <a:noFill/>
        </p:spPr>
        <p:txBody>
          <a:bodyPr wrap="square" rtlCol="0">
            <a:spAutoFit/>
          </a:bodyPr>
          <a:lstStyle/>
          <a:p>
            <a:r>
              <a:rPr lang="en-US" sz="1200" b="1" u="sng" dirty="0"/>
              <a:t>MTF Temperature Sensor Wires</a:t>
            </a:r>
          </a:p>
        </p:txBody>
      </p:sp>
      <p:pic>
        <p:nvPicPr>
          <p:cNvPr id="4" name="Picture 3">
            <a:extLst>
              <a:ext uri="{FF2B5EF4-FFF2-40B4-BE49-F238E27FC236}">
                <a16:creationId xmlns:a16="http://schemas.microsoft.com/office/drawing/2014/main" id="{6038F8A5-913E-4029-B28F-7F2E82990E14}"/>
              </a:ext>
            </a:extLst>
          </p:cNvPr>
          <p:cNvPicPr>
            <a:picLocks noChangeAspect="1"/>
          </p:cNvPicPr>
          <p:nvPr/>
        </p:nvPicPr>
        <p:blipFill>
          <a:blip r:embed="rId5"/>
          <a:stretch>
            <a:fillRect/>
          </a:stretch>
        </p:blipFill>
        <p:spPr>
          <a:xfrm>
            <a:off x="4818223" y="3718356"/>
            <a:ext cx="2922458" cy="2367662"/>
          </a:xfrm>
          <a:prstGeom prst="rect">
            <a:avLst/>
          </a:prstGeom>
        </p:spPr>
      </p:pic>
      <p:sp>
        <p:nvSpPr>
          <p:cNvPr id="18" name="Footer Placeholder 4">
            <a:extLst>
              <a:ext uri="{FF2B5EF4-FFF2-40B4-BE49-F238E27FC236}">
                <a16:creationId xmlns:a16="http://schemas.microsoft.com/office/drawing/2014/main" id="{9CC188FE-514C-4182-A919-7E64A938B793}"/>
              </a:ext>
            </a:extLst>
          </p:cNvPr>
          <p:cNvSpPr>
            <a:spLocks noGrp="1"/>
          </p:cNvSpPr>
          <p:nvPr>
            <p:ph type="ftr" sz="quarter" idx="3"/>
          </p:nvPr>
        </p:nvSpPr>
        <p:spPr>
          <a:xfrm>
            <a:off x="4660900" y="6290733"/>
            <a:ext cx="3689066" cy="360000"/>
          </a:xfrm>
        </p:spPr>
        <p:txBody>
          <a:bodyPr/>
          <a:lstStyle/>
          <a:p>
            <a:r>
              <a:rPr lang="en-US"/>
              <a:t>HL-LHC Series PRR           September 6, 2023</a:t>
            </a:r>
            <a:endParaRPr lang="en-GB" dirty="0"/>
          </a:p>
        </p:txBody>
      </p:sp>
    </p:spTree>
    <p:extLst>
      <p:ext uri="{BB962C8B-B14F-4D97-AF65-F5344CB8AC3E}">
        <p14:creationId xmlns:p14="http://schemas.microsoft.com/office/powerpoint/2010/main" val="174592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CAB7E-26DA-4FC1-9077-15B329AB9C3D}"/>
              </a:ext>
            </a:extLst>
          </p:cNvPr>
          <p:cNvSpPr>
            <a:spLocks noGrp="1"/>
          </p:cNvSpPr>
          <p:nvPr>
            <p:ph type="title"/>
          </p:nvPr>
        </p:nvSpPr>
        <p:spPr>
          <a:xfrm>
            <a:off x="686645" y="128169"/>
            <a:ext cx="8208472" cy="514429"/>
          </a:xfrm>
        </p:spPr>
        <p:txBody>
          <a:bodyPr/>
          <a:lstStyle/>
          <a:p>
            <a:r>
              <a:rPr lang="en-US" dirty="0"/>
              <a:t>Final Design Specs – Models &amp; Fab Drawings</a:t>
            </a:r>
          </a:p>
        </p:txBody>
      </p:sp>
      <p:sp>
        <p:nvSpPr>
          <p:cNvPr id="6" name="Slide Number Placeholder 5">
            <a:extLst>
              <a:ext uri="{FF2B5EF4-FFF2-40B4-BE49-F238E27FC236}">
                <a16:creationId xmlns:a16="http://schemas.microsoft.com/office/drawing/2014/main" id="{4219DA9A-4281-4ADA-AF6B-357857F060D2}"/>
              </a:ext>
            </a:extLst>
          </p:cNvPr>
          <p:cNvSpPr>
            <a:spLocks noGrp="1"/>
          </p:cNvSpPr>
          <p:nvPr>
            <p:ph type="sldNum" sz="quarter" idx="12"/>
          </p:nvPr>
        </p:nvSpPr>
        <p:spPr/>
        <p:txBody>
          <a:bodyPr/>
          <a:lstStyle/>
          <a:p>
            <a:fld id="{BFDCA1C4-9514-7B4F-976F-D92F7E296653}" type="slidenum">
              <a:rPr lang="fr-FR" smtClean="0"/>
              <a:pPr/>
              <a:t>19</a:t>
            </a:fld>
            <a:endParaRPr lang="fr-FR" dirty="0"/>
          </a:p>
        </p:txBody>
      </p:sp>
      <p:sp>
        <p:nvSpPr>
          <p:cNvPr id="11" name="Footer Placeholder 4">
            <a:extLst>
              <a:ext uri="{FF2B5EF4-FFF2-40B4-BE49-F238E27FC236}">
                <a16:creationId xmlns:a16="http://schemas.microsoft.com/office/drawing/2014/main" id="{D44AD970-E55C-4A42-8350-F9BE9BF9FD6E}"/>
              </a:ext>
            </a:extLst>
          </p:cNvPr>
          <p:cNvSpPr>
            <a:spLocks noGrp="1"/>
          </p:cNvSpPr>
          <p:nvPr>
            <p:ph type="ftr" sz="quarter" idx="3"/>
          </p:nvPr>
        </p:nvSpPr>
        <p:spPr>
          <a:xfrm>
            <a:off x="4660900" y="6290733"/>
            <a:ext cx="3689066" cy="360000"/>
          </a:xfrm>
        </p:spPr>
        <p:txBody>
          <a:bodyPr/>
          <a:lstStyle/>
          <a:p>
            <a:r>
              <a:rPr lang="en-US"/>
              <a:t>HL-LHC Series PRR           September 6, 2023</a:t>
            </a:r>
            <a:endParaRPr lang="en-GB" dirty="0"/>
          </a:p>
        </p:txBody>
      </p:sp>
      <p:sp>
        <p:nvSpPr>
          <p:cNvPr id="5" name="TextBox 4">
            <a:extLst>
              <a:ext uri="{FF2B5EF4-FFF2-40B4-BE49-F238E27FC236}">
                <a16:creationId xmlns:a16="http://schemas.microsoft.com/office/drawing/2014/main" id="{7E50D28A-F6F4-4121-A1B5-B7AAEC1DB805}"/>
              </a:ext>
            </a:extLst>
          </p:cNvPr>
          <p:cNvSpPr txBox="1"/>
          <p:nvPr/>
        </p:nvSpPr>
        <p:spPr>
          <a:xfrm>
            <a:off x="354856" y="1890235"/>
            <a:ext cx="2517436" cy="2677656"/>
          </a:xfrm>
          <a:prstGeom prst="rect">
            <a:avLst/>
          </a:prstGeom>
          <a:noFill/>
        </p:spPr>
        <p:txBody>
          <a:bodyPr wrap="square" rtlCol="0">
            <a:spAutoFit/>
          </a:bodyPr>
          <a:lstStyle/>
          <a:p>
            <a:r>
              <a:rPr lang="en-US" sz="1400" dirty="0"/>
              <a:t>The complete drawing tree structure as well as pdfs of the drawings for the cold mass is located at US-</a:t>
            </a:r>
            <a:r>
              <a:rPr lang="en-US" sz="1400" dirty="0" err="1"/>
              <a:t>HiLumi</a:t>
            </a:r>
            <a:r>
              <a:rPr lang="en-US" sz="1400" dirty="0"/>
              <a:t>- doc-3094.</a:t>
            </a:r>
          </a:p>
          <a:p>
            <a:endParaRPr lang="en-US" sz="1400" dirty="0"/>
          </a:p>
          <a:p>
            <a:r>
              <a:rPr lang="en-US" sz="1400" dirty="0"/>
              <a:t>A brief flowchart of the major subassemblies of the cold mass, including those related to the  Bus, Expansion Loop and Instrumentation, is shown to the right.  </a:t>
            </a:r>
          </a:p>
        </p:txBody>
      </p:sp>
      <p:grpSp>
        <p:nvGrpSpPr>
          <p:cNvPr id="35" name="Group 34">
            <a:extLst>
              <a:ext uri="{FF2B5EF4-FFF2-40B4-BE49-F238E27FC236}">
                <a16:creationId xmlns:a16="http://schemas.microsoft.com/office/drawing/2014/main" id="{70C71104-464F-082C-0FCB-A15D1ADC71A3}"/>
              </a:ext>
            </a:extLst>
          </p:cNvPr>
          <p:cNvGrpSpPr/>
          <p:nvPr/>
        </p:nvGrpSpPr>
        <p:grpSpPr>
          <a:xfrm>
            <a:off x="6549766" y="1067319"/>
            <a:ext cx="1800200" cy="1296144"/>
            <a:chOff x="7164288" y="1196752"/>
            <a:chExt cx="1800200" cy="1296144"/>
          </a:xfrm>
        </p:grpSpPr>
        <p:sp>
          <p:nvSpPr>
            <p:cNvPr id="26" name="Arrow: Left-Right 25">
              <a:extLst>
                <a:ext uri="{FF2B5EF4-FFF2-40B4-BE49-F238E27FC236}">
                  <a16:creationId xmlns:a16="http://schemas.microsoft.com/office/drawing/2014/main" id="{855FDFF5-E2DA-1204-DE0C-155D08BCBDA8}"/>
                </a:ext>
              </a:extLst>
            </p:cNvPr>
            <p:cNvSpPr/>
            <p:nvPr/>
          </p:nvSpPr>
          <p:spPr>
            <a:xfrm>
              <a:off x="7164288" y="1344225"/>
              <a:ext cx="504056" cy="216024"/>
            </a:xfrm>
            <a:prstGeom prst="leftRightArrow">
              <a:avLst/>
            </a:prstGeom>
            <a:solidFill>
              <a:srgbClr val="A2D7E8"/>
            </a:solidFill>
            <a:ln>
              <a:solidFill>
                <a:srgbClr val="A2D7E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A4A76DAE-6CAD-D719-BC18-3819EA259384}"/>
                </a:ext>
              </a:extLst>
            </p:cNvPr>
            <p:cNvSpPr/>
            <p:nvPr/>
          </p:nvSpPr>
          <p:spPr>
            <a:xfrm>
              <a:off x="7720217" y="1196752"/>
              <a:ext cx="1240130" cy="518639"/>
            </a:xfrm>
            <a:prstGeom prst="roundRect">
              <a:avLst>
                <a:gd name="adj" fmla="val 8527"/>
              </a:avLst>
            </a:prstGeom>
            <a:solidFill>
              <a:srgbClr val="64BCD9"/>
            </a:solidFill>
            <a:ln>
              <a:solidFill>
                <a:srgbClr val="A2D7E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Cryo-</a:t>
              </a:r>
              <a:r>
                <a:rPr lang="en-US" sz="1100" dirty="0" err="1"/>
                <a:t>assy</a:t>
              </a:r>
              <a:r>
                <a:rPr lang="en-US" sz="1100" dirty="0"/>
                <a:t> for Testing in IB1 F10111033</a:t>
              </a:r>
            </a:p>
          </p:txBody>
        </p:sp>
        <p:sp>
          <p:nvSpPr>
            <p:cNvPr id="28" name="Arrow: Left-Right 27">
              <a:extLst>
                <a:ext uri="{FF2B5EF4-FFF2-40B4-BE49-F238E27FC236}">
                  <a16:creationId xmlns:a16="http://schemas.microsoft.com/office/drawing/2014/main" id="{D63694A9-27A3-A1B4-F4B4-D598BD9E1997}"/>
                </a:ext>
              </a:extLst>
            </p:cNvPr>
            <p:cNvSpPr/>
            <p:nvPr/>
          </p:nvSpPr>
          <p:spPr>
            <a:xfrm>
              <a:off x="7164288" y="2125564"/>
              <a:ext cx="504056" cy="216024"/>
            </a:xfrm>
            <a:prstGeom prst="leftRightArrow">
              <a:avLst/>
            </a:prstGeom>
            <a:solidFill>
              <a:srgbClr val="A2D7E8"/>
            </a:solidFill>
            <a:ln>
              <a:solidFill>
                <a:srgbClr val="A2D7E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E70EFBBA-6022-F76B-E9F4-9BCD83BA4E8B}"/>
                </a:ext>
              </a:extLst>
            </p:cNvPr>
            <p:cNvSpPr/>
            <p:nvPr/>
          </p:nvSpPr>
          <p:spPr>
            <a:xfrm>
              <a:off x="7724358" y="1974256"/>
              <a:ext cx="1240130" cy="518640"/>
            </a:xfrm>
            <a:prstGeom prst="roundRect">
              <a:avLst>
                <a:gd name="adj" fmla="val 8527"/>
              </a:avLst>
            </a:prstGeom>
            <a:solidFill>
              <a:srgbClr val="64BCD9"/>
            </a:solidFill>
            <a:ln>
              <a:solidFill>
                <a:srgbClr val="A2D7E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Pressure Test Cold Mass Assy</a:t>
              </a:r>
            </a:p>
            <a:p>
              <a:pPr algn="ctr"/>
              <a:r>
                <a:rPr lang="en-US" sz="1100" dirty="0"/>
                <a:t>F10172809</a:t>
              </a:r>
            </a:p>
          </p:txBody>
        </p:sp>
      </p:grpSp>
      <p:graphicFrame>
        <p:nvGraphicFramePr>
          <p:cNvPr id="30" name="Diagram 29">
            <a:extLst>
              <a:ext uri="{FF2B5EF4-FFF2-40B4-BE49-F238E27FC236}">
                <a16:creationId xmlns:a16="http://schemas.microsoft.com/office/drawing/2014/main" id="{3B7DA072-15DB-DE2A-0571-2DF338FB6DBB}"/>
              </a:ext>
            </a:extLst>
          </p:cNvPr>
          <p:cNvGraphicFramePr/>
          <p:nvPr>
            <p:extLst>
              <p:ext uri="{D42A27DB-BD31-4B8C-83A1-F6EECF244321}">
                <p14:modId xmlns:p14="http://schemas.microsoft.com/office/powerpoint/2010/main" val="2909317925"/>
              </p:ext>
            </p:extLst>
          </p:nvPr>
        </p:nvGraphicFramePr>
        <p:xfrm>
          <a:off x="2970666" y="1067319"/>
          <a:ext cx="5328592"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2142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Outline</a:t>
            </a:r>
          </a:p>
        </p:txBody>
      </p:sp>
      <p:sp>
        <p:nvSpPr>
          <p:cNvPr id="3" name="Content Placeholder 2"/>
          <p:cNvSpPr>
            <a:spLocks noGrp="1"/>
          </p:cNvSpPr>
          <p:nvPr>
            <p:ph idx="1"/>
          </p:nvPr>
        </p:nvSpPr>
        <p:spPr/>
        <p:txBody>
          <a:bodyPr>
            <a:normAutofit/>
          </a:bodyPr>
          <a:lstStyle/>
          <a:p>
            <a:r>
              <a:rPr lang="en-US" dirty="0"/>
              <a:t>Scope, Acceptance Criteria </a:t>
            </a:r>
          </a:p>
          <a:p>
            <a:r>
              <a:rPr lang="en-US" dirty="0"/>
              <a:t>Final Design Specifications – models and drawings</a:t>
            </a:r>
          </a:p>
          <a:p>
            <a:r>
              <a:rPr lang="en-US" dirty="0"/>
              <a:t>Interfaces</a:t>
            </a:r>
          </a:p>
          <a:p>
            <a:r>
              <a:rPr lang="en-US" dirty="0"/>
              <a:t>Design Validation </a:t>
            </a:r>
          </a:p>
          <a:p>
            <a:r>
              <a:rPr lang="en-US" dirty="0"/>
              <a:t>Fabrication plan – Traveler</a:t>
            </a:r>
          </a:p>
          <a:p>
            <a:r>
              <a:rPr lang="en-US" dirty="0"/>
              <a:t>ES&amp;H</a:t>
            </a:r>
          </a:p>
          <a:p>
            <a:r>
              <a:rPr lang="en-US" dirty="0"/>
              <a:t>QA/QC</a:t>
            </a:r>
          </a:p>
          <a:p>
            <a:r>
              <a:rPr lang="en-US" dirty="0"/>
              <a:t>Summary</a:t>
            </a:r>
          </a:p>
        </p:txBody>
      </p:sp>
      <p:sp>
        <p:nvSpPr>
          <p:cNvPr id="8" name="Footer Placeholder 4">
            <a:extLst>
              <a:ext uri="{FF2B5EF4-FFF2-40B4-BE49-F238E27FC236}">
                <a16:creationId xmlns:a16="http://schemas.microsoft.com/office/drawing/2014/main" id="{75F3BEEC-6891-9544-A37F-1AEDE9E891B8}"/>
              </a:ext>
            </a:extLst>
          </p:cNvPr>
          <p:cNvSpPr>
            <a:spLocks noGrp="1"/>
          </p:cNvSpPr>
          <p:nvPr>
            <p:ph type="ftr" sz="quarter" idx="3"/>
          </p:nvPr>
        </p:nvSpPr>
        <p:spPr>
          <a:xfrm>
            <a:off x="4660900" y="6290733"/>
            <a:ext cx="3689066" cy="360000"/>
          </a:xfrm>
        </p:spPr>
        <p:txBody>
          <a:bodyPr/>
          <a:lstStyle/>
          <a:p>
            <a:r>
              <a:rPr lang="en-US"/>
              <a:t>HL-LHC Series PRR           September 6, 2023</a:t>
            </a:r>
            <a:endParaRPr lang="en-GB" dirty="0"/>
          </a:p>
        </p:txBody>
      </p:sp>
      <p:sp>
        <p:nvSpPr>
          <p:cNvPr id="4" name="Slide Number Placeholder 3">
            <a:extLst>
              <a:ext uri="{FF2B5EF4-FFF2-40B4-BE49-F238E27FC236}">
                <a16:creationId xmlns:a16="http://schemas.microsoft.com/office/drawing/2014/main" id="{E5CF154D-FB54-42FA-BB13-3CB57C51BE20}"/>
              </a:ext>
            </a:extLst>
          </p:cNvPr>
          <p:cNvSpPr>
            <a:spLocks noGrp="1"/>
          </p:cNvSpPr>
          <p:nvPr>
            <p:ph type="sldNum" sz="quarter" idx="12"/>
          </p:nvPr>
        </p:nvSpPr>
        <p:spPr/>
        <p:txBody>
          <a:bodyPr/>
          <a:lstStyle/>
          <a:p>
            <a:fld id="{BFDCA1C4-9514-7B4F-976F-D92F7E296653}" type="slidenum">
              <a:rPr lang="fr-FR" smtClean="0"/>
              <a:pPr/>
              <a:t>2</a:t>
            </a:fld>
            <a:endParaRPr lang="fr-FR" dirty="0"/>
          </a:p>
        </p:txBody>
      </p:sp>
    </p:spTree>
    <p:extLst>
      <p:ext uri="{BB962C8B-B14F-4D97-AF65-F5344CB8AC3E}">
        <p14:creationId xmlns:p14="http://schemas.microsoft.com/office/powerpoint/2010/main" val="1914689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CAB7E-26DA-4FC1-9077-15B329AB9C3D}"/>
              </a:ext>
            </a:extLst>
          </p:cNvPr>
          <p:cNvSpPr>
            <a:spLocks noGrp="1"/>
          </p:cNvSpPr>
          <p:nvPr>
            <p:ph type="title"/>
          </p:nvPr>
        </p:nvSpPr>
        <p:spPr>
          <a:xfrm>
            <a:off x="612000" y="75589"/>
            <a:ext cx="8208472" cy="720000"/>
          </a:xfrm>
        </p:spPr>
        <p:txBody>
          <a:bodyPr/>
          <a:lstStyle/>
          <a:p>
            <a:r>
              <a:rPr lang="en-US" dirty="0"/>
              <a:t>Bus and Instrumentation Interfaces.</a:t>
            </a:r>
          </a:p>
        </p:txBody>
      </p:sp>
      <p:sp>
        <p:nvSpPr>
          <p:cNvPr id="5" name="Slide Number Placeholder 4">
            <a:extLst>
              <a:ext uri="{FF2B5EF4-FFF2-40B4-BE49-F238E27FC236}">
                <a16:creationId xmlns:a16="http://schemas.microsoft.com/office/drawing/2014/main" id="{9A7778D4-E1BD-4F37-B2DB-A1A3EDF05DA2}"/>
              </a:ext>
            </a:extLst>
          </p:cNvPr>
          <p:cNvSpPr>
            <a:spLocks noGrp="1"/>
          </p:cNvSpPr>
          <p:nvPr>
            <p:ph type="sldNum" sz="quarter" idx="12"/>
          </p:nvPr>
        </p:nvSpPr>
        <p:spPr/>
        <p:txBody>
          <a:bodyPr/>
          <a:lstStyle/>
          <a:p>
            <a:fld id="{BFDCA1C4-9514-7B4F-976F-D92F7E296653}" type="slidenum">
              <a:rPr lang="fr-FR" smtClean="0"/>
              <a:pPr/>
              <a:t>20</a:t>
            </a:fld>
            <a:endParaRPr lang="fr-FR" dirty="0"/>
          </a:p>
        </p:txBody>
      </p:sp>
      <p:sp>
        <p:nvSpPr>
          <p:cNvPr id="6" name="TextBox 5">
            <a:extLst>
              <a:ext uri="{FF2B5EF4-FFF2-40B4-BE49-F238E27FC236}">
                <a16:creationId xmlns:a16="http://schemas.microsoft.com/office/drawing/2014/main" id="{6F1AAF54-072E-4A09-A6C9-242C1AEB5432}"/>
              </a:ext>
            </a:extLst>
          </p:cNvPr>
          <p:cNvSpPr txBox="1"/>
          <p:nvPr/>
        </p:nvSpPr>
        <p:spPr>
          <a:xfrm flipH="1">
            <a:off x="668271" y="811320"/>
            <a:ext cx="7556396" cy="5078313"/>
          </a:xfrm>
          <a:prstGeom prst="rect">
            <a:avLst/>
          </a:prstGeom>
          <a:noFill/>
        </p:spPr>
        <p:txBody>
          <a:bodyPr wrap="square" rtlCol="0">
            <a:spAutoFit/>
          </a:bodyPr>
          <a:lstStyle/>
          <a:p>
            <a:pPr>
              <a:spcAft>
                <a:spcPts val="1200"/>
              </a:spcAft>
            </a:pPr>
            <a:r>
              <a:rPr lang="en-US" sz="1400" b="1" u="sng" dirty="0"/>
              <a:t>Relevant Interfaces to the Q1/Q3 Bus, Exp Loop and Instrumentation System design:</a:t>
            </a:r>
          </a:p>
          <a:p>
            <a:pPr marL="342900" indent="-342900">
              <a:spcAft>
                <a:spcPts val="1200"/>
              </a:spcAft>
              <a:buFont typeface="Arial" panose="020B0604020202020204" pitchFamily="34" charset="0"/>
              <a:buChar char="•"/>
            </a:pPr>
            <a:r>
              <a:rPr lang="en-US" sz="1400" dirty="0"/>
              <a:t>Quantity of </a:t>
            </a:r>
            <a:r>
              <a:rPr lang="en-US" sz="1400" dirty="0" err="1"/>
              <a:t>NbTi</a:t>
            </a:r>
            <a:r>
              <a:rPr lang="en-US" sz="1400" dirty="0"/>
              <a:t> bus cable needed for Q1/Q3 (with CERN through Miao Yu) – p8. </a:t>
            </a:r>
          </a:p>
          <a:p>
            <a:pPr marL="342900" indent="-342900">
              <a:spcAft>
                <a:spcPts val="1200"/>
              </a:spcAft>
              <a:buFont typeface="Arial" panose="020B0604020202020204" pitchFamily="34" charset="0"/>
              <a:buChar char="•"/>
            </a:pPr>
            <a:r>
              <a:rPr lang="en-US" sz="1400" dirty="0">
                <a:solidFill>
                  <a:schemeClr val="accent1">
                    <a:lumMod val="50000"/>
                  </a:schemeClr>
                </a:solidFill>
              </a:rPr>
              <a:t>Leads for local and through busses need to be of sufficient length to reach the splices of the next element in line at CERN and able to be accommodated by the vertical test facility at BNL. (with CERN and Fermilab/BNL coil manufacturing groups) – p.11.</a:t>
            </a:r>
          </a:p>
          <a:p>
            <a:pPr marL="342900" indent="-342900">
              <a:spcAft>
                <a:spcPts val="1200"/>
              </a:spcAft>
              <a:buFont typeface="Arial" panose="020B0604020202020204" pitchFamily="34" charset="0"/>
              <a:buChar char="•"/>
            </a:pPr>
            <a:r>
              <a:rPr lang="en-US" sz="1400" dirty="0"/>
              <a:t>CLIQ lead, PH wire and coil voltage tap wire connection with magnets (with LBNL) – p.16.</a:t>
            </a:r>
          </a:p>
          <a:p>
            <a:pPr marL="342900" indent="-342900">
              <a:spcAft>
                <a:spcPts val="1200"/>
              </a:spcAft>
              <a:buFont typeface="Arial" panose="020B0604020202020204" pitchFamily="34" charset="0"/>
              <a:buChar char="•"/>
            </a:pPr>
            <a:r>
              <a:rPr lang="en-US" sz="1400" dirty="0">
                <a:solidFill>
                  <a:schemeClr val="accent1">
                    <a:lumMod val="50000"/>
                  </a:schemeClr>
                </a:solidFill>
              </a:rPr>
              <a:t>Connection of lead exit housings to splice boxes (with LBNL) – p.11.</a:t>
            </a:r>
          </a:p>
          <a:p>
            <a:pPr marL="342900" indent="-342900">
              <a:spcAft>
                <a:spcPts val="1200"/>
              </a:spcAft>
              <a:buFont typeface="Arial" panose="020B0604020202020204" pitchFamily="34" charset="0"/>
              <a:buChar char="•"/>
            </a:pPr>
            <a:r>
              <a:rPr lang="en-US" sz="1400" dirty="0"/>
              <a:t>Magnet physical length and space for Expansion Loop (with LBNL and CERN) – p.12.</a:t>
            </a:r>
          </a:p>
          <a:p>
            <a:pPr marL="342900" indent="-342900">
              <a:spcAft>
                <a:spcPts val="1200"/>
              </a:spcAft>
              <a:buFont typeface="Arial" panose="020B0604020202020204" pitchFamily="34" charset="0"/>
              <a:buChar char="•"/>
            </a:pPr>
            <a:r>
              <a:rPr lang="en-US" sz="1400" dirty="0">
                <a:solidFill>
                  <a:schemeClr val="accent1">
                    <a:lumMod val="50000"/>
                  </a:schemeClr>
                </a:solidFill>
              </a:rPr>
              <a:t>Thermometer, warmup heaters and associated wires (supplied by CERN) – p.17-18.</a:t>
            </a:r>
          </a:p>
          <a:p>
            <a:pPr marL="342900" indent="-342900">
              <a:spcAft>
                <a:spcPts val="1200"/>
              </a:spcAft>
              <a:buFont typeface="Arial" panose="020B0604020202020204" pitchFamily="34" charset="0"/>
              <a:buChar char="•"/>
            </a:pPr>
            <a:r>
              <a:rPr lang="en-US" sz="1400" dirty="0"/>
              <a:t>Wire number identification for instrumentation wiring from BNL and LBNL for magnet and from CERN for interface with IFS and CLIQ/</a:t>
            </a:r>
            <a:r>
              <a:rPr lang="en-US" sz="1400" dirty="0" err="1"/>
              <a:t>Kmod</a:t>
            </a:r>
            <a:r>
              <a:rPr lang="en-US" sz="1400" dirty="0"/>
              <a:t> capillaries – 15-17</a:t>
            </a:r>
            <a:r>
              <a:rPr lang="en-US" sz="1400" dirty="0">
                <a:solidFill>
                  <a:schemeClr val="accent1">
                    <a:lumMod val="50000"/>
                  </a:schemeClr>
                </a:solidFill>
              </a:rPr>
              <a:t>.  </a:t>
            </a:r>
          </a:p>
          <a:p>
            <a:pPr marL="342900" indent="-342900">
              <a:spcAft>
                <a:spcPts val="1200"/>
              </a:spcAft>
              <a:buFont typeface="Arial" panose="020B0604020202020204" pitchFamily="34" charset="0"/>
              <a:buChar char="•"/>
            </a:pPr>
            <a:r>
              <a:rPr lang="en-US" sz="1400" dirty="0">
                <a:solidFill>
                  <a:schemeClr val="accent1">
                    <a:lumMod val="50000"/>
                  </a:schemeClr>
                </a:solidFill>
              </a:rPr>
              <a:t>Instrumentation system must be consistent with CERN schematic – p.5.</a:t>
            </a:r>
          </a:p>
          <a:p>
            <a:pPr marL="342900" indent="-342900">
              <a:spcAft>
                <a:spcPts val="1200"/>
              </a:spcAft>
              <a:buFont typeface="Arial" panose="020B0604020202020204" pitchFamily="34" charset="0"/>
              <a:buChar char="•"/>
            </a:pPr>
            <a:r>
              <a:rPr lang="en-US" sz="1400" dirty="0"/>
              <a:t>Pipe connection to IFS and CLIQ/</a:t>
            </a:r>
            <a:r>
              <a:rPr lang="en-US" sz="1400" dirty="0" err="1"/>
              <a:t>Kmod</a:t>
            </a:r>
            <a:r>
              <a:rPr lang="en-US" sz="1400" dirty="0"/>
              <a:t> capillaries and thermal sensor installation, with Cryostat group at Fermilab – p.14 and 15.  </a:t>
            </a:r>
          </a:p>
          <a:p>
            <a:pPr marL="342900" indent="-342900">
              <a:spcAft>
                <a:spcPts val="1200"/>
              </a:spcAft>
              <a:buFont typeface="Arial" panose="020B0604020202020204" pitchFamily="34" charset="0"/>
              <a:buChar char="•"/>
            </a:pPr>
            <a:r>
              <a:rPr lang="en-US" sz="1400" dirty="0">
                <a:solidFill>
                  <a:schemeClr val="accent1">
                    <a:lumMod val="50000"/>
                  </a:schemeClr>
                </a:solidFill>
              </a:rPr>
              <a:t>Position and length of “MTF Lead” with horizontal test facility at Fermilab -  p.16.</a:t>
            </a:r>
          </a:p>
        </p:txBody>
      </p:sp>
      <p:sp>
        <p:nvSpPr>
          <p:cNvPr id="7" name="Footer Placeholder 4">
            <a:extLst>
              <a:ext uri="{FF2B5EF4-FFF2-40B4-BE49-F238E27FC236}">
                <a16:creationId xmlns:a16="http://schemas.microsoft.com/office/drawing/2014/main" id="{6218D318-F5BB-4422-A11E-DBE55362D8B5}"/>
              </a:ext>
            </a:extLst>
          </p:cNvPr>
          <p:cNvSpPr>
            <a:spLocks noGrp="1"/>
          </p:cNvSpPr>
          <p:nvPr>
            <p:ph type="ftr" sz="quarter" idx="3"/>
          </p:nvPr>
        </p:nvSpPr>
        <p:spPr>
          <a:xfrm>
            <a:off x="4660900" y="6290733"/>
            <a:ext cx="3689066" cy="360000"/>
          </a:xfrm>
        </p:spPr>
        <p:txBody>
          <a:bodyPr/>
          <a:lstStyle/>
          <a:p>
            <a:r>
              <a:rPr lang="en-US"/>
              <a:t>HL-LHC Series PRR           September 6, 2023</a:t>
            </a:r>
            <a:endParaRPr lang="en-GB" dirty="0"/>
          </a:p>
        </p:txBody>
      </p:sp>
    </p:spTree>
    <p:extLst>
      <p:ext uri="{BB962C8B-B14F-4D97-AF65-F5344CB8AC3E}">
        <p14:creationId xmlns:p14="http://schemas.microsoft.com/office/powerpoint/2010/main" val="493033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EB1D8-0FFE-4045-AF6D-356E11B4B7B6}"/>
              </a:ext>
            </a:extLst>
          </p:cNvPr>
          <p:cNvSpPr>
            <a:spLocks noGrp="1"/>
          </p:cNvSpPr>
          <p:nvPr>
            <p:ph type="title"/>
          </p:nvPr>
        </p:nvSpPr>
        <p:spPr/>
        <p:txBody>
          <a:bodyPr/>
          <a:lstStyle/>
          <a:p>
            <a:r>
              <a:rPr lang="en-US" dirty="0"/>
              <a:t>Design validation </a:t>
            </a:r>
          </a:p>
        </p:txBody>
      </p:sp>
      <p:sp>
        <p:nvSpPr>
          <p:cNvPr id="5" name="TextBox 4">
            <a:extLst>
              <a:ext uri="{FF2B5EF4-FFF2-40B4-BE49-F238E27FC236}">
                <a16:creationId xmlns:a16="http://schemas.microsoft.com/office/drawing/2014/main" id="{2775CC93-DDCA-45DE-ABB6-45024159C1AB}"/>
              </a:ext>
            </a:extLst>
          </p:cNvPr>
          <p:cNvSpPr txBox="1"/>
          <p:nvPr/>
        </p:nvSpPr>
        <p:spPr>
          <a:xfrm>
            <a:off x="333472" y="994314"/>
            <a:ext cx="8477056"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a:t>A demonstrator bus has undergone complete testing at temperature and field in a short model MQXFS1e (See “Characterization of </a:t>
            </a:r>
            <a:r>
              <a:rPr lang="en-US" sz="2000" dirty="0" err="1"/>
              <a:t>NbTi</a:t>
            </a:r>
            <a:r>
              <a:rPr lang="en-US" sz="2000" dirty="0"/>
              <a:t> busbar for LMQFXA cold masses” Hi-</a:t>
            </a:r>
            <a:r>
              <a:rPr lang="en-US" sz="2000" dirty="0" err="1"/>
              <a:t>Lumi</a:t>
            </a:r>
            <a:r>
              <a:rPr lang="en-US" sz="2000" dirty="0"/>
              <a:t> doc 2314 by Maria Baldini). Insertion of bus was completed successfully. </a:t>
            </a:r>
          </a:p>
        </p:txBody>
      </p:sp>
      <p:sp>
        <p:nvSpPr>
          <p:cNvPr id="6" name="Slide Number Placeholder 5">
            <a:extLst>
              <a:ext uri="{FF2B5EF4-FFF2-40B4-BE49-F238E27FC236}">
                <a16:creationId xmlns:a16="http://schemas.microsoft.com/office/drawing/2014/main" id="{FA5A20E2-F566-4CE5-BB69-ED92F843A4E0}"/>
              </a:ext>
            </a:extLst>
          </p:cNvPr>
          <p:cNvSpPr>
            <a:spLocks noGrp="1"/>
          </p:cNvSpPr>
          <p:nvPr>
            <p:ph type="sldNum" sz="quarter" idx="12"/>
          </p:nvPr>
        </p:nvSpPr>
        <p:spPr/>
        <p:txBody>
          <a:bodyPr/>
          <a:lstStyle/>
          <a:p>
            <a:fld id="{BFDCA1C4-9514-7B4F-976F-D92F7E296653}" type="slidenum">
              <a:rPr lang="fr-FR" smtClean="0"/>
              <a:pPr/>
              <a:t>21</a:t>
            </a:fld>
            <a:endParaRPr lang="fr-FR" dirty="0"/>
          </a:p>
        </p:txBody>
      </p:sp>
      <p:pic>
        <p:nvPicPr>
          <p:cNvPr id="8" name="Picture 7">
            <a:extLst>
              <a:ext uri="{FF2B5EF4-FFF2-40B4-BE49-F238E27FC236}">
                <a16:creationId xmlns:a16="http://schemas.microsoft.com/office/drawing/2014/main" id="{D5CB7306-CEEC-40AF-AA5C-EF621F6B3C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685" y="2610955"/>
            <a:ext cx="4184272" cy="3138204"/>
          </a:xfrm>
          <a:prstGeom prst="rect">
            <a:avLst/>
          </a:prstGeom>
        </p:spPr>
      </p:pic>
      <p:sp>
        <p:nvSpPr>
          <p:cNvPr id="9" name="Footer Placeholder 4">
            <a:extLst>
              <a:ext uri="{FF2B5EF4-FFF2-40B4-BE49-F238E27FC236}">
                <a16:creationId xmlns:a16="http://schemas.microsoft.com/office/drawing/2014/main" id="{136FF360-BDE7-4B1C-81BE-4A92AB9C5325}"/>
              </a:ext>
            </a:extLst>
          </p:cNvPr>
          <p:cNvSpPr>
            <a:spLocks noGrp="1"/>
          </p:cNvSpPr>
          <p:nvPr>
            <p:ph type="ftr" sz="quarter" idx="3"/>
          </p:nvPr>
        </p:nvSpPr>
        <p:spPr>
          <a:xfrm>
            <a:off x="4660900" y="6290733"/>
            <a:ext cx="3689066" cy="360000"/>
          </a:xfrm>
        </p:spPr>
        <p:txBody>
          <a:bodyPr/>
          <a:lstStyle/>
          <a:p>
            <a:r>
              <a:rPr lang="en-US"/>
              <a:t>HL-LHC Series PRR           September 6, 2023</a:t>
            </a:r>
            <a:endParaRPr lang="en-GB" dirty="0"/>
          </a:p>
        </p:txBody>
      </p:sp>
      <p:sp>
        <p:nvSpPr>
          <p:cNvPr id="3" name="TextBox 2">
            <a:extLst>
              <a:ext uri="{FF2B5EF4-FFF2-40B4-BE49-F238E27FC236}">
                <a16:creationId xmlns:a16="http://schemas.microsoft.com/office/drawing/2014/main" id="{000993E3-7329-A394-E4A3-AEC5AA30C3F0}"/>
              </a:ext>
            </a:extLst>
          </p:cNvPr>
          <p:cNvSpPr txBox="1"/>
          <p:nvPr/>
        </p:nvSpPr>
        <p:spPr>
          <a:xfrm>
            <a:off x="5139559" y="2558403"/>
            <a:ext cx="3478924" cy="2862322"/>
          </a:xfrm>
          <a:prstGeom prst="rect">
            <a:avLst/>
          </a:prstGeom>
          <a:noFill/>
        </p:spPr>
        <p:txBody>
          <a:bodyPr wrap="square" rtlCol="0">
            <a:spAutoFit/>
          </a:bodyPr>
          <a:lstStyle/>
          <a:p>
            <a:r>
              <a:rPr lang="en-US" sz="2000" dirty="0"/>
              <a:t>In addition, one Q1/Q3 </a:t>
            </a:r>
            <a:r>
              <a:rPr lang="en-US" sz="2000" dirty="0" err="1"/>
              <a:t>cryoassembly</a:t>
            </a:r>
            <a:r>
              <a:rPr lang="en-US" sz="2000" dirty="0"/>
              <a:t> and one Q2 </a:t>
            </a:r>
            <a:r>
              <a:rPr lang="en-US" sz="2000" dirty="0" err="1"/>
              <a:t>cryoassembly</a:t>
            </a:r>
            <a:r>
              <a:rPr lang="en-US" sz="2000" dirty="0"/>
              <a:t> has been tested at Fermilab and CERN respectively, with completed bus and expansion loop assemblies.  The bus and expansion loops operated as expected.  </a:t>
            </a:r>
          </a:p>
        </p:txBody>
      </p:sp>
    </p:spTree>
    <p:extLst>
      <p:ext uri="{BB962C8B-B14F-4D97-AF65-F5344CB8AC3E}">
        <p14:creationId xmlns:p14="http://schemas.microsoft.com/office/powerpoint/2010/main" val="119787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CFFB-48C2-4EBA-9E9D-4A8B3E23773D}"/>
              </a:ext>
            </a:extLst>
          </p:cNvPr>
          <p:cNvSpPr>
            <a:spLocks noGrp="1"/>
          </p:cNvSpPr>
          <p:nvPr>
            <p:ph type="title"/>
          </p:nvPr>
        </p:nvSpPr>
        <p:spPr>
          <a:xfrm>
            <a:off x="612000" y="115452"/>
            <a:ext cx="7920000" cy="720000"/>
          </a:xfrm>
        </p:spPr>
        <p:txBody>
          <a:bodyPr/>
          <a:lstStyle/>
          <a:p>
            <a:r>
              <a:rPr lang="en-US" dirty="0"/>
              <a:t>Fabrication plan – Traveler</a:t>
            </a:r>
          </a:p>
        </p:txBody>
      </p:sp>
      <p:sp>
        <p:nvSpPr>
          <p:cNvPr id="6" name="Slide Number Placeholder 5">
            <a:extLst>
              <a:ext uri="{FF2B5EF4-FFF2-40B4-BE49-F238E27FC236}">
                <a16:creationId xmlns:a16="http://schemas.microsoft.com/office/drawing/2014/main" id="{C5CD4B0F-6A2C-47DC-9BBA-2E78BAC3B908}"/>
              </a:ext>
            </a:extLst>
          </p:cNvPr>
          <p:cNvSpPr>
            <a:spLocks noGrp="1"/>
          </p:cNvSpPr>
          <p:nvPr>
            <p:ph type="sldNum" sz="quarter" idx="12"/>
          </p:nvPr>
        </p:nvSpPr>
        <p:spPr/>
        <p:txBody>
          <a:bodyPr/>
          <a:lstStyle/>
          <a:p>
            <a:fld id="{BFDCA1C4-9514-7B4F-976F-D92F7E296653}" type="slidenum">
              <a:rPr lang="fr-FR" smtClean="0"/>
              <a:pPr/>
              <a:t>22</a:t>
            </a:fld>
            <a:endParaRPr lang="fr-FR" dirty="0"/>
          </a:p>
        </p:txBody>
      </p:sp>
      <p:sp>
        <p:nvSpPr>
          <p:cNvPr id="3" name="Rectangle 2">
            <a:extLst>
              <a:ext uri="{FF2B5EF4-FFF2-40B4-BE49-F238E27FC236}">
                <a16:creationId xmlns:a16="http://schemas.microsoft.com/office/drawing/2014/main" id="{D17D17D4-BB4A-4317-8249-7055B4E4BEBB}"/>
              </a:ext>
            </a:extLst>
          </p:cNvPr>
          <p:cNvSpPr/>
          <p:nvPr/>
        </p:nvSpPr>
        <p:spPr>
          <a:xfrm>
            <a:off x="194872" y="637525"/>
            <a:ext cx="7920000" cy="1292662"/>
          </a:xfrm>
          <a:prstGeom prst="rect">
            <a:avLst/>
          </a:prstGeom>
        </p:spPr>
        <p:txBody>
          <a:bodyPr wrap="square">
            <a:spAutoFit/>
          </a:bodyPr>
          <a:lstStyle/>
          <a:p>
            <a:pPr lvl="1">
              <a:spcBef>
                <a:spcPts val="0"/>
              </a:spcBef>
              <a:spcAft>
                <a:spcPts val="600"/>
              </a:spcAft>
            </a:pPr>
            <a:r>
              <a:rPr lang="en-US" sz="1700" b="1" dirty="0"/>
              <a:t>Four travelers are relevant to the Q1/Q3 Bus and Instrumentation – </a:t>
            </a:r>
          </a:p>
          <a:p>
            <a:pPr marL="742950" lvl="1" indent="-285750">
              <a:spcBef>
                <a:spcPts val="0"/>
              </a:spcBef>
              <a:buFont typeface="Arial" panose="020B0604020202020204" pitchFamily="34" charset="0"/>
              <a:buChar char="•"/>
            </a:pPr>
            <a:r>
              <a:rPr lang="en-US" sz="1400" dirty="0"/>
              <a:t>464574 HL-LHC AUP MQXFA Incoming Inspection and QA Traveler</a:t>
            </a:r>
          </a:p>
          <a:p>
            <a:pPr marL="742950" lvl="1" indent="-285750">
              <a:spcBef>
                <a:spcPts val="0"/>
              </a:spcBef>
              <a:buFont typeface="Arial" panose="020B0604020202020204" pitchFamily="34" charset="0"/>
              <a:buChar char="•"/>
            </a:pPr>
            <a:r>
              <a:rPr lang="en-US" sz="1400" dirty="0"/>
              <a:t>464507 HL-LHC Magnet Bus Traveler</a:t>
            </a:r>
          </a:p>
          <a:p>
            <a:pPr marL="742950" lvl="1" indent="-285750">
              <a:spcBef>
                <a:spcPts val="0"/>
              </a:spcBef>
              <a:buFont typeface="Arial" panose="020B0604020202020204" pitchFamily="34" charset="0"/>
              <a:buChar char="•"/>
            </a:pPr>
            <a:r>
              <a:rPr lang="en-US" sz="1400" dirty="0"/>
              <a:t>464525 HL-LHC AUP Q1 Q3 Cold Mass Assembly Traveler</a:t>
            </a:r>
          </a:p>
          <a:p>
            <a:pPr marL="742950" lvl="1" indent="-285750">
              <a:spcBef>
                <a:spcPts val="0"/>
              </a:spcBef>
              <a:buFont typeface="Arial" panose="020B0604020202020204" pitchFamily="34" charset="0"/>
              <a:buChar char="•"/>
            </a:pPr>
            <a:r>
              <a:rPr lang="en-US" sz="1400" dirty="0"/>
              <a:t>464720 HL-LHC AUP Capillary Tube Installation Traveler.</a:t>
            </a:r>
          </a:p>
        </p:txBody>
      </p:sp>
      <p:sp>
        <p:nvSpPr>
          <p:cNvPr id="7" name="Rectangle 6">
            <a:extLst>
              <a:ext uri="{FF2B5EF4-FFF2-40B4-BE49-F238E27FC236}">
                <a16:creationId xmlns:a16="http://schemas.microsoft.com/office/drawing/2014/main" id="{5AF3A127-C754-40FF-98BA-C0E969287E2B}"/>
              </a:ext>
            </a:extLst>
          </p:cNvPr>
          <p:cNvSpPr/>
          <p:nvPr/>
        </p:nvSpPr>
        <p:spPr>
          <a:xfrm>
            <a:off x="-67456" y="1839573"/>
            <a:ext cx="8754256" cy="4508927"/>
          </a:xfrm>
          <a:prstGeom prst="rect">
            <a:avLst/>
          </a:prstGeom>
        </p:spPr>
        <p:txBody>
          <a:bodyPr wrap="square">
            <a:spAutoFit/>
          </a:bodyPr>
          <a:lstStyle/>
          <a:p>
            <a:pPr lvl="1">
              <a:spcBef>
                <a:spcPts val="0"/>
              </a:spcBef>
              <a:spcAft>
                <a:spcPts val="600"/>
              </a:spcAft>
            </a:pPr>
            <a:r>
              <a:rPr lang="en-US" sz="1700" b="1" dirty="0"/>
              <a:t>A brief summary of the assembly steps:</a:t>
            </a:r>
          </a:p>
          <a:p>
            <a:pPr marL="742950" lvl="1" indent="-285750">
              <a:spcBef>
                <a:spcPts val="0"/>
              </a:spcBef>
              <a:spcAft>
                <a:spcPts val="600"/>
              </a:spcAft>
              <a:buFont typeface="Arial" panose="020B0604020202020204" pitchFamily="34" charset="0"/>
              <a:buChar char="•"/>
            </a:pPr>
            <a:r>
              <a:rPr lang="en-US" sz="1300" dirty="0"/>
              <a:t>Incoming electrical inspection of all instrumentation on both magnets.</a:t>
            </a:r>
          </a:p>
          <a:p>
            <a:pPr marL="742950" lvl="1" indent="-285750">
              <a:spcBef>
                <a:spcPts val="0"/>
              </a:spcBef>
              <a:spcAft>
                <a:spcPts val="600"/>
              </a:spcAft>
              <a:buFont typeface="Arial" panose="020B0604020202020204" pitchFamily="34" charset="0"/>
              <a:buChar char="•"/>
            </a:pPr>
            <a:r>
              <a:rPr lang="en-US" sz="1300" dirty="0"/>
              <a:t>After coils are aligned, insert previously fabricated bus/housing assembly.</a:t>
            </a:r>
          </a:p>
          <a:p>
            <a:pPr marL="742950" lvl="1" indent="-285750">
              <a:spcBef>
                <a:spcPts val="0"/>
              </a:spcBef>
              <a:spcAft>
                <a:spcPts val="600"/>
              </a:spcAft>
              <a:buFont typeface="Arial" panose="020B0604020202020204" pitchFamily="34" charset="0"/>
              <a:buChar char="•"/>
            </a:pPr>
            <a:r>
              <a:rPr lang="en-US" sz="1300" dirty="0"/>
              <a:t>Install bus housing lock.</a:t>
            </a:r>
          </a:p>
          <a:p>
            <a:pPr marL="742950" lvl="1" indent="-285750">
              <a:spcBef>
                <a:spcPts val="0"/>
              </a:spcBef>
              <a:spcAft>
                <a:spcPts val="600"/>
              </a:spcAft>
              <a:buFont typeface="Arial" panose="020B0604020202020204" pitchFamily="34" charset="0"/>
              <a:buChar char="•"/>
            </a:pPr>
            <a:r>
              <a:rPr lang="en-US" sz="1300" dirty="0"/>
              <a:t>Make local bus-to-A-lead splices and install splice housings.</a:t>
            </a:r>
          </a:p>
          <a:p>
            <a:pPr marL="742950" lvl="1" indent="-285750">
              <a:spcBef>
                <a:spcPts val="0"/>
              </a:spcBef>
              <a:spcAft>
                <a:spcPts val="600"/>
              </a:spcAft>
              <a:buFont typeface="Arial" panose="020B0604020202020204" pitchFamily="34" charset="0"/>
              <a:buChar char="•"/>
            </a:pPr>
            <a:r>
              <a:rPr lang="en-US" sz="1300" dirty="0"/>
              <a:t>Install lead exit support fixtures.</a:t>
            </a:r>
          </a:p>
          <a:p>
            <a:pPr marL="742950" lvl="1" indent="-285750">
              <a:spcBef>
                <a:spcPts val="0"/>
              </a:spcBef>
              <a:spcAft>
                <a:spcPts val="600"/>
              </a:spcAft>
              <a:buFont typeface="Arial" panose="020B0604020202020204" pitchFamily="34" charset="0"/>
              <a:buChar char="•"/>
            </a:pPr>
            <a:r>
              <a:rPr lang="en-US" sz="1300" dirty="0"/>
              <a:t>Form expansion loops on both </a:t>
            </a:r>
            <a:r>
              <a:rPr lang="en-US" sz="1300" dirty="0" err="1"/>
              <a:t>Qa</a:t>
            </a:r>
            <a:r>
              <a:rPr lang="en-US" sz="1300" dirty="0"/>
              <a:t> and </a:t>
            </a:r>
            <a:r>
              <a:rPr lang="en-US" sz="1300" dirty="0" err="1"/>
              <a:t>Qb</a:t>
            </a:r>
            <a:r>
              <a:rPr lang="en-US" sz="1300" dirty="0"/>
              <a:t> ends.</a:t>
            </a:r>
          </a:p>
          <a:p>
            <a:pPr marL="742950" lvl="1" indent="-285750">
              <a:spcAft>
                <a:spcPts val="600"/>
              </a:spcAft>
              <a:buFont typeface="Arial" panose="020B0604020202020204" pitchFamily="34" charset="0"/>
              <a:buChar char="•"/>
            </a:pPr>
            <a:r>
              <a:rPr lang="en-US" sz="1300" dirty="0"/>
              <a:t>Install all expansion loop hold-down fixtures </a:t>
            </a:r>
          </a:p>
          <a:p>
            <a:pPr marL="742950" lvl="1" indent="-285750">
              <a:spcAft>
                <a:spcPts val="600"/>
              </a:spcAft>
              <a:buFont typeface="Arial" panose="020B0604020202020204" pitchFamily="34" charset="0"/>
              <a:buChar char="•"/>
            </a:pPr>
            <a:r>
              <a:rPr lang="en-US" sz="1300" dirty="0"/>
              <a:t>Solder </a:t>
            </a:r>
            <a:r>
              <a:rPr lang="en-US" sz="1300" dirty="0" err="1"/>
              <a:t>Kmod</a:t>
            </a:r>
            <a:r>
              <a:rPr lang="en-US" sz="1300" dirty="0"/>
              <a:t> leads in the appropriate places.</a:t>
            </a:r>
          </a:p>
          <a:p>
            <a:pPr marL="742950" lvl="1" indent="-285750">
              <a:spcAft>
                <a:spcPts val="600"/>
              </a:spcAft>
              <a:buFont typeface="Arial" panose="020B0604020202020204" pitchFamily="34" charset="0"/>
              <a:buChar char="•"/>
            </a:pPr>
            <a:r>
              <a:rPr lang="en-US" sz="1300" dirty="0"/>
              <a:t>Route CLIQ and </a:t>
            </a:r>
            <a:r>
              <a:rPr lang="en-US" sz="1300" dirty="0" err="1"/>
              <a:t>Kmod</a:t>
            </a:r>
            <a:r>
              <a:rPr lang="en-US" sz="1300" dirty="0"/>
              <a:t> leads.</a:t>
            </a:r>
          </a:p>
          <a:p>
            <a:pPr marL="742950" lvl="1" indent="-285750">
              <a:spcBef>
                <a:spcPts val="0"/>
              </a:spcBef>
              <a:spcAft>
                <a:spcPts val="600"/>
              </a:spcAft>
              <a:buFont typeface="Arial" panose="020B0604020202020204" pitchFamily="34" charset="0"/>
              <a:buChar char="•"/>
            </a:pPr>
            <a:r>
              <a:rPr lang="en-US" sz="1300" dirty="0"/>
              <a:t>Add quench detection voltage taps.</a:t>
            </a:r>
          </a:p>
          <a:p>
            <a:pPr marL="742950" lvl="1" indent="-285750">
              <a:spcBef>
                <a:spcPts val="0"/>
              </a:spcBef>
              <a:spcAft>
                <a:spcPts val="600"/>
              </a:spcAft>
              <a:buFont typeface="Arial" panose="020B0604020202020204" pitchFamily="34" charset="0"/>
              <a:buChar char="•"/>
            </a:pPr>
            <a:r>
              <a:rPr lang="en-US" sz="1300" dirty="0"/>
              <a:t>Verify expansion loop travel on both ends.</a:t>
            </a:r>
          </a:p>
          <a:p>
            <a:pPr marL="742950" lvl="1" indent="-285750">
              <a:spcBef>
                <a:spcPts val="0"/>
              </a:spcBef>
              <a:spcAft>
                <a:spcPts val="600"/>
              </a:spcAft>
              <a:buFont typeface="Arial" panose="020B0604020202020204" pitchFamily="34" charset="0"/>
              <a:buChar char="•"/>
            </a:pPr>
            <a:r>
              <a:rPr lang="en-US" sz="1300" dirty="0"/>
              <a:t>Install thermometers and route coil voltage taps and protection heater wires.</a:t>
            </a:r>
          </a:p>
          <a:p>
            <a:pPr marL="742950" lvl="1" indent="-285750">
              <a:spcBef>
                <a:spcPts val="0"/>
              </a:spcBef>
              <a:spcAft>
                <a:spcPts val="600"/>
              </a:spcAft>
              <a:buFont typeface="Arial" panose="020B0604020202020204" pitchFamily="34" charset="0"/>
              <a:buChar char="•"/>
            </a:pPr>
            <a:r>
              <a:rPr lang="en-US" sz="1300" dirty="0"/>
              <a:t>After horizontal shell weld, install warm-up heaters and temperature sensors for horizontal test.</a:t>
            </a:r>
          </a:p>
          <a:p>
            <a:pPr marL="742950" lvl="1" indent="-285750">
              <a:spcAft>
                <a:spcPts val="600"/>
              </a:spcAft>
              <a:buFont typeface="Arial" panose="020B0604020202020204" pitchFamily="34" charset="0"/>
              <a:buChar char="•"/>
            </a:pPr>
            <a:r>
              <a:rPr lang="en-US" sz="1300" dirty="0"/>
              <a:t>Add IFS and CLIQ/</a:t>
            </a:r>
            <a:r>
              <a:rPr lang="en-US" sz="1300" dirty="0" err="1"/>
              <a:t>Kmod</a:t>
            </a:r>
            <a:r>
              <a:rPr lang="en-US" sz="1300" dirty="0"/>
              <a:t> capillary tubes.  </a:t>
            </a:r>
          </a:p>
          <a:p>
            <a:pPr marL="742950" lvl="1" indent="-285750">
              <a:spcBef>
                <a:spcPts val="0"/>
              </a:spcBef>
              <a:spcAft>
                <a:spcPts val="600"/>
              </a:spcAft>
              <a:buFont typeface="Arial" panose="020B0604020202020204" pitchFamily="34" charset="0"/>
              <a:buChar char="•"/>
            </a:pPr>
            <a:r>
              <a:rPr lang="en-US" sz="1300" dirty="0"/>
              <a:t>Final physical and electrical inspections.</a:t>
            </a:r>
          </a:p>
        </p:txBody>
      </p:sp>
      <p:grpSp>
        <p:nvGrpSpPr>
          <p:cNvPr id="10" name="Group 9">
            <a:extLst>
              <a:ext uri="{FF2B5EF4-FFF2-40B4-BE49-F238E27FC236}">
                <a16:creationId xmlns:a16="http://schemas.microsoft.com/office/drawing/2014/main" id="{AEA0E45D-96F1-40AE-AF08-C5D83DA11190}"/>
              </a:ext>
            </a:extLst>
          </p:cNvPr>
          <p:cNvGrpSpPr/>
          <p:nvPr/>
        </p:nvGrpSpPr>
        <p:grpSpPr>
          <a:xfrm>
            <a:off x="4762247" y="3523971"/>
            <a:ext cx="3942414" cy="1169551"/>
            <a:chOff x="5004302" y="3841212"/>
            <a:chExt cx="3942414" cy="1169551"/>
          </a:xfrm>
        </p:grpSpPr>
        <p:sp>
          <p:nvSpPr>
            <p:cNvPr id="9" name="Rectangle 8">
              <a:extLst>
                <a:ext uri="{FF2B5EF4-FFF2-40B4-BE49-F238E27FC236}">
                  <a16:creationId xmlns:a16="http://schemas.microsoft.com/office/drawing/2014/main" id="{1D1E7910-B15A-4D37-9D40-BF83E1DAFD02}"/>
                </a:ext>
              </a:extLst>
            </p:cNvPr>
            <p:cNvSpPr/>
            <p:nvPr/>
          </p:nvSpPr>
          <p:spPr>
            <a:xfrm>
              <a:off x="5411449" y="3852643"/>
              <a:ext cx="3455351" cy="1158119"/>
            </a:xfrm>
            <a:prstGeom prst="rect">
              <a:avLst/>
            </a:prstGeom>
            <a:solidFill>
              <a:srgbClr val="FFE69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3D958F3-31C5-414A-995E-6802C2825390}"/>
                </a:ext>
              </a:extLst>
            </p:cNvPr>
            <p:cNvSpPr/>
            <p:nvPr/>
          </p:nvSpPr>
          <p:spPr>
            <a:xfrm>
              <a:off x="5004302" y="3841212"/>
              <a:ext cx="3942414" cy="1169551"/>
            </a:xfrm>
            <a:prstGeom prst="rect">
              <a:avLst/>
            </a:prstGeom>
          </p:spPr>
          <p:txBody>
            <a:bodyPr wrap="square">
              <a:spAutoFit/>
            </a:bodyPr>
            <a:lstStyle/>
            <a:p>
              <a:pPr lvl="1">
                <a:spcBef>
                  <a:spcPts val="0"/>
                </a:spcBef>
                <a:spcAft>
                  <a:spcPts val="600"/>
                </a:spcAft>
              </a:pPr>
              <a:r>
                <a:rPr lang="en-US" sz="1400" b="1" dirty="0">
                  <a:solidFill>
                    <a:schemeClr val="bg2">
                      <a:lumMod val="50000"/>
                    </a:schemeClr>
                  </a:solidFill>
                </a:rPr>
                <a:t>Note:  electrical inspections are done during assembly when appropriate, as designated in traveler.  Spreadsheet for input of electrical inspection data can be found at </a:t>
              </a:r>
              <a:r>
                <a:rPr lang="en-US" sz="1400" b="1" dirty="0" err="1">
                  <a:solidFill>
                    <a:schemeClr val="bg2">
                      <a:lumMod val="50000"/>
                    </a:schemeClr>
                  </a:solidFill>
                </a:rPr>
                <a:t>HiLumi</a:t>
              </a:r>
              <a:r>
                <a:rPr lang="en-US" sz="1400" b="1" dirty="0">
                  <a:solidFill>
                    <a:schemeClr val="bg2">
                      <a:lumMod val="50000"/>
                    </a:schemeClr>
                  </a:solidFill>
                </a:rPr>
                <a:t> doc 3966.  </a:t>
              </a:r>
              <a:endParaRPr lang="en-US" sz="1400" dirty="0">
                <a:solidFill>
                  <a:schemeClr val="bg2">
                    <a:lumMod val="50000"/>
                  </a:schemeClr>
                </a:solidFill>
              </a:endParaRPr>
            </a:p>
          </p:txBody>
        </p:sp>
      </p:grpSp>
      <p:sp>
        <p:nvSpPr>
          <p:cNvPr id="12" name="Footer Placeholder 4">
            <a:extLst>
              <a:ext uri="{FF2B5EF4-FFF2-40B4-BE49-F238E27FC236}">
                <a16:creationId xmlns:a16="http://schemas.microsoft.com/office/drawing/2014/main" id="{73981EBA-D142-4653-B2E1-FCF8EAADC6B7}"/>
              </a:ext>
            </a:extLst>
          </p:cNvPr>
          <p:cNvSpPr>
            <a:spLocks noGrp="1"/>
          </p:cNvSpPr>
          <p:nvPr>
            <p:ph type="ftr" sz="quarter" idx="3"/>
          </p:nvPr>
        </p:nvSpPr>
        <p:spPr>
          <a:xfrm>
            <a:off x="4660900" y="6290733"/>
            <a:ext cx="3689066" cy="360000"/>
          </a:xfrm>
        </p:spPr>
        <p:txBody>
          <a:bodyPr/>
          <a:lstStyle/>
          <a:p>
            <a:r>
              <a:rPr lang="en-US"/>
              <a:t>HL-LHC Series PRR           September 6, 2023</a:t>
            </a:r>
            <a:endParaRPr lang="en-GB" dirty="0"/>
          </a:p>
        </p:txBody>
      </p:sp>
    </p:spTree>
    <p:extLst>
      <p:ext uri="{BB962C8B-B14F-4D97-AF65-F5344CB8AC3E}">
        <p14:creationId xmlns:p14="http://schemas.microsoft.com/office/powerpoint/2010/main" val="2821078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E197D-F764-4F99-838D-AE8BB6CCC548}"/>
              </a:ext>
            </a:extLst>
          </p:cNvPr>
          <p:cNvSpPr>
            <a:spLocks noGrp="1"/>
          </p:cNvSpPr>
          <p:nvPr>
            <p:ph type="title"/>
          </p:nvPr>
        </p:nvSpPr>
        <p:spPr/>
        <p:txBody>
          <a:bodyPr/>
          <a:lstStyle/>
          <a:p>
            <a:r>
              <a:rPr lang="en-US" dirty="0"/>
              <a:t>ES&amp;H</a:t>
            </a:r>
          </a:p>
        </p:txBody>
      </p:sp>
      <p:sp>
        <p:nvSpPr>
          <p:cNvPr id="3" name="Slide Number Placeholder 2">
            <a:extLst>
              <a:ext uri="{FF2B5EF4-FFF2-40B4-BE49-F238E27FC236}">
                <a16:creationId xmlns:a16="http://schemas.microsoft.com/office/drawing/2014/main" id="{AF53E6BF-FDF2-4C8B-843F-E68C5D4F781D}"/>
              </a:ext>
            </a:extLst>
          </p:cNvPr>
          <p:cNvSpPr>
            <a:spLocks noGrp="1"/>
          </p:cNvSpPr>
          <p:nvPr>
            <p:ph type="sldNum" sz="quarter" idx="12"/>
          </p:nvPr>
        </p:nvSpPr>
        <p:spPr/>
        <p:txBody>
          <a:bodyPr/>
          <a:lstStyle/>
          <a:p>
            <a:fld id="{BFDCA1C4-9514-7B4F-976F-D92F7E296653}" type="slidenum">
              <a:rPr lang="fr-FR" smtClean="0"/>
              <a:pPr/>
              <a:t>23</a:t>
            </a:fld>
            <a:endParaRPr lang="fr-FR" dirty="0"/>
          </a:p>
        </p:txBody>
      </p:sp>
      <p:sp>
        <p:nvSpPr>
          <p:cNvPr id="6" name="Content Placeholder 2">
            <a:extLst>
              <a:ext uri="{FF2B5EF4-FFF2-40B4-BE49-F238E27FC236}">
                <a16:creationId xmlns:a16="http://schemas.microsoft.com/office/drawing/2014/main" id="{06AF589D-FBDB-44ED-AB7D-6580F20FE0BE}"/>
              </a:ext>
            </a:extLst>
          </p:cNvPr>
          <p:cNvSpPr>
            <a:spLocks noGrp="1"/>
          </p:cNvSpPr>
          <p:nvPr>
            <p:ph idx="1"/>
          </p:nvPr>
        </p:nvSpPr>
        <p:spPr>
          <a:xfrm>
            <a:off x="612000" y="746079"/>
            <a:ext cx="7959475" cy="5610272"/>
          </a:xfrm>
        </p:spPr>
        <p:txBody>
          <a:bodyPr>
            <a:noAutofit/>
          </a:bodyPr>
          <a:lstStyle/>
          <a:p>
            <a:pPr lvl="0">
              <a:spcBef>
                <a:spcPts val="0"/>
              </a:spcBef>
              <a:spcAft>
                <a:spcPts val="1200"/>
              </a:spcAft>
              <a:buClrTx/>
              <a:buFont typeface="Arial" panose="020B0604020202020204" pitchFamily="34" charset="0"/>
              <a:buChar char="•"/>
            </a:pPr>
            <a:r>
              <a:rPr lang="en-US" sz="1800" dirty="0">
                <a:solidFill>
                  <a:schemeClr val="tx1"/>
                </a:solidFill>
              </a:rPr>
              <a:t>ES&amp;H coordinator is Amy Pavnica</a:t>
            </a:r>
          </a:p>
          <a:p>
            <a:pPr>
              <a:spcBef>
                <a:spcPts val="0"/>
              </a:spcBef>
              <a:spcAft>
                <a:spcPts val="1200"/>
              </a:spcAft>
              <a:buClrTx/>
              <a:buFont typeface="Arial" panose="020B0604020202020204" pitchFamily="34" charset="0"/>
              <a:buChar char="•"/>
            </a:pPr>
            <a:r>
              <a:rPr lang="en-US" sz="1800" dirty="0">
                <a:solidFill>
                  <a:schemeClr val="tx1"/>
                </a:solidFill>
              </a:rPr>
              <a:t>Operational hazards during Bus and Instrumentation Assembly include Mechanical and Electrical hazards.</a:t>
            </a:r>
          </a:p>
          <a:p>
            <a:pPr>
              <a:spcBef>
                <a:spcPts val="0"/>
              </a:spcBef>
              <a:spcAft>
                <a:spcPts val="1200"/>
              </a:spcAft>
              <a:buClrTx/>
              <a:buFont typeface="Arial" panose="020B0604020202020204" pitchFamily="34" charset="0"/>
              <a:buChar char="•"/>
            </a:pPr>
            <a:r>
              <a:rPr lang="en-US" sz="1800" dirty="0">
                <a:solidFill>
                  <a:schemeClr val="tx1"/>
                </a:solidFill>
              </a:rPr>
              <a:t>The risk categories of identified hazards are summarized in US-HiLumi-doc-1121</a:t>
            </a:r>
          </a:p>
          <a:p>
            <a:pPr>
              <a:spcBef>
                <a:spcPts val="0"/>
              </a:spcBef>
              <a:spcAft>
                <a:spcPts val="300"/>
              </a:spcAft>
              <a:buClrTx/>
              <a:buFont typeface="Arial" panose="020B0604020202020204" pitchFamily="34" charset="0"/>
              <a:buChar char="•"/>
            </a:pPr>
            <a:r>
              <a:rPr lang="en-US" sz="1800" dirty="0">
                <a:solidFill>
                  <a:schemeClr val="tx1"/>
                </a:solidFill>
              </a:rPr>
              <a:t>Main Hazards</a:t>
            </a:r>
          </a:p>
          <a:p>
            <a:pPr lvl="1">
              <a:spcBef>
                <a:spcPts val="0"/>
              </a:spcBef>
              <a:spcAft>
                <a:spcPts val="300"/>
              </a:spcAft>
              <a:buClrTx/>
              <a:buFont typeface="Arial" panose="020B0604020202020204" pitchFamily="34" charset="0"/>
              <a:buChar char="•"/>
            </a:pPr>
            <a:r>
              <a:rPr lang="en-US" sz="1600" dirty="0">
                <a:solidFill>
                  <a:schemeClr val="tx1"/>
                </a:solidFill>
              </a:rPr>
              <a:t>Use of overhead crane and lifting fixtures </a:t>
            </a:r>
          </a:p>
          <a:p>
            <a:pPr lvl="1">
              <a:spcBef>
                <a:spcPts val="0"/>
              </a:spcBef>
              <a:spcAft>
                <a:spcPts val="300"/>
              </a:spcAft>
              <a:buClrTx/>
              <a:buFont typeface="Arial" panose="020B0604020202020204" pitchFamily="34" charset="0"/>
              <a:buChar char="•"/>
            </a:pPr>
            <a:r>
              <a:rPr lang="en-US" sz="1600" dirty="0">
                <a:solidFill>
                  <a:schemeClr val="tx1"/>
                </a:solidFill>
              </a:rPr>
              <a:t>High voltage tests</a:t>
            </a:r>
          </a:p>
          <a:p>
            <a:pPr lvl="1">
              <a:spcBef>
                <a:spcPts val="0"/>
              </a:spcBef>
              <a:spcAft>
                <a:spcPts val="300"/>
              </a:spcAft>
              <a:buClrTx/>
              <a:buFont typeface="Arial" panose="020B0604020202020204" pitchFamily="34" charset="0"/>
              <a:buChar char="•"/>
            </a:pPr>
            <a:r>
              <a:rPr lang="en-US" sz="1600" dirty="0">
                <a:solidFill>
                  <a:schemeClr val="tx1"/>
                </a:solidFill>
                <a:ea typeface="Times New Roman" panose="02020603050405020304" pitchFamily="18" charset="0"/>
              </a:rPr>
              <a:t>Work with soldering – elevated temperatures and fumes.</a:t>
            </a:r>
          </a:p>
          <a:p>
            <a:pPr lvl="1">
              <a:spcBef>
                <a:spcPts val="0"/>
              </a:spcBef>
              <a:spcAft>
                <a:spcPts val="1200"/>
              </a:spcAft>
              <a:buClrTx/>
              <a:buFont typeface="Arial" panose="020B0604020202020204" pitchFamily="34" charset="0"/>
              <a:buChar char="•"/>
            </a:pPr>
            <a:r>
              <a:rPr lang="en-US" sz="1600" dirty="0">
                <a:solidFill>
                  <a:schemeClr val="tx1"/>
                </a:solidFill>
                <a:ea typeface="Times New Roman" panose="02020603050405020304" pitchFamily="18" charset="0"/>
              </a:rPr>
              <a:t>Pinch points for cable wrapper</a:t>
            </a:r>
          </a:p>
          <a:p>
            <a:pPr>
              <a:spcBef>
                <a:spcPts val="0"/>
              </a:spcBef>
              <a:spcAft>
                <a:spcPts val="300"/>
              </a:spcAft>
              <a:buClrTx/>
              <a:buFont typeface="Arial" panose="020B0604020202020204" pitchFamily="34" charset="0"/>
              <a:buChar char="•"/>
            </a:pPr>
            <a:r>
              <a:rPr lang="en-US" sz="1800" dirty="0">
                <a:solidFill>
                  <a:schemeClr val="tx1"/>
                </a:solidFill>
              </a:rPr>
              <a:t>Documents:</a:t>
            </a:r>
          </a:p>
          <a:p>
            <a:pPr lvl="1">
              <a:spcBef>
                <a:spcPts val="0"/>
              </a:spcBef>
              <a:spcAft>
                <a:spcPts val="300"/>
              </a:spcAft>
              <a:buClrTx/>
              <a:buFont typeface="Arial" panose="020B0604020202020204" pitchFamily="34" charset="0"/>
              <a:buChar char="•"/>
            </a:pPr>
            <a:r>
              <a:rPr lang="en-US" sz="1600" dirty="0">
                <a:solidFill>
                  <a:schemeClr val="tx1"/>
                </a:solidFill>
              </a:rPr>
              <a:t>AUP Hazard Analysis Report (HAR) US-</a:t>
            </a:r>
            <a:r>
              <a:rPr lang="en-US" sz="1600" dirty="0" err="1">
                <a:solidFill>
                  <a:schemeClr val="tx1"/>
                </a:solidFill>
              </a:rPr>
              <a:t>HiLumi</a:t>
            </a:r>
            <a:r>
              <a:rPr lang="en-US" sz="1600" dirty="0">
                <a:solidFill>
                  <a:schemeClr val="tx1"/>
                </a:solidFill>
              </a:rPr>
              <a:t> doc 303.</a:t>
            </a:r>
          </a:p>
          <a:p>
            <a:pPr lvl="1">
              <a:spcBef>
                <a:spcPts val="0"/>
              </a:spcBef>
              <a:spcAft>
                <a:spcPts val="1400"/>
              </a:spcAft>
              <a:buClrTx/>
              <a:buFont typeface="Arial" panose="020B0604020202020204" pitchFamily="34" charset="0"/>
              <a:buChar char="•"/>
            </a:pPr>
            <a:r>
              <a:rPr lang="en-US" sz="1600" dirty="0">
                <a:solidFill>
                  <a:schemeClr val="tx1"/>
                </a:solidFill>
              </a:rPr>
              <a:t>Document with CERN completed: Agreement on Compliance with the CERN Safety Regulation for Mechanics (SR-M) including Pressure Equipment Directive (PED-2014/68/EU) of LMQXFA Magnets from the US HL-LHC-AUP</a:t>
            </a:r>
          </a:p>
          <a:p>
            <a:pPr>
              <a:spcBef>
                <a:spcPts val="0"/>
              </a:spcBef>
              <a:spcAft>
                <a:spcPts val="1200"/>
              </a:spcAft>
              <a:buClrTx/>
              <a:buFont typeface="Arial" panose="020B0604020202020204" pitchFamily="34" charset="0"/>
              <a:buChar char="•"/>
            </a:pPr>
            <a:r>
              <a:rPr lang="en-US" sz="1800" dirty="0">
                <a:solidFill>
                  <a:schemeClr val="tx1"/>
                </a:solidFill>
              </a:rPr>
              <a:t>Operation Readiness Clearance (ORC) for soldering and bus wrapping tooling has been completed. </a:t>
            </a:r>
          </a:p>
          <a:p>
            <a:pPr>
              <a:buClrTx/>
              <a:buFont typeface="Arial" panose="020B0604020202020204" pitchFamily="34" charset="0"/>
              <a:buChar char="•"/>
            </a:pPr>
            <a:endParaRPr lang="en-US" sz="1800" dirty="0">
              <a:solidFill>
                <a:schemeClr val="tx1"/>
              </a:solidFill>
            </a:endParaRPr>
          </a:p>
          <a:p>
            <a:pPr lvl="0">
              <a:buClrTx/>
              <a:buFont typeface="Arial" panose="020B0604020202020204" pitchFamily="34" charset="0"/>
              <a:buChar char="•"/>
            </a:pPr>
            <a:endParaRPr lang="en-US" sz="1800" dirty="0">
              <a:solidFill>
                <a:schemeClr val="tx1"/>
              </a:solidFill>
            </a:endParaRPr>
          </a:p>
          <a:p>
            <a:pPr>
              <a:buClrTx/>
              <a:buFont typeface="Arial" panose="020B0604020202020204" pitchFamily="34" charset="0"/>
              <a:buChar char="•"/>
            </a:pPr>
            <a:endParaRPr lang="en-US" sz="1800" dirty="0">
              <a:solidFill>
                <a:schemeClr val="tx1"/>
              </a:solidFill>
            </a:endParaRPr>
          </a:p>
          <a:p>
            <a:pPr>
              <a:buClrTx/>
              <a:buFont typeface="Arial" panose="020B0604020202020204" pitchFamily="34" charset="0"/>
              <a:buChar char="•"/>
            </a:pPr>
            <a:endParaRPr lang="en-US" sz="1800" dirty="0">
              <a:solidFill>
                <a:schemeClr val="tx1"/>
              </a:solidFill>
            </a:endParaRPr>
          </a:p>
        </p:txBody>
      </p:sp>
      <p:sp>
        <p:nvSpPr>
          <p:cNvPr id="8" name="Footer Placeholder 4">
            <a:extLst>
              <a:ext uri="{FF2B5EF4-FFF2-40B4-BE49-F238E27FC236}">
                <a16:creationId xmlns:a16="http://schemas.microsoft.com/office/drawing/2014/main" id="{EFFDC83B-531C-47F3-A0A0-DAB42112B232}"/>
              </a:ext>
            </a:extLst>
          </p:cNvPr>
          <p:cNvSpPr>
            <a:spLocks noGrp="1"/>
          </p:cNvSpPr>
          <p:nvPr>
            <p:ph type="ftr" sz="quarter" idx="3"/>
          </p:nvPr>
        </p:nvSpPr>
        <p:spPr>
          <a:xfrm>
            <a:off x="4660900" y="6290733"/>
            <a:ext cx="3689066" cy="360000"/>
          </a:xfrm>
        </p:spPr>
        <p:txBody>
          <a:bodyPr/>
          <a:lstStyle/>
          <a:p>
            <a:r>
              <a:rPr lang="en-US"/>
              <a:t>HL-LHC Series PRR           September 6, 2023</a:t>
            </a:r>
            <a:endParaRPr lang="en-GB" dirty="0"/>
          </a:p>
        </p:txBody>
      </p:sp>
    </p:spTree>
    <p:extLst>
      <p:ext uri="{BB962C8B-B14F-4D97-AF65-F5344CB8AC3E}">
        <p14:creationId xmlns:p14="http://schemas.microsoft.com/office/powerpoint/2010/main" val="258987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70FE8-186B-40C1-AF43-28CF7AC19120}"/>
              </a:ext>
            </a:extLst>
          </p:cNvPr>
          <p:cNvSpPr>
            <a:spLocks noGrp="1"/>
          </p:cNvSpPr>
          <p:nvPr>
            <p:ph type="title"/>
          </p:nvPr>
        </p:nvSpPr>
        <p:spPr>
          <a:xfrm>
            <a:off x="674345" y="130497"/>
            <a:ext cx="7920000" cy="531123"/>
          </a:xfrm>
        </p:spPr>
        <p:txBody>
          <a:bodyPr/>
          <a:lstStyle/>
          <a:p>
            <a:r>
              <a:rPr lang="en-US" dirty="0"/>
              <a:t>QA/QC</a:t>
            </a:r>
            <a:endParaRPr lang="en-US" dirty="0">
              <a:solidFill>
                <a:srgbClr val="FF0000"/>
              </a:solidFill>
            </a:endParaRPr>
          </a:p>
        </p:txBody>
      </p:sp>
      <p:sp>
        <p:nvSpPr>
          <p:cNvPr id="6" name="Slide Number Placeholder 5">
            <a:extLst>
              <a:ext uri="{FF2B5EF4-FFF2-40B4-BE49-F238E27FC236}">
                <a16:creationId xmlns:a16="http://schemas.microsoft.com/office/drawing/2014/main" id="{80C3E034-B2FB-49F9-A7A6-D9B9CF8E8503}"/>
              </a:ext>
            </a:extLst>
          </p:cNvPr>
          <p:cNvSpPr>
            <a:spLocks noGrp="1"/>
          </p:cNvSpPr>
          <p:nvPr>
            <p:ph type="sldNum" sz="quarter" idx="12"/>
          </p:nvPr>
        </p:nvSpPr>
        <p:spPr/>
        <p:txBody>
          <a:bodyPr/>
          <a:lstStyle/>
          <a:p>
            <a:fld id="{BFDCA1C4-9514-7B4F-976F-D92F7E296653}" type="slidenum">
              <a:rPr lang="fr-FR" smtClean="0"/>
              <a:pPr/>
              <a:t>24</a:t>
            </a:fld>
            <a:endParaRPr lang="fr-FR" dirty="0"/>
          </a:p>
        </p:txBody>
      </p:sp>
      <p:sp>
        <p:nvSpPr>
          <p:cNvPr id="11" name="Content Placeholder 2">
            <a:extLst>
              <a:ext uri="{FF2B5EF4-FFF2-40B4-BE49-F238E27FC236}">
                <a16:creationId xmlns:a16="http://schemas.microsoft.com/office/drawing/2014/main" id="{469C7D35-D7B8-439D-B8E0-9E11588EA74C}"/>
              </a:ext>
            </a:extLst>
          </p:cNvPr>
          <p:cNvSpPr>
            <a:spLocks noGrp="1"/>
          </p:cNvSpPr>
          <p:nvPr>
            <p:ph idx="1"/>
          </p:nvPr>
        </p:nvSpPr>
        <p:spPr>
          <a:xfrm>
            <a:off x="662188" y="914977"/>
            <a:ext cx="8204612" cy="5236746"/>
          </a:xfrm>
        </p:spPr>
        <p:txBody>
          <a:bodyPr>
            <a:noAutofit/>
          </a:bodyPr>
          <a:lstStyle/>
          <a:p>
            <a:pPr lvl="0">
              <a:spcBef>
                <a:spcPts val="0"/>
              </a:spcBef>
              <a:spcAft>
                <a:spcPts val="1400"/>
              </a:spcAft>
              <a:buClrTx/>
              <a:buFont typeface="Arial" panose="020B0604020202020204" pitchFamily="34" charset="0"/>
              <a:buChar char="•"/>
            </a:pPr>
            <a:r>
              <a:rPr lang="en-US" sz="2100" dirty="0">
                <a:solidFill>
                  <a:schemeClr val="tx1"/>
                </a:solidFill>
              </a:rPr>
              <a:t>This L2 sub-project follows HL-LHC AUP Quality Assurance Plan. </a:t>
            </a:r>
          </a:p>
          <a:p>
            <a:pPr>
              <a:spcBef>
                <a:spcPts val="0"/>
              </a:spcBef>
              <a:spcAft>
                <a:spcPts val="1400"/>
              </a:spcAft>
              <a:buClrTx/>
              <a:buFont typeface="Arial" panose="020B0604020202020204" pitchFamily="34" charset="0"/>
              <a:buChar char="•"/>
            </a:pPr>
            <a:r>
              <a:rPr lang="en-US" sz="2100" dirty="0">
                <a:solidFill>
                  <a:schemeClr val="tx1"/>
                </a:solidFill>
              </a:rPr>
              <a:t>Project Quality Assurance Plan is described in US-HiLumi-doc-80.</a:t>
            </a:r>
          </a:p>
          <a:p>
            <a:pPr>
              <a:spcBef>
                <a:spcPts val="0"/>
              </a:spcBef>
              <a:spcAft>
                <a:spcPts val="1400"/>
              </a:spcAft>
              <a:buClrTx/>
              <a:buFont typeface="Arial" panose="020B0604020202020204" pitchFamily="34" charset="0"/>
              <a:buChar char="•"/>
            </a:pPr>
            <a:r>
              <a:rPr lang="en-US" sz="2100" dirty="0">
                <a:solidFill>
                  <a:schemeClr val="tx1"/>
                </a:solidFill>
              </a:rPr>
              <a:t>A Manufacturing and Inspection Plan (MIP) is developed to monitor quality control and acceptance testing. The MIP documents critical inspection points and level of inspection.</a:t>
            </a:r>
          </a:p>
          <a:p>
            <a:pPr>
              <a:spcBef>
                <a:spcPts val="0"/>
              </a:spcBef>
              <a:spcAft>
                <a:spcPts val="1400"/>
              </a:spcAft>
              <a:buClrTx/>
              <a:buFont typeface="Arial" panose="020B0604020202020204" pitchFamily="34" charset="0"/>
              <a:buChar char="•"/>
            </a:pPr>
            <a:r>
              <a:rPr lang="en-US" sz="2100" dirty="0">
                <a:solidFill>
                  <a:schemeClr val="tx1"/>
                </a:solidFill>
              </a:rPr>
              <a:t>QC is incorporated into the production of the cold mass through the released travelers. The travelers include in-process inspection points and management hold points per the FNAL and CERN approved MIP.</a:t>
            </a:r>
          </a:p>
          <a:p>
            <a:pPr>
              <a:spcBef>
                <a:spcPts val="0"/>
              </a:spcBef>
              <a:spcAft>
                <a:spcPts val="1400"/>
              </a:spcAft>
              <a:buClrTx/>
              <a:buFont typeface="Arial" panose="020B0604020202020204" pitchFamily="34" charset="0"/>
              <a:buChar char="•"/>
            </a:pPr>
            <a:r>
              <a:rPr lang="en-US" sz="2100" dirty="0">
                <a:solidFill>
                  <a:schemeClr val="tx1"/>
                </a:solidFill>
              </a:rPr>
              <a:t>Test and Inspection reports for the cold mass are uploaded to the traveler as identified in the traveler steps and can easily be accessed when required.</a:t>
            </a:r>
          </a:p>
        </p:txBody>
      </p:sp>
      <p:sp>
        <p:nvSpPr>
          <p:cNvPr id="8" name="Footer Placeholder 4">
            <a:extLst>
              <a:ext uri="{FF2B5EF4-FFF2-40B4-BE49-F238E27FC236}">
                <a16:creationId xmlns:a16="http://schemas.microsoft.com/office/drawing/2014/main" id="{CA3061CF-00DA-4725-A86F-24FB4508409C}"/>
              </a:ext>
            </a:extLst>
          </p:cNvPr>
          <p:cNvSpPr>
            <a:spLocks noGrp="1"/>
          </p:cNvSpPr>
          <p:nvPr>
            <p:ph type="ftr" sz="quarter" idx="3"/>
          </p:nvPr>
        </p:nvSpPr>
        <p:spPr>
          <a:xfrm>
            <a:off x="4660900" y="6290733"/>
            <a:ext cx="3689066" cy="360000"/>
          </a:xfrm>
        </p:spPr>
        <p:txBody>
          <a:bodyPr/>
          <a:lstStyle/>
          <a:p>
            <a:r>
              <a:rPr lang="en-US"/>
              <a:t>HL-LHC Series PRR           September 6, 2023</a:t>
            </a:r>
            <a:endParaRPr lang="en-GB" dirty="0"/>
          </a:p>
        </p:txBody>
      </p:sp>
    </p:spTree>
    <p:extLst>
      <p:ext uri="{BB962C8B-B14F-4D97-AF65-F5344CB8AC3E}">
        <p14:creationId xmlns:p14="http://schemas.microsoft.com/office/powerpoint/2010/main" val="1849652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A763-6247-4A6F-868B-A3895C22264E}"/>
              </a:ext>
            </a:extLst>
          </p:cNvPr>
          <p:cNvSpPr>
            <a:spLocks noGrp="1"/>
          </p:cNvSpPr>
          <p:nvPr>
            <p:ph type="title"/>
          </p:nvPr>
        </p:nvSpPr>
        <p:spPr/>
        <p:txBody>
          <a:bodyPr/>
          <a:lstStyle/>
          <a:p>
            <a:r>
              <a:rPr lang="en-US" dirty="0"/>
              <a:t>Summary</a:t>
            </a:r>
          </a:p>
        </p:txBody>
      </p:sp>
      <p:sp>
        <p:nvSpPr>
          <p:cNvPr id="5" name="Slide Number Placeholder 4">
            <a:extLst>
              <a:ext uri="{FF2B5EF4-FFF2-40B4-BE49-F238E27FC236}">
                <a16:creationId xmlns:a16="http://schemas.microsoft.com/office/drawing/2014/main" id="{C0B93B5A-AF4E-4BA5-AD7B-C23D7101C081}"/>
              </a:ext>
            </a:extLst>
          </p:cNvPr>
          <p:cNvSpPr>
            <a:spLocks noGrp="1"/>
          </p:cNvSpPr>
          <p:nvPr>
            <p:ph type="sldNum" sz="quarter" idx="12"/>
          </p:nvPr>
        </p:nvSpPr>
        <p:spPr/>
        <p:txBody>
          <a:bodyPr/>
          <a:lstStyle/>
          <a:p>
            <a:fld id="{BFDCA1C4-9514-7B4F-976F-D92F7E296653}" type="slidenum">
              <a:rPr lang="fr-FR" smtClean="0"/>
              <a:pPr/>
              <a:t>25</a:t>
            </a:fld>
            <a:endParaRPr lang="fr-FR" dirty="0"/>
          </a:p>
        </p:txBody>
      </p:sp>
      <p:sp>
        <p:nvSpPr>
          <p:cNvPr id="8" name="Content Placeholder 2">
            <a:extLst>
              <a:ext uri="{FF2B5EF4-FFF2-40B4-BE49-F238E27FC236}">
                <a16:creationId xmlns:a16="http://schemas.microsoft.com/office/drawing/2014/main" id="{45FCF357-E698-473F-A234-A0AF1B8CF2A1}"/>
              </a:ext>
            </a:extLst>
          </p:cNvPr>
          <p:cNvSpPr>
            <a:spLocks noGrp="1"/>
          </p:cNvSpPr>
          <p:nvPr>
            <p:ph idx="1"/>
          </p:nvPr>
        </p:nvSpPr>
        <p:spPr>
          <a:xfrm>
            <a:off x="700900" y="1053032"/>
            <a:ext cx="7920000" cy="5027204"/>
          </a:xfrm>
        </p:spPr>
        <p:txBody>
          <a:bodyPr>
            <a:noAutofit/>
          </a:bodyPr>
          <a:lstStyle/>
          <a:p>
            <a:pPr>
              <a:spcBef>
                <a:spcPts val="0"/>
              </a:spcBef>
              <a:spcAft>
                <a:spcPts val="1800"/>
              </a:spcAft>
              <a:buClrTx/>
              <a:buFont typeface="Arial" panose="020B0604020202020204" pitchFamily="34" charset="0"/>
              <a:buChar char="•"/>
            </a:pPr>
            <a:r>
              <a:rPr lang="en-US" sz="2300" dirty="0">
                <a:solidFill>
                  <a:schemeClr val="tx1"/>
                </a:solidFill>
              </a:rPr>
              <a:t>Q1/Q3 Bus, Expansion Loop and Instrumentation design is complete, 3 have been built, and one has undergone cryogenic testing in a pre-series cryo-assembly.</a:t>
            </a:r>
          </a:p>
          <a:p>
            <a:pPr>
              <a:spcBef>
                <a:spcPts val="0"/>
              </a:spcBef>
              <a:spcAft>
                <a:spcPts val="1800"/>
              </a:spcAft>
              <a:buClrTx/>
              <a:buFont typeface="Arial" panose="020B0604020202020204" pitchFamily="34" charset="0"/>
              <a:buChar char="•"/>
            </a:pPr>
            <a:r>
              <a:rPr lang="en-US" sz="2300" dirty="0">
                <a:solidFill>
                  <a:schemeClr val="tx1"/>
                </a:solidFill>
              </a:rPr>
              <a:t>All production Q2 busses have been fabricated.  One completed Q2 bus assembly has </a:t>
            </a:r>
            <a:r>
              <a:rPr lang="en-US" sz="2300">
                <a:solidFill>
                  <a:schemeClr val="tx1"/>
                </a:solidFill>
              </a:rPr>
              <a:t>been installed into </a:t>
            </a:r>
            <a:r>
              <a:rPr lang="en-US" sz="2300" dirty="0">
                <a:solidFill>
                  <a:schemeClr val="tx1"/>
                </a:solidFill>
              </a:rPr>
              <a:t>a cryo-assembly.</a:t>
            </a:r>
          </a:p>
          <a:p>
            <a:pPr>
              <a:spcBef>
                <a:spcPts val="0"/>
              </a:spcBef>
              <a:spcAft>
                <a:spcPts val="1800"/>
              </a:spcAft>
              <a:buClrTx/>
              <a:buFont typeface="Arial" panose="020B0604020202020204" pitchFamily="34" charset="0"/>
              <a:buChar char="•"/>
            </a:pPr>
            <a:r>
              <a:rPr lang="en-US" sz="2300" dirty="0">
                <a:solidFill>
                  <a:schemeClr val="tx1"/>
                </a:solidFill>
              </a:rPr>
              <a:t>Fabrication Travelers are created and released with Manufacturing and Inspection plan (MIP) approved by CERN.</a:t>
            </a:r>
          </a:p>
          <a:p>
            <a:pPr>
              <a:spcBef>
                <a:spcPts val="0"/>
              </a:spcBef>
              <a:spcAft>
                <a:spcPts val="1800"/>
              </a:spcAft>
              <a:buClrTx/>
              <a:buFont typeface="Arial" panose="020B0604020202020204" pitchFamily="34" charset="0"/>
              <a:buChar char="•"/>
            </a:pPr>
            <a:r>
              <a:rPr lang="en-US" sz="2300" dirty="0">
                <a:solidFill>
                  <a:schemeClr val="tx1"/>
                </a:solidFill>
              </a:rPr>
              <a:t>Interfaces are defined and actively managed.</a:t>
            </a:r>
          </a:p>
          <a:p>
            <a:pPr>
              <a:spcBef>
                <a:spcPts val="0"/>
              </a:spcBef>
              <a:spcAft>
                <a:spcPts val="1800"/>
              </a:spcAft>
              <a:buClrTx/>
              <a:buFont typeface="Arial" panose="020B0604020202020204" pitchFamily="34" charset="0"/>
              <a:buChar char="•"/>
            </a:pPr>
            <a:r>
              <a:rPr lang="en-US" sz="2300" dirty="0">
                <a:solidFill>
                  <a:schemeClr val="tx1"/>
                </a:solidFill>
              </a:rPr>
              <a:t>Task is ready for series production.  </a:t>
            </a:r>
          </a:p>
        </p:txBody>
      </p:sp>
      <p:sp>
        <p:nvSpPr>
          <p:cNvPr id="7" name="Footer Placeholder 4">
            <a:extLst>
              <a:ext uri="{FF2B5EF4-FFF2-40B4-BE49-F238E27FC236}">
                <a16:creationId xmlns:a16="http://schemas.microsoft.com/office/drawing/2014/main" id="{22091448-AFBF-4221-8CF8-F1B659846552}"/>
              </a:ext>
            </a:extLst>
          </p:cNvPr>
          <p:cNvSpPr>
            <a:spLocks noGrp="1"/>
          </p:cNvSpPr>
          <p:nvPr>
            <p:ph type="ftr" sz="quarter" idx="3"/>
          </p:nvPr>
        </p:nvSpPr>
        <p:spPr>
          <a:xfrm>
            <a:off x="4660900" y="6290733"/>
            <a:ext cx="3689066" cy="360000"/>
          </a:xfrm>
        </p:spPr>
        <p:txBody>
          <a:bodyPr/>
          <a:lstStyle/>
          <a:p>
            <a:r>
              <a:rPr lang="en-US"/>
              <a:t>HL-LHC Series PRR           September 6, 2023</a:t>
            </a:r>
            <a:endParaRPr lang="en-GB" dirty="0"/>
          </a:p>
        </p:txBody>
      </p:sp>
    </p:spTree>
    <p:extLst>
      <p:ext uri="{BB962C8B-B14F-4D97-AF65-F5344CB8AC3E}">
        <p14:creationId xmlns:p14="http://schemas.microsoft.com/office/powerpoint/2010/main" val="1828053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A763-6247-4A6F-868B-A3895C22264E}"/>
              </a:ext>
            </a:extLst>
          </p:cNvPr>
          <p:cNvSpPr>
            <a:spLocks noGrp="1"/>
          </p:cNvSpPr>
          <p:nvPr>
            <p:ph type="title"/>
          </p:nvPr>
        </p:nvSpPr>
        <p:spPr>
          <a:xfrm>
            <a:off x="2102402" y="2680604"/>
            <a:ext cx="5116996" cy="720000"/>
          </a:xfrm>
        </p:spPr>
        <p:txBody>
          <a:bodyPr/>
          <a:lstStyle/>
          <a:p>
            <a:r>
              <a:rPr lang="en-US" sz="4800" dirty="0"/>
              <a:t>Backup Slides</a:t>
            </a:r>
          </a:p>
        </p:txBody>
      </p:sp>
      <p:sp>
        <p:nvSpPr>
          <p:cNvPr id="5" name="Slide Number Placeholder 4">
            <a:extLst>
              <a:ext uri="{FF2B5EF4-FFF2-40B4-BE49-F238E27FC236}">
                <a16:creationId xmlns:a16="http://schemas.microsoft.com/office/drawing/2014/main" id="{C0B93B5A-AF4E-4BA5-AD7B-C23D7101C081}"/>
              </a:ext>
            </a:extLst>
          </p:cNvPr>
          <p:cNvSpPr>
            <a:spLocks noGrp="1"/>
          </p:cNvSpPr>
          <p:nvPr>
            <p:ph type="sldNum" sz="quarter" idx="12"/>
          </p:nvPr>
        </p:nvSpPr>
        <p:spPr/>
        <p:txBody>
          <a:bodyPr/>
          <a:lstStyle/>
          <a:p>
            <a:fld id="{BFDCA1C4-9514-7B4F-976F-D92F7E296653}" type="slidenum">
              <a:rPr lang="fr-FR" smtClean="0"/>
              <a:pPr/>
              <a:t>26</a:t>
            </a:fld>
            <a:endParaRPr lang="fr-FR" dirty="0"/>
          </a:p>
        </p:txBody>
      </p:sp>
      <p:sp>
        <p:nvSpPr>
          <p:cNvPr id="7" name="Footer Placeholder 4">
            <a:extLst>
              <a:ext uri="{FF2B5EF4-FFF2-40B4-BE49-F238E27FC236}">
                <a16:creationId xmlns:a16="http://schemas.microsoft.com/office/drawing/2014/main" id="{22091448-AFBF-4221-8CF8-F1B659846552}"/>
              </a:ext>
            </a:extLst>
          </p:cNvPr>
          <p:cNvSpPr>
            <a:spLocks noGrp="1"/>
          </p:cNvSpPr>
          <p:nvPr>
            <p:ph type="ftr" sz="quarter" idx="3"/>
          </p:nvPr>
        </p:nvSpPr>
        <p:spPr>
          <a:xfrm>
            <a:off x="4660900" y="6290733"/>
            <a:ext cx="3689066" cy="360000"/>
          </a:xfrm>
        </p:spPr>
        <p:txBody>
          <a:bodyPr/>
          <a:lstStyle/>
          <a:p>
            <a:r>
              <a:rPr lang="en-US"/>
              <a:t>HL-LHC Series PRR           September 6, 2023</a:t>
            </a:r>
            <a:endParaRPr lang="en-GB" dirty="0"/>
          </a:p>
        </p:txBody>
      </p:sp>
    </p:spTree>
    <p:extLst>
      <p:ext uri="{BB962C8B-B14F-4D97-AF65-F5344CB8AC3E}">
        <p14:creationId xmlns:p14="http://schemas.microsoft.com/office/powerpoint/2010/main" val="3011912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EAB92-17D6-41BA-B248-7F589105116A}"/>
              </a:ext>
            </a:extLst>
          </p:cNvPr>
          <p:cNvSpPr>
            <a:spLocks noGrp="1"/>
          </p:cNvSpPr>
          <p:nvPr>
            <p:ph type="title"/>
          </p:nvPr>
        </p:nvSpPr>
        <p:spPr/>
        <p:txBody>
          <a:bodyPr/>
          <a:lstStyle/>
          <a:p>
            <a:r>
              <a:rPr lang="en-US" dirty="0"/>
              <a:t>Design Analysis</a:t>
            </a:r>
          </a:p>
        </p:txBody>
      </p:sp>
      <p:sp>
        <p:nvSpPr>
          <p:cNvPr id="7" name="TextBox 6">
            <a:extLst>
              <a:ext uri="{FF2B5EF4-FFF2-40B4-BE49-F238E27FC236}">
                <a16:creationId xmlns:a16="http://schemas.microsoft.com/office/drawing/2014/main" id="{F9E97A65-8D9D-4787-95F9-13EB64B87F95}"/>
              </a:ext>
            </a:extLst>
          </p:cNvPr>
          <p:cNvSpPr txBox="1"/>
          <p:nvPr/>
        </p:nvSpPr>
        <p:spPr>
          <a:xfrm>
            <a:off x="745435" y="900000"/>
            <a:ext cx="7920000" cy="707886"/>
          </a:xfrm>
          <a:prstGeom prst="rect">
            <a:avLst/>
          </a:prstGeom>
          <a:noFill/>
        </p:spPr>
        <p:txBody>
          <a:bodyPr wrap="square" rtlCol="0">
            <a:spAutoFit/>
          </a:bodyPr>
          <a:lstStyle/>
          <a:p>
            <a:r>
              <a:rPr lang="en-US" sz="2000" dirty="0"/>
              <a:t>Structural, magnetic, and physical analysis has been done on the bus and interconnect system.  A list of the documents:</a:t>
            </a:r>
          </a:p>
        </p:txBody>
      </p:sp>
      <p:sp>
        <p:nvSpPr>
          <p:cNvPr id="3" name="Slide Number Placeholder 2">
            <a:extLst>
              <a:ext uri="{FF2B5EF4-FFF2-40B4-BE49-F238E27FC236}">
                <a16:creationId xmlns:a16="http://schemas.microsoft.com/office/drawing/2014/main" id="{AE2F77AE-F5B1-49B6-82BA-5A825D82A5A3}"/>
              </a:ext>
            </a:extLst>
          </p:cNvPr>
          <p:cNvSpPr>
            <a:spLocks noGrp="1"/>
          </p:cNvSpPr>
          <p:nvPr>
            <p:ph type="sldNum" sz="quarter" idx="12"/>
          </p:nvPr>
        </p:nvSpPr>
        <p:spPr/>
        <p:txBody>
          <a:bodyPr/>
          <a:lstStyle/>
          <a:p>
            <a:fld id="{BFDCA1C4-9514-7B4F-976F-D92F7E296653}" type="slidenum">
              <a:rPr lang="fr-FR" smtClean="0"/>
              <a:pPr/>
              <a:t>27</a:t>
            </a:fld>
            <a:endParaRPr lang="fr-FR" dirty="0"/>
          </a:p>
        </p:txBody>
      </p:sp>
      <p:sp>
        <p:nvSpPr>
          <p:cNvPr id="5" name="Rectangle 4">
            <a:extLst>
              <a:ext uri="{FF2B5EF4-FFF2-40B4-BE49-F238E27FC236}">
                <a16:creationId xmlns:a16="http://schemas.microsoft.com/office/drawing/2014/main" id="{EC5D2510-BCC6-4720-B8D5-DE0C01E83E2A}"/>
              </a:ext>
            </a:extLst>
          </p:cNvPr>
          <p:cNvSpPr/>
          <p:nvPr/>
        </p:nvSpPr>
        <p:spPr>
          <a:xfrm>
            <a:off x="343484" y="1701263"/>
            <a:ext cx="8002657" cy="4478149"/>
          </a:xfrm>
          <a:prstGeom prst="rect">
            <a:avLst/>
          </a:prstGeom>
        </p:spPr>
        <p:txBody>
          <a:bodyPr wrap="square">
            <a:spAutoFit/>
          </a:bodyPr>
          <a:lstStyle/>
          <a:p>
            <a:pPr marL="628650" marR="0" lvl="1" indent="-171450">
              <a:spcBef>
                <a:spcPts val="0"/>
              </a:spcBef>
              <a:spcAft>
                <a:spcPts val="1800"/>
              </a:spcAft>
              <a:buFont typeface="Arial" panose="020B0604020202020204" pitchFamily="34" charset="0"/>
              <a:buChar char="•"/>
              <a:tabLst>
                <a:tab pos="514350" algn="l"/>
                <a:tab pos="571500" algn="l"/>
                <a:tab pos="914400" algn="l"/>
              </a:tabLst>
            </a:pPr>
            <a:r>
              <a:rPr lang="en-US" dirty="0">
                <a:ea typeface="Times New Roman" panose="02020603050405020304" pitchFamily="18" charset="0"/>
              </a:rPr>
              <a:t>Bus Soldering Fixture Temperature and Testing – US-HiLumi-doc-3256     </a:t>
            </a:r>
          </a:p>
          <a:p>
            <a:pPr marL="628650" marR="0" lvl="1" indent="-171450">
              <a:spcBef>
                <a:spcPts val="0"/>
              </a:spcBef>
              <a:spcAft>
                <a:spcPts val="1800"/>
              </a:spcAft>
              <a:buFont typeface="Arial" panose="020B0604020202020204" pitchFamily="34" charset="0"/>
              <a:buChar char="•"/>
              <a:tabLst>
                <a:tab pos="514350" algn="l"/>
                <a:tab pos="571500" algn="l"/>
                <a:tab pos="914400" algn="l"/>
              </a:tabLst>
            </a:pPr>
            <a:r>
              <a:rPr lang="en-US" dirty="0">
                <a:ea typeface="Times New Roman" panose="02020603050405020304" pitchFamily="18" charset="0"/>
              </a:rPr>
              <a:t>Expansion Loop Thermal Contraction Calculations. – US-</a:t>
            </a:r>
            <a:r>
              <a:rPr lang="en-US" dirty="0" err="1">
                <a:ea typeface="Times New Roman" panose="02020603050405020304" pitchFamily="18" charset="0"/>
              </a:rPr>
              <a:t>HiLumi</a:t>
            </a:r>
            <a:r>
              <a:rPr lang="en-US" dirty="0">
                <a:ea typeface="Times New Roman" panose="02020603050405020304" pitchFamily="18" charset="0"/>
              </a:rPr>
              <a:t>- doc-3208</a:t>
            </a:r>
          </a:p>
          <a:p>
            <a:pPr marL="628650" marR="0" lvl="1" indent="-171450">
              <a:spcBef>
                <a:spcPts val="0"/>
              </a:spcBef>
              <a:spcAft>
                <a:spcPts val="1800"/>
              </a:spcAft>
              <a:buFont typeface="Arial" panose="020B0604020202020204" pitchFamily="34" charset="0"/>
              <a:buChar char="•"/>
              <a:tabLst>
                <a:tab pos="514350" algn="l"/>
                <a:tab pos="571500" algn="l"/>
                <a:tab pos="914400" algn="l"/>
              </a:tabLst>
            </a:pPr>
            <a:r>
              <a:rPr lang="en-US" dirty="0">
                <a:ea typeface="Times New Roman" panose="02020603050405020304" pitchFamily="18" charset="0"/>
              </a:rPr>
              <a:t>Q1 Q3 Flow area – US-HiLumi-doc-3214</a:t>
            </a:r>
          </a:p>
          <a:p>
            <a:pPr marL="628650" marR="0" lvl="1" indent="-171450">
              <a:spcBef>
                <a:spcPts val="0"/>
              </a:spcBef>
              <a:spcAft>
                <a:spcPts val="1800"/>
              </a:spcAft>
              <a:buFont typeface="Arial" panose="020B0604020202020204" pitchFamily="34" charset="0"/>
              <a:buChar char="•"/>
              <a:tabLst>
                <a:tab pos="514350" algn="l"/>
                <a:tab pos="571500" algn="l"/>
                <a:tab pos="914400" algn="l"/>
              </a:tabLst>
            </a:pPr>
            <a:r>
              <a:rPr lang="en-US" dirty="0">
                <a:ea typeface="Times New Roman" panose="02020603050405020304" pitchFamily="18" charset="0"/>
              </a:rPr>
              <a:t>Q1 Q3 Bus housing structural and magnetic analysis – US-</a:t>
            </a:r>
            <a:r>
              <a:rPr lang="en-US" dirty="0" err="1">
                <a:ea typeface="Times New Roman" panose="02020603050405020304" pitchFamily="18" charset="0"/>
              </a:rPr>
              <a:t>HiLumi</a:t>
            </a:r>
            <a:r>
              <a:rPr lang="en-US" dirty="0">
                <a:ea typeface="Times New Roman" panose="02020603050405020304" pitchFamily="18" charset="0"/>
              </a:rPr>
              <a:t> -doc-3211</a:t>
            </a:r>
          </a:p>
          <a:p>
            <a:pPr marL="628650" marR="0" lvl="1" indent="-171450">
              <a:spcBef>
                <a:spcPts val="0"/>
              </a:spcBef>
              <a:spcAft>
                <a:spcPts val="1800"/>
              </a:spcAft>
              <a:buFont typeface="Arial" panose="020B0604020202020204" pitchFamily="34" charset="0"/>
              <a:buChar char="•"/>
              <a:tabLst>
                <a:tab pos="514350" algn="l"/>
                <a:tab pos="571500" algn="l"/>
                <a:tab pos="914400" algn="l"/>
              </a:tabLst>
            </a:pPr>
            <a:r>
              <a:rPr lang="en-US" dirty="0">
                <a:ea typeface="Times New Roman" panose="02020603050405020304" pitchFamily="18" charset="0"/>
              </a:rPr>
              <a:t>Bus solder fill tests – US-HiLumi-doc-3286</a:t>
            </a:r>
          </a:p>
          <a:p>
            <a:pPr marL="628650" marR="0" lvl="1" indent="-171450">
              <a:spcBef>
                <a:spcPts val="0"/>
              </a:spcBef>
              <a:spcAft>
                <a:spcPts val="1800"/>
              </a:spcAft>
              <a:buFont typeface="Arial" panose="020B0604020202020204" pitchFamily="34" charset="0"/>
              <a:buChar char="•"/>
              <a:tabLst>
                <a:tab pos="514350" algn="l"/>
                <a:tab pos="571500" algn="l"/>
                <a:tab pos="914400" algn="l"/>
              </a:tabLst>
            </a:pPr>
            <a:r>
              <a:rPr lang="en-US" dirty="0">
                <a:ea typeface="Times New Roman" panose="02020603050405020304" pitchFamily="18" charset="0"/>
              </a:rPr>
              <a:t>Q1 Q3 Mockup Report – US-HiLumi-doc-3289</a:t>
            </a:r>
          </a:p>
          <a:p>
            <a:pPr marL="628650" marR="0" lvl="1" indent="-171450">
              <a:spcBef>
                <a:spcPts val="0"/>
              </a:spcBef>
              <a:spcAft>
                <a:spcPts val="1800"/>
              </a:spcAft>
              <a:buFont typeface="Arial" panose="020B0604020202020204" pitchFamily="34" charset="0"/>
              <a:buChar char="•"/>
              <a:tabLst>
                <a:tab pos="514350" algn="l"/>
                <a:tab pos="571500" algn="l"/>
                <a:tab pos="914400" algn="l"/>
              </a:tabLst>
            </a:pPr>
            <a:r>
              <a:rPr lang="en-US" dirty="0">
                <a:effectLst/>
                <a:ea typeface="Times New Roman" panose="02020603050405020304" pitchFamily="18" charset="0"/>
              </a:rPr>
              <a:t>Bus Strand Temperature </a:t>
            </a:r>
            <a:r>
              <a:rPr lang="en-US" dirty="0">
                <a:ea typeface="Times New Roman" panose="02020603050405020304" pitchFamily="18" charset="0"/>
              </a:rPr>
              <a:t>T</a:t>
            </a:r>
            <a:r>
              <a:rPr lang="en-US" dirty="0">
                <a:effectLst/>
                <a:ea typeface="Times New Roman" panose="02020603050405020304" pitchFamily="18" charset="0"/>
              </a:rPr>
              <a:t>ests – US</a:t>
            </a:r>
            <a:r>
              <a:rPr lang="en-US" dirty="0">
                <a:ea typeface="Times New Roman" panose="02020603050405020304" pitchFamily="18" charset="0"/>
              </a:rPr>
              <a:t>-</a:t>
            </a:r>
            <a:r>
              <a:rPr lang="en-US" dirty="0" err="1">
                <a:ea typeface="Times New Roman" panose="02020603050405020304" pitchFamily="18" charset="0"/>
              </a:rPr>
              <a:t>Hilumi</a:t>
            </a:r>
            <a:r>
              <a:rPr lang="en-US" dirty="0">
                <a:ea typeface="Times New Roman" panose="02020603050405020304" pitchFamily="18" charset="0"/>
              </a:rPr>
              <a:t> doc – 3685</a:t>
            </a:r>
          </a:p>
          <a:p>
            <a:pPr marL="628650" marR="0" lvl="1" indent="-171450">
              <a:spcBef>
                <a:spcPts val="0"/>
              </a:spcBef>
              <a:spcAft>
                <a:spcPts val="1800"/>
              </a:spcAft>
              <a:buFont typeface="Arial" panose="020B0604020202020204" pitchFamily="34" charset="0"/>
              <a:buChar char="•"/>
              <a:tabLst>
                <a:tab pos="514350" algn="l"/>
                <a:tab pos="571500" algn="l"/>
                <a:tab pos="914400" algn="l"/>
              </a:tabLst>
            </a:pPr>
            <a:r>
              <a:rPr lang="en-US" dirty="0">
                <a:effectLst/>
                <a:ea typeface="Times New Roman" panose="02020603050405020304" pitchFamily="18" charset="0"/>
              </a:rPr>
              <a:t>Magnetic Analysis  of forces on expansion loops – US-</a:t>
            </a:r>
            <a:r>
              <a:rPr lang="en-US" dirty="0" err="1">
                <a:effectLst/>
                <a:ea typeface="Times New Roman" panose="02020603050405020304" pitchFamily="18" charset="0"/>
              </a:rPr>
              <a:t>Hilumi</a:t>
            </a:r>
            <a:r>
              <a:rPr lang="en-US" dirty="0">
                <a:effectLst/>
                <a:ea typeface="Times New Roman" panose="02020603050405020304" pitchFamily="18" charset="0"/>
              </a:rPr>
              <a:t> doc </a:t>
            </a:r>
            <a:r>
              <a:rPr lang="en-US" dirty="0">
                <a:ea typeface="Times New Roman" panose="02020603050405020304" pitchFamily="18" charset="0"/>
              </a:rPr>
              <a:t>3689</a:t>
            </a:r>
            <a:endParaRPr lang="en-US" dirty="0">
              <a:effectLst/>
              <a:ea typeface="Times New Roman" panose="02020603050405020304" pitchFamily="18" charset="0"/>
            </a:endParaRPr>
          </a:p>
        </p:txBody>
      </p:sp>
      <p:sp>
        <p:nvSpPr>
          <p:cNvPr id="9" name="Footer Placeholder 4">
            <a:extLst>
              <a:ext uri="{FF2B5EF4-FFF2-40B4-BE49-F238E27FC236}">
                <a16:creationId xmlns:a16="http://schemas.microsoft.com/office/drawing/2014/main" id="{641DDF05-D166-475F-9A6D-B5A2801F5C3A}"/>
              </a:ext>
            </a:extLst>
          </p:cNvPr>
          <p:cNvSpPr>
            <a:spLocks noGrp="1"/>
          </p:cNvSpPr>
          <p:nvPr>
            <p:ph type="ftr" sz="quarter" idx="3"/>
          </p:nvPr>
        </p:nvSpPr>
        <p:spPr>
          <a:xfrm>
            <a:off x="4660900" y="6290733"/>
            <a:ext cx="3689066" cy="360000"/>
          </a:xfrm>
        </p:spPr>
        <p:txBody>
          <a:bodyPr/>
          <a:lstStyle/>
          <a:p>
            <a:r>
              <a:rPr lang="en-US"/>
              <a:t>HL-LHC Series PRR           September 6, 2023</a:t>
            </a:r>
            <a:endParaRPr lang="en-GB" dirty="0"/>
          </a:p>
        </p:txBody>
      </p:sp>
    </p:spTree>
    <p:extLst>
      <p:ext uri="{BB962C8B-B14F-4D97-AF65-F5344CB8AC3E}">
        <p14:creationId xmlns:p14="http://schemas.microsoft.com/office/powerpoint/2010/main" val="1536947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EB1D8-0FFE-4045-AF6D-356E11B4B7B6}"/>
              </a:ext>
            </a:extLst>
          </p:cNvPr>
          <p:cNvSpPr>
            <a:spLocks noGrp="1"/>
          </p:cNvSpPr>
          <p:nvPr>
            <p:ph type="title"/>
          </p:nvPr>
        </p:nvSpPr>
        <p:spPr>
          <a:xfrm>
            <a:off x="677315" y="395537"/>
            <a:ext cx="7920000" cy="720000"/>
          </a:xfrm>
        </p:spPr>
        <p:txBody>
          <a:bodyPr/>
          <a:lstStyle/>
          <a:p>
            <a:r>
              <a:rPr lang="en-US" dirty="0"/>
              <a:t>Design validation tests</a:t>
            </a:r>
          </a:p>
        </p:txBody>
      </p:sp>
      <p:sp>
        <p:nvSpPr>
          <p:cNvPr id="6" name="Slide Number Placeholder 5">
            <a:extLst>
              <a:ext uri="{FF2B5EF4-FFF2-40B4-BE49-F238E27FC236}">
                <a16:creationId xmlns:a16="http://schemas.microsoft.com/office/drawing/2014/main" id="{FA5A20E2-F566-4CE5-BB69-ED92F843A4E0}"/>
              </a:ext>
            </a:extLst>
          </p:cNvPr>
          <p:cNvSpPr>
            <a:spLocks noGrp="1"/>
          </p:cNvSpPr>
          <p:nvPr>
            <p:ph type="sldNum" sz="quarter" idx="12"/>
          </p:nvPr>
        </p:nvSpPr>
        <p:spPr/>
        <p:txBody>
          <a:bodyPr/>
          <a:lstStyle/>
          <a:p>
            <a:fld id="{BFDCA1C4-9514-7B4F-976F-D92F7E296653}" type="slidenum">
              <a:rPr lang="fr-FR" smtClean="0"/>
              <a:pPr/>
              <a:t>28</a:t>
            </a:fld>
            <a:endParaRPr lang="fr-FR" dirty="0"/>
          </a:p>
        </p:txBody>
      </p:sp>
      <p:sp>
        <p:nvSpPr>
          <p:cNvPr id="7" name="TextBox 6">
            <a:extLst>
              <a:ext uri="{FF2B5EF4-FFF2-40B4-BE49-F238E27FC236}">
                <a16:creationId xmlns:a16="http://schemas.microsoft.com/office/drawing/2014/main" id="{4840D725-398F-4592-A6AD-6F738EC1529F}"/>
              </a:ext>
            </a:extLst>
          </p:cNvPr>
          <p:cNvSpPr txBox="1"/>
          <p:nvPr/>
        </p:nvSpPr>
        <p:spPr>
          <a:xfrm>
            <a:off x="400595" y="1064977"/>
            <a:ext cx="8196720" cy="646331"/>
          </a:xfrm>
          <a:prstGeom prst="rect">
            <a:avLst/>
          </a:prstGeom>
          <a:noFill/>
        </p:spPr>
        <p:txBody>
          <a:bodyPr wrap="square" rtlCol="0">
            <a:spAutoFit/>
          </a:bodyPr>
          <a:lstStyle/>
          <a:p>
            <a:r>
              <a:rPr lang="en-US" dirty="0"/>
              <a:t>Magnetic analysis was performed to understand forces on the expansion loops.  The full results are available at US-HiLumi-doc-3286.</a:t>
            </a:r>
          </a:p>
        </p:txBody>
      </p:sp>
      <p:pic>
        <p:nvPicPr>
          <p:cNvPr id="5" name="Picture 4">
            <a:extLst>
              <a:ext uri="{FF2B5EF4-FFF2-40B4-BE49-F238E27FC236}">
                <a16:creationId xmlns:a16="http://schemas.microsoft.com/office/drawing/2014/main" id="{599A910C-7E3C-4E20-B903-E6989CD5968E}"/>
              </a:ext>
            </a:extLst>
          </p:cNvPr>
          <p:cNvPicPr>
            <a:picLocks noChangeAspect="1"/>
          </p:cNvPicPr>
          <p:nvPr/>
        </p:nvPicPr>
        <p:blipFill>
          <a:blip r:embed="rId2"/>
          <a:stretch>
            <a:fillRect/>
          </a:stretch>
        </p:blipFill>
        <p:spPr>
          <a:xfrm>
            <a:off x="973182" y="1763633"/>
            <a:ext cx="6887160" cy="4433609"/>
          </a:xfrm>
          <a:prstGeom prst="rect">
            <a:avLst/>
          </a:prstGeom>
        </p:spPr>
      </p:pic>
      <p:sp>
        <p:nvSpPr>
          <p:cNvPr id="8" name="Footer Placeholder 4">
            <a:extLst>
              <a:ext uri="{FF2B5EF4-FFF2-40B4-BE49-F238E27FC236}">
                <a16:creationId xmlns:a16="http://schemas.microsoft.com/office/drawing/2014/main" id="{26C500A2-F2D1-4648-ABA6-ADF0EEB53E6C}"/>
              </a:ext>
            </a:extLst>
          </p:cNvPr>
          <p:cNvSpPr>
            <a:spLocks noGrp="1"/>
          </p:cNvSpPr>
          <p:nvPr>
            <p:ph type="ftr" sz="quarter" idx="3"/>
          </p:nvPr>
        </p:nvSpPr>
        <p:spPr>
          <a:xfrm>
            <a:off x="4660900" y="6290733"/>
            <a:ext cx="3689066" cy="360000"/>
          </a:xfrm>
        </p:spPr>
        <p:txBody>
          <a:bodyPr/>
          <a:lstStyle/>
          <a:p>
            <a:r>
              <a:rPr lang="en-US"/>
              <a:t>HL-LHC Series PRR           September 6, 2023</a:t>
            </a:r>
            <a:endParaRPr lang="en-GB" dirty="0"/>
          </a:p>
        </p:txBody>
      </p:sp>
    </p:spTree>
    <p:extLst>
      <p:ext uri="{BB962C8B-B14F-4D97-AF65-F5344CB8AC3E}">
        <p14:creationId xmlns:p14="http://schemas.microsoft.com/office/powerpoint/2010/main" val="5065369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EB1D8-0FFE-4045-AF6D-356E11B4B7B6}"/>
              </a:ext>
            </a:extLst>
          </p:cNvPr>
          <p:cNvSpPr>
            <a:spLocks noGrp="1"/>
          </p:cNvSpPr>
          <p:nvPr>
            <p:ph type="title"/>
          </p:nvPr>
        </p:nvSpPr>
        <p:spPr/>
        <p:txBody>
          <a:bodyPr/>
          <a:lstStyle/>
          <a:p>
            <a:r>
              <a:rPr lang="en-US" dirty="0"/>
              <a:t>Design validation tests</a:t>
            </a:r>
          </a:p>
        </p:txBody>
      </p:sp>
      <p:sp>
        <p:nvSpPr>
          <p:cNvPr id="5" name="TextBox 4">
            <a:extLst>
              <a:ext uri="{FF2B5EF4-FFF2-40B4-BE49-F238E27FC236}">
                <a16:creationId xmlns:a16="http://schemas.microsoft.com/office/drawing/2014/main" id="{2775CC93-DDCA-45DE-ABB6-45024159C1AB}"/>
              </a:ext>
            </a:extLst>
          </p:cNvPr>
          <p:cNvSpPr txBox="1"/>
          <p:nvPr/>
        </p:nvSpPr>
        <p:spPr>
          <a:xfrm>
            <a:off x="501572" y="843169"/>
            <a:ext cx="8307148" cy="646331"/>
          </a:xfrm>
          <a:prstGeom prst="rect">
            <a:avLst/>
          </a:prstGeom>
          <a:noFill/>
        </p:spPr>
        <p:txBody>
          <a:bodyPr wrap="square" rtlCol="0">
            <a:spAutoFit/>
          </a:bodyPr>
          <a:lstStyle/>
          <a:p>
            <a:r>
              <a:rPr lang="en-US" dirty="0"/>
              <a:t>Temperature cycle of bus soldering fixture was tested and verified.  Details are at US-HiLumi-doc-3256.</a:t>
            </a:r>
          </a:p>
        </p:txBody>
      </p:sp>
      <p:sp>
        <p:nvSpPr>
          <p:cNvPr id="6" name="Slide Number Placeholder 5">
            <a:extLst>
              <a:ext uri="{FF2B5EF4-FFF2-40B4-BE49-F238E27FC236}">
                <a16:creationId xmlns:a16="http://schemas.microsoft.com/office/drawing/2014/main" id="{FA5A20E2-F566-4CE5-BB69-ED92F843A4E0}"/>
              </a:ext>
            </a:extLst>
          </p:cNvPr>
          <p:cNvSpPr>
            <a:spLocks noGrp="1"/>
          </p:cNvSpPr>
          <p:nvPr>
            <p:ph type="sldNum" sz="quarter" idx="12"/>
          </p:nvPr>
        </p:nvSpPr>
        <p:spPr/>
        <p:txBody>
          <a:bodyPr/>
          <a:lstStyle/>
          <a:p>
            <a:fld id="{BFDCA1C4-9514-7B4F-976F-D92F7E296653}" type="slidenum">
              <a:rPr lang="fr-FR" smtClean="0"/>
              <a:pPr/>
              <a:t>29</a:t>
            </a:fld>
            <a:endParaRPr lang="fr-FR" dirty="0"/>
          </a:p>
        </p:txBody>
      </p:sp>
      <p:sp>
        <p:nvSpPr>
          <p:cNvPr id="7" name="TextBox 6">
            <a:extLst>
              <a:ext uri="{FF2B5EF4-FFF2-40B4-BE49-F238E27FC236}">
                <a16:creationId xmlns:a16="http://schemas.microsoft.com/office/drawing/2014/main" id="{4840D725-398F-4592-A6AD-6F738EC1529F}"/>
              </a:ext>
            </a:extLst>
          </p:cNvPr>
          <p:cNvSpPr txBox="1"/>
          <p:nvPr/>
        </p:nvSpPr>
        <p:spPr>
          <a:xfrm>
            <a:off x="278846" y="3356301"/>
            <a:ext cx="8407953" cy="646331"/>
          </a:xfrm>
          <a:prstGeom prst="rect">
            <a:avLst/>
          </a:prstGeom>
          <a:noFill/>
        </p:spPr>
        <p:txBody>
          <a:bodyPr wrap="square" rtlCol="0">
            <a:spAutoFit/>
          </a:bodyPr>
          <a:lstStyle/>
          <a:p>
            <a:r>
              <a:rPr lang="en-US" dirty="0"/>
              <a:t>Bus solder fill tests were completed.  The full results are available at US-HiLumi-doc-3286.</a:t>
            </a:r>
          </a:p>
        </p:txBody>
      </p:sp>
      <p:sp>
        <p:nvSpPr>
          <p:cNvPr id="10" name="TextBox 9">
            <a:extLst>
              <a:ext uri="{FF2B5EF4-FFF2-40B4-BE49-F238E27FC236}">
                <a16:creationId xmlns:a16="http://schemas.microsoft.com/office/drawing/2014/main" id="{B0AFE581-C64B-45EE-85F0-BA47DBAF74FC}"/>
              </a:ext>
            </a:extLst>
          </p:cNvPr>
          <p:cNvSpPr txBox="1"/>
          <p:nvPr/>
        </p:nvSpPr>
        <p:spPr>
          <a:xfrm>
            <a:off x="224852" y="5145964"/>
            <a:ext cx="8307148" cy="923330"/>
          </a:xfrm>
          <a:prstGeom prst="rect">
            <a:avLst/>
          </a:prstGeom>
          <a:noFill/>
        </p:spPr>
        <p:txBody>
          <a:bodyPr wrap="square" rtlCol="0">
            <a:spAutoFit/>
          </a:bodyPr>
          <a:lstStyle/>
          <a:p>
            <a:r>
              <a:rPr lang="en-US" dirty="0"/>
              <a:t>Complete busses have been installed in 3 Q1/Q3 cold masses and one Q2 cold mass.  One complete Q1/Q3 </a:t>
            </a:r>
            <a:r>
              <a:rPr lang="en-US" dirty="0" err="1"/>
              <a:t>cryoassembly</a:t>
            </a:r>
            <a:r>
              <a:rPr lang="en-US" dirty="0"/>
              <a:t> and one complete Q2 </a:t>
            </a:r>
            <a:r>
              <a:rPr lang="en-US" dirty="0" err="1"/>
              <a:t>cryoassemby</a:t>
            </a:r>
            <a:r>
              <a:rPr lang="en-US" dirty="0"/>
              <a:t> have been tested successfully with these busses and operated as expected.   .  </a:t>
            </a:r>
          </a:p>
        </p:txBody>
      </p:sp>
      <p:pic>
        <p:nvPicPr>
          <p:cNvPr id="12" name="Picture 11">
            <a:extLst>
              <a:ext uri="{FF2B5EF4-FFF2-40B4-BE49-F238E27FC236}">
                <a16:creationId xmlns:a16="http://schemas.microsoft.com/office/drawing/2014/main" id="{93C7236D-A2B2-444F-BF80-1E8CE25A7FFB}"/>
              </a:ext>
            </a:extLst>
          </p:cNvPr>
          <p:cNvPicPr>
            <a:picLocks noChangeAspect="1"/>
          </p:cNvPicPr>
          <p:nvPr/>
        </p:nvPicPr>
        <p:blipFill>
          <a:blip r:embed="rId2"/>
          <a:stretch>
            <a:fillRect/>
          </a:stretch>
        </p:blipFill>
        <p:spPr>
          <a:xfrm>
            <a:off x="3413268" y="1208371"/>
            <a:ext cx="4340941" cy="2116397"/>
          </a:xfrm>
          <a:prstGeom prst="rect">
            <a:avLst/>
          </a:prstGeom>
        </p:spPr>
      </p:pic>
      <p:pic>
        <p:nvPicPr>
          <p:cNvPr id="14" name="Picture 13">
            <a:extLst>
              <a:ext uri="{FF2B5EF4-FFF2-40B4-BE49-F238E27FC236}">
                <a16:creationId xmlns:a16="http://schemas.microsoft.com/office/drawing/2014/main" id="{17A28322-0DB6-491E-9DB3-B5F64B448537}"/>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3000" contrast="19000"/>
                    </a14:imgEffect>
                  </a14:imgLayer>
                </a14:imgProps>
              </a:ext>
            </a:extLst>
          </a:blip>
          <a:srcRect l="23336" t="39992" r="7332" b="46675"/>
          <a:stretch/>
        </p:blipFill>
        <p:spPr>
          <a:xfrm>
            <a:off x="2942896" y="3741696"/>
            <a:ext cx="4700954" cy="1205373"/>
          </a:xfrm>
          <a:prstGeom prst="rect">
            <a:avLst/>
          </a:prstGeom>
        </p:spPr>
      </p:pic>
      <p:sp>
        <p:nvSpPr>
          <p:cNvPr id="13" name="Footer Placeholder 4">
            <a:extLst>
              <a:ext uri="{FF2B5EF4-FFF2-40B4-BE49-F238E27FC236}">
                <a16:creationId xmlns:a16="http://schemas.microsoft.com/office/drawing/2014/main" id="{2B032F4B-8931-4130-87BB-FECA6EC7C98C}"/>
              </a:ext>
            </a:extLst>
          </p:cNvPr>
          <p:cNvSpPr>
            <a:spLocks noGrp="1"/>
          </p:cNvSpPr>
          <p:nvPr>
            <p:ph type="ftr" sz="quarter" idx="3"/>
          </p:nvPr>
        </p:nvSpPr>
        <p:spPr>
          <a:xfrm>
            <a:off x="4660900" y="6290733"/>
            <a:ext cx="3689066" cy="360000"/>
          </a:xfrm>
        </p:spPr>
        <p:txBody>
          <a:bodyPr/>
          <a:lstStyle/>
          <a:p>
            <a:r>
              <a:rPr lang="en-US"/>
              <a:t>HL-LHC Series PRR           September 6, 2023</a:t>
            </a:r>
            <a:endParaRPr lang="en-GB" dirty="0"/>
          </a:p>
        </p:txBody>
      </p:sp>
    </p:spTree>
    <p:extLst>
      <p:ext uri="{BB962C8B-B14F-4D97-AF65-F5344CB8AC3E}">
        <p14:creationId xmlns:p14="http://schemas.microsoft.com/office/powerpoint/2010/main" val="134063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536FD-6F02-48C5-A258-9B2E14F736EB}"/>
              </a:ext>
            </a:extLst>
          </p:cNvPr>
          <p:cNvSpPr>
            <a:spLocks noGrp="1"/>
          </p:cNvSpPr>
          <p:nvPr>
            <p:ph type="title"/>
          </p:nvPr>
        </p:nvSpPr>
        <p:spPr>
          <a:xfrm>
            <a:off x="679541" y="157643"/>
            <a:ext cx="7920000" cy="720000"/>
          </a:xfrm>
        </p:spPr>
        <p:txBody>
          <a:bodyPr/>
          <a:lstStyle/>
          <a:p>
            <a:r>
              <a:rPr lang="en-US" sz="2400" dirty="0"/>
              <a:t>Q1/Q3 Busbar, Exp Loop and Instrumentation Scope</a:t>
            </a:r>
          </a:p>
        </p:txBody>
      </p:sp>
      <p:sp>
        <p:nvSpPr>
          <p:cNvPr id="8" name="TextBox 7">
            <a:extLst>
              <a:ext uri="{FF2B5EF4-FFF2-40B4-BE49-F238E27FC236}">
                <a16:creationId xmlns:a16="http://schemas.microsoft.com/office/drawing/2014/main" id="{B4AD9E25-058E-4274-A261-D1BFCED9AB5F}"/>
              </a:ext>
            </a:extLst>
          </p:cNvPr>
          <p:cNvSpPr txBox="1"/>
          <p:nvPr/>
        </p:nvSpPr>
        <p:spPr>
          <a:xfrm>
            <a:off x="467544" y="805675"/>
            <a:ext cx="7847992" cy="523220"/>
          </a:xfrm>
          <a:prstGeom prst="rect">
            <a:avLst/>
          </a:prstGeom>
          <a:noFill/>
        </p:spPr>
        <p:txBody>
          <a:bodyPr wrap="square" rtlCol="0">
            <a:spAutoFit/>
          </a:bodyPr>
          <a:lstStyle/>
          <a:p>
            <a:r>
              <a:rPr lang="en-US" sz="1400" dirty="0"/>
              <a:t>Requirements can be found in the Requirements specification document US-HiLumi-docdb-64</a:t>
            </a:r>
            <a:r>
              <a:rPr lang="en-US" sz="1400" dirty="0">
                <a:solidFill>
                  <a:srgbClr val="FF0000"/>
                </a:solidFill>
              </a:rPr>
              <a:t>, </a:t>
            </a:r>
            <a:r>
              <a:rPr lang="en-US" sz="1400" dirty="0"/>
              <a:t>Sections 11.1 and 11.2.  Summaries are listed below:</a:t>
            </a:r>
          </a:p>
        </p:txBody>
      </p:sp>
      <p:sp>
        <p:nvSpPr>
          <p:cNvPr id="6" name="Rectangle 3">
            <a:extLst>
              <a:ext uri="{FF2B5EF4-FFF2-40B4-BE49-F238E27FC236}">
                <a16:creationId xmlns:a16="http://schemas.microsoft.com/office/drawing/2014/main" id="{8D62045C-D716-4705-9372-F1E52C033AC4}"/>
              </a:ext>
            </a:extLst>
          </p:cNvPr>
          <p:cNvSpPr>
            <a:spLocks noChangeArrowheads="1"/>
          </p:cNvSpPr>
          <p:nvPr/>
        </p:nvSpPr>
        <p:spPr bwMode="auto">
          <a:xfrm>
            <a:off x="251520" y="1645637"/>
            <a:ext cx="8892479" cy="24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03238" algn="l"/>
              </a:tabLst>
              <a:defRPr>
                <a:solidFill>
                  <a:schemeClr val="tx1"/>
                </a:solidFill>
                <a:latin typeface="Arial" panose="020B0604020202020204" pitchFamily="34" charset="0"/>
              </a:defRPr>
            </a:lvl1pPr>
            <a:lvl2pPr eaLnBrk="0" fontAlgn="base" hangingPunct="0">
              <a:spcBef>
                <a:spcPct val="0"/>
              </a:spcBef>
              <a:spcAft>
                <a:spcPct val="0"/>
              </a:spcAft>
              <a:tabLst>
                <a:tab pos="503238" algn="l"/>
              </a:tabLst>
              <a:defRPr>
                <a:solidFill>
                  <a:schemeClr val="tx1"/>
                </a:solidFill>
                <a:latin typeface="Arial" panose="020B0604020202020204" pitchFamily="34" charset="0"/>
              </a:defRPr>
            </a:lvl2pPr>
            <a:lvl3pPr eaLnBrk="0" fontAlgn="base" hangingPunct="0">
              <a:spcBef>
                <a:spcPct val="0"/>
              </a:spcBef>
              <a:spcAft>
                <a:spcPct val="0"/>
              </a:spcAft>
              <a:tabLst>
                <a:tab pos="503238" algn="l"/>
              </a:tabLst>
              <a:defRPr>
                <a:solidFill>
                  <a:schemeClr val="tx1"/>
                </a:solidFill>
                <a:latin typeface="Arial" panose="020B0604020202020204" pitchFamily="34" charset="0"/>
              </a:defRPr>
            </a:lvl3pPr>
            <a:lvl4pPr eaLnBrk="0" fontAlgn="base" hangingPunct="0">
              <a:spcBef>
                <a:spcPct val="0"/>
              </a:spcBef>
              <a:spcAft>
                <a:spcPct val="0"/>
              </a:spcAft>
              <a:tabLst>
                <a:tab pos="503238" algn="l"/>
              </a:tabLst>
              <a:defRPr>
                <a:solidFill>
                  <a:schemeClr val="tx1"/>
                </a:solidFill>
                <a:latin typeface="Arial" panose="020B0604020202020204" pitchFamily="34" charset="0"/>
              </a:defRPr>
            </a:lvl4pPr>
            <a:lvl5pPr eaLnBrk="0" fontAlgn="base" hangingPunct="0">
              <a:spcBef>
                <a:spcPct val="0"/>
              </a:spcBef>
              <a:spcAft>
                <a:spcPct val="0"/>
              </a:spcAft>
              <a:tabLst>
                <a:tab pos="503238" algn="l"/>
              </a:tabLst>
              <a:defRPr>
                <a:solidFill>
                  <a:schemeClr val="tx1"/>
                </a:solidFill>
                <a:latin typeface="Arial" panose="020B0604020202020204" pitchFamily="34" charset="0"/>
              </a:defRPr>
            </a:lvl5pPr>
            <a:lvl6pPr eaLnBrk="0" fontAlgn="base" hangingPunct="0">
              <a:spcBef>
                <a:spcPct val="0"/>
              </a:spcBef>
              <a:spcAft>
                <a:spcPct val="0"/>
              </a:spcAft>
              <a:tabLst>
                <a:tab pos="503238" algn="l"/>
              </a:tabLst>
              <a:defRPr>
                <a:solidFill>
                  <a:schemeClr val="tx1"/>
                </a:solidFill>
                <a:latin typeface="Arial" panose="020B0604020202020204" pitchFamily="34" charset="0"/>
              </a:defRPr>
            </a:lvl6pPr>
            <a:lvl7pPr eaLnBrk="0" fontAlgn="base" hangingPunct="0">
              <a:spcBef>
                <a:spcPct val="0"/>
              </a:spcBef>
              <a:spcAft>
                <a:spcPct val="0"/>
              </a:spcAft>
              <a:tabLst>
                <a:tab pos="503238" algn="l"/>
              </a:tabLst>
              <a:defRPr>
                <a:solidFill>
                  <a:schemeClr val="tx1"/>
                </a:solidFill>
                <a:latin typeface="Arial" panose="020B0604020202020204" pitchFamily="34" charset="0"/>
              </a:defRPr>
            </a:lvl7pPr>
            <a:lvl8pPr eaLnBrk="0" fontAlgn="base" hangingPunct="0">
              <a:spcBef>
                <a:spcPct val="0"/>
              </a:spcBef>
              <a:spcAft>
                <a:spcPct val="0"/>
              </a:spcAft>
              <a:tabLst>
                <a:tab pos="503238" algn="l"/>
              </a:tabLst>
              <a:defRPr>
                <a:solidFill>
                  <a:schemeClr val="tx1"/>
                </a:solidFill>
                <a:latin typeface="Arial" panose="020B0604020202020204" pitchFamily="34" charset="0"/>
              </a:defRPr>
            </a:lvl8pPr>
            <a:lvl9pPr eaLnBrk="0" fontAlgn="base" hangingPunct="0">
              <a:spcBef>
                <a:spcPct val="0"/>
              </a:spcBef>
              <a:spcAft>
                <a:spcPct val="0"/>
              </a:spcAft>
              <a:tabLst>
                <a:tab pos="503238" algn="l"/>
              </a:tabLst>
              <a:defRPr>
                <a:solidFill>
                  <a:schemeClr val="tx1"/>
                </a:solidFill>
                <a:latin typeface="Arial" panose="020B0604020202020204" pitchFamily="34" charset="0"/>
              </a:defRPr>
            </a:lvl9pPr>
          </a:lstStyle>
          <a:p>
            <a:pPr marL="171450" indent="-171450" defTabSz="914400">
              <a:spcAft>
                <a:spcPts val="600"/>
              </a:spcAft>
              <a:buFont typeface="Arial" panose="020B0604020202020204" pitchFamily="34" charset="0"/>
              <a:buChar char="•"/>
            </a:pPr>
            <a:r>
              <a:rPr lang="en-US" altLang="en-US" sz="1100" dirty="0">
                <a:ea typeface="Times New Roman" panose="02020603050405020304" pitchFamily="18" charset="0"/>
              </a:rPr>
              <a:t>R-T-11: The LMQXFA cold mass will have two main superconducting leads on each side going through the busbar line connection. An additional pair of resistive leads (trim) are required to have current unbalance up to 35 A between the two magnets during operation. The additional leads exit the cold mass through the helium vessel connection. Four additional resistive leads (CLIQ, two per magnet) are required for protection system. </a:t>
            </a:r>
          </a:p>
          <a:p>
            <a:pPr marL="171450" indent="-171450" defTabSz="914400">
              <a:spcAft>
                <a:spcPts val="600"/>
              </a:spcAft>
              <a:buFont typeface="Arial" panose="020B0604020202020204" pitchFamily="34" charset="0"/>
              <a:buChar char="•"/>
            </a:pPr>
            <a:r>
              <a:rPr kumimoji="0" lang="en-US" altLang="en-US" sz="1100" i="0" u="none" strike="noStrike" cap="none" normalizeH="0" baseline="0" dirty="0">
                <a:ln>
                  <a:noFill/>
                </a:ln>
                <a:solidFill>
                  <a:schemeClr val="bg2">
                    <a:lumMod val="75000"/>
                  </a:schemeClr>
                </a:solidFill>
                <a:effectLst/>
                <a:ea typeface="Times New Roman" panose="02020603050405020304" pitchFamily="18" charset="0"/>
              </a:rPr>
              <a:t>R-T-12: The 18 kA busbars will be made with the same </a:t>
            </a:r>
            <a:r>
              <a:rPr kumimoji="0" lang="en-US" altLang="en-US" sz="1100" i="0" u="none" strike="noStrike" cap="none" normalizeH="0" baseline="0" dirty="0" err="1">
                <a:ln>
                  <a:noFill/>
                </a:ln>
                <a:solidFill>
                  <a:schemeClr val="bg2">
                    <a:lumMod val="75000"/>
                  </a:schemeClr>
                </a:solidFill>
                <a:effectLst/>
                <a:ea typeface="Times New Roman" panose="02020603050405020304" pitchFamily="18" charset="0"/>
              </a:rPr>
              <a:t>Nb-Ti</a:t>
            </a:r>
            <a:r>
              <a:rPr kumimoji="0" lang="en-US" altLang="en-US" sz="1100" i="0" u="none" strike="noStrike" cap="none" normalizeH="0" baseline="0" dirty="0">
                <a:ln>
                  <a:noFill/>
                </a:ln>
                <a:solidFill>
                  <a:schemeClr val="bg2">
                    <a:lumMod val="75000"/>
                  </a:schemeClr>
                </a:solidFill>
                <a:effectLst/>
                <a:ea typeface="Times New Roman" panose="02020603050405020304" pitchFamily="18" charset="0"/>
              </a:rPr>
              <a:t> cable used for the connections of the magnet. </a:t>
            </a:r>
            <a:endParaRPr kumimoji="0" lang="en-US" altLang="en-US" sz="1100" i="0" u="none" strike="noStrike" cap="none" normalizeH="0" baseline="0" dirty="0">
              <a:ln>
                <a:noFill/>
              </a:ln>
              <a:solidFill>
                <a:schemeClr val="bg2">
                  <a:lumMod val="75000"/>
                </a:schemeClr>
              </a:solidFill>
              <a:effectLst/>
            </a:endParaRPr>
          </a:p>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tab pos="503238" algn="l"/>
              </a:tabLst>
            </a:pPr>
            <a:r>
              <a:rPr kumimoji="0" lang="en-US" altLang="en-US" sz="1100" i="0" u="none" strike="noStrike" cap="none" normalizeH="0" baseline="0" dirty="0">
                <a:ln>
                  <a:noFill/>
                </a:ln>
                <a:solidFill>
                  <a:schemeClr val="tx1"/>
                </a:solidFill>
                <a:effectLst/>
                <a:ea typeface="Times New Roman" panose="02020603050405020304" pitchFamily="18" charset="0"/>
              </a:rPr>
              <a:t>R-T-13: The busbars must include expansion loops, to be contained within the end cover section and able to accommodate up to 30 mm of axial movement due to differential thermal expansion/contraction. The maximum force allowed for a 30 mm displacement is 500 N.</a:t>
            </a:r>
            <a:endParaRPr kumimoji="0" lang="en-US" altLang="en-US" sz="110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tab pos="503238" algn="l"/>
              </a:tabLst>
            </a:pPr>
            <a:r>
              <a:rPr kumimoji="0" lang="en-US" altLang="en-US" sz="1100" i="0" u="none" strike="noStrike" cap="none" normalizeH="0" baseline="0" dirty="0">
                <a:ln>
                  <a:noFill/>
                </a:ln>
                <a:solidFill>
                  <a:schemeClr val="bg2">
                    <a:lumMod val="75000"/>
                  </a:schemeClr>
                </a:solidFill>
                <a:effectLst/>
                <a:ea typeface="Times New Roman" panose="02020603050405020304" pitchFamily="18" charset="0"/>
              </a:rPr>
              <a:t>R-O-03: The busbars will include maximum </a:t>
            </a:r>
            <a:r>
              <a:rPr kumimoji="0" lang="en-US" altLang="en-US" sz="1100" b="1" i="0" u="none" strike="noStrike" cap="none" normalizeH="0" baseline="0" dirty="0">
                <a:ln>
                  <a:noFill/>
                </a:ln>
                <a:solidFill>
                  <a:schemeClr val="bg2">
                    <a:lumMod val="75000"/>
                  </a:schemeClr>
                </a:solidFill>
                <a:effectLst/>
                <a:ea typeface="Times New Roman" panose="02020603050405020304" pitchFamily="18" charset="0"/>
              </a:rPr>
              <a:t>four internal splices</a:t>
            </a:r>
            <a:r>
              <a:rPr kumimoji="0" lang="en-US" altLang="en-US" sz="1100" i="0" u="none" strike="noStrike" cap="none" normalizeH="0" baseline="0" dirty="0">
                <a:ln>
                  <a:noFill/>
                </a:ln>
                <a:solidFill>
                  <a:schemeClr val="bg2">
                    <a:lumMod val="75000"/>
                  </a:schemeClr>
                </a:solidFill>
                <a:effectLst/>
                <a:ea typeface="Times New Roman" panose="02020603050405020304" pitchFamily="18" charset="0"/>
              </a:rPr>
              <a:t>.  Each splice resistance target value must be less than 1.0 nΩ at 1.9 K. A target value at room temperature will also be specified after the completion of the prototype program. An acceptance threshold will be defined after the completion of the short model program.</a:t>
            </a:r>
            <a:r>
              <a:rPr lang="en-US" altLang="en-US" sz="1100" dirty="0">
                <a:solidFill>
                  <a:schemeClr val="bg2">
                    <a:lumMod val="75000"/>
                  </a:schemeClr>
                </a:solidFill>
              </a:rPr>
              <a:t>  </a:t>
            </a:r>
            <a:r>
              <a:rPr kumimoji="0" lang="en-US" altLang="en-US" sz="1100" i="0" u="none" strike="noStrike" cap="none" normalizeH="0" baseline="0" dirty="0">
                <a:ln>
                  <a:noFill/>
                </a:ln>
                <a:solidFill>
                  <a:schemeClr val="bg2">
                    <a:lumMod val="75000"/>
                  </a:schemeClr>
                </a:solidFill>
                <a:effectLst/>
                <a:ea typeface="Times New Roman" panose="02020603050405020304" pitchFamily="18" charset="0"/>
              </a:rPr>
              <a:t>There are CERN requirements for the splice resistance as well as the solder and flux used for these splices:</a:t>
            </a:r>
            <a:endParaRPr kumimoji="0" lang="en-US" altLang="en-US" sz="1100" i="0" u="none" strike="noStrike" cap="none" normalizeH="0" baseline="0" dirty="0">
              <a:ln>
                <a:noFill/>
              </a:ln>
              <a:solidFill>
                <a:schemeClr val="bg2">
                  <a:lumMod val="75000"/>
                </a:schemeClr>
              </a:solidFill>
              <a:effectLst/>
            </a:endParaRPr>
          </a:p>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tab pos="503238" algn="l"/>
              </a:tabLst>
            </a:pPr>
            <a:r>
              <a:rPr kumimoji="0" lang="en-US" altLang="en-US" sz="1100" i="0" u="none" strike="noStrike" cap="none" normalizeH="0" baseline="0" dirty="0">
                <a:ln>
                  <a:noFill/>
                </a:ln>
                <a:effectLst/>
                <a:ea typeface="Times New Roman" panose="02020603050405020304" pitchFamily="18" charset="0"/>
              </a:rPr>
              <a:t>R-T-14: Splices are to be soldered with CERN approved materials.</a:t>
            </a:r>
          </a:p>
        </p:txBody>
      </p:sp>
      <p:sp>
        <p:nvSpPr>
          <p:cNvPr id="7" name="TextBox 6">
            <a:extLst>
              <a:ext uri="{FF2B5EF4-FFF2-40B4-BE49-F238E27FC236}">
                <a16:creationId xmlns:a16="http://schemas.microsoft.com/office/drawing/2014/main" id="{69B3C7C6-8ADE-4696-930B-51664D43C58F}"/>
              </a:ext>
            </a:extLst>
          </p:cNvPr>
          <p:cNvSpPr txBox="1"/>
          <p:nvPr/>
        </p:nvSpPr>
        <p:spPr>
          <a:xfrm>
            <a:off x="251520" y="1433963"/>
            <a:ext cx="3148170" cy="276999"/>
          </a:xfrm>
          <a:prstGeom prst="rect">
            <a:avLst/>
          </a:prstGeom>
          <a:noFill/>
        </p:spPr>
        <p:txBody>
          <a:bodyPr wrap="none" rtlCol="0">
            <a:spAutoFit/>
          </a:bodyPr>
          <a:lstStyle/>
          <a:p>
            <a:r>
              <a:rPr lang="en-US" sz="1200" b="1" dirty="0"/>
              <a:t>11.1 Busbars Scheme and Requirements</a:t>
            </a:r>
          </a:p>
        </p:txBody>
      </p:sp>
      <p:sp>
        <p:nvSpPr>
          <p:cNvPr id="10" name="Rectangle 3">
            <a:extLst>
              <a:ext uri="{FF2B5EF4-FFF2-40B4-BE49-F238E27FC236}">
                <a16:creationId xmlns:a16="http://schemas.microsoft.com/office/drawing/2014/main" id="{F09F6A3F-C4DD-4E13-B16B-0C1E39754455}"/>
              </a:ext>
            </a:extLst>
          </p:cNvPr>
          <p:cNvSpPr>
            <a:spLocks noChangeArrowheads="1"/>
          </p:cNvSpPr>
          <p:nvPr/>
        </p:nvSpPr>
        <p:spPr bwMode="auto">
          <a:xfrm>
            <a:off x="251520" y="4365104"/>
            <a:ext cx="8568952"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03238" algn="l"/>
              </a:tabLst>
              <a:defRPr>
                <a:solidFill>
                  <a:schemeClr val="tx1"/>
                </a:solidFill>
                <a:latin typeface="Arial" panose="020B0604020202020204" pitchFamily="34" charset="0"/>
              </a:defRPr>
            </a:lvl1pPr>
            <a:lvl2pPr eaLnBrk="0" fontAlgn="base" hangingPunct="0">
              <a:spcBef>
                <a:spcPct val="0"/>
              </a:spcBef>
              <a:spcAft>
                <a:spcPct val="0"/>
              </a:spcAft>
              <a:tabLst>
                <a:tab pos="503238" algn="l"/>
              </a:tabLst>
              <a:defRPr>
                <a:solidFill>
                  <a:schemeClr val="tx1"/>
                </a:solidFill>
                <a:latin typeface="Arial" panose="020B0604020202020204" pitchFamily="34" charset="0"/>
              </a:defRPr>
            </a:lvl2pPr>
            <a:lvl3pPr eaLnBrk="0" fontAlgn="base" hangingPunct="0">
              <a:spcBef>
                <a:spcPct val="0"/>
              </a:spcBef>
              <a:spcAft>
                <a:spcPct val="0"/>
              </a:spcAft>
              <a:tabLst>
                <a:tab pos="503238" algn="l"/>
              </a:tabLst>
              <a:defRPr>
                <a:solidFill>
                  <a:schemeClr val="tx1"/>
                </a:solidFill>
                <a:latin typeface="Arial" panose="020B0604020202020204" pitchFamily="34" charset="0"/>
              </a:defRPr>
            </a:lvl3pPr>
            <a:lvl4pPr eaLnBrk="0" fontAlgn="base" hangingPunct="0">
              <a:spcBef>
                <a:spcPct val="0"/>
              </a:spcBef>
              <a:spcAft>
                <a:spcPct val="0"/>
              </a:spcAft>
              <a:tabLst>
                <a:tab pos="503238" algn="l"/>
              </a:tabLst>
              <a:defRPr>
                <a:solidFill>
                  <a:schemeClr val="tx1"/>
                </a:solidFill>
                <a:latin typeface="Arial" panose="020B0604020202020204" pitchFamily="34" charset="0"/>
              </a:defRPr>
            </a:lvl4pPr>
            <a:lvl5pPr eaLnBrk="0" fontAlgn="base" hangingPunct="0">
              <a:spcBef>
                <a:spcPct val="0"/>
              </a:spcBef>
              <a:spcAft>
                <a:spcPct val="0"/>
              </a:spcAft>
              <a:tabLst>
                <a:tab pos="503238" algn="l"/>
              </a:tabLst>
              <a:defRPr>
                <a:solidFill>
                  <a:schemeClr val="tx1"/>
                </a:solidFill>
                <a:latin typeface="Arial" panose="020B0604020202020204" pitchFamily="34" charset="0"/>
              </a:defRPr>
            </a:lvl5pPr>
            <a:lvl6pPr eaLnBrk="0" fontAlgn="base" hangingPunct="0">
              <a:spcBef>
                <a:spcPct val="0"/>
              </a:spcBef>
              <a:spcAft>
                <a:spcPct val="0"/>
              </a:spcAft>
              <a:tabLst>
                <a:tab pos="503238" algn="l"/>
              </a:tabLst>
              <a:defRPr>
                <a:solidFill>
                  <a:schemeClr val="tx1"/>
                </a:solidFill>
                <a:latin typeface="Arial" panose="020B0604020202020204" pitchFamily="34" charset="0"/>
              </a:defRPr>
            </a:lvl6pPr>
            <a:lvl7pPr eaLnBrk="0" fontAlgn="base" hangingPunct="0">
              <a:spcBef>
                <a:spcPct val="0"/>
              </a:spcBef>
              <a:spcAft>
                <a:spcPct val="0"/>
              </a:spcAft>
              <a:tabLst>
                <a:tab pos="503238" algn="l"/>
              </a:tabLst>
              <a:defRPr>
                <a:solidFill>
                  <a:schemeClr val="tx1"/>
                </a:solidFill>
                <a:latin typeface="Arial" panose="020B0604020202020204" pitchFamily="34" charset="0"/>
              </a:defRPr>
            </a:lvl7pPr>
            <a:lvl8pPr eaLnBrk="0" fontAlgn="base" hangingPunct="0">
              <a:spcBef>
                <a:spcPct val="0"/>
              </a:spcBef>
              <a:spcAft>
                <a:spcPct val="0"/>
              </a:spcAft>
              <a:tabLst>
                <a:tab pos="503238" algn="l"/>
              </a:tabLst>
              <a:defRPr>
                <a:solidFill>
                  <a:schemeClr val="tx1"/>
                </a:solidFill>
                <a:latin typeface="Arial" panose="020B0604020202020204" pitchFamily="34" charset="0"/>
              </a:defRPr>
            </a:lvl8pPr>
            <a:lvl9pPr eaLnBrk="0" fontAlgn="base" hangingPunct="0">
              <a:spcBef>
                <a:spcPct val="0"/>
              </a:spcBef>
              <a:spcAft>
                <a:spcPct val="0"/>
              </a:spcAft>
              <a:tabLst>
                <a:tab pos="503238" algn="l"/>
              </a:tabLst>
              <a:defRPr>
                <a:solidFill>
                  <a:schemeClr val="tx1"/>
                </a:solidFill>
                <a:latin typeface="Arial" panose="020B0604020202020204" pitchFamily="34" charset="0"/>
              </a:defRPr>
            </a:lvl9pPr>
          </a:lstStyle>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tab pos="503238" algn="l"/>
              </a:tabLst>
            </a:pPr>
            <a:r>
              <a:rPr kumimoji="0" lang="en-US" altLang="en-US" sz="1100" i="0" u="none" strike="noStrike" cap="none" normalizeH="0" baseline="0" dirty="0" bmk="">
                <a:ln>
                  <a:noFill/>
                </a:ln>
                <a:solidFill>
                  <a:schemeClr val="bg2">
                    <a:lumMod val="75000"/>
                  </a:schemeClr>
                </a:solidFill>
                <a:effectLst/>
                <a:latin typeface="Arial" panose="020B0604020202020204" pitchFamily="34" charset="0"/>
                <a:ea typeface="Times New Roman" panose="02020603050405020304" pitchFamily="18" charset="0"/>
              </a:rPr>
              <a:t>R-T-16: In each cold mass, two temperature sensors will be installed. These sensors are the short type thermometer assembly (36 mm x 12 mm x 10 mm) typically used by CERN and specified in [10].</a:t>
            </a:r>
            <a:r>
              <a:rPr lang="en-US" altLang="en-US" sz="1100" dirty="0" bmk="">
                <a:solidFill>
                  <a:schemeClr val="bg2">
                    <a:lumMod val="75000"/>
                  </a:schemeClr>
                </a:solidFill>
              </a:rPr>
              <a:t>  </a:t>
            </a:r>
            <a:r>
              <a:rPr kumimoji="0" lang="en-US" altLang="en-US" sz="1100" i="0" u="none" strike="noStrike" cap="none" normalizeH="0" baseline="0" dirty="0" bmk="">
                <a:ln>
                  <a:noFill/>
                </a:ln>
                <a:solidFill>
                  <a:schemeClr val="bg2">
                    <a:lumMod val="75000"/>
                  </a:schemeClr>
                </a:solidFill>
                <a:effectLst/>
                <a:latin typeface="Arial" panose="020B0604020202020204" pitchFamily="34" charset="0"/>
                <a:ea typeface="Times New Roman" panose="02020603050405020304" pitchFamily="18" charset="0"/>
              </a:rPr>
              <a:t>The location is chosen to minimize the radiation dose and to give the most reliable information for both magnets. Two sensors in the same positions are used for redundancy. The thermometer assemblies will be calibrated and supplied by CERN.</a:t>
            </a:r>
            <a:endParaRPr kumimoji="0" lang="en-US" altLang="en-US" sz="1100" i="0" u="none" strike="noStrike" cap="none" normalizeH="0" baseline="0" dirty="0" bmk="">
              <a:ln>
                <a:noFill/>
              </a:ln>
              <a:solidFill>
                <a:schemeClr val="bg2">
                  <a:lumMod val="75000"/>
                </a:schemeClr>
              </a:solidFill>
              <a:effectLst/>
              <a:latin typeface="Arial" panose="020B0604020202020204" pitchFamily="34" charset="0"/>
            </a:endParaRPr>
          </a:p>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tab pos="503238" algn="l"/>
              </a:tabLst>
            </a:pPr>
            <a:r>
              <a:rPr kumimoji="0" lang="en-US" altLang="en-US" sz="1100" i="0" u="none" strike="noStrike" cap="none" normalizeH="0" baseline="0" dirty="0" bmk="">
                <a:ln>
                  <a:noFill/>
                </a:ln>
                <a:solidFill>
                  <a:schemeClr val="tx1"/>
                </a:solidFill>
                <a:effectLst/>
                <a:latin typeface="Arial" panose="020B0604020202020204" pitchFamily="34" charset="0"/>
                <a:ea typeface="Times New Roman" panose="02020603050405020304" pitchFamily="18" charset="0"/>
              </a:rPr>
              <a:t>R-T-17: The LMQXFA cold mass assembly includes a minimum of 16 voltage taps. The Quench Detection voltage taps should follow MQXFA redundancy requirement (see [1] R-T-15). </a:t>
            </a:r>
            <a:endParaRPr kumimoji="0" lang="en-US" altLang="en-US" sz="1100" i="0" u="none" strike="noStrike" cap="none" normalizeH="0" baseline="0" dirty="0" bmk="">
              <a:ln>
                <a:noFill/>
              </a:ln>
              <a:solidFill>
                <a:schemeClr val="tx1"/>
              </a:solidFill>
              <a:effectLst/>
              <a:latin typeface="Arial" panose="020B0604020202020204" pitchFamily="34" charset="0"/>
            </a:endParaRPr>
          </a:p>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tab pos="503238" algn="l"/>
              </a:tabLst>
            </a:pPr>
            <a:r>
              <a:rPr kumimoji="0" lang="en-US" altLang="en-US" sz="1100" i="0" u="none" strike="noStrike" cap="none" normalizeH="0" baseline="0" dirty="0">
                <a:ln>
                  <a:noFill/>
                </a:ln>
                <a:solidFill>
                  <a:schemeClr val="bg2">
                    <a:lumMod val="75000"/>
                  </a:schemeClr>
                </a:solidFill>
                <a:effectLst/>
                <a:latin typeface="Arial" panose="020B0604020202020204" pitchFamily="34" charset="0"/>
                <a:ea typeface="Times New Roman" panose="02020603050405020304" pitchFamily="18" charset="0"/>
              </a:rPr>
              <a:t>R-T-18: Instrumentation wires type, preliminary quantity and function are given in Table 2 of the FDR.</a:t>
            </a:r>
            <a:endParaRPr kumimoji="0" lang="en-US" altLang="en-US" sz="1100" i="0" u="none" strike="noStrike" cap="none" normalizeH="0" baseline="0" dirty="0">
              <a:ln>
                <a:noFill/>
              </a:ln>
              <a:solidFill>
                <a:schemeClr val="bg2">
                  <a:lumMod val="75000"/>
                </a:schemeClr>
              </a:solidFill>
              <a:effectLst/>
              <a:latin typeface="Arial" panose="020B0604020202020204" pitchFamily="34" charset="0"/>
            </a:endParaRPr>
          </a:p>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tab pos="503238" algn="l"/>
              </a:tabLst>
            </a:pPr>
            <a:r>
              <a:rPr kumimoji="0" lang="en-US" altLang="en-US" sz="110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R-T-19: The LMQXFA instrumentation wiring must exit the cold mass assembly through the helium vessel connection. Instrumentation of each magnet will exit the cold mass on opposite sides.</a:t>
            </a:r>
            <a:endParaRPr kumimoji="0" lang="en-US" altLang="en-US" sz="110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E76D4BC1-E010-447B-8AA4-943C63DBC021}"/>
              </a:ext>
            </a:extLst>
          </p:cNvPr>
          <p:cNvSpPr txBox="1"/>
          <p:nvPr/>
        </p:nvSpPr>
        <p:spPr>
          <a:xfrm>
            <a:off x="251520" y="4149080"/>
            <a:ext cx="3518464" cy="276999"/>
          </a:xfrm>
          <a:prstGeom prst="rect">
            <a:avLst/>
          </a:prstGeom>
          <a:noFill/>
        </p:spPr>
        <p:txBody>
          <a:bodyPr wrap="none" rtlCol="0">
            <a:spAutoFit/>
          </a:bodyPr>
          <a:lstStyle/>
          <a:p>
            <a:r>
              <a:rPr lang="en-US" sz="1200" b="1" dirty="0"/>
              <a:t>11.2 Electrical/ Instrumentation Requirements</a:t>
            </a:r>
          </a:p>
        </p:txBody>
      </p:sp>
      <p:sp>
        <p:nvSpPr>
          <p:cNvPr id="3" name="Slide Number Placeholder 2">
            <a:extLst>
              <a:ext uri="{FF2B5EF4-FFF2-40B4-BE49-F238E27FC236}">
                <a16:creationId xmlns:a16="http://schemas.microsoft.com/office/drawing/2014/main" id="{2A886FB9-ADA1-4610-B107-96AD9EB11428}"/>
              </a:ext>
            </a:extLst>
          </p:cNvPr>
          <p:cNvSpPr>
            <a:spLocks noGrp="1"/>
          </p:cNvSpPr>
          <p:nvPr>
            <p:ph type="sldNum" sz="quarter" idx="12"/>
          </p:nvPr>
        </p:nvSpPr>
        <p:spPr/>
        <p:txBody>
          <a:bodyPr/>
          <a:lstStyle/>
          <a:p>
            <a:fld id="{BFDCA1C4-9514-7B4F-976F-D92F7E296653}" type="slidenum">
              <a:rPr lang="fr-FR" smtClean="0"/>
              <a:pPr/>
              <a:t>3</a:t>
            </a:fld>
            <a:endParaRPr lang="fr-FR" dirty="0"/>
          </a:p>
        </p:txBody>
      </p:sp>
      <p:sp>
        <p:nvSpPr>
          <p:cNvPr id="12" name="Footer Placeholder 4">
            <a:extLst>
              <a:ext uri="{FF2B5EF4-FFF2-40B4-BE49-F238E27FC236}">
                <a16:creationId xmlns:a16="http://schemas.microsoft.com/office/drawing/2014/main" id="{74CB3CE0-533D-4538-9627-C8F648821F45}"/>
              </a:ext>
            </a:extLst>
          </p:cNvPr>
          <p:cNvSpPr>
            <a:spLocks noGrp="1"/>
          </p:cNvSpPr>
          <p:nvPr>
            <p:ph type="ftr" sz="quarter" idx="3"/>
          </p:nvPr>
        </p:nvSpPr>
        <p:spPr>
          <a:xfrm>
            <a:off x="4660900" y="6290733"/>
            <a:ext cx="3689066" cy="360000"/>
          </a:xfrm>
        </p:spPr>
        <p:txBody>
          <a:bodyPr/>
          <a:lstStyle/>
          <a:p>
            <a:r>
              <a:rPr lang="en-US"/>
              <a:t>HL-LHC Series PRR           September 6, 2023</a:t>
            </a:r>
            <a:endParaRPr lang="en-GB" dirty="0"/>
          </a:p>
        </p:txBody>
      </p:sp>
    </p:spTree>
    <p:extLst>
      <p:ext uri="{BB962C8B-B14F-4D97-AF65-F5344CB8AC3E}">
        <p14:creationId xmlns:p14="http://schemas.microsoft.com/office/powerpoint/2010/main" val="5233467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A763-6247-4A6F-868B-A3895C22264E}"/>
              </a:ext>
            </a:extLst>
          </p:cNvPr>
          <p:cNvSpPr>
            <a:spLocks noGrp="1"/>
          </p:cNvSpPr>
          <p:nvPr>
            <p:ph type="title"/>
          </p:nvPr>
        </p:nvSpPr>
        <p:spPr>
          <a:xfrm>
            <a:off x="1999766" y="133345"/>
            <a:ext cx="5116996" cy="510465"/>
          </a:xfrm>
        </p:spPr>
        <p:txBody>
          <a:bodyPr/>
          <a:lstStyle/>
          <a:p>
            <a:r>
              <a:rPr lang="en-US" sz="3200" dirty="0"/>
              <a:t>Electrical Testing</a:t>
            </a:r>
          </a:p>
        </p:txBody>
      </p:sp>
      <p:sp>
        <p:nvSpPr>
          <p:cNvPr id="5" name="Slide Number Placeholder 4">
            <a:extLst>
              <a:ext uri="{FF2B5EF4-FFF2-40B4-BE49-F238E27FC236}">
                <a16:creationId xmlns:a16="http://schemas.microsoft.com/office/drawing/2014/main" id="{C0B93B5A-AF4E-4BA5-AD7B-C23D7101C081}"/>
              </a:ext>
            </a:extLst>
          </p:cNvPr>
          <p:cNvSpPr>
            <a:spLocks noGrp="1"/>
          </p:cNvSpPr>
          <p:nvPr>
            <p:ph type="sldNum" sz="quarter" idx="12"/>
          </p:nvPr>
        </p:nvSpPr>
        <p:spPr/>
        <p:txBody>
          <a:bodyPr/>
          <a:lstStyle/>
          <a:p>
            <a:fld id="{BFDCA1C4-9514-7B4F-976F-D92F7E296653}" type="slidenum">
              <a:rPr lang="fr-FR" smtClean="0"/>
              <a:pPr/>
              <a:t>30</a:t>
            </a:fld>
            <a:endParaRPr lang="fr-FR" dirty="0"/>
          </a:p>
        </p:txBody>
      </p:sp>
      <p:sp>
        <p:nvSpPr>
          <p:cNvPr id="7" name="Footer Placeholder 4">
            <a:extLst>
              <a:ext uri="{FF2B5EF4-FFF2-40B4-BE49-F238E27FC236}">
                <a16:creationId xmlns:a16="http://schemas.microsoft.com/office/drawing/2014/main" id="{22091448-AFBF-4221-8CF8-F1B659846552}"/>
              </a:ext>
            </a:extLst>
          </p:cNvPr>
          <p:cNvSpPr>
            <a:spLocks noGrp="1"/>
          </p:cNvSpPr>
          <p:nvPr>
            <p:ph type="ftr" sz="quarter" idx="3"/>
          </p:nvPr>
        </p:nvSpPr>
        <p:spPr>
          <a:xfrm>
            <a:off x="4660900" y="6290733"/>
            <a:ext cx="3689066" cy="360000"/>
          </a:xfrm>
        </p:spPr>
        <p:txBody>
          <a:bodyPr/>
          <a:lstStyle/>
          <a:p>
            <a:r>
              <a:rPr lang="en-US"/>
              <a:t>HL-LHC Series PRR           September 6, 2023</a:t>
            </a:r>
            <a:endParaRPr lang="en-GB" dirty="0"/>
          </a:p>
        </p:txBody>
      </p:sp>
      <p:sp>
        <p:nvSpPr>
          <p:cNvPr id="4" name="TextBox 3">
            <a:extLst>
              <a:ext uri="{FF2B5EF4-FFF2-40B4-BE49-F238E27FC236}">
                <a16:creationId xmlns:a16="http://schemas.microsoft.com/office/drawing/2014/main" id="{5F90633A-12B4-57CE-8980-37E511BC68CF}"/>
              </a:ext>
            </a:extLst>
          </p:cNvPr>
          <p:cNvSpPr txBox="1"/>
          <p:nvPr/>
        </p:nvSpPr>
        <p:spPr>
          <a:xfrm>
            <a:off x="728046" y="643810"/>
            <a:ext cx="7511144" cy="584775"/>
          </a:xfrm>
          <a:prstGeom prst="rect">
            <a:avLst/>
          </a:prstGeom>
          <a:noFill/>
        </p:spPr>
        <p:txBody>
          <a:bodyPr wrap="square" rtlCol="0">
            <a:spAutoFit/>
          </a:bodyPr>
          <a:lstStyle/>
          <a:p>
            <a:r>
              <a:rPr lang="en-US" sz="1600" dirty="0">
                <a:solidFill>
                  <a:srgbClr val="C00000"/>
                </a:solidFill>
              </a:rPr>
              <a:t>Electrical  inspection is done at various points in the assembly.  Data is input to a spreadsheet (</a:t>
            </a:r>
            <a:r>
              <a:rPr lang="en-US" sz="1600" dirty="0" err="1">
                <a:solidFill>
                  <a:srgbClr val="C00000"/>
                </a:solidFill>
              </a:rPr>
              <a:t>HiLumi</a:t>
            </a:r>
            <a:r>
              <a:rPr lang="en-US" sz="1600" dirty="0">
                <a:solidFill>
                  <a:srgbClr val="C00000"/>
                </a:solidFill>
              </a:rPr>
              <a:t> doc 3966).</a:t>
            </a:r>
          </a:p>
        </p:txBody>
      </p:sp>
      <p:sp>
        <p:nvSpPr>
          <p:cNvPr id="6" name="TextBox 5">
            <a:extLst>
              <a:ext uri="{FF2B5EF4-FFF2-40B4-BE49-F238E27FC236}">
                <a16:creationId xmlns:a16="http://schemas.microsoft.com/office/drawing/2014/main" id="{33C3679A-CDB2-2967-83F3-34EA58766F7C}"/>
              </a:ext>
            </a:extLst>
          </p:cNvPr>
          <p:cNvSpPr txBox="1"/>
          <p:nvPr/>
        </p:nvSpPr>
        <p:spPr>
          <a:xfrm>
            <a:off x="531850" y="1257420"/>
            <a:ext cx="8341567" cy="5262979"/>
          </a:xfrm>
          <a:prstGeom prst="rect">
            <a:avLst/>
          </a:prstGeom>
          <a:noFill/>
        </p:spPr>
        <p:txBody>
          <a:bodyPr wrap="square" rtlCol="0">
            <a:spAutoFit/>
          </a:bodyPr>
          <a:lstStyle/>
          <a:p>
            <a:pPr marL="742950" lvl="1" indent="-285750">
              <a:spcBef>
                <a:spcPts val="0"/>
              </a:spcBef>
              <a:buFont typeface="Arial" panose="020B0604020202020204" pitchFamily="34" charset="0"/>
              <a:buChar char="•"/>
            </a:pPr>
            <a:r>
              <a:rPr lang="en-US" sz="1200" dirty="0"/>
              <a:t>464574 HL-LHC AUP MQXFA Incoming Inspection and QA Traveler</a:t>
            </a:r>
          </a:p>
          <a:p>
            <a:pPr marL="1200150" lvl="2" indent="-285750">
              <a:buFont typeface="Courier New" panose="02070309020205020404" pitchFamily="49" charset="0"/>
              <a:buChar char="o"/>
            </a:pPr>
            <a:r>
              <a:rPr lang="en-US" sz="1200" dirty="0"/>
              <a:t>4.9 hold point for visual inspection</a:t>
            </a:r>
          </a:p>
          <a:p>
            <a:pPr marL="1200150" lvl="2" indent="-285750">
              <a:buFont typeface="Courier New" panose="02070309020205020404" pitchFamily="49" charset="0"/>
              <a:buChar char="o"/>
            </a:pPr>
            <a:r>
              <a:rPr lang="en-US" sz="1200" dirty="0"/>
              <a:t>6.3 Electrical inspection </a:t>
            </a:r>
          </a:p>
          <a:p>
            <a:pPr marL="742950" lvl="1" indent="-285750">
              <a:spcBef>
                <a:spcPts val="0"/>
              </a:spcBef>
              <a:buFont typeface="Arial" panose="020B0604020202020204" pitchFamily="34" charset="0"/>
              <a:buChar char="•"/>
            </a:pPr>
            <a:r>
              <a:rPr lang="en-US" sz="1200" dirty="0"/>
              <a:t>464507 HL-LHC Magnet Bus Traveler</a:t>
            </a:r>
          </a:p>
          <a:p>
            <a:pPr marL="1200150" lvl="2" indent="-285750">
              <a:buFont typeface="Courier New" panose="02070309020205020404" pitchFamily="49" charset="0"/>
              <a:buChar char="o"/>
            </a:pPr>
            <a:r>
              <a:rPr lang="en-US" sz="1200" dirty="0"/>
              <a:t>8.2 resistance check of bus</a:t>
            </a:r>
          </a:p>
          <a:p>
            <a:pPr marL="1200150" lvl="2" indent="-285750">
              <a:buFont typeface="Courier New" panose="02070309020205020404" pitchFamily="49" charset="0"/>
              <a:buChar char="o"/>
            </a:pPr>
            <a:r>
              <a:rPr lang="en-US" sz="1200" dirty="0"/>
              <a:t>8.3 </a:t>
            </a:r>
            <a:r>
              <a:rPr lang="en-US" sz="1200" dirty="0" err="1"/>
              <a:t>hiopt</a:t>
            </a:r>
            <a:r>
              <a:rPr lang="en-US" sz="1200" dirty="0"/>
              <a:t> of bus</a:t>
            </a:r>
          </a:p>
          <a:p>
            <a:pPr marL="1200150" lvl="2" indent="-285750">
              <a:buFont typeface="Courier New" panose="02070309020205020404" pitchFamily="49" charset="0"/>
              <a:buChar char="o"/>
            </a:pPr>
            <a:r>
              <a:rPr lang="en-US" sz="1200" dirty="0"/>
              <a:t>10.11 </a:t>
            </a:r>
            <a:r>
              <a:rPr lang="en-US" sz="1200" dirty="0" err="1"/>
              <a:t>hipot</a:t>
            </a:r>
            <a:r>
              <a:rPr lang="en-US" sz="1200" dirty="0"/>
              <a:t> of bus assembly (with housing)</a:t>
            </a:r>
          </a:p>
          <a:p>
            <a:pPr marL="742950" lvl="1" indent="-285750">
              <a:spcBef>
                <a:spcPts val="0"/>
              </a:spcBef>
              <a:buFont typeface="Arial" panose="020B0604020202020204" pitchFamily="34" charset="0"/>
              <a:buChar char="•"/>
            </a:pPr>
            <a:r>
              <a:rPr lang="en-US" sz="1200" dirty="0"/>
              <a:t>464525 HL-LHC AUP Q1 Q3 Cold Mass Assembly Traveler</a:t>
            </a:r>
          </a:p>
          <a:p>
            <a:pPr marL="1200150" lvl="2" indent="-285750">
              <a:buFont typeface="Courier New" panose="02070309020205020404" pitchFamily="49" charset="0"/>
              <a:buChar char="o"/>
            </a:pPr>
            <a:r>
              <a:rPr lang="en-US" sz="1200" dirty="0"/>
              <a:t>8.4 Beam Tube </a:t>
            </a:r>
            <a:r>
              <a:rPr lang="en-US" sz="1200" dirty="0" err="1"/>
              <a:t>hipot</a:t>
            </a:r>
            <a:r>
              <a:rPr lang="en-US" sz="1200" dirty="0"/>
              <a:t> to ground</a:t>
            </a:r>
          </a:p>
          <a:p>
            <a:pPr marL="1200150" lvl="2" indent="-285750">
              <a:buFont typeface="Courier New" panose="02070309020205020404" pitchFamily="49" charset="0"/>
              <a:buChar char="o"/>
            </a:pPr>
            <a:r>
              <a:rPr lang="en-US" sz="1200" dirty="0"/>
              <a:t>8.10 Beam Tube </a:t>
            </a:r>
            <a:r>
              <a:rPr lang="en-US" sz="1200" dirty="0" err="1"/>
              <a:t>hipot</a:t>
            </a:r>
            <a:r>
              <a:rPr lang="en-US" sz="1200" dirty="0"/>
              <a:t> to coil, heaters</a:t>
            </a:r>
          </a:p>
          <a:p>
            <a:pPr marL="1200150" lvl="2" indent="-285750">
              <a:buFont typeface="Courier New" panose="02070309020205020404" pitchFamily="49" charset="0"/>
              <a:buChar char="o"/>
            </a:pPr>
            <a:r>
              <a:rPr lang="en-US" sz="1200" dirty="0"/>
              <a:t>11.0 complete electrical inspection of all components, including all instrumentation and </a:t>
            </a:r>
            <a:r>
              <a:rPr lang="en-US" sz="1200" dirty="0" err="1"/>
              <a:t>hipots</a:t>
            </a:r>
            <a:r>
              <a:rPr lang="en-US" sz="1200" dirty="0"/>
              <a:t>, before shell welding.</a:t>
            </a:r>
          </a:p>
          <a:p>
            <a:pPr marL="1200150" lvl="2" indent="-285750">
              <a:buFont typeface="Courier New" panose="02070309020205020404" pitchFamily="49" charset="0"/>
              <a:buChar char="o"/>
            </a:pPr>
            <a:r>
              <a:rPr lang="en-US" sz="1200" dirty="0"/>
              <a:t>13.15 electrical inspection of all components, of the combined magnets and busbars after longitudinal shell welding. </a:t>
            </a:r>
          </a:p>
          <a:p>
            <a:pPr marL="1200150" lvl="2" indent="-285750">
              <a:buFont typeface="Courier New" panose="02070309020205020404" pitchFamily="49" charset="0"/>
              <a:buChar char="o"/>
            </a:pPr>
            <a:r>
              <a:rPr lang="en-US" sz="1200" dirty="0"/>
              <a:t>13.20 electrical inspection of all components, of the combined magnets and busbars after end cover welding. </a:t>
            </a:r>
          </a:p>
          <a:p>
            <a:pPr marL="1200150" lvl="2" indent="-285750">
              <a:buFont typeface="Courier New" panose="02070309020205020404" pitchFamily="49" charset="0"/>
              <a:buChar char="o"/>
            </a:pPr>
            <a:r>
              <a:rPr lang="en-US" sz="1200" dirty="0"/>
              <a:t>17.0 electrical inspection of all components, of the combined magnets and busbars after beam tube, heat exchanger, extremities, N lines, and </a:t>
            </a:r>
            <a:r>
              <a:rPr lang="en-US" sz="1200" dirty="0" err="1"/>
              <a:t>Fsi</a:t>
            </a:r>
            <a:r>
              <a:rPr lang="en-US" sz="1200" dirty="0"/>
              <a:t> target mounts have been installed. </a:t>
            </a:r>
          </a:p>
          <a:p>
            <a:pPr marL="1200150" lvl="2" indent="-285750">
              <a:buFont typeface="Courier New" panose="02070309020205020404" pitchFamily="49" charset="0"/>
              <a:buChar char="o"/>
            </a:pPr>
            <a:endParaRPr lang="en-US" sz="1200" dirty="0"/>
          </a:p>
          <a:p>
            <a:pPr marL="742950" lvl="1" indent="-285750">
              <a:spcBef>
                <a:spcPts val="0"/>
              </a:spcBef>
              <a:buFont typeface="Arial" panose="020B0604020202020204" pitchFamily="34" charset="0"/>
              <a:buChar char="•"/>
            </a:pPr>
            <a:r>
              <a:rPr lang="en-US" sz="1200" dirty="0"/>
              <a:t>464720 HL-LHC AUP Capillary Tube Installation Traveler.</a:t>
            </a:r>
          </a:p>
          <a:p>
            <a:pPr marL="1200150" lvl="2" indent="-285750">
              <a:buFont typeface="Courier New" panose="02070309020205020404" pitchFamily="49" charset="0"/>
              <a:buChar char="o"/>
            </a:pPr>
            <a:r>
              <a:rPr lang="en-US" sz="1200" dirty="0"/>
              <a:t>3.3, 4.3  Perform an electrical check on all the instrumentation wires.</a:t>
            </a:r>
          </a:p>
          <a:p>
            <a:pPr marL="1200150" lvl="2" indent="-285750">
              <a:buFont typeface="Courier New" panose="02070309020205020404" pitchFamily="49" charset="0"/>
              <a:buChar char="o"/>
            </a:pPr>
            <a:r>
              <a:rPr lang="en-US" sz="1200" dirty="0"/>
              <a:t>3.18, 4.18 Perform a continuity check on instrumentation wires.</a:t>
            </a:r>
          </a:p>
          <a:p>
            <a:pPr marL="1200150" lvl="2" indent="-285750">
              <a:buFont typeface="Courier New" panose="02070309020205020404" pitchFamily="49" charset="0"/>
              <a:buChar char="o"/>
            </a:pPr>
            <a:r>
              <a:rPr lang="en-US" sz="1200" dirty="0"/>
              <a:t>3.23, 4.23  Post capillary tube electrical check on instrumentation wires. </a:t>
            </a:r>
          </a:p>
          <a:p>
            <a:pPr marL="1200150" lvl="2" indent="-285750">
              <a:buFont typeface="Courier New" panose="02070309020205020404" pitchFamily="49" charset="0"/>
              <a:buChar char="o"/>
            </a:pPr>
            <a:r>
              <a:rPr lang="en-US" sz="1200" dirty="0"/>
              <a:t>5.10 Perform electrical checks on CLIQ wires</a:t>
            </a:r>
          </a:p>
          <a:p>
            <a:pPr marL="1200150" lvl="2" indent="-285750">
              <a:buFont typeface="Courier New" panose="02070309020205020404" pitchFamily="49" charset="0"/>
              <a:buChar char="o"/>
            </a:pPr>
            <a:r>
              <a:rPr lang="en-US" sz="1200" dirty="0"/>
              <a:t>5.11.3.12 Perform continuity checks on CLIQ splices</a:t>
            </a:r>
          </a:p>
          <a:p>
            <a:pPr marL="1200150" lvl="2" indent="-285750">
              <a:buFont typeface="Courier New" panose="02070309020205020404" pitchFamily="49" charset="0"/>
              <a:buChar char="o"/>
            </a:pPr>
            <a:r>
              <a:rPr lang="en-US" sz="1200" dirty="0"/>
              <a:t>5.13 perform electrical tests  on both CLIQ lines</a:t>
            </a:r>
          </a:p>
          <a:p>
            <a:pPr marL="1200150" lvl="2" indent="-285750">
              <a:buFont typeface="Courier New" panose="02070309020205020404" pitchFamily="49" charset="0"/>
              <a:buChar char="o"/>
            </a:pPr>
            <a:r>
              <a:rPr lang="en-US" sz="1200" dirty="0"/>
              <a:t>6.14 Perform continuity and resistance checkouts of CLIQ and </a:t>
            </a:r>
            <a:r>
              <a:rPr lang="en-US" sz="1200" dirty="0" err="1"/>
              <a:t>kmod</a:t>
            </a:r>
            <a:r>
              <a:rPr lang="en-US" sz="1200" dirty="0"/>
              <a:t> splices.. </a:t>
            </a:r>
          </a:p>
          <a:p>
            <a:pPr marL="1200150" lvl="2" indent="-285750">
              <a:buFont typeface="Courier New" panose="02070309020205020404" pitchFamily="49" charset="0"/>
              <a:buChar char="o"/>
            </a:pPr>
            <a:r>
              <a:rPr lang="en-US" sz="1200" dirty="0"/>
              <a:t>6.17 Perform electrical tests of CLIQ and </a:t>
            </a:r>
            <a:r>
              <a:rPr lang="en-US" sz="1200" dirty="0" err="1"/>
              <a:t>kmod</a:t>
            </a:r>
            <a:r>
              <a:rPr lang="en-US" sz="1200" dirty="0"/>
              <a:t> lines </a:t>
            </a:r>
          </a:p>
        </p:txBody>
      </p:sp>
    </p:spTree>
    <p:extLst>
      <p:ext uri="{BB962C8B-B14F-4D97-AF65-F5344CB8AC3E}">
        <p14:creationId xmlns:p14="http://schemas.microsoft.com/office/powerpoint/2010/main" val="40806168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A763-6247-4A6F-868B-A3895C22264E}"/>
              </a:ext>
            </a:extLst>
          </p:cNvPr>
          <p:cNvSpPr>
            <a:spLocks noGrp="1"/>
          </p:cNvSpPr>
          <p:nvPr>
            <p:ph type="title"/>
          </p:nvPr>
        </p:nvSpPr>
        <p:spPr>
          <a:xfrm>
            <a:off x="1999766" y="133345"/>
            <a:ext cx="5116996" cy="510465"/>
          </a:xfrm>
        </p:spPr>
        <p:txBody>
          <a:bodyPr/>
          <a:lstStyle/>
          <a:p>
            <a:r>
              <a:rPr lang="en-US" sz="3200" dirty="0"/>
              <a:t>MTF Temperature Sensors</a:t>
            </a:r>
          </a:p>
        </p:txBody>
      </p:sp>
      <p:sp>
        <p:nvSpPr>
          <p:cNvPr id="5" name="Slide Number Placeholder 4">
            <a:extLst>
              <a:ext uri="{FF2B5EF4-FFF2-40B4-BE49-F238E27FC236}">
                <a16:creationId xmlns:a16="http://schemas.microsoft.com/office/drawing/2014/main" id="{C0B93B5A-AF4E-4BA5-AD7B-C23D7101C081}"/>
              </a:ext>
            </a:extLst>
          </p:cNvPr>
          <p:cNvSpPr>
            <a:spLocks noGrp="1"/>
          </p:cNvSpPr>
          <p:nvPr>
            <p:ph type="sldNum" sz="quarter" idx="12"/>
          </p:nvPr>
        </p:nvSpPr>
        <p:spPr/>
        <p:txBody>
          <a:bodyPr/>
          <a:lstStyle/>
          <a:p>
            <a:fld id="{BFDCA1C4-9514-7B4F-976F-D92F7E296653}" type="slidenum">
              <a:rPr lang="fr-FR" smtClean="0"/>
              <a:pPr/>
              <a:t>31</a:t>
            </a:fld>
            <a:endParaRPr lang="fr-FR" dirty="0"/>
          </a:p>
        </p:txBody>
      </p:sp>
      <p:sp>
        <p:nvSpPr>
          <p:cNvPr id="7" name="Footer Placeholder 4">
            <a:extLst>
              <a:ext uri="{FF2B5EF4-FFF2-40B4-BE49-F238E27FC236}">
                <a16:creationId xmlns:a16="http://schemas.microsoft.com/office/drawing/2014/main" id="{22091448-AFBF-4221-8CF8-F1B659846552}"/>
              </a:ext>
            </a:extLst>
          </p:cNvPr>
          <p:cNvSpPr>
            <a:spLocks noGrp="1"/>
          </p:cNvSpPr>
          <p:nvPr>
            <p:ph type="ftr" sz="quarter" idx="3"/>
          </p:nvPr>
        </p:nvSpPr>
        <p:spPr>
          <a:xfrm>
            <a:off x="4660900" y="6290733"/>
            <a:ext cx="3689066" cy="360000"/>
          </a:xfrm>
        </p:spPr>
        <p:txBody>
          <a:bodyPr/>
          <a:lstStyle/>
          <a:p>
            <a:r>
              <a:rPr lang="en-US"/>
              <a:t>HL-LHC Series PRR           September 6, 2023</a:t>
            </a:r>
            <a:endParaRPr lang="en-GB" dirty="0"/>
          </a:p>
        </p:txBody>
      </p:sp>
      <p:pic>
        <p:nvPicPr>
          <p:cNvPr id="3" name="Picture 2">
            <a:extLst>
              <a:ext uri="{FF2B5EF4-FFF2-40B4-BE49-F238E27FC236}">
                <a16:creationId xmlns:a16="http://schemas.microsoft.com/office/drawing/2014/main" id="{16C0334E-3F5D-A778-226D-EC56B6C369E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3880" y="1679510"/>
            <a:ext cx="7346086" cy="3601868"/>
          </a:xfrm>
          <a:prstGeom prst="rect">
            <a:avLst/>
          </a:prstGeom>
          <a:noFill/>
        </p:spPr>
      </p:pic>
    </p:spTree>
    <p:extLst>
      <p:ext uri="{BB962C8B-B14F-4D97-AF65-F5344CB8AC3E}">
        <p14:creationId xmlns:p14="http://schemas.microsoft.com/office/powerpoint/2010/main" val="21856710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A763-6247-4A6F-868B-A3895C22264E}"/>
              </a:ext>
            </a:extLst>
          </p:cNvPr>
          <p:cNvSpPr>
            <a:spLocks noGrp="1"/>
          </p:cNvSpPr>
          <p:nvPr>
            <p:ph type="title"/>
          </p:nvPr>
        </p:nvSpPr>
        <p:spPr>
          <a:xfrm>
            <a:off x="1654533" y="319957"/>
            <a:ext cx="6164520" cy="510465"/>
          </a:xfrm>
        </p:spPr>
        <p:txBody>
          <a:bodyPr/>
          <a:lstStyle/>
          <a:p>
            <a:r>
              <a:rPr lang="en-US" sz="3200" dirty="0"/>
              <a:t>Voltage taps from Splice Box</a:t>
            </a:r>
          </a:p>
        </p:txBody>
      </p:sp>
      <p:sp>
        <p:nvSpPr>
          <p:cNvPr id="5" name="Slide Number Placeholder 4">
            <a:extLst>
              <a:ext uri="{FF2B5EF4-FFF2-40B4-BE49-F238E27FC236}">
                <a16:creationId xmlns:a16="http://schemas.microsoft.com/office/drawing/2014/main" id="{C0B93B5A-AF4E-4BA5-AD7B-C23D7101C081}"/>
              </a:ext>
            </a:extLst>
          </p:cNvPr>
          <p:cNvSpPr>
            <a:spLocks noGrp="1"/>
          </p:cNvSpPr>
          <p:nvPr>
            <p:ph type="sldNum" sz="quarter" idx="12"/>
          </p:nvPr>
        </p:nvSpPr>
        <p:spPr/>
        <p:txBody>
          <a:bodyPr/>
          <a:lstStyle/>
          <a:p>
            <a:fld id="{BFDCA1C4-9514-7B4F-976F-D92F7E296653}" type="slidenum">
              <a:rPr lang="fr-FR" smtClean="0"/>
              <a:pPr/>
              <a:t>32</a:t>
            </a:fld>
            <a:endParaRPr lang="fr-FR" dirty="0"/>
          </a:p>
        </p:txBody>
      </p:sp>
      <p:sp>
        <p:nvSpPr>
          <p:cNvPr id="7" name="Footer Placeholder 4">
            <a:extLst>
              <a:ext uri="{FF2B5EF4-FFF2-40B4-BE49-F238E27FC236}">
                <a16:creationId xmlns:a16="http://schemas.microsoft.com/office/drawing/2014/main" id="{22091448-AFBF-4221-8CF8-F1B659846552}"/>
              </a:ext>
            </a:extLst>
          </p:cNvPr>
          <p:cNvSpPr>
            <a:spLocks noGrp="1"/>
          </p:cNvSpPr>
          <p:nvPr>
            <p:ph type="ftr" sz="quarter" idx="3"/>
          </p:nvPr>
        </p:nvSpPr>
        <p:spPr>
          <a:xfrm>
            <a:off x="4660900" y="6290733"/>
            <a:ext cx="3689066" cy="360000"/>
          </a:xfrm>
        </p:spPr>
        <p:txBody>
          <a:bodyPr/>
          <a:lstStyle/>
          <a:p>
            <a:r>
              <a:rPr lang="en-US"/>
              <a:t>HL-LHC Series PRR           September 6, 2023</a:t>
            </a:r>
            <a:endParaRPr lang="en-GB" dirty="0"/>
          </a:p>
        </p:txBody>
      </p:sp>
      <p:pic>
        <p:nvPicPr>
          <p:cNvPr id="4" name="Picture 3">
            <a:extLst>
              <a:ext uri="{FF2B5EF4-FFF2-40B4-BE49-F238E27FC236}">
                <a16:creationId xmlns:a16="http://schemas.microsoft.com/office/drawing/2014/main" id="{6E81A9EC-E42C-88F1-4B98-0C2BB6CD1F9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1668" y="1520889"/>
            <a:ext cx="7706910" cy="3741575"/>
          </a:xfrm>
          <a:prstGeom prst="rect">
            <a:avLst/>
          </a:prstGeom>
          <a:noFill/>
        </p:spPr>
      </p:pic>
    </p:spTree>
    <p:extLst>
      <p:ext uri="{BB962C8B-B14F-4D97-AF65-F5344CB8AC3E}">
        <p14:creationId xmlns:p14="http://schemas.microsoft.com/office/powerpoint/2010/main" val="2787379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536FD-6F02-48C5-A258-9B2E14F736EB}"/>
              </a:ext>
            </a:extLst>
          </p:cNvPr>
          <p:cNvSpPr>
            <a:spLocks noGrp="1"/>
          </p:cNvSpPr>
          <p:nvPr>
            <p:ph type="title"/>
          </p:nvPr>
        </p:nvSpPr>
        <p:spPr>
          <a:xfrm>
            <a:off x="766800" y="132842"/>
            <a:ext cx="7920000" cy="720000"/>
          </a:xfrm>
        </p:spPr>
        <p:txBody>
          <a:bodyPr/>
          <a:lstStyle/>
          <a:p>
            <a:r>
              <a:rPr lang="en-US" sz="2400" dirty="0"/>
              <a:t>Q1/Q3 Bus Bar, Exp Loop and Instrumentation Scope</a:t>
            </a:r>
          </a:p>
        </p:txBody>
      </p:sp>
      <p:sp>
        <p:nvSpPr>
          <p:cNvPr id="9" name="TextBox 8">
            <a:extLst>
              <a:ext uri="{FF2B5EF4-FFF2-40B4-BE49-F238E27FC236}">
                <a16:creationId xmlns:a16="http://schemas.microsoft.com/office/drawing/2014/main" id="{D624999F-35C7-4059-B516-225909AD5A79}"/>
              </a:ext>
            </a:extLst>
          </p:cNvPr>
          <p:cNvSpPr txBox="1"/>
          <p:nvPr/>
        </p:nvSpPr>
        <p:spPr>
          <a:xfrm>
            <a:off x="379309" y="764704"/>
            <a:ext cx="5560843" cy="2923877"/>
          </a:xfrm>
          <a:prstGeom prst="rect">
            <a:avLst/>
          </a:prstGeom>
          <a:noFill/>
        </p:spPr>
        <p:txBody>
          <a:bodyPr wrap="square" rtlCol="0">
            <a:spAutoFit/>
          </a:bodyPr>
          <a:lstStyle/>
          <a:p>
            <a:r>
              <a:rPr lang="en-US" sz="1400" dirty="0"/>
              <a:t>List of items in scope of Bus, Expansion loops and Instrumentation:</a:t>
            </a:r>
          </a:p>
          <a:p>
            <a:pPr marL="285750" indent="-285750">
              <a:buFont typeface="Arial" panose="020B0604020202020204" pitchFamily="34" charset="0"/>
              <a:buChar char="•"/>
            </a:pPr>
            <a:r>
              <a:rPr lang="en-US" sz="1400" dirty="0"/>
              <a:t>Bus assembly with housing</a:t>
            </a:r>
          </a:p>
          <a:p>
            <a:pPr marL="285750" indent="-285750">
              <a:buFont typeface="Arial" panose="020B0604020202020204" pitchFamily="34" charset="0"/>
              <a:buChar char="•"/>
            </a:pPr>
            <a:r>
              <a:rPr lang="en-US" sz="1400" dirty="0"/>
              <a:t>Upper and Lower Expansion loops</a:t>
            </a:r>
          </a:p>
          <a:p>
            <a:pPr marL="285750" indent="-285750">
              <a:buFont typeface="Arial" panose="020B0604020202020204" pitchFamily="34" charset="0"/>
              <a:buChar char="•"/>
            </a:pPr>
            <a:r>
              <a:rPr lang="en-US" sz="1400" dirty="0"/>
              <a:t>Lead and expansion loop hold-down parts</a:t>
            </a:r>
          </a:p>
          <a:p>
            <a:pPr marL="285750" indent="-285750">
              <a:buFont typeface="Arial" panose="020B0604020202020204" pitchFamily="34" charset="0"/>
              <a:buChar char="•"/>
            </a:pPr>
            <a:r>
              <a:rPr lang="en-US" sz="1400" dirty="0"/>
              <a:t>Splices from “A” lead to local bus</a:t>
            </a:r>
          </a:p>
          <a:p>
            <a:pPr marL="285750" indent="-285750">
              <a:buFont typeface="Arial" panose="020B0604020202020204" pitchFamily="34" charset="0"/>
              <a:buChar char="•"/>
            </a:pPr>
            <a:r>
              <a:rPr lang="en-US" sz="1400" dirty="0" err="1"/>
              <a:t>Kmod</a:t>
            </a:r>
            <a:r>
              <a:rPr lang="en-US" sz="1400" dirty="0"/>
              <a:t> (Trim Leads)</a:t>
            </a:r>
          </a:p>
          <a:p>
            <a:pPr marL="285750" indent="-285750">
              <a:buFont typeface="Arial" panose="020B0604020202020204" pitchFamily="34" charset="0"/>
              <a:buChar char="•"/>
            </a:pPr>
            <a:r>
              <a:rPr lang="en-US" sz="1400" dirty="0"/>
              <a:t>CLIQ lead routing</a:t>
            </a:r>
          </a:p>
          <a:p>
            <a:pPr marL="285750" indent="-285750">
              <a:buFont typeface="Arial" panose="020B0604020202020204" pitchFamily="34" charset="0"/>
              <a:buChar char="•"/>
            </a:pPr>
            <a:r>
              <a:rPr lang="en-US" sz="1400" dirty="0"/>
              <a:t>Instrumentation</a:t>
            </a:r>
          </a:p>
          <a:p>
            <a:pPr marL="742950" lvl="1" indent="-285750">
              <a:buFont typeface="Courier New" panose="02070309020205020404" pitchFamily="49" charset="0"/>
              <a:buChar char="o"/>
            </a:pPr>
            <a:r>
              <a:rPr lang="en-US" sz="1200" dirty="0" err="1"/>
              <a:t>Cryo</a:t>
            </a:r>
            <a:r>
              <a:rPr lang="en-US" sz="1200" dirty="0"/>
              <a:t> Heaters (Warmup Heaters)</a:t>
            </a:r>
          </a:p>
          <a:p>
            <a:pPr marL="742950" lvl="1" indent="-285750">
              <a:buFont typeface="Courier New" panose="02070309020205020404" pitchFamily="49" charset="0"/>
              <a:buChar char="o"/>
            </a:pPr>
            <a:r>
              <a:rPr lang="en-US" sz="1200" dirty="0"/>
              <a:t>Temperature Sensors</a:t>
            </a:r>
          </a:p>
          <a:p>
            <a:pPr marL="742950" lvl="1" indent="-285750">
              <a:buFont typeface="Courier New" panose="02070309020205020404" pitchFamily="49" charset="0"/>
              <a:buChar char="o"/>
            </a:pPr>
            <a:r>
              <a:rPr lang="en-US" sz="1200" dirty="0"/>
              <a:t>MTF temperature sensors</a:t>
            </a:r>
          </a:p>
          <a:p>
            <a:pPr marL="742950" lvl="1" indent="-285750">
              <a:buFont typeface="Courier New" panose="02070309020205020404" pitchFamily="49" charset="0"/>
              <a:buChar char="o"/>
            </a:pPr>
            <a:r>
              <a:rPr lang="en-US" sz="1200" dirty="0"/>
              <a:t>Quench Detection Voltage Taps</a:t>
            </a:r>
          </a:p>
          <a:p>
            <a:pPr marL="742950" lvl="1" indent="-285750">
              <a:buFont typeface="Courier New" panose="02070309020205020404" pitchFamily="49" charset="0"/>
              <a:buChar char="o"/>
            </a:pPr>
            <a:r>
              <a:rPr lang="en-US" sz="1200" dirty="0"/>
              <a:t>Coil Voltage Tap Routing</a:t>
            </a:r>
          </a:p>
          <a:p>
            <a:pPr marL="742950" lvl="1" indent="-285750">
              <a:buFont typeface="Courier New" panose="02070309020205020404" pitchFamily="49" charset="0"/>
              <a:buChar char="o"/>
            </a:pPr>
            <a:r>
              <a:rPr lang="en-US" sz="1200" dirty="0"/>
              <a:t>Coil Protection Heater wire routing</a:t>
            </a:r>
          </a:p>
        </p:txBody>
      </p:sp>
      <p:pic>
        <p:nvPicPr>
          <p:cNvPr id="6" name="Picture 5">
            <a:extLst>
              <a:ext uri="{FF2B5EF4-FFF2-40B4-BE49-F238E27FC236}">
                <a16:creationId xmlns:a16="http://schemas.microsoft.com/office/drawing/2014/main" id="{B54E12BB-88C1-4360-A976-D5F8E9BC24D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948697" y="1869407"/>
            <a:ext cx="4165400" cy="4274771"/>
          </a:xfrm>
          <a:prstGeom prst="rect">
            <a:avLst/>
          </a:prstGeom>
          <a:noFill/>
        </p:spPr>
      </p:pic>
      <p:sp>
        <p:nvSpPr>
          <p:cNvPr id="3" name="Slide Number Placeholder 2">
            <a:extLst>
              <a:ext uri="{FF2B5EF4-FFF2-40B4-BE49-F238E27FC236}">
                <a16:creationId xmlns:a16="http://schemas.microsoft.com/office/drawing/2014/main" id="{CDAE19CB-5B5B-4F1B-98A4-84C4B4D8CA8B}"/>
              </a:ext>
            </a:extLst>
          </p:cNvPr>
          <p:cNvSpPr>
            <a:spLocks noGrp="1"/>
          </p:cNvSpPr>
          <p:nvPr>
            <p:ph type="sldNum" sz="quarter" idx="12"/>
          </p:nvPr>
        </p:nvSpPr>
        <p:spPr/>
        <p:txBody>
          <a:bodyPr/>
          <a:lstStyle/>
          <a:p>
            <a:fld id="{BFDCA1C4-9514-7B4F-976F-D92F7E296653}" type="slidenum">
              <a:rPr lang="fr-FR" smtClean="0"/>
              <a:pPr/>
              <a:t>4</a:t>
            </a:fld>
            <a:endParaRPr lang="fr-FR" dirty="0"/>
          </a:p>
        </p:txBody>
      </p:sp>
      <p:sp>
        <p:nvSpPr>
          <p:cNvPr id="8" name="Footer Placeholder 4">
            <a:extLst>
              <a:ext uri="{FF2B5EF4-FFF2-40B4-BE49-F238E27FC236}">
                <a16:creationId xmlns:a16="http://schemas.microsoft.com/office/drawing/2014/main" id="{AD3F91AE-6843-46DF-971F-BEED90A5C835}"/>
              </a:ext>
            </a:extLst>
          </p:cNvPr>
          <p:cNvSpPr>
            <a:spLocks noGrp="1"/>
          </p:cNvSpPr>
          <p:nvPr>
            <p:ph type="ftr" sz="quarter" idx="3"/>
          </p:nvPr>
        </p:nvSpPr>
        <p:spPr>
          <a:xfrm>
            <a:off x="4660900" y="6290733"/>
            <a:ext cx="3689066" cy="360000"/>
          </a:xfrm>
        </p:spPr>
        <p:txBody>
          <a:bodyPr/>
          <a:lstStyle/>
          <a:p>
            <a:r>
              <a:rPr lang="en-US"/>
              <a:t>HL-LHC Series PRR           September 6, 2023</a:t>
            </a:r>
            <a:endParaRPr lang="en-GB" dirty="0"/>
          </a:p>
        </p:txBody>
      </p:sp>
    </p:spTree>
    <p:extLst>
      <p:ext uri="{BB962C8B-B14F-4D97-AF65-F5344CB8AC3E}">
        <p14:creationId xmlns:p14="http://schemas.microsoft.com/office/powerpoint/2010/main" val="4091541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CAB7E-26DA-4FC1-9077-15B329AB9C3D}"/>
              </a:ext>
            </a:extLst>
          </p:cNvPr>
          <p:cNvSpPr>
            <a:spLocks noGrp="1"/>
          </p:cNvSpPr>
          <p:nvPr>
            <p:ph type="title"/>
          </p:nvPr>
        </p:nvSpPr>
        <p:spPr>
          <a:xfrm>
            <a:off x="467544" y="166222"/>
            <a:ext cx="8676119" cy="415497"/>
          </a:xfrm>
        </p:spPr>
        <p:txBody>
          <a:bodyPr/>
          <a:lstStyle/>
          <a:p>
            <a:r>
              <a:rPr lang="en-US" sz="2400" dirty="0"/>
              <a:t>Bus and Expansion loop Final Design Specifications </a:t>
            </a:r>
          </a:p>
        </p:txBody>
      </p:sp>
      <p:sp>
        <p:nvSpPr>
          <p:cNvPr id="11" name="TextBox 10">
            <a:extLst>
              <a:ext uri="{FF2B5EF4-FFF2-40B4-BE49-F238E27FC236}">
                <a16:creationId xmlns:a16="http://schemas.microsoft.com/office/drawing/2014/main" id="{5C9800AA-3B0B-42C4-8AA3-61A72599FF3E}"/>
              </a:ext>
            </a:extLst>
          </p:cNvPr>
          <p:cNvSpPr txBox="1"/>
          <p:nvPr/>
        </p:nvSpPr>
        <p:spPr>
          <a:xfrm>
            <a:off x="480728" y="634269"/>
            <a:ext cx="8424936" cy="830997"/>
          </a:xfrm>
          <a:prstGeom prst="rect">
            <a:avLst/>
          </a:prstGeom>
          <a:noFill/>
        </p:spPr>
        <p:txBody>
          <a:bodyPr wrap="square" rtlCol="0">
            <a:spAutoFit/>
          </a:bodyPr>
          <a:lstStyle/>
          <a:p>
            <a:r>
              <a:rPr lang="en-US" sz="1600" dirty="0"/>
              <a:t>The bus and expansion loop system for the entire triplet is shown in the illustration below.  A Q1/Q3 is shown in the lower illustration (area in dotted rectangle).  This system is consistent with the CERN electrical schematic LHCLMQXF E000.</a:t>
            </a:r>
          </a:p>
        </p:txBody>
      </p:sp>
      <p:sp>
        <p:nvSpPr>
          <p:cNvPr id="3" name="Slide Number Placeholder 2">
            <a:extLst>
              <a:ext uri="{FF2B5EF4-FFF2-40B4-BE49-F238E27FC236}">
                <a16:creationId xmlns:a16="http://schemas.microsoft.com/office/drawing/2014/main" id="{F4232180-8052-4DA0-B1CF-E8FE3DFC5B3C}"/>
              </a:ext>
            </a:extLst>
          </p:cNvPr>
          <p:cNvSpPr>
            <a:spLocks noGrp="1"/>
          </p:cNvSpPr>
          <p:nvPr>
            <p:ph type="sldNum" sz="quarter" idx="12"/>
          </p:nvPr>
        </p:nvSpPr>
        <p:spPr/>
        <p:txBody>
          <a:bodyPr/>
          <a:lstStyle/>
          <a:p>
            <a:fld id="{BFDCA1C4-9514-7B4F-976F-D92F7E296653}" type="slidenum">
              <a:rPr lang="fr-FR" smtClean="0"/>
              <a:pPr/>
              <a:t>5</a:t>
            </a:fld>
            <a:endParaRPr lang="fr-FR" dirty="0"/>
          </a:p>
        </p:txBody>
      </p:sp>
      <p:sp>
        <p:nvSpPr>
          <p:cNvPr id="14" name="Footer Placeholder 4">
            <a:extLst>
              <a:ext uri="{FF2B5EF4-FFF2-40B4-BE49-F238E27FC236}">
                <a16:creationId xmlns:a16="http://schemas.microsoft.com/office/drawing/2014/main" id="{21F97E18-B671-46DB-AF1A-FE6CBCB95C7C}"/>
              </a:ext>
            </a:extLst>
          </p:cNvPr>
          <p:cNvSpPr>
            <a:spLocks noGrp="1"/>
          </p:cNvSpPr>
          <p:nvPr>
            <p:ph type="ftr" sz="quarter" idx="3"/>
          </p:nvPr>
        </p:nvSpPr>
        <p:spPr>
          <a:xfrm>
            <a:off x="4660900" y="6290733"/>
            <a:ext cx="3689066" cy="360000"/>
          </a:xfrm>
        </p:spPr>
        <p:txBody>
          <a:bodyPr/>
          <a:lstStyle/>
          <a:p>
            <a:r>
              <a:rPr lang="en-US"/>
              <a:t>HL-LHC Series PRR           September 6, 2023</a:t>
            </a:r>
            <a:endParaRPr lang="en-GB" dirty="0"/>
          </a:p>
        </p:txBody>
      </p:sp>
      <p:pic>
        <p:nvPicPr>
          <p:cNvPr id="7" name="Picture 3">
            <a:extLst>
              <a:ext uri="{FF2B5EF4-FFF2-40B4-BE49-F238E27FC236}">
                <a16:creationId xmlns:a16="http://schemas.microsoft.com/office/drawing/2014/main" id="{EE9FAD44-F37E-26FB-CFCB-ADDEFF6B5E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7211" y="3568073"/>
            <a:ext cx="6127377" cy="2788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a:extLst>
              <a:ext uri="{FF2B5EF4-FFF2-40B4-BE49-F238E27FC236}">
                <a16:creationId xmlns:a16="http://schemas.microsoft.com/office/drawing/2014/main" id="{AFD38E1C-8FCA-32E6-122E-ADCB7F96D0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914" y="1650275"/>
            <a:ext cx="8510750" cy="1356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a:extLst>
              <a:ext uri="{FF2B5EF4-FFF2-40B4-BE49-F238E27FC236}">
                <a16:creationId xmlns:a16="http://schemas.microsoft.com/office/drawing/2014/main" id="{7312E25A-79E1-4DEA-9291-E54CEEDEC820}"/>
              </a:ext>
            </a:extLst>
          </p:cNvPr>
          <p:cNvSpPr/>
          <p:nvPr/>
        </p:nvSpPr>
        <p:spPr>
          <a:xfrm>
            <a:off x="325344" y="1770341"/>
            <a:ext cx="2660407" cy="1285863"/>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4517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CAB7E-26DA-4FC1-9077-15B329AB9C3D}"/>
              </a:ext>
            </a:extLst>
          </p:cNvPr>
          <p:cNvSpPr>
            <a:spLocks noGrp="1"/>
          </p:cNvSpPr>
          <p:nvPr>
            <p:ph type="title"/>
          </p:nvPr>
        </p:nvSpPr>
        <p:spPr>
          <a:xfrm>
            <a:off x="467544" y="166222"/>
            <a:ext cx="8676119" cy="415497"/>
          </a:xfrm>
        </p:spPr>
        <p:txBody>
          <a:bodyPr/>
          <a:lstStyle/>
          <a:p>
            <a:r>
              <a:rPr lang="en-US" sz="2400" dirty="0"/>
              <a:t>Q1/Q3 Bus and Expansion loop Final Design Specifications </a:t>
            </a:r>
          </a:p>
        </p:txBody>
      </p:sp>
      <p:sp>
        <p:nvSpPr>
          <p:cNvPr id="8" name="TextBox 7">
            <a:extLst>
              <a:ext uri="{FF2B5EF4-FFF2-40B4-BE49-F238E27FC236}">
                <a16:creationId xmlns:a16="http://schemas.microsoft.com/office/drawing/2014/main" id="{7CEE11C3-DF56-4E48-8D51-F3EC68F6D01F}"/>
              </a:ext>
            </a:extLst>
          </p:cNvPr>
          <p:cNvSpPr txBox="1"/>
          <p:nvPr/>
        </p:nvSpPr>
        <p:spPr>
          <a:xfrm>
            <a:off x="480728" y="581719"/>
            <a:ext cx="8424936" cy="1077218"/>
          </a:xfrm>
          <a:prstGeom prst="rect">
            <a:avLst/>
          </a:prstGeom>
          <a:noFill/>
        </p:spPr>
        <p:txBody>
          <a:bodyPr wrap="square" rtlCol="0">
            <a:spAutoFit/>
          </a:bodyPr>
          <a:lstStyle/>
          <a:p>
            <a:r>
              <a:rPr lang="en-US" sz="1600" dirty="0"/>
              <a:t>Cold Mass sub-assembly drawing F10138329 (shown below) includes the bus, expansion loop and instrumentation.  Exceptions are the warm-up heaters and the MTF temperature sensors, which are included on the cold mass shell closure assembly, drawing F10138327, and the cold mass alignment drawing F10138330 respectively. .</a:t>
            </a:r>
          </a:p>
        </p:txBody>
      </p:sp>
      <p:sp>
        <p:nvSpPr>
          <p:cNvPr id="3" name="Slide Number Placeholder 2">
            <a:extLst>
              <a:ext uri="{FF2B5EF4-FFF2-40B4-BE49-F238E27FC236}">
                <a16:creationId xmlns:a16="http://schemas.microsoft.com/office/drawing/2014/main" id="{40B39268-6BB3-484B-8DC5-C546D69F1D57}"/>
              </a:ext>
            </a:extLst>
          </p:cNvPr>
          <p:cNvSpPr>
            <a:spLocks noGrp="1"/>
          </p:cNvSpPr>
          <p:nvPr>
            <p:ph type="sldNum" sz="quarter" idx="12"/>
          </p:nvPr>
        </p:nvSpPr>
        <p:spPr/>
        <p:txBody>
          <a:bodyPr/>
          <a:lstStyle/>
          <a:p>
            <a:fld id="{BFDCA1C4-9514-7B4F-976F-D92F7E296653}" type="slidenum">
              <a:rPr lang="fr-FR" smtClean="0"/>
              <a:pPr/>
              <a:t>6</a:t>
            </a:fld>
            <a:endParaRPr lang="fr-FR" dirty="0"/>
          </a:p>
        </p:txBody>
      </p:sp>
      <p:sp>
        <p:nvSpPr>
          <p:cNvPr id="10" name="Footer Placeholder 4">
            <a:extLst>
              <a:ext uri="{FF2B5EF4-FFF2-40B4-BE49-F238E27FC236}">
                <a16:creationId xmlns:a16="http://schemas.microsoft.com/office/drawing/2014/main" id="{D1E02DC2-AAE9-4866-8A4C-5CBF271748C8}"/>
              </a:ext>
            </a:extLst>
          </p:cNvPr>
          <p:cNvSpPr>
            <a:spLocks noGrp="1"/>
          </p:cNvSpPr>
          <p:nvPr>
            <p:ph type="ftr" sz="quarter" idx="3"/>
          </p:nvPr>
        </p:nvSpPr>
        <p:spPr>
          <a:xfrm>
            <a:off x="4660900" y="6290733"/>
            <a:ext cx="3689066" cy="360000"/>
          </a:xfrm>
        </p:spPr>
        <p:txBody>
          <a:bodyPr/>
          <a:lstStyle/>
          <a:p>
            <a:r>
              <a:rPr lang="en-US"/>
              <a:t>HL-LHC Series PRR           September 6, 2023</a:t>
            </a:r>
            <a:endParaRPr lang="en-GB" dirty="0"/>
          </a:p>
        </p:txBody>
      </p:sp>
      <p:pic>
        <p:nvPicPr>
          <p:cNvPr id="5" name="Picture 4">
            <a:extLst>
              <a:ext uri="{FF2B5EF4-FFF2-40B4-BE49-F238E27FC236}">
                <a16:creationId xmlns:a16="http://schemas.microsoft.com/office/drawing/2014/main" id="{07C27592-0FA6-418C-9A1B-87A7A9C50CEE}"/>
              </a:ext>
            </a:extLst>
          </p:cNvPr>
          <p:cNvPicPr>
            <a:picLocks noChangeAspect="1"/>
          </p:cNvPicPr>
          <p:nvPr/>
        </p:nvPicPr>
        <p:blipFill>
          <a:blip r:embed="rId2"/>
          <a:stretch>
            <a:fillRect/>
          </a:stretch>
        </p:blipFill>
        <p:spPr>
          <a:xfrm>
            <a:off x="1410998" y="1658937"/>
            <a:ext cx="6539006" cy="4631796"/>
          </a:xfrm>
          <a:prstGeom prst="rect">
            <a:avLst/>
          </a:prstGeom>
        </p:spPr>
      </p:pic>
    </p:spTree>
    <p:extLst>
      <p:ext uri="{BB962C8B-B14F-4D97-AF65-F5344CB8AC3E}">
        <p14:creationId xmlns:p14="http://schemas.microsoft.com/office/powerpoint/2010/main" val="3182530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CAB7E-26DA-4FC1-9077-15B329AB9C3D}"/>
              </a:ext>
            </a:extLst>
          </p:cNvPr>
          <p:cNvSpPr>
            <a:spLocks noGrp="1"/>
          </p:cNvSpPr>
          <p:nvPr>
            <p:ph type="title"/>
          </p:nvPr>
        </p:nvSpPr>
        <p:spPr>
          <a:xfrm>
            <a:off x="467544" y="166222"/>
            <a:ext cx="8676119" cy="415497"/>
          </a:xfrm>
        </p:spPr>
        <p:txBody>
          <a:bodyPr/>
          <a:lstStyle/>
          <a:p>
            <a:r>
              <a:rPr lang="en-US" sz="2400" dirty="0"/>
              <a:t>Q1/Q3 Bus and Expansion loop Final Design Specifications </a:t>
            </a:r>
          </a:p>
        </p:txBody>
      </p:sp>
      <p:sp>
        <p:nvSpPr>
          <p:cNvPr id="8" name="TextBox 7">
            <a:extLst>
              <a:ext uri="{FF2B5EF4-FFF2-40B4-BE49-F238E27FC236}">
                <a16:creationId xmlns:a16="http://schemas.microsoft.com/office/drawing/2014/main" id="{7CEE11C3-DF56-4E48-8D51-F3EC68F6D01F}"/>
              </a:ext>
            </a:extLst>
          </p:cNvPr>
          <p:cNvSpPr txBox="1"/>
          <p:nvPr/>
        </p:nvSpPr>
        <p:spPr>
          <a:xfrm>
            <a:off x="480728" y="581719"/>
            <a:ext cx="8566072" cy="338554"/>
          </a:xfrm>
          <a:prstGeom prst="rect">
            <a:avLst/>
          </a:prstGeom>
          <a:noFill/>
        </p:spPr>
        <p:txBody>
          <a:bodyPr wrap="square" rtlCol="0">
            <a:spAutoFit/>
          </a:bodyPr>
          <a:lstStyle/>
          <a:p>
            <a:r>
              <a:rPr lang="en-US" sz="1600" dirty="0"/>
              <a:t>Cold Mass shell closure assembly, drawing F10138327, which includes the warmup heaters.  </a:t>
            </a:r>
          </a:p>
        </p:txBody>
      </p:sp>
      <p:sp>
        <p:nvSpPr>
          <p:cNvPr id="3" name="Slide Number Placeholder 2">
            <a:extLst>
              <a:ext uri="{FF2B5EF4-FFF2-40B4-BE49-F238E27FC236}">
                <a16:creationId xmlns:a16="http://schemas.microsoft.com/office/drawing/2014/main" id="{40B39268-6BB3-484B-8DC5-C546D69F1D57}"/>
              </a:ext>
            </a:extLst>
          </p:cNvPr>
          <p:cNvSpPr>
            <a:spLocks noGrp="1"/>
          </p:cNvSpPr>
          <p:nvPr>
            <p:ph type="sldNum" sz="quarter" idx="12"/>
          </p:nvPr>
        </p:nvSpPr>
        <p:spPr/>
        <p:txBody>
          <a:bodyPr/>
          <a:lstStyle/>
          <a:p>
            <a:fld id="{BFDCA1C4-9514-7B4F-976F-D92F7E296653}" type="slidenum">
              <a:rPr lang="fr-FR" smtClean="0"/>
              <a:pPr/>
              <a:t>7</a:t>
            </a:fld>
            <a:endParaRPr lang="fr-FR" dirty="0"/>
          </a:p>
        </p:txBody>
      </p:sp>
      <p:sp>
        <p:nvSpPr>
          <p:cNvPr id="10" name="Footer Placeholder 4">
            <a:extLst>
              <a:ext uri="{FF2B5EF4-FFF2-40B4-BE49-F238E27FC236}">
                <a16:creationId xmlns:a16="http://schemas.microsoft.com/office/drawing/2014/main" id="{873785F3-45ED-46E7-84FC-73327DFD8506}"/>
              </a:ext>
            </a:extLst>
          </p:cNvPr>
          <p:cNvSpPr>
            <a:spLocks noGrp="1"/>
          </p:cNvSpPr>
          <p:nvPr>
            <p:ph type="ftr" sz="quarter" idx="3"/>
          </p:nvPr>
        </p:nvSpPr>
        <p:spPr>
          <a:xfrm>
            <a:off x="4660900" y="6290733"/>
            <a:ext cx="3689066" cy="360000"/>
          </a:xfrm>
        </p:spPr>
        <p:txBody>
          <a:bodyPr/>
          <a:lstStyle/>
          <a:p>
            <a:r>
              <a:rPr lang="en-US"/>
              <a:t>HL-LHC Series PRR           September 6, 2023</a:t>
            </a:r>
            <a:endParaRPr lang="en-GB" dirty="0"/>
          </a:p>
        </p:txBody>
      </p:sp>
      <p:pic>
        <p:nvPicPr>
          <p:cNvPr id="6" name="Picture 5">
            <a:extLst>
              <a:ext uri="{FF2B5EF4-FFF2-40B4-BE49-F238E27FC236}">
                <a16:creationId xmlns:a16="http://schemas.microsoft.com/office/drawing/2014/main" id="{92E5D975-A901-19E2-434C-CB30F7FF077E}"/>
              </a:ext>
            </a:extLst>
          </p:cNvPr>
          <p:cNvPicPr>
            <a:picLocks noChangeAspect="1"/>
          </p:cNvPicPr>
          <p:nvPr/>
        </p:nvPicPr>
        <p:blipFill>
          <a:blip r:embed="rId2"/>
          <a:stretch>
            <a:fillRect/>
          </a:stretch>
        </p:blipFill>
        <p:spPr>
          <a:xfrm>
            <a:off x="959441" y="1058917"/>
            <a:ext cx="7245516" cy="5108618"/>
          </a:xfrm>
          <a:prstGeom prst="rect">
            <a:avLst/>
          </a:prstGeom>
        </p:spPr>
      </p:pic>
    </p:spTree>
    <p:extLst>
      <p:ext uri="{BB962C8B-B14F-4D97-AF65-F5344CB8AC3E}">
        <p14:creationId xmlns:p14="http://schemas.microsoft.com/office/powerpoint/2010/main" val="2950613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CAB7E-26DA-4FC1-9077-15B329AB9C3D}"/>
              </a:ext>
            </a:extLst>
          </p:cNvPr>
          <p:cNvSpPr>
            <a:spLocks noGrp="1"/>
          </p:cNvSpPr>
          <p:nvPr>
            <p:ph type="title"/>
          </p:nvPr>
        </p:nvSpPr>
        <p:spPr>
          <a:xfrm>
            <a:off x="467544" y="166222"/>
            <a:ext cx="8676119" cy="415497"/>
          </a:xfrm>
        </p:spPr>
        <p:txBody>
          <a:bodyPr/>
          <a:lstStyle/>
          <a:p>
            <a:r>
              <a:rPr lang="en-US" sz="2400" dirty="0"/>
              <a:t>Q1/Q3 Bus and Expansion loop Final Design Specifications </a:t>
            </a:r>
          </a:p>
        </p:txBody>
      </p:sp>
      <p:sp>
        <p:nvSpPr>
          <p:cNvPr id="8" name="TextBox 7">
            <a:extLst>
              <a:ext uri="{FF2B5EF4-FFF2-40B4-BE49-F238E27FC236}">
                <a16:creationId xmlns:a16="http://schemas.microsoft.com/office/drawing/2014/main" id="{7CEE11C3-DF56-4E48-8D51-F3EC68F6D01F}"/>
              </a:ext>
            </a:extLst>
          </p:cNvPr>
          <p:cNvSpPr txBox="1"/>
          <p:nvPr/>
        </p:nvSpPr>
        <p:spPr>
          <a:xfrm>
            <a:off x="480728" y="581719"/>
            <a:ext cx="8424936" cy="338554"/>
          </a:xfrm>
          <a:prstGeom prst="rect">
            <a:avLst/>
          </a:prstGeom>
          <a:noFill/>
        </p:spPr>
        <p:txBody>
          <a:bodyPr wrap="square" rtlCol="0">
            <a:spAutoFit/>
          </a:bodyPr>
          <a:lstStyle/>
          <a:p>
            <a:r>
              <a:rPr lang="en-US" sz="1600" dirty="0"/>
              <a:t>Cold Mass alignment drawing F10138330, which includes the MTF temperature sensors.  </a:t>
            </a:r>
          </a:p>
        </p:txBody>
      </p:sp>
      <p:sp>
        <p:nvSpPr>
          <p:cNvPr id="3" name="Slide Number Placeholder 2">
            <a:extLst>
              <a:ext uri="{FF2B5EF4-FFF2-40B4-BE49-F238E27FC236}">
                <a16:creationId xmlns:a16="http://schemas.microsoft.com/office/drawing/2014/main" id="{40B39268-6BB3-484B-8DC5-C546D69F1D57}"/>
              </a:ext>
            </a:extLst>
          </p:cNvPr>
          <p:cNvSpPr>
            <a:spLocks noGrp="1"/>
          </p:cNvSpPr>
          <p:nvPr>
            <p:ph type="sldNum" sz="quarter" idx="12"/>
          </p:nvPr>
        </p:nvSpPr>
        <p:spPr/>
        <p:txBody>
          <a:bodyPr/>
          <a:lstStyle/>
          <a:p>
            <a:fld id="{BFDCA1C4-9514-7B4F-976F-D92F7E296653}" type="slidenum">
              <a:rPr lang="fr-FR" smtClean="0"/>
              <a:pPr/>
              <a:t>8</a:t>
            </a:fld>
            <a:endParaRPr lang="fr-FR" dirty="0"/>
          </a:p>
        </p:txBody>
      </p:sp>
      <p:sp>
        <p:nvSpPr>
          <p:cNvPr id="10" name="Footer Placeholder 4">
            <a:extLst>
              <a:ext uri="{FF2B5EF4-FFF2-40B4-BE49-F238E27FC236}">
                <a16:creationId xmlns:a16="http://schemas.microsoft.com/office/drawing/2014/main" id="{873785F3-45ED-46E7-84FC-73327DFD8506}"/>
              </a:ext>
            </a:extLst>
          </p:cNvPr>
          <p:cNvSpPr>
            <a:spLocks noGrp="1"/>
          </p:cNvSpPr>
          <p:nvPr>
            <p:ph type="ftr" sz="quarter" idx="3"/>
          </p:nvPr>
        </p:nvSpPr>
        <p:spPr>
          <a:xfrm>
            <a:off x="4660900" y="6290733"/>
            <a:ext cx="3689066" cy="360000"/>
          </a:xfrm>
        </p:spPr>
        <p:txBody>
          <a:bodyPr/>
          <a:lstStyle/>
          <a:p>
            <a:r>
              <a:rPr lang="en-US"/>
              <a:t>HL-LHC Series PRR           September 6, 2023</a:t>
            </a:r>
            <a:endParaRPr lang="en-GB" dirty="0"/>
          </a:p>
        </p:txBody>
      </p:sp>
      <p:pic>
        <p:nvPicPr>
          <p:cNvPr id="5" name="Picture 4">
            <a:extLst>
              <a:ext uri="{FF2B5EF4-FFF2-40B4-BE49-F238E27FC236}">
                <a16:creationId xmlns:a16="http://schemas.microsoft.com/office/drawing/2014/main" id="{2391C5AC-EB88-76CC-0722-4FCE5AC4FF2D}"/>
              </a:ext>
            </a:extLst>
          </p:cNvPr>
          <p:cNvPicPr>
            <a:picLocks noChangeAspect="1"/>
          </p:cNvPicPr>
          <p:nvPr/>
        </p:nvPicPr>
        <p:blipFill>
          <a:blip r:embed="rId2"/>
          <a:stretch>
            <a:fillRect/>
          </a:stretch>
        </p:blipFill>
        <p:spPr>
          <a:xfrm>
            <a:off x="1030012" y="1015885"/>
            <a:ext cx="7319954" cy="5171762"/>
          </a:xfrm>
          <a:prstGeom prst="rect">
            <a:avLst/>
          </a:prstGeom>
        </p:spPr>
      </p:pic>
    </p:spTree>
    <p:extLst>
      <p:ext uri="{BB962C8B-B14F-4D97-AF65-F5344CB8AC3E}">
        <p14:creationId xmlns:p14="http://schemas.microsoft.com/office/powerpoint/2010/main" val="1923465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CAB7E-26DA-4FC1-9077-15B329AB9C3D}"/>
              </a:ext>
            </a:extLst>
          </p:cNvPr>
          <p:cNvSpPr>
            <a:spLocks noGrp="1"/>
          </p:cNvSpPr>
          <p:nvPr>
            <p:ph type="title"/>
          </p:nvPr>
        </p:nvSpPr>
        <p:spPr>
          <a:xfrm>
            <a:off x="467544" y="166222"/>
            <a:ext cx="8676119" cy="742498"/>
          </a:xfrm>
        </p:spPr>
        <p:txBody>
          <a:bodyPr/>
          <a:lstStyle/>
          <a:p>
            <a:r>
              <a:rPr lang="en-US" sz="2400" dirty="0"/>
              <a:t>Bus and Expansion loop Final Design Specifications</a:t>
            </a:r>
            <a:br>
              <a:rPr lang="en-US" sz="2400" dirty="0"/>
            </a:br>
            <a:r>
              <a:rPr lang="en-US" sz="2400" dirty="0"/>
              <a:t>Q1/Q3 and Q2 Bus Assembly </a:t>
            </a:r>
          </a:p>
        </p:txBody>
      </p:sp>
      <p:sp>
        <p:nvSpPr>
          <p:cNvPr id="3" name="Rectangle 2">
            <a:extLst>
              <a:ext uri="{FF2B5EF4-FFF2-40B4-BE49-F238E27FC236}">
                <a16:creationId xmlns:a16="http://schemas.microsoft.com/office/drawing/2014/main" id="{7FF1610C-1AA5-4ABB-9757-FDD868B0BEA6}"/>
              </a:ext>
            </a:extLst>
          </p:cNvPr>
          <p:cNvSpPr/>
          <p:nvPr/>
        </p:nvSpPr>
        <p:spPr>
          <a:xfrm>
            <a:off x="467544" y="949673"/>
            <a:ext cx="8372102" cy="2298065"/>
          </a:xfrm>
          <a:prstGeom prst="rect">
            <a:avLst/>
          </a:prstGeom>
        </p:spPr>
        <p:txBody>
          <a:bodyPr wrap="square">
            <a:spAutoFit/>
          </a:bodyPr>
          <a:lstStyle/>
          <a:p>
            <a:pPr indent="228600">
              <a:spcBef>
                <a:spcPts val="200"/>
              </a:spcBef>
            </a:pPr>
            <a:r>
              <a:rPr lang="en-US" sz="1400" dirty="0">
                <a:ea typeface="Times New Roman" panose="02020603050405020304" pitchFamily="18" charset="0"/>
              </a:rPr>
              <a:t>The through bus is similar to the design used for the MQXB (LHC IR triplet) magnets in the current IR triplet.  It consists of two pairs of special rectangular </a:t>
            </a:r>
            <a:r>
              <a:rPr lang="en-US" sz="1400" dirty="0" err="1">
                <a:ea typeface="Times New Roman" panose="02020603050405020304" pitchFamily="18" charset="0"/>
              </a:rPr>
              <a:t>NbTi</a:t>
            </a:r>
            <a:r>
              <a:rPr lang="en-US" sz="1400" dirty="0">
                <a:ea typeface="Times New Roman" panose="02020603050405020304" pitchFamily="18" charset="0"/>
              </a:rPr>
              <a:t> cable used for busses and coil leads as (CERN drawing number LHCMQXFB0079), consistent with requirement R-T-12. Each pair is soldered together and wrapped with Kapton.   The pair are wrapped together as shown and placed into a bus housing made of G-11 The assembly drawing of the bus is FNAL #F10119849.</a:t>
            </a:r>
          </a:p>
          <a:p>
            <a:pPr indent="228600">
              <a:spcBef>
                <a:spcPts val="200"/>
              </a:spcBef>
            </a:pPr>
            <a:endParaRPr lang="en-US" sz="1400" dirty="0">
              <a:ea typeface="Times New Roman" panose="02020603050405020304" pitchFamily="18" charset="0"/>
            </a:endParaRPr>
          </a:p>
          <a:p>
            <a:pPr indent="228600">
              <a:spcBef>
                <a:spcPts val="200"/>
              </a:spcBef>
            </a:pPr>
            <a:r>
              <a:rPr lang="en-US" sz="1400" dirty="0">
                <a:ea typeface="Times New Roman" panose="02020603050405020304" pitchFamily="18" charset="0"/>
              </a:rPr>
              <a:t>The amount of </a:t>
            </a:r>
            <a:r>
              <a:rPr lang="en-US" sz="1400" dirty="0" err="1">
                <a:ea typeface="Times New Roman" panose="02020603050405020304" pitchFamily="18" charset="0"/>
              </a:rPr>
              <a:t>kapton</a:t>
            </a:r>
            <a:r>
              <a:rPr lang="en-US" sz="1400" dirty="0">
                <a:ea typeface="Times New Roman" panose="02020603050405020304" pitchFamily="18" charset="0"/>
              </a:rPr>
              <a:t> between each bus is 995 um. 50 um (2 mil) </a:t>
            </a:r>
            <a:r>
              <a:rPr lang="en-US" sz="1400" dirty="0" err="1">
                <a:ea typeface="Times New Roman" panose="02020603050405020304" pitchFamily="18" charset="0"/>
              </a:rPr>
              <a:t>kapton</a:t>
            </a:r>
            <a:r>
              <a:rPr lang="en-US" sz="1400" dirty="0">
                <a:ea typeface="Times New Roman" panose="02020603050405020304" pitchFamily="18" charset="0"/>
              </a:rPr>
              <a:t> will withstand 6100V/mil.  125 um (5 mil) </a:t>
            </a:r>
            <a:r>
              <a:rPr lang="en-US" sz="1400" dirty="0" err="1">
                <a:ea typeface="Times New Roman" panose="02020603050405020304" pitchFamily="18" charset="0"/>
              </a:rPr>
              <a:t>kapton</a:t>
            </a:r>
            <a:r>
              <a:rPr lang="en-US" sz="1400" dirty="0">
                <a:ea typeface="Times New Roman" panose="02020603050405020304" pitchFamily="18" charset="0"/>
              </a:rPr>
              <a:t> will withstand 3900 V/mil.    The bus insulation can therefore withstand a total electrical resistance of 131kV, which far exceeds the High Voltage withstand requirement of 4600 V (at room temperature). </a:t>
            </a:r>
          </a:p>
        </p:txBody>
      </p:sp>
      <p:pic>
        <p:nvPicPr>
          <p:cNvPr id="9" name="Picture 8">
            <a:extLst>
              <a:ext uri="{FF2B5EF4-FFF2-40B4-BE49-F238E27FC236}">
                <a16:creationId xmlns:a16="http://schemas.microsoft.com/office/drawing/2014/main" id="{9EB93F06-5C62-4196-A26A-F28EB3F35914}"/>
              </a:ext>
            </a:extLst>
          </p:cNvPr>
          <p:cNvPicPr/>
          <p:nvPr/>
        </p:nvPicPr>
        <p:blipFill rotWithShape="1">
          <a:blip r:embed="rId2">
            <a:extLst>
              <a:ext uri="{28A0092B-C50C-407E-A947-70E740481C1C}">
                <a14:useLocalDpi xmlns:a14="http://schemas.microsoft.com/office/drawing/2010/main" val="0"/>
              </a:ext>
            </a:extLst>
          </a:blip>
          <a:srcRect l="1" r="53333"/>
          <a:stretch/>
        </p:blipFill>
        <p:spPr bwMode="auto">
          <a:xfrm>
            <a:off x="701040" y="3246585"/>
            <a:ext cx="2862848" cy="1576270"/>
          </a:xfrm>
          <a:prstGeom prst="rect">
            <a:avLst/>
          </a:prstGeom>
          <a:noFill/>
          <a:ln>
            <a:noFill/>
          </a:ln>
        </p:spPr>
      </p:pic>
      <p:pic>
        <p:nvPicPr>
          <p:cNvPr id="5" name="Picture 4">
            <a:extLst>
              <a:ext uri="{FF2B5EF4-FFF2-40B4-BE49-F238E27FC236}">
                <a16:creationId xmlns:a16="http://schemas.microsoft.com/office/drawing/2014/main" id="{F68DBFC2-0B3A-4252-9152-99975E5B577D}"/>
              </a:ext>
            </a:extLst>
          </p:cNvPr>
          <p:cNvPicPr/>
          <p:nvPr/>
        </p:nvPicPr>
        <p:blipFill rotWithShape="1">
          <a:blip r:embed="rId2">
            <a:extLst>
              <a:ext uri="{28A0092B-C50C-407E-A947-70E740481C1C}">
                <a14:useLocalDpi xmlns:a14="http://schemas.microsoft.com/office/drawing/2010/main" val="0"/>
              </a:ext>
            </a:extLst>
          </a:blip>
          <a:srcRect l="54359" t="16642" r="638" b="24980"/>
          <a:stretch/>
        </p:blipFill>
        <p:spPr bwMode="auto">
          <a:xfrm>
            <a:off x="615715" y="4725183"/>
            <a:ext cx="3972309" cy="1324103"/>
          </a:xfrm>
          <a:prstGeom prst="rect">
            <a:avLst/>
          </a:prstGeom>
          <a:noFill/>
          <a:ln>
            <a:noFill/>
          </a:ln>
        </p:spPr>
      </p:pic>
      <p:sp>
        <p:nvSpPr>
          <p:cNvPr id="7" name="Slide Number Placeholder 6">
            <a:extLst>
              <a:ext uri="{FF2B5EF4-FFF2-40B4-BE49-F238E27FC236}">
                <a16:creationId xmlns:a16="http://schemas.microsoft.com/office/drawing/2014/main" id="{E734AB52-0766-4004-AF58-BED9AFB2E515}"/>
              </a:ext>
            </a:extLst>
          </p:cNvPr>
          <p:cNvSpPr>
            <a:spLocks noGrp="1"/>
          </p:cNvSpPr>
          <p:nvPr>
            <p:ph type="sldNum" sz="quarter" idx="12"/>
          </p:nvPr>
        </p:nvSpPr>
        <p:spPr/>
        <p:txBody>
          <a:bodyPr/>
          <a:lstStyle/>
          <a:p>
            <a:fld id="{BFDCA1C4-9514-7B4F-976F-D92F7E296653}" type="slidenum">
              <a:rPr lang="fr-FR" smtClean="0"/>
              <a:pPr/>
              <a:t>9</a:t>
            </a:fld>
            <a:endParaRPr lang="fr-FR" dirty="0"/>
          </a:p>
        </p:txBody>
      </p:sp>
      <p:grpSp>
        <p:nvGrpSpPr>
          <p:cNvPr id="10" name="Group 9">
            <a:extLst>
              <a:ext uri="{FF2B5EF4-FFF2-40B4-BE49-F238E27FC236}">
                <a16:creationId xmlns:a16="http://schemas.microsoft.com/office/drawing/2014/main" id="{B29505E6-CBB3-45B0-89A5-E4335599EABC}"/>
              </a:ext>
            </a:extLst>
          </p:cNvPr>
          <p:cNvGrpSpPr/>
          <p:nvPr/>
        </p:nvGrpSpPr>
        <p:grpSpPr>
          <a:xfrm>
            <a:off x="4809258" y="3336696"/>
            <a:ext cx="3687052" cy="2621175"/>
            <a:chOff x="4809258" y="3336696"/>
            <a:chExt cx="3687052" cy="2621175"/>
          </a:xfrm>
        </p:grpSpPr>
        <p:pic>
          <p:nvPicPr>
            <p:cNvPr id="6" name="Picture 5">
              <a:extLst>
                <a:ext uri="{FF2B5EF4-FFF2-40B4-BE49-F238E27FC236}">
                  <a16:creationId xmlns:a16="http://schemas.microsoft.com/office/drawing/2014/main" id="{BE945B95-4F67-4427-BCAD-BFB04C3FA46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809258" y="3336696"/>
              <a:ext cx="3687052" cy="2621175"/>
            </a:xfrm>
            <a:prstGeom prst="rect">
              <a:avLst/>
            </a:prstGeom>
            <a:noFill/>
          </p:spPr>
        </p:pic>
        <p:sp>
          <p:nvSpPr>
            <p:cNvPr id="8" name="TextBox 7">
              <a:extLst>
                <a:ext uri="{FF2B5EF4-FFF2-40B4-BE49-F238E27FC236}">
                  <a16:creationId xmlns:a16="http://schemas.microsoft.com/office/drawing/2014/main" id="{BBCF7891-9677-4A5C-9F9B-336799579DAD}"/>
                </a:ext>
              </a:extLst>
            </p:cNvPr>
            <p:cNvSpPr txBox="1"/>
            <p:nvPr/>
          </p:nvSpPr>
          <p:spPr>
            <a:xfrm>
              <a:off x="4901558" y="4827704"/>
              <a:ext cx="1109346" cy="507831"/>
            </a:xfrm>
            <a:prstGeom prst="rect">
              <a:avLst/>
            </a:prstGeom>
            <a:solidFill>
              <a:schemeClr val="bg1"/>
            </a:solidFill>
          </p:spPr>
          <p:txBody>
            <a:bodyPr wrap="square" rtlCol="0">
              <a:spAutoFit/>
            </a:bodyPr>
            <a:lstStyle/>
            <a:p>
              <a:r>
                <a:rPr lang="en-US" sz="900" dirty="0"/>
                <a:t>1 layer of 50 µm Kapton with 66% overlap = 150 µm</a:t>
              </a:r>
            </a:p>
          </p:txBody>
        </p:sp>
      </p:grpSp>
      <p:sp>
        <p:nvSpPr>
          <p:cNvPr id="12" name="Footer Placeholder 4">
            <a:extLst>
              <a:ext uri="{FF2B5EF4-FFF2-40B4-BE49-F238E27FC236}">
                <a16:creationId xmlns:a16="http://schemas.microsoft.com/office/drawing/2014/main" id="{2D040065-361C-459C-B6B6-17D741FCDB46}"/>
              </a:ext>
            </a:extLst>
          </p:cNvPr>
          <p:cNvSpPr>
            <a:spLocks noGrp="1"/>
          </p:cNvSpPr>
          <p:nvPr>
            <p:ph type="ftr" sz="quarter" idx="3"/>
          </p:nvPr>
        </p:nvSpPr>
        <p:spPr>
          <a:xfrm>
            <a:off x="4660900" y="6290733"/>
            <a:ext cx="3689066" cy="360000"/>
          </a:xfrm>
        </p:spPr>
        <p:txBody>
          <a:bodyPr/>
          <a:lstStyle/>
          <a:p>
            <a:r>
              <a:rPr lang="en-US"/>
              <a:t>HL-LHC Series PRR           September 6, 2023</a:t>
            </a:r>
            <a:endParaRPr lang="en-GB" dirty="0"/>
          </a:p>
        </p:txBody>
      </p:sp>
    </p:spTree>
    <p:extLst>
      <p:ext uri="{BB962C8B-B14F-4D97-AF65-F5344CB8AC3E}">
        <p14:creationId xmlns:p14="http://schemas.microsoft.com/office/powerpoint/2010/main" val="2434177904"/>
      </p:ext>
    </p:extLst>
  </p:cSld>
  <p:clrMapOvr>
    <a:masterClrMapping/>
  </p:clrMapOvr>
</p:sld>
</file>

<file path=ppt/theme/theme1.xml><?xml version="1.0" encoding="utf-8"?>
<a:theme xmlns:a="http://schemas.openxmlformats.org/drawingml/2006/main" name="Thème Office">
  <a:themeElements>
    <a:clrScheme name="HiLumi">
      <a:dk1>
        <a:sysClr val="windowText" lastClr="000000"/>
      </a:dk1>
      <a:lt1>
        <a:sysClr val="window" lastClr="FFFFFF"/>
      </a:lt1>
      <a:dk2>
        <a:srgbClr val="005F8C"/>
      </a:dk2>
      <a:lt2>
        <a:srgbClr val="0093BE"/>
      </a:lt2>
      <a:accent1>
        <a:srgbClr val="64BCD9"/>
      </a:accent1>
      <a:accent2>
        <a:srgbClr val="700A00"/>
      </a:accent2>
      <a:accent3>
        <a:srgbClr val="CA1100"/>
      </a:accent3>
      <a:accent4>
        <a:srgbClr val="E65346"/>
      </a:accent4>
      <a:accent5>
        <a:srgbClr val="5A5A5A"/>
      </a:accent5>
      <a:accent6>
        <a:srgbClr val="FB963C"/>
      </a:accent6>
      <a:hlink>
        <a:srgbClr val="0093BE"/>
      </a:hlink>
      <a:folHlink>
        <a:srgbClr val="6E6E6E"/>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9ABA85A245EC45AA49FA36F10E0232" ma:contentTypeVersion="2" ma:contentTypeDescription="Create a new document." ma:contentTypeScope="" ma:versionID="adcd0aad5aed504a8f0da929d2112ad6">
  <xsd:schema xmlns:xsd="http://www.w3.org/2001/XMLSchema" xmlns:xs="http://www.w3.org/2001/XMLSchema" xmlns:p="http://schemas.microsoft.com/office/2006/metadata/properties" xmlns:ns2="8946e33d-fd2f-4ae4-8ee9-d90c129cdf9e" targetNamespace="http://schemas.microsoft.com/office/2006/metadata/properties" ma:root="true" ma:fieldsID="8f86ca1f070cacaf1fa8f62c9f76043c" ns2:_="">
    <xsd:import namespace="8946e33d-fd2f-4ae4-8ee9-d90c129cdf9e"/>
    <xsd:element name="properties">
      <xsd:complexType>
        <xsd:sequence>
          <xsd:element name="documentManagement">
            <xsd:complexType>
              <xsd:all>
                <xsd:element ref="ns2:Description0" minOccurs="0"/>
                <xsd:element ref="ns2:No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46e33d-fd2f-4ae4-8ee9-d90c129cdf9e"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Text">
          <xsd:maxLength value="255"/>
        </xsd:restriction>
      </xsd:simpleType>
    </xsd:element>
    <xsd:element name="Note" ma:index="9" nillable="true" ma:displayName="Note" ma:internalName="Not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scription0 xmlns="8946e33d-fd2f-4ae4-8ee9-d90c129cdf9e">HL-LHC PowerPoint Presentation, incl. LARP logo, 4:3 format</Description0>
    <Note xmlns="8946e33d-fd2f-4ae4-8ee9-d90c129cdf9e">For presentations to be given at Joint HL-LHC/LARP annual meetings (US or European locations).
https://edms.cern.ch/document/1607180/</Note>
  </documentManagement>
</p:properties>
</file>

<file path=customXml/itemProps1.xml><?xml version="1.0" encoding="utf-8"?>
<ds:datastoreItem xmlns:ds="http://schemas.openxmlformats.org/officeDocument/2006/customXml" ds:itemID="{1A7292EC-A4CC-4379-ABA5-C61E3A4C43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46e33d-fd2f-4ae4-8ee9-d90c129cdf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CC4280F-E911-4FF7-B1B5-10F770B636CB}">
  <ds:schemaRefs>
    <ds:schemaRef ds:uri="http://schemas.microsoft.com/sharepoint/v3/contenttype/forms"/>
  </ds:schemaRefs>
</ds:datastoreItem>
</file>

<file path=customXml/itemProps3.xml><?xml version="1.0" encoding="utf-8"?>
<ds:datastoreItem xmlns:ds="http://schemas.openxmlformats.org/officeDocument/2006/customXml" ds:itemID="{BF8EF391-2BAD-45F4-B22E-736040720C99}">
  <ds:schemaRef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microsoft.com/office/2006/documentManagement/types"/>
    <ds:schemaRef ds:uri="http://schemas.openxmlformats.org/package/2006/metadata/core-properties"/>
    <ds:schemaRef ds:uri="8946e33d-fd2f-4ae4-8ee9-d90c129cdf9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51773</TotalTime>
  <Words>3542</Words>
  <Application>Microsoft Office PowerPoint</Application>
  <PresentationFormat>On-screen Show (4:3)</PresentationFormat>
  <Paragraphs>296</Paragraphs>
  <Slides>32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Courier New</vt:lpstr>
      <vt:lpstr>Times New Roman</vt:lpstr>
      <vt:lpstr>Wingdings</vt:lpstr>
      <vt:lpstr>Thème Office</vt:lpstr>
      <vt:lpstr>Bus Bar and Instrumentation  </vt:lpstr>
      <vt:lpstr>Outline</vt:lpstr>
      <vt:lpstr>Q1/Q3 Busbar, Exp Loop and Instrumentation Scope</vt:lpstr>
      <vt:lpstr>Q1/Q3 Bus Bar, Exp Loop and Instrumentation Scope</vt:lpstr>
      <vt:lpstr>Bus and Expansion loop Final Design Specifications </vt:lpstr>
      <vt:lpstr>Q1/Q3 Bus and Expansion loop Final Design Specifications </vt:lpstr>
      <vt:lpstr>Q1/Q3 Bus and Expansion loop Final Design Specifications </vt:lpstr>
      <vt:lpstr>Q1/Q3 Bus and Expansion loop Final Design Specifications </vt:lpstr>
      <vt:lpstr>Bus and Expansion loop Final Design Specifications Q1/Q3 and Q2 Bus Assembly </vt:lpstr>
      <vt:lpstr>Bus and Expansion loop Final Design Specifications Q1/Q3 and Q2 Bus Manufacturing </vt:lpstr>
      <vt:lpstr>Bus and Expansion loop Final Design Specifications Q1/Q3 and Q2  Bus Housing </vt:lpstr>
      <vt:lpstr>Bus and Expansion loop Final Design Specifications Q1/Q3 Expansion Loops </vt:lpstr>
      <vt:lpstr>Bus and Expansion loop Final Design Specifications Q1/Q3 Expansion Loop Travel </vt:lpstr>
      <vt:lpstr>Bus and Expansion loop Final Design Specifications   CLIQ and Kmod (Trim) Leads</vt:lpstr>
      <vt:lpstr>Q1/Q3 Bus and Expansion loop Final Design Specifications </vt:lpstr>
      <vt:lpstr>Bus and Expansion loop Final Design Specifications   MTF Lead</vt:lpstr>
      <vt:lpstr>Q1/Q3 Instrumentation</vt:lpstr>
      <vt:lpstr>Q1/Q3 Instrumentation  Wire Exit</vt:lpstr>
      <vt:lpstr>Final Design Specs – Models &amp; Fab Drawings</vt:lpstr>
      <vt:lpstr>Bus and Instrumentation Interfaces.</vt:lpstr>
      <vt:lpstr>Design validation </vt:lpstr>
      <vt:lpstr>Fabrication plan – Traveler</vt:lpstr>
      <vt:lpstr>ES&amp;H</vt:lpstr>
      <vt:lpstr>QA/QC</vt:lpstr>
      <vt:lpstr>Summary</vt:lpstr>
      <vt:lpstr>Backup Slides</vt:lpstr>
      <vt:lpstr>Design Analysis</vt:lpstr>
      <vt:lpstr>Design validation tests</vt:lpstr>
      <vt:lpstr>Design validation tests</vt:lpstr>
      <vt:lpstr>Electrical Testing</vt:lpstr>
      <vt:lpstr>MTF Temperature Sensors</vt:lpstr>
      <vt:lpstr>Voltage taps from Splice Box</vt:lpstr>
    </vt:vector>
  </TitlesOfParts>
  <Company>APO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HiLumi-Pres-Template-4-3-LARP</dc:title>
  <dc:creator>André-Pierre OLIVIER</dc:creator>
  <cp:lastModifiedBy>Rodger C Bossert</cp:lastModifiedBy>
  <cp:revision>999</cp:revision>
  <cp:lastPrinted>2018-05-26T23:25:07Z</cp:lastPrinted>
  <dcterms:created xsi:type="dcterms:W3CDTF">2016-03-23T12:58:39Z</dcterms:created>
  <dcterms:modified xsi:type="dcterms:W3CDTF">2023-09-06T16:53:10Z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0x010100689ABA85A245EC45AA49FA36F10E0232</vt:lpwstr>
  </property>
</Properties>
</file>