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63" r:id="rId5"/>
    <p:sldId id="354" r:id="rId6"/>
    <p:sldId id="404" r:id="rId7"/>
    <p:sldId id="400" r:id="rId8"/>
    <p:sldId id="433" r:id="rId9"/>
    <p:sldId id="444" r:id="rId10"/>
    <p:sldId id="443" r:id="rId11"/>
    <p:sldId id="397" r:id="rId12"/>
    <p:sldId id="412" r:id="rId13"/>
    <p:sldId id="408" r:id="rId14"/>
    <p:sldId id="442" r:id="rId15"/>
    <p:sldId id="446" r:id="rId16"/>
    <p:sldId id="445" r:id="rId17"/>
    <p:sldId id="447" r:id="rId18"/>
    <p:sldId id="405" r:id="rId19"/>
    <p:sldId id="415" r:id="rId20"/>
    <p:sldId id="437" r:id="rId21"/>
    <p:sldId id="439" r:id="rId22"/>
    <p:sldId id="440" r:id="rId23"/>
    <p:sldId id="441" r:id="rId24"/>
    <p:sldId id="418" r:id="rId25"/>
    <p:sldId id="438" r:id="rId26"/>
    <p:sldId id="389" r:id="rId27"/>
    <p:sldId id="403" r:id="rId28"/>
  </p:sldIdLst>
  <p:sldSz cx="9144000" cy="6858000" type="screen4x3"/>
  <p:notesSz cx="7315200" cy="96012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3962" autoAdjust="0"/>
  </p:normalViewPr>
  <p:slideViewPr>
    <p:cSldViewPr snapToGrid="0" snapToObjects="1" showGuides="1">
      <p:cViewPr varScale="1">
        <p:scale>
          <a:sx n="77" d="100"/>
          <a:sy n="77" d="100"/>
        </p:scale>
        <p:origin x="1243" y="67"/>
      </p:cViewPr>
      <p:guideLst>
        <p:guide orient="horz" pos="4080"/>
        <p:guide pos="240"/>
      </p:guideLst>
    </p:cSldViewPr>
  </p:slid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C3955-1E50-4759-93E3-A4F3E85BE81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1B2F1FC-2F38-42C2-A429-D2B49BE7EA2A}">
      <dgm:prSet custT="1"/>
      <dgm:spPr/>
      <dgm:t>
        <a:bodyPr/>
        <a:lstStyle/>
        <a:p>
          <a:r>
            <a:rPr lang="en-US" sz="1200" dirty="0"/>
            <a:t>Cryo-assembly F10139011</a:t>
          </a:r>
        </a:p>
      </dgm:t>
    </dgm:pt>
    <dgm:pt modelId="{EE1909F7-6181-432E-A0B6-2DC27F71DF7A}" type="parTrans" cxnId="{3F8744BC-D5C6-4C44-9FAE-2094BB999D11}">
      <dgm:prSet/>
      <dgm:spPr/>
      <dgm:t>
        <a:bodyPr/>
        <a:lstStyle/>
        <a:p>
          <a:endParaRPr lang="en-US"/>
        </a:p>
      </dgm:t>
    </dgm:pt>
    <dgm:pt modelId="{D05F824F-350E-4721-8BD0-1DABDC61E1DB}" type="sibTrans" cxnId="{3F8744BC-D5C6-4C44-9FAE-2094BB999D11}">
      <dgm:prSet/>
      <dgm:spPr/>
      <dgm:t>
        <a:bodyPr/>
        <a:lstStyle/>
        <a:p>
          <a:endParaRPr lang="en-US"/>
        </a:p>
      </dgm:t>
    </dgm:pt>
    <dgm:pt modelId="{3B87940E-A482-4AAE-9893-15A3BA8940B0}">
      <dgm:prSet custT="1"/>
      <dgm:spPr>
        <a:solidFill>
          <a:srgbClr val="64BCD9"/>
        </a:solidFill>
      </dgm:spPr>
      <dgm:t>
        <a:bodyPr/>
        <a:lstStyle/>
        <a:p>
          <a:r>
            <a:rPr lang="en-US" sz="1200" dirty="0"/>
            <a:t>Cold Mass w/ Capillaries F10178090</a:t>
          </a:r>
        </a:p>
      </dgm:t>
    </dgm:pt>
    <dgm:pt modelId="{FACC4882-FE61-4092-943C-CB3AA075C39B}" type="parTrans" cxnId="{782EBA48-D720-41E1-A47C-29E3A1E73930}">
      <dgm:prSet/>
      <dgm:spPr/>
      <dgm:t>
        <a:bodyPr/>
        <a:lstStyle/>
        <a:p>
          <a:endParaRPr lang="en-US"/>
        </a:p>
      </dgm:t>
    </dgm:pt>
    <dgm:pt modelId="{E03E58D0-B419-4583-889E-C2FD58DD35FD}" type="sibTrans" cxnId="{782EBA48-D720-41E1-A47C-29E3A1E73930}">
      <dgm:prSet/>
      <dgm:spPr/>
      <dgm:t>
        <a:bodyPr/>
        <a:lstStyle/>
        <a:p>
          <a:endParaRPr lang="en-US"/>
        </a:p>
      </dgm:t>
    </dgm:pt>
    <dgm:pt modelId="{F9A344EB-EF30-4831-AC08-79F1A66888C4}">
      <dgm:prSet custT="1"/>
      <dgm:spPr/>
      <dgm:t>
        <a:bodyPr/>
        <a:lstStyle/>
        <a:p>
          <a:r>
            <a:rPr lang="en-US" sz="1200" dirty="0"/>
            <a:t>Cold Mass Assy F10103605</a:t>
          </a:r>
        </a:p>
      </dgm:t>
    </dgm:pt>
    <dgm:pt modelId="{5FE0F8BF-D4F8-4CB7-ACC4-A152CAD8C10E}" type="parTrans" cxnId="{74EEEDA2-86E8-478D-A4FE-A601AC9984D2}">
      <dgm:prSet/>
      <dgm:spPr/>
      <dgm:t>
        <a:bodyPr/>
        <a:lstStyle/>
        <a:p>
          <a:endParaRPr lang="en-US"/>
        </a:p>
      </dgm:t>
    </dgm:pt>
    <dgm:pt modelId="{082172C3-8A83-46E4-AEB3-2ED9B38F4AEA}" type="sibTrans" cxnId="{74EEEDA2-86E8-478D-A4FE-A601AC9984D2}">
      <dgm:prSet/>
      <dgm:spPr/>
      <dgm:t>
        <a:bodyPr/>
        <a:lstStyle/>
        <a:p>
          <a:endParaRPr lang="en-US"/>
        </a:p>
      </dgm:t>
    </dgm:pt>
    <dgm:pt modelId="{93264779-4700-493E-BB57-1BC8048CE5AB}">
      <dgm:prSet custT="1"/>
      <dgm:spPr/>
      <dgm:t>
        <a:bodyPr/>
        <a:lstStyle/>
        <a:p>
          <a:r>
            <a:rPr lang="en-US" sz="1200" dirty="0"/>
            <a:t>Shell Closure F10138327</a:t>
          </a:r>
        </a:p>
      </dgm:t>
    </dgm:pt>
    <dgm:pt modelId="{D8E28C93-28C6-4EE1-80C9-1E9394F5460B}" type="parTrans" cxnId="{CA426FA8-D7DA-4AAD-82BF-D0C1A726DB4B}">
      <dgm:prSet/>
      <dgm:spPr/>
      <dgm:t>
        <a:bodyPr/>
        <a:lstStyle/>
        <a:p>
          <a:endParaRPr lang="en-US"/>
        </a:p>
      </dgm:t>
    </dgm:pt>
    <dgm:pt modelId="{FC75C07E-C95B-4350-AB1A-346A0F130065}" type="sibTrans" cxnId="{CA426FA8-D7DA-4AAD-82BF-D0C1A726DB4B}">
      <dgm:prSet/>
      <dgm:spPr/>
      <dgm:t>
        <a:bodyPr/>
        <a:lstStyle/>
        <a:p>
          <a:endParaRPr lang="en-US"/>
        </a:p>
      </dgm:t>
    </dgm:pt>
    <dgm:pt modelId="{8D072C47-4733-419C-A8CD-EE6D50A9D041}">
      <dgm:prSet custT="1"/>
      <dgm:spPr/>
      <dgm:t>
        <a:bodyPr/>
        <a:lstStyle/>
        <a:p>
          <a:r>
            <a:rPr lang="en-US" sz="1200" dirty="0"/>
            <a:t>Shell Setup </a:t>
          </a:r>
          <a:r>
            <a:rPr lang="en-US" sz="1200" dirty="0" err="1"/>
            <a:t>Preweld</a:t>
          </a:r>
          <a:r>
            <a:rPr lang="en-US" sz="1200" dirty="0"/>
            <a:t> F10138328</a:t>
          </a:r>
        </a:p>
      </dgm:t>
    </dgm:pt>
    <dgm:pt modelId="{07C643CB-0830-42F2-A993-93A02E2CCCE5}" type="parTrans" cxnId="{666330D1-7465-4B82-B5B3-37BB6CB36F37}">
      <dgm:prSet/>
      <dgm:spPr/>
      <dgm:t>
        <a:bodyPr/>
        <a:lstStyle/>
        <a:p>
          <a:endParaRPr lang="en-US"/>
        </a:p>
      </dgm:t>
    </dgm:pt>
    <dgm:pt modelId="{9B17E5FD-67BD-4961-AB91-49A6D0CBBE4F}" type="sibTrans" cxnId="{666330D1-7465-4B82-B5B3-37BB6CB36F37}">
      <dgm:prSet/>
      <dgm:spPr/>
      <dgm:t>
        <a:bodyPr/>
        <a:lstStyle/>
        <a:p>
          <a:endParaRPr lang="en-US"/>
        </a:p>
      </dgm:t>
    </dgm:pt>
    <dgm:pt modelId="{957FDAF4-9FCA-4C16-9D44-F58BB9A0A37E}">
      <dgm:prSet custT="1"/>
      <dgm:spPr/>
      <dgm:t>
        <a:bodyPr/>
        <a:lstStyle/>
        <a:p>
          <a:r>
            <a:rPr lang="en-US" sz="1200" dirty="0"/>
            <a:t>Alignment F10138330</a:t>
          </a:r>
        </a:p>
      </dgm:t>
    </dgm:pt>
    <dgm:pt modelId="{D9DF96E9-D9F3-4828-ADE9-5C6208B24110}" type="parTrans" cxnId="{EBDA178D-3E25-4BB3-8C4B-E0B6F8989CA2}">
      <dgm:prSet/>
      <dgm:spPr/>
      <dgm:t>
        <a:bodyPr/>
        <a:lstStyle/>
        <a:p>
          <a:endParaRPr lang="en-US"/>
        </a:p>
      </dgm:t>
    </dgm:pt>
    <dgm:pt modelId="{C97F46AF-7475-4F24-A4BF-7ED75386458E}" type="sibTrans" cxnId="{EBDA178D-3E25-4BB3-8C4B-E0B6F8989CA2}">
      <dgm:prSet/>
      <dgm:spPr/>
      <dgm:t>
        <a:bodyPr/>
        <a:lstStyle/>
        <a:p>
          <a:endParaRPr lang="en-US"/>
        </a:p>
      </dgm:t>
    </dgm:pt>
    <dgm:pt modelId="{06AAB0EB-7753-486D-AE3B-F0C7F006EAAA}">
      <dgm:prSet custT="1"/>
      <dgm:spPr/>
      <dgm:t>
        <a:bodyPr/>
        <a:lstStyle/>
        <a:p>
          <a:r>
            <a:rPr lang="en-US" sz="1200"/>
            <a:t>Bus </a:t>
          </a:r>
          <a:r>
            <a:rPr lang="en-US" sz="1200" dirty="0"/>
            <a:t>+ Expansion Loops F10138329</a:t>
          </a:r>
        </a:p>
      </dgm:t>
    </dgm:pt>
    <dgm:pt modelId="{663C5C19-00DE-4228-8140-68A1F9325C75}" type="parTrans" cxnId="{EC9A6E43-383C-4D15-8C48-05684FD063D8}">
      <dgm:prSet/>
      <dgm:spPr/>
      <dgm:t>
        <a:bodyPr/>
        <a:lstStyle/>
        <a:p>
          <a:endParaRPr lang="en-US"/>
        </a:p>
      </dgm:t>
    </dgm:pt>
    <dgm:pt modelId="{687796EA-8401-4B11-A4FE-9AF636A17F63}" type="sibTrans" cxnId="{EC9A6E43-383C-4D15-8C48-05684FD063D8}">
      <dgm:prSet/>
      <dgm:spPr/>
      <dgm:t>
        <a:bodyPr/>
        <a:lstStyle/>
        <a:p>
          <a:endParaRPr lang="en-US"/>
        </a:p>
      </dgm:t>
    </dgm:pt>
    <dgm:pt modelId="{B71A7BBD-741E-4702-95E2-B79FECDFE4CE}" type="pres">
      <dgm:prSet presAssocID="{822C3955-1E50-4759-93E3-A4F3E85BE81E}" presName="linearFlow" presStyleCnt="0">
        <dgm:presLayoutVars>
          <dgm:resizeHandles val="exact"/>
        </dgm:presLayoutVars>
      </dgm:prSet>
      <dgm:spPr/>
    </dgm:pt>
    <dgm:pt modelId="{51A034D3-2941-4BFA-BD5F-EA78D2218964}" type="pres">
      <dgm:prSet presAssocID="{91B2F1FC-2F38-42C2-A429-D2B49BE7EA2A}" presName="node" presStyleLbl="node1" presStyleIdx="0" presStyleCnt="7">
        <dgm:presLayoutVars>
          <dgm:bulletEnabled val="1"/>
        </dgm:presLayoutVars>
      </dgm:prSet>
      <dgm:spPr/>
    </dgm:pt>
    <dgm:pt modelId="{DD30D206-6C74-4CDA-B980-0294A2508C80}" type="pres">
      <dgm:prSet presAssocID="{D05F824F-350E-4721-8BD0-1DABDC61E1DB}" presName="sibTrans" presStyleLbl="sibTrans2D1" presStyleIdx="0" presStyleCnt="6" custAng="10800000"/>
      <dgm:spPr/>
    </dgm:pt>
    <dgm:pt modelId="{E7FA0E37-2D79-4EFB-8229-8C2318BF283C}" type="pres">
      <dgm:prSet presAssocID="{D05F824F-350E-4721-8BD0-1DABDC61E1DB}" presName="connectorText" presStyleLbl="sibTrans2D1" presStyleIdx="0" presStyleCnt="6"/>
      <dgm:spPr/>
    </dgm:pt>
    <dgm:pt modelId="{57AB7266-81FB-46BA-B726-3B160F8ED964}" type="pres">
      <dgm:prSet presAssocID="{3B87940E-A482-4AAE-9893-15A3BA8940B0}" presName="node" presStyleLbl="node1" presStyleIdx="1" presStyleCnt="7">
        <dgm:presLayoutVars>
          <dgm:bulletEnabled val="1"/>
        </dgm:presLayoutVars>
      </dgm:prSet>
      <dgm:spPr/>
    </dgm:pt>
    <dgm:pt modelId="{AB7C3D81-1C27-45F8-B07D-7EA2B1488854}" type="pres">
      <dgm:prSet presAssocID="{E03E58D0-B419-4583-889E-C2FD58DD35FD}" presName="sibTrans" presStyleLbl="sibTrans2D1" presStyleIdx="1" presStyleCnt="6" custAng="10800000"/>
      <dgm:spPr/>
    </dgm:pt>
    <dgm:pt modelId="{8863813E-E013-41AA-B645-0E431D841DFB}" type="pres">
      <dgm:prSet presAssocID="{E03E58D0-B419-4583-889E-C2FD58DD35FD}" presName="connectorText" presStyleLbl="sibTrans2D1" presStyleIdx="1" presStyleCnt="6"/>
      <dgm:spPr/>
    </dgm:pt>
    <dgm:pt modelId="{9D9C22B5-EA5F-4960-981D-949802A4B2FA}" type="pres">
      <dgm:prSet presAssocID="{F9A344EB-EF30-4831-AC08-79F1A66888C4}" presName="node" presStyleLbl="node1" presStyleIdx="2" presStyleCnt="7">
        <dgm:presLayoutVars>
          <dgm:bulletEnabled val="1"/>
        </dgm:presLayoutVars>
      </dgm:prSet>
      <dgm:spPr/>
    </dgm:pt>
    <dgm:pt modelId="{6E2A1547-7747-4B50-99CE-8FAAF1B9EB6F}" type="pres">
      <dgm:prSet presAssocID="{082172C3-8A83-46E4-AEB3-2ED9B38F4AEA}" presName="sibTrans" presStyleLbl="sibTrans2D1" presStyleIdx="2" presStyleCnt="6" custAng="10800000"/>
      <dgm:spPr/>
    </dgm:pt>
    <dgm:pt modelId="{9803AFD1-DA43-47CE-B98E-7360374A668E}" type="pres">
      <dgm:prSet presAssocID="{082172C3-8A83-46E4-AEB3-2ED9B38F4AEA}" presName="connectorText" presStyleLbl="sibTrans2D1" presStyleIdx="2" presStyleCnt="6"/>
      <dgm:spPr/>
    </dgm:pt>
    <dgm:pt modelId="{8E49B7C5-E3A4-49A3-9CFC-40456815A232}" type="pres">
      <dgm:prSet presAssocID="{93264779-4700-493E-BB57-1BC8048CE5AB}" presName="node" presStyleLbl="node1" presStyleIdx="3" presStyleCnt="7">
        <dgm:presLayoutVars>
          <dgm:bulletEnabled val="1"/>
        </dgm:presLayoutVars>
      </dgm:prSet>
      <dgm:spPr/>
    </dgm:pt>
    <dgm:pt modelId="{7CF44021-87BC-413A-9AC8-9A75B6DE50C1}" type="pres">
      <dgm:prSet presAssocID="{FC75C07E-C95B-4350-AB1A-346A0F130065}" presName="sibTrans" presStyleLbl="sibTrans2D1" presStyleIdx="3" presStyleCnt="6" custAng="10800000"/>
      <dgm:spPr/>
    </dgm:pt>
    <dgm:pt modelId="{026C8329-D889-44FD-896F-C3BF4C1BA97B}" type="pres">
      <dgm:prSet presAssocID="{FC75C07E-C95B-4350-AB1A-346A0F130065}" presName="connectorText" presStyleLbl="sibTrans2D1" presStyleIdx="3" presStyleCnt="6"/>
      <dgm:spPr/>
    </dgm:pt>
    <dgm:pt modelId="{33D84D7E-C201-43AC-9012-12D834683DCE}" type="pres">
      <dgm:prSet presAssocID="{8D072C47-4733-419C-A8CD-EE6D50A9D041}" presName="node" presStyleLbl="node1" presStyleIdx="4" presStyleCnt="7">
        <dgm:presLayoutVars>
          <dgm:bulletEnabled val="1"/>
        </dgm:presLayoutVars>
      </dgm:prSet>
      <dgm:spPr/>
    </dgm:pt>
    <dgm:pt modelId="{BFF199FE-B4AD-491C-8DE5-10DFD69BFD12}" type="pres">
      <dgm:prSet presAssocID="{9B17E5FD-67BD-4961-AB91-49A6D0CBBE4F}" presName="sibTrans" presStyleLbl="sibTrans2D1" presStyleIdx="4" presStyleCnt="6" custAng="10800000"/>
      <dgm:spPr/>
    </dgm:pt>
    <dgm:pt modelId="{3C1A3074-6218-46D8-ACF7-9C2AE14ADC91}" type="pres">
      <dgm:prSet presAssocID="{9B17E5FD-67BD-4961-AB91-49A6D0CBBE4F}" presName="connectorText" presStyleLbl="sibTrans2D1" presStyleIdx="4" presStyleCnt="6"/>
      <dgm:spPr/>
    </dgm:pt>
    <dgm:pt modelId="{D552F6D3-4ECA-4DDC-80A0-7EB9F23705D5}" type="pres">
      <dgm:prSet presAssocID="{06AAB0EB-7753-486D-AE3B-F0C7F006EAAA}" presName="node" presStyleLbl="node1" presStyleIdx="5" presStyleCnt="7">
        <dgm:presLayoutVars>
          <dgm:bulletEnabled val="1"/>
        </dgm:presLayoutVars>
      </dgm:prSet>
      <dgm:spPr/>
    </dgm:pt>
    <dgm:pt modelId="{46D186E8-8BD3-441C-92E9-CDD40330ADA1}" type="pres">
      <dgm:prSet presAssocID="{687796EA-8401-4B11-A4FE-9AF636A17F63}" presName="sibTrans" presStyleLbl="sibTrans2D1" presStyleIdx="5" presStyleCnt="6" custAng="10800000"/>
      <dgm:spPr/>
    </dgm:pt>
    <dgm:pt modelId="{51227139-B144-43E7-ACFC-B9A4F26AF361}" type="pres">
      <dgm:prSet presAssocID="{687796EA-8401-4B11-A4FE-9AF636A17F63}" presName="connectorText" presStyleLbl="sibTrans2D1" presStyleIdx="5" presStyleCnt="6"/>
      <dgm:spPr/>
    </dgm:pt>
    <dgm:pt modelId="{A73374AC-2C23-4368-A5C9-C1AF05DA55B1}" type="pres">
      <dgm:prSet presAssocID="{957FDAF4-9FCA-4C16-9D44-F58BB9A0A37E}" presName="node" presStyleLbl="node1" presStyleIdx="6" presStyleCnt="7">
        <dgm:presLayoutVars>
          <dgm:bulletEnabled val="1"/>
        </dgm:presLayoutVars>
      </dgm:prSet>
      <dgm:spPr/>
    </dgm:pt>
  </dgm:ptLst>
  <dgm:cxnLst>
    <dgm:cxn modelId="{517B450C-CE47-455D-9322-E9B40744E63C}" type="presOf" srcId="{8D072C47-4733-419C-A8CD-EE6D50A9D041}" destId="{33D84D7E-C201-43AC-9012-12D834683DCE}" srcOrd="0" destOrd="0" presId="urn:microsoft.com/office/officeart/2005/8/layout/process2"/>
    <dgm:cxn modelId="{D1727B1F-5A1C-459B-B7FB-00907A12F06F}" type="presOf" srcId="{FC75C07E-C95B-4350-AB1A-346A0F130065}" destId="{026C8329-D889-44FD-896F-C3BF4C1BA97B}" srcOrd="1" destOrd="0" presId="urn:microsoft.com/office/officeart/2005/8/layout/process2"/>
    <dgm:cxn modelId="{C2607B20-BDFC-45EB-AE69-4EBD201F03AB}" type="presOf" srcId="{9B17E5FD-67BD-4961-AB91-49A6D0CBBE4F}" destId="{BFF199FE-B4AD-491C-8DE5-10DFD69BFD12}" srcOrd="0" destOrd="0" presId="urn:microsoft.com/office/officeart/2005/8/layout/process2"/>
    <dgm:cxn modelId="{7AA38920-DC7B-4645-A3B5-6F8729149C6F}" type="presOf" srcId="{822C3955-1E50-4759-93E3-A4F3E85BE81E}" destId="{B71A7BBD-741E-4702-95E2-B79FECDFE4CE}" srcOrd="0" destOrd="0" presId="urn:microsoft.com/office/officeart/2005/8/layout/process2"/>
    <dgm:cxn modelId="{6B0DBE3B-A9C0-413E-84FB-330C6482BC77}" type="presOf" srcId="{9B17E5FD-67BD-4961-AB91-49A6D0CBBE4F}" destId="{3C1A3074-6218-46D8-ACF7-9C2AE14ADC91}" srcOrd="1" destOrd="0" presId="urn:microsoft.com/office/officeart/2005/8/layout/process2"/>
    <dgm:cxn modelId="{806F3440-49CE-4C4A-9247-D9DD36BFC8F5}" type="presOf" srcId="{D05F824F-350E-4721-8BD0-1DABDC61E1DB}" destId="{DD30D206-6C74-4CDA-B980-0294A2508C80}" srcOrd="0" destOrd="0" presId="urn:microsoft.com/office/officeart/2005/8/layout/process2"/>
    <dgm:cxn modelId="{3BD5B05E-6883-4F5C-BD96-8E3E29F8F469}" type="presOf" srcId="{93264779-4700-493E-BB57-1BC8048CE5AB}" destId="{8E49B7C5-E3A4-49A3-9CFC-40456815A232}" srcOrd="0" destOrd="0" presId="urn:microsoft.com/office/officeart/2005/8/layout/process2"/>
    <dgm:cxn modelId="{F32D0460-5435-4319-B6B6-537C7E659F12}" type="presOf" srcId="{D05F824F-350E-4721-8BD0-1DABDC61E1DB}" destId="{E7FA0E37-2D79-4EFB-8229-8C2318BF283C}" srcOrd="1" destOrd="0" presId="urn:microsoft.com/office/officeart/2005/8/layout/process2"/>
    <dgm:cxn modelId="{A9CED361-278B-4F39-88C8-8086E2AB142D}" type="presOf" srcId="{FC75C07E-C95B-4350-AB1A-346A0F130065}" destId="{7CF44021-87BC-413A-9AC8-9A75B6DE50C1}" srcOrd="0" destOrd="0" presId="urn:microsoft.com/office/officeart/2005/8/layout/process2"/>
    <dgm:cxn modelId="{EC9A6E43-383C-4D15-8C48-05684FD063D8}" srcId="{822C3955-1E50-4759-93E3-A4F3E85BE81E}" destId="{06AAB0EB-7753-486D-AE3B-F0C7F006EAAA}" srcOrd="5" destOrd="0" parTransId="{663C5C19-00DE-4228-8140-68A1F9325C75}" sibTransId="{687796EA-8401-4B11-A4FE-9AF636A17F63}"/>
    <dgm:cxn modelId="{93233F45-D9AB-484C-8F22-4EC18FBC497C}" type="presOf" srcId="{E03E58D0-B419-4583-889E-C2FD58DD35FD}" destId="{AB7C3D81-1C27-45F8-B07D-7EA2B1488854}" srcOrd="0" destOrd="0" presId="urn:microsoft.com/office/officeart/2005/8/layout/process2"/>
    <dgm:cxn modelId="{782EBA48-D720-41E1-A47C-29E3A1E73930}" srcId="{822C3955-1E50-4759-93E3-A4F3E85BE81E}" destId="{3B87940E-A482-4AAE-9893-15A3BA8940B0}" srcOrd="1" destOrd="0" parTransId="{FACC4882-FE61-4092-943C-CB3AA075C39B}" sibTransId="{E03E58D0-B419-4583-889E-C2FD58DD35FD}"/>
    <dgm:cxn modelId="{69DA8A53-59FF-429A-8104-4C3B0D221A5B}" type="presOf" srcId="{082172C3-8A83-46E4-AEB3-2ED9B38F4AEA}" destId="{6E2A1547-7747-4B50-99CE-8FAAF1B9EB6F}" srcOrd="0" destOrd="0" presId="urn:microsoft.com/office/officeart/2005/8/layout/process2"/>
    <dgm:cxn modelId="{59BADA81-E365-4193-B36E-75BF039DC803}" type="presOf" srcId="{082172C3-8A83-46E4-AEB3-2ED9B38F4AEA}" destId="{9803AFD1-DA43-47CE-B98E-7360374A668E}" srcOrd="1" destOrd="0" presId="urn:microsoft.com/office/officeart/2005/8/layout/process2"/>
    <dgm:cxn modelId="{EBDA178D-3E25-4BB3-8C4B-E0B6F8989CA2}" srcId="{822C3955-1E50-4759-93E3-A4F3E85BE81E}" destId="{957FDAF4-9FCA-4C16-9D44-F58BB9A0A37E}" srcOrd="6" destOrd="0" parTransId="{D9DF96E9-D9F3-4828-ADE9-5C6208B24110}" sibTransId="{C97F46AF-7475-4F24-A4BF-7ED75386458E}"/>
    <dgm:cxn modelId="{8D6E0291-0350-4DED-95B0-79B5FF82B4B3}" type="presOf" srcId="{06AAB0EB-7753-486D-AE3B-F0C7F006EAAA}" destId="{D552F6D3-4ECA-4DDC-80A0-7EB9F23705D5}" srcOrd="0" destOrd="0" presId="urn:microsoft.com/office/officeart/2005/8/layout/process2"/>
    <dgm:cxn modelId="{3144B19D-177B-4FDD-80B0-A328E8A4DBBE}" type="presOf" srcId="{957FDAF4-9FCA-4C16-9D44-F58BB9A0A37E}" destId="{A73374AC-2C23-4368-A5C9-C1AF05DA55B1}" srcOrd="0" destOrd="0" presId="urn:microsoft.com/office/officeart/2005/8/layout/process2"/>
    <dgm:cxn modelId="{74EEEDA2-86E8-478D-A4FE-A601AC9984D2}" srcId="{822C3955-1E50-4759-93E3-A4F3E85BE81E}" destId="{F9A344EB-EF30-4831-AC08-79F1A66888C4}" srcOrd="2" destOrd="0" parTransId="{5FE0F8BF-D4F8-4CB7-ACC4-A152CAD8C10E}" sibTransId="{082172C3-8A83-46E4-AEB3-2ED9B38F4AEA}"/>
    <dgm:cxn modelId="{CA426FA8-D7DA-4AAD-82BF-D0C1A726DB4B}" srcId="{822C3955-1E50-4759-93E3-A4F3E85BE81E}" destId="{93264779-4700-493E-BB57-1BC8048CE5AB}" srcOrd="3" destOrd="0" parTransId="{D8E28C93-28C6-4EE1-80C9-1E9394F5460B}" sibTransId="{FC75C07E-C95B-4350-AB1A-346A0F130065}"/>
    <dgm:cxn modelId="{E8DE97B7-AF28-4F9A-98F0-09BF3C716BCD}" type="presOf" srcId="{687796EA-8401-4B11-A4FE-9AF636A17F63}" destId="{46D186E8-8BD3-441C-92E9-CDD40330ADA1}" srcOrd="0" destOrd="0" presId="urn:microsoft.com/office/officeart/2005/8/layout/process2"/>
    <dgm:cxn modelId="{3F8744BC-D5C6-4C44-9FAE-2094BB999D11}" srcId="{822C3955-1E50-4759-93E3-A4F3E85BE81E}" destId="{91B2F1FC-2F38-42C2-A429-D2B49BE7EA2A}" srcOrd="0" destOrd="0" parTransId="{EE1909F7-6181-432E-A0B6-2DC27F71DF7A}" sibTransId="{D05F824F-350E-4721-8BD0-1DABDC61E1DB}"/>
    <dgm:cxn modelId="{9DE6FABF-A6CC-4B61-AB56-00FCAF766C25}" type="presOf" srcId="{E03E58D0-B419-4583-889E-C2FD58DD35FD}" destId="{8863813E-E013-41AA-B645-0E431D841DFB}" srcOrd="1" destOrd="0" presId="urn:microsoft.com/office/officeart/2005/8/layout/process2"/>
    <dgm:cxn modelId="{131462C0-6A15-4CA0-8C44-A4228F3FCCFC}" type="presOf" srcId="{687796EA-8401-4B11-A4FE-9AF636A17F63}" destId="{51227139-B144-43E7-ACFC-B9A4F26AF361}" srcOrd="1" destOrd="0" presId="urn:microsoft.com/office/officeart/2005/8/layout/process2"/>
    <dgm:cxn modelId="{666330D1-7465-4B82-B5B3-37BB6CB36F37}" srcId="{822C3955-1E50-4759-93E3-A4F3E85BE81E}" destId="{8D072C47-4733-419C-A8CD-EE6D50A9D041}" srcOrd="4" destOrd="0" parTransId="{07C643CB-0830-42F2-A993-93A02E2CCCE5}" sibTransId="{9B17E5FD-67BD-4961-AB91-49A6D0CBBE4F}"/>
    <dgm:cxn modelId="{3558BDD1-9085-49D2-BCFE-2BD411BF8F33}" type="presOf" srcId="{91B2F1FC-2F38-42C2-A429-D2B49BE7EA2A}" destId="{51A034D3-2941-4BFA-BD5F-EA78D2218964}" srcOrd="0" destOrd="0" presId="urn:microsoft.com/office/officeart/2005/8/layout/process2"/>
    <dgm:cxn modelId="{76AF0FD7-798A-4DBC-B89C-49AD8414C48C}" type="presOf" srcId="{3B87940E-A482-4AAE-9893-15A3BA8940B0}" destId="{57AB7266-81FB-46BA-B726-3B160F8ED964}" srcOrd="0" destOrd="0" presId="urn:microsoft.com/office/officeart/2005/8/layout/process2"/>
    <dgm:cxn modelId="{CDDFEEF2-DB1E-4991-83E4-61D5AC3587B0}" type="presOf" srcId="{F9A344EB-EF30-4831-AC08-79F1A66888C4}" destId="{9D9C22B5-EA5F-4960-981D-949802A4B2FA}" srcOrd="0" destOrd="0" presId="urn:microsoft.com/office/officeart/2005/8/layout/process2"/>
    <dgm:cxn modelId="{7ECD5F54-8520-419E-8CC9-1990905C66F7}" type="presParOf" srcId="{B71A7BBD-741E-4702-95E2-B79FECDFE4CE}" destId="{51A034D3-2941-4BFA-BD5F-EA78D2218964}" srcOrd="0" destOrd="0" presId="urn:microsoft.com/office/officeart/2005/8/layout/process2"/>
    <dgm:cxn modelId="{09A0D00D-3051-4228-B1A5-A39E604BA432}" type="presParOf" srcId="{B71A7BBD-741E-4702-95E2-B79FECDFE4CE}" destId="{DD30D206-6C74-4CDA-B980-0294A2508C80}" srcOrd="1" destOrd="0" presId="urn:microsoft.com/office/officeart/2005/8/layout/process2"/>
    <dgm:cxn modelId="{B92F096A-13B2-4860-86F9-5BB9AAE5B25E}" type="presParOf" srcId="{DD30D206-6C74-4CDA-B980-0294A2508C80}" destId="{E7FA0E37-2D79-4EFB-8229-8C2318BF283C}" srcOrd="0" destOrd="0" presId="urn:microsoft.com/office/officeart/2005/8/layout/process2"/>
    <dgm:cxn modelId="{C3A2957E-5980-45D3-8FFF-C7CD894E3E3C}" type="presParOf" srcId="{B71A7BBD-741E-4702-95E2-B79FECDFE4CE}" destId="{57AB7266-81FB-46BA-B726-3B160F8ED964}" srcOrd="2" destOrd="0" presId="urn:microsoft.com/office/officeart/2005/8/layout/process2"/>
    <dgm:cxn modelId="{E06AE439-19F3-4197-9A13-DFDDC17A8793}" type="presParOf" srcId="{B71A7BBD-741E-4702-95E2-B79FECDFE4CE}" destId="{AB7C3D81-1C27-45F8-B07D-7EA2B1488854}" srcOrd="3" destOrd="0" presId="urn:microsoft.com/office/officeart/2005/8/layout/process2"/>
    <dgm:cxn modelId="{6754E22B-11A9-4A07-8015-48F3401307A2}" type="presParOf" srcId="{AB7C3D81-1C27-45F8-B07D-7EA2B1488854}" destId="{8863813E-E013-41AA-B645-0E431D841DFB}" srcOrd="0" destOrd="0" presId="urn:microsoft.com/office/officeart/2005/8/layout/process2"/>
    <dgm:cxn modelId="{FA34EEAC-62C4-4A66-9F36-D6E4425CA094}" type="presParOf" srcId="{B71A7BBD-741E-4702-95E2-B79FECDFE4CE}" destId="{9D9C22B5-EA5F-4960-981D-949802A4B2FA}" srcOrd="4" destOrd="0" presId="urn:microsoft.com/office/officeart/2005/8/layout/process2"/>
    <dgm:cxn modelId="{AB127721-BC00-4388-BE56-B2C2CA7B6940}" type="presParOf" srcId="{B71A7BBD-741E-4702-95E2-B79FECDFE4CE}" destId="{6E2A1547-7747-4B50-99CE-8FAAF1B9EB6F}" srcOrd="5" destOrd="0" presId="urn:microsoft.com/office/officeart/2005/8/layout/process2"/>
    <dgm:cxn modelId="{929D63B1-D6CA-4B84-A4BC-12593B096C07}" type="presParOf" srcId="{6E2A1547-7747-4B50-99CE-8FAAF1B9EB6F}" destId="{9803AFD1-DA43-47CE-B98E-7360374A668E}" srcOrd="0" destOrd="0" presId="urn:microsoft.com/office/officeart/2005/8/layout/process2"/>
    <dgm:cxn modelId="{A67EA485-6F24-4585-B7E7-958418E77197}" type="presParOf" srcId="{B71A7BBD-741E-4702-95E2-B79FECDFE4CE}" destId="{8E49B7C5-E3A4-49A3-9CFC-40456815A232}" srcOrd="6" destOrd="0" presId="urn:microsoft.com/office/officeart/2005/8/layout/process2"/>
    <dgm:cxn modelId="{4531344C-6718-4E52-B6B5-C5F0CDCD98B0}" type="presParOf" srcId="{B71A7BBD-741E-4702-95E2-B79FECDFE4CE}" destId="{7CF44021-87BC-413A-9AC8-9A75B6DE50C1}" srcOrd="7" destOrd="0" presId="urn:microsoft.com/office/officeart/2005/8/layout/process2"/>
    <dgm:cxn modelId="{BED5ABEB-B491-40CE-B89C-DA3231CA232F}" type="presParOf" srcId="{7CF44021-87BC-413A-9AC8-9A75B6DE50C1}" destId="{026C8329-D889-44FD-896F-C3BF4C1BA97B}" srcOrd="0" destOrd="0" presId="urn:microsoft.com/office/officeart/2005/8/layout/process2"/>
    <dgm:cxn modelId="{457A1009-6B91-4574-A56F-8FFF1A4299B6}" type="presParOf" srcId="{B71A7BBD-741E-4702-95E2-B79FECDFE4CE}" destId="{33D84D7E-C201-43AC-9012-12D834683DCE}" srcOrd="8" destOrd="0" presId="urn:microsoft.com/office/officeart/2005/8/layout/process2"/>
    <dgm:cxn modelId="{D7998BB7-4382-4FFC-9B8C-871BB868C0EA}" type="presParOf" srcId="{B71A7BBD-741E-4702-95E2-B79FECDFE4CE}" destId="{BFF199FE-B4AD-491C-8DE5-10DFD69BFD12}" srcOrd="9" destOrd="0" presId="urn:microsoft.com/office/officeart/2005/8/layout/process2"/>
    <dgm:cxn modelId="{4B49DD69-230F-4B6E-9D26-94FE913C91E6}" type="presParOf" srcId="{BFF199FE-B4AD-491C-8DE5-10DFD69BFD12}" destId="{3C1A3074-6218-46D8-ACF7-9C2AE14ADC91}" srcOrd="0" destOrd="0" presId="urn:microsoft.com/office/officeart/2005/8/layout/process2"/>
    <dgm:cxn modelId="{7BD8D32D-8864-42F5-B643-09A72331CCA8}" type="presParOf" srcId="{B71A7BBD-741E-4702-95E2-B79FECDFE4CE}" destId="{D552F6D3-4ECA-4DDC-80A0-7EB9F23705D5}" srcOrd="10" destOrd="0" presId="urn:microsoft.com/office/officeart/2005/8/layout/process2"/>
    <dgm:cxn modelId="{FF838C00-4D82-4F6E-AF7E-2A0D7D587544}" type="presParOf" srcId="{B71A7BBD-741E-4702-95E2-B79FECDFE4CE}" destId="{46D186E8-8BD3-441C-92E9-CDD40330ADA1}" srcOrd="11" destOrd="0" presId="urn:microsoft.com/office/officeart/2005/8/layout/process2"/>
    <dgm:cxn modelId="{E75F9980-E469-4023-959B-E5591E9550B3}" type="presParOf" srcId="{46D186E8-8BD3-441C-92E9-CDD40330ADA1}" destId="{51227139-B144-43E7-ACFC-B9A4F26AF361}" srcOrd="0" destOrd="0" presId="urn:microsoft.com/office/officeart/2005/8/layout/process2"/>
    <dgm:cxn modelId="{BEAB56BA-D3FB-4B99-A673-C60EB291857B}" type="presParOf" srcId="{B71A7BBD-741E-4702-95E2-B79FECDFE4CE}" destId="{A73374AC-2C23-4368-A5C9-C1AF05DA55B1}" srcOrd="12" destOrd="0" presId="urn:microsoft.com/office/officeart/2005/8/layout/process2"/>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3E1D9C-0177-415E-B094-66AFD9ECE79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F0BF766B-0473-47AE-B42D-71A8B5C57659}">
      <dgm:prSet custT="1">
        <dgm:style>
          <a:lnRef idx="2">
            <a:schemeClr val="accent1"/>
          </a:lnRef>
          <a:fillRef idx="1">
            <a:schemeClr val="lt1"/>
          </a:fillRef>
          <a:effectRef idx="0">
            <a:schemeClr val="accent1"/>
          </a:effectRef>
          <a:fontRef idx="minor">
            <a:schemeClr val="dk1"/>
          </a:fontRef>
        </dgm:style>
      </dgm:prSet>
      <dgm:spPr>
        <a:ln>
          <a:solidFill>
            <a:schemeClr val="tx1"/>
          </a:solidFill>
        </a:ln>
      </dgm:spPr>
      <dgm:t>
        <a:bodyPr/>
        <a:lstStyle/>
        <a:p>
          <a:r>
            <a:rPr lang="en-US" sz="1100" dirty="0"/>
            <a:t>302.4</a:t>
          </a:r>
        </a:p>
        <a:p>
          <a:r>
            <a:rPr lang="en-US" sz="1100" dirty="0"/>
            <a:t>Q1/Q3 Cryo-assemblies Fabrication</a:t>
          </a:r>
        </a:p>
        <a:p>
          <a:r>
            <a:rPr lang="en-US" sz="1100" dirty="0"/>
            <a:t>L2: S. Feher</a:t>
          </a:r>
        </a:p>
        <a:p>
          <a:r>
            <a:rPr lang="en-US" sz="1100" dirty="0"/>
            <a:t>(T. Strauss)</a:t>
          </a:r>
        </a:p>
      </dgm:t>
    </dgm:pt>
    <dgm:pt modelId="{118C5B1A-4C56-4514-828A-42D05B77EDF1}" type="parTrans" cxnId="{24F70194-E726-4A16-8320-6958E82F2155}">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23445DE0-53FE-42A9-8B48-D974814C09F7}" type="sibTrans" cxnId="{24F70194-E726-4A16-8320-6958E82F2155}">
      <dgm:prSet/>
      <dgm:spPr>
        <a:noFill/>
        <a:ln>
          <a:noFill/>
        </a:ln>
      </dgm:spPr>
      <dgm:t>
        <a:bodyPr/>
        <a:lstStyle/>
        <a:p>
          <a:endParaRPr lang="en-US"/>
        </a:p>
      </dgm:t>
    </dgm:pt>
    <dgm:pt modelId="{AE473E69-1A83-4C65-8CB1-3BC954E8A763}">
      <dgm:prSet custT="1">
        <dgm:style>
          <a:lnRef idx="2">
            <a:schemeClr val="accent1"/>
          </a:lnRef>
          <a:fillRef idx="1">
            <a:schemeClr val="lt1"/>
          </a:fillRef>
          <a:effectRef idx="0">
            <a:schemeClr val="accent1"/>
          </a:effectRef>
          <a:fontRef idx="minor">
            <a:schemeClr val="dk1"/>
          </a:fontRef>
        </dgm:style>
      </dgm:prSet>
      <dgm:spPr>
        <a:ln w="57150">
          <a:solidFill>
            <a:srgbClr val="00B050"/>
          </a:solidFill>
        </a:ln>
      </dgm:spPr>
      <dgm:t>
        <a:bodyPr/>
        <a:lstStyle/>
        <a:p>
          <a:r>
            <a:rPr lang="en-US" sz="1100" dirty="0"/>
            <a:t>302.4.03</a:t>
          </a:r>
        </a:p>
        <a:p>
          <a:r>
            <a:rPr lang="en-US" sz="1100" dirty="0"/>
            <a:t>Cryo-Assemblies Fabrication</a:t>
          </a:r>
        </a:p>
        <a:p>
          <a:r>
            <a:rPr lang="en-US" sz="1100" dirty="0"/>
            <a:t>L3/CAM: A. Nobrega (R. Rabehl</a:t>
          </a:r>
          <a:r>
            <a:rPr lang="en-US" sz="1000" dirty="0"/>
            <a:t>)</a:t>
          </a:r>
        </a:p>
      </dgm:t>
    </dgm:pt>
    <dgm:pt modelId="{83D726C8-27C3-426F-87E9-3BA6B234806D}" type="parTrans" cxnId="{2E72254E-882A-404D-86E7-D7551032C441}">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24C051EA-A846-4019-890A-A4E31D560446}" type="sibTrans" cxnId="{2E72254E-882A-404D-86E7-D7551032C441}">
      <dgm:prSet/>
      <dgm:spPr>
        <a:noFill/>
        <a:ln>
          <a:noFill/>
        </a:ln>
      </dgm:spPr>
      <dgm:t>
        <a:bodyPr/>
        <a:lstStyle/>
        <a:p>
          <a:endParaRPr lang="en-US"/>
        </a:p>
      </dgm:t>
    </dgm:pt>
    <dgm:pt modelId="{96ACFF48-649C-4B8B-8CC2-824AD3B9758D}">
      <dgm:prSet custT="1">
        <dgm:style>
          <a:lnRef idx="2">
            <a:schemeClr val="accent1"/>
          </a:lnRef>
          <a:fillRef idx="1">
            <a:schemeClr val="lt1"/>
          </a:fillRef>
          <a:effectRef idx="0">
            <a:schemeClr val="accent1"/>
          </a:effectRef>
          <a:fontRef idx="minor">
            <a:schemeClr val="dk1"/>
          </a:fontRef>
        </dgm:style>
      </dgm:prSet>
      <dgm:spPr>
        <a:ln w="25400">
          <a:solidFill>
            <a:srgbClr val="00B050"/>
          </a:solidFill>
        </a:ln>
      </dgm:spPr>
      <dgm:t>
        <a:bodyPr/>
        <a:lstStyle/>
        <a:p>
          <a:r>
            <a:rPr lang="en-US" sz="900" dirty="0"/>
            <a:t>302.4.04</a:t>
          </a:r>
        </a:p>
        <a:p>
          <a:r>
            <a:rPr lang="en-US" sz="900" dirty="0"/>
            <a:t>Cryo-Assemblies Horizontal Test</a:t>
          </a:r>
        </a:p>
        <a:p>
          <a:r>
            <a:rPr lang="en-US" sz="900" dirty="0"/>
            <a:t>L3/CAM: G. Chlachidze </a:t>
          </a:r>
        </a:p>
        <a:p>
          <a:r>
            <a:rPr lang="en-US" sz="900" dirty="0"/>
            <a:t>(S. Stoynev)</a:t>
          </a:r>
        </a:p>
      </dgm:t>
    </dgm:pt>
    <dgm:pt modelId="{387D93B6-2B8C-45FD-9776-57C231C5DC79}" type="parTrans" cxnId="{5E1930D9-0A0E-4C8D-A8FB-6B5310A62B11}">
      <dgm:prSet/>
      <dgm:spPr/>
      <dgm:t>
        <a:bodyPr/>
        <a:lstStyle/>
        <a:p>
          <a:endParaRPr lang="en-US"/>
        </a:p>
      </dgm:t>
    </dgm:pt>
    <dgm:pt modelId="{51DE5352-A09A-451F-8167-8AB508914BA8}" type="sibTrans" cxnId="{5E1930D9-0A0E-4C8D-A8FB-6B5310A62B11}">
      <dgm:prSet/>
      <dgm:spPr>
        <a:noFill/>
        <a:ln>
          <a:noFill/>
        </a:ln>
      </dgm:spPr>
      <dgm:t>
        <a:bodyPr/>
        <a:lstStyle/>
        <a:p>
          <a:endParaRPr lang="en-US"/>
        </a:p>
      </dgm:t>
    </dgm:pt>
    <dgm:pt modelId="{25A3AD9C-5574-4A1B-A512-1FD6AE9459C4}">
      <dgm:prSet custT="1">
        <dgm:style>
          <a:lnRef idx="2">
            <a:schemeClr val="accent1"/>
          </a:lnRef>
          <a:fillRef idx="1">
            <a:schemeClr val="lt1"/>
          </a:fillRef>
          <a:effectRef idx="0">
            <a:schemeClr val="accent1"/>
          </a:effectRef>
          <a:fontRef idx="minor">
            <a:schemeClr val="dk1"/>
          </a:fontRef>
        </dgm:style>
      </dgm:prSet>
      <dgm:spPr>
        <a:ln w="25400">
          <a:solidFill>
            <a:srgbClr val="00B050"/>
          </a:solidFill>
        </a:ln>
      </dgm:spPr>
      <dgm:t>
        <a:bodyPr/>
        <a:lstStyle/>
        <a:p>
          <a:r>
            <a:rPr lang="en-US" sz="900" dirty="0"/>
            <a:t>302.4.01</a:t>
          </a:r>
        </a:p>
        <a:p>
          <a:r>
            <a:rPr lang="en-US" sz="900" dirty="0"/>
            <a:t>Magnets Vertical Test</a:t>
          </a:r>
        </a:p>
        <a:p>
          <a:r>
            <a:rPr lang="en-US" sz="900" dirty="0"/>
            <a:t>L3: P. Joshi (A. Yahia)</a:t>
          </a:r>
        </a:p>
        <a:p>
          <a:r>
            <a:rPr lang="en-US" sz="900" dirty="0"/>
            <a:t>CAM: P. Joshi</a:t>
          </a:r>
        </a:p>
      </dgm:t>
    </dgm:pt>
    <dgm:pt modelId="{C5DC39EB-3DCD-4F4A-9CA9-6BF718BD1CDE}" type="sibTrans" cxnId="{25791E90-B1C1-41B1-8A4C-E39D82D15B64}">
      <dgm:prSet/>
      <dgm:spPr>
        <a:noFill/>
        <a:ln>
          <a:noFill/>
        </a:ln>
      </dgm:spPr>
      <dgm:t>
        <a:bodyPr/>
        <a:lstStyle/>
        <a:p>
          <a:endParaRPr lang="en-US"/>
        </a:p>
      </dgm:t>
    </dgm:pt>
    <dgm:pt modelId="{F0AA163B-DB3A-40A2-A4A9-1B7B46DA18D8}" type="parTrans" cxnId="{25791E90-B1C1-41B1-8A4C-E39D82D15B64}">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A41CBAD9-6572-4E80-91DD-9D85A0AD93A0}">
      <dgm:prSet custT="1"/>
      <dgm:spPr>
        <a:noFill/>
        <a:ln w="25400">
          <a:solidFill>
            <a:srgbClr val="00B050"/>
          </a:solidFill>
        </a:ln>
      </dgm:spPr>
      <dgm:t>
        <a:bodyPr/>
        <a:lstStyle/>
        <a:p>
          <a:r>
            <a:rPr lang="en-US" sz="900" dirty="0">
              <a:solidFill>
                <a:sysClr val="windowText" lastClr="000000"/>
              </a:solidFill>
            </a:rPr>
            <a:t>302.4.05</a:t>
          </a:r>
        </a:p>
        <a:p>
          <a:r>
            <a:rPr lang="en-US" sz="900" dirty="0">
              <a:solidFill>
                <a:sysClr val="windowText" lastClr="000000"/>
              </a:solidFill>
            </a:rPr>
            <a:t>Q1/Q3 Cryo-assembly Integration and Coordination</a:t>
          </a:r>
        </a:p>
        <a:p>
          <a:r>
            <a:rPr lang="en-US" sz="900" dirty="0">
              <a:solidFill>
                <a:sysClr val="windowText" lastClr="000000"/>
              </a:solidFill>
            </a:rPr>
            <a:t>L3/CAM S. Feher (T. Strauss)</a:t>
          </a:r>
        </a:p>
      </dgm:t>
    </dgm:pt>
    <dgm:pt modelId="{C83CA162-4B89-4FEB-A79A-802C56F9AC58}" type="parTrans" cxnId="{00A48823-CADC-455C-A64F-D4C4C535EBCA}">
      <dgm:prSet/>
      <dgm:spPr/>
      <dgm:t>
        <a:bodyPr/>
        <a:lstStyle/>
        <a:p>
          <a:endParaRPr lang="en-US"/>
        </a:p>
      </dgm:t>
    </dgm:pt>
    <dgm:pt modelId="{EE12C7F8-71D5-460A-9EAB-44668651CA5E}" type="sibTrans" cxnId="{00A48823-CADC-455C-A64F-D4C4C535EBCA}">
      <dgm:prSet/>
      <dgm:spPr>
        <a:noFill/>
        <a:ln>
          <a:noFill/>
        </a:ln>
      </dgm:spPr>
      <dgm:t>
        <a:bodyPr/>
        <a:lstStyle/>
        <a:p>
          <a:endParaRPr lang="en-US"/>
        </a:p>
      </dgm:t>
    </dgm:pt>
    <dgm:pt modelId="{A8292086-7973-4567-A7A7-430C3DD80278}">
      <dgm:prSet custT="1">
        <dgm:style>
          <a:lnRef idx="2">
            <a:schemeClr val="accent1"/>
          </a:lnRef>
          <a:fillRef idx="1">
            <a:schemeClr val="lt1"/>
          </a:fillRef>
          <a:effectRef idx="0">
            <a:schemeClr val="accent1"/>
          </a:effectRef>
          <a:fontRef idx="minor">
            <a:schemeClr val="dk1"/>
          </a:fontRef>
        </dgm:style>
      </dgm:prSet>
      <dgm:spPr>
        <a:ln w="25400">
          <a:solidFill>
            <a:srgbClr val="00B050"/>
          </a:solidFill>
        </a:ln>
      </dgm:spPr>
      <dgm:t>
        <a:bodyPr/>
        <a:lstStyle/>
        <a:p>
          <a:r>
            <a:rPr lang="en-US" sz="1100" dirty="0"/>
            <a:t>302.4.02</a:t>
          </a:r>
        </a:p>
        <a:p>
          <a:r>
            <a:rPr lang="en-US" sz="1100" dirty="0"/>
            <a:t>Cold Mass Assemblies Fabrication</a:t>
          </a:r>
        </a:p>
        <a:p>
          <a:r>
            <a:rPr lang="en-US" sz="1100" dirty="0"/>
            <a:t>L3/CAM: A. Nobrega (A. Vouris)</a:t>
          </a:r>
        </a:p>
      </dgm:t>
    </dgm:pt>
    <dgm:pt modelId="{5E083595-E89B-47D2-A5F5-1E7CE42FD9F5}" type="sibTrans" cxnId="{C5B9EF50-6F2E-4A4A-B702-27E496CFD527}">
      <dgm:prSet/>
      <dgm:spPr>
        <a:noFill/>
        <a:ln>
          <a:noFill/>
        </a:ln>
      </dgm:spPr>
      <dgm:t>
        <a:bodyPr/>
        <a:lstStyle/>
        <a:p>
          <a:endParaRPr lang="en-US"/>
        </a:p>
      </dgm:t>
    </dgm:pt>
    <dgm:pt modelId="{4C70810C-16DD-490A-B803-E881AE9D26DB}" type="parTrans" cxnId="{C5B9EF50-6F2E-4A4A-B702-27E496CFD527}">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FE9E38D4-0ED5-42B9-9249-C7921BE5CFF6}" type="pres">
      <dgm:prSet presAssocID="{953E1D9C-0177-415E-B094-66AFD9ECE79F}" presName="hierChild1" presStyleCnt="0">
        <dgm:presLayoutVars>
          <dgm:orgChart val="1"/>
          <dgm:chPref val="1"/>
          <dgm:dir/>
          <dgm:animOne val="branch"/>
          <dgm:animLvl val="lvl"/>
          <dgm:resizeHandles/>
        </dgm:presLayoutVars>
      </dgm:prSet>
      <dgm:spPr/>
    </dgm:pt>
    <dgm:pt modelId="{24716CF8-5E8E-4BA0-8B55-2D1E9FB87F70}" type="pres">
      <dgm:prSet presAssocID="{F0BF766B-0473-47AE-B42D-71A8B5C57659}" presName="hierRoot1" presStyleCnt="0">
        <dgm:presLayoutVars>
          <dgm:hierBranch val="init"/>
        </dgm:presLayoutVars>
      </dgm:prSet>
      <dgm:spPr/>
    </dgm:pt>
    <dgm:pt modelId="{B3E56954-53C1-4B3E-A94E-B29D123A2D3B}" type="pres">
      <dgm:prSet presAssocID="{F0BF766B-0473-47AE-B42D-71A8B5C57659}" presName="rootComposite1" presStyleCnt="0"/>
      <dgm:spPr/>
    </dgm:pt>
    <dgm:pt modelId="{A3F7FE8A-3760-4B27-B603-6590FBAA3E6A}" type="pres">
      <dgm:prSet presAssocID="{F0BF766B-0473-47AE-B42D-71A8B5C57659}" presName="rootText1" presStyleLbl="node0" presStyleIdx="0" presStyleCnt="1" custScaleX="206836" custScaleY="284294" custLinFactY="-100000" custLinFactNeighborX="0" custLinFactNeighborY="-110748">
        <dgm:presLayoutVars>
          <dgm:chMax/>
          <dgm:chPref val="3"/>
        </dgm:presLayoutVars>
      </dgm:prSet>
      <dgm:spPr/>
    </dgm:pt>
    <dgm:pt modelId="{83C47E7E-34D5-4D0D-A997-376E4882DA37}" type="pres">
      <dgm:prSet presAssocID="{F0BF766B-0473-47AE-B42D-71A8B5C57659}" presName="titleText1" presStyleLbl="fgAcc0" presStyleIdx="0" presStyleCnt="1" custLinFactY="-155524" custLinFactNeighborY="-200000">
        <dgm:presLayoutVars>
          <dgm:chMax val="0"/>
          <dgm:chPref val="0"/>
        </dgm:presLayoutVars>
      </dgm:prSet>
      <dgm:spPr/>
    </dgm:pt>
    <dgm:pt modelId="{E4B09142-2272-48C8-9F8D-4D6230049AC1}" type="pres">
      <dgm:prSet presAssocID="{F0BF766B-0473-47AE-B42D-71A8B5C57659}" presName="rootConnector1" presStyleLbl="node1" presStyleIdx="0" presStyleCnt="5"/>
      <dgm:spPr/>
    </dgm:pt>
    <dgm:pt modelId="{F2D244F4-3583-4DF6-9C76-9FDC8E3DD68F}" type="pres">
      <dgm:prSet presAssocID="{F0BF766B-0473-47AE-B42D-71A8B5C57659}" presName="hierChild2" presStyleCnt="0"/>
      <dgm:spPr/>
    </dgm:pt>
    <dgm:pt modelId="{B698194B-5740-4DAF-9644-813787BE230D}" type="pres">
      <dgm:prSet presAssocID="{C83CA162-4B89-4FEB-A79A-802C56F9AC58}" presName="Name37" presStyleLbl="parChTrans1D2" presStyleIdx="0" presStyleCnt="5"/>
      <dgm:spPr/>
    </dgm:pt>
    <dgm:pt modelId="{6D333E2A-9BCE-4ED9-9B24-0FAAC791EC07}" type="pres">
      <dgm:prSet presAssocID="{A41CBAD9-6572-4E80-91DD-9D85A0AD93A0}" presName="hierRoot2" presStyleCnt="0">
        <dgm:presLayoutVars>
          <dgm:hierBranch val="init"/>
        </dgm:presLayoutVars>
      </dgm:prSet>
      <dgm:spPr/>
    </dgm:pt>
    <dgm:pt modelId="{A15EED9B-EA45-4F50-9995-A19C46B08841}" type="pres">
      <dgm:prSet presAssocID="{A41CBAD9-6572-4E80-91DD-9D85A0AD93A0}" presName="rootComposite" presStyleCnt="0"/>
      <dgm:spPr/>
    </dgm:pt>
    <dgm:pt modelId="{20D9415D-106E-4FE2-BC74-45F380834A2D}" type="pres">
      <dgm:prSet presAssocID="{A41CBAD9-6572-4E80-91DD-9D85A0AD93A0}" presName="rootText" presStyleLbl="node1" presStyleIdx="0" presStyleCnt="5" custScaleX="179966" custScaleY="265037" custLinFactY="-95592" custLinFactNeighborX="-554" custLinFactNeighborY="-100000">
        <dgm:presLayoutVars>
          <dgm:chMax/>
          <dgm:chPref val="3"/>
        </dgm:presLayoutVars>
      </dgm:prSet>
      <dgm:spPr/>
    </dgm:pt>
    <dgm:pt modelId="{E05966A1-8E26-4C9F-9DF6-09D697871719}" type="pres">
      <dgm:prSet presAssocID="{A41CBAD9-6572-4E80-91DD-9D85A0AD93A0}" presName="titleText2" presStyleLbl="fgAcc1" presStyleIdx="0" presStyleCnt="5" custLinFactX="290037" custLinFactNeighborX="300000" custLinFactNeighborY="33010">
        <dgm:presLayoutVars>
          <dgm:chMax val="0"/>
          <dgm:chPref val="0"/>
        </dgm:presLayoutVars>
      </dgm:prSet>
      <dgm:spPr/>
    </dgm:pt>
    <dgm:pt modelId="{7742875C-C750-4C3E-A227-C5035E2D5B7A}" type="pres">
      <dgm:prSet presAssocID="{A41CBAD9-6572-4E80-91DD-9D85A0AD93A0}" presName="rootConnector" presStyleLbl="node2" presStyleIdx="0" presStyleCnt="0"/>
      <dgm:spPr/>
    </dgm:pt>
    <dgm:pt modelId="{7DD42C81-33A1-4E3A-96D8-5FAAC71B1085}" type="pres">
      <dgm:prSet presAssocID="{A41CBAD9-6572-4E80-91DD-9D85A0AD93A0}" presName="hierChild4" presStyleCnt="0"/>
      <dgm:spPr/>
    </dgm:pt>
    <dgm:pt modelId="{80987BF0-A017-4D6A-82B4-5FA0E502E567}" type="pres">
      <dgm:prSet presAssocID="{A41CBAD9-6572-4E80-91DD-9D85A0AD93A0}" presName="hierChild5" presStyleCnt="0"/>
      <dgm:spPr/>
    </dgm:pt>
    <dgm:pt modelId="{F1138A76-CEAE-4674-8BA5-8EEE7E89F119}" type="pres">
      <dgm:prSet presAssocID="{F0AA163B-DB3A-40A2-A4A9-1B7B46DA18D8}" presName="Name37" presStyleLbl="parChTrans1D2" presStyleIdx="1" presStyleCnt="5"/>
      <dgm:spPr/>
    </dgm:pt>
    <dgm:pt modelId="{D8C6B07E-7A67-43CB-8609-B8BB65083459}" type="pres">
      <dgm:prSet presAssocID="{25A3AD9C-5574-4A1B-A512-1FD6AE9459C4}" presName="hierRoot2" presStyleCnt="0">
        <dgm:presLayoutVars>
          <dgm:hierBranch val="init"/>
        </dgm:presLayoutVars>
      </dgm:prSet>
      <dgm:spPr/>
    </dgm:pt>
    <dgm:pt modelId="{F744155E-D68E-4EAC-99B3-5D3FC9372EF3}" type="pres">
      <dgm:prSet presAssocID="{25A3AD9C-5574-4A1B-A512-1FD6AE9459C4}" presName="rootComposite" presStyleCnt="0"/>
      <dgm:spPr/>
    </dgm:pt>
    <dgm:pt modelId="{68A0C8BC-6039-4BA3-8DED-5F9C96938DA1}" type="pres">
      <dgm:prSet presAssocID="{25A3AD9C-5574-4A1B-A512-1FD6AE9459C4}" presName="rootText" presStyleLbl="node1" presStyleIdx="1" presStyleCnt="5" custScaleX="159999" custScaleY="194016" custLinFactY="-92524" custLinFactNeighborX="-3245" custLinFactNeighborY="-100000">
        <dgm:presLayoutVars>
          <dgm:chMax/>
          <dgm:chPref val="3"/>
        </dgm:presLayoutVars>
      </dgm:prSet>
      <dgm:spPr/>
    </dgm:pt>
    <dgm:pt modelId="{2F63B1A5-5E6B-416F-A81C-B8B751DCD753}" type="pres">
      <dgm:prSet presAssocID="{25A3AD9C-5574-4A1B-A512-1FD6AE9459C4}" presName="titleText2" presStyleLbl="fgAcc1" presStyleIdx="1" presStyleCnt="5" custLinFactX="200000" custLinFactNeighborX="244030" custLinFactNeighborY="11076">
        <dgm:presLayoutVars>
          <dgm:chMax val="0"/>
          <dgm:chPref val="0"/>
        </dgm:presLayoutVars>
      </dgm:prSet>
      <dgm:spPr/>
    </dgm:pt>
    <dgm:pt modelId="{2A7E133B-2271-46BB-9CB9-FBF161F5EC3A}" type="pres">
      <dgm:prSet presAssocID="{25A3AD9C-5574-4A1B-A512-1FD6AE9459C4}" presName="rootConnector" presStyleLbl="node2" presStyleIdx="0" presStyleCnt="0"/>
      <dgm:spPr/>
    </dgm:pt>
    <dgm:pt modelId="{3B513C40-F944-48C6-93B7-AAC5794D88F6}" type="pres">
      <dgm:prSet presAssocID="{25A3AD9C-5574-4A1B-A512-1FD6AE9459C4}" presName="hierChild4" presStyleCnt="0"/>
      <dgm:spPr/>
    </dgm:pt>
    <dgm:pt modelId="{45649B49-6EA7-4B6E-B3C4-FED6A06DC911}" type="pres">
      <dgm:prSet presAssocID="{25A3AD9C-5574-4A1B-A512-1FD6AE9459C4}" presName="hierChild5" presStyleCnt="0"/>
      <dgm:spPr/>
    </dgm:pt>
    <dgm:pt modelId="{7C8F58C7-9691-4389-84FB-6151634F8021}" type="pres">
      <dgm:prSet presAssocID="{4C70810C-16DD-490A-B803-E881AE9D26DB}" presName="Name37" presStyleLbl="parChTrans1D2" presStyleIdx="2" presStyleCnt="5"/>
      <dgm:spPr/>
    </dgm:pt>
    <dgm:pt modelId="{0A84D16F-C0C7-4DD5-860B-3BA08A80FDBE}" type="pres">
      <dgm:prSet presAssocID="{A8292086-7973-4567-A7A7-430C3DD80278}" presName="hierRoot2" presStyleCnt="0">
        <dgm:presLayoutVars>
          <dgm:hierBranch val="init"/>
        </dgm:presLayoutVars>
      </dgm:prSet>
      <dgm:spPr/>
    </dgm:pt>
    <dgm:pt modelId="{4E2A0817-C1C9-46DC-A0EC-EFAC9E600BBD}" type="pres">
      <dgm:prSet presAssocID="{A8292086-7973-4567-A7A7-430C3DD80278}" presName="rootComposite" presStyleCnt="0"/>
      <dgm:spPr/>
    </dgm:pt>
    <dgm:pt modelId="{8B420B0D-1650-42B7-A38D-F3B7B6E170D4}" type="pres">
      <dgm:prSet presAssocID="{A8292086-7973-4567-A7A7-430C3DD80278}" presName="rootText" presStyleLbl="node1" presStyleIdx="2" presStyleCnt="5" custScaleX="179614" custScaleY="290147" custLinFactY="-95185" custLinFactNeighborX="-1424" custLinFactNeighborY="-100000">
        <dgm:presLayoutVars>
          <dgm:chMax/>
          <dgm:chPref val="3"/>
        </dgm:presLayoutVars>
      </dgm:prSet>
      <dgm:spPr/>
    </dgm:pt>
    <dgm:pt modelId="{8295A3E6-ADEE-40BD-854E-E231D920106D}" type="pres">
      <dgm:prSet presAssocID="{A8292086-7973-4567-A7A7-430C3DD80278}" presName="titleText2" presStyleLbl="fgAcc1" presStyleIdx="2" presStyleCnt="5" custLinFactX="104642" custLinFactNeighborX="200000" custLinFactNeighborY="-35924">
        <dgm:presLayoutVars>
          <dgm:chMax val="0"/>
          <dgm:chPref val="0"/>
        </dgm:presLayoutVars>
      </dgm:prSet>
      <dgm:spPr/>
    </dgm:pt>
    <dgm:pt modelId="{A987C8C2-55C3-489C-A18D-3ED03D3F5540}" type="pres">
      <dgm:prSet presAssocID="{A8292086-7973-4567-A7A7-430C3DD80278}" presName="rootConnector" presStyleLbl="node2" presStyleIdx="0" presStyleCnt="0"/>
      <dgm:spPr/>
    </dgm:pt>
    <dgm:pt modelId="{B2831FF4-A891-47C5-9D4B-CA11AF5A0674}" type="pres">
      <dgm:prSet presAssocID="{A8292086-7973-4567-A7A7-430C3DD80278}" presName="hierChild4" presStyleCnt="0"/>
      <dgm:spPr/>
    </dgm:pt>
    <dgm:pt modelId="{45231318-B941-4919-A208-7E211F303003}" type="pres">
      <dgm:prSet presAssocID="{A8292086-7973-4567-A7A7-430C3DD80278}" presName="hierChild5" presStyleCnt="0"/>
      <dgm:spPr/>
    </dgm:pt>
    <dgm:pt modelId="{1EF6D416-3982-4A88-8865-2F05ED2FAC35}" type="pres">
      <dgm:prSet presAssocID="{83D726C8-27C3-426F-87E9-3BA6B234806D}" presName="Name37" presStyleLbl="parChTrans1D2" presStyleIdx="3" presStyleCnt="5"/>
      <dgm:spPr/>
    </dgm:pt>
    <dgm:pt modelId="{5A16782D-571E-4110-9A70-320F490688F2}" type="pres">
      <dgm:prSet presAssocID="{AE473E69-1A83-4C65-8CB1-3BC954E8A763}" presName="hierRoot2" presStyleCnt="0">
        <dgm:presLayoutVars>
          <dgm:hierBranch val="init"/>
        </dgm:presLayoutVars>
      </dgm:prSet>
      <dgm:spPr/>
    </dgm:pt>
    <dgm:pt modelId="{1E034BD8-2203-4F31-9275-729F2D49C63C}" type="pres">
      <dgm:prSet presAssocID="{AE473E69-1A83-4C65-8CB1-3BC954E8A763}" presName="rootComposite" presStyleCnt="0"/>
      <dgm:spPr/>
    </dgm:pt>
    <dgm:pt modelId="{2A05A189-80BE-47BE-8D4A-A9C0D7393FAF}" type="pres">
      <dgm:prSet presAssocID="{AE473E69-1A83-4C65-8CB1-3BC954E8A763}" presName="rootText" presStyleLbl="node1" presStyleIdx="3" presStyleCnt="5" custScaleX="198354" custScaleY="258319" custLinFactY="-93384" custLinFactNeighborX="-4023" custLinFactNeighborY="-100000">
        <dgm:presLayoutVars>
          <dgm:chMax/>
          <dgm:chPref val="3"/>
        </dgm:presLayoutVars>
      </dgm:prSet>
      <dgm:spPr/>
    </dgm:pt>
    <dgm:pt modelId="{FB77D466-FA4B-45C2-8680-578EB920EE1D}" type="pres">
      <dgm:prSet presAssocID="{AE473E69-1A83-4C65-8CB1-3BC954E8A763}" presName="titleText2" presStyleLbl="fgAcc1" presStyleIdx="3" presStyleCnt="5" custLinFactX="50814" custLinFactNeighborX="100000" custLinFactNeighborY="-4590">
        <dgm:presLayoutVars>
          <dgm:chMax val="0"/>
          <dgm:chPref val="0"/>
        </dgm:presLayoutVars>
      </dgm:prSet>
      <dgm:spPr/>
    </dgm:pt>
    <dgm:pt modelId="{4DBDE043-420C-4946-A681-B7F3973C29BF}" type="pres">
      <dgm:prSet presAssocID="{AE473E69-1A83-4C65-8CB1-3BC954E8A763}" presName="rootConnector" presStyleLbl="node2" presStyleIdx="0" presStyleCnt="0"/>
      <dgm:spPr/>
    </dgm:pt>
    <dgm:pt modelId="{6803CB35-B803-4CAE-B7BE-F91D7B6B33CB}" type="pres">
      <dgm:prSet presAssocID="{AE473E69-1A83-4C65-8CB1-3BC954E8A763}" presName="hierChild4" presStyleCnt="0"/>
      <dgm:spPr/>
    </dgm:pt>
    <dgm:pt modelId="{1CAAC6C0-A0D4-42CC-8DC5-08DDA4441259}" type="pres">
      <dgm:prSet presAssocID="{AE473E69-1A83-4C65-8CB1-3BC954E8A763}" presName="hierChild5" presStyleCnt="0"/>
      <dgm:spPr/>
    </dgm:pt>
    <dgm:pt modelId="{CE071392-1A82-46B1-A67B-0C8ACA2128A8}" type="pres">
      <dgm:prSet presAssocID="{387D93B6-2B8C-45FD-9776-57C231C5DC79}" presName="Name37" presStyleLbl="parChTrans1D2" presStyleIdx="4" presStyleCnt="5"/>
      <dgm:spPr/>
    </dgm:pt>
    <dgm:pt modelId="{459EC4A6-0040-4669-9E7C-BB982B9ED913}" type="pres">
      <dgm:prSet presAssocID="{96ACFF48-649C-4B8B-8CC2-824AD3B9758D}" presName="hierRoot2" presStyleCnt="0">
        <dgm:presLayoutVars>
          <dgm:hierBranch val="init"/>
        </dgm:presLayoutVars>
      </dgm:prSet>
      <dgm:spPr/>
    </dgm:pt>
    <dgm:pt modelId="{2E281280-495E-4B97-909D-BC5BD18248D7}" type="pres">
      <dgm:prSet presAssocID="{96ACFF48-649C-4B8B-8CC2-824AD3B9758D}" presName="rootComposite" presStyleCnt="0"/>
      <dgm:spPr/>
    </dgm:pt>
    <dgm:pt modelId="{E85D26AF-1731-45FC-9047-4114361CF873}" type="pres">
      <dgm:prSet presAssocID="{96ACFF48-649C-4B8B-8CC2-824AD3B9758D}" presName="rootText" presStyleLbl="node1" presStyleIdx="4" presStyleCnt="5" custScaleX="205663" custScaleY="255747" custLinFactY="-94163" custLinFactNeighborX="-280" custLinFactNeighborY="-100000">
        <dgm:presLayoutVars>
          <dgm:chMax/>
          <dgm:chPref val="3"/>
        </dgm:presLayoutVars>
      </dgm:prSet>
      <dgm:spPr/>
    </dgm:pt>
    <dgm:pt modelId="{0F64CA6A-EE0B-416A-9B4E-A031FE584852}" type="pres">
      <dgm:prSet presAssocID="{96ACFF48-649C-4B8B-8CC2-824AD3B9758D}" presName="titleText2" presStyleLbl="fgAcc1" presStyleIdx="4" presStyleCnt="5" custLinFactNeighborX="3004" custLinFactNeighborY="-23390">
        <dgm:presLayoutVars>
          <dgm:chMax val="0"/>
          <dgm:chPref val="0"/>
        </dgm:presLayoutVars>
      </dgm:prSet>
      <dgm:spPr/>
    </dgm:pt>
    <dgm:pt modelId="{2AA26FCD-E63F-4F8C-87F0-6DE9F1580898}" type="pres">
      <dgm:prSet presAssocID="{96ACFF48-649C-4B8B-8CC2-824AD3B9758D}" presName="rootConnector" presStyleLbl="node2" presStyleIdx="0" presStyleCnt="0"/>
      <dgm:spPr/>
    </dgm:pt>
    <dgm:pt modelId="{3146A0EF-CC10-4606-AA64-E414F5C363B0}" type="pres">
      <dgm:prSet presAssocID="{96ACFF48-649C-4B8B-8CC2-824AD3B9758D}" presName="hierChild4" presStyleCnt="0"/>
      <dgm:spPr/>
    </dgm:pt>
    <dgm:pt modelId="{18D0EE5B-6502-45DB-9223-4C7F4B714D5D}" type="pres">
      <dgm:prSet presAssocID="{96ACFF48-649C-4B8B-8CC2-824AD3B9758D}" presName="hierChild5" presStyleCnt="0"/>
      <dgm:spPr/>
    </dgm:pt>
    <dgm:pt modelId="{DBD5AEFD-EA80-4FBB-8669-CA44418CC0A1}" type="pres">
      <dgm:prSet presAssocID="{F0BF766B-0473-47AE-B42D-71A8B5C57659}" presName="hierChild3" presStyleCnt="0"/>
      <dgm:spPr/>
    </dgm:pt>
  </dgm:ptLst>
  <dgm:cxnLst>
    <dgm:cxn modelId="{C87AFA05-177F-4816-A257-F066C01AC96A}" type="presOf" srcId="{83D726C8-27C3-426F-87E9-3BA6B234806D}" destId="{1EF6D416-3982-4A88-8865-2F05ED2FAC35}" srcOrd="0" destOrd="0" presId="urn:microsoft.com/office/officeart/2008/layout/NameandTitleOrganizationalChart"/>
    <dgm:cxn modelId="{132AD708-6D07-4F6A-968B-FDC458D3980B}" type="presOf" srcId="{EE12C7F8-71D5-460A-9EAB-44668651CA5E}" destId="{E05966A1-8E26-4C9F-9DF6-09D697871719}" srcOrd="0" destOrd="0" presId="urn:microsoft.com/office/officeart/2008/layout/NameandTitleOrganizationalChart"/>
    <dgm:cxn modelId="{0EB20C1D-5878-45B1-A61E-4DE0868AFCF2}" type="presOf" srcId="{C5DC39EB-3DCD-4F4A-9CA9-6BF718BD1CDE}" destId="{2F63B1A5-5E6B-416F-A81C-B8B751DCD753}" srcOrd="0" destOrd="0" presId="urn:microsoft.com/office/officeart/2008/layout/NameandTitleOrganizationalChart"/>
    <dgm:cxn modelId="{9C203C1E-F032-4A2D-8B9E-1271581A61BA}" type="presOf" srcId="{5E083595-E89B-47D2-A5F5-1E7CE42FD9F5}" destId="{8295A3E6-ADEE-40BD-854E-E231D920106D}" srcOrd="0" destOrd="0" presId="urn:microsoft.com/office/officeart/2008/layout/NameandTitleOrganizationalChart"/>
    <dgm:cxn modelId="{00A48823-CADC-455C-A64F-D4C4C535EBCA}" srcId="{F0BF766B-0473-47AE-B42D-71A8B5C57659}" destId="{A41CBAD9-6572-4E80-91DD-9D85A0AD93A0}" srcOrd="0" destOrd="0" parTransId="{C83CA162-4B89-4FEB-A79A-802C56F9AC58}" sibTransId="{EE12C7F8-71D5-460A-9EAB-44668651CA5E}"/>
    <dgm:cxn modelId="{4F795E40-06D5-482A-87B2-CFC2CEB1898D}" type="presOf" srcId="{25A3AD9C-5574-4A1B-A512-1FD6AE9459C4}" destId="{2A7E133B-2271-46BB-9CB9-FBF161F5EC3A}" srcOrd="1" destOrd="0" presId="urn:microsoft.com/office/officeart/2008/layout/NameandTitleOrganizationalChart"/>
    <dgm:cxn modelId="{B6C6AA44-ED6A-40A8-90AB-919AA6B9C36E}" type="presOf" srcId="{AE473E69-1A83-4C65-8CB1-3BC954E8A763}" destId="{2A05A189-80BE-47BE-8D4A-A9C0D7393FAF}" srcOrd="0" destOrd="0" presId="urn:microsoft.com/office/officeart/2008/layout/NameandTitleOrganizationalChart"/>
    <dgm:cxn modelId="{A6FC5E68-CD22-428C-8F8E-E0885075D86E}" type="presOf" srcId="{F0AA163B-DB3A-40A2-A4A9-1B7B46DA18D8}" destId="{F1138A76-CEAE-4674-8BA5-8EEE7E89F119}" srcOrd="0" destOrd="0" presId="urn:microsoft.com/office/officeart/2008/layout/NameandTitleOrganizationalChart"/>
    <dgm:cxn modelId="{069EDC68-2412-4526-8890-565253C33FB2}" type="presOf" srcId="{25A3AD9C-5574-4A1B-A512-1FD6AE9459C4}" destId="{68A0C8BC-6039-4BA3-8DED-5F9C96938DA1}" srcOrd="0" destOrd="0" presId="urn:microsoft.com/office/officeart/2008/layout/NameandTitleOrganizationalChart"/>
    <dgm:cxn modelId="{2E72254E-882A-404D-86E7-D7551032C441}" srcId="{F0BF766B-0473-47AE-B42D-71A8B5C57659}" destId="{AE473E69-1A83-4C65-8CB1-3BC954E8A763}" srcOrd="3" destOrd="0" parTransId="{83D726C8-27C3-426F-87E9-3BA6B234806D}" sibTransId="{24C051EA-A846-4019-890A-A4E31D560446}"/>
    <dgm:cxn modelId="{A23C354E-1393-4B58-9072-AF1366BF3DAD}" type="presOf" srcId="{A8292086-7973-4567-A7A7-430C3DD80278}" destId="{A987C8C2-55C3-489C-A18D-3ED03D3F5540}" srcOrd="1" destOrd="0" presId="urn:microsoft.com/office/officeart/2008/layout/NameandTitleOrganizationalChart"/>
    <dgm:cxn modelId="{C5B9EF50-6F2E-4A4A-B702-27E496CFD527}" srcId="{F0BF766B-0473-47AE-B42D-71A8B5C57659}" destId="{A8292086-7973-4567-A7A7-430C3DD80278}" srcOrd="2" destOrd="0" parTransId="{4C70810C-16DD-490A-B803-E881AE9D26DB}" sibTransId="{5E083595-E89B-47D2-A5F5-1E7CE42FD9F5}"/>
    <dgm:cxn modelId="{EA7BFB54-455B-430C-BB75-F2CE9D3F3F60}" type="presOf" srcId="{F0BF766B-0473-47AE-B42D-71A8B5C57659}" destId="{A3F7FE8A-3760-4B27-B603-6590FBAA3E6A}" srcOrd="0" destOrd="0" presId="urn:microsoft.com/office/officeart/2008/layout/NameandTitleOrganizationalChart"/>
    <dgm:cxn modelId="{F8ED4D58-8118-42ED-B2F8-99C31DC1389F}" type="presOf" srcId="{23445DE0-53FE-42A9-8B48-D974814C09F7}" destId="{83C47E7E-34D5-4D0D-A997-376E4882DA37}" srcOrd="0" destOrd="0" presId="urn:microsoft.com/office/officeart/2008/layout/NameandTitleOrganizationalChart"/>
    <dgm:cxn modelId="{25791E90-B1C1-41B1-8A4C-E39D82D15B64}" srcId="{F0BF766B-0473-47AE-B42D-71A8B5C57659}" destId="{25A3AD9C-5574-4A1B-A512-1FD6AE9459C4}" srcOrd="1" destOrd="0" parTransId="{F0AA163B-DB3A-40A2-A4A9-1B7B46DA18D8}" sibTransId="{C5DC39EB-3DCD-4F4A-9CA9-6BF718BD1CDE}"/>
    <dgm:cxn modelId="{1602AB92-C6E6-4A51-B921-C03CDDC9D0AE}" type="presOf" srcId="{A8292086-7973-4567-A7A7-430C3DD80278}" destId="{8B420B0D-1650-42B7-A38D-F3B7B6E170D4}" srcOrd="0" destOrd="0" presId="urn:microsoft.com/office/officeart/2008/layout/NameandTitleOrganizationalChart"/>
    <dgm:cxn modelId="{24F70194-E726-4A16-8320-6958E82F2155}" srcId="{953E1D9C-0177-415E-B094-66AFD9ECE79F}" destId="{F0BF766B-0473-47AE-B42D-71A8B5C57659}" srcOrd="0" destOrd="0" parTransId="{118C5B1A-4C56-4514-828A-42D05B77EDF1}" sibTransId="{23445DE0-53FE-42A9-8B48-D974814C09F7}"/>
    <dgm:cxn modelId="{37374F9B-7A5F-44F3-8798-4BEFE841F745}" type="presOf" srcId="{24C051EA-A846-4019-890A-A4E31D560446}" destId="{FB77D466-FA4B-45C2-8680-578EB920EE1D}" srcOrd="0" destOrd="0" presId="urn:microsoft.com/office/officeart/2008/layout/NameandTitleOrganizationalChart"/>
    <dgm:cxn modelId="{AC17FFAD-0B20-4344-AF0D-BD3563363BC0}" type="presOf" srcId="{96ACFF48-649C-4B8B-8CC2-824AD3B9758D}" destId="{2AA26FCD-E63F-4F8C-87F0-6DE9F1580898}" srcOrd="1" destOrd="0" presId="urn:microsoft.com/office/officeart/2008/layout/NameandTitleOrganizationalChart"/>
    <dgm:cxn modelId="{3635A8BC-C9C7-4BE6-98C9-9B7A62CD1FB1}" type="presOf" srcId="{C83CA162-4B89-4FEB-A79A-802C56F9AC58}" destId="{B698194B-5740-4DAF-9644-813787BE230D}" srcOrd="0" destOrd="0" presId="urn:microsoft.com/office/officeart/2008/layout/NameandTitleOrganizationalChart"/>
    <dgm:cxn modelId="{2EAFD2BC-AE34-45A3-A9C2-9FCAFC708C91}" type="presOf" srcId="{387D93B6-2B8C-45FD-9776-57C231C5DC79}" destId="{CE071392-1A82-46B1-A67B-0C8ACA2128A8}" srcOrd="0" destOrd="0" presId="urn:microsoft.com/office/officeart/2008/layout/NameandTitleOrganizationalChart"/>
    <dgm:cxn modelId="{D4C022CC-55E3-4597-8F0F-5DFFC1BE63FC}" type="presOf" srcId="{AE473E69-1A83-4C65-8CB1-3BC954E8A763}" destId="{4DBDE043-420C-4946-A681-B7F3973C29BF}" srcOrd="1" destOrd="0" presId="urn:microsoft.com/office/officeart/2008/layout/NameandTitleOrganizationalChart"/>
    <dgm:cxn modelId="{6E94A8CD-E6C5-48E7-B43C-822CDF69A71B}" type="presOf" srcId="{96ACFF48-649C-4B8B-8CC2-824AD3B9758D}" destId="{E85D26AF-1731-45FC-9047-4114361CF873}" srcOrd="0" destOrd="0" presId="urn:microsoft.com/office/officeart/2008/layout/NameandTitleOrganizationalChart"/>
    <dgm:cxn modelId="{5E1930D9-0A0E-4C8D-A8FB-6B5310A62B11}" srcId="{F0BF766B-0473-47AE-B42D-71A8B5C57659}" destId="{96ACFF48-649C-4B8B-8CC2-824AD3B9758D}" srcOrd="4" destOrd="0" parTransId="{387D93B6-2B8C-45FD-9776-57C231C5DC79}" sibTransId="{51DE5352-A09A-451F-8167-8AB508914BA8}"/>
    <dgm:cxn modelId="{A98E31DA-031C-4FCB-A45E-97D5A08B05BF}" type="presOf" srcId="{F0BF766B-0473-47AE-B42D-71A8B5C57659}" destId="{E4B09142-2272-48C8-9F8D-4D6230049AC1}" srcOrd="1" destOrd="0" presId="urn:microsoft.com/office/officeart/2008/layout/NameandTitleOrganizationalChart"/>
    <dgm:cxn modelId="{20D430E6-45B6-4E57-80F1-D9174C99AB80}" type="presOf" srcId="{953E1D9C-0177-415E-B094-66AFD9ECE79F}" destId="{FE9E38D4-0ED5-42B9-9249-C7921BE5CFF6}" srcOrd="0" destOrd="0" presId="urn:microsoft.com/office/officeart/2008/layout/NameandTitleOrganizationalChart"/>
    <dgm:cxn modelId="{FF1E89E9-54C8-432B-89A2-6F471DEDE422}" type="presOf" srcId="{A41CBAD9-6572-4E80-91DD-9D85A0AD93A0}" destId="{20D9415D-106E-4FE2-BC74-45F380834A2D}" srcOrd="0" destOrd="0" presId="urn:microsoft.com/office/officeart/2008/layout/NameandTitleOrganizationalChart"/>
    <dgm:cxn modelId="{4F0962EC-6670-4224-9E38-4DD8EC333774}" type="presOf" srcId="{A41CBAD9-6572-4E80-91DD-9D85A0AD93A0}" destId="{7742875C-C750-4C3E-A227-C5035E2D5B7A}" srcOrd="1" destOrd="0" presId="urn:microsoft.com/office/officeart/2008/layout/NameandTitleOrganizationalChart"/>
    <dgm:cxn modelId="{49CDDDF0-6B5C-4503-AFE7-1EA650D97683}" type="presOf" srcId="{51DE5352-A09A-451F-8167-8AB508914BA8}" destId="{0F64CA6A-EE0B-416A-9B4E-A031FE584852}" srcOrd="0" destOrd="0" presId="urn:microsoft.com/office/officeart/2008/layout/NameandTitleOrganizationalChart"/>
    <dgm:cxn modelId="{458B97F2-8796-4850-99A7-2A0043AC2517}" type="presOf" srcId="{4C70810C-16DD-490A-B803-E881AE9D26DB}" destId="{7C8F58C7-9691-4389-84FB-6151634F8021}" srcOrd="0" destOrd="0" presId="urn:microsoft.com/office/officeart/2008/layout/NameandTitleOrganizationalChart"/>
    <dgm:cxn modelId="{2CDC81FC-2B7B-4CDE-8EB4-DF0F1E3C10BE}" type="presParOf" srcId="{FE9E38D4-0ED5-42B9-9249-C7921BE5CFF6}" destId="{24716CF8-5E8E-4BA0-8B55-2D1E9FB87F70}" srcOrd="0" destOrd="0" presId="urn:microsoft.com/office/officeart/2008/layout/NameandTitleOrganizationalChart"/>
    <dgm:cxn modelId="{FA432104-ED48-499C-8596-4F8F3E8FF9FB}" type="presParOf" srcId="{24716CF8-5E8E-4BA0-8B55-2D1E9FB87F70}" destId="{B3E56954-53C1-4B3E-A94E-B29D123A2D3B}" srcOrd="0" destOrd="0" presId="urn:microsoft.com/office/officeart/2008/layout/NameandTitleOrganizationalChart"/>
    <dgm:cxn modelId="{BF1F8F22-CE4D-4604-9B3C-5FCB6E6AC482}" type="presParOf" srcId="{B3E56954-53C1-4B3E-A94E-B29D123A2D3B}" destId="{A3F7FE8A-3760-4B27-B603-6590FBAA3E6A}" srcOrd="0" destOrd="0" presId="urn:microsoft.com/office/officeart/2008/layout/NameandTitleOrganizationalChart"/>
    <dgm:cxn modelId="{DE86986D-BC4E-49CE-8EB3-B2811027B35D}" type="presParOf" srcId="{B3E56954-53C1-4B3E-A94E-B29D123A2D3B}" destId="{83C47E7E-34D5-4D0D-A997-376E4882DA37}" srcOrd="1" destOrd="0" presId="urn:microsoft.com/office/officeart/2008/layout/NameandTitleOrganizationalChart"/>
    <dgm:cxn modelId="{8EAA5BB8-C6C2-40FE-BE16-160BEAD384E3}" type="presParOf" srcId="{B3E56954-53C1-4B3E-A94E-B29D123A2D3B}" destId="{E4B09142-2272-48C8-9F8D-4D6230049AC1}" srcOrd="2" destOrd="0" presId="urn:microsoft.com/office/officeart/2008/layout/NameandTitleOrganizationalChart"/>
    <dgm:cxn modelId="{8406FEEF-A176-4D84-9232-6DB2D2781840}" type="presParOf" srcId="{24716CF8-5E8E-4BA0-8B55-2D1E9FB87F70}" destId="{F2D244F4-3583-4DF6-9C76-9FDC8E3DD68F}" srcOrd="1" destOrd="0" presId="urn:microsoft.com/office/officeart/2008/layout/NameandTitleOrganizationalChart"/>
    <dgm:cxn modelId="{5C919971-76B9-4FBA-908A-3B11AC943F47}" type="presParOf" srcId="{F2D244F4-3583-4DF6-9C76-9FDC8E3DD68F}" destId="{B698194B-5740-4DAF-9644-813787BE230D}" srcOrd="0" destOrd="0" presId="urn:microsoft.com/office/officeart/2008/layout/NameandTitleOrganizationalChart"/>
    <dgm:cxn modelId="{01A8BD12-7670-4166-8557-AFF13E89EDD1}" type="presParOf" srcId="{F2D244F4-3583-4DF6-9C76-9FDC8E3DD68F}" destId="{6D333E2A-9BCE-4ED9-9B24-0FAAC791EC07}" srcOrd="1" destOrd="0" presId="urn:microsoft.com/office/officeart/2008/layout/NameandTitleOrganizationalChart"/>
    <dgm:cxn modelId="{43A3A8F3-5221-4DF7-9FE9-C59DF21F8536}" type="presParOf" srcId="{6D333E2A-9BCE-4ED9-9B24-0FAAC791EC07}" destId="{A15EED9B-EA45-4F50-9995-A19C46B08841}" srcOrd="0" destOrd="0" presId="urn:microsoft.com/office/officeart/2008/layout/NameandTitleOrganizationalChart"/>
    <dgm:cxn modelId="{A9F8B6FB-6D25-4785-A0F3-90E8FBB941FF}" type="presParOf" srcId="{A15EED9B-EA45-4F50-9995-A19C46B08841}" destId="{20D9415D-106E-4FE2-BC74-45F380834A2D}" srcOrd="0" destOrd="0" presId="urn:microsoft.com/office/officeart/2008/layout/NameandTitleOrganizationalChart"/>
    <dgm:cxn modelId="{755461B9-D1C3-4643-A36F-3782CF3EE4F3}" type="presParOf" srcId="{A15EED9B-EA45-4F50-9995-A19C46B08841}" destId="{E05966A1-8E26-4C9F-9DF6-09D697871719}" srcOrd="1" destOrd="0" presId="urn:microsoft.com/office/officeart/2008/layout/NameandTitleOrganizationalChart"/>
    <dgm:cxn modelId="{8A1BCD0C-3375-4619-A5BA-D87F916473D9}" type="presParOf" srcId="{A15EED9B-EA45-4F50-9995-A19C46B08841}" destId="{7742875C-C750-4C3E-A227-C5035E2D5B7A}" srcOrd="2" destOrd="0" presId="urn:microsoft.com/office/officeart/2008/layout/NameandTitleOrganizationalChart"/>
    <dgm:cxn modelId="{2B914692-C2DE-42E2-8B9A-EB64582F238A}" type="presParOf" srcId="{6D333E2A-9BCE-4ED9-9B24-0FAAC791EC07}" destId="{7DD42C81-33A1-4E3A-96D8-5FAAC71B1085}" srcOrd="1" destOrd="0" presId="urn:microsoft.com/office/officeart/2008/layout/NameandTitleOrganizationalChart"/>
    <dgm:cxn modelId="{BF171F69-7A83-43C2-83F1-24B9D34D35E4}" type="presParOf" srcId="{6D333E2A-9BCE-4ED9-9B24-0FAAC791EC07}" destId="{80987BF0-A017-4D6A-82B4-5FA0E502E567}" srcOrd="2" destOrd="0" presId="urn:microsoft.com/office/officeart/2008/layout/NameandTitleOrganizationalChart"/>
    <dgm:cxn modelId="{7A6D3E61-C6A2-4276-BCE3-C05B14BAB98D}" type="presParOf" srcId="{F2D244F4-3583-4DF6-9C76-9FDC8E3DD68F}" destId="{F1138A76-CEAE-4674-8BA5-8EEE7E89F119}" srcOrd="2" destOrd="0" presId="urn:microsoft.com/office/officeart/2008/layout/NameandTitleOrganizationalChart"/>
    <dgm:cxn modelId="{FF28CE8F-2A8F-4626-A88F-9F963C86EDA6}" type="presParOf" srcId="{F2D244F4-3583-4DF6-9C76-9FDC8E3DD68F}" destId="{D8C6B07E-7A67-43CB-8609-B8BB65083459}" srcOrd="3" destOrd="0" presId="urn:microsoft.com/office/officeart/2008/layout/NameandTitleOrganizationalChart"/>
    <dgm:cxn modelId="{001F0613-EDD7-4864-A747-06BB26FD1551}" type="presParOf" srcId="{D8C6B07E-7A67-43CB-8609-B8BB65083459}" destId="{F744155E-D68E-4EAC-99B3-5D3FC9372EF3}" srcOrd="0" destOrd="0" presId="urn:microsoft.com/office/officeart/2008/layout/NameandTitleOrganizationalChart"/>
    <dgm:cxn modelId="{DE6151E6-3962-4F02-A217-48459FC51EB4}" type="presParOf" srcId="{F744155E-D68E-4EAC-99B3-5D3FC9372EF3}" destId="{68A0C8BC-6039-4BA3-8DED-5F9C96938DA1}" srcOrd="0" destOrd="0" presId="urn:microsoft.com/office/officeart/2008/layout/NameandTitleOrganizationalChart"/>
    <dgm:cxn modelId="{0CB653A2-6DEF-463B-857C-CD1B875B5F27}" type="presParOf" srcId="{F744155E-D68E-4EAC-99B3-5D3FC9372EF3}" destId="{2F63B1A5-5E6B-416F-A81C-B8B751DCD753}" srcOrd="1" destOrd="0" presId="urn:microsoft.com/office/officeart/2008/layout/NameandTitleOrganizationalChart"/>
    <dgm:cxn modelId="{F747ABDA-BD31-44B0-9B04-6F49977951FB}" type="presParOf" srcId="{F744155E-D68E-4EAC-99B3-5D3FC9372EF3}" destId="{2A7E133B-2271-46BB-9CB9-FBF161F5EC3A}" srcOrd="2" destOrd="0" presId="urn:microsoft.com/office/officeart/2008/layout/NameandTitleOrganizationalChart"/>
    <dgm:cxn modelId="{93E0D36D-7B78-494E-BB05-BFCCFEE3F542}" type="presParOf" srcId="{D8C6B07E-7A67-43CB-8609-B8BB65083459}" destId="{3B513C40-F944-48C6-93B7-AAC5794D88F6}" srcOrd="1" destOrd="0" presId="urn:microsoft.com/office/officeart/2008/layout/NameandTitleOrganizationalChart"/>
    <dgm:cxn modelId="{A453A471-68C2-4766-A12A-B31A1468EEC4}" type="presParOf" srcId="{D8C6B07E-7A67-43CB-8609-B8BB65083459}" destId="{45649B49-6EA7-4B6E-B3C4-FED6A06DC911}" srcOrd="2" destOrd="0" presId="urn:microsoft.com/office/officeart/2008/layout/NameandTitleOrganizationalChart"/>
    <dgm:cxn modelId="{987ACE2F-04F2-4B70-B06B-EEB70171A5F5}" type="presParOf" srcId="{F2D244F4-3583-4DF6-9C76-9FDC8E3DD68F}" destId="{7C8F58C7-9691-4389-84FB-6151634F8021}" srcOrd="4" destOrd="0" presId="urn:microsoft.com/office/officeart/2008/layout/NameandTitleOrganizationalChart"/>
    <dgm:cxn modelId="{A0AFB0AF-A546-4AE3-9244-A868CBE0C93A}" type="presParOf" srcId="{F2D244F4-3583-4DF6-9C76-9FDC8E3DD68F}" destId="{0A84D16F-C0C7-4DD5-860B-3BA08A80FDBE}" srcOrd="5" destOrd="0" presId="urn:microsoft.com/office/officeart/2008/layout/NameandTitleOrganizationalChart"/>
    <dgm:cxn modelId="{BC43163F-44D9-403C-B265-C98DEB3267D3}" type="presParOf" srcId="{0A84D16F-C0C7-4DD5-860B-3BA08A80FDBE}" destId="{4E2A0817-C1C9-46DC-A0EC-EFAC9E600BBD}" srcOrd="0" destOrd="0" presId="urn:microsoft.com/office/officeart/2008/layout/NameandTitleOrganizationalChart"/>
    <dgm:cxn modelId="{81B5FEB2-83A7-4815-9137-A648DE1AF870}" type="presParOf" srcId="{4E2A0817-C1C9-46DC-A0EC-EFAC9E600BBD}" destId="{8B420B0D-1650-42B7-A38D-F3B7B6E170D4}" srcOrd="0" destOrd="0" presId="urn:microsoft.com/office/officeart/2008/layout/NameandTitleOrganizationalChart"/>
    <dgm:cxn modelId="{ADE543EB-4F2A-4D40-B9D8-5E2E118019F4}" type="presParOf" srcId="{4E2A0817-C1C9-46DC-A0EC-EFAC9E600BBD}" destId="{8295A3E6-ADEE-40BD-854E-E231D920106D}" srcOrd="1" destOrd="0" presId="urn:microsoft.com/office/officeart/2008/layout/NameandTitleOrganizationalChart"/>
    <dgm:cxn modelId="{F95363CD-DC1A-4545-9449-DE99F2ABD619}" type="presParOf" srcId="{4E2A0817-C1C9-46DC-A0EC-EFAC9E600BBD}" destId="{A987C8C2-55C3-489C-A18D-3ED03D3F5540}" srcOrd="2" destOrd="0" presId="urn:microsoft.com/office/officeart/2008/layout/NameandTitleOrganizationalChart"/>
    <dgm:cxn modelId="{1249FCB7-CAAD-4A4B-9BCE-FC522469E33E}" type="presParOf" srcId="{0A84D16F-C0C7-4DD5-860B-3BA08A80FDBE}" destId="{B2831FF4-A891-47C5-9D4B-CA11AF5A0674}" srcOrd="1" destOrd="0" presId="urn:microsoft.com/office/officeart/2008/layout/NameandTitleOrganizationalChart"/>
    <dgm:cxn modelId="{65B45BBC-BBA8-4284-9808-7AB33E75EE9B}" type="presParOf" srcId="{0A84D16F-C0C7-4DD5-860B-3BA08A80FDBE}" destId="{45231318-B941-4919-A208-7E211F303003}" srcOrd="2" destOrd="0" presId="urn:microsoft.com/office/officeart/2008/layout/NameandTitleOrganizationalChart"/>
    <dgm:cxn modelId="{7758D5AF-E485-4E3A-9806-6D328933FF48}" type="presParOf" srcId="{F2D244F4-3583-4DF6-9C76-9FDC8E3DD68F}" destId="{1EF6D416-3982-4A88-8865-2F05ED2FAC35}" srcOrd="6" destOrd="0" presId="urn:microsoft.com/office/officeart/2008/layout/NameandTitleOrganizationalChart"/>
    <dgm:cxn modelId="{60FCEEB1-25BC-4B2B-8ACC-B2B4F2E46BEF}" type="presParOf" srcId="{F2D244F4-3583-4DF6-9C76-9FDC8E3DD68F}" destId="{5A16782D-571E-4110-9A70-320F490688F2}" srcOrd="7" destOrd="0" presId="urn:microsoft.com/office/officeart/2008/layout/NameandTitleOrganizationalChart"/>
    <dgm:cxn modelId="{51BB98F4-2860-4026-BB4B-775C8FB62F3F}" type="presParOf" srcId="{5A16782D-571E-4110-9A70-320F490688F2}" destId="{1E034BD8-2203-4F31-9275-729F2D49C63C}" srcOrd="0" destOrd="0" presId="urn:microsoft.com/office/officeart/2008/layout/NameandTitleOrganizationalChart"/>
    <dgm:cxn modelId="{A4DEE549-1002-43B7-B620-23CC9F3A7BF7}" type="presParOf" srcId="{1E034BD8-2203-4F31-9275-729F2D49C63C}" destId="{2A05A189-80BE-47BE-8D4A-A9C0D7393FAF}" srcOrd="0" destOrd="0" presId="urn:microsoft.com/office/officeart/2008/layout/NameandTitleOrganizationalChart"/>
    <dgm:cxn modelId="{9D786F1D-1EDC-4521-B788-C7EE0FEAB0CC}" type="presParOf" srcId="{1E034BD8-2203-4F31-9275-729F2D49C63C}" destId="{FB77D466-FA4B-45C2-8680-578EB920EE1D}" srcOrd="1" destOrd="0" presId="urn:microsoft.com/office/officeart/2008/layout/NameandTitleOrganizationalChart"/>
    <dgm:cxn modelId="{AFBD7F2C-FEB9-42A1-A736-54AC38606E7E}" type="presParOf" srcId="{1E034BD8-2203-4F31-9275-729F2D49C63C}" destId="{4DBDE043-420C-4946-A681-B7F3973C29BF}" srcOrd="2" destOrd="0" presId="urn:microsoft.com/office/officeart/2008/layout/NameandTitleOrganizationalChart"/>
    <dgm:cxn modelId="{8EA02F0C-6E7E-4E15-9C3B-5A81DAEF6DC9}" type="presParOf" srcId="{5A16782D-571E-4110-9A70-320F490688F2}" destId="{6803CB35-B803-4CAE-B7BE-F91D7B6B33CB}" srcOrd="1" destOrd="0" presId="urn:microsoft.com/office/officeart/2008/layout/NameandTitleOrganizationalChart"/>
    <dgm:cxn modelId="{D5160EFE-A7FC-4E0E-99EB-98BA059C9825}" type="presParOf" srcId="{5A16782D-571E-4110-9A70-320F490688F2}" destId="{1CAAC6C0-A0D4-42CC-8DC5-08DDA4441259}" srcOrd="2" destOrd="0" presId="urn:microsoft.com/office/officeart/2008/layout/NameandTitleOrganizationalChart"/>
    <dgm:cxn modelId="{41F5207A-4759-4D59-BB43-CA4A7D5BBB8E}" type="presParOf" srcId="{F2D244F4-3583-4DF6-9C76-9FDC8E3DD68F}" destId="{CE071392-1A82-46B1-A67B-0C8ACA2128A8}" srcOrd="8" destOrd="0" presId="urn:microsoft.com/office/officeart/2008/layout/NameandTitleOrganizationalChart"/>
    <dgm:cxn modelId="{BED40DF1-0045-43EE-8AE5-333EF89531F9}" type="presParOf" srcId="{F2D244F4-3583-4DF6-9C76-9FDC8E3DD68F}" destId="{459EC4A6-0040-4669-9E7C-BB982B9ED913}" srcOrd="9" destOrd="0" presId="urn:microsoft.com/office/officeart/2008/layout/NameandTitleOrganizationalChart"/>
    <dgm:cxn modelId="{A1176DC9-D319-41D5-9EFD-E1E19DF794E4}" type="presParOf" srcId="{459EC4A6-0040-4669-9E7C-BB982B9ED913}" destId="{2E281280-495E-4B97-909D-BC5BD18248D7}" srcOrd="0" destOrd="0" presId="urn:microsoft.com/office/officeart/2008/layout/NameandTitleOrganizationalChart"/>
    <dgm:cxn modelId="{79AE302E-2DCE-4151-A971-4D9690032072}" type="presParOf" srcId="{2E281280-495E-4B97-909D-BC5BD18248D7}" destId="{E85D26AF-1731-45FC-9047-4114361CF873}" srcOrd="0" destOrd="0" presId="urn:microsoft.com/office/officeart/2008/layout/NameandTitleOrganizationalChart"/>
    <dgm:cxn modelId="{F3854A2D-2DBD-4E24-92AD-233C15F2F018}" type="presParOf" srcId="{2E281280-495E-4B97-909D-BC5BD18248D7}" destId="{0F64CA6A-EE0B-416A-9B4E-A031FE584852}" srcOrd="1" destOrd="0" presId="urn:microsoft.com/office/officeart/2008/layout/NameandTitleOrganizationalChart"/>
    <dgm:cxn modelId="{EBDCF43C-92CA-4789-A98D-7A6F8BD1DD9A}" type="presParOf" srcId="{2E281280-495E-4B97-909D-BC5BD18248D7}" destId="{2AA26FCD-E63F-4F8C-87F0-6DE9F1580898}" srcOrd="2" destOrd="0" presId="urn:microsoft.com/office/officeart/2008/layout/NameandTitleOrganizationalChart"/>
    <dgm:cxn modelId="{9631C986-045C-4F8F-B44B-33F185343DFD}" type="presParOf" srcId="{459EC4A6-0040-4669-9E7C-BB982B9ED913}" destId="{3146A0EF-CC10-4606-AA64-E414F5C363B0}" srcOrd="1" destOrd="0" presId="urn:microsoft.com/office/officeart/2008/layout/NameandTitleOrganizationalChart"/>
    <dgm:cxn modelId="{3F5F5458-5815-47AB-B1C1-C711026716C5}" type="presParOf" srcId="{459EC4A6-0040-4669-9E7C-BB982B9ED913}" destId="{18D0EE5B-6502-45DB-9223-4C7F4B714D5D}" srcOrd="2" destOrd="0" presId="urn:microsoft.com/office/officeart/2008/layout/NameandTitleOrganizationalChart"/>
    <dgm:cxn modelId="{113F0A63-961C-4BAB-B5E7-3DF4A04C3BED}" type="presParOf" srcId="{24716CF8-5E8E-4BA0-8B55-2D1E9FB87F70}" destId="{DBD5AEFD-EA80-4FBB-8669-CA44418CC0A1}" srcOrd="2" destOrd="0" presId="urn:microsoft.com/office/officeart/2008/layout/NameandTitleOrganizationalChar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34D3-2941-4BFA-BD5F-EA78D2218964}">
      <dsp:nvSpPr>
        <dsp:cNvPr id="0" name=""/>
        <dsp:cNvSpPr/>
      </dsp:nvSpPr>
      <dsp:spPr>
        <a:xfrm>
          <a:off x="677856" y="632"/>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Cryo-assembly F10139011</a:t>
          </a:r>
        </a:p>
      </dsp:txBody>
      <dsp:txXfrm>
        <a:off x="693037" y="15813"/>
        <a:ext cx="1637611" cy="487969"/>
      </dsp:txXfrm>
    </dsp:sp>
    <dsp:sp modelId="{DD30D206-6C74-4CDA-B980-0294A2508C80}">
      <dsp:nvSpPr>
        <dsp:cNvPr id="0" name=""/>
        <dsp:cNvSpPr/>
      </dsp:nvSpPr>
      <dsp:spPr>
        <a:xfrm rot="16200000">
          <a:off x="1414655" y="531922"/>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441868" y="609671"/>
        <a:ext cx="139948" cy="136062"/>
      </dsp:txXfrm>
    </dsp:sp>
    <dsp:sp modelId="{57AB7266-81FB-46BA-B726-3B160F8ED964}">
      <dsp:nvSpPr>
        <dsp:cNvPr id="0" name=""/>
        <dsp:cNvSpPr/>
      </dsp:nvSpPr>
      <dsp:spPr>
        <a:xfrm>
          <a:off x="677856" y="778129"/>
          <a:ext cx="1667973" cy="518331"/>
        </a:xfrm>
        <a:prstGeom prst="roundRect">
          <a:avLst>
            <a:gd name="adj" fmla="val 10000"/>
          </a:avLst>
        </a:prstGeom>
        <a:solidFill>
          <a:srgbClr val="64BC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Cold Mass w/ Capillaries F10178090</a:t>
          </a:r>
        </a:p>
      </dsp:txBody>
      <dsp:txXfrm>
        <a:off x="693037" y="793310"/>
        <a:ext cx="1637611" cy="487969"/>
      </dsp:txXfrm>
    </dsp:sp>
    <dsp:sp modelId="{AB7C3D81-1C27-45F8-B07D-7EA2B1488854}">
      <dsp:nvSpPr>
        <dsp:cNvPr id="0" name=""/>
        <dsp:cNvSpPr/>
      </dsp:nvSpPr>
      <dsp:spPr>
        <a:xfrm rot="16200000">
          <a:off x="1414655" y="1309418"/>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441868" y="1387167"/>
        <a:ext cx="139948" cy="136062"/>
      </dsp:txXfrm>
    </dsp:sp>
    <dsp:sp modelId="{9D9C22B5-EA5F-4960-981D-949802A4B2FA}">
      <dsp:nvSpPr>
        <dsp:cNvPr id="0" name=""/>
        <dsp:cNvSpPr/>
      </dsp:nvSpPr>
      <dsp:spPr>
        <a:xfrm>
          <a:off x="677856" y="1555625"/>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Cold Mass Assy F10103605</a:t>
          </a:r>
        </a:p>
      </dsp:txBody>
      <dsp:txXfrm>
        <a:off x="693037" y="1570806"/>
        <a:ext cx="1637611" cy="487969"/>
      </dsp:txXfrm>
    </dsp:sp>
    <dsp:sp modelId="{6E2A1547-7747-4B50-99CE-8FAAF1B9EB6F}">
      <dsp:nvSpPr>
        <dsp:cNvPr id="0" name=""/>
        <dsp:cNvSpPr/>
      </dsp:nvSpPr>
      <dsp:spPr>
        <a:xfrm rot="16200000">
          <a:off x="1414655" y="2086915"/>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441868" y="2164664"/>
        <a:ext cx="139948" cy="136062"/>
      </dsp:txXfrm>
    </dsp:sp>
    <dsp:sp modelId="{8E49B7C5-E3A4-49A3-9CFC-40456815A232}">
      <dsp:nvSpPr>
        <dsp:cNvPr id="0" name=""/>
        <dsp:cNvSpPr/>
      </dsp:nvSpPr>
      <dsp:spPr>
        <a:xfrm>
          <a:off x="677856" y="2333122"/>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Shell Closure F10138327</a:t>
          </a:r>
        </a:p>
      </dsp:txBody>
      <dsp:txXfrm>
        <a:off x="693037" y="2348303"/>
        <a:ext cx="1637611" cy="487969"/>
      </dsp:txXfrm>
    </dsp:sp>
    <dsp:sp modelId="{7CF44021-87BC-413A-9AC8-9A75B6DE50C1}">
      <dsp:nvSpPr>
        <dsp:cNvPr id="0" name=""/>
        <dsp:cNvSpPr/>
      </dsp:nvSpPr>
      <dsp:spPr>
        <a:xfrm rot="16200000">
          <a:off x="1414655" y="2864411"/>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441868" y="2942160"/>
        <a:ext cx="139948" cy="136062"/>
      </dsp:txXfrm>
    </dsp:sp>
    <dsp:sp modelId="{33D84D7E-C201-43AC-9012-12D834683DCE}">
      <dsp:nvSpPr>
        <dsp:cNvPr id="0" name=""/>
        <dsp:cNvSpPr/>
      </dsp:nvSpPr>
      <dsp:spPr>
        <a:xfrm>
          <a:off x="677856" y="3110619"/>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Shell Setup </a:t>
          </a:r>
          <a:r>
            <a:rPr lang="en-US" sz="1200" kern="1200" dirty="0" err="1"/>
            <a:t>Preweld</a:t>
          </a:r>
          <a:r>
            <a:rPr lang="en-US" sz="1200" kern="1200" dirty="0"/>
            <a:t> F10138328</a:t>
          </a:r>
        </a:p>
      </dsp:txBody>
      <dsp:txXfrm>
        <a:off x="693037" y="3125800"/>
        <a:ext cx="1637611" cy="487969"/>
      </dsp:txXfrm>
    </dsp:sp>
    <dsp:sp modelId="{BFF199FE-B4AD-491C-8DE5-10DFD69BFD12}">
      <dsp:nvSpPr>
        <dsp:cNvPr id="0" name=""/>
        <dsp:cNvSpPr/>
      </dsp:nvSpPr>
      <dsp:spPr>
        <a:xfrm rot="16200000">
          <a:off x="1414655" y="3641908"/>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441868" y="3719657"/>
        <a:ext cx="139948" cy="136062"/>
      </dsp:txXfrm>
    </dsp:sp>
    <dsp:sp modelId="{D552F6D3-4ECA-4DDC-80A0-7EB9F23705D5}">
      <dsp:nvSpPr>
        <dsp:cNvPr id="0" name=""/>
        <dsp:cNvSpPr/>
      </dsp:nvSpPr>
      <dsp:spPr>
        <a:xfrm>
          <a:off x="677856" y="3888115"/>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Bus </a:t>
          </a:r>
          <a:r>
            <a:rPr lang="en-US" sz="1200" kern="1200" dirty="0"/>
            <a:t>+ Expansion Loops F10138329</a:t>
          </a:r>
        </a:p>
      </dsp:txBody>
      <dsp:txXfrm>
        <a:off x="693037" y="3903296"/>
        <a:ext cx="1637611" cy="487969"/>
      </dsp:txXfrm>
    </dsp:sp>
    <dsp:sp modelId="{46D186E8-8BD3-441C-92E9-CDD40330ADA1}">
      <dsp:nvSpPr>
        <dsp:cNvPr id="0" name=""/>
        <dsp:cNvSpPr/>
      </dsp:nvSpPr>
      <dsp:spPr>
        <a:xfrm rot="16200000">
          <a:off x="1414655" y="4419404"/>
          <a:ext cx="194374" cy="2332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441868" y="4497153"/>
        <a:ext cx="139948" cy="136062"/>
      </dsp:txXfrm>
    </dsp:sp>
    <dsp:sp modelId="{A73374AC-2C23-4368-A5C9-C1AF05DA55B1}">
      <dsp:nvSpPr>
        <dsp:cNvPr id="0" name=""/>
        <dsp:cNvSpPr/>
      </dsp:nvSpPr>
      <dsp:spPr>
        <a:xfrm>
          <a:off x="677856" y="4665612"/>
          <a:ext cx="1667973" cy="518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Alignment F10138330</a:t>
          </a:r>
        </a:p>
      </dsp:txBody>
      <dsp:txXfrm>
        <a:off x="693037" y="4680793"/>
        <a:ext cx="1637611" cy="487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71392-1A82-46B1-A67B-0C8ACA2128A8}">
      <dsp:nvSpPr>
        <dsp:cNvPr id="0" name=""/>
        <dsp:cNvSpPr/>
      </dsp:nvSpPr>
      <dsp:spPr>
        <a:xfrm>
          <a:off x="3959224" y="1399084"/>
          <a:ext cx="3094510" cy="248990"/>
        </a:xfrm>
        <a:custGeom>
          <a:avLst/>
          <a:gdLst/>
          <a:ahLst/>
          <a:cxnLst/>
          <a:rect l="0" t="0" r="0" b="0"/>
          <a:pathLst>
            <a:path>
              <a:moveTo>
                <a:pt x="0" y="0"/>
              </a:moveTo>
              <a:lnTo>
                <a:pt x="0" y="157138"/>
              </a:lnTo>
              <a:lnTo>
                <a:pt x="3094510" y="157138"/>
              </a:lnTo>
              <a:lnTo>
                <a:pt x="3094510" y="248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6D416-3982-4A88-8865-2F05ED2FAC35}">
      <dsp:nvSpPr>
        <dsp:cNvPr id="0" name=""/>
        <dsp:cNvSpPr/>
      </dsp:nvSpPr>
      <dsp:spPr>
        <a:xfrm>
          <a:off x="3959224" y="1399084"/>
          <a:ext cx="1346472" cy="252057"/>
        </a:xfrm>
        <a:custGeom>
          <a:avLst/>
          <a:gdLst/>
          <a:ahLst/>
          <a:cxnLst/>
          <a:rect l="0" t="0" r="0" b="0"/>
          <a:pathLst>
            <a:path>
              <a:moveTo>
                <a:pt x="0" y="0"/>
              </a:moveTo>
              <a:lnTo>
                <a:pt x="0" y="160205"/>
              </a:lnTo>
              <a:lnTo>
                <a:pt x="1346472" y="160205"/>
              </a:lnTo>
              <a:lnTo>
                <a:pt x="1346472" y="252057"/>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7C8F58C7-9691-4389-84FB-6151634F8021}">
      <dsp:nvSpPr>
        <dsp:cNvPr id="0" name=""/>
        <dsp:cNvSpPr/>
      </dsp:nvSpPr>
      <dsp:spPr>
        <a:xfrm>
          <a:off x="3704903" y="1399084"/>
          <a:ext cx="254321" cy="244967"/>
        </a:xfrm>
        <a:custGeom>
          <a:avLst/>
          <a:gdLst/>
          <a:ahLst/>
          <a:cxnLst/>
          <a:rect l="0" t="0" r="0" b="0"/>
          <a:pathLst>
            <a:path>
              <a:moveTo>
                <a:pt x="254321" y="0"/>
              </a:moveTo>
              <a:lnTo>
                <a:pt x="254321" y="153115"/>
              </a:lnTo>
              <a:lnTo>
                <a:pt x="0" y="153115"/>
              </a:lnTo>
              <a:lnTo>
                <a:pt x="0" y="244967"/>
              </a:lnTo>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F1138A76-CEAE-4674-8BA5-8EEE7E89F119}">
      <dsp:nvSpPr>
        <dsp:cNvPr id="0" name=""/>
        <dsp:cNvSpPr/>
      </dsp:nvSpPr>
      <dsp:spPr>
        <a:xfrm>
          <a:off x="2216311" y="1399084"/>
          <a:ext cx="1742913" cy="255442"/>
        </a:xfrm>
        <a:custGeom>
          <a:avLst/>
          <a:gdLst/>
          <a:ahLst/>
          <a:cxnLst/>
          <a:rect l="0" t="0" r="0" b="0"/>
          <a:pathLst>
            <a:path>
              <a:moveTo>
                <a:pt x="1742913" y="0"/>
              </a:moveTo>
              <a:lnTo>
                <a:pt x="1742913" y="163590"/>
              </a:lnTo>
              <a:lnTo>
                <a:pt x="0" y="163590"/>
              </a:lnTo>
              <a:lnTo>
                <a:pt x="0" y="255442"/>
              </a:lnTo>
            </a:path>
          </a:pathLst>
        </a:custGeom>
        <a:noFill/>
        <a:ln w="9525" cap="flat" cmpd="sng" algn="ctr">
          <a:solidFill>
            <a:schemeClr val="tx1"/>
          </a:solidFill>
          <a:prstDash val="solid"/>
        </a:ln>
        <a:effectLst/>
      </dsp:spPr>
      <dsp:style>
        <a:lnRef idx="1">
          <a:schemeClr val="dk1"/>
        </a:lnRef>
        <a:fillRef idx="0">
          <a:schemeClr val="dk1"/>
        </a:fillRef>
        <a:effectRef idx="0">
          <a:schemeClr val="dk1"/>
        </a:effectRef>
        <a:fontRef idx="minor">
          <a:schemeClr val="tx1"/>
        </a:fontRef>
      </dsp:style>
    </dsp:sp>
    <dsp:sp modelId="{B698194B-5740-4DAF-9644-813787BE230D}">
      <dsp:nvSpPr>
        <dsp:cNvPr id="0" name=""/>
        <dsp:cNvSpPr/>
      </dsp:nvSpPr>
      <dsp:spPr>
        <a:xfrm>
          <a:off x="760686" y="1399084"/>
          <a:ext cx="3198538" cy="243365"/>
        </a:xfrm>
        <a:custGeom>
          <a:avLst/>
          <a:gdLst/>
          <a:ahLst/>
          <a:cxnLst/>
          <a:rect l="0" t="0" r="0" b="0"/>
          <a:pathLst>
            <a:path>
              <a:moveTo>
                <a:pt x="3198538" y="0"/>
              </a:moveTo>
              <a:lnTo>
                <a:pt x="3198538" y="151513"/>
              </a:lnTo>
              <a:lnTo>
                <a:pt x="0" y="151513"/>
              </a:lnTo>
              <a:lnTo>
                <a:pt x="0" y="2433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7FE8A-3760-4B27-B603-6590FBAA3E6A}">
      <dsp:nvSpPr>
        <dsp:cNvPr id="0" name=""/>
        <dsp:cNvSpPr/>
      </dsp:nvSpPr>
      <dsp:spPr>
        <a:xfrm>
          <a:off x="3172935" y="279958"/>
          <a:ext cx="1572579" cy="1119126"/>
        </a:xfrm>
        <a:prstGeom prst="rect">
          <a:avLst/>
        </a:prstGeom>
        <a:solidFill>
          <a:schemeClr val="lt1"/>
        </a:solidFill>
        <a:ln w="25400" cap="flat" cmpd="sng" algn="ctr">
          <a:solidFill>
            <a:schemeClr val="tx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55549" numCol="1" spcCol="1270" anchor="ctr" anchorCtr="0">
          <a:noAutofit/>
        </a:bodyPr>
        <a:lstStyle/>
        <a:p>
          <a:pPr marL="0" lvl="0" indent="0" algn="ctr" defTabSz="488950">
            <a:lnSpc>
              <a:spcPct val="90000"/>
            </a:lnSpc>
            <a:spcBef>
              <a:spcPct val="0"/>
            </a:spcBef>
            <a:spcAft>
              <a:spcPct val="35000"/>
            </a:spcAft>
            <a:buNone/>
          </a:pPr>
          <a:r>
            <a:rPr lang="en-US" sz="1100" kern="1200" dirty="0"/>
            <a:t>302.4</a:t>
          </a:r>
        </a:p>
        <a:p>
          <a:pPr marL="0" lvl="0" indent="0" algn="ctr" defTabSz="488950">
            <a:lnSpc>
              <a:spcPct val="90000"/>
            </a:lnSpc>
            <a:spcBef>
              <a:spcPct val="0"/>
            </a:spcBef>
            <a:spcAft>
              <a:spcPct val="35000"/>
            </a:spcAft>
            <a:buNone/>
          </a:pPr>
          <a:r>
            <a:rPr lang="en-US" sz="1100" kern="1200" dirty="0"/>
            <a:t>Q1/Q3 Cryo-assemblies Fabrication</a:t>
          </a:r>
        </a:p>
        <a:p>
          <a:pPr marL="0" lvl="0" indent="0" algn="ctr" defTabSz="488950">
            <a:lnSpc>
              <a:spcPct val="90000"/>
            </a:lnSpc>
            <a:spcBef>
              <a:spcPct val="0"/>
            </a:spcBef>
            <a:spcAft>
              <a:spcPct val="35000"/>
            </a:spcAft>
            <a:buNone/>
          </a:pPr>
          <a:r>
            <a:rPr lang="en-US" sz="1100" kern="1200" dirty="0"/>
            <a:t>L2: S. Feher</a:t>
          </a:r>
        </a:p>
        <a:p>
          <a:pPr marL="0" lvl="0" indent="0" algn="ctr" defTabSz="488950">
            <a:lnSpc>
              <a:spcPct val="90000"/>
            </a:lnSpc>
            <a:spcBef>
              <a:spcPct val="0"/>
            </a:spcBef>
            <a:spcAft>
              <a:spcPct val="35000"/>
            </a:spcAft>
            <a:buNone/>
          </a:pPr>
          <a:r>
            <a:rPr lang="en-US" sz="1100" kern="1200" dirty="0"/>
            <a:t>(T. Strauss)</a:t>
          </a:r>
        </a:p>
      </dsp:txBody>
      <dsp:txXfrm>
        <a:off x="3172935" y="279958"/>
        <a:ext cx="1572579" cy="1119126"/>
      </dsp:txXfrm>
    </dsp:sp>
    <dsp:sp modelId="{83C47E7E-34D5-4D0D-A997-376E4882DA37}">
      <dsp:nvSpPr>
        <dsp:cNvPr id="0" name=""/>
        <dsp:cNvSpPr/>
      </dsp:nvSpPr>
      <dsp:spPr>
        <a:xfrm>
          <a:off x="3731134" y="1311972"/>
          <a:ext cx="684272" cy="1312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US" sz="900" kern="1200"/>
        </a:p>
      </dsp:txBody>
      <dsp:txXfrm>
        <a:off x="3731134" y="1311972"/>
        <a:ext cx="684272" cy="131216"/>
      </dsp:txXfrm>
    </dsp:sp>
    <dsp:sp modelId="{20D9415D-106E-4FE2-BC74-45F380834A2D}">
      <dsp:nvSpPr>
        <dsp:cNvPr id="0" name=""/>
        <dsp:cNvSpPr/>
      </dsp:nvSpPr>
      <dsp:spPr>
        <a:xfrm>
          <a:off x="76543" y="1642449"/>
          <a:ext cx="1368286" cy="1043320"/>
        </a:xfrm>
        <a:prstGeom prst="rect">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5549"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rPr>
            <a:t>302.4.05</a:t>
          </a:r>
        </a:p>
        <a:p>
          <a:pPr marL="0" lvl="0" indent="0" algn="ctr" defTabSz="400050">
            <a:lnSpc>
              <a:spcPct val="90000"/>
            </a:lnSpc>
            <a:spcBef>
              <a:spcPct val="0"/>
            </a:spcBef>
            <a:spcAft>
              <a:spcPct val="35000"/>
            </a:spcAft>
            <a:buNone/>
          </a:pPr>
          <a:r>
            <a:rPr lang="en-US" sz="900" kern="1200" dirty="0">
              <a:solidFill>
                <a:sysClr val="windowText" lastClr="000000"/>
              </a:solidFill>
            </a:rPr>
            <a:t>Q1/Q3 Cryo-assembly Integration and Coordination</a:t>
          </a:r>
        </a:p>
        <a:p>
          <a:pPr marL="0" lvl="0" indent="0" algn="ctr" defTabSz="400050">
            <a:lnSpc>
              <a:spcPct val="90000"/>
            </a:lnSpc>
            <a:spcBef>
              <a:spcPct val="0"/>
            </a:spcBef>
            <a:spcAft>
              <a:spcPct val="35000"/>
            </a:spcAft>
            <a:buNone/>
          </a:pPr>
          <a:r>
            <a:rPr lang="en-US" sz="900" kern="1200" dirty="0">
              <a:solidFill>
                <a:sysClr val="windowText" lastClr="000000"/>
              </a:solidFill>
            </a:rPr>
            <a:t>L3/CAM S. Feher (T. Strauss)</a:t>
          </a:r>
        </a:p>
      </dsp:txBody>
      <dsp:txXfrm>
        <a:off x="76543" y="1642449"/>
        <a:ext cx="1368286" cy="1043320"/>
      </dsp:txXfrm>
    </dsp:sp>
    <dsp:sp modelId="{E05966A1-8E26-4C9F-9DF6-09D697871719}">
      <dsp:nvSpPr>
        <dsp:cNvPr id="0" name=""/>
        <dsp:cNvSpPr/>
      </dsp:nvSpPr>
      <dsp:spPr>
        <a:xfrm>
          <a:off x="4574267" y="3086722"/>
          <a:ext cx="684272" cy="1312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US" sz="900" kern="1200"/>
        </a:p>
      </dsp:txBody>
      <dsp:txXfrm>
        <a:off x="4574267" y="3086722"/>
        <a:ext cx="684272" cy="131216"/>
      </dsp:txXfrm>
    </dsp:sp>
    <dsp:sp modelId="{68A0C8BC-6039-4BA3-8DED-5F9C96938DA1}">
      <dsp:nvSpPr>
        <dsp:cNvPr id="0" name=""/>
        <dsp:cNvSpPr/>
      </dsp:nvSpPr>
      <dsp:spPr>
        <a:xfrm>
          <a:off x="1608073" y="1654527"/>
          <a:ext cx="1216476" cy="763745"/>
        </a:xfrm>
        <a:prstGeom prst="rect">
          <a:avLst/>
        </a:prstGeom>
        <a:solidFill>
          <a:schemeClr val="lt1"/>
        </a:solidFill>
        <a:ln w="25400" cap="flat" cmpd="sng" algn="ctr">
          <a:solidFill>
            <a:srgbClr val="00B05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 tIns="5715" rIns="5715" bIns="55549" numCol="1" spcCol="1270" anchor="ctr" anchorCtr="0">
          <a:noAutofit/>
        </a:bodyPr>
        <a:lstStyle/>
        <a:p>
          <a:pPr marL="0" lvl="0" indent="0" algn="ctr" defTabSz="400050">
            <a:lnSpc>
              <a:spcPct val="90000"/>
            </a:lnSpc>
            <a:spcBef>
              <a:spcPct val="0"/>
            </a:spcBef>
            <a:spcAft>
              <a:spcPct val="35000"/>
            </a:spcAft>
            <a:buNone/>
          </a:pPr>
          <a:r>
            <a:rPr lang="en-US" sz="900" kern="1200" dirty="0"/>
            <a:t>302.4.01</a:t>
          </a:r>
        </a:p>
        <a:p>
          <a:pPr marL="0" lvl="0" indent="0" algn="ctr" defTabSz="400050">
            <a:lnSpc>
              <a:spcPct val="90000"/>
            </a:lnSpc>
            <a:spcBef>
              <a:spcPct val="0"/>
            </a:spcBef>
            <a:spcAft>
              <a:spcPct val="35000"/>
            </a:spcAft>
            <a:buNone/>
          </a:pPr>
          <a:r>
            <a:rPr lang="en-US" sz="900" kern="1200" dirty="0"/>
            <a:t>Magnets Vertical Test</a:t>
          </a:r>
        </a:p>
        <a:p>
          <a:pPr marL="0" lvl="0" indent="0" algn="ctr" defTabSz="400050">
            <a:lnSpc>
              <a:spcPct val="90000"/>
            </a:lnSpc>
            <a:spcBef>
              <a:spcPct val="0"/>
            </a:spcBef>
            <a:spcAft>
              <a:spcPct val="35000"/>
            </a:spcAft>
            <a:buNone/>
          </a:pPr>
          <a:r>
            <a:rPr lang="en-US" sz="900" kern="1200" dirty="0"/>
            <a:t>L3: P. Joshi (A. Yahia)</a:t>
          </a:r>
        </a:p>
        <a:p>
          <a:pPr marL="0" lvl="0" indent="0" algn="ctr" defTabSz="400050">
            <a:lnSpc>
              <a:spcPct val="90000"/>
            </a:lnSpc>
            <a:spcBef>
              <a:spcPct val="0"/>
            </a:spcBef>
            <a:spcAft>
              <a:spcPct val="35000"/>
            </a:spcAft>
            <a:buNone/>
          </a:pPr>
          <a:r>
            <a:rPr lang="en-US" sz="900" kern="1200" dirty="0"/>
            <a:t>CAM: P. Joshi</a:t>
          </a:r>
        </a:p>
      </dsp:txBody>
      <dsp:txXfrm>
        <a:off x="1608073" y="1654527"/>
        <a:ext cx="1216476" cy="763745"/>
      </dsp:txXfrm>
    </dsp:sp>
    <dsp:sp modelId="{2F63B1A5-5E6B-416F-A81C-B8B751DCD753}">
      <dsp:nvSpPr>
        <dsp:cNvPr id="0" name=""/>
        <dsp:cNvSpPr/>
      </dsp:nvSpPr>
      <dsp:spPr>
        <a:xfrm>
          <a:off x="5051267" y="2918153"/>
          <a:ext cx="684272" cy="1312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US" sz="900" kern="1200"/>
        </a:p>
      </dsp:txBody>
      <dsp:txXfrm>
        <a:off x="5051267" y="2918153"/>
        <a:ext cx="684272" cy="131216"/>
      </dsp:txXfrm>
    </dsp:sp>
    <dsp:sp modelId="{8B420B0D-1650-42B7-A38D-F3B7B6E170D4}">
      <dsp:nvSpPr>
        <dsp:cNvPr id="0" name=""/>
        <dsp:cNvSpPr/>
      </dsp:nvSpPr>
      <dsp:spPr>
        <a:xfrm>
          <a:off x="3022098" y="1644052"/>
          <a:ext cx="1365609" cy="1142166"/>
        </a:xfrm>
        <a:prstGeom prst="rect">
          <a:avLst/>
        </a:prstGeom>
        <a:solidFill>
          <a:schemeClr val="lt1"/>
        </a:solidFill>
        <a:ln w="25400" cap="flat" cmpd="sng" algn="ctr">
          <a:solidFill>
            <a:srgbClr val="00B05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55549" numCol="1" spcCol="1270" anchor="ctr" anchorCtr="0">
          <a:noAutofit/>
        </a:bodyPr>
        <a:lstStyle/>
        <a:p>
          <a:pPr marL="0" lvl="0" indent="0" algn="ctr" defTabSz="488950">
            <a:lnSpc>
              <a:spcPct val="90000"/>
            </a:lnSpc>
            <a:spcBef>
              <a:spcPct val="0"/>
            </a:spcBef>
            <a:spcAft>
              <a:spcPct val="35000"/>
            </a:spcAft>
            <a:buNone/>
          </a:pPr>
          <a:r>
            <a:rPr lang="en-US" sz="1100" kern="1200" dirty="0"/>
            <a:t>302.4.02</a:t>
          </a:r>
        </a:p>
        <a:p>
          <a:pPr marL="0" lvl="0" indent="0" algn="ctr" defTabSz="488950">
            <a:lnSpc>
              <a:spcPct val="90000"/>
            </a:lnSpc>
            <a:spcBef>
              <a:spcPct val="0"/>
            </a:spcBef>
            <a:spcAft>
              <a:spcPct val="35000"/>
            </a:spcAft>
            <a:buNone/>
          </a:pPr>
          <a:r>
            <a:rPr lang="en-US" sz="1100" kern="1200" dirty="0"/>
            <a:t>Cold Mass Assemblies Fabrication</a:t>
          </a:r>
        </a:p>
        <a:p>
          <a:pPr marL="0" lvl="0" indent="0" algn="ctr" defTabSz="488950">
            <a:lnSpc>
              <a:spcPct val="90000"/>
            </a:lnSpc>
            <a:spcBef>
              <a:spcPct val="0"/>
            </a:spcBef>
            <a:spcAft>
              <a:spcPct val="35000"/>
            </a:spcAft>
            <a:buNone/>
          </a:pPr>
          <a:r>
            <a:rPr lang="en-US" sz="1100" kern="1200" dirty="0"/>
            <a:t>L3/CAM: A. Nobrega (A. Vouris)</a:t>
          </a:r>
        </a:p>
      </dsp:txBody>
      <dsp:txXfrm>
        <a:off x="3022098" y="1644052"/>
        <a:ext cx="1365609" cy="1142166"/>
      </dsp:txXfrm>
    </dsp:sp>
    <dsp:sp modelId="{8295A3E6-ADEE-40BD-854E-E231D920106D}">
      <dsp:nvSpPr>
        <dsp:cNvPr id="0" name=""/>
        <dsp:cNvSpPr/>
      </dsp:nvSpPr>
      <dsp:spPr>
        <a:xfrm>
          <a:off x="5572220" y="3045692"/>
          <a:ext cx="684272" cy="1312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US" sz="900" kern="1200"/>
        </a:p>
      </dsp:txBody>
      <dsp:txXfrm>
        <a:off x="5572220" y="3045692"/>
        <a:ext cx="684272" cy="131216"/>
      </dsp:txXfrm>
    </dsp:sp>
    <dsp:sp modelId="{2A05A189-80BE-47BE-8D4A-A9C0D7393FAF}">
      <dsp:nvSpPr>
        <dsp:cNvPr id="0" name=""/>
        <dsp:cNvSpPr/>
      </dsp:nvSpPr>
      <dsp:spPr>
        <a:xfrm>
          <a:off x="4551652" y="1651141"/>
          <a:ext cx="1508090" cy="1016875"/>
        </a:xfrm>
        <a:prstGeom prst="rect">
          <a:avLst/>
        </a:prstGeom>
        <a:solidFill>
          <a:schemeClr val="lt1"/>
        </a:solidFill>
        <a:ln w="57150" cap="flat" cmpd="sng" algn="ctr">
          <a:solidFill>
            <a:srgbClr val="00B05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55549" numCol="1" spcCol="1270" anchor="ctr" anchorCtr="0">
          <a:noAutofit/>
        </a:bodyPr>
        <a:lstStyle/>
        <a:p>
          <a:pPr marL="0" lvl="0" indent="0" algn="ctr" defTabSz="488950">
            <a:lnSpc>
              <a:spcPct val="90000"/>
            </a:lnSpc>
            <a:spcBef>
              <a:spcPct val="0"/>
            </a:spcBef>
            <a:spcAft>
              <a:spcPct val="35000"/>
            </a:spcAft>
            <a:buNone/>
          </a:pPr>
          <a:r>
            <a:rPr lang="en-US" sz="1100" kern="1200" dirty="0"/>
            <a:t>302.4.03</a:t>
          </a:r>
        </a:p>
        <a:p>
          <a:pPr marL="0" lvl="0" indent="0" algn="ctr" defTabSz="488950">
            <a:lnSpc>
              <a:spcPct val="90000"/>
            </a:lnSpc>
            <a:spcBef>
              <a:spcPct val="0"/>
            </a:spcBef>
            <a:spcAft>
              <a:spcPct val="35000"/>
            </a:spcAft>
            <a:buNone/>
          </a:pPr>
          <a:r>
            <a:rPr lang="en-US" sz="1100" kern="1200" dirty="0"/>
            <a:t>Cryo-Assemblies Fabrication</a:t>
          </a:r>
        </a:p>
        <a:p>
          <a:pPr marL="0" lvl="0" indent="0" algn="ctr" defTabSz="488950">
            <a:lnSpc>
              <a:spcPct val="90000"/>
            </a:lnSpc>
            <a:spcBef>
              <a:spcPct val="0"/>
            </a:spcBef>
            <a:spcAft>
              <a:spcPct val="35000"/>
            </a:spcAft>
            <a:buNone/>
          </a:pPr>
          <a:r>
            <a:rPr lang="en-US" sz="1100" kern="1200" dirty="0"/>
            <a:t>L3/CAM: A. Nobrega (R. Rabehl</a:t>
          </a:r>
          <a:r>
            <a:rPr lang="en-US" sz="1000" kern="1200" dirty="0"/>
            <a:t>)</a:t>
          </a:r>
        </a:p>
      </dsp:txBody>
      <dsp:txXfrm>
        <a:off x="4551652" y="1651141"/>
        <a:ext cx="1508090" cy="1016875"/>
      </dsp:txXfrm>
    </dsp:sp>
    <dsp:sp modelId="{FB77D466-FA4B-45C2-8680-578EB920EE1D}">
      <dsp:nvSpPr>
        <dsp:cNvPr id="0" name=""/>
        <dsp:cNvSpPr/>
      </dsp:nvSpPr>
      <dsp:spPr>
        <a:xfrm>
          <a:off x="6140172" y="3024161"/>
          <a:ext cx="684272" cy="1312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US" sz="900" kern="1200"/>
        </a:p>
      </dsp:txBody>
      <dsp:txXfrm>
        <a:off x="6140172" y="3024161"/>
        <a:ext cx="684272" cy="131216"/>
      </dsp:txXfrm>
    </dsp:sp>
    <dsp:sp modelId="{E85D26AF-1731-45FC-9047-4114361CF873}">
      <dsp:nvSpPr>
        <dsp:cNvPr id="0" name=""/>
        <dsp:cNvSpPr/>
      </dsp:nvSpPr>
      <dsp:spPr>
        <a:xfrm>
          <a:off x="6271904" y="1648075"/>
          <a:ext cx="1563661" cy="1006750"/>
        </a:xfrm>
        <a:prstGeom prst="rect">
          <a:avLst/>
        </a:prstGeom>
        <a:solidFill>
          <a:schemeClr val="lt1"/>
        </a:solidFill>
        <a:ln w="25400" cap="flat" cmpd="sng" algn="ctr">
          <a:solidFill>
            <a:srgbClr val="00B05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 tIns="5715" rIns="5715" bIns="55549" numCol="1" spcCol="1270" anchor="ctr" anchorCtr="0">
          <a:noAutofit/>
        </a:bodyPr>
        <a:lstStyle/>
        <a:p>
          <a:pPr marL="0" lvl="0" indent="0" algn="ctr" defTabSz="400050">
            <a:lnSpc>
              <a:spcPct val="90000"/>
            </a:lnSpc>
            <a:spcBef>
              <a:spcPct val="0"/>
            </a:spcBef>
            <a:spcAft>
              <a:spcPct val="35000"/>
            </a:spcAft>
            <a:buNone/>
          </a:pPr>
          <a:r>
            <a:rPr lang="en-US" sz="900" kern="1200" dirty="0"/>
            <a:t>302.4.04</a:t>
          </a:r>
        </a:p>
        <a:p>
          <a:pPr marL="0" lvl="0" indent="0" algn="ctr" defTabSz="400050">
            <a:lnSpc>
              <a:spcPct val="90000"/>
            </a:lnSpc>
            <a:spcBef>
              <a:spcPct val="0"/>
            </a:spcBef>
            <a:spcAft>
              <a:spcPct val="35000"/>
            </a:spcAft>
            <a:buNone/>
          </a:pPr>
          <a:r>
            <a:rPr lang="en-US" sz="900" kern="1200" dirty="0"/>
            <a:t>Cryo-Assemblies Horizontal Test</a:t>
          </a:r>
        </a:p>
        <a:p>
          <a:pPr marL="0" lvl="0" indent="0" algn="ctr" defTabSz="400050">
            <a:lnSpc>
              <a:spcPct val="90000"/>
            </a:lnSpc>
            <a:spcBef>
              <a:spcPct val="0"/>
            </a:spcBef>
            <a:spcAft>
              <a:spcPct val="35000"/>
            </a:spcAft>
            <a:buNone/>
          </a:pPr>
          <a:r>
            <a:rPr lang="en-US" sz="900" kern="1200" dirty="0"/>
            <a:t>L3/CAM: G. Chlachidze </a:t>
          </a:r>
        </a:p>
        <a:p>
          <a:pPr marL="0" lvl="0" indent="0" algn="ctr" defTabSz="400050">
            <a:lnSpc>
              <a:spcPct val="90000"/>
            </a:lnSpc>
            <a:spcBef>
              <a:spcPct val="0"/>
            </a:spcBef>
            <a:spcAft>
              <a:spcPct val="35000"/>
            </a:spcAft>
            <a:buNone/>
          </a:pPr>
          <a:r>
            <a:rPr lang="en-US" sz="900" kern="1200" dirty="0"/>
            <a:t>(S. Stoynev)</a:t>
          </a:r>
        </a:p>
      </dsp:txBody>
      <dsp:txXfrm>
        <a:off x="6271904" y="1648075"/>
        <a:ext cx="1563661" cy="1006750"/>
      </dsp:txXfrm>
    </dsp:sp>
    <dsp:sp modelId="{0F64CA6A-EE0B-416A-9B4E-A031FE584852}">
      <dsp:nvSpPr>
        <dsp:cNvPr id="0" name=""/>
        <dsp:cNvSpPr/>
      </dsp:nvSpPr>
      <dsp:spPr>
        <a:xfrm>
          <a:off x="6848328" y="2994430"/>
          <a:ext cx="684272" cy="1312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US" sz="900" kern="1200"/>
        </a:p>
      </dsp:txBody>
      <dsp:txXfrm>
        <a:off x="6848328" y="2994430"/>
        <a:ext cx="684272" cy="1312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3F5CDDF-3246-6843-A314-FDDEB3F3DF8E}" type="datetimeFigureOut">
              <a:rPr lang="fr-FR" smtClean="0"/>
              <a:pPr/>
              <a:t>05/09/2023</a:t>
            </a:fld>
            <a:endParaRPr lang="fr-FR"/>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81D8F6D-3354-BF4D-834B-467E3215D30A}" type="datetimeFigureOut">
              <a:rPr lang="fr-FR" smtClean="0"/>
              <a:pPr/>
              <a:t>05/09/2023</a:t>
            </a:fld>
            <a:endParaRPr 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13</a:t>
            </a:fld>
            <a:endParaRPr lang="fr-FR"/>
          </a:p>
        </p:txBody>
      </p:sp>
    </p:spTree>
    <p:extLst>
      <p:ext uri="{BB962C8B-B14F-4D97-AF65-F5344CB8AC3E}">
        <p14:creationId xmlns:p14="http://schemas.microsoft.com/office/powerpoint/2010/main" val="51407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14</a:t>
            </a:fld>
            <a:endParaRPr lang="fr-FR"/>
          </a:p>
        </p:txBody>
      </p:sp>
    </p:spTree>
    <p:extLst>
      <p:ext uri="{BB962C8B-B14F-4D97-AF65-F5344CB8AC3E}">
        <p14:creationId xmlns:p14="http://schemas.microsoft.com/office/powerpoint/2010/main" val="144030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15</a:t>
            </a:fld>
            <a:endParaRPr lang="fr-FR"/>
          </a:p>
        </p:txBody>
      </p:sp>
    </p:spTree>
    <p:extLst>
      <p:ext uri="{BB962C8B-B14F-4D97-AF65-F5344CB8AC3E}">
        <p14:creationId xmlns:p14="http://schemas.microsoft.com/office/powerpoint/2010/main" val="322344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16</a:t>
            </a:fld>
            <a:endParaRPr lang="fr-FR"/>
          </a:p>
        </p:txBody>
      </p:sp>
    </p:spTree>
    <p:extLst>
      <p:ext uri="{BB962C8B-B14F-4D97-AF65-F5344CB8AC3E}">
        <p14:creationId xmlns:p14="http://schemas.microsoft.com/office/powerpoint/2010/main" val="13485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17</a:t>
            </a:fld>
            <a:endParaRPr lang="fr-FR"/>
          </a:p>
        </p:txBody>
      </p:sp>
    </p:spTree>
    <p:extLst>
      <p:ext uri="{BB962C8B-B14F-4D97-AF65-F5344CB8AC3E}">
        <p14:creationId xmlns:p14="http://schemas.microsoft.com/office/powerpoint/2010/main" val="1319343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18</a:t>
            </a:fld>
            <a:endParaRPr lang="fr-FR"/>
          </a:p>
        </p:txBody>
      </p:sp>
    </p:spTree>
    <p:extLst>
      <p:ext uri="{BB962C8B-B14F-4D97-AF65-F5344CB8AC3E}">
        <p14:creationId xmlns:p14="http://schemas.microsoft.com/office/powerpoint/2010/main" val="14924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19</a:t>
            </a:fld>
            <a:endParaRPr lang="fr-FR"/>
          </a:p>
        </p:txBody>
      </p:sp>
    </p:spTree>
    <p:extLst>
      <p:ext uri="{BB962C8B-B14F-4D97-AF65-F5344CB8AC3E}">
        <p14:creationId xmlns:p14="http://schemas.microsoft.com/office/powerpoint/2010/main" val="95182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20</a:t>
            </a:fld>
            <a:endParaRPr lang="fr-FR"/>
          </a:p>
        </p:txBody>
      </p:sp>
    </p:spTree>
    <p:extLst>
      <p:ext uri="{BB962C8B-B14F-4D97-AF65-F5344CB8AC3E}">
        <p14:creationId xmlns:p14="http://schemas.microsoft.com/office/powerpoint/2010/main" val="285693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21</a:t>
            </a:fld>
            <a:endParaRPr lang="fr-FR"/>
          </a:p>
        </p:txBody>
      </p:sp>
    </p:spTree>
    <p:extLst>
      <p:ext uri="{BB962C8B-B14F-4D97-AF65-F5344CB8AC3E}">
        <p14:creationId xmlns:p14="http://schemas.microsoft.com/office/powerpoint/2010/main" val="130569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22</a:t>
            </a:fld>
            <a:endParaRPr lang="fr-FR"/>
          </a:p>
        </p:txBody>
      </p:sp>
    </p:spTree>
    <p:extLst>
      <p:ext uri="{BB962C8B-B14F-4D97-AF65-F5344CB8AC3E}">
        <p14:creationId xmlns:p14="http://schemas.microsoft.com/office/powerpoint/2010/main" val="12987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197176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24</a:t>
            </a:fld>
            <a:endParaRPr lang="fr-FR"/>
          </a:p>
        </p:txBody>
      </p:sp>
    </p:spTree>
    <p:extLst>
      <p:ext uri="{BB962C8B-B14F-4D97-AF65-F5344CB8AC3E}">
        <p14:creationId xmlns:p14="http://schemas.microsoft.com/office/powerpoint/2010/main" val="82194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384625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116314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6</a:t>
            </a:fld>
            <a:endParaRPr lang="fr-FR"/>
          </a:p>
        </p:txBody>
      </p:sp>
    </p:spTree>
    <p:extLst>
      <p:ext uri="{BB962C8B-B14F-4D97-AF65-F5344CB8AC3E}">
        <p14:creationId xmlns:p14="http://schemas.microsoft.com/office/powerpoint/2010/main" val="372672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7</a:t>
            </a:fld>
            <a:endParaRPr lang="fr-FR"/>
          </a:p>
        </p:txBody>
      </p:sp>
    </p:spTree>
    <p:extLst>
      <p:ext uri="{BB962C8B-B14F-4D97-AF65-F5344CB8AC3E}">
        <p14:creationId xmlns:p14="http://schemas.microsoft.com/office/powerpoint/2010/main" val="399528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10</a:t>
            </a:fld>
            <a:endParaRPr lang="fr-FR"/>
          </a:p>
        </p:txBody>
      </p:sp>
    </p:spTree>
    <p:extLst>
      <p:ext uri="{BB962C8B-B14F-4D97-AF65-F5344CB8AC3E}">
        <p14:creationId xmlns:p14="http://schemas.microsoft.com/office/powerpoint/2010/main" val="5455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11</a:t>
            </a:fld>
            <a:endParaRPr lang="fr-FR"/>
          </a:p>
        </p:txBody>
      </p:sp>
    </p:spTree>
    <p:extLst>
      <p:ext uri="{BB962C8B-B14F-4D97-AF65-F5344CB8AC3E}">
        <p14:creationId xmlns:p14="http://schemas.microsoft.com/office/powerpoint/2010/main" val="249993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12</a:t>
            </a:fld>
            <a:endParaRPr lang="fr-FR"/>
          </a:p>
        </p:txBody>
      </p:sp>
    </p:spTree>
    <p:extLst>
      <p:ext uri="{BB962C8B-B14F-4D97-AF65-F5344CB8AC3E}">
        <p14:creationId xmlns:p14="http://schemas.microsoft.com/office/powerpoint/2010/main" val="408130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HL-LHC AUP Final Design Review – May. 21sh–23rd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HL-LHC AUP Final Design Review – May. 21sh–23rd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HL-LHC AUP Final Design Review – May. 21sh–23rd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HL-LHC AUP Final Design Review – May. 21sh–23rd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HL-LHC AUP Final Design Review – May. 21sh–23rd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HL-LHC AUP Final Design Review – May. 21sh–23rd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Final Design Review – May. 21sh–23rd 2020</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sldNum="0"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9.png"/><Relationship Id="rId5" Type="http://schemas.openxmlformats.org/officeDocument/2006/relationships/diagramData" Target="../diagrams/data1.xml"/><Relationship Id="rId10" Type="http://schemas.openxmlformats.org/officeDocument/2006/relationships/image" Target="../media/image28.png"/><Relationship Id="rId4" Type="http://schemas.openxmlformats.org/officeDocument/2006/relationships/image" Target="../media/image26.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Q1/Q3 Cryostat Design</a:t>
            </a:r>
            <a:br>
              <a:rPr lang="en-GB" sz="3600" dirty="0"/>
            </a:br>
            <a:br>
              <a:rPr lang="en-GB" sz="3600" dirty="0"/>
            </a:br>
            <a:endParaRPr lang="en-GB" sz="3600" dirty="0"/>
          </a:p>
        </p:txBody>
      </p:sp>
      <p:sp>
        <p:nvSpPr>
          <p:cNvPr id="3" name="Sous-titre 2"/>
          <p:cNvSpPr>
            <a:spLocks noGrp="1"/>
          </p:cNvSpPr>
          <p:nvPr>
            <p:ph type="subTitle" idx="1"/>
          </p:nvPr>
        </p:nvSpPr>
        <p:spPr>
          <a:xfrm>
            <a:off x="1266567" y="3870987"/>
            <a:ext cx="6610865" cy="1396751"/>
          </a:xfrm>
        </p:spPr>
        <p:txBody>
          <a:bodyPr>
            <a:normAutofit/>
          </a:bodyPr>
          <a:lstStyle/>
          <a:p>
            <a:r>
              <a:rPr lang="en-GB" dirty="0"/>
              <a:t>Roger Rabehl – Fermilab</a:t>
            </a:r>
          </a:p>
          <a:p>
            <a:endParaRPr lang="en-GB" dirty="0"/>
          </a:p>
        </p:txBody>
      </p:sp>
      <p:sp>
        <p:nvSpPr>
          <p:cNvPr id="4" name="Espace réservé du texte 3"/>
          <p:cNvSpPr>
            <a:spLocks noGrp="1"/>
          </p:cNvSpPr>
          <p:nvPr>
            <p:ph type="body" sz="quarter" idx="14"/>
          </p:nvPr>
        </p:nvSpPr>
        <p:spPr>
          <a:xfrm>
            <a:off x="1371599" y="5877272"/>
            <a:ext cx="6708913" cy="349250"/>
          </a:xfrm>
        </p:spPr>
        <p:txBody>
          <a:bodyPr>
            <a:normAutofit/>
          </a:bodyPr>
          <a:lstStyle/>
          <a:p>
            <a:r>
              <a:rPr lang="en-US" dirty="0"/>
              <a:t>HL-LHC AUP Series Production Readiness Review – September 6, 2023</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
        <p:nvSpPr>
          <p:cNvPr id="10" name="Slide Number Placeholder 3">
            <a:extLst>
              <a:ext uri="{FF2B5EF4-FFF2-40B4-BE49-F238E27FC236}">
                <a16:creationId xmlns:a16="http://schemas.microsoft.com/office/drawing/2014/main" id="{E1B3999F-3E31-482A-8D84-994932011C4E}"/>
              </a:ext>
            </a:extLst>
          </p:cNvPr>
          <p:cNvSpPr>
            <a:spLocks noGrp="1"/>
          </p:cNvSpPr>
          <p:nvPr>
            <p:ph type="sldNum" sz="quarter" idx="12"/>
          </p:nvPr>
        </p:nvSpPr>
        <p:spPr>
          <a:xfrm>
            <a:off x="8686800" y="6356350"/>
            <a:ext cx="360000" cy="360000"/>
          </a:xfrm>
          <a:ln>
            <a:noFill/>
          </a:ln>
        </p:spPr>
        <p:txBody>
          <a:bodyPr/>
          <a:lstStyle/>
          <a:p>
            <a:fld id="{BFDCA1C4-9514-7B4F-976F-D92F7E296653}" type="slidenum">
              <a:rPr lang="fr-FR" smtClean="0"/>
              <a:pPr/>
              <a:t>1</a:t>
            </a:fld>
            <a:endParaRPr lang="fr-FR" dirty="0"/>
          </a:p>
        </p:txBody>
      </p:sp>
      <p:pic>
        <p:nvPicPr>
          <p:cNvPr id="11" name="Picture 10">
            <a:extLst>
              <a:ext uri="{FF2B5EF4-FFF2-40B4-BE49-F238E27FC236}">
                <a16:creationId xmlns:a16="http://schemas.microsoft.com/office/drawing/2014/main" id="{E8DD06DB-EBBC-4A0C-B57A-71E8E2B7A0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12" name="Image 4" descr="CERN-logo_outline.jpg">
            <a:extLst>
              <a:ext uri="{FF2B5EF4-FFF2-40B4-BE49-F238E27FC236}">
                <a16:creationId xmlns:a16="http://schemas.microsoft.com/office/drawing/2014/main" id="{979D14EA-644B-41B6-868C-8C9601E63D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387626" y="337931"/>
            <a:ext cx="8756374" cy="766176"/>
          </a:xfrm>
        </p:spPr>
        <p:txBody>
          <a:bodyPr/>
          <a:lstStyle/>
          <a:p>
            <a:r>
              <a:rPr lang="en-US" dirty="0"/>
              <a:t>Models and Drawings</a:t>
            </a:r>
            <a:br>
              <a:rPr lang="en-US" dirty="0"/>
            </a:br>
            <a:endParaRPr lang="en-US" dirty="0"/>
          </a:p>
        </p:txBody>
      </p:sp>
      <p:sp>
        <p:nvSpPr>
          <p:cNvPr id="3" name="Content Placeholder 2">
            <a:extLst>
              <a:ext uri="{FF2B5EF4-FFF2-40B4-BE49-F238E27FC236}">
                <a16:creationId xmlns:a16="http://schemas.microsoft.com/office/drawing/2014/main" id="{11FEA5FB-9472-498C-B698-7C8A36DC487E}"/>
              </a:ext>
            </a:extLst>
          </p:cNvPr>
          <p:cNvSpPr>
            <a:spLocks noGrp="1"/>
          </p:cNvSpPr>
          <p:nvPr>
            <p:ph idx="1"/>
          </p:nvPr>
        </p:nvSpPr>
        <p:spPr>
          <a:xfrm>
            <a:off x="612000" y="1134358"/>
            <a:ext cx="7920000" cy="4978742"/>
          </a:xfrm>
        </p:spPr>
        <p:txBody>
          <a:bodyPr>
            <a:normAutofit/>
          </a:bodyPr>
          <a:lstStyle/>
          <a:p>
            <a:r>
              <a:rPr lang="en-US" sz="2000" dirty="0"/>
              <a:t>The 3-D model is complete and is the basis for all drawings.</a:t>
            </a:r>
          </a:p>
          <a:p>
            <a:r>
              <a:rPr lang="en-US" sz="2000" dirty="0"/>
              <a:t>Final Design Report is found at US HiLumi-doc-2882.</a:t>
            </a:r>
          </a:p>
          <a:p>
            <a:r>
              <a:rPr lang="en-US" sz="2000" dirty="0"/>
              <a:t>All Cryo-Assembly detail and assembly drawings have been released with the exception of IFS drawings, for which seven drawings are shown as either “Ready for Approval” or “In Work” in EDMS.</a:t>
            </a:r>
            <a:endParaRPr lang="en-US" sz="2000" dirty="0">
              <a:solidFill>
                <a:srgbClr val="FF0000"/>
              </a:solidFill>
            </a:endParaRPr>
          </a:p>
          <a:p>
            <a:pPr marL="0" indent="0">
              <a:buNone/>
            </a:pPr>
            <a:endParaRPr lang="en-US" dirty="0"/>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382ADE5-343E-47DA-B763-B73859261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FF60478-2797-4C95-B5CC-5DA63AE9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8048C8F7-7967-4179-9D36-77CC329563CA}"/>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10</a:t>
            </a:fld>
            <a:endParaRPr lang="fr-FR" dirty="0"/>
          </a:p>
        </p:txBody>
      </p:sp>
      <p:sp>
        <p:nvSpPr>
          <p:cNvPr id="10" name="Footer Placeholder 4">
            <a:extLst>
              <a:ext uri="{FF2B5EF4-FFF2-40B4-BE49-F238E27FC236}">
                <a16:creationId xmlns:a16="http://schemas.microsoft.com/office/drawing/2014/main" id="{CD0EFEB0-9CA7-4FED-A9A6-E6B0369A706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grpSp>
        <p:nvGrpSpPr>
          <p:cNvPr id="4" name="Group 3">
            <a:extLst>
              <a:ext uri="{FF2B5EF4-FFF2-40B4-BE49-F238E27FC236}">
                <a16:creationId xmlns:a16="http://schemas.microsoft.com/office/drawing/2014/main" id="{7A9B8339-A3BE-DFD2-E0A5-998BE88B7D5C}"/>
              </a:ext>
            </a:extLst>
          </p:cNvPr>
          <p:cNvGrpSpPr/>
          <p:nvPr/>
        </p:nvGrpSpPr>
        <p:grpSpPr>
          <a:xfrm>
            <a:off x="184942" y="3334861"/>
            <a:ext cx="4211457" cy="2435654"/>
            <a:chOff x="2363685" y="3275396"/>
            <a:chExt cx="4634860" cy="2680525"/>
          </a:xfrm>
        </p:grpSpPr>
        <p:grpSp>
          <p:nvGrpSpPr>
            <p:cNvPr id="12" name="Group 11">
              <a:extLst>
                <a:ext uri="{FF2B5EF4-FFF2-40B4-BE49-F238E27FC236}">
                  <a16:creationId xmlns:a16="http://schemas.microsoft.com/office/drawing/2014/main" id="{C2D07A77-0BDB-4B84-9CCD-1D682A1DACC5}"/>
                </a:ext>
              </a:extLst>
            </p:cNvPr>
            <p:cNvGrpSpPr/>
            <p:nvPr/>
          </p:nvGrpSpPr>
          <p:grpSpPr>
            <a:xfrm>
              <a:off x="2363685" y="3275396"/>
              <a:ext cx="4634860" cy="2680525"/>
              <a:chOff x="1346062" y="2635597"/>
              <a:chExt cx="6180277" cy="3574302"/>
            </a:xfrm>
          </p:grpSpPr>
          <p:pic>
            <p:nvPicPr>
              <p:cNvPr id="13" name="Picture 12" descr="A picture containing object&#10;&#10;Description automatically generated">
                <a:extLst>
                  <a:ext uri="{FF2B5EF4-FFF2-40B4-BE49-F238E27FC236}">
                    <a16:creationId xmlns:a16="http://schemas.microsoft.com/office/drawing/2014/main" id="{134A9C94-27AB-4523-A359-A12779154545}"/>
                  </a:ext>
                </a:extLst>
              </p:cNvPr>
              <p:cNvPicPr/>
              <p:nvPr/>
            </p:nvPicPr>
            <p:blipFill>
              <a:blip r:embed="rId5" cstate="screen">
                <a:extLst>
                  <a:ext uri="{28A0092B-C50C-407E-A947-70E740481C1C}">
                    <a14:useLocalDpi xmlns:a14="http://schemas.microsoft.com/office/drawing/2010/main"/>
                  </a:ext>
                </a:extLst>
              </a:blip>
              <a:stretch>
                <a:fillRect/>
              </a:stretch>
            </p:blipFill>
            <p:spPr>
              <a:xfrm>
                <a:off x="1346062" y="2635597"/>
                <a:ext cx="6180277" cy="3574302"/>
              </a:xfrm>
              <a:prstGeom prst="rect">
                <a:avLst/>
              </a:prstGeom>
            </p:spPr>
          </p:pic>
          <p:sp>
            <p:nvSpPr>
              <p:cNvPr id="14" name="Oval 13">
                <a:extLst>
                  <a:ext uri="{FF2B5EF4-FFF2-40B4-BE49-F238E27FC236}">
                    <a16:creationId xmlns:a16="http://schemas.microsoft.com/office/drawing/2014/main" id="{1E585C10-6446-4C01-A15D-CD230CBFAAF6}"/>
                  </a:ext>
                </a:extLst>
              </p:cNvPr>
              <p:cNvSpPr/>
              <p:nvPr/>
            </p:nvSpPr>
            <p:spPr>
              <a:xfrm>
                <a:off x="2634057" y="3906446"/>
                <a:ext cx="920906" cy="4448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568ACFD-3133-49B7-8B1E-0AD2224002DD}"/>
                </a:ext>
              </a:extLst>
            </p:cNvPr>
            <p:cNvSpPr/>
            <p:nvPr/>
          </p:nvSpPr>
          <p:spPr>
            <a:xfrm>
              <a:off x="5313373" y="3501498"/>
              <a:ext cx="759435" cy="32397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A picture containing indoor, red&#10;&#10;Description automatically generated">
            <a:extLst>
              <a:ext uri="{FF2B5EF4-FFF2-40B4-BE49-F238E27FC236}">
                <a16:creationId xmlns:a16="http://schemas.microsoft.com/office/drawing/2014/main" id="{0690B03D-9D84-2E8C-D4B7-2FF1BFE408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90055" y="3240723"/>
            <a:ext cx="4045226" cy="2623931"/>
          </a:xfrm>
          <a:prstGeom prst="rect">
            <a:avLst/>
          </a:prstGeom>
        </p:spPr>
      </p:pic>
    </p:spTree>
    <p:extLst>
      <p:ext uri="{BB962C8B-B14F-4D97-AF65-F5344CB8AC3E}">
        <p14:creationId xmlns:p14="http://schemas.microsoft.com/office/powerpoint/2010/main" val="347852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387626" y="337931"/>
            <a:ext cx="8756374" cy="766176"/>
          </a:xfrm>
        </p:spPr>
        <p:txBody>
          <a:bodyPr/>
          <a:lstStyle/>
          <a:p>
            <a:r>
              <a:rPr lang="en-US" dirty="0"/>
              <a:t>Models and Drawings</a:t>
            </a:r>
            <a:br>
              <a:rPr lang="en-US" dirty="0"/>
            </a:br>
            <a:endParaRPr lang="en-US" dirty="0"/>
          </a:p>
        </p:txBody>
      </p:sp>
      <p:sp>
        <p:nvSpPr>
          <p:cNvPr id="3" name="Content Placeholder 2">
            <a:extLst>
              <a:ext uri="{FF2B5EF4-FFF2-40B4-BE49-F238E27FC236}">
                <a16:creationId xmlns:a16="http://schemas.microsoft.com/office/drawing/2014/main" id="{11FEA5FB-9472-498C-B698-7C8A36DC487E}"/>
              </a:ext>
            </a:extLst>
          </p:cNvPr>
          <p:cNvSpPr>
            <a:spLocks noGrp="1"/>
          </p:cNvSpPr>
          <p:nvPr>
            <p:ph idx="1"/>
          </p:nvPr>
        </p:nvSpPr>
        <p:spPr>
          <a:xfrm>
            <a:off x="612000" y="1134358"/>
            <a:ext cx="7920000" cy="4978742"/>
          </a:xfrm>
        </p:spPr>
        <p:txBody>
          <a:bodyPr>
            <a:normAutofit/>
          </a:bodyPr>
          <a:lstStyle/>
          <a:p>
            <a:r>
              <a:rPr lang="en-US" sz="2000" dirty="0">
                <a:solidFill>
                  <a:schemeClr val="tx1">
                    <a:lumMod val="65000"/>
                    <a:lumOff val="35000"/>
                  </a:schemeClr>
                </a:solidFill>
              </a:rPr>
              <a:t>The Cryo-Assembly assembly process is detailed in seven CERN assembly drawings, all of which are released.</a:t>
            </a:r>
          </a:p>
          <a:p>
            <a:pPr marL="0" indent="0">
              <a:buNone/>
            </a:pPr>
            <a:endParaRPr lang="en-US" dirty="0"/>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382ADE5-343E-47DA-B763-B73859261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FF60478-2797-4C95-B5CC-5DA63AE9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8048C8F7-7967-4179-9D36-77CC329563CA}"/>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11</a:t>
            </a:fld>
            <a:endParaRPr lang="fr-FR" dirty="0"/>
          </a:p>
        </p:txBody>
      </p:sp>
      <p:sp>
        <p:nvSpPr>
          <p:cNvPr id="10" name="Footer Placeholder 4">
            <a:extLst>
              <a:ext uri="{FF2B5EF4-FFF2-40B4-BE49-F238E27FC236}">
                <a16:creationId xmlns:a16="http://schemas.microsoft.com/office/drawing/2014/main" id="{CD0EFEB0-9CA7-4FED-A9A6-E6B0369A706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8" name="Picture 7">
            <a:extLst>
              <a:ext uri="{FF2B5EF4-FFF2-40B4-BE49-F238E27FC236}">
                <a16:creationId xmlns:a16="http://schemas.microsoft.com/office/drawing/2014/main" id="{C313425B-3BC0-E134-A49E-A879D6BD4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922" y="1861010"/>
            <a:ext cx="4325729" cy="3056941"/>
          </a:xfrm>
          <a:prstGeom prst="rect">
            <a:avLst/>
          </a:prstGeom>
        </p:spPr>
      </p:pic>
      <p:pic>
        <p:nvPicPr>
          <p:cNvPr id="11" name="Picture 10">
            <a:extLst>
              <a:ext uri="{FF2B5EF4-FFF2-40B4-BE49-F238E27FC236}">
                <a16:creationId xmlns:a16="http://schemas.microsoft.com/office/drawing/2014/main" id="{5DB5EC0A-5A24-D03C-712C-A830834511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5272" y="3385441"/>
            <a:ext cx="4323806" cy="3065020"/>
          </a:xfrm>
          <a:prstGeom prst="rect">
            <a:avLst/>
          </a:prstGeom>
        </p:spPr>
      </p:pic>
    </p:spTree>
    <p:extLst>
      <p:ext uri="{BB962C8B-B14F-4D97-AF65-F5344CB8AC3E}">
        <p14:creationId xmlns:p14="http://schemas.microsoft.com/office/powerpoint/2010/main" val="400088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387626" y="337931"/>
            <a:ext cx="8756374" cy="766176"/>
          </a:xfrm>
        </p:spPr>
        <p:txBody>
          <a:bodyPr/>
          <a:lstStyle/>
          <a:p>
            <a:r>
              <a:rPr lang="en-US" dirty="0"/>
              <a:t>Models and Drawings</a:t>
            </a:r>
            <a:br>
              <a:rPr lang="en-US" dirty="0"/>
            </a:br>
            <a:endParaRPr lang="en-US" dirty="0"/>
          </a:p>
        </p:txBody>
      </p:sp>
      <p:sp>
        <p:nvSpPr>
          <p:cNvPr id="3" name="Content Placeholder 2">
            <a:extLst>
              <a:ext uri="{FF2B5EF4-FFF2-40B4-BE49-F238E27FC236}">
                <a16:creationId xmlns:a16="http://schemas.microsoft.com/office/drawing/2014/main" id="{11FEA5FB-9472-498C-B698-7C8A36DC487E}"/>
              </a:ext>
            </a:extLst>
          </p:cNvPr>
          <p:cNvSpPr>
            <a:spLocks noGrp="1"/>
          </p:cNvSpPr>
          <p:nvPr>
            <p:ph idx="1"/>
          </p:nvPr>
        </p:nvSpPr>
        <p:spPr>
          <a:xfrm>
            <a:off x="612000" y="1134358"/>
            <a:ext cx="7920000" cy="4978742"/>
          </a:xfrm>
        </p:spPr>
        <p:txBody>
          <a:bodyPr>
            <a:normAutofit/>
          </a:bodyPr>
          <a:lstStyle/>
          <a:p>
            <a:r>
              <a:rPr lang="en-US" sz="2000" dirty="0">
                <a:solidFill>
                  <a:srgbClr val="5A5A5A"/>
                </a:solidFill>
              </a:rPr>
              <a:t>A drawing tree spreadsheet is found in US-HiLumi-doc-3010.</a:t>
            </a:r>
          </a:p>
          <a:p>
            <a:r>
              <a:rPr lang="en-US" sz="2000" dirty="0">
                <a:solidFill>
                  <a:schemeClr val="tx1">
                    <a:lumMod val="65000"/>
                    <a:lumOff val="35000"/>
                  </a:schemeClr>
                </a:solidFill>
              </a:rPr>
              <a:t>The latest revisions of CERN Cryo-Assembly drawings are found in US-HiLumi-doc-3001.</a:t>
            </a:r>
          </a:p>
          <a:p>
            <a:pPr marL="0" indent="0">
              <a:buNone/>
            </a:pPr>
            <a:endParaRPr lang="en-US" dirty="0"/>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382ADE5-343E-47DA-B763-B73859261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FF60478-2797-4C95-B5CC-5DA63AE9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8048C8F7-7967-4179-9D36-77CC329563CA}"/>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12</a:t>
            </a:fld>
            <a:endParaRPr lang="fr-FR" dirty="0"/>
          </a:p>
        </p:txBody>
      </p:sp>
      <p:sp>
        <p:nvSpPr>
          <p:cNvPr id="10" name="Footer Placeholder 4">
            <a:extLst>
              <a:ext uri="{FF2B5EF4-FFF2-40B4-BE49-F238E27FC236}">
                <a16:creationId xmlns:a16="http://schemas.microsoft.com/office/drawing/2014/main" id="{CD0EFEB0-9CA7-4FED-A9A6-E6B0369A706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9" name="Picture 8">
            <a:extLst>
              <a:ext uri="{FF2B5EF4-FFF2-40B4-BE49-F238E27FC236}">
                <a16:creationId xmlns:a16="http://schemas.microsoft.com/office/drawing/2014/main" id="{65FDDD1D-2604-915B-311B-7838A8FDFD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748" y="2607824"/>
            <a:ext cx="8408504" cy="3115818"/>
          </a:xfrm>
          <a:prstGeom prst="rect">
            <a:avLst/>
          </a:prstGeom>
        </p:spPr>
      </p:pic>
    </p:spTree>
    <p:extLst>
      <p:ext uri="{BB962C8B-B14F-4D97-AF65-F5344CB8AC3E}">
        <p14:creationId xmlns:p14="http://schemas.microsoft.com/office/powerpoint/2010/main" val="236160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387626" y="337931"/>
            <a:ext cx="8756374" cy="766176"/>
          </a:xfrm>
        </p:spPr>
        <p:txBody>
          <a:bodyPr/>
          <a:lstStyle/>
          <a:p>
            <a:r>
              <a:rPr lang="en-US" dirty="0"/>
              <a:t>Models and Drawings</a:t>
            </a:r>
            <a:br>
              <a:rPr lang="en-US" dirty="0"/>
            </a:br>
            <a:endParaRPr lang="en-US" dirty="0"/>
          </a:p>
        </p:txBody>
      </p:sp>
      <p:sp>
        <p:nvSpPr>
          <p:cNvPr id="3" name="Content Placeholder 2">
            <a:extLst>
              <a:ext uri="{FF2B5EF4-FFF2-40B4-BE49-F238E27FC236}">
                <a16:creationId xmlns:a16="http://schemas.microsoft.com/office/drawing/2014/main" id="{11FEA5FB-9472-498C-B698-7C8A36DC487E}"/>
              </a:ext>
            </a:extLst>
          </p:cNvPr>
          <p:cNvSpPr>
            <a:spLocks noGrp="1"/>
          </p:cNvSpPr>
          <p:nvPr>
            <p:ph idx="1"/>
          </p:nvPr>
        </p:nvSpPr>
        <p:spPr>
          <a:xfrm>
            <a:off x="612000" y="1134358"/>
            <a:ext cx="5513077" cy="4978742"/>
          </a:xfrm>
        </p:spPr>
        <p:txBody>
          <a:bodyPr>
            <a:normAutofit/>
          </a:bodyPr>
          <a:lstStyle/>
          <a:p>
            <a:r>
              <a:rPr lang="en-US" sz="2000" dirty="0">
                <a:solidFill>
                  <a:schemeClr val="tx1">
                    <a:lumMod val="65000"/>
                    <a:lumOff val="35000"/>
                  </a:schemeClr>
                </a:solidFill>
              </a:rPr>
              <a:t>F10139011 is the Cryo-Assembly model/drawing.</a:t>
            </a:r>
          </a:p>
          <a:p>
            <a:pPr lvl="1"/>
            <a:r>
              <a:rPr lang="en-US" sz="1600" dirty="0">
                <a:solidFill>
                  <a:schemeClr val="tx1">
                    <a:lumMod val="65000"/>
                    <a:lumOff val="35000"/>
                  </a:schemeClr>
                </a:solidFill>
              </a:rPr>
              <a:t>Fermilab Cold Mass</a:t>
            </a:r>
          </a:p>
          <a:p>
            <a:pPr lvl="1"/>
            <a:r>
              <a:rPr lang="en-US" sz="1600" dirty="0">
                <a:solidFill>
                  <a:schemeClr val="tx1">
                    <a:lumMod val="65000"/>
                    <a:lumOff val="35000"/>
                  </a:schemeClr>
                </a:solidFill>
              </a:rPr>
              <a:t>CERN vacuum vessel, thermal shield, and Cryo-Assembly piping</a:t>
            </a:r>
          </a:p>
          <a:p>
            <a:pPr marL="0" indent="0">
              <a:buNone/>
            </a:pPr>
            <a:endParaRPr lang="en-US" sz="2000" dirty="0">
              <a:solidFill>
                <a:srgbClr val="FF0000"/>
              </a:solidFill>
            </a:endParaRPr>
          </a:p>
          <a:p>
            <a:pPr marL="0" indent="0">
              <a:buNone/>
            </a:pPr>
            <a:endParaRPr lang="en-US" dirty="0"/>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382ADE5-343E-47DA-B763-B73859261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FF60478-2797-4C95-B5CC-5DA63AE9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8048C8F7-7967-4179-9D36-77CC329563CA}"/>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13</a:t>
            </a:fld>
            <a:endParaRPr lang="fr-FR" dirty="0"/>
          </a:p>
        </p:txBody>
      </p:sp>
      <p:sp>
        <p:nvSpPr>
          <p:cNvPr id="10" name="Footer Placeholder 4">
            <a:extLst>
              <a:ext uri="{FF2B5EF4-FFF2-40B4-BE49-F238E27FC236}">
                <a16:creationId xmlns:a16="http://schemas.microsoft.com/office/drawing/2014/main" id="{CD0EFEB0-9CA7-4FED-A9A6-E6B0369A706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graphicFrame>
        <p:nvGraphicFramePr>
          <p:cNvPr id="4" name="Diagram 3">
            <a:extLst>
              <a:ext uri="{FF2B5EF4-FFF2-40B4-BE49-F238E27FC236}">
                <a16:creationId xmlns:a16="http://schemas.microsoft.com/office/drawing/2014/main" id="{D1B8AFAF-AE36-F905-F3C3-724B1F8535D5}"/>
              </a:ext>
            </a:extLst>
          </p:cNvPr>
          <p:cNvGraphicFramePr/>
          <p:nvPr>
            <p:extLst>
              <p:ext uri="{D42A27DB-BD31-4B8C-83A1-F6EECF244321}">
                <p14:modId xmlns:p14="http://schemas.microsoft.com/office/powerpoint/2010/main" val="3721919299"/>
              </p:ext>
            </p:extLst>
          </p:nvPr>
        </p:nvGraphicFramePr>
        <p:xfrm>
          <a:off x="5732688" y="1050149"/>
          <a:ext cx="3023686" cy="5184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64D8775-5F1A-3E30-1BBA-EB947F0E55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0625" y="2710703"/>
            <a:ext cx="4251375" cy="1404387"/>
          </a:xfrm>
          <a:prstGeom prst="rect">
            <a:avLst/>
          </a:prstGeom>
        </p:spPr>
      </p:pic>
      <p:sp>
        <p:nvSpPr>
          <p:cNvPr id="11" name="Rectangle 10">
            <a:extLst>
              <a:ext uri="{FF2B5EF4-FFF2-40B4-BE49-F238E27FC236}">
                <a16:creationId xmlns:a16="http://schemas.microsoft.com/office/drawing/2014/main" id="{F471F6EB-ED79-EB1C-B88B-11A04CFC1712}"/>
              </a:ext>
            </a:extLst>
          </p:cNvPr>
          <p:cNvSpPr/>
          <p:nvPr/>
        </p:nvSpPr>
        <p:spPr>
          <a:xfrm>
            <a:off x="6351104" y="982940"/>
            <a:ext cx="1789044" cy="627199"/>
          </a:xfrm>
          <a:prstGeom prst="rect">
            <a:avLst/>
          </a:prstGeom>
          <a:noFill/>
          <a:ln w="25400">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A89F0BE-7A69-C340-C055-213C3174AA70}"/>
              </a:ext>
            </a:extLst>
          </p:cNvPr>
          <p:cNvPicPr>
            <a:picLocks noChangeAspect="1"/>
          </p:cNvPicPr>
          <p:nvPr/>
        </p:nvPicPr>
        <p:blipFill>
          <a:blip r:embed="rId11"/>
          <a:stretch>
            <a:fillRect/>
          </a:stretch>
        </p:blipFill>
        <p:spPr>
          <a:xfrm>
            <a:off x="2641619" y="3699617"/>
            <a:ext cx="3411312" cy="2413483"/>
          </a:xfrm>
          <a:prstGeom prst="rect">
            <a:avLst/>
          </a:prstGeom>
        </p:spPr>
      </p:pic>
    </p:spTree>
    <p:extLst>
      <p:ext uri="{BB962C8B-B14F-4D97-AF65-F5344CB8AC3E}">
        <p14:creationId xmlns:p14="http://schemas.microsoft.com/office/powerpoint/2010/main" val="373311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AB7E-26DA-4FC1-9077-15B329AB9C3D}"/>
              </a:ext>
            </a:extLst>
          </p:cNvPr>
          <p:cNvSpPr>
            <a:spLocks noGrp="1"/>
          </p:cNvSpPr>
          <p:nvPr>
            <p:ph type="title"/>
          </p:nvPr>
        </p:nvSpPr>
        <p:spPr>
          <a:xfrm>
            <a:off x="387626" y="337931"/>
            <a:ext cx="8756374" cy="766176"/>
          </a:xfrm>
        </p:spPr>
        <p:txBody>
          <a:bodyPr/>
          <a:lstStyle/>
          <a:p>
            <a:r>
              <a:rPr lang="en-US" dirty="0"/>
              <a:t>Validation</a:t>
            </a:r>
            <a:br>
              <a:rPr lang="en-US" dirty="0"/>
            </a:br>
            <a:endParaRPr lang="en-US" dirty="0"/>
          </a:p>
        </p:txBody>
      </p:sp>
      <p:sp>
        <p:nvSpPr>
          <p:cNvPr id="3" name="Content Placeholder 2">
            <a:extLst>
              <a:ext uri="{FF2B5EF4-FFF2-40B4-BE49-F238E27FC236}">
                <a16:creationId xmlns:a16="http://schemas.microsoft.com/office/drawing/2014/main" id="{11FEA5FB-9472-498C-B698-7C8A36DC487E}"/>
              </a:ext>
            </a:extLst>
          </p:cNvPr>
          <p:cNvSpPr>
            <a:spLocks noGrp="1"/>
          </p:cNvSpPr>
          <p:nvPr>
            <p:ph idx="1"/>
          </p:nvPr>
        </p:nvSpPr>
        <p:spPr>
          <a:xfrm>
            <a:off x="387626" y="1134358"/>
            <a:ext cx="8299174" cy="4978742"/>
          </a:xfrm>
        </p:spPr>
        <p:txBody>
          <a:bodyPr>
            <a:normAutofit/>
          </a:bodyPr>
          <a:lstStyle/>
          <a:p>
            <a:r>
              <a:rPr lang="en-US" sz="2000" dirty="0">
                <a:solidFill>
                  <a:schemeClr val="tx1">
                    <a:lumMod val="65000"/>
                    <a:lumOff val="35000"/>
                  </a:schemeClr>
                </a:solidFill>
              </a:rPr>
              <a:t>The first Pre-Series Cryo-Assembly LQXFA01 has met all required mechanical and thermal requirements.</a:t>
            </a:r>
          </a:p>
          <a:p>
            <a:pPr lvl="1"/>
            <a:r>
              <a:rPr lang="en-US" sz="1600" dirty="0">
                <a:solidFill>
                  <a:schemeClr val="tx1">
                    <a:lumMod val="65000"/>
                    <a:lumOff val="35000"/>
                  </a:schemeClr>
                </a:solidFill>
              </a:rPr>
              <a:t>Weight (48,000 </a:t>
            </a:r>
            <a:r>
              <a:rPr lang="en-US" sz="1600" dirty="0" err="1">
                <a:solidFill>
                  <a:schemeClr val="tx1">
                    <a:lumMod val="65000"/>
                    <a:lumOff val="35000"/>
                  </a:schemeClr>
                </a:solidFill>
              </a:rPr>
              <a:t>lbf</a:t>
            </a:r>
            <a:r>
              <a:rPr lang="en-US" sz="1600" dirty="0">
                <a:solidFill>
                  <a:schemeClr val="tx1">
                    <a:lumMod val="65000"/>
                    <a:lumOff val="35000"/>
                  </a:schemeClr>
                </a:solidFill>
              </a:rPr>
              <a:t> (21,769 kg) ≤ 22,500 kg)</a:t>
            </a:r>
          </a:p>
          <a:p>
            <a:pPr lvl="1"/>
            <a:r>
              <a:rPr lang="en-US" sz="1600" dirty="0">
                <a:solidFill>
                  <a:schemeClr val="tx1">
                    <a:lumMod val="65000"/>
                    <a:lumOff val="35000"/>
                  </a:schemeClr>
                </a:solidFill>
              </a:rPr>
              <a:t>Alignment of Cold Mass within the vacuum vessel (Dimensional Inspection Report)</a:t>
            </a:r>
          </a:p>
          <a:p>
            <a:pPr lvl="1"/>
            <a:r>
              <a:rPr lang="en-US" sz="1600" dirty="0">
                <a:solidFill>
                  <a:schemeClr val="tx1">
                    <a:lumMod val="65000"/>
                    <a:lumOff val="35000"/>
                  </a:schemeClr>
                </a:solidFill>
              </a:rPr>
              <a:t>Heat load</a:t>
            </a:r>
          </a:p>
          <a:p>
            <a:pPr marL="0" indent="0">
              <a:buNone/>
            </a:pPr>
            <a:endParaRPr lang="en-US" sz="2000" dirty="0">
              <a:solidFill>
                <a:srgbClr val="FF0000"/>
              </a:solidFill>
            </a:endParaRPr>
          </a:p>
          <a:p>
            <a:pPr marL="0" indent="0">
              <a:buNone/>
            </a:pPr>
            <a:endParaRPr lang="en-US" dirty="0"/>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382ADE5-343E-47DA-B763-B73859261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FF60478-2797-4C95-B5CC-5DA63AE9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8048C8F7-7967-4179-9D36-77CC329563CA}"/>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14</a:t>
            </a:fld>
            <a:endParaRPr lang="fr-FR" dirty="0"/>
          </a:p>
        </p:txBody>
      </p:sp>
      <p:sp>
        <p:nvSpPr>
          <p:cNvPr id="10" name="Footer Placeholder 4">
            <a:extLst>
              <a:ext uri="{FF2B5EF4-FFF2-40B4-BE49-F238E27FC236}">
                <a16:creationId xmlns:a16="http://schemas.microsoft.com/office/drawing/2014/main" id="{CD0EFEB0-9CA7-4FED-A9A6-E6B0369A706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14" name="Picture 13" descr="A picture containing building, indoor&#10;&#10;Description automatically generated">
            <a:extLst>
              <a:ext uri="{FF2B5EF4-FFF2-40B4-BE49-F238E27FC236}">
                <a16:creationId xmlns:a16="http://schemas.microsoft.com/office/drawing/2014/main" id="{D99C09A4-50B2-6387-ACBC-32CD8955A1CF}"/>
              </a:ext>
            </a:extLst>
          </p:cNvPr>
          <p:cNvPicPr>
            <a:picLocks noChangeAspect="1"/>
          </p:cNvPicPr>
          <p:nvPr/>
        </p:nvPicPr>
        <p:blipFill>
          <a:blip r:embed="rId5"/>
          <a:stretch>
            <a:fillRect/>
          </a:stretch>
        </p:blipFill>
        <p:spPr>
          <a:xfrm>
            <a:off x="1170332" y="2781409"/>
            <a:ext cx="6803335" cy="3061501"/>
          </a:xfrm>
          <a:prstGeom prst="rect">
            <a:avLst/>
          </a:prstGeom>
        </p:spPr>
      </p:pic>
    </p:spTree>
    <p:extLst>
      <p:ext uri="{BB962C8B-B14F-4D97-AF65-F5344CB8AC3E}">
        <p14:creationId xmlns:p14="http://schemas.microsoft.com/office/powerpoint/2010/main" val="63959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20366"/>
            <a:ext cx="7920000" cy="720000"/>
          </a:xfrm>
        </p:spPr>
        <p:txBody>
          <a:bodyPr/>
          <a:lstStyle/>
          <a:p>
            <a:r>
              <a:rPr lang="en-US" dirty="0"/>
              <a:t>Organization and Personnel</a:t>
            </a:r>
          </a:p>
        </p:txBody>
      </p:sp>
      <p:pic>
        <p:nvPicPr>
          <p:cNvPr id="7" name="Picture 6">
            <a:extLst>
              <a:ext uri="{FF2B5EF4-FFF2-40B4-BE49-F238E27FC236}">
                <a16:creationId xmlns:a16="http://schemas.microsoft.com/office/drawing/2014/main" id="{83748CD7-87B4-4ADB-8593-2EED1A066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9" name="Image 4" descr="CERN-logo_outline.jpg">
            <a:extLst>
              <a:ext uri="{FF2B5EF4-FFF2-40B4-BE49-F238E27FC236}">
                <a16:creationId xmlns:a16="http://schemas.microsoft.com/office/drawing/2014/main" id="{F0712CA4-8021-48A6-9523-6FD494BE62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20" name="Rectangle 19">
            <a:extLst>
              <a:ext uri="{FF2B5EF4-FFF2-40B4-BE49-F238E27FC236}">
                <a16:creationId xmlns:a16="http://schemas.microsoft.com/office/drawing/2014/main" id="{D37933D5-7E5D-4E59-9E27-9E57E9B83BD7}"/>
              </a:ext>
            </a:extLst>
          </p:cNvPr>
          <p:cNvSpPr/>
          <p:nvPr/>
        </p:nvSpPr>
        <p:spPr>
          <a:xfrm>
            <a:off x="179512" y="5472273"/>
            <a:ext cx="221086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US-HiLumi-doc-104</a:t>
            </a:r>
          </a:p>
        </p:txBody>
      </p:sp>
      <p:sp>
        <p:nvSpPr>
          <p:cNvPr id="21" name="Slide Number Placeholder 3">
            <a:extLst>
              <a:ext uri="{FF2B5EF4-FFF2-40B4-BE49-F238E27FC236}">
                <a16:creationId xmlns:a16="http://schemas.microsoft.com/office/drawing/2014/main" id="{291A0893-49B1-4928-B1DF-E06EEDAB9331}"/>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15</a:t>
            </a:fld>
            <a:endParaRPr lang="fr-FR" dirty="0"/>
          </a:p>
        </p:txBody>
      </p:sp>
      <p:sp>
        <p:nvSpPr>
          <p:cNvPr id="23" name="Footer Placeholder 4">
            <a:extLst>
              <a:ext uri="{FF2B5EF4-FFF2-40B4-BE49-F238E27FC236}">
                <a16:creationId xmlns:a16="http://schemas.microsoft.com/office/drawing/2014/main" id="{8593187C-C254-4C33-B6D8-0854023207AB}"/>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graphicFrame>
        <p:nvGraphicFramePr>
          <p:cNvPr id="3" name="Content Placeholder 11">
            <a:extLst>
              <a:ext uri="{FF2B5EF4-FFF2-40B4-BE49-F238E27FC236}">
                <a16:creationId xmlns:a16="http://schemas.microsoft.com/office/drawing/2014/main" id="{DBCC76B1-B899-033A-2269-263764F326C6}"/>
              </a:ext>
            </a:extLst>
          </p:cNvPr>
          <p:cNvGraphicFramePr>
            <a:graphicFrameLocks noGrp="1"/>
          </p:cNvGraphicFramePr>
          <p:nvPr>
            <p:ph idx="1"/>
            <p:extLst>
              <p:ext uri="{D42A27DB-BD31-4B8C-83A1-F6EECF244321}">
                <p14:modId xmlns:p14="http://schemas.microsoft.com/office/powerpoint/2010/main" val="2200602779"/>
              </p:ext>
            </p:extLst>
          </p:nvPr>
        </p:nvGraphicFramePr>
        <p:xfrm>
          <a:off x="612000" y="632142"/>
          <a:ext cx="7918450" cy="4664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 Box 305">
            <a:extLst>
              <a:ext uri="{FF2B5EF4-FFF2-40B4-BE49-F238E27FC236}">
                <a16:creationId xmlns:a16="http://schemas.microsoft.com/office/drawing/2014/main" id="{14C71170-4B78-47E6-E741-7DAB2986330A}"/>
              </a:ext>
            </a:extLst>
          </p:cNvPr>
          <p:cNvSpPr txBox="1">
            <a:spLocks noChangeArrowheads="1"/>
          </p:cNvSpPr>
          <p:nvPr/>
        </p:nvSpPr>
        <p:spPr bwMode="auto">
          <a:xfrm>
            <a:off x="4805467" y="3933056"/>
            <a:ext cx="2205554" cy="2354491"/>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lvl="0"/>
            <a:r>
              <a:rPr lang="en-US" sz="1200" dirty="0">
                <a:latin typeface="Calibri" panose="020F0502020204030204" pitchFamily="34" charset="0"/>
                <a:cs typeface="Calibri" panose="020F0502020204030204" pitchFamily="34" charset="0"/>
              </a:rPr>
              <a:t>Engineers:  R. Rabehl</a:t>
            </a:r>
          </a:p>
          <a:p>
            <a:pPr lvl="0"/>
            <a:endParaRPr lang="en-US" sz="1200" dirty="0">
              <a:latin typeface="Calibri" panose="020F0502020204030204" pitchFamily="34" charset="0"/>
              <a:cs typeface="Calibri" panose="020F0502020204030204" pitchFamily="34" charset="0"/>
            </a:endParaRPr>
          </a:p>
          <a:p>
            <a:pPr lvl="0"/>
            <a:r>
              <a:rPr lang="en-US" sz="1200" dirty="0">
                <a:latin typeface="Calibri" panose="020F0502020204030204" pitchFamily="34" charset="0"/>
                <a:cs typeface="Calibri" panose="020F0502020204030204" pitchFamily="34" charset="0"/>
              </a:rPr>
              <a:t>Tech Floor Supervisor: A. Lake</a:t>
            </a:r>
          </a:p>
          <a:p>
            <a:pPr lvl="0"/>
            <a:r>
              <a:rPr lang="en-US" sz="300" dirty="0">
                <a:latin typeface="Calibri" panose="020F0502020204030204" pitchFamily="34" charset="0"/>
                <a:cs typeface="Calibri" panose="020F0502020204030204" pitchFamily="34" charset="0"/>
              </a:rPr>
              <a:t>     </a:t>
            </a:r>
          </a:p>
          <a:p>
            <a:pPr lvl="0"/>
            <a:r>
              <a:rPr lang="en-US" sz="1200" dirty="0">
                <a:latin typeface="Calibri" panose="020F0502020204030204" pitchFamily="34" charset="0"/>
                <a:cs typeface="Calibri" panose="020F0502020204030204" pitchFamily="34" charset="0"/>
              </a:rPr>
              <a:t>     S. Klema</a:t>
            </a:r>
          </a:p>
          <a:p>
            <a:r>
              <a:rPr lang="en-US" sz="1200" dirty="0">
                <a:latin typeface="Calibri" panose="020F0502020204030204" pitchFamily="34" charset="0"/>
                <a:cs typeface="Calibri" panose="020F0502020204030204" pitchFamily="34" charset="0"/>
              </a:rPr>
              <a:t>     M. Larson</a:t>
            </a:r>
          </a:p>
          <a:p>
            <a:r>
              <a:rPr lang="en-US" sz="1200" dirty="0">
                <a:latin typeface="Calibri" panose="020F0502020204030204" pitchFamily="34" charset="0"/>
                <a:cs typeface="Calibri" panose="020F0502020204030204" pitchFamily="34" charset="0"/>
              </a:rPr>
              <a:t>     D. Davis</a:t>
            </a:r>
          </a:p>
          <a:p>
            <a:r>
              <a:rPr lang="en-US" sz="1200" dirty="0">
                <a:latin typeface="Calibri" panose="020F0502020204030204" pitchFamily="34" charset="0"/>
                <a:cs typeface="Calibri" panose="020F0502020204030204" pitchFamily="34" charset="0"/>
              </a:rPr>
              <a:t>     M. Jamison</a:t>
            </a:r>
          </a:p>
          <a:p>
            <a:r>
              <a:rPr lang="en-US" sz="1200" dirty="0">
                <a:latin typeface="Calibri" panose="020F0502020204030204" pitchFamily="34" charset="0"/>
                <a:cs typeface="Calibri" panose="020F0502020204030204" pitchFamily="34" charset="0"/>
              </a:rPr>
              <a:t>     A. Coon (Oct)</a:t>
            </a:r>
          </a:p>
          <a:p>
            <a:r>
              <a:rPr lang="en-US" sz="1200" dirty="0">
                <a:latin typeface="Calibri" panose="020F0502020204030204" pitchFamily="34" charset="0"/>
                <a:cs typeface="Calibri" panose="020F0502020204030204" pitchFamily="34" charset="0"/>
              </a:rPr>
              <a:t>     P. Fox (Oct)</a:t>
            </a:r>
          </a:p>
          <a:p>
            <a:r>
              <a:rPr lang="en-US" sz="1200" dirty="0">
                <a:latin typeface="Calibri" panose="020F0502020204030204" pitchFamily="34" charset="0"/>
                <a:cs typeface="Calibri" panose="020F0502020204030204" pitchFamily="34" charset="0"/>
              </a:rPr>
              <a:t>     R. Diamond (C)</a:t>
            </a:r>
          </a:p>
          <a:p>
            <a:r>
              <a:rPr lang="en-US" sz="1200" dirty="0">
                <a:latin typeface="Calibri" panose="020F0502020204030204" pitchFamily="34" charset="0"/>
                <a:cs typeface="Calibri" panose="020F0502020204030204" pitchFamily="34" charset="0"/>
              </a:rPr>
              <a:t>     O. Medera (C)</a:t>
            </a:r>
          </a:p>
          <a:p>
            <a:r>
              <a:rPr lang="en-US" sz="1200" dirty="0">
                <a:latin typeface="Calibri" panose="020F0502020204030204" pitchFamily="34" charset="0"/>
                <a:cs typeface="Calibri" panose="020F0502020204030204" pitchFamily="34" charset="0"/>
              </a:rPr>
              <a:t>     T. Fisk (welder)</a:t>
            </a:r>
          </a:p>
        </p:txBody>
      </p:sp>
      <p:cxnSp>
        <p:nvCxnSpPr>
          <p:cNvPr id="5" name="Straight Connector 4">
            <a:extLst>
              <a:ext uri="{FF2B5EF4-FFF2-40B4-BE49-F238E27FC236}">
                <a16:creationId xmlns:a16="http://schemas.microsoft.com/office/drawing/2014/main" id="{360B01F3-5285-84EA-58DE-10F0E6938F7D}"/>
              </a:ext>
            </a:extLst>
          </p:cNvPr>
          <p:cNvCxnSpPr>
            <a:cxnSpLocks/>
          </p:cNvCxnSpPr>
          <p:nvPr/>
        </p:nvCxnSpPr>
        <p:spPr>
          <a:xfrm>
            <a:off x="5902012" y="3306769"/>
            <a:ext cx="0" cy="6262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83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77514512-B6BF-48AA-B716-181BF2B78423}"/>
              </a:ext>
            </a:extLst>
          </p:cNvPr>
          <p:cNvSpPr>
            <a:spLocks noGrp="1"/>
          </p:cNvSpPr>
          <p:nvPr>
            <p:ph idx="1"/>
          </p:nvPr>
        </p:nvSpPr>
        <p:spPr>
          <a:xfrm>
            <a:off x="612000" y="980728"/>
            <a:ext cx="7920000" cy="4906963"/>
          </a:xfrm>
        </p:spPr>
        <p:txBody>
          <a:bodyPr>
            <a:normAutofit/>
          </a:bodyPr>
          <a:lstStyle/>
          <a:p>
            <a:r>
              <a:rPr lang="en-US" sz="2400" dirty="0" err="1">
                <a:solidFill>
                  <a:schemeClr val="tx1">
                    <a:lumMod val="65000"/>
                    <a:lumOff val="35000"/>
                  </a:schemeClr>
                </a:solidFill>
              </a:rPr>
              <a:t>Cryostating</a:t>
            </a:r>
            <a:r>
              <a:rPr lang="en-US" sz="2400" dirty="0">
                <a:solidFill>
                  <a:schemeClr val="tx1">
                    <a:lumMod val="65000"/>
                    <a:lumOff val="35000"/>
                  </a:schemeClr>
                </a:solidFill>
              </a:rPr>
              <a:t> first assembly procedure (EDMS 2681264) was released and used for assembly of the first Cryo-Assembly.</a:t>
            </a:r>
          </a:p>
          <a:p>
            <a:r>
              <a:rPr lang="en-US" sz="2400" dirty="0">
                <a:solidFill>
                  <a:schemeClr val="tx1">
                    <a:lumMod val="65000"/>
                    <a:lumOff val="35000"/>
                  </a:schemeClr>
                </a:solidFill>
              </a:rPr>
              <a:t>This CERN procedure is the basis for Fermilab Vector traveler 464654-A (release </a:t>
            </a:r>
            <a:r>
              <a:rPr lang="en-US" sz="2400">
                <a:solidFill>
                  <a:schemeClr val="tx1">
                    <a:lumMod val="65000"/>
                    <a:lumOff val="35000"/>
                  </a:schemeClr>
                </a:solidFill>
              </a:rPr>
              <a:t>in progress) </a:t>
            </a:r>
            <a:r>
              <a:rPr lang="en-US" sz="2400" dirty="0">
                <a:solidFill>
                  <a:schemeClr val="tx1">
                    <a:lumMod val="65000"/>
                    <a:lumOff val="35000"/>
                  </a:schemeClr>
                </a:solidFill>
              </a:rPr>
              <a:t>to be used for the remaining Cryo-Assemblies.</a:t>
            </a:r>
          </a:p>
        </p:txBody>
      </p:sp>
      <p:pic>
        <p:nvPicPr>
          <p:cNvPr id="5" name="Picture 4">
            <a:extLst>
              <a:ext uri="{FF2B5EF4-FFF2-40B4-BE49-F238E27FC236}">
                <a16:creationId xmlns:a16="http://schemas.microsoft.com/office/drawing/2014/main" id="{62EA9BB8-5FCE-4E8F-8471-DCFDD6107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D088B2A-2DEC-4D21-90C8-5559347C1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95464851-19A6-4F67-A170-9DDA34EEAE4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16</a:t>
            </a:fld>
            <a:endParaRPr lang="fr-FR" dirty="0"/>
          </a:p>
        </p:txBody>
      </p:sp>
      <p:sp>
        <p:nvSpPr>
          <p:cNvPr id="11" name="Footer Placeholder 4">
            <a:extLst>
              <a:ext uri="{FF2B5EF4-FFF2-40B4-BE49-F238E27FC236}">
                <a16:creationId xmlns:a16="http://schemas.microsoft.com/office/drawing/2014/main" id="{E1EC925E-B8DB-4816-BE06-9F16109D9E0A}"/>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10" name="Picture 9">
            <a:extLst>
              <a:ext uri="{FF2B5EF4-FFF2-40B4-BE49-F238E27FC236}">
                <a16:creationId xmlns:a16="http://schemas.microsoft.com/office/drawing/2014/main" id="{2118FDCA-B717-9DF1-AB25-BE3E99BD53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4983" y="3429000"/>
            <a:ext cx="6021203" cy="2527785"/>
          </a:xfrm>
          <a:prstGeom prst="rect">
            <a:avLst/>
          </a:prstGeom>
        </p:spPr>
      </p:pic>
    </p:spTree>
    <p:extLst>
      <p:ext uri="{BB962C8B-B14F-4D97-AF65-F5344CB8AC3E}">
        <p14:creationId xmlns:p14="http://schemas.microsoft.com/office/powerpoint/2010/main" val="317685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77514512-B6BF-48AA-B716-181BF2B78423}"/>
              </a:ext>
            </a:extLst>
          </p:cNvPr>
          <p:cNvSpPr>
            <a:spLocks noGrp="1"/>
          </p:cNvSpPr>
          <p:nvPr>
            <p:ph idx="1"/>
          </p:nvPr>
        </p:nvSpPr>
        <p:spPr>
          <a:xfrm>
            <a:off x="612000" y="980728"/>
            <a:ext cx="7920000" cy="4906963"/>
          </a:xfrm>
        </p:spPr>
        <p:txBody>
          <a:bodyPr>
            <a:normAutofit/>
          </a:bodyPr>
          <a:lstStyle/>
          <a:p>
            <a:r>
              <a:rPr lang="en-US" sz="2400" dirty="0"/>
              <a:t>Installation and positioning of FSI Cold Mass position monitoring system (EDMS 2389939) is Released.</a:t>
            </a:r>
          </a:p>
        </p:txBody>
      </p:sp>
      <p:pic>
        <p:nvPicPr>
          <p:cNvPr id="5" name="Picture 4">
            <a:extLst>
              <a:ext uri="{FF2B5EF4-FFF2-40B4-BE49-F238E27FC236}">
                <a16:creationId xmlns:a16="http://schemas.microsoft.com/office/drawing/2014/main" id="{62EA9BB8-5FCE-4E8F-8471-DCFDD6107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D088B2A-2DEC-4D21-90C8-5559347C1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95464851-19A6-4F67-A170-9DDA34EEAE4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17</a:t>
            </a:fld>
            <a:endParaRPr lang="fr-FR" dirty="0"/>
          </a:p>
        </p:txBody>
      </p:sp>
      <p:sp>
        <p:nvSpPr>
          <p:cNvPr id="11" name="Footer Placeholder 4">
            <a:extLst>
              <a:ext uri="{FF2B5EF4-FFF2-40B4-BE49-F238E27FC236}">
                <a16:creationId xmlns:a16="http://schemas.microsoft.com/office/drawing/2014/main" id="{E1EC925E-B8DB-4816-BE06-9F16109D9E0A}"/>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4" name="Picture 3">
            <a:extLst>
              <a:ext uri="{FF2B5EF4-FFF2-40B4-BE49-F238E27FC236}">
                <a16:creationId xmlns:a16="http://schemas.microsoft.com/office/drawing/2014/main" id="{77B39CFB-BFF0-40D7-AC25-395E9FDB9C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2180" y="1951479"/>
            <a:ext cx="2992297" cy="4155416"/>
          </a:xfrm>
          <a:prstGeom prst="rect">
            <a:avLst/>
          </a:prstGeom>
        </p:spPr>
      </p:pic>
      <p:pic>
        <p:nvPicPr>
          <p:cNvPr id="12" name="Picture 11">
            <a:extLst>
              <a:ext uri="{FF2B5EF4-FFF2-40B4-BE49-F238E27FC236}">
                <a16:creationId xmlns:a16="http://schemas.microsoft.com/office/drawing/2014/main" id="{C0A8DF85-4E63-4C61-87A2-4277275F9E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1857" y="1965780"/>
            <a:ext cx="2948162" cy="4141116"/>
          </a:xfrm>
          <a:prstGeom prst="rect">
            <a:avLst/>
          </a:prstGeom>
        </p:spPr>
      </p:pic>
    </p:spTree>
    <p:extLst>
      <p:ext uri="{BB962C8B-B14F-4D97-AF65-F5344CB8AC3E}">
        <p14:creationId xmlns:p14="http://schemas.microsoft.com/office/powerpoint/2010/main" val="340109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77514512-B6BF-48AA-B716-181BF2B78423}"/>
              </a:ext>
            </a:extLst>
          </p:cNvPr>
          <p:cNvSpPr>
            <a:spLocks noGrp="1"/>
          </p:cNvSpPr>
          <p:nvPr>
            <p:ph idx="1"/>
          </p:nvPr>
        </p:nvSpPr>
        <p:spPr>
          <a:xfrm>
            <a:off x="612000" y="980729"/>
            <a:ext cx="7920000" cy="1673020"/>
          </a:xfrm>
        </p:spPr>
        <p:txBody>
          <a:bodyPr>
            <a:normAutofit/>
          </a:bodyPr>
          <a:lstStyle/>
          <a:p>
            <a:r>
              <a:rPr lang="en-US" sz="2400" dirty="0">
                <a:solidFill>
                  <a:schemeClr val="tx1">
                    <a:lumMod val="65000"/>
                    <a:lumOff val="35000"/>
                  </a:schemeClr>
                </a:solidFill>
              </a:rPr>
              <a:t>Dimensional Inspection Report for alignment of the cold mass inside the cryostat (EDMS 2785143) is Released.</a:t>
            </a:r>
          </a:p>
        </p:txBody>
      </p:sp>
      <p:pic>
        <p:nvPicPr>
          <p:cNvPr id="5" name="Picture 4">
            <a:extLst>
              <a:ext uri="{FF2B5EF4-FFF2-40B4-BE49-F238E27FC236}">
                <a16:creationId xmlns:a16="http://schemas.microsoft.com/office/drawing/2014/main" id="{62EA9BB8-5FCE-4E8F-8471-DCFDD6107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D088B2A-2DEC-4D21-90C8-5559347C1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95464851-19A6-4F67-A170-9DDA34EEAE4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18</a:t>
            </a:fld>
            <a:endParaRPr lang="fr-FR" dirty="0"/>
          </a:p>
        </p:txBody>
      </p:sp>
      <p:sp>
        <p:nvSpPr>
          <p:cNvPr id="11" name="Footer Placeholder 4">
            <a:extLst>
              <a:ext uri="{FF2B5EF4-FFF2-40B4-BE49-F238E27FC236}">
                <a16:creationId xmlns:a16="http://schemas.microsoft.com/office/drawing/2014/main" id="{E1EC925E-B8DB-4816-BE06-9F16109D9E0A}"/>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8" name="Picture 7">
            <a:extLst>
              <a:ext uri="{FF2B5EF4-FFF2-40B4-BE49-F238E27FC236}">
                <a16:creationId xmlns:a16="http://schemas.microsoft.com/office/drawing/2014/main" id="{5D83596F-EFA7-F553-F786-9C85AA6BE687}"/>
              </a:ext>
            </a:extLst>
          </p:cNvPr>
          <p:cNvPicPr>
            <a:picLocks noChangeAspect="1"/>
          </p:cNvPicPr>
          <p:nvPr/>
        </p:nvPicPr>
        <p:blipFill>
          <a:blip r:embed="rId5"/>
          <a:stretch>
            <a:fillRect/>
          </a:stretch>
        </p:blipFill>
        <p:spPr>
          <a:xfrm>
            <a:off x="1981200" y="1940982"/>
            <a:ext cx="5167769" cy="4151252"/>
          </a:xfrm>
          <a:prstGeom prst="rect">
            <a:avLst/>
          </a:prstGeom>
        </p:spPr>
      </p:pic>
    </p:spTree>
    <p:extLst>
      <p:ext uri="{BB962C8B-B14F-4D97-AF65-F5344CB8AC3E}">
        <p14:creationId xmlns:p14="http://schemas.microsoft.com/office/powerpoint/2010/main" val="5619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77514512-B6BF-48AA-B716-181BF2B78423}"/>
              </a:ext>
            </a:extLst>
          </p:cNvPr>
          <p:cNvSpPr>
            <a:spLocks noGrp="1"/>
          </p:cNvSpPr>
          <p:nvPr>
            <p:ph idx="1"/>
          </p:nvPr>
        </p:nvSpPr>
        <p:spPr>
          <a:xfrm>
            <a:off x="612000" y="980728"/>
            <a:ext cx="7920000" cy="4906963"/>
          </a:xfrm>
        </p:spPr>
        <p:txBody>
          <a:bodyPr>
            <a:normAutofit/>
          </a:bodyPr>
          <a:lstStyle/>
          <a:p>
            <a:r>
              <a:rPr lang="en-US" sz="2400" dirty="0"/>
              <a:t>IFS box and cover flange installation procedure (EDMS 2332936) is Released.</a:t>
            </a:r>
          </a:p>
        </p:txBody>
      </p:sp>
      <p:pic>
        <p:nvPicPr>
          <p:cNvPr id="5" name="Picture 4">
            <a:extLst>
              <a:ext uri="{FF2B5EF4-FFF2-40B4-BE49-F238E27FC236}">
                <a16:creationId xmlns:a16="http://schemas.microsoft.com/office/drawing/2014/main" id="{62EA9BB8-5FCE-4E8F-8471-DCFDD6107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D088B2A-2DEC-4D21-90C8-5559347C1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95464851-19A6-4F67-A170-9DDA34EEAE4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19</a:t>
            </a:fld>
            <a:endParaRPr lang="fr-FR" dirty="0"/>
          </a:p>
        </p:txBody>
      </p:sp>
      <p:sp>
        <p:nvSpPr>
          <p:cNvPr id="11" name="Footer Placeholder 4">
            <a:extLst>
              <a:ext uri="{FF2B5EF4-FFF2-40B4-BE49-F238E27FC236}">
                <a16:creationId xmlns:a16="http://schemas.microsoft.com/office/drawing/2014/main" id="{E1EC925E-B8DB-4816-BE06-9F16109D9E0A}"/>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8" name="Picture 7">
            <a:extLst>
              <a:ext uri="{FF2B5EF4-FFF2-40B4-BE49-F238E27FC236}">
                <a16:creationId xmlns:a16="http://schemas.microsoft.com/office/drawing/2014/main" id="{AB9A7622-93F1-6D08-24EC-C6FBEDD9DC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7632" y="1858167"/>
            <a:ext cx="2946549" cy="4175748"/>
          </a:xfrm>
          <a:prstGeom prst="rect">
            <a:avLst/>
          </a:prstGeom>
        </p:spPr>
      </p:pic>
    </p:spTree>
    <p:extLst>
      <p:ext uri="{BB962C8B-B14F-4D97-AF65-F5344CB8AC3E}">
        <p14:creationId xmlns:p14="http://schemas.microsoft.com/office/powerpoint/2010/main" val="389007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a:t>
            </a:r>
          </a:p>
        </p:txBody>
      </p:sp>
      <p:sp>
        <p:nvSpPr>
          <p:cNvPr id="3" name="Content Placeholder 2"/>
          <p:cNvSpPr>
            <a:spLocks noGrp="1"/>
          </p:cNvSpPr>
          <p:nvPr>
            <p:ph idx="1"/>
          </p:nvPr>
        </p:nvSpPr>
        <p:spPr>
          <a:xfrm>
            <a:off x="612000" y="1298712"/>
            <a:ext cx="7920000" cy="4465983"/>
          </a:xfrm>
        </p:spPr>
        <p:txBody>
          <a:bodyPr>
            <a:normAutofit/>
          </a:bodyPr>
          <a:lstStyle/>
          <a:p>
            <a:r>
              <a:rPr lang="en-US" dirty="0"/>
              <a:t>Scope, FRS, Acceptance Criteria </a:t>
            </a:r>
          </a:p>
          <a:p>
            <a:r>
              <a:rPr lang="en-US" dirty="0"/>
              <a:t>Interfaces</a:t>
            </a:r>
          </a:p>
          <a:p>
            <a:r>
              <a:rPr lang="en-US" dirty="0"/>
              <a:t>Models and Drawings</a:t>
            </a:r>
          </a:p>
          <a:p>
            <a:r>
              <a:rPr lang="en-US" dirty="0"/>
              <a:t>Organization and Personnel</a:t>
            </a:r>
          </a:p>
          <a:p>
            <a:r>
              <a:rPr lang="en-US" dirty="0"/>
              <a:t>Manufacturing</a:t>
            </a:r>
          </a:p>
          <a:p>
            <a:r>
              <a:rPr lang="en-US" dirty="0"/>
              <a:t>QA/QC</a:t>
            </a:r>
          </a:p>
          <a:p>
            <a:r>
              <a:rPr lang="en-US" dirty="0"/>
              <a:t>ES&amp;H</a:t>
            </a:r>
          </a:p>
          <a:p>
            <a:r>
              <a:rPr lang="en-US" dirty="0"/>
              <a:t>Summary</a:t>
            </a:r>
          </a:p>
        </p:txBody>
      </p:sp>
      <p:sp>
        <p:nvSpPr>
          <p:cNvPr id="8" name="Footer Placeholder 4">
            <a:extLst>
              <a:ext uri="{FF2B5EF4-FFF2-40B4-BE49-F238E27FC236}">
                <a16:creationId xmlns:a16="http://schemas.microsoft.com/office/drawing/2014/main" id="{75F3BEEC-6891-9544-A37F-1AEDE9E891B8}"/>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7" name="Picture 6">
            <a:extLst>
              <a:ext uri="{FF2B5EF4-FFF2-40B4-BE49-F238E27FC236}">
                <a16:creationId xmlns:a16="http://schemas.microsoft.com/office/drawing/2014/main" id="{974BDD31-C390-4F91-832D-72F93FD20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9" name="Image 4" descr="CERN-logo_outline.jpg">
            <a:extLst>
              <a:ext uri="{FF2B5EF4-FFF2-40B4-BE49-F238E27FC236}">
                <a16:creationId xmlns:a16="http://schemas.microsoft.com/office/drawing/2014/main" id="{F45BA49A-5CA0-4AE9-802B-A98C77811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10" name="Slide Number Placeholder 3">
            <a:extLst>
              <a:ext uri="{FF2B5EF4-FFF2-40B4-BE49-F238E27FC236}">
                <a16:creationId xmlns:a16="http://schemas.microsoft.com/office/drawing/2014/main" id="{0EEEC0FF-F555-4F8C-A69E-900E61C350DA}"/>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a:t>
            </a:fld>
            <a:endParaRPr lang="fr-FR"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77514512-B6BF-48AA-B716-181BF2B78423}"/>
              </a:ext>
            </a:extLst>
          </p:cNvPr>
          <p:cNvSpPr>
            <a:spLocks noGrp="1"/>
          </p:cNvSpPr>
          <p:nvPr>
            <p:ph idx="1"/>
          </p:nvPr>
        </p:nvSpPr>
        <p:spPr>
          <a:xfrm>
            <a:off x="612000" y="980728"/>
            <a:ext cx="7920000" cy="4906963"/>
          </a:xfrm>
        </p:spPr>
        <p:txBody>
          <a:bodyPr>
            <a:normAutofit/>
          </a:bodyPr>
          <a:lstStyle/>
          <a:p>
            <a:r>
              <a:rPr lang="en-US" sz="2400" dirty="0"/>
              <a:t>CLIQ and KMOD box and cover flange installation procedure (EDMS 2663820) is Released.</a:t>
            </a:r>
          </a:p>
        </p:txBody>
      </p:sp>
      <p:pic>
        <p:nvPicPr>
          <p:cNvPr id="5" name="Picture 4">
            <a:extLst>
              <a:ext uri="{FF2B5EF4-FFF2-40B4-BE49-F238E27FC236}">
                <a16:creationId xmlns:a16="http://schemas.microsoft.com/office/drawing/2014/main" id="{62EA9BB8-5FCE-4E8F-8471-DCFDD6107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D088B2A-2DEC-4D21-90C8-5559347C1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95464851-19A6-4F67-A170-9DDA34EEAE4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20</a:t>
            </a:fld>
            <a:endParaRPr lang="fr-FR" dirty="0"/>
          </a:p>
        </p:txBody>
      </p:sp>
      <p:sp>
        <p:nvSpPr>
          <p:cNvPr id="11" name="Footer Placeholder 4">
            <a:extLst>
              <a:ext uri="{FF2B5EF4-FFF2-40B4-BE49-F238E27FC236}">
                <a16:creationId xmlns:a16="http://schemas.microsoft.com/office/drawing/2014/main" id="{E1EC925E-B8DB-4816-BE06-9F16109D9E0A}"/>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9" name="Picture 8">
            <a:extLst>
              <a:ext uri="{FF2B5EF4-FFF2-40B4-BE49-F238E27FC236}">
                <a16:creationId xmlns:a16="http://schemas.microsoft.com/office/drawing/2014/main" id="{5283FB0D-5234-B579-C020-5AC7BACF1B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8667" y="1817493"/>
            <a:ext cx="2993066" cy="4216422"/>
          </a:xfrm>
          <a:prstGeom prst="rect">
            <a:avLst/>
          </a:prstGeom>
        </p:spPr>
      </p:pic>
    </p:spTree>
    <p:extLst>
      <p:ext uri="{BB962C8B-B14F-4D97-AF65-F5344CB8AC3E}">
        <p14:creationId xmlns:p14="http://schemas.microsoft.com/office/powerpoint/2010/main" val="269054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0FE8-186B-40C1-AF43-28CF7AC19120}"/>
              </a:ext>
            </a:extLst>
          </p:cNvPr>
          <p:cNvSpPr>
            <a:spLocks noGrp="1"/>
          </p:cNvSpPr>
          <p:nvPr>
            <p:ph type="title"/>
          </p:nvPr>
        </p:nvSpPr>
        <p:spPr/>
        <p:txBody>
          <a:bodyPr/>
          <a:lstStyle/>
          <a:p>
            <a:r>
              <a:rPr lang="en-US" dirty="0"/>
              <a:t>QA/QC</a:t>
            </a:r>
          </a:p>
        </p:txBody>
      </p:sp>
      <p:sp>
        <p:nvSpPr>
          <p:cNvPr id="3" name="Content Placeholder 2">
            <a:extLst>
              <a:ext uri="{FF2B5EF4-FFF2-40B4-BE49-F238E27FC236}">
                <a16:creationId xmlns:a16="http://schemas.microsoft.com/office/drawing/2014/main" id="{C23BCFDC-2DD3-47A9-8200-974FD3C828E8}"/>
              </a:ext>
            </a:extLst>
          </p:cNvPr>
          <p:cNvSpPr>
            <a:spLocks noGrp="1"/>
          </p:cNvSpPr>
          <p:nvPr>
            <p:ph idx="1"/>
          </p:nvPr>
        </p:nvSpPr>
        <p:spPr>
          <a:xfrm>
            <a:off x="612000" y="1030359"/>
            <a:ext cx="7920000" cy="4906963"/>
          </a:xfrm>
        </p:spPr>
        <p:txBody>
          <a:bodyPr>
            <a:normAutofit fontScale="92500"/>
          </a:bodyPr>
          <a:lstStyle/>
          <a:p>
            <a:r>
              <a:rPr lang="en-US" dirty="0"/>
              <a:t>The QC steps are captured in the traveler (Vector 464654), which verifies the cold mass meets the electrical and mechanical specifications at each step of the assembly process as the cold mass is integrated into a cryo-assembly. </a:t>
            </a:r>
          </a:p>
          <a:p>
            <a:pPr lvl="1"/>
            <a:r>
              <a:rPr lang="en-US" dirty="0"/>
              <a:t>Mechanical tests</a:t>
            </a:r>
          </a:p>
          <a:p>
            <a:pPr lvl="2"/>
            <a:r>
              <a:rPr lang="en-US" dirty="0"/>
              <a:t>Dimensions and location of cryo-assembly components</a:t>
            </a:r>
          </a:p>
          <a:p>
            <a:pPr lvl="2"/>
            <a:r>
              <a:rPr lang="en-US" dirty="0"/>
              <a:t>Leak check of the CLIQ/KMOD/IFS warm head welds to the vacuum vessel</a:t>
            </a:r>
          </a:p>
          <a:p>
            <a:pPr lvl="1"/>
            <a:r>
              <a:rPr lang="en-US" dirty="0"/>
              <a:t>Electrical tests</a:t>
            </a:r>
          </a:p>
          <a:p>
            <a:pPr lvl="2"/>
            <a:r>
              <a:rPr lang="en-US" dirty="0" err="1"/>
              <a:t>Hipot</a:t>
            </a:r>
            <a:r>
              <a:rPr lang="en-US" dirty="0"/>
              <a:t> tests</a:t>
            </a:r>
          </a:p>
          <a:p>
            <a:pPr lvl="2"/>
            <a:r>
              <a:rPr lang="en-US" dirty="0"/>
              <a:t>Temperature sensor four wire measurements</a:t>
            </a:r>
          </a:p>
          <a:p>
            <a:pPr lvl="2"/>
            <a:r>
              <a:rPr lang="en-US" dirty="0"/>
              <a:t>Voltage-tap continuity measurements</a:t>
            </a:r>
          </a:p>
          <a:p>
            <a:endParaRPr lang="en-US" dirty="0"/>
          </a:p>
        </p:txBody>
      </p:sp>
      <p:pic>
        <p:nvPicPr>
          <p:cNvPr id="5" name="Picture 4">
            <a:extLst>
              <a:ext uri="{FF2B5EF4-FFF2-40B4-BE49-F238E27FC236}">
                <a16:creationId xmlns:a16="http://schemas.microsoft.com/office/drawing/2014/main" id="{6C39E972-9806-4F52-A092-C10032F23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2E79A9C4-38BC-4609-930D-3D03D851B8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3BFA2EE6-3A2A-4836-A5BA-3CF4B43BD96C}"/>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21</a:t>
            </a:fld>
            <a:endParaRPr lang="fr-FR" dirty="0"/>
          </a:p>
        </p:txBody>
      </p:sp>
      <p:sp>
        <p:nvSpPr>
          <p:cNvPr id="9" name="Footer Placeholder 4">
            <a:extLst>
              <a:ext uri="{FF2B5EF4-FFF2-40B4-BE49-F238E27FC236}">
                <a16:creationId xmlns:a16="http://schemas.microsoft.com/office/drawing/2014/main" id="{802B1A72-0DE9-4C5F-A92A-7F2A6A8DD177}"/>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spTree>
    <p:extLst>
      <p:ext uri="{BB962C8B-B14F-4D97-AF65-F5344CB8AC3E}">
        <p14:creationId xmlns:p14="http://schemas.microsoft.com/office/powerpoint/2010/main" val="190289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FFB-48C2-4EBA-9E9D-4A8B3E23773D}"/>
              </a:ext>
            </a:extLst>
          </p:cNvPr>
          <p:cNvSpPr>
            <a:spLocks noGrp="1"/>
          </p:cNvSpPr>
          <p:nvPr>
            <p:ph type="title"/>
          </p:nvPr>
        </p:nvSpPr>
        <p:spPr/>
        <p:txBody>
          <a:bodyPr/>
          <a:lstStyle/>
          <a:p>
            <a:r>
              <a:rPr lang="en-US" dirty="0"/>
              <a:t>QA/QC</a:t>
            </a:r>
          </a:p>
        </p:txBody>
      </p:sp>
      <p:sp>
        <p:nvSpPr>
          <p:cNvPr id="3" name="Content Placeholder 2">
            <a:extLst>
              <a:ext uri="{FF2B5EF4-FFF2-40B4-BE49-F238E27FC236}">
                <a16:creationId xmlns:a16="http://schemas.microsoft.com/office/drawing/2014/main" id="{77514512-B6BF-48AA-B716-181BF2B78423}"/>
              </a:ext>
            </a:extLst>
          </p:cNvPr>
          <p:cNvSpPr>
            <a:spLocks noGrp="1"/>
          </p:cNvSpPr>
          <p:nvPr>
            <p:ph idx="1"/>
          </p:nvPr>
        </p:nvSpPr>
        <p:spPr>
          <a:xfrm>
            <a:off x="612000" y="742192"/>
            <a:ext cx="8005226" cy="4906963"/>
          </a:xfrm>
        </p:spPr>
        <p:txBody>
          <a:bodyPr>
            <a:normAutofit/>
          </a:bodyPr>
          <a:lstStyle/>
          <a:p>
            <a:r>
              <a:rPr lang="en-US" sz="2000" dirty="0"/>
              <a:t>The QA plan is the CERN Manufacturing &amp; Inspection Plan, which is referenced by the Fermilab Vector traveler 464654-A.</a:t>
            </a:r>
          </a:p>
          <a:p>
            <a:pPr lvl="1"/>
            <a:r>
              <a:rPr lang="en-US" sz="1800" dirty="0"/>
              <a:t>The changes in going from the Pre-Series MIP to the Series MIP are</a:t>
            </a:r>
          </a:p>
          <a:p>
            <a:pPr lvl="2"/>
            <a:r>
              <a:rPr lang="en-US" sz="1400" dirty="0"/>
              <a:t>No longer any FSI-related hold points</a:t>
            </a:r>
          </a:p>
          <a:p>
            <a:pPr lvl="2"/>
            <a:r>
              <a:rPr lang="en-US" sz="1400" dirty="0"/>
              <a:t>On-site measurement/validation of the FSI system by CERN personnel was required for only the first Cryo-Assembly.</a:t>
            </a:r>
          </a:p>
          <a:p>
            <a:pPr lvl="1"/>
            <a:r>
              <a:rPr lang="en-US" sz="1800" dirty="0"/>
              <a:t>CERN EDMS 2369656 is in the release process (v. 2.6).</a:t>
            </a:r>
          </a:p>
        </p:txBody>
      </p:sp>
      <p:pic>
        <p:nvPicPr>
          <p:cNvPr id="5" name="Picture 4">
            <a:extLst>
              <a:ext uri="{FF2B5EF4-FFF2-40B4-BE49-F238E27FC236}">
                <a16:creationId xmlns:a16="http://schemas.microsoft.com/office/drawing/2014/main" id="{62EA9BB8-5FCE-4E8F-8471-DCFDD6107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CD088B2A-2DEC-4D21-90C8-5559347C1D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95464851-19A6-4F67-A170-9DDA34EEAE4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22</a:t>
            </a:fld>
            <a:endParaRPr lang="fr-FR" dirty="0"/>
          </a:p>
        </p:txBody>
      </p:sp>
      <p:sp>
        <p:nvSpPr>
          <p:cNvPr id="11" name="Footer Placeholder 4">
            <a:extLst>
              <a:ext uri="{FF2B5EF4-FFF2-40B4-BE49-F238E27FC236}">
                <a16:creationId xmlns:a16="http://schemas.microsoft.com/office/drawing/2014/main" id="{E1EC925E-B8DB-4816-BE06-9F16109D9E0A}"/>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8" name="Picture 7">
            <a:extLst>
              <a:ext uri="{FF2B5EF4-FFF2-40B4-BE49-F238E27FC236}">
                <a16:creationId xmlns:a16="http://schemas.microsoft.com/office/drawing/2014/main" id="{35B73260-6692-910C-E422-02E8839595BF}"/>
              </a:ext>
            </a:extLst>
          </p:cNvPr>
          <p:cNvPicPr>
            <a:picLocks noChangeAspect="1"/>
          </p:cNvPicPr>
          <p:nvPr/>
        </p:nvPicPr>
        <p:blipFill>
          <a:blip r:embed="rId5"/>
          <a:stretch>
            <a:fillRect/>
          </a:stretch>
        </p:blipFill>
        <p:spPr>
          <a:xfrm>
            <a:off x="2517742" y="2779464"/>
            <a:ext cx="4822686" cy="3415536"/>
          </a:xfrm>
          <a:prstGeom prst="rect">
            <a:avLst/>
          </a:prstGeom>
        </p:spPr>
      </p:pic>
    </p:spTree>
    <p:extLst>
      <p:ext uri="{BB962C8B-B14F-4D97-AF65-F5344CB8AC3E}">
        <p14:creationId xmlns:p14="http://schemas.microsoft.com/office/powerpoint/2010/main" val="298933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ES&amp;H</a:t>
            </a:r>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10" name="Content Placeholder 2">
            <a:extLst>
              <a:ext uri="{FF2B5EF4-FFF2-40B4-BE49-F238E27FC236}">
                <a16:creationId xmlns:a16="http://schemas.microsoft.com/office/drawing/2014/main" id="{E7F8FC18-79A7-4D8F-B825-5983DE632D95}"/>
              </a:ext>
            </a:extLst>
          </p:cNvPr>
          <p:cNvSpPr>
            <a:spLocks noGrp="1"/>
          </p:cNvSpPr>
          <p:nvPr>
            <p:ph idx="1"/>
          </p:nvPr>
        </p:nvSpPr>
        <p:spPr>
          <a:xfrm>
            <a:off x="684448" y="886167"/>
            <a:ext cx="7920000" cy="5207129"/>
          </a:xfrm>
        </p:spPr>
        <p:txBody>
          <a:bodyPr>
            <a:normAutofit fontScale="92500" lnSpcReduction="20000"/>
          </a:bodyPr>
          <a:lstStyle/>
          <a:p>
            <a:r>
              <a:rPr lang="en-US" sz="2400" dirty="0"/>
              <a:t>Risk categories have been identified and assessed in the Hazard Analysis Report (HAR) </a:t>
            </a:r>
            <a:r>
              <a:rPr lang="en-US" sz="2400" b="1" dirty="0">
                <a:solidFill>
                  <a:srgbClr val="0070C0"/>
                </a:solidFill>
                <a:sym typeface="Wingdings" panose="05000000000000000000" pitchFamily="2" charset="2"/>
              </a:rPr>
              <a:t>US-HiLumi-doc-1121</a:t>
            </a:r>
            <a:r>
              <a:rPr lang="en-US" sz="2400" b="1" dirty="0">
                <a:sym typeface="Wingdings" panose="05000000000000000000" pitchFamily="2" charset="2"/>
              </a:rPr>
              <a:t>.</a:t>
            </a:r>
            <a:endParaRPr lang="en-US" sz="2400" dirty="0"/>
          </a:p>
          <a:p>
            <a:pPr marL="457200" lvl="1" indent="0">
              <a:buNone/>
            </a:pPr>
            <a:endParaRPr lang="en-US" sz="1800" dirty="0"/>
          </a:p>
          <a:p>
            <a:r>
              <a:rPr lang="en-US" sz="2400" dirty="0"/>
              <a:t>Hazards of Cryo-Assemblies Fabrication</a:t>
            </a:r>
          </a:p>
          <a:p>
            <a:pPr lvl="1"/>
            <a:r>
              <a:rPr lang="en-US" sz="2000" dirty="0"/>
              <a:t>Material handling</a:t>
            </a:r>
          </a:p>
          <a:p>
            <a:pPr lvl="2"/>
            <a:r>
              <a:rPr lang="en-US" sz="1600" dirty="0"/>
              <a:t>Use of overhead crane and lifting fixtures</a:t>
            </a:r>
          </a:p>
          <a:p>
            <a:pPr lvl="2"/>
            <a:r>
              <a:rPr lang="en-US" sz="1600" dirty="0"/>
              <a:t>Manual material handling</a:t>
            </a:r>
          </a:p>
          <a:p>
            <a:pPr lvl="2"/>
            <a:r>
              <a:rPr lang="en-US" sz="1600" dirty="0"/>
              <a:t>Vehicles</a:t>
            </a:r>
          </a:p>
          <a:p>
            <a:pPr lvl="1"/>
            <a:r>
              <a:rPr lang="en-US" sz="2000" dirty="0"/>
              <a:t>Hazardous materials</a:t>
            </a:r>
          </a:p>
          <a:p>
            <a:pPr lvl="2"/>
            <a:r>
              <a:rPr lang="en-US" sz="1600" dirty="0"/>
              <a:t>Compressed gases and cryogens for purging and welding</a:t>
            </a:r>
          </a:p>
          <a:p>
            <a:pPr lvl="2"/>
            <a:r>
              <a:rPr lang="en-US" sz="1600" dirty="0"/>
              <a:t>Solvents and resins</a:t>
            </a:r>
          </a:p>
          <a:p>
            <a:pPr lvl="1"/>
            <a:r>
              <a:rPr lang="en-US" sz="2000" dirty="0"/>
              <a:t>Mechanical hazards</a:t>
            </a:r>
          </a:p>
          <a:p>
            <a:pPr lvl="2"/>
            <a:r>
              <a:rPr lang="en-US" sz="1600" dirty="0"/>
              <a:t>Grinding tools, power tools, and assembly tooling</a:t>
            </a:r>
          </a:p>
          <a:p>
            <a:pPr lvl="1"/>
            <a:r>
              <a:rPr lang="en-US" sz="2000" dirty="0"/>
              <a:t>Radiation hazards</a:t>
            </a:r>
          </a:p>
          <a:p>
            <a:pPr lvl="2"/>
            <a:r>
              <a:rPr lang="en-US" sz="1600" dirty="0"/>
              <a:t>UV light from welding</a:t>
            </a:r>
          </a:p>
          <a:p>
            <a:pPr lvl="1"/>
            <a:r>
              <a:rPr lang="en-US" sz="2000" dirty="0"/>
              <a:t>Electrical hazards</a:t>
            </a:r>
          </a:p>
          <a:p>
            <a:pPr lvl="2"/>
            <a:r>
              <a:rPr lang="en-US" sz="1600" dirty="0"/>
              <a:t>High voltage tests</a:t>
            </a:r>
            <a:endParaRPr lang="en-US" dirty="0"/>
          </a:p>
          <a:p>
            <a:pPr lvl="1"/>
            <a:r>
              <a:rPr lang="en-US" sz="2100" dirty="0"/>
              <a:t>Fire hazards</a:t>
            </a:r>
          </a:p>
          <a:p>
            <a:pPr lvl="2"/>
            <a:r>
              <a:rPr lang="en-US" sz="1600" dirty="0"/>
              <a:t>Welding, soldering</a:t>
            </a:r>
          </a:p>
          <a:p>
            <a:pPr lvl="1"/>
            <a:endParaRPr lang="en-US" sz="2000" dirty="0"/>
          </a:p>
          <a:p>
            <a:pPr marL="0" indent="0">
              <a:buClr>
                <a:srgbClr val="FB963C"/>
              </a:buClr>
              <a:buNone/>
            </a:pPr>
            <a:endParaRPr lang="en-US" sz="2400" b="1" dirty="0"/>
          </a:p>
        </p:txBody>
      </p:sp>
      <p:sp>
        <p:nvSpPr>
          <p:cNvPr id="8" name="Footer Placeholder 4">
            <a:extLst>
              <a:ext uri="{FF2B5EF4-FFF2-40B4-BE49-F238E27FC236}">
                <a16:creationId xmlns:a16="http://schemas.microsoft.com/office/drawing/2014/main" id="{C052544D-2F76-4E7C-864C-1155BE69EBEB}"/>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7" name="Picture 6">
            <a:extLst>
              <a:ext uri="{FF2B5EF4-FFF2-40B4-BE49-F238E27FC236}">
                <a16:creationId xmlns:a16="http://schemas.microsoft.com/office/drawing/2014/main" id="{154AC87A-DA0D-4F83-B5F6-7DDD263B73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9" name="Image 4" descr="CERN-logo_outline.jpg">
            <a:extLst>
              <a:ext uri="{FF2B5EF4-FFF2-40B4-BE49-F238E27FC236}">
                <a16:creationId xmlns:a16="http://schemas.microsoft.com/office/drawing/2014/main" id="{621D2C90-46E5-463C-AE4C-67E2D91BA4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Tree>
    <p:extLst>
      <p:ext uri="{BB962C8B-B14F-4D97-AF65-F5344CB8AC3E}">
        <p14:creationId xmlns:p14="http://schemas.microsoft.com/office/powerpoint/2010/main" val="11779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A763-6247-4A6F-868B-A3895C22264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AF6036E-1DC2-494F-A9E7-296A514C3C5B}"/>
              </a:ext>
            </a:extLst>
          </p:cNvPr>
          <p:cNvSpPr>
            <a:spLocks noGrp="1"/>
          </p:cNvSpPr>
          <p:nvPr>
            <p:ph idx="1"/>
          </p:nvPr>
        </p:nvSpPr>
        <p:spPr/>
        <p:txBody>
          <a:bodyPr>
            <a:normAutofit fontScale="92500" lnSpcReduction="10000"/>
          </a:bodyPr>
          <a:lstStyle/>
          <a:p>
            <a:r>
              <a:rPr lang="en-US" dirty="0"/>
              <a:t>The cryo-assembly model is complete</a:t>
            </a:r>
          </a:p>
          <a:p>
            <a:pPr lvl="1"/>
            <a:r>
              <a:rPr lang="en-US" dirty="0"/>
              <a:t>Other than the CERN IFS drawings, all drawings have been released.</a:t>
            </a:r>
          </a:p>
          <a:p>
            <a:r>
              <a:rPr lang="en-US" dirty="0"/>
              <a:t>Manufacturing team is in place.</a:t>
            </a:r>
          </a:p>
          <a:p>
            <a:r>
              <a:rPr lang="en-US" dirty="0"/>
              <a:t>Fermilab assembly traveler has been released.</a:t>
            </a:r>
          </a:p>
          <a:p>
            <a:r>
              <a:rPr lang="en-US" dirty="0"/>
              <a:t>CERN manufacturing and inspection plan is being released.</a:t>
            </a:r>
          </a:p>
          <a:p>
            <a:r>
              <a:rPr lang="en-US" dirty="0"/>
              <a:t>ES&amp;H hazards have been identified and are addressed through the project Hazard Analysis Report.</a:t>
            </a:r>
          </a:p>
          <a:p>
            <a:r>
              <a:rPr lang="en-US" dirty="0"/>
              <a:t>The project and the team are ready for Series Cryo-Assembly production.</a:t>
            </a:r>
          </a:p>
        </p:txBody>
      </p:sp>
      <p:pic>
        <p:nvPicPr>
          <p:cNvPr id="5" name="Picture 4">
            <a:extLst>
              <a:ext uri="{FF2B5EF4-FFF2-40B4-BE49-F238E27FC236}">
                <a16:creationId xmlns:a16="http://schemas.microsoft.com/office/drawing/2014/main" id="{982947DE-9D9B-40CD-A493-6B5BA1B1F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55077841-9212-477C-BDDC-EC6FFFE54B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7" name="Slide Number Placeholder 3">
            <a:extLst>
              <a:ext uri="{FF2B5EF4-FFF2-40B4-BE49-F238E27FC236}">
                <a16:creationId xmlns:a16="http://schemas.microsoft.com/office/drawing/2014/main" id="{4B217B2A-19F8-42EC-92F8-04BD5C82826F}"/>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24</a:t>
            </a:fld>
            <a:endParaRPr lang="fr-FR" dirty="0"/>
          </a:p>
        </p:txBody>
      </p:sp>
      <p:sp>
        <p:nvSpPr>
          <p:cNvPr id="8" name="Footer Placeholder 4">
            <a:extLst>
              <a:ext uri="{FF2B5EF4-FFF2-40B4-BE49-F238E27FC236}">
                <a16:creationId xmlns:a16="http://schemas.microsoft.com/office/drawing/2014/main" id="{7FC8C5BB-56F1-41F6-A784-12A54D4D8D14}"/>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spTree>
    <p:extLst>
      <p:ext uri="{BB962C8B-B14F-4D97-AF65-F5344CB8AC3E}">
        <p14:creationId xmlns:p14="http://schemas.microsoft.com/office/powerpoint/2010/main" val="182805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a:xfrm>
            <a:off x="539552" y="265344"/>
            <a:ext cx="8208912" cy="720000"/>
          </a:xfrm>
        </p:spPr>
        <p:txBody>
          <a:bodyPr/>
          <a:lstStyle/>
          <a:p>
            <a:r>
              <a:rPr lang="en-US" dirty="0"/>
              <a:t>Scope, FRS, Acceptance Criteria</a:t>
            </a:r>
          </a:p>
        </p:txBody>
      </p:sp>
      <p:pic>
        <p:nvPicPr>
          <p:cNvPr id="6" name="Picture 5">
            <a:extLst>
              <a:ext uri="{FF2B5EF4-FFF2-40B4-BE49-F238E27FC236}">
                <a16:creationId xmlns:a16="http://schemas.microsoft.com/office/drawing/2014/main" id="{B21CB669-2346-46E7-B19E-168B244F1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7" name="Image 4" descr="CERN-logo_outline.jpg">
            <a:extLst>
              <a:ext uri="{FF2B5EF4-FFF2-40B4-BE49-F238E27FC236}">
                <a16:creationId xmlns:a16="http://schemas.microsoft.com/office/drawing/2014/main" id="{AD5F6598-1D17-4CD3-A35F-9D705C2D7E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B9D1B092-ED6C-4357-A8C8-DDB3AA9A22DF}"/>
              </a:ext>
            </a:extLst>
          </p:cNvPr>
          <p:cNvPicPr/>
          <p:nvPr/>
        </p:nvPicPr>
        <p:blipFill>
          <a:blip r:embed="rId5" cstate="screen">
            <a:extLst>
              <a:ext uri="{28A0092B-C50C-407E-A947-70E740481C1C}">
                <a14:useLocalDpi xmlns:a14="http://schemas.microsoft.com/office/drawing/2010/main"/>
              </a:ext>
            </a:extLst>
          </a:blip>
          <a:stretch>
            <a:fillRect/>
          </a:stretch>
        </p:blipFill>
        <p:spPr>
          <a:xfrm>
            <a:off x="5646291" y="4413022"/>
            <a:ext cx="3412490" cy="1973580"/>
          </a:xfrm>
          <a:prstGeom prst="rect">
            <a:avLst/>
          </a:prstGeom>
        </p:spPr>
      </p:pic>
      <p:sp>
        <p:nvSpPr>
          <p:cNvPr id="9" name="Rectangle 8">
            <a:extLst>
              <a:ext uri="{FF2B5EF4-FFF2-40B4-BE49-F238E27FC236}">
                <a16:creationId xmlns:a16="http://schemas.microsoft.com/office/drawing/2014/main" id="{5ABFA14B-3A70-4702-A93A-1DD7AB72BE6C}"/>
              </a:ext>
            </a:extLst>
          </p:cNvPr>
          <p:cNvSpPr/>
          <p:nvPr/>
        </p:nvSpPr>
        <p:spPr>
          <a:xfrm>
            <a:off x="395536" y="1702549"/>
            <a:ext cx="2736304" cy="646331"/>
          </a:xfrm>
          <a:prstGeom prst="rect">
            <a:avLst/>
          </a:prstGeom>
        </p:spPr>
        <p:txBody>
          <a:bodyPr wrap="square">
            <a:spAutoFit/>
          </a:bodyPr>
          <a:lstStyle/>
          <a:p>
            <a:r>
              <a:rPr lang="en-US" dirty="0"/>
              <a:t>WBS Dictionary:  </a:t>
            </a:r>
          </a:p>
          <a:p>
            <a:r>
              <a:rPr lang="en-US" b="1" dirty="0">
                <a:sym typeface="Wingdings" panose="05000000000000000000" pitchFamily="2" charset="2"/>
              </a:rPr>
              <a:t>	</a:t>
            </a:r>
            <a:r>
              <a:rPr lang="en-US" b="1" dirty="0">
                <a:solidFill>
                  <a:srgbClr val="0070C0"/>
                </a:solidFill>
                <a:sym typeface="Wingdings" panose="05000000000000000000" pitchFamily="2" charset="2"/>
              </a:rPr>
              <a:t>US-HiLumi-doc-39</a:t>
            </a:r>
            <a:endParaRPr lang="en-US" dirty="0">
              <a:solidFill>
                <a:srgbClr val="0070C0"/>
              </a:solidFill>
            </a:endParaRP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683568" y="4509120"/>
            <a:ext cx="5976664" cy="1728191"/>
          </a:xfrm>
        </p:spPr>
        <p:txBody>
          <a:bodyPr>
            <a:normAutofit fontScale="77500" lnSpcReduction="20000"/>
          </a:bodyPr>
          <a:lstStyle/>
          <a:p>
            <a:r>
              <a:rPr lang="en-US" sz="2200" dirty="0"/>
              <a:t>Functional requirements specification FRS (US-HiLumi-doc-246) and acceptance criteria (US-HiLumi-doc-1127) address:</a:t>
            </a:r>
          </a:p>
          <a:p>
            <a:pPr lvl="1"/>
            <a:r>
              <a:rPr lang="en-US" sz="1800" dirty="0"/>
              <a:t>Physical dimensions, weight</a:t>
            </a:r>
          </a:p>
          <a:p>
            <a:pPr lvl="1"/>
            <a:r>
              <a:rPr lang="en-US" sz="1800" dirty="0"/>
              <a:t>Pressure ratings, pressure loads</a:t>
            </a:r>
          </a:p>
          <a:p>
            <a:pPr lvl="1"/>
            <a:r>
              <a:rPr lang="en-US" sz="1800" dirty="0"/>
              <a:t>Leak tightness</a:t>
            </a:r>
          </a:p>
          <a:p>
            <a:pPr lvl="1"/>
            <a:r>
              <a:rPr lang="en-US" sz="1800" dirty="0" err="1"/>
              <a:t>Hipot</a:t>
            </a:r>
            <a:r>
              <a:rPr lang="en-US" sz="1800" dirty="0"/>
              <a:t> performance, quench performance</a:t>
            </a:r>
          </a:p>
          <a:p>
            <a:pPr lvl="1"/>
            <a:r>
              <a:rPr lang="en-US" sz="1800" dirty="0"/>
              <a:t>Alignment</a:t>
            </a:r>
          </a:p>
          <a:p>
            <a:endParaRPr lang="en-US" dirty="0"/>
          </a:p>
        </p:txBody>
      </p:sp>
      <p:sp>
        <p:nvSpPr>
          <p:cNvPr id="10" name="Slide Number Placeholder 3">
            <a:extLst>
              <a:ext uri="{FF2B5EF4-FFF2-40B4-BE49-F238E27FC236}">
                <a16:creationId xmlns:a16="http://schemas.microsoft.com/office/drawing/2014/main" id="{0EF1A841-5697-46A4-AC34-6109E1014445}"/>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3</a:t>
            </a:fld>
            <a:endParaRPr lang="fr-FR" dirty="0"/>
          </a:p>
        </p:txBody>
      </p:sp>
      <p:pic>
        <p:nvPicPr>
          <p:cNvPr id="11" name="Picture 10">
            <a:extLst>
              <a:ext uri="{FF2B5EF4-FFF2-40B4-BE49-F238E27FC236}">
                <a16:creationId xmlns:a16="http://schemas.microsoft.com/office/drawing/2014/main" id="{616D2FC5-61E4-4018-9960-BB411C65FC42}"/>
              </a:ext>
            </a:extLst>
          </p:cNvPr>
          <p:cNvPicPr>
            <a:picLocks noChangeAspect="1"/>
          </p:cNvPicPr>
          <p:nvPr/>
        </p:nvPicPr>
        <p:blipFill>
          <a:blip r:embed="rId6"/>
          <a:stretch>
            <a:fillRect/>
          </a:stretch>
        </p:blipFill>
        <p:spPr>
          <a:xfrm>
            <a:off x="3346881" y="900000"/>
            <a:ext cx="4969503" cy="3467730"/>
          </a:xfrm>
          <a:prstGeom prst="rect">
            <a:avLst/>
          </a:prstGeom>
        </p:spPr>
      </p:pic>
      <p:sp>
        <p:nvSpPr>
          <p:cNvPr id="13" name="Footer Placeholder 4">
            <a:extLst>
              <a:ext uri="{FF2B5EF4-FFF2-40B4-BE49-F238E27FC236}">
                <a16:creationId xmlns:a16="http://schemas.microsoft.com/office/drawing/2014/main" id="{416708C0-7672-4613-BA98-525C5DE4FDBC}"/>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spTree>
    <p:extLst>
      <p:ext uri="{BB962C8B-B14F-4D97-AF65-F5344CB8AC3E}">
        <p14:creationId xmlns:p14="http://schemas.microsoft.com/office/powerpoint/2010/main" val="319633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75429E-641B-4F7A-AE33-CAC95DB99EF0}"/>
              </a:ext>
            </a:extLst>
          </p:cNvPr>
          <p:cNvSpPr>
            <a:spLocks noGrp="1"/>
          </p:cNvSpPr>
          <p:nvPr>
            <p:ph type="sldNum" sz="quarter" idx="12"/>
          </p:nvPr>
        </p:nvSpPr>
        <p:spPr/>
        <p:txBody>
          <a:bodyPr/>
          <a:lstStyle/>
          <a:p>
            <a:fld id="{BFDCA1C4-9514-7B4F-976F-D92F7E296653}" type="slidenum">
              <a:rPr lang="fr-FR" smtClean="0"/>
              <a:pPr/>
              <a:t>4</a:t>
            </a:fld>
            <a:endParaRPr lang="fr-FR" dirty="0"/>
          </a:p>
        </p:txBody>
      </p:sp>
      <p:sp>
        <p:nvSpPr>
          <p:cNvPr id="6" name="Title 1">
            <a:extLst>
              <a:ext uri="{FF2B5EF4-FFF2-40B4-BE49-F238E27FC236}">
                <a16:creationId xmlns:a16="http://schemas.microsoft.com/office/drawing/2014/main" id="{82569DC0-C934-40AE-91E4-AA4B2720E32F}"/>
              </a:ext>
            </a:extLst>
          </p:cNvPr>
          <p:cNvSpPr>
            <a:spLocks noGrp="1"/>
          </p:cNvSpPr>
          <p:nvPr>
            <p:ph type="title"/>
          </p:nvPr>
        </p:nvSpPr>
        <p:spPr>
          <a:xfrm>
            <a:off x="647289" y="84088"/>
            <a:ext cx="7920000" cy="720000"/>
          </a:xfrm>
        </p:spPr>
        <p:txBody>
          <a:bodyPr/>
          <a:lstStyle/>
          <a:p>
            <a:r>
              <a:rPr lang="en-US" dirty="0"/>
              <a:t>Interfaces</a:t>
            </a:r>
          </a:p>
        </p:txBody>
      </p:sp>
      <p:pic>
        <p:nvPicPr>
          <p:cNvPr id="15" name="Picture 14">
            <a:extLst>
              <a:ext uri="{FF2B5EF4-FFF2-40B4-BE49-F238E27FC236}">
                <a16:creationId xmlns:a16="http://schemas.microsoft.com/office/drawing/2014/main" id="{EA28E2E3-AA0D-443A-A435-A20A617E9C09}"/>
              </a:ext>
            </a:extLst>
          </p:cNvPr>
          <p:cNvPicPr>
            <a:picLocks noChangeAspect="1"/>
          </p:cNvPicPr>
          <p:nvPr/>
        </p:nvPicPr>
        <p:blipFill>
          <a:blip r:embed="rId2"/>
          <a:stretch>
            <a:fillRect/>
          </a:stretch>
        </p:blipFill>
        <p:spPr>
          <a:xfrm>
            <a:off x="35496" y="998764"/>
            <a:ext cx="9054131" cy="5162355"/>
          </a:xfrm>
          <a:prstGeom prst="rect">
            <a:avLst/>
          </a:prstGeom>
        </p:spPr>
      </p:pic>
      <p:sp>
        <p:nvSpPr>
          <p:cNvPr id="20" name="Content Placeholder 2">
            <a:extLst>
              <a:ext uri="{FF2B5EF4-FFF2-40B4-BE49-F238E27FC236}">
                <a16:creationId xmlns:a16="http://schemas.microsoft.com/office/drawing/2014/main" id="{ECE36EBC-AE2E-423B-9324-EBAC8FEFCE7D}"/>
              </a:ext>
            </a:extLst>
          </p:cNvPr>
          <p:cNvSpPr txBox="1">
            <a:spLocks/>
          </p:cNvSpPr>
          <p:nvPr/>
        </p:nvSpPr>
        <p:spPr>
          <a:xfrm>
            <a:off x="140392" y="671016"/>
            <a:ext cx="3635896" cy="2056944"/>
          </a:xfrm>
          <a:prstGeom prst="rect">
            <a:avLst/>
          </a:prstGeom>
          <a:pattFill prst="pct50">
            <a:fgClr>
              <a:schemeClr val="accent6">
                <a:lumMod val="20000"/>
                <a:lumOff val="80000"/>
              </a:schemeClr>
            </a:fgClr>
            <a:bgClr>
              <a:schemeClr val="bg1"/>
            </a:bgClr>
          </a:pattFill>
        </p:spPr>
        <p:txBody>
          <a:bodyPr vert="horz" lIns="0" tIns="0" rIns="0" bIns="0" rtlCol="0">
            <a:normAutofit fontScale="47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00" dirty="0"/>
              <a:t>There are approved internal Interface Control Documents between </a:t>
            </a:r>
          </a:p>
          <a:p>
            <a:pPr lvl="1"/>
            <a:r>
              <a:rPr lang="en-US" sz="2500" dirty="0"/>
              <a:t>Cold Mass Assemblies Fabrication and Cryo-Assemblies Fabrication</a:t>
            </a:r>
          </a:p>
          <a:p>
            <a:pPr lvl="1"/>
            <a:r>
              <a:rPr lang="en-US" sz="2500" dirty="0"/>
              <a:t>Cryo-Assemblies Fabrication and Cryo-Assemblies Horizontal Test</a:t>
            </a:r>
          </a:p>
          <a:p>
            <a:r>
              <a:rPr lang="en-US" sz="2900" dirty="0"/>
              <a:t>There is an approved external Interface Control Document between Cryo-Assemblies Fabrication and CERN.</a:t>
            </a:r>
          </a:p>
          <a:p>
            <a:r>
              <a:rPr lang="en-US" sz="2900" dirty="0"/>
              <a:t>They can be accessed at:    </a:t>
            </a:r>
          </a:p>
          <a:p>
            <a:pPr marL="0" indent="0">
              <a:buNone/>
            </a:pPr>
            <a:r>
              <a:rPr lang="en-US" sz="2900" b="1" dirty="0">
                <a:solidFill>
                  <a:schemeClr val="accent1">
                    <a:lumMod val="75000"/>
                  </a:schemeClr>
                </a:solidFill>
              </a:rPr>
              <a:t>            US HiLumi-doc-210, 213,  and 375</a:t>
            </a:r>
            <a:endParaRPr lang="en-US" sz="2900" dirty="0"/>
          </a:p>
        </p:txBody>
      </p:sp>
      <p:sp>
        <p:nvSpPr>
          <p:cNvPr id="22" name="TextBox 21">
            <a:extLst>
              <a:ext uri="{FF2B5EF4-FFF2-40B4-BE49-F238E27FC236}">
                <a16:creationId xmlns:a16="http://schemas.microsoft.com/office/drawing/2014/main" id="{9A710BA1-039C-44E3-8B67-3B4A0BBFD62E}"/>
              </a:ext>
            </a:extLst>
          </p:cNvPr>
          <p:cNvSpPr txBox="1"/>
          <p:nvPr/>
        </p:nvSpPr>
        <p:spPr>
          <a:xfrm>
            <a:off x="251520" y="3217904"/>
            <a:ext cx="3456384" cy="307777"/>
          </a:xfrm>
          <a:prstGeom prst="rect">
            <a:avLst/>
          </a:prstGeom>
          <a:noFill/>
        </p:spPr>
        <p:txBody>
          <a:bodyPr wrap="square" rtlCol="0">
            <a:spAutoFit/>
          </a:bodyPr>
          <a:lstStyle/>
          <a:p>
            <a:r>
              <a:rPr lang="en-US" sz="1400" b="1" dirty="0">
                <a:solidFill>
                  <a:srgbClr val="0070C0"/>
                </a:solidFill>
              </a:rPr>
              <a:t>Interface Matrix US-HiLumi-doc-219</a:t>
            </a:r>
          </a:p>
        </p:txBody>
      </p:sp>
      <p:sp>
        <p:nvSpPr>
          <p:cNvPr id="23" name="Rectangle 22">
            <a:extLst>
              <a:ext uri="{FF2B5EF4-FFF2-40B4-BE49-F238E27FC236}">
                <a16:creationId xmlns:a16="http://schemas.microsoft.com/office/drawing/2014/main" id="{87E438C9-04DB-4400-B703-41767E321C5D}"/>
              </a:ext>
            </a:extLst>
          </p:cNvPr>
          <p:cNvSpPr/>
          <p:nvPr/>
        </p:nvSpPr>
        <p:spPr>
          <a:xfrm>
            <a:off x="5868144" y="5026415"/>
            <a:ext cx="288032" cy="1391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8B338F-846E-4DC3-BCFB-C139FFCBCF5D}"/>
              </a:ext>
            </a:extLst>
          </p:cNvPr>
          <p:cNvSpPr/>
          <p:nvPr/>
        </p:nvSpPr>
        <p:spPr>
          <a:xfrm>
            <a:off x="7236296" y="5189213"/>
            <a:ext cx="288032" cy="1391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oter Placeholder 4">
            <a:extLst>
              <a:ext uri="{FF2B5EF4-FFF2-40B4-BE49-F238E27FC236}">
                <a16:creationId xmlns:a16="http://schemas.microsoft.com/office/drawing/2014/main" id="{F83CAA1E-6D0A-4290-98EC-B0E6C5926478}"/>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sp>
        <p:nvSpPr>
          <p:cNvPr id="11" name="Rectangle 10">
            <a:extLst>
              <a:ext uri="{FF2B5EF4-FFF2-40B4-BE49-F238E27FC236}">
                <a16:creationId xmlns:a16="http://schemas.microsoft.com/office/drawing/2014/main" id="{C498C499-4BA8-4F3D-ACA3-663F22894C72}"/>
              </a:ext>
            </a:extLst>
          </p:cNvPr>
          <p:cNvSpPr/>
          <p:nvPr/>
        </p:nvSpPr>
        <p:spPr>
          <a:xfrm>
            <a:off x="5868144" y="3647195"/>
            <a:ext cx="288032" cy="1391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9A478C-B248-41D0-822C-3F63A9408DB8}"/>
              </a:ext>
            </a:extLst>
          </p:cNvPr>
          <p:cNvSpPr/>
          <p:nvPr/>
        </p:nvSpPr>
        <p:spPr>
          <a:xfrm>
            <a:off x="6142464" y="5178815"/>
            <a:ext cx="288032" cy="1391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B2559AF-8157-43D1-BDB1-698284E90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16" name="Image 4" descr="CERN-logo_outline.jpg">
            <a:extLst>
              <a:ext uri="{FF2B5EF4-FFF2-40B4-BE49-F238E27FC236}">
                <a16:creationId xmlns:a16="http://schemas.microsoft.com/office/drawing/2014/main" id="{7F8108F8-0784-44D7-84E1-D01F7B5AAE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Tree>
    <p:extLst>
      <p:ext uri="{BB962C8B-B14F-4D97-AF65-F5344CB8AC3E}">
        <p14:creationId xmlns:p14="http://schemas.microsoft.com/office/powerpoint/2010/main" val="163078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AB92-17D6-41BA-B248-7F589105116A}"/>
              </a:ext>
            </a:extLst>
          </p:cNvPr>
          <p:cNvSpPr>
            <a:spLocks noGrp="1"/>
          </p:cNvSpPr>
          <p:nvPr>
            <p:ph type="title"/>
          </p:nvPr>
        </p:nvSpPr>
        <p:spPr/>
        <p:txBody>
          <a:bodyPr/>
          <a:lstStyle/>
          <a:p>
            <a:r>
              <a:rPr lang="en-US" dirty="0"/>
              <a:t>Interfaces</a:t>
            </a:r>
          </a:p>
        </p:txBody>
      </p:sp>
      <p:sp>
        <p:nvSpPr>
          <p:cNvPr id="3" name="Content Placeholder 2">
            <a:extLst>
              <a:ext uri="{FF2B5EF4-FFF2-40B4-BE49-F238E27FC236}">
                <a16:creationId xmlns:a16="http://schemas.microsoft.com/office/drawing/2014/main" id="{587D0C24-D152-496F-8057-BA76B1655779}"/>
              </a:ext>
            </a:extLst>
          </p:cNvPr>
          <p:cNvSpPr>
            <a:spLocks noGrp="1"/>
          </p:cNvSpPr>
          <p:nvPr>
            <p:ph idx="1"/>
          </p:nvPr>
        </p:nvSpPr>
        <p:spPr>
          <a:xfrm>
            <a:off x="497150" y="826293"/>
            <a:ext cx="8189650" cy="4906963"/>
          </a:xfrm>
        </p:spPr>
        <p:txBody>
          <a:bodyPr>
            <a:normAutofit/>
          </a:bodyPr>
          <a:lstStyle/>
          <a:p>
            <a:r>
              <a:rPr lang="en-US" dirty="0"/>
              <a:t>Cold Mass to Cryo-Assembly</a:t>
            </a:r>
          </a:p>
          <a:p>
            <a:pPr lvl="1"/>
            <a:r>
              <a:rPr lang="en-US" dirty="0"/>
              <a:t>Mounting of GFRE support post to Cold Mass support</a:t>
            </a:r>
          </a:p>
          <a:p>
            <a:pPr lvl="2"/>
            <a:r>
              <a:rPr lang="en-US" dirty="0"/>
              <a:t>Defined by the CERN-provided Q1/Q3 3-D model</a:t>
            </a:r>
          </a:p>
          <a:p>
            <a:pPr lvl="1"/>
            <a:endParaRPr lang="en-US" dirty="0"/>
          </a:p>
          <a:p>
            <a:pPr lvl="1"/>
            <a:endParaRPr lang="en-US" dirty="0"/>
          </a:p>
          <a:p>
            <a:pPr lvl="1"/>
            <a:endParaRPr lang="en-US" dirty="0"/>
          </a:p>
          <a:p>
            <a:pPr marL="457200" lvl="1" indent="0">
              <a:buNone/>
            </a:pPr>
            <a:endParaRPr lang="en-US" dirty="0"/>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E73EA135-86D4-47EE-A73A-78E9A96A61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76C33187-6BF5-4CFC-9F4B-DBEAD0997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8" name="Slide Number Placeholder 3">
            <a:extLst>
              <a:ext uri="{FF2B5EF4-FFF2-40B4-BE49-F238E27FC236}">
                <a16:creationId xmlns:a16="http://schemas.microsoft.com/office/drawing/2014/main" id="{0CD55E47-7BB8-4CFD-BE2A-2CFD542F9D9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5</a:t>
            </a:fld>
            <a:endParaRPr lang="fr-FR" dirty="0"/>
          </a:p>
        </p:txBody>
      </p:sp>
      <p:grpSp>
        <p:nvGrpSpPr>
          <p:cNvPr id="18" name="Group 17">
            <a:extLst>
              <a:ext uri="{FF2B5EF4-FFF2-40B4-BE49-F238E27FC236}">
                <a16:creationId xmlns:a16="http://schemas.microsoft.com/office/drawing/2014/main" id="{FC3CA32C-B97E-DC02-5AE5-27E9551FE152}"/>
              </a:ext>
            </a:extLst>
          </p:cNvPr>
          <p:cNvGrpSpPr/>
          <p:nvPr/>
        </p:nvGrpSpPr>
        <p:grpSpPr>
          <a:xfrm>
            <a:off x="879563" y="3156278"/>
            <a:ext cx="3372380" cy="2081487"/>
            <a:chOff x="3133817" y="2138124"/>
            <a:chExt cx="2876365" cy="1775339"/>
          </a:xfrm>
        </p:grpSpPr>
        <p:pic>
          <p:nvPicPr>
            <p:cNvPr id="9" name="Picture 8">
              <a:extLst>
                <a:ext uri="{FF2B5EF4-FFF2-40B4-BE49-F238E27FC236}">
                  <a16:creationId xmlns:a16="http://schemas.microsoft.com/office/drawing/2014/main" id="{34DD3194-0DEB-445B-B04A-FB50D3CD9040}"/>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3817" y="2138124"/>
              <a:ext cx="2876365" cy="1775339"/>
            </a:xfrm>
            <a:prstGeom prst="rect">
              <a:avLst/>
            </a:prstGeom>
            <a:noFill/>
            <a:ln>
              <a:noFill/>
            </a:ln>
          </p:spPr>
        </p:pic>
        <p:sp>
          <p:nvSpPr>
            <p:cNvPr id="10" name="Rectangle 9">
              <a:extLst>
                <a:ext uri="{FF2B5EF4-FFF2-40B4-BE49-F238E27FC236}">
                  <a16:creationId xmlns:a16="http://schemas.microsoft.com/office/drawing/2014/main" id="{FD176FEB-BC7F-4A95-882C-63895FE56030}"/>
                </a:ext>
              </a:extLst>
            </p:cNvPr>
            <p:cNvSpPr/>
            <p:nvPr/>
          </p:nvSpPr>
          <p:spPr>
            <a:xfrm>
              <a:off x="3726577" y="2974019"/>
              <a:ext cx="1520126" cy="27520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2">
            <a:extLst>
              <a:ext uri="{FF2B5EF4-FFF2-40B4-BE49-F238E27FC236}">
                <a16:creationId xmlns:a16="http://schemas.microsoft.com/office/drawing/2014/main" id="{35070C4E-E3EE-4FB1-9F98-8A53F4DA587A}"/>
              </a:ext>
            </a:extLst>
          </p:cNvPr>
          <p:cNvSpPr>
            <a:spLocks noChangeArrowheads="1"/>
          </p:cNvSpPr>
          <p:nvPr/>
        </p:nvSpPr>
        <p:spPr bwMode="auto">
          <a:xfrm>
            <a:off x="4570512" y="46696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Footer Placeholder 4">
            <a:extLst>
              <a:ext uri="{FF2B5EF4-FFF2-40B4-BE49-F238E27FC236}">
                <a16:creationId xmlns:a16="http://schemas.microsoft.com/office/drawing/2014/main" id="{4AA5D83B-C645-441B-A2A2-6CB5E4E0B9B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7" name="Picture 6" descr="A close up of a tire&#10;&#10;Description automatically generated with medium confidence">
            <a:extLst>
              <a:ext uri="{FF2B5EF4-FFF2-40B4-BE49-F238E27FC236}">
                <a16:creationId xmlns:a16="http://schemas.microsoft.com/office/drawing/2014/main" id="{8204DFDB-93DB-F792-CCF2-CF56BF3CA0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617145" y="2953672"/>
            <a:ext cx="3421124" cy="2565843"/>
          </a:xfrm>
          <a:prstGeom prst="rect">
            <a:avLst/>
          </a:prstGeom>
        </p:spPr>
      </p:pic>
    </p:spTree>
    <p:extLst>
      <p:ext uri="{BB962C8B-B14F-4D97-AF65-F5344CB8AC3E}">
        <p14:creationId xmlns:p14="http://schemas.microsoft.com/office/powerpoint/2010/main" val="176855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AB92-17D6-41BA-B248-7F589105116A}"/>
              </a:ext>
            </a:extLst>
          </p:cNvPr>
          <p:cNvSpPr>
            <a:spLocks noGrp="1"/>
          </p:cNvSpPr>
          <p:nvPr>
            <p:ph type="title"/>
          </p:nvPr>
        </p:nvSpPr>
        <p:spPr/>
        <p:txBody>
          <a:bodyPr/>
          <a:lstStyle/>
          <a:p>
            <a:r>
              <a:rPr lang="en-US" dirty="0"/>
              <a:t>Interfaces</a:t>
            </a:r>
          </a:p>
        </p:txBody>
      </p:sp>
      <p:sp>
        <p:nvSpPr>
          <p:cNvPr id="3" name="Content Placeholder 2">
            <a:extLst>
              <a:ext uri="{FF2B5EF4-FFF2-40B4-BE49-F238E27FC236}">
                <a16:creationId xmlns:a16="http://schemas.microsoft.com/office/drawing/2014/main" id="{587D0C24-D152-496F-8057-BA76B1655779}"/>
              </a:ext>
            </a:extLst>
          </p:cNvPr>
          <p:cNvSpPr>
            <a:spLocks noGrp="1"/>
          </p:cNvSpPr>
          <p:nvPr>
            <p:ph idx="1"/>
          </p:nvPr>
        </p:nvSpPr>
        <p:spPr>
          <a:xfrm>
            <a:off x="497150" y="826293"/>
            <a:ext cx="8189650" cy="4906963"/>
          </a:xfrm>
        </p:spPr>
        <p:txBody>
          <a:bodyPr>
            <a:normAutofit/>
          </a:bodyPr>
          <a:lstStyle/>
          <a:p>
            <a:r>
              <a:rPr lang="en-US" dirty="0"/>
              <a:t>Cold Mass to Cryo-Assembly</a:t>
            </a:r>
          </a:p>
          <a:p>
            <a:pPr lvl="1"/>
            <a:r>
              <a:rPr lang="en-US" dirty="0"/>
              <a:t>Mounting of pipe brackets to Cold Mass</a:t>
            </a:r>
          </a:p>
          <a:p>
            <a:pPr lvl="2"/>
            <a:r>
              <a:rPr lang="en-US" dirty="0"/>
              <a:t>Defined by the 3-D model, managed by the assembly traveler and the CERN-provided positioning tooling</a:t>
            </a:r>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E73EA135-86D4-47EE-A73A-78E9A96A61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76C33187-6BF5-4CFC-9F4B-DBEAD0997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8" name="Slide Number Placeholder 3">
            <a:extLst>
              <a:ext uri="{FF2B5EF4-FFF2-40B4-BE49-F238E27FC236}">
                <a16:creationId xmlns:a16="http://schemas.microsoft.com/office/drawing/2014/main" id="{0CD55E47-7BB8-4CFD-BE2A-2CFD542F9D9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6</a:t>
            </a:fld>
            <a:endParaRPr lang="fr-FR" dirty="0"/>
          </a:p>
        </p:txBody>
      </p:sp>
      <p:sp>
        <p:nvSpPr>
          <p:cNvPr id="11" name="Rectangle 2">
            <a:extLst>
              <a:ext uri="{FF2B5EF4-FFF2-40B4-BE49-F238E27FC236}">
                <a16:creationId xmlns:a16="http://schemas.microsoft.com/office/drawing/2014/main" id="{35070C4E-E3EE-4FB1-9F98-8A53F4DA587A}"/>
              </a:ext>
            </a:extLst>
          </p:cNvPr>
          <p:cNvSpPr>
            <a:spLocks noChangeArrowheads="1"/>
          </p:cNvSpPr>
          <p:nvPr/>
        </p:nvSpPr>
        <p:spPr bwMode="auto">
          <a:xfrm>
            <a:off x="4570512" y="46696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ECEF09DB-0530-4B4B-98A9-4938E6C7B4F0}"/>
              </a:ext>
            </a:extLst>
          </p:cNvPr>
          <p:cNvGraphicFramePr>
            <a:graphicFrameLocks noChangeAspect="1"/>
          </p:cNvGraphicFramePr>
          <p:nvPr>
            <p:extLst>
              <p:ext uri="{D42A27DB-BD31-4B8C-83A1-F6EECF244321}">
                <p14:modId xmlns:p14="http://schemas.microsoft.com/office/powerpoint/2010/main" val="2066891904"/>
              </p:ext>
            </p:extLst>
          </p:nvPr>
        </p:nvGraphicFramePr>
        <p:xfrm>
          <a:off x="1574975" y="2402915"/>
          <a:ext cx="2518091" cy="1446020"/>
        </p:xfrm>
        <a:graphic>
          <a:graphicData uri="http://schemas.openxmlformats.org/presentationml/2006/ole">
            <mc:AlternateContent xmlns:mc="http://schemas.openxmlformats.org/markup-compatibility/2006">
              <mc:Choice xmlns:v="urn:schemas-microsoft-com:vml" Requires="v">
                <p:oleObj name="Bitmap Image" r:id="rId5" imgW="12368332" imgH="6416596" progId="Paint.Picture">
                  <p:embed/>
                </p:oleObj>
              </mc:Choice>
              <mc:Fallback>
                <p:oleObj name="Bitmap Image" r:id="rId5" imgW="12368332" imgH="6416596" progId="Paint.Picture">
                  <p:embed/>
                  <p:pic>
                    <p:nvPicPr>
                      <p:cNvPr id="12" name="Object 11">
                        <a:extLst>
                          <a:ext uri="{FF2B5EF4-FFF2-40B4-BE49-F238E27FC236}">
                            <a16:creationId xmlns:a16="http://schemas.microsoft.com/office/drawing/2014/main" id="{ECEF09DB-0530-4B4B-98A9-4938E6C7B4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975" y="2402915"/>
                        <a:ext cx="2518091" cy="1446020"/>
                      </a:xfrm>
                      <a:prstGeom prst="rect">
                        <a:avLst/>
                      </a:prstGeom>
                      <a:noFill/>
                    </p:spPr>
                  </p:pic>
                </p:oleObj>
              </mc:Fallback>
            </mc:AlternateContent>
          </a:graphicData>
        </a:graphic>
      </p:graphicFrame>
      <p:sp>
        <p:nvSpPr>
          <p:cNvPr id="14" name="Footer Placeholder 4">
            <a:extLst>
              <a:ext uri="{FF2B5EF4-FFF2-40B4-BE49-F238E27FC236}">
                <a16:creationId xmlns:a16="http://schemas.microsoft.com/office/drawing/2014/main" id="{4AA5D83B-C645-441B-A2A2-6CB5E4E0B9B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4" name="Picture 3" descr="A close-up of a musical instrument&#10;&#10;Description automatically generated with low confidence">
            <a:extLst>
              <a:ext uri="{FF2B5EF4-FFF2-40B4-BE49-F238E27FC236}">
                <a16:creationId xmlns:a16="http://schemas.microsoft.com/office/drawing/2014/main" id="{FC197D26-F17F-2853-EE30-5EA802B98C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44558" y="4024888"/>
            <a:ext cx="2978923" cy="2128962"/>
          </a:xfrm>
          <a:prstGeom prst="rect">
            <a:avLst/>
          </a:prstGeom>
        </p:spPr>
      </p:pic>
      <p:pic>
        <p:nvPicPr>
          <p:cNvPr id="7" name="Picture 6" descr="A picture containing indoor, engine&#10;&#10;Description automatically generated">
            <a:extLst>
              <a:ext uri="{FF2B5EF4-FFF2-40B4-BE49-F238E27FC236}">
                <a16:creationId xmlns:a16="http://schemas.microsoft.com/office/drawing/2014/main" id="{4889A785-B85F-68F8-1466-070A90C7F76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4350264" y="3154548"/>
            <a:ext cx="3690210" cy="2279412"/>
          </a:xfrm>
          <a:prstGeom prst="rect">
            <a:avLst/>
          </a:prstGeom>
        </p:spPr>
      </p:pic>
    </p:spTree>
    <p:extLst>
      <p:ext uri="{BB962C8B-B14F-4D97-AF65-F5344CB8AC3E}">
        <p14:creationId xmlns:p14="http://schemas.microsoft.com/office/powerpoint/2010/main" val="262036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AB92-17D6-41BA-B248-7F589105116A}"/>
              </a:ext>
            </a:extLst>
          </p:cNvPr>
          <p:cNvSpPr>
            <a:spLocks noGrp="1"/>
          </p:cNvSpPr>
          <p:nvPr>
            <p:ph type="title"/>
          </p:nvPr>
        </p:nvSpPr>
        <p:spPr/>
        <p:txBody>
          <a:bodyPr/>
          <a:lstStyle/>
          <a:p>
            <a:r>
              <a:rPr lang="en-US" dirty="0"/>
              <a:t>Interfaces</a:t>
            </a:r>
          </a:p>
        </p:txBody>
      </p:sp>
      <p:sp>
        <p:nvSpPr>
          <p:cNvPr id="3" name="Content Placeholder 2">
            <a:extLst>
              <a:ext uri="{FF2B5EF4-FFF2-40B4-BE49-F238E27FC236}">
                <a16:creationId xmlns:a16="http://schemas.microsoft.com/office/drawing/2014/main" id="{587D0C24-D152-496F-8057-BA76B1655779}"/>
              </a:ext>
            </a:extLst>
          </p:cNvPr>
          <p:cNvSpPr>
            <a:spLocks noGrp="1"/>
          </p:cNvSpPr>
          <p:nvPr>
            <p:ph idx="1"/>
          </p:nvPr>
        </p:nvSpPr>
        <p:spPr>
          <a:xfrm>
            <a:off x="497150" y="826293"/>
            <a:ext cx="8189650" cy="4906963"/>
          </a:xfrm>
        </p:spPr>
        <p:txBody>
          <a:bodyPr>
            <a:normAutofit/>
          </a:bodyPr>
          <a:lstStyle/>
          <a:p>
            <a:r>
              <a:rPr lang="en-US" dirty="0"/>
              <a:t>Cold Mass to Cryo-Assembly</a:t>
            </a:r>
          </a:p>
          <a:p>
            <a:pPr lvl="1"/>
            <a:r>
              <a:rPr lang="en-US" dirty="0"/>
              <a:t>CLIQ/KMOD/IFS warm heads</a:t>
            </a:r>
          </a:p>
          <a:p>
            <a:pPr lvl="2"/>
            <a:r>
              <a:rPr lang="en-US" dirty="0"/>
              <a:t>Defined by the 3-D model, managed by the assembly traveler</a:t>
            </a:r>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E73EA135-86D4-47EE-A73A-78E9A96A61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6" name="Image 4" descr="CERN-logo_outline.jpg">
            <a:extLst>
              <a:ext uri="{FF2B5EF4-FFF2-40B4-BE49-F238E27FC236}">
                <a16:creationId xmlns:a16="http://schemas.microsoft.com/office/drawing/2014/main" id="{76C33187-6BF5-4CFC-9F4B-DBEAD0997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
        <p:nvSpPr>
          <p:cNvPr id="8" name="Slide Number Placeholder 3">
            <a:extLst>
              <a:ext uri="{FF2B5EF4-FFF2-40B4-BE49-F238E27FC236}">
                <a16:creationId xmlns:a16="http://schemas.microsoft.com/office/drawing/2014/main" id="{0CD55E47-7BB8-4CFD-BE2A-2CFD542F9D97}"/>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7</a:t>
            </a:fld>
            <a:endParaRPr lang="fr-FR" dirty="0"/>
          </a:p>
        </p:txBody>
      </p:sp>
      <p:sp>
        <p:nvSpPr>
          <p:cNvPr id="11" name="Rectangle 2">
            <a:extLst>
              <a:ext uri="{FF2B5EF4-FFF2-40B4-BE49-F238E27FC236}">
                <a16:creationId xmlns:a16="http://schemas.microsoft.com/office/drawing/2014/main" id="{35070C4E-E3EE-4FB1-9F98-8A53F4DA587A}"/>
              </a:ext>
            </a:extLst>
          </p:cNvPr>
          <p:cNvSpPr>
            <a:spLocks noChangeArrowheads="1"/>
          </p:cNvSpPr>
          <p:nvPr/>
        </p:nvSpPr>
        <p:spPr bwMode="auto">
          <a:xfrm>
            <a:off x="4570512" y="46696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Footer Placeholder 4">
            <a:extLst>
              <a:ext uri="{FF2B5EF4-FFF2-40B4-BE49-F238E27FC236}">
                <a16:creationId xmlns:a16="http://schemas.microsoft.com/office/drawing/2014/main" id="{4AA5D83B-C645-441B-A2A2-6CB5E4E0B9B5}"/>
              </a:ext>
            </a:extLst>
          </p:cNvPr>
          <p:cNvSpPr>
            <a:spLocks noGrp="1"/>
          </p:cNvSpPr>
          <p:nvPr>
            <p:ph type="ftr" sz="quarter" idx="3"/>
          </p:nvPr>
        </p:nvSpPr>
        <p:spPr>
          <a:xfrm>
            <a:off x="1981200" y="6356350"/>
            <a:ext cx="6550800" cy="360000"/>
          </a:xfrm>
        </p:spPr>
        <p:txBody>
          <a:bodyPr/>
          <a:lstStyle/>
          <a:p>
            <a:r>
              <a:rPr lang="en-US" dirty="0"/>
              <a:t>Series Production Readiness Review – September 6, 2023</a:t>
            </a:r>
            <a:endParaRPr lang="en-GB" dirty="0"/>
          </a:p>
        </p:txBody>
      </p:sp>
      <p:pic>
        <p:nvPicPr>
          <p:cNvPr id="13" name="Picture 12" descr="A picture containing red&#10;&#10;Description automatically generated">
            <a:extLst>
              <a:ext uri="{FF2B5EF4-FFF2-40B4-BE49-F238E27FC236}">
                <a16:creationId xmlns:a16="http://schemas.microsoft.com/office/drawing/2014/main" id="{46208E53-B1C7-6039-5C2A-B46302662F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638" y="2428540"/>
            <a:ext cx="3922644" cy="2941983"/>
          </a:xfrm>
          <a:prstGeom prst="rect">
            <a:avLst/>
          </a:prstGeom>
        </p:spPr>
      </p:pic>
      <p:pic>
        <p:nvPicPr>
          <p:cNvPr id="16" name="Picture 15" descr="A picture containing ground, dirty&#10;&#10;Description automatically generated">
            <a:extLst>
              <a:ext uri="{FF2B5EF4-FFF2-40B4-BE49-F238E27FC236}">
                <a16:creationId xmlns:a16="http://schemas.microsoft.com/office/drawing/2014/main" id="{13113171-C5FB-0699-3CDD-2A3B2AEC57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2435" y="3800776"/>
            <a:ext cx="4969565" cy="2236304"/>
          </a:xfrm>
          <a:prstGeom prst="rect">
            <a:avLst/>
          </a:prstGeom>
        </p:spPr>
      </p:pic>
      <p:sp>
        <p:nvSpPr>
          <p:cNvPr id="17" name="Oval 16">
            <a:extLst>
              <a:ext uri="{FF2B5EF4-FFF2-40B4-BE49-F238E27FC236}">
                <a16:creationId xmlns:a16="http://schemas.microsoft.com/office/drawing/2014/main" id="{71AAD5C9-C6CB-BD12-7474-5F89CD3AA404}"/>
              </a:ext>
            </a:extLst>
          </p:cNvPr>
          <p:cNvSpPr/>
          <p:nvPr/>
        </p:nvSpPr>
        <p:spPr>
          <a:xfrm>
            <a:off x="4929383" y="4061906"/>
            <a:ext cx="416685" cy="41668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8BDA796-5633-673C-EAEC-079883094543}"/>
              </a:ext>
            </a:extLst>
          </p:cNvPr>
          <p:cNvSpPr/>
          <p:nvPr/>
        </p:nvSpPr>
        <p:spPr>
          <a:xfrm>
            <a:off x="5652796" y="4059978"/>
            <a:ext cx="416685" cy="41668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4D0BC-12F7-5848-D7EB-E504AC761613}"/>
              </a:ext>
            </a:extLst>
          </p:cNvPr>
          <p:cNvSpPr/>
          <p:nvPr/>
        </p:nvSpPr>
        <p:spPr>
          <a:xfrm>
            <a:off x="6588413" y="4054193"/>
            <a:ext cx="416685" cy="41668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85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7731A9-6338-4872-A048-9FADC145FB1F}"/>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92B7D0DF-67CA-49F0-ADB9-8E7E18349201}"/>
              </a:ext>
            </a:extLst>
          </p:cNvPr>
          <p:cNvSpPr>
            <a:spLocks noGrp="1"/>
          </p:cNvSpPr>
          <p:nvPr>
            <p:ph type="ftr" sz="quarter" idx="3"/>
          </p:nvPr>
        </p:nvSpPr>
        <p:spPr/>
        <p:txBody>
          <a:bodyPr/>
          <a:lstStyle/>
          <a:p>
            <a:r>
              <a:rPr lang="en-US" dirty="0"/>
              <a:t>Series Production Readiness Review – September 6, 2023</a:t>
            </a:r>
            <a:endParaRPr lang="en-GB" dirty="0"/>
          </a:p>
        </p:txBody>
      </p:sp>
      <p:sp>
        <p:nvSpPr>
          <p:cNvPr id="6" name="Title 1">
            <a:extLst>
              <a:ext uri="{FF2B5EF4-FFF2-40B4-BE49-F238E27FC236}">
                <a16:creationId xmlns:a16="http://schemas.microsoft.com/office/drawing/2014/main" id="{45323ECC-A417-476E-BAA1-1046078F2ED2}"/>
              </a:ext>
            </a:extLst>
          </p:cNvPr>
          <p:cNvSpPr>
            <a:spLocks noGrp="1"/>
          </p:cNvSpPr>
          <p:nvPr>
            <p:ph type="title"/>
          </p:nvPr>
        </p:nvSpPr>
        <p:spPr>
          <a:xfrm>
            <a:off x="612000" y="260648"/>
            <a:ext cx="7920000" cy="720000"/>
          </a:xfrm>
        </p:spPr>
        <p:txBody>
          <a:bodyPr/>
          <a:lstStyle/>
          <a:p>
            <a:r>
              <a:rPr lang="en-US" dirty="0"/>
              <a:t>Models and Drawings</a:t>
            </a:r>
            <a:br>
              <a:rPr lang="en-US" dirty="0"/>
            </a:br>
            <a:endParaRPr lang="en-US" dirty="0"/>
          </a:p>
        </p:txBody>
      </p:sp>
      <p:sp>
        <p:nvSpPr>
          <p:cNvPr id="7" name="Rectangle 6">
            <a:extLst>
              <a:ext uri="{FF2B5EF4-FFF2-40B4-BE49-F238E27FC236}">
                <a16:creationId xmlns:a16="http://schemas.microsoft.com/office/drawing/2014/main" id="{A2F3AFC2-361F-4188-A861-3B01E0B7F402}"/>
              </a:ext>
            </a:extLst>
          </p:cNvPr>
          <p:cNvSpPr/>
          <p:nvPr/>
        </p:nvSpPr>
        <p:spPr>
          <a:xfrm>
            <a:off x="402202" y="801398"/>
            <a:ext cx="8284598" cy="646331"/>
          </a:xfrm>
          <a:prstGeom prst="rect">
            <a:avLst/>
          </a:prstGeom>
        </p:spPr>
        <p:txBody>
          <a:bodyPr wrap="square">
            <a:spAutoFit/>
          </a:bodyPr>
          <a:lstStyle/>
          <a:p>
            <a:r>
              <a:rPr lang="en-US" dirty="0">
                <a:solidFill>
                  <a:schemeClr val="tx1">
                    <a:lumMod val="65000"/>
                    <a:lumOff val="35000"/>
                  </a:schemeClr>
                </a:solidFill>
              </a:rPr>
              <a:t>The </a:t>
            </a:r>
            <a:r>
              <a:rPr lang="en-US" b="1" dirty="0">
                <a:solidFill>
                  <a:schemeClr val="tx1">
                    <a:lumMod val="65000"/>
                    <a:lumOff val="35000"/>
                  </a:schemeClr>
                </a:solidFill>
              </a:rPr>
              <a:t>LQXFA Cryo-Assembly</a:t>
            </a:r>
            <a:r>
              <a:rPr lang="en-US" dirty="0">
                <a:solidFill>
                  <a:schemeClr val="tx1">
                    <a:lumMod val="65000"/>
                    <a:lumOff val="35000"/>
                  </a:schemeClr>
                </a:solidFill>
              </a:rPr>
              <a:t> is the Cold Mass, thermal shield, and cryogenic piping installed in the cryostat.</a:t>
            </a:r>
          </a:p>
        </p:txBody>
      </p:sp>
      <p:grpSp>
        <p:nvGrpSpPr>
          <p:cNvPr id="2" name="Group 1">
            <a:extLst>
              <a:ext uri="{FF2B5EF4-FFF2-40B4-BE49-F238E27FC236}">
                <a16:creationId xmlns:a16="http://schemas.microsoft.com/office/drawing/2014/main" id="{939E54A2-AECF-4044-8F8F-BDBCEAC395C8}"/>
              </a:ext>
            </a:extLst>
          </p:cNvPr>
          <p:cNvGrpSpPr/>
          <p:nvPr/>
        </p:nvGrpSpPr>
        <p:grpSpPr>
          <a:xfrm>
            <a:off x="1985147" y="3270333"/>
            <a:ext cx="6457218" cy="3070454"/>
            <a:chOff x="1283134" y="2586329"/>
            <a:chExt cx="7248866" cy="3446888"/>
          </a:xfrm>
        </p:grpSpPr>
        <p:pic>
          <p:nvPicPr>
            <p:cNvPr id="34" name="Picture 33" descr="A picture containing object&#10;&#10;Description automatically generated">
              <a:extLst>
                <a:ext uri="{FF2B5EF4-FFF2-40B4-BE49-F238E27FC236}">
                  <a16:creationId xmlns:a16="http://schemas.microsoft.com/office/drawing/2014/main" id="{69075B92-E699-4BAF-B6BF-2020D694FEE1}"/>
                </a:ext>
              </a:extLst>
            </p:cNvPr>
            <p:cNvPicPr/>
            <p:nvPr/>
          </p:nvPicPr>
          <p:blipFill>
            <a:blip r:embed="rId2" cstate="screen">
              <a:extLst>
                <a:ext uri="{28A0092B-C50C-407E-A947-70E740481C1C}">
                  <a14:useLocalDpi xmlns:a14="http://schemas.microsoft.com/office/drawing/2010/main"/>
                </a:ext>
              </a:extLst>
            </a:blip>
            <a:stretch>
              <a:fillRect/>
            </a:stretch>
          </p:blipFill>
          <p:spPr>
            <a:xfrm>
              <a:off x="2155305" y="2586329"/>
              <a:ext cx="6376695" cy="3446888"/>
            </a:xfrm>
            <a:prstGeom prst="rect">
              <a:avLst/>
            </a:prstGeom>
          </p:spPr>
        </p:pic>
        <p:pic>
          <p:nvPicPr>
            <p:cNvPr id="36" name="Picture 35">
              <a:extLst>
                <a:ext uri="{FF2B5EF4-FFF2-40B4-BE49-F238E27FC236}">
                  <a16:creationId xmlns:a16="http://schemas.microsoft.com/office/drawing/2014/main" id="{14976E1A-6517-4378-951D-5BF3046897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83134" y="3278078"/>
              <a:ext cx="863293" cy="2563317"/>
            </a:xfrm>
            <a:prstGeom prst="rect">
              <a:avLst/>
            </a:prstGeom>
          </p:spPr>
        </p:pic>
      </p:grpSp>
      <p:sp>
        <p:nvSpPr>
          <p:cNvPr id="37" name="Rectangle 36">
            <a:extLst>
              <a:ext uri="{FF2B5EF4-FFF2-40B4-BE49-F238E27FC236}">
                <a16:creationId xmlns:a16="http://schemas.microsoft.com/office/drawing/2014/main" id="{09F82936-573C-414A-BA20-06D99E7A9227}"/>
              </a:ext>
            </a:extLst>
          </p:cNvPr>
          <p:cNvSpPr/>
          <p:nvPr/>
        </p:nvSpPr>
        <p:spPr>
          <a:xfrm>
            <a:off x="251520" y="1603573"/>
            <a:ext cx="4867132" cy="1600438"/>
          </a:xfrm>
          <a:prstGeom prst="rect">
            <a:avLst/>
          </a:prstGeom>
        </p:spPr>
        <p:txBody>
          <a:bodyPr wrap="square">
            <a:spAutoFit/>
          </a:bodyPr>
          <a:lstStyle/>
          <a:p>
            <a:pPr lvl="1"/>
            <a:r>
              <a:rPr lang="en-US" sz="1400" dirty="0"/>
              <a:t>Vacuum vessel</a:t>
            </a:r>
          </a:p>
          <a:p>
            <a:pPr marL="742950" lvl="1" indent="-285750">
              <a:buFont typeface="Arial" panose="020B0604020202020204" pitchFamily="34" charset="0"/>
              <a:buChar char="•"/>
            </a:pPr>
            <a:r>
              <a:rPr lang="en-US" sz="1400" dirty="0"/>
              <a:t>9345 mm (30 ft 8 in) long</a:t>
            </a:r>
          </a:p>
          <a:p>
            <a:pPr marL="742950" lvl="1" indent="-285750">
              <a:buFont typeface="Arial" panose="020B0604020202020204" pitchFamily="34" charset="0"/>
              <a:buChar char="•"/>
            </a:pPr>
            <a:r>
              <a:rPr lang="en-US" sz="1400" dirty="0"/>
              <a:t>1055 mm (3 ft 6 in) wide</a:t>
            </a:r>
          </a:p>
          <a:p>
            <a:pPr marL="742950" lvl="1" indent="-285750">
              <a:buFont typeface="Arial" panose="020B0604020202020204" pitchFamily="34" charset="0"/>
              <a:buChar char="•"/>
            </a:pPr>
            <a:r>
              <a:rPr lang="en-US" sz="1400" dirty="0"/>
              <a:t>1389 mm (4 ft 7 in) high</a:t>
            </a:r>
          </a:p>
          <a:p>
            <a:pPr marL="742950" lvl="1" indent="-285750">
              <a:buFont typeface="Arial" panose="020B0604020202020204" pitchFamily="34" charset="0"/>
              <a:buChar char="•"/>
            </a:pPr>
            <a:endParaRPr lang="en-US" sz="1400" dirty="0"/>
          </a:p>
          <a:p>
            <a:pPr lvl="1"/>
            <a:r>
              <a:rPr lang="en-US" sz="1400" dirty="0"/>
              <a:t>Cryo-Assembly</a:t>
            </a:r>
          </a:p>
          <a:p>
            <a:pPr marL="742950" lvl="1" indent="-285750">
              <a:buFont typeface="Arial" panose="020B0604020202020204" pitchFamily="34" charset="0"/>
              <a:buChar char="•"/>
            </a:pPr>
            <a:r>
              <a:rPr lang="en-US" sz="1400" dirty="0"/>
              <a:t>21,769 kg (48,000 </a:t>
            </a:r>
            <a:r>
              <a:rPr lang="en-US" sz="1400" dirty="0" err="1"/>
              <a:t>lbf</a:t>
            </a:r>
            <a:r>
              <a:rPr lang="en-US" sz="1400" dirty="0"/>
              <a:t>) (CA-01 measured weight)</a:t>
            </a:r>
          </a:p>
        </p:txBody>
      </p:sp>
      <p:pic>
        <p:nvPicPr>
          <p:cNvPr id="11" name="Picture 10">
            <a:extLst>
              <a:ext uri="{FF2B5EF4-FFF2-40B4-BE49-F238E27FC236}">
                <a16:creationId xmlns:a16="http://schemas.microsoft.com/office/drawing/2014/main" id="{346F3C01-7948-4C99-AC20-ACC2359D9F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12" name="Image 4" descr="CERN-logo_outline.jpg">
            <a:extLst>
              <a:ext uri="{FF2B5EF4-FFF2-40B4-BE49-F238E27FC236}">
                <a16:creationId xmlns:a16="http://schemas.microsoft.com/office/drawing/2014/main" id="{CA24141A-6FCD-4EC9-BDB4-2FE9A6AEE4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spTree>
    <p:extLst>
      <p:ext uri="{BB962C8B-B14F-4D97-AF65-F5344CB8AC3E}">
        <p14:creationId xmlns:p14="http://schemas.microsoft.com/office/powerpoint/2010/main" val="40856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7731A9-6338-4872-A048-9FADC145FB1F}"/>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92B7D0DF-67CA-49F0-ADB9-8E7E18349201}"/>
              </a:ext>
            </a:extLst>
          </p:cNvPr>
          <p:cNvSpPr>
            <a:spLocks noGrp="1"/>
          </p:cNvSpPr>
          <p:nvPr>
            <p:ph type="ftr" sz="quarter" idx="3"/>
          </p:nvPr>
        </p:nvSpPr>
        <p:spPr/>
        <p:txBody>
          <a:bodyPr/>
          <a:lstStyle/>
          <a:p>
            <a:r>
              <a:rPr lang="en-US" dirty="0"/>
              <a:t>Series Production Readiness Review – September 6, 2023</a:t>
            </a:r>
            <a:endParaRPr lang="en-GB" dirty="0"/>
          </a:p>
        </p:txBody>
      </p:sp>
      <p:sp>
        <p:nvSpPr>
          <p:cNvPr id="6" name="Title 1">
            <a:extLst>
              <a:ext uri="{FF2B5EF4-FFF2-40B4-BE49-F238E27FC236}">
                <a16:creationId xmlns:a16="http://schemas.microsoft.com/office/drawing/2014/main" id="{45323ECC-A417-476E-BAA1-1046078F2ED2}"/>
              </a:ext>
            </a:extLst>
          </p:cNvPr>
          <p:cNvSpPr>
            <a:spLocks noGrp="1"/>
          </p:cNvSpPr>
          <p:nvPr>
            <p:ph type="title"/>
          </p:nvPr>
        </p:nvSpPr>
        <p:spPr>
          <a:xfrm>
            <a:off x="612000" y="0"/>
            <a:ext cx="7920000" cy="980648"/>
          </a:xfrm>
        </p:spPr>
        <p:txBody>
          <a:bodyPr/>
          <a:lstStyle/>
          <a:p>
            <a:r>
              <a:rPr lang="en-US" dirty="0"/>
              <a:t>Models and Drawings</a:t>
            </a:r>
          </a:p>
        </p:txBody>
      </p:sp>
      <p:sp>
        <p:nvSpPr>
          <p:cNvPr id="7" name="Rectangle 6">
            <a:extLst>
              <a:ext uri="{FF2B5EF4-FFF2-40B4-BE49-F238E27FC236}">
                <a16:creationId xmlns:a16="http://schemas.microsoft.com/office/drawing/2014/main" id="{A2F3AFC2-361F-4188-A861-3B01E0B7F402}"/>
              </a:ext>
            </a:extLst>
          </p:cNvPr>
          <p:cNvSpPr/>
          <p:nvPr/>
        </p:nvSpPr>
        <p:spPr>
          <a:xfrm>
            <a:off x="402202" y="801398"/>
            <a:ext cx="8284598" cy="646331"/>
          </a:xfrm>
          <a:prstGeom prst="rect">
            <a:avLst/>
          </a:prstGeom>
        </p:spPr>
        <p:txBody>
          <a:bodyPr wrap="square">
            <a:spAutoFit/>
          </a:bodyPr>
          <a:lstStyle/>
          <a:p>
            <a:r>
              <a:rPr lang="en-US" dirty="0">
                <a:solidFill>
                  <a:schemeClr val="tx1">
                    <a:lumMod val="65000"/>
                    <a:lumOff val="35000"/>
                  </a:schemeClr>
                </a:solidFill>
              </a:rPr>
              <a:t>The </a:t>
            </a:r>
            <a:r>
              <a:rPr lang="en-US" b="1" dirty="0">
                <a:solidFill>
                  <a:schemeClr val="tx1">
                    <a:lumMod val="65000"/>
                    <a:lumOff val="35000"/>
                  </a:schemeClr>
                </a:solidFill>
              </a:rPr>
              <a:t>LQXFA Cryo-Assembly</a:t>
            </a:r>
            <a:r>
              <a:rPr lang="en-US" dirty="0">
                <a:solidFill>
                  <a:schemeClr val="tx1">
                    <a:lumMod val="65000"/>
                    <a:lumOff val="35000"/>
                  </a:schemeClr>
                </a:solidFill>
              </a:rPr>
              <a:t> is the Cold Mass, thermal shield, and cryogenic piping installed in the cryostat.</a:t>
            </a:r>
          </a:p>
        </p:txBody>
      </p:sp>
      <p:grpSp>
        <p:nvGrpSpPr>
          <p:cNvPr id="3" name="Group 2">
            <a:extLst>
              <a:ext uri="{FF2B5EF4-FFF2-40B4-BE49-F238E27FC236}">
                <a16:creationId xmlns:a16="http://schemas.microsoft.com/office/drawing/2014/main" id="{2372DF39-50C3-A517-BC82-149DA8F19F81}"/>
              </a:ext>
            </a:extLst>
          </p:cNvPr>
          <p:cNvGrpSpPr/>
          <p:nvPr/>
        </p:nvGrpSpPr>
        <p:grpSpPr>
          <a:xfrm>
            <a:off x="-89452" y="3314844"/>
            <a:ext cx="6927570" cy="2898032"/>
            <a:chOff x="-797713" y="1628800"/>
            <a:chExt cx="10491856" cy="4476534"/>
          </a:xfrm>
        </p:grpSpPr>
        <p:pic>
          <p:nvPicPr>
            <p:cNvPr id="11" name="Picture 10" descr="A picture containing clock, drawing&#10;&#10;Description automatically generated">
              <a:extLst>
                <a:ext uri="{FF2B5EF4-FFF2-40B4-BE49-F238E27FC236}">
                  <a16:creationId xmlns:a16="http://schemas.microsoft.com/office/drawing/2014/main" id="{38981CCA-858F-48FF-B41C-F12643F33C08}"/>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2854870" y="1628800"/>
              <a:ext cx="3434259" cy="4476534"/>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843686CF-B5AF-41BE-A350-306821E61FA3}"/>
                </a:ext>
              </a:extLst>
            </p:cNvPr>
            <p:cNvSpPr txBox="1"/>
            <p:nvPr/>
          </p:nvSpPr>
          <p:spPr>
            <a:xfrm>
              <a:off x="6275330" y="5584916"/>
              <a:ext cx="1561534" cy="475417"/>
            </a:xfrm>
            <a:prstGeom prst="rect">
              <a:avLst/>
            </a:prstGeom>
            <a:noFill/>
          </p:spPr>
          <p:txBody>
            <a:bodyPr wrap="none" rtlCol="0">
              <a:spAutoFit/>
            </a:bodyPr>
            <a:lstStyle/>
            <a:p>
              <a:r>
                <a:rPr lang="en-US" sz="1400" dirty="0"/>
                <a:t>Cold Mass</a:t>
              </a:r>
            </a:p>
          </p:txBody>
        </p:sp>
        <p:sp>
          <p:nvSpPr>
            <p:cNvPr id="9" name="TextBox 8">
              <a:extLst>
                <a:ext uri="{FF2B5EF4-FFF2-40B4-BE49-F238E27FC236}">
                  <a16:creationId xmlns:a16="http://schemas.microsoft.com/office/drawing/2014/main" id="{94F9F6E9-B244-4462-B32B-B5190C346555}"/>
                </a:ext>
              </a:extLst>
            </p:cNvPr>
            <p:cNvSpPr txBox="1"/>
            <p:nvPr/>
          </p:nvSpPr>
          <p:spPr>
            <a:xfrm>
              <a:off x="1019885" y="5309641"/>
              <a:ext cx="2099721" cy="475417"/>
            </a:xfrm>
            <a:prstGeom prst="rect">
              <a:avLst/>
            </a:prstGeom>
            <a:noFill/>
          </p:spPr>
          <p:txBody>
            <a:bodyPr wrap="none" rtlCol="0">
              <a:spAutoFit/>
            </a:bodyPr>
            <a:lstStyle/>
            <a:p>
              <a:r>
                <a:rPr lang="en-US" sz="1400" dirty="0"/>
                <a:t>Vacuum vessel</a:t>
              </a:r>
            </a:p>
          </p:txBody>
        </p:sp>
        <p:sp>
          <p:nvSpPr>
            <p:cNvPr id="10" name="TextBox 9">
              <a:extLst>
                <a:ext uri="{FF2B5EF4-FFF2-40B4-BE49-F238E27FC236}">
                  <a16:creationId xmlns:a16="http://schemas.microsoft.com/office/drawing/2014/main" id="{93B8AB94-7F63-46C5-9E9A-5C920CC8958C}"/>
                </a:ext>
              </a:extLst>
            </p:cNvPr>
            <p:cNvSpPr txBox="1"/>
            <p:nvPr/>
          </p:nvSpPr>
          <p:spPr>
            <a:xfrm>
              <a:off x="785867" y="4130793"/>
              <a:ext cx="2056798" cy="475417"/>
            </a:xfrm>
            <a:prstGeom prst="rect">
              <a:avLst/>
            </a:prstGeom>
            <a:noFill/>
          </p:spPr>
          <p:txBody>
            <a:bodyPr wrap="none" rtlCol="0">
              <a:spAutoFit/>
            </a:bodyPr>
            <a:lstStyle/>
            <a:p>
              <a:r>
                <a:rPr lang="en-US" sz="1400" dirty="0"/>
                <a:t>Thermal shield</a:t>
              </a:r>
            </a:p>
          </p:txBody>
        </p:sp>
        <p:sp>
          <p:nvSpPr>
            <p:cNvPr id="12" name="TextBox 11">
              <a:extLst>
                <a:ext uri="{FF2B5EF4-FFF2-40B4-BE49-F238E27FC236}">
                  <a16:creationId xmlns:a16="http://schemas.microsoft.com/office/drawing/2014/main" id="{72F45952-1F00-4DC4-82EC-1EBC76E75CED}"/>
                </a:ext>
              </a:extLst>
            </p:cNvPr>
            <p:cNvSpPr txBox="1"/>
            <p:nvPr/>
          </p:nvSpPr>
          <p:spPr>
            <a:xfrm>
              <a:off x="6088826" y="1838575"/>
              <a:ext cx="3605317" cy="475417"/>
            </a:xfrm>
            <a:prstGeom prst="rect">
              <a:avLst/>
            </a:prstGeom>
            <a:noFill/>
          </p:spPr>
          <p:txBody>
            <a:bodyPr wrap="square" rtlCol="0">
              <a:spAutoFit/>
            </a:bodyPr>
            <a:lstStyle/>
            <a:p>
              <a:r>
                <a:rPr lang="en-US" sz="1400" dirty="0"/>
                <a:t>1.9 K pumping line (qty. 2)</a:t>
              </a:r>
            </a:p>
          </p:txBody>
        </p:sp>
        <p:sp>
          <p:nvSpPr>
            <p:cNvPr id="13" name="TextBox 12">
              <a:extLst>
                <a:ext uri="{FF2B5EF4-FFF2-40B4-BE49-F238E27FC236}">
                  <a16:creationId xmlns:a16="http://schemas.microsoft.com/office/drawing/2014/main" id="{85295C67-11E6-4633-BDE2-C383AC4DA673}"/>
                </a:ext>
              </a:extLst>
            </p:cNvPr>
            <p:cNvSpPr txBox="1"/>
            <p:nvPr/>
          </p:nvSpPr>
          <p:spPr>
            <a:xfrm>
              <a:off x="-797713" y="2831513"/>
              <a:ext cx="3221313" cy="475417"/>
            </a:xfrm>
            <a:prstGeom prst="rect">
              <a:avLst/>
            </a:prstGeom>
            <a:noFill/>
          </p:spPr>
          <p:txBody>
            <a:bodyPr wrap="square" rtlCol="0">
              <a:spAutoFit/>
            </a:bodyPr>
            <a:lstStyle/>
            <a:p>
              <a:pPr algn="ctr"/>
              <a:r>
                <a:rPr lang="en-US" sz="1400" dirty="0"/>
                <a:t>Quench/cool-down line</a:t>
              </a:r>
            </a:p>
          </p:txBody>
        </p:sp>
        <p:sp>
          <p:nvSpPr>
            <p:cNvPr id="14" name="TextBox 13">
              <a:extLst>
                <a:ext uri="{FF2B5EF4-FFF2-40B4-BE49-F238E27FC236}">
                  <a16:creationId xmlns:a16="http://schemas.microsoft.com/office/drawing/2014/main" id="{1B6CDCCE-CE05-4557-9B56-C2FEDF9A01F8}"/>
                </a:ext>
              </a:extLst>
            </p:cNvPr>
            <p:cNvSpPr txBox="1"/>
            <p:nvPr/>
          </p:nvSpPr>
          <p:spPr>
            <a:xfrm>
              <a:off x="6494943" y="4168874"/>
              <a:ext cx="2829226" cy="808208"/>
            </a:xfrm>
            <a:prstGeom prst="rect">
              <a:avLst/>
            </a:prstGeom>
            <a:noFill/>
          </p:spPr>
          <p:txBody>
            <a:bodyPr wrap="square" rtlCol="0">
              <a:spAutoFit/>
            </a:bodyPr>
            <a:lstStyle/>
            <a:p>
              <a:r>
                <a:rPr lang="en-US" sz="1400" dirty="0"/>
                <a:t>Thermal shield cooling flow (qty. 2)</a:t>
              </a:r>
            </a:p>
          </p:txBody>
        </p:sp>
        <p:sp>
          <p:nvSpPr>
            <p:cNvPr id="15" name="TextBox 14">
              <a:extLst>
                <a:ext uri="{FF2B5EF4-FFF2-40B4-BE49-F238E27FC236}">
                  <a16:creationId xmlns:a16="http://schemas.microsoft.com/office/drawing/2014/main" id="{7A65FA80-4A4E-4938-B3B5-67B0D78C36B2}"/>
                </a:ext>
              </a:extLst>
            </p:cNvPr>
            <p:cNvSpPr txBox="1"/>
            <p:nvPr/>
          </p:nvSpPr>
          <p:spPr>
            <a:xfrm>
              <a:off x="6454383" y="2976182"/>
              <a:ext cx="2909823" cy="808208"/>
            </a:xfrm>
            <a:prstGeom prst="rect">
              <a:avLst/>
            </a:prstGeom>
            <a:noFill/>
          </p:spPr>
          <p:txBody>
            <a:bodyPr wrap="square" rtlCol="0">
              <a:spAutoFit/>
            </a:bodyPr>
            <a:lstStyle/>
            <a:p>
              <a:r>
                <a:rPr lang="en-US" sz="1400" dirty="0"/>
                <a:t>Thermal shield/beam screen supply (qty. 2)</a:t>
              </a:r>
            </a:p>
          </p:txBody>
        </p:sp>
        <p:sp>
          <p:nvSpPr>
            <p:cNvPr id="16" name="TextBox 15">
              <a:extLst>
                <a:ext uri="{FF2B5EF4-FFF2-40B4-BE49-F238E27FC236}">
                  <a16:creationId xmlns:a16="http://schemas.microsoft.com/office/drawing/2014/main" id="{194C83B2-A7C3-4813-95CC-4286E59B57CE}"/>
                </a:ext>
              </a:extLst>
            </p:cNvPr>
            <p:cNvSpPr txBox="1"/>
            <p:nvPr/>
          </p:nvSpPr>
          <p:spPr>
            <a:xfrm>
              <a:off x="10883" y="1817623"/>
              <a:ext cx="3108723" cy="808208"/>
            </a:xfrm>
            <a:prstGeom prst="rect">
              <a:avLst/>
            </a:prstGeom>
            <a:noFill/>
          </p:spPr>
          <p:txBody>
            <a:bodyPr wrap="square" rtlCol="0">
              <a:spAutoFit/>
            </a:bodyPr>
            <a:lstStyle/>
            <a:p>
              <a:r>
                <a:rPr lang="en-US" sz="1400" dirty="0"/>
                <a:t>Interface box for CLIQ/IFS/k-mod (qty. 5)</a:t>
              </a:r>
            </a:p>
          </p:txBody>
        </p:sp>
        <p:cxnSp>
          <p:nvCxnSpPr>
            <p:cNvPr id="8" name="Straight Arrow Connector 7">
              <a:extLst>
                <a:ext uri="{FF2B5EF4-FFF2-40B4-BE49-F238E27FC236}">
                  <a16:creationId xmlns:a16="http://schemas.microsoft.com/office/drawing/2014/main" id="{01E04A0C-A943-4B9B-A1EF-8053EB2F3474}"/>
                </a:ext>
              </a:extLst>
            </p:cNvPr>
            <p:cNvCxnSpPr>
              <a:cxnSpLocks/>
              <a:stCxn id="16" idx="3"/>
            </p:cNvCxnSpPr>
            <p:nvPr/>
          </p:nvCxnSpPr>
          <p:spPr>
            <a:xfrm flipV="1">
              <a:off x="3119606" y="1895135"/>
              <a:ext cx="876330" cy="326592"/>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448CF96-631D-4DE4-AB68-E0734F07D682}"/>
                </a:ext>
              </a:extLst>
            </p:cNvPr>
            <p:cNvCxnSpPr>
              <a:cxnSpLocks/>
              <a:stCxn id="13" idx="3"/>
            </p:cNvCxnSpPr>
            <p:nvPr/>
          </p:nvCxnSpPr>
          <p:spPr>
            <a:xfrm>
              <a:off x="2423600" y="3069222"/>
              <a:ext cx="1215965" cy="382491"/>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FC2F9B3-9B05-4541-84F9-323D0413C4EC}"/>
                </a:ext>
              </a:extLst>
            </p:cNvPr>
            <p:cNvCxnSpPr>
              <a:cxnSpLocks/>
              <a:stCxn id="10" idx="3"/>
            </p:cNvCxnSpPr>
            <p:nvPr/>
          </p:nvCxnSpPr>
          <p:spPr>
            <a:xfrm flipV="1">
              <a:off x="2842665" y="4261229"/>
              <a:ext cx="577206" cy="107273"/>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E4CEE76-C327-4E19-A25C-15A02A218A46}"/>
                </a:ext>
              </a:extLst>
            </p:cNvPr>
            <p:cNvCxnSpPr>
              <a:cxnSpLocks/>
              <a:stCxn id="9" idx="3"/>
            </p:cNvCxnSpPr>
            <p:nvPr/>
          </p:nvCxnSpPr>
          <p:spPr>
            <a:xfrm flipV="1">
              <a:off x="3119605" y="4992836"/>
              <a:ext cx="413150" cy="554514"/>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0FB5618-4C7E-46D8-A40C-0034E64DEFD9}"/>
                </a:ext>
              </a:extLst>
            </p:cNvPr>
            <p:cNvCxnSpPr>
              <a:cxnSpLocks/>
              <a:stCxn id="12" idx="1"/>
            </p:cNvCxnSpPr>
            <p:nvPr/>
          </p:nvCxnSpPr>
          <p:spPr>
            <a:xfrm flipH="1">
              <a:off x="5076055" y="2076285"/>
              <a:ext cx="1012771" cy="992677"/>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73311D6C-BD67-4A9E-9A74-552E93CEDFAA}"/>
                </a:ext>
              </a:extLst>
            </p:cNvPr>
            <p:cNvCxnSpPr>
              <a:cxnSpLocks/>
              <a:stCxn id="15" idx="1"/>
            </p:cNvCxnSpPr>
            <p:nvPr/>
          </p:nvCxnSpPr>
          <p:spPr>
            <a:xfrm flipH="1">
              <a:off x="5629373" y="3380286"/>
              <a:ext cx="825010" cy="155488"/>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88F7CA2-745E-4C16-84ED-959DF6BCE313}"/>
                </a:ext>
              </a:extLst>
            </p:cNvPr>
            <p:cNvCxnSpPr>
              <a:cxnSpLocks/>
              <a:stCxn id="14" idx="1"/>
            </p:cNvCxnSpPr>
            <p:nvPr/>
          </p:nvCxnSpPr>
          <p:spPr>
            <a:xfrm flipH="1" flipV="1">
              <a:off x="5724130" y="3945679"/>
              <a:ext cx="770813" cy="627299"/>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88ED9D3-BAA8-4CEC-BA80-B5BB23571BB5}"/>
                </a:ext>
              </a:extLst>
            </p:cNvPr>
            <p:cNvCxnSpPr>
              <a:cxnSpLocks/>
              <a:stCxn id="2" idx="1"/>
            </p:cNvCxnSpPr>
            <p:nvPr/>
          </p:nvCxnSpPr>
          <p:spPr>
            <a:xfrm flipH="1" flipV="1">
              <a:off x="4788024" y="4795700"/>
              <a:ext cx="1487305" cy="1026925"/>
            </a:xfrm>
            <a:prstGeom prst="straightConnector1">
              <a:avLst/>
            </a:prstGeom>
            <a:ln>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grpSp>
      <p:pic>
        <p:nvPicPr>
          <p:cNvPr id="25" name="Picture 24">
            <a:extLst>
              <a:ext uri="{FF2B5EF4-FFF2-40B4-BE49-F238E27FC236}">
                <a16:creationId xmlns:a16="http://schemas.microsoft.com/office/drawing/2014/main" id="{EF4E3DB9-1033-48DA-9601-BD8117670A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983" y="6386602"/>
            <a:ext cx="1446857" cy="273472"/>
          </a:xfrm>
          <a:prstGeom prst="rect">
            <a:avLst/>
          </a:prstGeom>
        </p:spPr>
      </p:pic>
      <p:pic>
        <p:nvPicPr>
          <p:cNvPr id="26" name="Image 4" descr="CERN-logo_outline.jpg">
            <a:extLst>
              <a:ext uri="{FF2B5EF4-FFF2-40B4-BE49-F238E27FC236}">
                <a16:creationId xmlns:a16="http://schemas.microsoft.com/office/drawing/2014/main" id="{860EE146-BA77-415A-B7AE-E237533A74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872" y="6210126"/>
            <a:ext cx="613410" cy="603250"/>
          </a:xfrm>
          <a:prstGeom prst="rect">
            <a:avLst/>
          </a:prstGeom>
        </p:spPr>
      </p:pic>
      <p:pic>
        <p:nvPicPr>
          <p:cNvPr id="19" name="Picture 18">
            <a:extLst>
              <a:ext uri="{FF2B5EF4-FFF2-40B4-BE49-F238E27FC236}">
                <a16:creationId xmlns:a16="http://schemas.microsoft.com/office/drawing/2014/main" id="{43C9E94A-C097-8B18-84C8-DA4190D07C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3826" y="1197734"/>
            <a:ext cx="4928509" cy="2217829"/>
          </a:xfrm>
          <a:prstGeom prst="rect">
            <a:avLst/>
          </a:prstGeom>
        </p:spPr>
      </p:pic>
    </p:spTree>
    <p:extLst>
      <p:ext uri="{BB962C8B-B14F-4D97-AF65-F5344CB8AC3E}">
        <p14:creationId xmlns:p14="http://schemas.microsoft.com/office/powerpoint/2010/main" val="448880998"/>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BF8EF391-2BAD-45F4-B22E-736040720C99}">
  <ds:schemaRefs>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8946e33d-fd2f-4ae4-8ee9-d90c129cdf9e"/>
    <ds:schemaRef ds:uri="http://purl.org/dc/dcmitype/"/>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53047</TotalTime>
  <Words>1392</Words>
  <Application>Microsoft Office PowerPoint</Application>
  <PresentationFormat>On-screen Show (4:3)</PresentationFormat>
  <Paragraphs>257</Paragraphs>
  <Slides>24</Slides>
  <Notes>20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Wingdings</vt:lpstr>
      <vt:lpstr>Thème Office</vt:lpstr>
      <vt:lpstr>Bitmap Image</vt:lpstr>
      <vt:lpstr>Q1/Q3 Cryostat Design  </vt:lpstr>
      <vt:lpstr>Outline</vt:lpstr>
      <vt:lpstr>Scope, FRS, Acceptance Criteria</vt:lpstr>
      <vt:lpstr>Interfaces</vt:lpstr>
      <vt:lpstr>Interfaces</vt:lpstr>
      <vt:lpstr>Interfaces</vt:lpstr>
      <vt:lpstr>Interfaces</vt:lpstr>
      <vt:lpstr>Models and Drawings </vt:lpstr>
      <vt:lpstr>Models and Drawings</vt:lpstr>
      <vt:lpstr>Models and Drawings </vt:lpstr>
      <vt:lpstr>Models and Drawings </vt:lpstr>
      <vt:lpstr>Models and Drawings </vt:lpstr>
      <vt:lpstr>Models and Drawings </vt:lpstr>
      <vt:lpstr>Validation </vt:lpstr>
      <vt:lpstr>Organization and Personnel</vt:lpstr>
      <vt:lpstr>Manufacturing</vt:lpstr>
      <vt:lpstr>Manufacturing</vt:lpstr>
      <vt:lpstr>Manufacturing</vt:lpstr>
      <vt:lpstr>Manufacturing</vt:lpstr>
      <vt:lpstr>Manufacturing</vt:lpstr>
      <vt:lpstr>QA/QC</vt:lpstr>
      <vt:lpstr>QA/QC</vt:lpstr>
      <vt:lpstr>ES&amp;H</vt:lpstr>
      <vt:lpstr>Summary</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Roger J Rabehl</cp:lastModifiedBy>
  <cp:revision>1014</cp:revision>
  <cp:lastPrinted>2020-05-21T15:24:32Z</cp:lastPrinted>
  <dcterms:created xsi:type="dcterms:W3CDTF">2016-03-23T12:58:39Z</dcterms:created>
  <dcterms:modified xsi:type="dcterms:W3CDTF">2023-09-05T18:39:15Z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