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63" r:id="rId5"/>
    <p:sldId id="354" r:id="rId6"/>
    <p:sldId id="404" r:id="rId7"/>
    <p:sldId id="434" r:id="rId8"/>
    <p:sldId id="442" r:id="rId9"/>
    <p:sldId id="447" r:id="rId10"/>
    <p:sldId id="407" r:id="rId11"/>
    <p:sldId id="435" r:id="rId12"/>
    <p:sldId id="430" r:id="rId13"/>
    <p:sldId id="433" r:id="rId14"/>
    <p:sldId id="445" r:id="rId15"/>
    <p:sldId id="446" r:id="rId16"/>
    <p:sldId id="438" r:id="rId17"/>
    <p:sldId id="439" r:id="rId18"/>
    <p:sldId id="402" r:id="rId19"/>
    <p:sldId id="403" r:id="rId20"/>
    <p:sldId id="441" r:id="rId21"/>
  </p:sldIdLst>
  <p:sldSz cx="9144000" cy="6858000" type="screen4x3"/>
  <p:notesSz cx="6858000" cy="931386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s Vouris" initials="AV" lastIdx="2" clrIdx="0">
    <p:extLst>
      <p:ext uri="{19B8F6BF-5375-455C-9EA6-DF929625EA0E}">
        <p15:presenceInfo xmlns:p15="http://schemas.microsoft.com/office/powerpoint/2012/main" userId="S::avouris@services.fnal.gov::69dcc46b-9e2c-4b7e-bbdf-328013ca1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3BE"/>
    <a:srgbClr val="64BCD9"/>
    <a:srgbClr val="A2D7E8"/>
    <a:srgbClr val="FFE699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6" autoAdjust="0"/>
    <p:restoredTop sz="96407" autoAdjust="0"/>
  </p:normalViewPr>
  <p:slideViewPr>
    <p:cSldViewPr snapToObjects="1" showGuides="1">
      <p:cViewPr varScale="1">
        <p:scale>
          <a:sx n="97" d="100"/>
          <a:sy n="97" d="100"/>
        </p:scale>
        <p:origin x="474" y="90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3E1D9C-0177-415E-B094-66AFD9ECE79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BF766B-0473-47AE-B42D-71A8B5C5765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r>
            <a:rPr lang="en-US" sz="1100" dirty="0"/>
            <a:t>302.4</a:t>
          </a:r>
        </a:p>
        <a:p>
          <a:r>
            <a:rPr lang="en-US" sz="1100" dirty="0"/>
            <a:t>Q1/Q3 Cryo-assemblies Fabrication</a:t>
          </a:r>
        </a:p>
        <a:p>
          <a:r>
            <a:rPr lang="en-US" sz="1100" dirty="0"/>
            <a:t>L2: S. Feher</a:t>
          </a:r>
        </a:p>
        <a:p>
          <a:r>
            <a:rPr lang="en-US" sz="1100" dirty="0"/>
            <a:t>(T. Strauss)</a:t>
          </a:r>
        </a:p>
      </dgm:t>
    </dgm:pt>
    <dgm:pt modelId="{118C5B1A-4C56-4514-828A-42D05B77EDF1}" type="parTrans" cxnId="{24F70194-E726-4A16-8320-6958E82F215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3445DE0-53FE-42A9-8B48-D974814C09F7}" type="sibTrans" cxnId="{24F70194-E726-4A16-8320-6958E82F2155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A8292086-7973-4567-A7A7-430C3DD8027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>
          <a:solidFill>
            <a:srgbClr val="00B050"/>
          </a:solidFill>
        </a:ln>
      </dgm:spPr>
      <dgm:t>
        <a:bodyPr/>
        <a:lstStyle/>
        <a:p>
          <a:r>
            <a:rPr lang="en-US" sz="1100" dirty="0"/>
            <a:t>302.4.02</a:t>
          </a:r>
        </a:p>
        <a:p>
          <a:r>
            <a:rPr lang="en-US" sz="1100" dirty="0"/>
            <a:t>Cold Mass Assemblies Fabrication</a:t>
          </a:r>
        </a:p>
        <a:p>
          <a:r>
            <a:rPr lang="en-US" sz="1100" dirty="0"/>
            <a:t>L3/CAM: A. Nobrega (A. Vouris)</a:t>
          </a:r>
        </a:p>
      </dgm:t>
    </dgm:pt>
    <dgm:pt modelId="{4C70810C-16DD-490A-B803-E881AE9D26DB}" type="parTrans" cxnId="{C5B9EF50-6F2E-4A4A-B702-27E496CFD52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5E083595-E89B-47D2-A5F5-1E7CE42FD9F5}" type="sibTrans" cxnId="{C5B9EF50-6F2E-4A4A-B702-27E496CFD527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AE473E69-1A83-4C65-8CB1-3BC954E8A763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57150">
          <a:solidFill>
            <a:srgbClr val="00B050"/>
          </a:solidFill>
        </a:ln>
      </dgm:spPr>
      <dgm:t>
        <a:bodyPr/>
        <a:lstStyle/>
        <a:p>
          <a:r>
            <a:rPr lang="en-US" sz="1100" dirty="0"/>
            <a:t>302.4.03</a:t>
          </a:r>
        </a:p>
        <a:p>
          <a:r>
            <a:rPr lang="en-US" sz="1100" dirty="0"/>
            <a:t>Cryo-Assemblies Fabrication</a:t>
          </a:r>
        </a:p>
        <a:p>
          <a:r>
            <a:rPr lang="en-US" sz="1100" dirty="0"/>
            <a:t>L3/CAM: A. Nobrega (R. Rabehl</a:t>
          </a:r>
          <a:r>
            <a:rPr lang="en-US" sz="1000" dirty="0"/>
            <a:t>)</a:t>
          </a:r>
        </a:p>
      </dgm:t>
    </dgm:pt>
    <dgm:pt modelId="{83D726C8-27C3-426F-87E9-3BA6B234806D}" type="parTrans" cxnId="{2E72254E-882A-404D-86E7-D7551032C44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24C051EA-A846-4019-890A-A4E31D560446}" type="sibTrans" cxnId="{2E72254E-882A-404D-86E7-D7551032C441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96ACFF48-649C-4B8B-8CC2-824AD3B9758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5400">
          <a:solidFill>
            <a:srgbClr val="00B050"/>
          </a:solidFill>
        </a:ln>
      </dgm:spPr>
      <dgm:t>
        <a:bodyPr/>
        <a:lstStyle/>
        <a:p>
          <a:r>
            <a:rPr lang="en-US" sz="900" dirty="0"/>
            <a:t>302.4.04</a:t>
          </a:r>
        </a:p>
        <a:p>
          <a:r>
            <a:rPr lang="en-US" sz="900" dirty="0"/>
            <a:t>Cryo-Assemblies Horizontal Test</a:t>
          </a:r>
        </a:p>
        <a:p>
          <a:r>
            <a:rPr lang="en-US" sz="900" dirty="0"/>
            <a:t>L3/CAM: G. Chlachidze </a:t>
          </a:r>
        </a:p>
        <a:p>
          <a:r>
            <a:rPr lang="en-US" sz="900" dirty="0"/>
            <a:t>(S. Stoynev)</a:t>
          </a:r>
        </a:p>
      </dgm:t>
    </dgm:pt>
    <dgm:pt modelId="{387D93B6-2B8C-45FD-9776-57C231C5DC79}" type="parTrans" cxnId="{5E1930D9-0A0E-4C8D-A8FB-6B5310A62B11}">
      <dgm:prSet/>
      <dgm:spPr/>
      <dgm:t>
        <a:bodyPr/>
        <a:lstStyle/>
        <a:p>
          <a:endParaRPr lang="en-US"/>
        </a:p>
      </dgm:t>
    </dgm:pt>
    <dgm:pt modelId="{51DE5352-A09A-451F-8167-8AB508914BA8}" type="sibTrans" cxnId="{5E1930D9-0A0E-4C8D-A8FB-6B5310A62B11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25A3AD9C-5574-4A1B-A512-1FD6AE9459C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 w="25400">
          <a:solidFill>
            <a:srgbClr val="00B050"/>
          </a:solidFill>
        </a:ln>
      </dgm:spPr>
      <dgm:t>
        <a:bodyPr/>
        <a:lstStyle/>
        <a:p>
          <a:r>
            <a:rPr lang="en-US" sz="900" dirty="0"/>
            <a:t>302.4.01</a:t>
          </a:r>
        </a:p>
        <a:p>
          <a:r>
            <a:rPr lang="en-US" sz="900" dirty="0"/>
            <a:t>Magnets Vertical Test</a:t>
          </a:r>
        </a:p>
        <a:p>
          <a:r>
            <a:rPr lang="en-US" sz="900" dirty="0"/>
            <a:t>L3: P. Joshi (A. Yahia)</a:t>
          </a:r>
        </a:p>
        <a:p>
          <a:r>
            <a:rPr lang="en-US" sz="900" dirty="0"/>
            <a:t>CAM: P. Joshi</a:t>
          </a:r>
        </a:p>
      </dgm:t>
    </dgm:pt>
    <dgm:pt modelId="{C5DC39EB-3DCD-4F4A-9CA9-6BF718BD1CDE}" type="sibTrans" cxnId="{25791E90-B1C1-41B1-8A4C-E39D82D15B64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F0AA163B-DB3A-40A2-A4A9-1B7B46DA18D8}" type="parTrans" cxnId="{25791E90-B1C1-41B1-8A4C-E39D82D15B6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41CBAD9-6572-4E80-91DD-9D85A0AD93A0}">
      <dgm:prSet custT="1"/>
      <dgm:spPr>
        <a:noFill/>
        <a:ln w="25400">
          <a:solidFill>
            <a:srgbClr val="00B050"/>
          </a:solidFill>
        </a:ln>
      </dgm:spPr>
      <dgm:t>
        <a:bodyPr/>
        <a:lstStyle/>
        <a:p>
          <a:r>
            <a:rPr lang="en-US" sz="900" dirty="0">
              <a:solidFill>
                <a:sysClr val="windowText" lastClr="000000"/>
              </a:solidFill>
            </a:rPr>
            <a:t>302.4.05</a:t>
          </a:r>
        </a:p>
        <a:p>
          <a:r>
            <a:rPr lang="en-US" sz="900" dirty="0">
              <a:solidFill>
                <a:sysClr val="windowText" lastClr="000000"/>
              </a:solidFill>
            </a:rPr>
            <a:t>Q1/Q3 Cryo-assembly Integration and Coordination</a:t>
          </a:r>
        </a:p>
        <a:p>
          <a:r>
            <a:rPr lang="en-US" sz="900" dirty="0">
              <a:solidFill>
                <a:sysClr val="windowText" lastClr="000000"/>
              </a:solidFill>
            </a:rPr>
            <a:t>L3/CAM S. Feher (T. Strauss)</a:t>
          </a:r>
        </a:p>
      </dgm:t>
    </dgm:pt>
    <dgm:pt modelId="{C83CA162-4B89-4FEB-A79A-802C56F9AC58}" type="parTrans" cxnId="{00A48823-CADC-455C-A64F-D4C4C535EBCA}">
      <dgm:prSet/>
      <dgm:spPr/>
      <dgm:t>
        <a:bodyPr/>
        <a:lstStyle/>
        <a:p>
          <a:endParaRPr lang="en-US"/>
        </a:p>
      </dgm:t>
    </dgm:pt>
    <dgm:pt modelId="{EE12C7F8-71D5-460A-9EAB-44668651CA5E}" type="sibTrans" cxnId="{00A48823-CADC-455C-A64F-D4C4C535EBCA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FE9E38D4-0ED5-42B9-9249-C7921BE5CFF6}" type="pres">
      <dgm:prSet presAssocID="{953E1D9C-0177-415E-B094-66AFD9ECE7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716CF8-5E8E-4BA0-8B55-2D1E9FB87F70}" type="pres">
      <dgm:prSet presAssocID="{F0BF766B-0473-47AE-B42D-71A8B5C57659}" presName="hierRoot1" presStyleCnt="0">
        <dgm:presLayoutVars>
          <dgm:hierBranch val="init"/>
        </dgm:presLayoutVars>
      </dgm:prSet>
      <dgm:spPr/>
    </dgm:pt>
    <dgm:pt modelId="{B3E56954-53C1-4B3E-A94E-B29D123A2D3B}" type="pres">
      <dgm:prSet presAssocID="{F0BF766B-0473-47AE-B42D-71A8B5C57659}" presName="rootComposite1" presStyleCnt="0"/>
      <dgm:spPr/>
    </dgm:pt>
    <dgm:pt modelId="{A3F7FE8A-3760-4B27-B603-6590FBAA3E6A}" type="pres">
      <dgm:prSet presAssocID="{F0BF766B-0473-47AE-B42D-71A8B5C57659}" presName="rootText1" presStyleLbl="node0" presStyleIdx="0" presStyleCnt="1" custScaleX="206836" custScaleY="284294" custLinFactY="-100000" custLinFactNeighborX="0" custLinFactNeighborY="-110748">
        <dgm:presLayoutVars>
          <dgm:chMax/>
          <dgm:chPref val="3"/>
        </dgm:presLayoutVars>
      </dgm:prSet>
      <dgm:spPr/>
    </dgm:pt>
    <dgm:pt modelId="{83C47E7E-34D5-4D0D-A997-376E4882DA37}" type="pres">
      <dgm:prSet presAssocID="{F0BF766B-0473-47AE-B42D-71A8B5C57659}" presName="titleText1" presStyleLbl="fgAcc0" presStyleIdx="0" presStyleCnt="1" custLinFactY="-155524" custLinFactNeighborY="-200000">
        <dgm:presLayoutVars>
          <dgm:chMax val="0"/>
          <dgm:chPref val="0"/>
        </dgm:presLayoutVars>
      </dgm:prSet>
      <dgm:spPr/>
    </dgm:pt>
    <dgm:pt modelId="{E4B09142-2272-48C8-9F8D-4D6230049AC1}" type="pres">
      <dgm:prSet presAssocID="{F0BF766B-0473-47AE-B42D-71A8B5C57659}" presName="rootConnector1" presStyleLbl="node1" presStyleIdx="0" presStyleCnt="5"/>
      <dgm:spPr/>
    </dgm:pt>
    <dgm:pt modelId="{F2D244F4-3583-4DF6-9C76-9FDC8E3DD68F}" type="pres">
      <dgm:prSet presAssocID="{F0BF766B-0473-47AE-B42D-71A8B5C57659}" presName="hierChild2" presStyleCnt="0"/>
      <dgm:spPr/>
    </dgm:pt>
    <dgm:pt modelId="{B698194B-5740-4DAF-9644-813787BE230D}" type="pres">
      <dgm:prSet presAssocID="{C83CA162-4B89-4FEB-A79A-802C56F9AC58}" presName="Name37" presStyleLbl="parChTrans1D2" presStyleIdx="0" presStyleCnt="5"/>
      <dgm:spPr/>
    </dgm:pt>
    <dgm:pt modelId="{6D333E2A-9BCE-4ED9-9B24-0FAAC791EC07}" type="pres">
      <dgm:prSet presAssocID="{A41CBAD9-6572-4E80-91DD-9D85A0AD93A0}" presName="hierRoot2" presStyleCnt="0">
        <dgm:presLayoutVars>
          <dgm:hierBranch val="init"/>
        </dgm:presLayoutVars>
      </dgm:prSet>
      <dgm:spPr/>
    </dgm:pt>
    <dgm:pt modelId="{A15EED9B-EA45-4F50-9995-A19C46B08841}" type="pres">
      <dgm:prSet presAssocID="{A41CBAD9-6572-4E80-91DD-9D85A0AD93A0}" presName="rootComposite" presStyleCnt="0"/>
      <dgm:spPr/>
    </dgm:pt>
    <dgm:pt modelId="{20D9415D-106E-4FE2-BC74-45F380834A2D}" type="pres">
      <dgm:prSet presAssocID="{A41CBAD9-6572-4E80-91DD-9D85A0AD93A0}" presName="rootText" presStyleLbl="node1" presStyleIdx="0" presStyleCnt="5" custScaleX="179966" custScaleY="265037" custLinFactY="-95592" custLinFactNeighborX="-554" custLinFactNeighborY="-100000">
        <dgm:presLayoutVars>
          <dgm:chMax/>
          <dgm:chPref val="3"/>
        </dgm:presLayoutVars>
      </dgm:prSet>
      <dgm:spPr/>
    </dgm:pt>
    <dgm:pt modelId="{E05966A1-8E26-4C9F-9DF6-09D697871719}" type="pres">
      <dgm:prSet presAssocID="{A41CBAD9-6572-4E80-91DD-9D85A0AD93A0}" presName="titleText2" presStyleLbl="fgAcc1" presStyleIdx="0" presStyleCnt="5" custLinFactX="290037" custLinFactNeighborX="300000" custLinFactNeighborY="33010">
        <dgm:presLayoutVars>
          <dgm:chMax val="0"/>
          <dgm:chPref val="0"/>
        </dgm:presLayoutVars>
      </dgm:prSet>
      <dgm:spPr/>
    </dgm:pt>
    <dgm:pt modelId="{7742875C-C750-4C3E-A227-C5035E2D5B7A}" type="pres">
      <dgm:prSet presAssocID="{A41CBAD9-6572-4E80-91DD-9D85A0AD93A0}" presName="rootConnector" presStyleLbl="node2" presStyleIdx="0" presStyleCnt="0"/>
      <dgm:spPr/>
    </dgm:pt>
    <dgm:pt modelId="{7DD42C81-33A1-4E3A-96D8-5FAAC71B1085}" type="pres">
      <dgm:prSet presAssocID="{A41CBAD9-6572-4E80-91DD-9D85A0AD93A0}" presName="hierChild4" presStyleCnt="0"/>
      <dgm:spPr/>
    </dgm:pt>
    <dgm:pt modelId="{80987BF0-A017-4D6A-82B4-5FA0E502E567}" type="pres">
      <dgm:prSet presAssocID="{A41CBAD9-6572-4E80-91DD-9D85A0AD93A0}" presName="hierChild5" presStyleCnt="0"/>
      <dgm:spPr/>
    </dgm:pt>
    <dgm:pt modelId="{F1138A76-CEAE-4674-8BA5-8EEE7E89F119}" type="pres">
      <dgm:prSet presAssocID="{F0AA163B-DB3A-40A2-A4A9-1B7B46DA18D8}" presName="Name37" presStyleLbl="parChTrans1D2" presStyleIdx="1" presStyleCnt="5"/>
      <dgm:spPr/>
    </dgm:pt>
    <dgm:pt modelId="{D8C6B07E-7A67-43CB-8609-B8BB65083459}" type="pres">
      <dgm:prSet presAssocID="{25A3AD9C-5574-4A1B-A512-1FD6AE9459C4}" presName="hierRoot2" presStyleCnt="0">
        <dgm:presLayoutVars>
          <dgm:hierBranch val="init"/>
        </dgm:presLayoutVars>
      </dgm:prSet>
      <dgm:spPr/>
    </dgm:pt>
    <dgm:pt modelId="{F744155E-D68E-4EAC-99B3-5D3FC9372EF3}" type="pres">
      <dgm:prSet presAssocID="{25A3AD9C-5574-4A1B-A512-1FD6AE9459C4}" presName="rootComposite" presStyleCnt="0"/>
      <dgm:spPr/>
    </dgm:pt>
    <dgm:pt modelId="{68A0C8BC-6039-4BA3-8DED-5F9C96938DA1}" type="pres">
      <dgm:prSet presAssocID="{25A3AD9C-5574-4A1B-A512-1FD6AE9459C4}" presName="rootText" presStyleLbl="node1" presStyleIdx="1" presStyleCnt="5" custScaleX="159999" custScaleY="194016" custLinFactY="-92524" custLinFactNeighborX="-3245" custLinFactNeighborY="-100000">
        <dgm:presLayoutVars>
          <dgm:chMax/>
          <dgm:chPref val="3"/>
        </dgm:presLayoutVars>
      </dgm:prSet>
      <dgm:spPr/>
    </dgm:pt>
    <dgm:pt modelId="{2F63B1A5-5E6B-416F-A81C-B8B751DCD753}" type="pres">
      <dgm:prSet presAssocID="{25A3AD9C-5574-4A1B-A512-1FD6AE9459C4}" presName="titleText2" presStyleLbl="fgAcc1" presStyleIdx="1" presStyleCnt="5" custLinFactX="200000" custLinFactNeighborX="244030" custLinFactNeighborY="11076">
        <dgm:presLayoutVars>
          <dgm:chMax val="0"/>
          <dgm:chPref val="0"/>
        </dgm:presLayoutVars>
      </dgm:prSet>
      <dgm:spPr/>
    </dgm:pt>
    <dgm:pt modelId="{2A7E133B-2271-46BB-9CB9-FBF161F5EC3A}" type="pres">
      <dgm:prSet presAssocID="{25A3AD9C-5574-4A1B-A512-1FD6AE9459C4}" presName="rootConnector" presStyleLbl="node2" presStyleIdx="0" presStyleCnt="0"/>
      <dgm:spPr/>
    </dgm:pt>
    <dgm:pt modelId="{3B513C40-F944-48C6-93B7-AAC5794D88F6}" type="pres">
      <dgm:prSet presAssocID="{25A3AD9C-5574-4A1B-A512-1FD6AE9459C4}" presName="hierChild4" presStyleCnt="0"/>
      <dgm:spPr/>
    </dgm:pt>
    <dgm:pt modelId="{45649B49-6EA7-4B6E-B3C4-FED6A06DC911}" type="pres">
      <dgm:prSet presAssocID="{25A3AD9C-5574-4A1B-A512-1FD6AE9459C4}" presName="hierChild5" presStyleCnt="0"/>
      <dgm:spPr/>
    </dgm:pt>
    <dgm:pt modelId="{7C8F58C7-9691-4389-84FB-6151634F8021}" type="pres">
      <dgm:prSet presAssocID="{4C70810C-16DD-490A-B803-E881AE9D26DB}" presName="Name37" presStyleLbl="parChTrans1D2" presStyleIdx="2" presStyleCnt="5"/>
      <dgm:spPr/>
    </dgm:pt>
    <dgm:pt modelId="{0A84D16F-C0C7-4DD5-860B-3BA08A80FDBE}" type="pres">
      <dgm:prSet presAssocID="{A8292086-7973-4567-A7A7-430C3DD80278}" presName="hierRoot2" presStyleCnt="0">
        <dgm:presLayoutVars>
          <dgm:hierBranch val="init"/>
        </dgm:presLayoutVars>
      </dgm:prSet>
      <dgm:spPr/>
    </dgm:pt>
    <dgm:pt modelId="{4E2A0817-C1C9-46DC-A0EC-EFAC9E600BBD}" type="pres">
      <dgm:prSet presAssocID="{A8292086-7973-4567-A7A7-430C3DD80278}" presName="rootComposite" presStyleCnt="0"/>
      <dgm:spPr/>
    </dgm:pt>
    <dgm:pt modelId="{8B420B0D-1650-42B7-A38D-F3B7B6E170D4}" type="pres">
      <dgm:prSet presAssocID="{A8292086-7973-4567-A7A7-430C3DD80278}" presName="rootText" presStyleLbl="node1" presStyleIdx="2" presStyleCnt="5" custScaleX="179614" custScaleY="290147" custLinFactY="-95185" custLinFactNeighborX="-1424" custLinFactNeighborY="-100000">
        <dgm:presLayoutVars>
          <dgm:chMax/>
          <dgm:chPref val="3"/>
        </dgm:presLayoutVars>
      </dgm:prSet>
      <dgm:spPr/>
    </dgm:pt>
    <dgm:pt modelId="{8295A3E6-ADEE-40BD-854E-E231D920106D}" type="pres">
      <dgm:prSet presAssocID="{A8292086-7973-4567-A7A7-430C3DD80278}" presName="titleText2" presStyleLbl="fgAcc1" presStyleIdx="2" presStyleCnt="5" custLinFactX="104642" custLinFactNeighborX="200000" custLinFactNeighborY="-35924">
        <dgm:presLayoutVars>
          <dgm:chMax val="0"/>
          <dgm:chPref val="0"/>
        </dgm:presLayoutVars>
      </dgm:prSet>
      <dgm:spPr/>
    </dgm:pt>
    <dgm:pt modelId="{A987C8C2-55C3-489C-A18D-3ED03D3F5540}" type="pres">
      <dgm:prSet presAssocID="{A8292086-7973-4567-A7A7-430C3DD80278}" presName="rootConnector" presStyleLbl="node2" presStyleIdx="0" presStyleCnt="0"/>
      <dgm:spPr/>
    </dgm:pt>
    <dgm:pt modelId="{B2831FF4-A891-47C5-9D4B-CA11AF5A0674}" type="pres">
      <dgm:prSet presAssocID="{A8292086-7973-4567-A7A7-430C3DD80278}" presName="hierChild4" presStyleCnt="0"/>
      <dgm:spPr/>
    </dgm:pt>
    <dgm:pt modelId="{45231318-B941-4919-A208-7E211F303003}" type="pres">
      <dgm:prSet presAssocID="{A8292086-7973-4567-A7A7-430C3DD80278}" presName="hierChild5" presStyleCnt="0"/>
      <dgm:spPr/>
    </dgm:pt>
    <dgm:pt modelId="{1EF6D416-3982-4A88-8865-2F05ED2FAC35}" type="pres">
      <dgm:prSet presAssocID="{83D726C8-27C3-426F-87E9-3BA6B234806D}" presName="Name37" presStyleLbl="parChTrans1D2" presStyleIdx="3" presStyleCnt="5"/>
      <dgm:spPr/>
    </dgm:pt>
    <dgm:pt modelId="{5A16782D-571E-4110-9A70-320F490688F2}" type="pres">
      <dgm:prSet presAssocID="{AE473E69-1A83-4C65-8CB1-3BC954E8A763}" presName="hierRoot2" presStyleCnt="0">
        <dgm:presLayoutVars>
          <dgm:hierBranch val="init"/>
        </dgm:presLayoutVars>
      </dgm:prSet>
      <dgm:spPr/>
    </dgm:pt>
    <dgm:pt modelId="{1E034BD8-2203-4F31-9275-729F2D49C63C}" type="pres">
      <dgm:prSet presAssocID="{AE473E69-1A83-4C65-8CB1-3BC954E8A763}" presName="rootComposite" presStyleCnt="0"/>
      <dgm:spPr/>
    </dgm:pt>
    <dgm:pt modelId="{2A05A189-80BE-47BE-8D4A-A9C0D7393FAF}" type="pres">
      <dgm:prSet presAssocID="{AE473E69-1A83-4C65-8CB1-3BC954E8A763}" presName="rootText" presStyleLbl="node1" presStyleIdx="3" presStyleCnt="5" custScaleX="198354" custScaleY="258319" custLinFactY="-93384" custLinFactNeighborX="-4023" custLinFactNeighborY="-100000">
        <dgm:presLayoutVars>
          <dgm:chMax/>
          <dgm:chPref val="3"/>
        </dgm:presLayoutVars>
      </dgm:prSet>
      <dgm:spPr/>
    </dgm:pt>
    <dgm:pt modelId="{FB77D466-FA4B-45C2-8680-578EB920EE1D}" type="pres">
      <dgm:prSet presAssocID="{AE473E69-1A83-4C65-8CB1-3BC954E8A763}" presName="titleText2" presStyleLbl="fgAcc1" presStyleIdx="3" presStyleCnt="5" custLinFactX="50814" custLinFactNeighborX="100000" custLinFactNeighborY="-4590">
        <dgm:presLayoutVars>
          <dgm:chMax val="0"/>
          <dgm:chPref val="0"/>
        </dgm:presLayoutVars>
      </dgm:prSet>
      <dgm:spPr/>
    </dgm:pt>
    <dgm:pt modelId="{4DBDE043-420C-4946-A681-B7F3973C29BF}" type="pres">
      <dgm:prSet presAssocID="{AE473E69-1A83-4C65-8CB1-3BC954E8A763}" presName="rootConnector" presStyleLbl="node2" presStyleIdx="0" presStyleCnt="0"/>
      <dgm:spPr/>
    </dgm:pt>
    <dgm:pt modelId="{6803CB35-B803-4CAE-B7BE-F91D7B6B33CB}" type="pres">
      <dgm:prSet presAssocID="{AE473E69-1A83-4C65-8CB1-3BC954E8A763}" presName="hierChild4" presStyleCnt="0"/>
      <dgm:spPr/>
    </dgm:pt>
    <dgm:pt modelId="{1CAAC6C0-A0D4-42CC-8DC5-08DDA4441259}" type="pres">
      <dgm:prSet presAssocID="{AE473E69-1A83-4C65-8CB1-3BC954E8A763}" presName="hierChild5" presStyleCnt="0"/>
      <dgm:spPr/>
    </dgm:pt>
    <dgm:pt modelId="{CE071392-1A82-46B1-A67B-0C8ACA2128A8}" type="pres">
      <dgm:prSet presAssocID="{387D93B6-2B8C-45FD-9776-57C231C5DC79}" presName="Name37" presStyleLbl="parChTrans1D2" presStyleIdx="4" presStyleCnt="5"/>
      <dgm:spPr/>
    </dgm:pt>
    <dgm:pt modelId="{459EC4A6-0040-4669-9E7C-BB982B9ED913}" type="pres">
      <dgm:prSet presAssocID="{96ACFF48-649C-4B8B-8CC2-824AD3B9758D}" presName="hierRoot2" presStyleCnt="0">
        <dgm:presLayoutVars>
          <dgm:hierBranch val="init"/>
        </dgm:presLayoutVars>
      </dgm:prSet>
      <dgm:spPr/>
    </dgm:pt>
    <dgm:pt modelId="{2E281280-495E-4B97-909D-BC5BD18248D7}" type="pres">
      <dgm:prSet presAssocID="{96ACFF48-649C-4B8B-8CC2-824AD3B9758D}" presName="rootComposite" presStyleCnt="0"/>
      <dgm:spPr/>
    </dgm:pt>
    <dgm:pt modelId="{E85D26AF-1731-45FC-9047-4114361CF873}" type="pres">
      <dgm:prSet presAssocID="{96ACFF48-649C-4B8B-8CC2-824AD3B9758D}" presName="rootText" presStyleLbl="node1" presStyleIdx="4" presStyleCnt="5" custScaleX="205663" custScaleY="255747" custLinFactY="-94163" custLinFactNeighborX="-280" custLinFactNeighborY="-100000">
        <dgm:presLayoutVars>
          <dgm:chMax/>
          <dgm:chPref val="3"/>
        </dgm:presLayoutVars>
      </dgm:prSet>
      <dgm:spPr/>
    </dgm:pt>
    <dgm:pt modelId="{0F64CA6A-EE0B-416A-9B4E-A031FE584852}" type="pres">
      <dgm:prSet presAssocID="{96ACFF48-649C-4B8B-8CC2-824AD3B9758D}" presName="titleText2" presStyleLbl="fgAcc1" presStyleIdx="4" presStyleCnt="5" custLinFactNeighborX="3004" custLinFactNeighborY="-23390">
        <dgm:presLayoutVars>
          <dgm:chMax val="0"/>
          <dgm:chPref val="0"/>
        </dgm:presLayoutVars>
      </dgm:prSet>
      <dgm:spPr/>
    </dgm:pt>
    <dgm:pt modelId="{2AA26FCD-E63F-4F8C-87F0-6DE9F1580898}" type="pres">
      <dgm:prSet presAssocID="{96ACFF48-649C-4B8B-8CC2-824AD3B9758D}" presName="rootConnector" presStyleLbl="node2" presStyleIdx="0" presStyleCnt="0"/>
      <dgm:spPr/>
    </dgm:pt>
    <dgm:pt modelId="{3146A0EF-CC10-4606-AA64-E414F5C363B0}" type="pres">
      <dgm:prSet presAssocID="{96ACFF48-649C-4B8B-8CC2-824AD3B9758D}" presName="hierChild4" presStyleCnt="0"/>
      <dgm:spPr/>
    </dgm:pt>
    <dgm:pt modelId="{18D0EE5B-6502-45DB-9223-4C7F4B714D5D}" type="pres">
      <dgm:prSet presAssocID="{96ACFF48-649C-4B8B-8CC2-824AD3B9758D}" presName="hierChild5" presStyleCnt="0"/>
      <dgm:spPr/>
    </dgm:pt>
    <dgm:pt modelId="{DBD5AEFD-EA80-4FBB-8669-CA44418CC0A1}" type="pres">
      <dgm:prSet presAssocID="{F0BF766B-0473-47AE-B42D-71A8B5C57659}" presName="hierChild3" presStyleCnt="0"/>
      <dgm:spPr/>
    </dgm:pt>
  </dgm:ptLst>
  <dgm:cxnLst>
    <dgm:cxn modelId="{C87AFA05-177F-4816-A257-F066C01AC96A}" type="presOf" srcId="{83D726C8-27C3-426F-87E9-3BA6B234806D}" destId="{1EF6D416-3982-4A88-8865-2F05ED2FAC35}" srcOrd="0" destOrd="0" presId="urn:microsoft.com/office/officeart/2008/layout/NameandTitleOrganizationalChart"/>
    <dgm:cxn modelId="{132AD708-6D07-4F6A-968B-FDC458D3980B}" type="presOf" srcId="{EE12C7F8-71D5-460A-9EAB-44668651CA5E}" destId="{E05966A1-8E26-4C9F-9DF6-09D697871719}" srcOrd="0" destOrd="0" presId="urn:microsoft.com/office/officeart/2008/layout/NameandTitleOrganizationalChart"/>
    <dgm:cxn modelId="{0EB20C1D-5878-45B1-A61E-4DE0868AFCF2}" type="presOf" srcId="{C5DC39EB-3DCD-4F4A-9CA9-6BF718BD1CDE}" destId="{2F63B1A5-5E6B-416F-A81C-B8B751DCD753}" srcOrd="0" destOrd="0" presId="urn:microsoft.com/office/officeart/2008/layout/NameandTitleOrganizationalChart"/>
    <dgm:cxn modelId="{9C203C1E-F032-4A2D-8B9E-1271581A61BA}" type="presOf" srcId="{5E083595-E89B-47D2-A5F5-1E7CE42FD9F5}" destId="{8295A3E6-ADEE-40BD-854E-E231D920106D}" srcOrd="0" destOrd="0" presId="urn:microsoft.com/office/officeart/2008/layout/NameandTitleOrganizationalChart"/>
    <dgm:cxn modelId="{00A48823-CADC-455C-A64F-D4C4C535EBCA}" srcId="{F0BF766B-0473-47AE-B42D-71A8B5C57659}" destId="{A41CBAD9-6572-4E80-91DD-9D85A0AD93A0}" srcOrd="0" destOrd="0" parTransId="{C83CA162-4B89-4FEB-A79A-802C56F9AC58}" sibTransId="{EE12C7F8-71D5-460A-9EAB-44668651CA5E}"/>
    <dgm:cxn modelId="{4F795E40-06D5-482A-87B2-CFC2CEB1898D}" type="presOf" srcId="{25A3AD9C-5574-4A1B-A512-1FD6AE9459C4}" destId="{2A7E133B-2271-46BB-9CB9-FBF161F5EC3A}" srcOrd="1" destOrd="0" presId="urn:microsoft.com/office/officeart/2008/layout/NameandTitleOrganizationalChart"/>
    <dgm:cxn modelId="{B6C6AA44-ED6A-40A8-90AB-919AA6B9C36E}" type="presOf" srcId="{AE473E69-1A83-4C65-8CB1-3BC954E8A763}" destId="{2A05A189-80BE-47BE-8D4A-A9C0D7393FAF}" srcOrd="0" destOrd="0" presId="urn:microsoft.com/office/officeart/2008/layout/NameandTitleOrganizationalChart"/>
    <dgm:cxn modelId="{A6FC5E68-CD22-428C-8F8E-E0885075D86E}" type="presOf" srcId="{F0AA163B-DB3A-40A2-A4A9-1B7B46DA18D8}" destId="{F1138A76-CEAE-4674-8BA5-8EEE7E89F119}" srcOrd="0" destOrd="0" presId="urn:microsoft.com/office/officeart/2008/layout/NameandTitleOrganizationalChart"/>
    <dgm:cxn modelId="{069EDC68-2412-4526-8890-565253C33FB2}" type="presOf" srcId="{25A3AD9C-5574-4A1B-A512-1FD6AE9459C4}" destId="{68A0C8BC-6039-4BA3-8DED-5F9C96938DA1}" srcOrd="0" destOrd="0" presId="urn:microsoft.com/office/officeart/2008/layout/NameandTitleOrganizationalChart"/>
    <dgm:cxn modelId="{2E72254E-882A-404D-86E7-D7551032C441}" srcId="{F0BF766B-0473-47AE-B42D-71A8B5C57659}" destId="{AE473E69-1A83-4C65-8CB1-3BC954E8A763}" srcOrd="3" destOrd="0" parTransId="{83D726C8-27C3-426F-87E9-3BA6B234806D}" sibTransId="{24C051EA-A846-4019-890A-A4E31D560446}"/>
    <dgm:cxn modelId="{A23C354E-1393-4B58-9072-AF1366BF3DAD}" type="presOf" srcId="{A8292086-7973-4567-A7A7-430C3DD80278}" destId="{A987C8C2-55C3-489C-A18D-3ED03D3F5540}" srcOrd="1" destOrd="0" presId="urn:microsoft.com/office/officeart/2008/layout/NameandTitleOrganizationalChart"/>
    <dgm:cxn modelId="{C5B9EF50-6F2E-4A4A-B702-27E496CFD527}" srcId="{F0BF766B-0473-47AE-B42D-71A8B5C57659}" destId="{A8292086-7973-4567-A7A7-430C3DD80278}" srcOrd="2" destOrd="0" parTransId="{4C70810C-16DD-490A-B803-E881AE9D26DB}" sibTransId="{5E083595-E89B-47D2-A5F5-1E7CE42FD9F5}"/>
    <dgm:cxn modelId="{EA7BFB54-455B-430C-BB75-F2CE9D3F3F60}" type="presOf" srcId="{F0BF766B-0473-47AE-B42D-71A8B5C57659}" destId="{A3F7FE8A-3760-4B27-B603-6590FBAA3E6A}" srcOrd="0" destOrd="0" presId="urn:microsoft.com/office/officeart/2008/layout/NameandTitleOrganizationalChart"/>
    <dgm:cxn modelId="{F8ED4D58-8118-42ED-B2F8-99C31DC1389F}" type="presOf" srcId="{23445DE0-53FE-42A9-8B48-D974814C09F7}" destId="{83C47E7E-34D5-4D0D-A997-376E4882DA37}" srcOrd="0" destOrd="0" presId="urn:microsoft.com/office/officeart/2008/layout/NameandTitleOrganizationalChart"/>
    <dgm:cxn modelId="{25791E90-B1C1-41B1-8A4C-E39D82D15B64}" srcId="{F0BF766B-0473-47AE-B42D-71A8B5C57659}" destId="{25A3AD9C-5574-4A1B-A512-1FD6AE9459C4}" srcOrd="1" destOrd="0" parTransId="{F0AA163B-DB3A-40A2-A4A9-1B7B46DA18D8}" sibTransId="{C5DC39EB-3DCD-4F4A-9CA9-6BF718BD1CDE}"/>
    <dgm:cxn modelId="{1602AB92-C6E6-4A51-B921-C03CDDC9D0AE}" type="presOf" srcId="{A8292086-7973-4567-A7A7-430C3DD80278}" destId="{8B420B0D-1650-42B7-A38D-F3B7B6E170D4}" srcOrd="0" destOrd="0" presId="urn:microsoft.com/office/officeart/2008/layout/NameandTitleOrganizationalChart"/>
    <dgm:cxn modelId="{24F70194-E726-4A16-8320-6958E82F2155}" srcId="{953E1D9C-0177-415E-B094-66AFD9ECE79F}" destId="{F0BF766B-0473-47AE-B42D-71A8B5C57659}" srcOrd="0" destOrd="0" parTransId="{118C5B1A-4C56-4514-828A-42D05B77EDF1}" sibTransId="{23445DE0-53FE-42A9-8B48-D974814C09F7}"/>
    <dgm:cxn modelId="{37374F9B-7A5F-44F3-8798-4BEFE841F745}" type="presOf" srcId="{24C051EA-A846-4019-890A-A4E31D560446}" destId="{FB77D466-FA4B-45C2-8680-578EB920EE1D}" srcOrd="0" destOrd="0" presId="urn:microsoft.com/office/officeart/2008/layout/NameandTitleOrganizationalChart"/>
    <dgm:cxn modelId="{AC17FFAD-0B20-4344-AF0D-BD3563363BC0}" type="presOf" srcId="{96ACFF48-649C-4B8B-8CC2-824AD3B9758D}" destId="{2AA26FCD-E63F-4F8C-87F0-6DE9F1580898}" srcOrd="1" destOrd="0" presId="urn:microsoft.com/office/officeart/2008/layout/NameandTitleOrganizationalChart"/>
    <dgm:cxn modelId="{3635A8BC-C9C7-4BE6-98C9-9B7A62CD1FB1}" type="presOf" srcId="{C83CA162-4B89-4FEB-A79A-802C56F9AC58}" destId="{B698194B-5740-4DAF-9644-813787BE230D}" srcOrd="0" destOrd="0" presId="urn:microsoft.com/office/officeart/2008/layout/NameandTitleOrganizationalChart"/>
    <dgm:cxn modelId="{2EAFD2BC-AE34-45A3-A9C2-9FCAFC708C91}" type="presOf" srcId="{387D93B6-2B8C-45FD-9776-57C231C5DC79}" destId="{CE071392-1A82-46B1-A67B-0C8ACA2128A8}" srcOrd="0" destOrd="0" presId="urn:microsoft.com/office/officeart/2008/layout/NameandTitleOrganizationalChart"/>
    <dgm:cxn modelId="{D4C022CC-55E3-4597-8F0F-5DFFC1BE63FC}" type="presOf" srcId="{AE473E69-1A83-4C65-8CB1-3BC954E8A763}" destId="{4DBDE043-420C-4946-A681-B7F3973C29BF}" srcOrd="1" destOrd="0" presId="urn:microsoft.com/office/officeart/2008/layout/NameandTitleOrganizationalChart"/>
    <dgm:cxn modelId="{6E94A8CD-E6C5-48E7-B43C-822CDF69A71B}" type="presOf" srcId="{96ACFF48-649C-4B8B-8CC2-824AD3B9758D}" destId="{E85D26AF-1731-45FC-9047-4114361CF873}" srcOrd="0" destOrd="0" presId="urn:microsoft.com/office/officeart/2008/layout/NameandTitleOrganizationalChart"/>
    <dgm:cxn modelId="{5E1930D9-0A0E-4C8D-A8FB-6B5310A62B11}" srcId="{F0BF766B-0473-47AE-B42D-71A8B5C57659}" destId="{96ACFF48-649C-4B8B-8CC2-824AD3B9758D}" srcOrd="4" destOrd="0" parTransId="{387D93B6-2B8C-45FD-9776-57C231C5DC79}" sibTransId="{51DE5352-A09A-451F-8167-8AB508914BA8}"/>
    <dgm:cxn modelId="{A98E31DA-031C-4FCB-A45E-97D5A08B05BF}" type="presOf" srcId="{F0BF766B-0473-47AE-B42D-71A8B5C57659}" destId="{E4B09142-2272-48C8-9F8D-4D6230049AC1}" srcOrd="1" destOrd="0" presId="urn:microsoft.com/office/officeart/2008/layout/NameandTitleOrganizationalChart"/>
    <dgm:cxn modelId="{20D430E6-45B6-4E57-80F1-D9174C99AB80}" type="presOf" srcId="{953E1D9C-0177-415E-B094-66AFD9ECE79F}" destId="{FE9E38D4-0ED5-42B9-9249-C7921BE5CFF6}" srcOrd="0" destOrd="0" presId="urn:microsoft.com/office/officeart/2008/layout/NameandTitleOrganizationalChart"/>
    <dgm:cxn modelId="{FF1E89E9-54C8-432B-89A2-6F471DEDE422}" type="presOf" srcId="{A41CBAD9-6572-4E80-91DD-9D85A0AD93A0}" destId="{20D9415D-106E-4FE2-BC74-45F380834A2D}" srcOrd="0" destOrd="0" presId="urn:microsoft.com/office/officeart/2008/layout/NameandTitleOrganizationalChart"/>
    <dgm:cxn modelId="{4F0962EC-6670-4224-9E38-4DD8EC333774}" type="presOf" srcId="{A41CBAD9-6572-4E80-91DD-9D85A0AD93A0}" destId="{7742875C-C750-4C3E-A227-C5035E2D5B7A}" srcOrd="1" destOrd="0" presId="urn:microsoft.com/office/officeart/2008/layout/NameandTitleOrganizationalChart"/>
    <dgm:cxn modelId="{49CDDDF0-6B5C-4503-AFE7-1EA650D97683}" type="presOf" srcId="{51DE5352-A09A-451F-8167-8AB508914BA8}" destId="{0F64CA6A-EE0B-416A-9B4E-A031FE584852}" srcOrd="0" destOrd="0" presId="urn:microsoft.com/office/officeart/2008/layout/NameandTitleOrganizationalChart"/>
    <dgm:cxn modelId="{458B97F2-8796-4850-99A7-2A0043AC2517}" type="presOf" srcId="{4C70810C-16DD-490A-B803-E881AE9D26DB}" destId="{7C8F58C7-9691-4389-84FB-6151634F8021}" srcOrd="0" destOrd="0" presId="urn:microsoft.com/office/officeart/2008/layout/NameandTitleOrganizationalChart"/>
    <dgm:cxn modelId="{2CDC81FC-2B7B-4CDE-8EB4-DF0F1E3C10BE}" type="presParOf" srcId="{FE9E38D4-0ED5-42B9-9249-C7921BE5CFF6}" destId="{24716CF8-5E8E-4BA0-8B55-2D1E9FB87F70}" srcOrd="0" destOrd="0" presId="urn:microsoft.com/office/officeart/2008/layout/NameandTitleOrganizationalChart"/>
    <dgm:cxn modelId="{FA432104-ED48-499C-8596-4F8F3E8FF9FB}" type="presParOf" srcId="{24716CF8-5E8E-4BA0-8B55-2D1E9FB87F70}" destId="{B3E56954-53C1-4B3E-A94E-B29D123A2D3B}" srcOrd="0" destOrd="0" presId="urn:microsoft.com/office/officeart/2008/layout/NameandTitleOrganizationalChart"/>
    <dgm:cxn modelId="{BF1F8F22-CE4D-4604-9B3C-5FCB6E6AC482}" type="presParOf" srcId="{B3E56954-53C1-4B3E-A94E-B29D123A2D3B}" destId="{A3F7FE8A-3760-4B27-B603-6590FBAA3E6A}" srcOrd="0" destOrd="0" presId="urn:microsoft.com/office/officeart/2008/layout/NameandTitleOrganizationalChart"/>
    <dgm:cxn modelId="{DE86986D-BC4E-49CE-8EB3-B2811027B35D}" type="presParOf" srcId="{B3E56954-53C1-4B3E-A94E-B29D123A2D3B}" destId="{83C47E7E-34D5-4D0D-A997-376E4882DA37}" srcOrd="1" destOrd="0" presId="urn:microsoft.com/office/officeart/2008/layout/NameandTitleOrganizationalChart"/>
    <dgm:cxn modelId="{8EAA5BB8-C6C2-40FE-BE16-160BEAD384E3}" type="presParOf" srcId="{B3E56954-53C1-4B3E-A94E-B29D123A2D3B}" destId="{E4B09142-2272-48C8-9F8D-4D6230049AC1}" srcOrd="2" destOrd="0" presId="urn:microsoft.com/office/officeart/2008/layout/NameandTitleOrganizationalChart"/>
    <dgm:cxn modelId="{8406FEEF-A176-4D84-9232-6DB2D2781840}" type="presParOf" srcId="{24716CF8-5E8E-4BA0-8B55-2D1E9FB87F70}" destId="{F2D244F4-3583-4DF6-9C76-9FDC8E3DD68F}" srcOrd="1" destOrd="0" presId="urn:microsoft.com/office/officeart/2008/layout/NameandTitleOrganizationalChart"/>
    <dgm:cxn modelId="{5C919971-76B9-4FBA-908A-3B11AC943F47}" type="presParOf" srcId="{F2D244F4-3583-4DF6-9C76-9FDC8E3DD68F}" destId="{B698194B-5740-4DAF-9644-813787BE230D}" srcOrd="0" destOrd="0" presId="urn:microsoft.com/office/officeart/2008/layout/NameandTitleOrganizationalChart"/>
    <dgm:cxn modelId="{01A8BD12-7670-4166-8557-AFF13E89EDD1}" type="presParOf" srcId="{F2D244F4-3583-4DF6-9C76-9FDC8E3DD68F}" destId="{6D333E2A-9BCE-4ED9-9B24-0FAAC791EC07}" srcOrd="1" destOrd="0" presId="urn:microsoft.com/office/officeart/2008/layout/NameandTitleOrganizationalChart"/>
    <dgm:cxn modelId="{43A3A8F3-5221-4DF7-9FE9-C59DF21F8536}" type="presParOf" srcId="{6D333E2A-9BCE-4ED9-9B24-0FAAC791EC07}" destId="{A15EED9B-EA45-4F50-9995-A19C46B08841}" srcOrd="0" destOrd="0" presId="urn:microsoft.com/office/officeart/2008/layout/NameandTitleOrganizationalChart"/>
    <dgm:cxn modelId="{A9F8B6FB-6D25-4785-A0F3-90E8FBB941FF}" type="presParOf" srcId="{A15EED9B-EA45-4F50-9995-A19C46B08841}" destId="{20D9415D-106E-4FE2-BC74-45F380834A2D}" srcOrd="0" destOrd="0" presId="urn:microsoft.com/office/officeart/2008/layout/NameandTitleOrganizationalChart"/>
    <dgm:cxn modelId="{755461B9-D1C3-4643-A36F-3782CF3EE4F3}" type="presParOf" srcId="{A15EED9B-EA45-4F50-9995-A19C46B08841}" destId="{E05966A1-8E26-4C9F-9DF6-09D697871719}" srcOrd="1" destOrd="0" presId="urn:microsoft.com/office/officeart/2008/layout/NameandTitleOrganizationalChart"/>
    <dgm:cxn modelId="{8A1BCD0C-3375-4619-A5BA-D87F916473D9}" type="presParOf" srcId="{A15EED9B-EA45-4F50-9995-A19C46B08841}" destId="{7742875C-C750-4C3E-A227-C5035E2D5B7A}" srcOrd="2" destOrd="0" presId="urn:microsoft.com/office/officeart/2008/layout/NameandTitleOrganizationalChart"/>
    <dgm:cxn modelId="{2B914692-C2DE-42E2-8B9A-EB64582F238A}" type="presParOf" srcId="{6D333E2A-9BCE-4ED9-9B24-0FAAC791EC07}" destId="{7DD42C81-33A1-4E3A-96D8-5FAAC71B1085}" srcOrd="1" destOrd="0" presId="urn:microsoft.com/office/officeart/2008/layout/NameandTitleOrganizationalChart"/>
    <dgm:cxn modelId="{BF171F69-7A83-43C2-83F1-24B9D34D35E4}" type="presParOf" srcId="{6D333E2A-9BCE-4ED9-9B24-0FAAC791EC07}" destId="{80987BF0-A017-4D6A-82B4-5FA0E502E567}" srcOrd="2" destOrd="0" presId="urn:microsoft.com/office/officeart/2008/layout/NameandTitleOrganizationalChart"/>
    <dgm:cxn modelId="{7A6D3E61-C6A2-4276-BCE3-C05B14BAB98D}" type="presParOf" srcId="{F2D244F4-3583-4DF6-9C76-9FDC8E3DD68F}" destId="{F1138A76-CEAE-4674-8BA5-8EEE7E89F119}" srcOrd="2" destOrd="0" presId="urn:microsoft.com/office/officeart/2008/layout/NameandTitleOrganizationalChart"/>
    <dgm:cxn modelId="{FF28CE8F-2A8F-4626-A88F-9F963C86EDA6}" type="presParOf" srcId="{F2D244F4-3583-4DF6-9C76-9FDC8E3DD68F}" destId="{D8C6B07E-7A67-43CB-8609-B8BB65083459}" srcOrd="3" destOrd="0" presId="urn:microsoft.com/office/officeart/2008/layout/NameandTitleOrganizationalChart"/>
    <dgm:cxn modelId="{001F0613-EDD7-4864-A747-06BB26FD1551}" type="presParOf" srcId="{D8C6B07E-7A67-43CB-8609-B8BB65083459}" destId="{F744155E-D68E-4EAC-99B3-5D3FC9372EF3}" srcOrd="0" destOrd="0" presId="urn:microsoft.com/office/officeart/2008/layout/NameandTitleOrganizationalChart"/>
    <dgm:cxn modelId="{DE6151E6-3962-4F02-A217-48459FC51EB4}" type="presParOf" srcId="{F744155E-D68E-4EAC-99B3-5D3FC9372EF3}" destId="{68A0C8BC-6039-4BA3-8DED-5F9C96938DA1}" srcOrd="0" destOrd="0" presId="urn:microsoft.com/office/officeart/2008/layout/NameandTitleOrganizationalChart"/>
    <dgm:cxn modelId="{0CB653A2-6DEF-463B-857C-CD1B875B5F27}" type="presParOf" srcId="{F744155E-D68E-4EAC-99B3-5D3FC9372EF3}" destId="{2F63B1A5-5E6B-416F-A81C-B8B751DCD753}" srcOrd="1" destOrd="0" presId="urn:microsoft.com/office/officeart/2008/layout/NameandTitleOrganizationalChart"/>
    <dgm:cxn modelId="{F747ABDA-BD31-44B0-9B04-6F49977951FB}" type="presParOf" srcId="{F744155E-D68E-4EAC-99B3-5D3FC9372EF3}" destId="{2A7E133B-2271-46BB-9CB9-FBF161F5EC3A}" srcOrd="2" destOrd="0" presId="urn:microsoft.com/office/officeart/2008/layout/NameandTitleOrganizationalChart"/>
    <dgm:cxn modelId="{93E0D36D-7B78-494E-BB05-BFCCFEE3F542}" type="presParOf" srcId="{D8C6B07E-7A67-43CB-8609-B8BB65083459}" destId="{3B513C40-F944-48C6-93B7-AAC5794D88F6}" srcOrd="1" destOrd="0" presId="urn:microsoft.com/office/officeart/2008/layout/NameandTitleOrganizationalChart"/>
    <dgm:cxn modelId="{A453A471-68C2-4766-A12A-B31A1468EEC4}" type="presParOf" srcId="{D8C6B07E-7A67-43CB-8609-B8BB65083459}" destId="{45649B49-6EA7-4B6E-B3C4-FED6A06DC911}" srcOrd="2" destOrd="0" presId="urn:microsoft.com/office/officeart/2008/layout/NameandTitleOrganizationalChart"/>
    <dgm:cxn modelId="{987ACE2F-04F2-4B70-B06B-EEB70171A5F5}" type="presParOf" srcId="{F2D244F4-3583-4DF6-9C76-9FDC8E3DD68F}" destId="{7C8F58C7-9691-4389-84FB-6151634F8021}" srcOrd="4" destOrd="0" presId="urn:microsoft.com/office/officeart/2008/layout/NameandTitleOrganizationalChart"/>
    <dgm:cxn modelId="{A0AFB0AF-A546-4AE3-9244-A868CBE0C93A}" type="presParOf" srcId="{F2D244F4-3583-4DF6-9C76-9FDC8E3DD68F}" destId="{0A84D16F-C0C7-4DD5-860B-3BA08A80FDBE}" srcOrd="5" destOrd="0" presId="urn:microsoft.com/office/officeart/2008/layout/NameandTitleOrganizationalChart"/>
    <dgm:cxn modelId="{BC43163F-44D9-403C-B265-C98DEB3267D3}" type="presParOf" srcId="{0A84D16F-C0C7-4DD5-860B-3BA08A80FDBE}" destId="{4E2A0817-C1C9-46DC-A0EC-EFAC9E600BBD}" srcOrd="0" destOrd="0" presId="urn:microsoft.com/office/officeart/2008/layout/NameandTitleOrganizationalChart"/>
    <dgm:cxn modelId="{81B5FEB2-83A7-4815-9137-A648DE1AF870}" type="presParOf" srcId="{4E2A0817-C1C9-46DC-A0EC-EFAC9E600BBD}" destId="{8B420B0D-1650-42B7-A38D-F3B7B6E170D4}" srcOrd="0" destOrd="0" presId="urn:microsoft.com/office/officeart/2008/layout/NameandTitleOrganizationalChart"/>
    <dgm:cxn modelId="{ADE543EB-4F2A-4D40-B9D8-5E2E118019F4}" type="presParOf" srcId="{4E2A0817-C1C9-46DC-A0EC-EFAC9E600BBD}" destId="{8295A3E6-ADEE-40BD-854E-E231D920106D}" srcOrd="1" destOrd="0" presId="urn:microsoft.com/office/officeart/2008/layout/NameandTitleOrganizationalChart"/>
    <dgm:cxn modelId="{F95363CD-DC1A-4545-9449-DE99F2ABD619}" type="presParOf" srcId="{4E2A0817-C1C9-46DC-A0EC-EFAC9E600BBD}" destId="{A987C8C2-55C3-489C-A18D-3ED03D3F5540}" srcOrd="2" destOrd="0" presId="urn:microsoft.com/office/officeart/2008/layout/NameandTitleOrganizationalChart"/>
    <dgm:cxn modelId="{1249FCB7-CAAD-4A4B-9BCE-FC522469E33E}" type="presParOf" srcId="{0A84D16F-C0C7-4DD5-860B-3BA08A80FDBE}" destId="{B2831FF4-A891-47C5-9D4B-CA11AF5A0674}" srcOrd="1" destOrd="0" presId="urn:microsoft.com/office/officeart/2008/layout/NameandTitleOrganizationalChart"/>
    <dgm:cxn modelId="{65B45BBC-BBA8-4284-9808-7AB33E75EE9B}" type="presParOf" srcId="{0A84D16F-C0C7-4DD5-860B-3BA08A80FDBE}" destId="{45231318-B941-4919-A208-7E211F303003}" srcOrd="2" destOrd="0" presId="urn:microsoft.com/office/officeart/2008/layout/NameandTitleOrganizationalChart"/>
    <dgm:cxn modelId="{7758D5AF-E485-4E3A-9806-6D328933FF48}" type="presParOf" srcId="{F2D244F4-3583-4DF6-9C76-9FDC8E3DD68F}" destId="{1EF6D416-3982-4A88-8865-2F05ED2FAC35}" srcOrd="6" destOrd="0" presId="urn:microsoft.com/office/officeart/2008/layout/NameandTitleOrganizationalChart"/>
    <dgm:cxn modelId="{60FCEEB1-25BC-4B2B-8ACC-B2B4F2E46BEF}" type="presParOf" srcId="{F2D244F4-3583-4DF6-9C76-9FDC8E3DD68F}" destId="{5A16782D-571E-4110-9A70-320F490688F2}" srcOrd="7" destOrd="0" presId="urn:microsoft.com/office/officeart/2008/layout/NameandTitleOrganizationalChart"/>
    <dgm:cxn modelId="{51BB98F4-2860-4026-BB4B-775C8FB62F3F}" type="presParOf" srcId="{5A16782D-571E-4110-9A70-320F490688F2}" destId="{1E034BD8-2203-4F31-9275-729F2D49C63C}" srcOrd="0" destOrd="0" presId="urn:microsoft.com/office/officeart/2008/layout/NameandTitleOrganizationalChart"/>
    <dgm:cxn modelId="{A4DEE549-1002-43B7-B620-23CC9F3A7BF7}" type="presParOf" srcId="{1E034BD8-2203-4F31-9275-729F2D49C63C}" destId="{2A05A189-80BE-47BE-8D4A-A9C0D7393FAF}" srcOrd="0" destOrd="0" presId="urn:microsoft.com/office/officeart/2008/layout/NameandTitleOrganizationalChart"/>
    <dgm:cxn modelId="{9D786F1D-1EDC-4521-B788-C7EE0FEAB0CC}" type="presParOf" srcId="{1E034BD8-2203-4F31-9275-729F2D49C63C}" destId="{FB77D466-FA4B-45C2-8680-578EB920EE1D}" srcOrd="1" destOrd="0" presId="urn:microsoft.com/office/officeart/2008/layout/NameandTitleOrganizationalChart"/>
    <dgm:cxn modelId="{AFBD7F2C-FEB9-42A1-A736-54AC38606E7E}" type="presParOf" srcId="{1E034BD8-2203-4F31-9275-729F2D49C63C}" destId="{4DBDE043-420C-4946-A681-B7F3973C29BF}" srcOrd="2" destOrd="0" presId="urn:microsoft.com/office/officeart/2008/layout/NameandTitleOrganizationalChart"/>
    <dgm:cxn modelId="{8EA02F0C-6E7E-4E15-9C3B-5A81DAEF6DC9}" type="presParOf" srcId="{5A16782D-571E-4110-9A70-320F490688F2}" destId="{6803CB35-B803-4CAE-B7BE-F91D7B6B33CB}" srcOrd="1" destOrd="0" presId="urn:microsoft.com/office/officeart/2008/layout/NameandTitleOrganizationalChart"/>
    <dgm:cxn modelId="{D5160EFE-A7FC-4E0E-99EB-98BA059C9825}" type="presParOf" srcId="{5A16782D-571E-4110-9A70-320F490688F2}" destId="{1CAAC6C0-A0D4-42CC-8DC5-08DDA4441259}" srcOrd="2" destOrd="0" presId="urn:microsoft.com/office/officeart/2008/layout/NameandTitleOrganizationalChart"/>
    <dgm:cxn modelId="{41F5207A-4759-4D59-BB43-CA4A7D5BBB8E}" type="presParOf" srcId="{F2D244F4-3583-4DF6-9C76-9FDC8E3DD68F}" destId="{CE071392-1A82-46B1-A67B-0C8ACA2128A8}" srcOrd="8" destOrd="0" presId="urn:microsoft.com/office/officeart/2008/layout/NameandTitleOrganizationalChart"/>
    <dgm:cxn modelId="{BED40DF1-0045-43EE-8AE5-333EF89531F9}" type="presParOf" srcId="{F2D244F4-3583-4DF6-9C76-9FDC8E3DD68F}" destId="{459EC4A6-0040-4669-9E7C-BB982B9ED913}" srcOrd="9" destOrd="0" presId="urn:microsoft.com/office/officeart/2008/layout/NameandTitleOrganizationalChart"/>
    <dgm:cxn modelId="{A1176DC9-D319-41D5-9EFD-E1E19DF794E4}" type="presParOf" srcId="{459EC4A6-0040-4669-9E7C-BB982B9ED913}" destId="{2E281280-495E-4B97-909D-BC5BD18248D7}" srcOrd="0" destOrd="0" presId="urn:microsoft.com/office/officeart/2008/layout/NameandTitleOrganizationalChart"/>
    <dgm:cxn modelId="{79AE302E-2DCE-4151-A971-4D9690032072}" type="presParOf" srcId="{2E281280-495E-4B97-909D-BC5BD18248D7}" destId="{E85D26AF-1731-45FC-9047-4114361CF873}" srcOrd="0" destOrd="0" presId="urn:microsoft.com/office/officeart/2008/layout/NameandTitleOrganizationalChart"/>
    <dgm:cxn modelId="{F3854A2D-2DBD-4E24-92AD-233C15F2F018}" type="presParOf" srcId="{2E281280-495E-4B97-909D-BC5BD18248D7}" destId="{0F64CA6A-EE0B-416A-9B4E-A031FE584852}" srcOrd="1" destOrd="0" presId="urn:microsoft.com/office/officeart/2008/layout/NameandTitleOrganizationalChart"/>
    <dgm:cxn modelId="{EBDCF43C-92CA-4789-A98D-7A6F8BD1DD9A}" type="presParOf" srcId="{2E281280-495E-4B97-909D-BC5BD18248D7}" destId="{2AA26FCD-E63F-4F8C-87F0-6DE9F1580898}" srcOrd="2" destOrd="0" presId="urn:microsoft.com/office/officeart/2008/layout/NameandTitleOrganizationalChart"/>
    <dgm:cxn modelId="{9631C986-045C-4F8F-B44B-33F185343DFD}" type="presParOf" srcId="{459EC4A6-0040-4669-9E7C-BB982B9ED913}" destId="{3146A0EF-CC10-4606-AA64-E414F5C363B0}" srcOrd="1" destOrd="0" presId="urn:microsoft.com/office/officeart/2008/layout/NameandTitleOrganizationalChart"/>
    <dgm:cxn modelId="{3F5F5458-5815-47AB-B1C1-C711026716C5}" type="presParOf" srcId="{459EC4A6-0040-4669-9E7C-BB982B9ED913}" destId="{18D0EE5B-6502-45DB-9223-4C7F4B714D5D}" srcOrd="2" destOrd="0" presId="urn:microsoft.com/office/officeart/2008/layout/NameandTitleOrganizationalChart"/>
    <dgm:cxn modelId="{113F0A63-961C-4BAB-B5E7-3DF4A04C3BED}" type="presParOf" srcId="{24716CF8-5E8E-4BA0-8B55-2D1E9FB87F70}" destId="{DBD5AEFD-EA80-4FBB-8669-CA44418CC0A1}" srcOrd="2" destOrd="0" presId="urn:microsoft.com/office/officeart/2008/layout/NameandTitleOrganizationalChart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2C3955-1E50-4759-93E3-A4F3E85BE81E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B2F1FC-2F38-42C2-A429-D2B49BE7EA2A}">
      <dgm:prSet custT="1"/>
      <dgm:spPr/>
      <dgm:t>
        <a:bodyPr/>
        <a:lstStyle/>
        <a:p>
          <a:r>
            <a:rPr lang="en-US" sz="1200" dirty="0"/>
            <a:t>Cryo-assembly F10139011</a:t>
          </a:r>
        </a:p>
      </dgm:t>
    </dgm:pt>
    <dgm:pt modelId="{EE1909F7-6181-432E-A0B6-2DC27F71DF7A}" type="parTrans" cxnId="{3F8744BC-D5C6-4C44-9FAE-2094BB999D11}">
      <dgm:prSet/>
      <dgm:spPr/>
      <dgm:t>
        <a:bodyPr/>
        <a:lstStyle/>
        <a:p>
          <a:endParaRPr lang="en-US"/>
        </a:p>
      </dgm:t>
    </dgm:pt>
    <dgm:pt modelId="{D05F824F-350E-4721-8BD0-1DABDC61E1DB}" type="sibTrans" cxnId="{3F8744BC-D5C6-4C44-9FAE-2094BB999D11}">
      <dgm:prSet/>
      <dgm:spPr/>
      <dgm:t>
        <a:bodyPr/>
        <a:lstStyle/>
        <a:p>
          <a:endParaRPr lang="en-US"/>
        </a:p>
      </dgm:t>
    </dgm:pt>
    <dgm:pt modelId="{3B87940E-A482-4AAE-9893-15A3BA8940B0}">
      <dgm:prSet custT="1"/>
      <dgm:spPr>
        <a:solidFill>
          <a:srgbClr val="64BCD9"/>
        </a:solidFill>
      </dgm:spPr>
      <dgm:t>
        <a:bodyPr/>
        <a:lstStyle/>
        <a:p>
          <a:r>
            <a:rPr lang="en-US" sz="1200" dirty="0"/>
            <a:t>Cold Mass w/ Capillaries F10178090</a:t>
          </a:r>
        </a:p>
      </dgm:t>
    </dgm:pt>
    <dgm:pt modelId="{FACC4882-FE61-4092-943C-CB3AA075C39B}" type="parTrans" cxnId="{782EBA48-D720-41E1-A47C-29E3A1E73930}">
      <dgm:prSet/>
      <dgm:spPr/>
      <dgm:t>
        <a:bodyPr/>
        <a:lstStyle/>
        <a:p>
          <a:endParaRPr lang="en-US"/>
        </a:p>
      </dgm:t>
    </dgm:pt>
    <dgm:pt modelId="{E03E58D0-B419-4583-889E-C2FD58DD35FD}" type="sibTrans" cxnId="{782EBA48-D720-41E1-A47C-29E3A1E73930}">
      <dgm:prSet/>
      <dgm:spPr/>
      <dgm:t>
        <a:bodyPr/>
        <a:lstStyle/>
        <a:p>
          <a:endParaRPr lang="en-US"/>
        </a:p>
      </dgm:t>
    </dgm:pt>
    <dgm:pt modelId="{F9A344EB-EF30-4831-AC08-79F1A66888C4}">
      <dgm:prSet custT="1"/>
      <dgm:spPr/>
      <dgm:t>
        <a:bodyPr/>
        <a:lstStyle/>
        <a:p>
          <a:r>
            <a:rPr lang="en-US" sz="1200" dirty="0"/>
            <a:t>Cold Mass Assy F10103605</a:t>
          </a:r>
        </a:p>
      </dgm:t>
    </dgm:pt>
    <dgm:pt modelId="{5FE0F8BF-D4F8-4CB7-ACC4-A152CAD8C10E}" type="parTrans" cxnId="{74EEEDA2-86E8-478D-A4FE-A601AC9984D2}">
      <dgm:prSet/>
      <dgm:spPr/>
      <dgm:t>
        <a:bodyPr/>
        <a:lstStyle/>
        <a:p>
          <a:endParaRPr lang="en-US"/>
        </a:p>
      </dgm:t>
    </dgm:pt>
    <dgm:pt modelId="{082172C3-8A83-46E4-AEB3-2ED9B38F4AEA}" type="sibTrans" cxnId="{74EEEDA2-86E8-478D-A4FE-A601AC9984D2}">
      <dgm:prSet/>
      <dgm:spPr/>
      <dgm:t>
        <a:bodyPr/>
        <a:lstStyle/>
        <a:p>
          <a:endParaRPr lang="en-US"/>
        </a:p>
      </dgm:t>
    </dgm:pt>
    <dgm:pt modelId="{93264779-4700-493E-BB57-1BC8048CE5AB}">
      <dgm:prSet custT="1"/>
      <dgm:spPr/>
      <dgm:t>
        <a:bodyPr/>
        <a:lstStyle/>
        <a:p>
          <a:r>
            <a:rPr lang="en-US" sz="1200" dirty="0"/>
            <a:t>Shell Closure F10138327</a:t>
          </a:r>
        </a:p>
      </dgm:t>
    </dgm:pt>
    <dgm:pt modelId="{D8E28C93-28C6-4EE1-80C9-1E9394F5460B}" type="parTrans" cxnId="{CA426FA8-D7DA-4AAD-82BF-D0C1A726DB4B}">
      <dgm:prSet/>
      <dgm:spPr/>
      <dgm:t>
        <a:bodyPr/>
        <a:lstStyle/>
        <a:p>
          <a:endParaRPr lang="en-US"/>
        </a:p>
      </dgm:t>
    </dgm:pt>
    <dgm:pt modelId="{FC75C07E-C95B-4350-AB1A-346A0F130065}" type="sibTrans" cxnId="{CA426FA8-D7DA-4AAD-82BF-D0C1A726DB4B}">
      <dgm:prSet/>
      <dgm:spPr/>
      <dgm:t>
        <a:bodyPr/>
        <a:lstStyle/>
        <a:p>
          <a:endParaRPr lang="en-US"/>
        </a:p>
      </dgm:t>
    </dgm:pt>
    <dgm:pt modelId="{8D072C47-4733-419C-A8CD-EE6D50A9D041}">
      <dgm:prSet custT="1"/>
      <dgm:spPr/>
      <dgm:t>
        <a:bodyPr/>
        <a:lstStyle/>
        <a:p>
          <a:r>
            <a:rPr lang="en-US" sz="1200" dirty="0"/>
            <a:t>Shell Setup </a:t>
          </a:r>
          <a:r>
            <a:rPr lang="en-US" sz="1200" dirty="0" err="1"/>
            <a:t>Preweld</a:t>
          </a:r>
          <a:r>
            <a:rPr lang="en-US" sz="1200" dirty="0"/>
            <a:t> F10138328</a:t>
          </a:r>
        </a:p>
      </dgm:t>
    </dgm:pt>
    <dgm:pt modelId="{07C643CB-0830-42F2-A993-93A02E2CCCE5}" type="parTrans" cxnId="{666330D1-7465-4B82-B5B3-37BB6CB36F37}">
      <dgm:prSet/>
      <dgm:spPr/>
      <dgm:t>
        <a:bodyPr/>
        <a:lstStyle/>
        <a:p>
          <a:endParaRPr lang="en-US"/>
        </a:p>
      </dgm:t>
    </dgm:pt>
    <dgm:pt modelId="{9B17E5FD-67BD-4961-AB91-49A6D0CBBE4F}" type="sibTrans" cxnId="{666330D1-7465-4B82-B5B3-37BB6CB36F37}">
      <dgm:prSet/>
      <dgm:spPr/>
      <dgm:t>
        <a:bodyPr/>
        <a:lstStyle/>
        <a:p>
          <a:endParaRPr lang="en-US"/>
        </a:p>
      </dgm:t>
    </dgm:pt>
    <dgm:pt modelId="{957FDAF4-9FCA-4C16-9D44-F58BB9A0A37E}">
      <dgm:prSet custT="1"/>
      <dgm:spPr/>
      <dgm:t>
        <a:bodyPr/>
        <a:lstStyle/>
        <a:p>
          <a:r>
            <a:rPr lang="en-US" sz="1200" dirty="0"/>
            <a:t>Alignment F10138330</a:t>
          </a:r>
        </a:p>
      </dgm:t>
    </dgm:pt>
    <dgm:pt modelId="{D9DF96E9-D9F3-4828-ADE9-5C6208B24110}" type="parTrans" cxnId="{EBDA178D-3E25-4BB3-8C4B-E0B6F8989CA2}">
      <dgm:prSet/>
      <dgm:spPr/>
      <dgm:t>
        <a:bodyPr/>
        <a:lstStyle/>
        <a:p>
          <a:endParaRPr lang="en-US"/>
        </a:p>
      </dgm:t>
    </dgm:pt>
    <dgm:pt modelId="{C97F46AF-7475-4F24-A4BF-7ED75386458E}" type="sibTrans" cxnId="{EBDA178D-3E25-4BB3-8C4B-E0B6F8989CA2}">
      <dgm:prSet/>
      <dgm:spPr/>
      <dgm:t>
        <a:bodyPr/>
        <a:lstStyle/>
        <a:p>
          <a:endParaRPr lang="en-US"/>
        </a:p>
      </dgm:t>
    </dgm:pt>
    <dgm:pt modelId="{06AAB0EB-7753-486D-AE3B-F0C7F006EAAA}">
      <dgm:prSet custT="1"/>
      <dgm:spPr/>
      <dgm:t>
        <a:bodyPr/>
        <a:lstStyle/>
        <a:p>
          <a:r>
            <a:rPr lang="en-US" sz="1200"/>
            <a:t>Bus </a:t>
          </a:r>
          <a:r>
            <a:rPr lang="en-US" sz="1200" dirty="0"/>
            <a:t>+ Expansion Loops F10138329</a:t>
          </a:r>
        </a:p>
      </dgm:t>
    </dgm:pt>
    <dgm:pt modelId="{663C5C19-00DE-4228-8140-68A1F9325C75}" type="parTrans" cxnId="{EC9A6E43-383C-4D15-8C48-05684FD063D8}">
      <dgm:prSet/>
      <dgm:spPr/>
      <dgm:t>
        <a:bodyPr/>
        <a:lstStyle/>
        <a:p>
          <a:endParaRPr lang="en-US"/>
        </a:p>
      </dgm:t>
    </dgm:pt>
    <dgm:pt modelId="{687796EA-8401-4B11-A4FE-9AF636A17F63}" type="sibTrans" cxnId="{EC9A6E43-383C-4D15-8C48-05684FD063D8}">
      <dgm:prSet/>
      <dgm:spPr/>
      <dgm:t>
        <a:bodyPr/>
        <a:lstStyle/>
        <a:p>
          <a:endParaRPr lang="en-US"/>
        </a:p>
      </dgm:t>
    </dgm:pt>
    <dgm:pt modelId="{B71A7BBD-741E-4702-95E2-B79FECDFE4CE}" type="pres">
      <dgm:prSet presAssocID="{822C3955-1E50-4759-93E3-A4F3E85BE81E}" presName="linearFlow" presStyleCnt="0">
        <dgm:presLayoutVars>
          <dgm:resizeHandles val="exact"/>
        </dgm:presLayoutVars>
      </dgm:prSet>
      <dgm:spPr/>
    </dgm:pt>
    <dgm:pt modelId="{51A034D3-2941-4BFA-BD5F-EA78D2218964}" type="pres">
      <dgm:prSet presAssocID="{91B2F1FC-2F38-42C2-A429-D2B49BE7EA2A}" presName="node" presStyleLbl="node1" presStyleIdx="0" presStyleCnt="7">
        <dgm:presLayoutVars>
          <dgm:bulletEnabled val="1"/>
        </dgm:presLayoutVars>
      </dgm:prSet>
      <dgm:spPr/>
    </dgm:pt>
    <dgm:pt modelId="{DD30D206-6C74-4CDA-B980-0294A2508C80}" type="pres">
      <dgm:prSet presAssocID="{D05F824F-350E-4721-8BD0-1DABDC61E1DB}" presName="sibTrans" presStyleLbl="sibTrans2D1" presStyleIdx="0" presStyleCnt="6" custAng="10800000"/>
      <dgm:spPr/>
    </dgm:pt>
    <dgm:pt modelId="{E7FA0E37-2D79-4EFB-8229-8C2318BF283C}" type="pres">
      <dgm:prSet presAssocID="{D05F824F-350E-4721-8BD0-1DABDC61E1DB}" presName="connectorText" presStyleLbl="sibTrans2D1" presStyleIdx="0" presStyleCnt="6"/>
      <dgm:spPr/>
    </dgm:pt>
    <dgm:pt modelId="{57AB7266-81FB-46BA-B726-3B160F8ED964}" type="pres">
      <dgm:prSet presAssocID="{3B87940E-A482-4AAE-9893-15A3BA8940B0}" presName="node" presStyleLbl="node1" presStyleIdx="1" presStyleCnt="7">
        <dgm:presLayoutVars>
          <dgm:bulletEnabled val="1"/>
        </dgm:presLayoutVars>
      </dgm:prSet>
      <dgm:spPr/>
    </dgm:pt>
    <dgm:pt modelId="{AB7C3D81-1C27-45F8-B07D-7EA2B1488854}" type="pres">
      <dgm:prSet presAssocID="{E03E58D0-B419-4583-889E-C2FD58DD35FD}" presName="sibTrans" presStyleLbl="sibTrans2D1" presStyleIdx="1" presStyleCnt="6" custAng="10800000"/>
      <dgm:spPr/>
    </dgm:pt>
    <dgm:pt modelId="{8863813E-E013-41AA-B645-0E431D841DFB}" type="pres">
      <dgm:prSet presAssocID="{E03E58D0-B419-4583-889E-C2FD58DD35FD}" presName="connectorText" presStyleLbl="sibTrans2D1" presStyleIdx="1" presStyleCnt="6"/>
      <dgm:spPr/>
    </dgm:pt>
    <dgm:pt modelId="{9D9C22B5-EA5F-4960-981D-949802A4B2FA}" type="pres">
      <dgm:prSet presAssocID="{F9A344EB-EF30-4831-AC08-79F1A66888C4}" presName="node" presStyleLbl="node1" presStyleIdx="2" presStyleCnt="7">
        <dgm:presLayoutVars>
          <dgm:bulletEnabled val="1"/>
        </dgm:presLayoutVars>
      </dgm:prSet>
      <dgm:spPr/>
    </dgm:pt>
    <dgm:pt modelId="{6E2A1547-7747-4B50-99CE-8FAAF1B9EB6F}" type="pres">
      <dgm:prSet presAssocID="{082172C3-8A83-46E4-AEB3-2ED9B38F4AEA}" presName="sibTrans" presStyleLbl="sibTrans2D1" presStyleIdx="2" presStyleCnt="6" custAng="10800000"/>
      <dgm:spPr/>
    </dgm:pt>
    <dgm:pt modelId="{9803AFD1-DA43-47CE-B98E-7360374A668E}" type="pres">
      <dgm:prSet presAssocID="{082172C3-8A83-46E4-AEB3-2ED9B38F4AEA}" presName="connectorText" presStyleLbl="sibTrans2D1" presStyleIdx="2" presStyleCnt="6"/>
      <dgm:spPr/>
    </dgm:pt>
    <dgm:pt modelId="{8E49B7C5-E3A4-49A3-9CFC-40456815A232}" type="pres">
      <dgm:prSet presAssocID="{93264779-4700-493E-BB57-1BC8048CE5AB}" presName="node" presStyleLbl="node1" presStyleIdx="3" presStyleCnt="7">
        <dgm:presLayoutVars>
          <dgm:bulletEnabled val="1"/>
        </dgm:presLayoutVars>
      </dgm:prSet>
      <dgm:spPr/>
    </dgm:pt>
    <dgm:pt modelId="{7CF44021-87BC-413A-9AC8-9A75B6DE50C1}" type="pres">
      <dgm:prSet presAssocID="{FC75C07E-C95B-4350-AB1A-346A0F130065}" presName="sibTrans" presStyleLbl="sibTrans2D1" presStyleIdx="3" presStyleCnt="6" custAng="10800000"/>
      <dgm:spPr/>
    </dgm:pt>
    <dgm:pt modelId="{026C8329-D889-44FD-896F-C3BF4C1BA97B}" type="pres">
      <dgm:prSet presAssocID="{FC75C07E-C95B-4350-AB1A-346A0F130065}" presName="connectorText" presStyleLbl="sibTrans2D1" presStyleIdx="3" presStyleCnt="6"/>
      <dgm:spPr/>
    </dgm:pt>
    <dgm:pt modelId="{33D84D7E-C201-43AC-9012-12D834683DCE}" type="pres">
      <dgm:prSet presAssocID="{8D072C47-4733-419C-A8CD-EE6D50A9D041}" presName="node" presStyleLbl="node1" presStyleIdx="4" presStyleCnt="7">
        <dgm:presLayoutVars>
          <dgm:bulletEnabled val="1"/>
        </dgm:presLayoutVars>
      </dgm:prSet>
      <dgm:spPr/>
    </dgm:pt>
    <dgm:pt modelId="{BFF199FE-B4AD-491C-8DE5-10DFD69BFD12}" type="pres">
      <dgm:prSet presAssocID="{9B17E5FD-67BD-4961-AB91-49A6D0CBBE4F}" presName="sibTrans" presStyleLbl="sibTrans2D1" presStyleIdx="4" presStyleCnt="6" custAng="10800000"/>
      <dgm:spPr/>
    </dgm:pt>
    <dgm:pt modelId="{3C1A3074-6218-46D8-ACF7-9C2AE14ADC91}" type="pres">
      <dgm:prSet presAssocID="{9B17E5FD-67BD-4961-AB91-49A6D0CBBE4F}" presName="connectorText" presStyleLbl="sibTrans2D1" presStyleIdx="4" presStyleCnt="6"/>
      <dgm:spPr/>
    </dgm:pt>
    <dgm:pt modelId="{D552F6D3-4ECA-4DDC-80A0-7EB9F23705D5}" type="pres">
      <dgm:prSet presAssocID="{06AAB0EB-7753-486D-AE3B-F0C7F006EAAA}" presName="node" presStyleLbl="node1" presStyleIdx="5" presStyleCnt="7">
        <dgm:presLayoutVars>
          <dgm:bulletEnabled val="1"/>
        </dgm:presLayoutVars>
      </dgm:prSet>
      <dgm:spPr/>
    </dgm:pt>
    <dgm:pt modelId="{46D186E8-8BD3-441C-92E9-CDD40330ADA1}" type="pres">
      <dgm:prSet presAssocID="{687796EA-8401-4B11-A4FE-9AF636A17F63}" presName="sibTrans" presStyleLbl="sibTrans2D1" presStyleIdx="5" presStyleCnt="6" custAng="10800000"/>
      <dgm:spPr/>
    </dgm:pt>
    <dgm:pt modelId="{51227139-B144-43E7-ACFC-B9A4F26AF361}" type="pres">
      <dgm:prSet presAssocID="{687796EA-8401-4B11-A4FE-9AF636A17F63}" presName="connectorText" presStyleLbl="sibTrans2D1" presStyleIdx="5" presStyleCnt="6"/>
      <dgm:spPr/>
    </dgm:pt>
    <dgm:pt modelId="{A73374AC-2C23-4368-A5C9-C1AF05DA55B1}" type="pres">
      <dgm:prSet presAssocID="{957FDAF4-9FCA-4C16-9D44-F58BB9A0A37E}" presName="node" presStyleLbl="node1" presStyleIdx="6" presStyleCnt="7">
        <dgm:presLayoutVars>
          <dgm:bulletEnabled val="1"/>
        </dgm:presLayoutVars>
      </dgm:prSet>
      <dgm:spPr/>
    </dgm:pt>
  </dgm:ptLst>
  <dgm:cxnLst>
    <dgm:cxn modelId="{517B450C-CE47-455D-9322-E9B40744E63C}" type="presOf" srcId="{8D072C47-4733-419C-A8CD-EE6D50A9D041}" destId="{33D84D7E-C201-43AC-9012-12D834683DCE}" srcOrd="0" destOrd="0" presId="urn:microsoft.com/office/officeart/2005/8/layout/process2"/>
    <dgm:cxn modelId="{D1727B1F-5A1C-459B-B7FB-00907A12F06F}" type="presOf" srcId="{FC75C07E-C95B-4350-AB1A-346A0F130065}" destId="{026C8329-D889-44FD-896F-C3BF4C1BA97B}" srcOrd="1" destOrd="0" presId="urn:microsoft.com/office/officeart/2005/8/layout/process2"/>
    <dgm:cxn modelId="{C2607B20-BDFC-45EB-AE69-4EBD201F03AB}" type="presOf" srcId="{9B17E5FD-67BD-4961-AB91-49A6D0CBBE4F}" destId="{BFF199FE-B4AD-491C-8DE5-10DFD69BFD12}" srcOrd="0" destOrd="0" presId="urn:microsoft.com/office/officeart/2005/8/layout/process2"/>
    <dgm:cxn modelId="{7AA38920-DC7B-4645-A3B5-6F8729149C6F}" type="presOf" srcId="{822C3955-1E50-4759-93E3-A4F3E85BE81E}" destId="{B71A7BBD-741E-4702-95E2-B79FECDFE4CE}" srcOrd="0" destOrd="0" presId="urn:microsoft.com/office/officeart/2005/8/layout/process2"/>
    <dgm:cxn modelId="{6B0DBE3B-A9C0-413E-84FB-330C6482BC77}" type="presOf" srcId="{9B17E5FD-67BD-4961-AB91-49A6D0CBBE4F}" destId="{3C1A3074-6218-46D8-ACF7-9C2AE14ADC91}" srcOrd="1" destOrd="0" presId="urn:microsoft.com/office/officeart/2005/8/layout/process2"/>
    <dgm:cxn modelId="{806F3440-49CE-4C4A-9247-D9DD36BFC8F5}" type="presOf" srcId="{D05F824F-350E-4721-8BD0-1DABDC61E1DB}" destId="{DD30D206-6C74-4CDA-B980-0294A2508C80}" srcOrd="0" destOrd="0" presId="urn:microsoft.com/office/officeart/2005/8/layout/process2"/>
    <dgm:cxn modelId="{3BD5B05E-6883-4F5C-BD96-8E3E29F8F469}" type="presOf" srcId="{93264779-4700-493E-BB57-1BC8048CE5AB}" destId="{8E49B7C5-E3A4-49A3-9CFC-40456815A232}" srcOrd="0" destOrd="0" presId="urn:microsoft.com/office/officeart/2005/8/layout/process2"/>
    <dgm:cxn modelId="{F32D0460-5435-4319-B6B6-537C7E659F12}" type="presOf" srcId="{D05F824F-350E-4721-8BD0-1DABDC61E1DB}" destId="{E7FA0E37-2D79-4EFB-8229-8C2318BF283C}" srcOrd="1" destOrd="0" presId="urn:microsoft.com/office/officeart/2005/8/layout/process2"/>
    <dgm:cxn modelId="{A9CED361-278B-4F39-88C8-8086E2AB142D}" type="presOf" srcId="{FC75C07E-C95B-4350-AB1A-346A0F130065}" destId="{7CF44021-87BC-413A-9AC8-9A75B6DE50C1}" srcOrd="0" destOrd="0" presId="urn:microsoft.com/office/officeart/2005/8/layout/process2"/>
    <dgm:cxn modelId="{EC9A6E43-383C-4D15-8C48-05684FD063D8}" srcId="{822C3955-1E50-4759-93E3-A4F3E85BE81E}" destId="{06AAB0EB-7753-486D-AE3B-F0C7F006EAAA}" srcOrd="5" destOrd="0" parTransId="{663C5C19-00DE-4228-8140-68A1F9325C75}" sibTransId="{687796EA-8401-4B11-A4FE-9AF636A17F63}"/>
    <dgm:cxn modelId="{93233F45-D9AB-484C-8F22-4EC18FBC497C}" type="presOf" srcId="{E03E58D0-B419-4583-889E-C2FD58DD35FD}" destId="{AB7C3D81-1C27-45F8-B07D-7EA2B1488854}" srcOrd="0" destOrd="0" presId="urn:microsoft.com/office/officeart/2005/8/layout/process2"/>
    <dgm:cxn modelId="{782EBA48-D720-41E1-A47C-29E3A1E73930}" srcId="{822C3955-1E50-4759-93E3-A4F3E85BE81E}" destId="{3B87940E-A482-4AAE-9893-15A3BA8940B0}" srcOrd="1" destOrd="0" parTransId="{FACC4882-FE61-4092-943C-CB3AA075C39B}" sibTransId="{E03E58D0-B419-4583-889E-C2FD58DD35FD}"/>
    <dgm:cxn modelId="{69DA8A53-59FF-429A-8104-4C3B0D221A5B}" type="presOf" srcId="{082172C3-8A83-46E4-AEB3-2ED9B38F4AEA}" destId="{6E2A1547-7747-4B50-99CE-8FAAF1B9EB6F}" srcOrd="0" destOrd="0" presId="urn:microsoft.com/office/officeart/2005/8/layout/process2"/>
    <dgm:cxn modelId="{59BADA81-E365-4193-B36E-75BF039DC803}" type="presOf" srcId="{082172C3-8A83-46E4-AEB3-2ED9B38F4AEA}" destId="{9803AFD1-DA43-47CE-B98E-7360374A668E}" srcOrd="1" destOrd="0" presId="urn:microsoft.com/office/officeart/2005/8/layout/process2"/>
    <dgm:cxn modelId="{EBDA178D-3E25-4BB3-8C4B-E0B6F8989CA2}" srcId="{822C3955-1E50-4759-93E3-A4F3E85BE81E}" destId="{957FDAF4-9FCA-4C16-9D44-F58BB9A0A37E}" srcOrd="6" destOrd="0" parTransId="{D9DF96E9-D9F3-4828-ADE9-5C6208B24110}" sibTransId="{C97F46AF-7475-4F24-A4BF-7ED75386458E}"/>
    <dgm:cxn modelId="{8D6E0291-0350-4DED-95B0-79B5FF82B4B3}" type="presOf" srcId="{06AAB0EB-7753-486D-AE3B-F0C7F006EAAA}" destId="{D552F6D3-4ECA-4DDC-80A0-7EB9F23705D5}" srcOrd="0" destOrd="0" presId="urn:microsoft.com/office/officeart/2005/8/layout/process2"/>
    <dgm:cxn modelId="{3144B19D-177B-4FDD-80B0-A328E8A4DBBE}" type="presOf" srcId="{957FDAF4-9FCA-4C16-9D44-F58BB9A0A37E}" destId="{A73374AC-2C23-4368-A5C9-C1AF05DA55B1}" srcOrd="0" destOrd="0" presId="urn:microsoft.com/office/officeart/2005/8/layout/process2"/>
    <dgm:cxn modelId="{74EEEDA2-86E8-478D-A4FE-A601AC9984D2}" srcId="{822C3955-1E50-4759-93E3-A4F3E85BE81E}" destId="{F9A344EB-EF30-4831-AC08-79F1A66888C4}" srcOrd="2" destOrd="0" parTransId="{5FE0F8BF-D4F8-4CB7-ACC4-A152CAD8C10E}" sibTransId="{082172C3-8A83-46E4-AEB3-2ED9B38F4AEA}"/>
    <dgm:cxn modelId="{CA426FA8-D7DA-4AAD-82BF-D0C1A726DB4B}" srcId="{822C3955-1E50-4759-93E3-A4F3E85BE81E}" destId="{93264779-4700-493E-BB57-1BC8048CE5AB}" srcOrd="3" destOrd="0" parTransId="{D8E28C93-28C6-4EE1-80C9-1E9394F5460B}" sibTransId="{FC75C07E-C95B-4350-AB1A-346A0F130065}"/>
    <dgm:cxn modelId="{E8DE97B7-AF28-4F9A-98F0-09BF3C716BCD}" type="presOf" srcId="{687796EA-8401-4B11-A4FE-9AF636A17F63}" destId="{46D186E8-8BD3-441C-92E9-CDD40330ADA1}" srcOrd="0" destOrd="0" presId="urn:microsoft.com/office/officeart/2005/8/layout/process2"/>
    <dgm:cxn modelId="{3F8744BC-D5C6-4C44-9FAE-2094BB999D11}" srcId="{822C3955-1E50-4759-93E3-A4F3E85BE81E}" destId="{91B2F1FC-2F38-42C2-A429-D2B49BE7EA2A}" srcOrd="0" destOrd="0" parTransId="{EE1909F7-6181-432E-A0B6-2DC27F71DF7A}" sibTransId="{D05F824F-350E-4721-8BD0-1DABDC61E1DB}"/>
    <dgm:cxn modelId="{9DE6FABF-A6CC-4B61-AB56-00FCAF766C25}" type="presOf" srcId="{E03E58D0-B419-4583-889E-C2FD58DD35FD}" destId="{8863813E-E013-41AA-B645-0E431D841DFB}" srcOrd="1" destOrd="0" presId="urn:microsoft.com/office/officeart/2005/8/layout/process2"/>
    <dgm:cxn modelId="{131462C0-6A15-4CA0-8C44-A4228F3FCCFC}" type="presOf" srcId="{687796EA-8401-4B11-A4FE-9AF636A17F63}" destId="{51227139-B144-43E7-ACFC-B9A4F26AF361}" srcOrd="1" destOrd="0" presId="urn:microsoft.com/office/officeart/2005/8/layout/process2"/>
    <dgm:cxn modelId="{666330D1-7465-4B82-B5B3-37BB6CB36F37}" srcId="{822C3955-1E50-4759-93E3-A4F3E85BE81E}" destId="{8D072C47-4733-419C-A8CD-EE6D50A9D041}" srcOrd="4" destOrd="0" parTransId="{07C643CB-0830-42F2-A993-93A02E2CCCE5}" sibTransId="{9B17E5FD-67BD-4961-AB91-49A6D0CBBE4F}"/>
    <dgm:cxn modelId="{3558BDD1-9085-49D2-BCFE-2BD411BF8F33}" type="presOf" srcId="{91B2F1FC-2F38-42C2-A429-D2B49BE7EA2A}" destId="{51A034D3-2941-4BFA-BD5F-EA78D2218964}" srcOrd="0" destOrd="0" presId="urn:microsoft.com/office/officeart/2005/8/layout/process2"/>
    <dgm:cxn modelId="{76AF0FD7-798A-4DBC-B89C-49AD8414C48C}" type="presOf" srcId="{3B87940E-A482-4AAE-9893-15A3BA8940B0}" destId="{57AB7266-81FB-46BA-B726-3B160F8ED964}" srcOrd="0" destOrd="0" presId="urn:microsoft.com/office/officeart/2005/8/layout/process2"/>
    <dgm:cxn modelId="{CDDFEEF2-DB1E-4991-83E4-61D5AC3587B0}" type="presOf" srcId="{F9A344EB-EF30-4831-AC08-79F1A66888C4}" destId="{9D9C22B5-EA5F-4960-981D-949802A4B2FA}" srcOrd="0" destOrd="0" presId="urn:microsoft.com/office/officeart/2005/8/layout/process2"/>
    <dgm:cxn modelId="{7ECD5F54-8520-419E-8CC9-1990905C66F7}" type="presParOf" srcId="{B71A7BBD-741E-4702-95E2-B79FECDFE4CE}" destId="{51A034D3-2941-4BFA-BD5F-EA78D2218964}" srcOrd="0" destOrd="0" presId="urn:microsoft.com/office/officeart/2005/8/layout/process2"/>
    <dgm:cxn modelId="{09A0D00D-3051-4228-B1A5-A39E604BA432}" type="presParOf" srcId="{B71A7BBD-741E-4702-95E2-B79FECDFE4CE}" destId="{DD30D206-6C74-4CDA-B980-0294A2508C80}" srcOrd="1" destOrd="0" presId="urn:microsoft.com/office/officeart/2005/8/layout/process2"/>
    <dgm:cxn modelId="{B92F096A-13B2-4860-86F9-5BB9AAE5B25E}" type="presParOf" srcId="{DD30D206-6C74-4CDA-B980-0294A2508C80}" destId="{E7FA0E37-2D79-4EFB-8229-8C2318BF283C}" srcOrd="0" destOrd="0" presId="urn:microsoft.com/office/officeart/2005/8/layout/process2"/>
    <dgm:cxn modelId="{C3A2957E-5980-45D3-8FFF-C7CD894E3E3C}" type="presParOf" srcId="{B71A7BBD-741E-4702-95E2-B79FECDFE4CE}" destId="{57AB7266-81FB-46BA-B726-3B160F8ED964}" srcOrd="2" destOrd="0" presId="urn:microsoft.com/office/officeart/2005/8/layout/process2"/>
    <dgm:cxn modelId="{E06AE439-19F3-4197-9A13-DFDDC17A8793}" type="presParOf" srcId="{B71A7BBD-741E-4702-95E2-B79FECDFE4CE}" destId="{AB7C3D81-1C27-45F8-B07D-7EA2B1488854}" srcOrd="3" destOrd="0" presId="urn:microsoft.com/office/officeart/2005/8/layout/process2"/>
    <dgm:cxn modelId="{6754E22B-11A9-4A07-8015-48F3401307A2}" type="presParOf" srcId="{AB7C3D81-1C27-45F8-B07D-7EA2B1488854}" destId="{8863813E-E013-41AA-B645-0E431D841DFB}" srcOrd="0" destOrd="0" presId="urn:microsoft.com/office/officeart/2005/8/layout/process2"/>
    <dgm:cxn modelId="{FA34EEAC-62C4-4A66-9F36-D6E4425CA094}" type="presParOf" srcId="{B71A7BBD-741E-4702-95E2-B79FECDFE4CE}" destId="{9D9C22B5-EA5F-4960-981D-949802A4B2FA}" srcOrd="4" destOrd="0" presId="urn:microsoft.com/office/officeart/2005/8/layout/process2"/>
    <dgm:cxn modelId="{AB127721-BC00-4388-BE56-B2C2CA7B6940}" type="presParOf" srcId="{B71A7BBD-741E-4702-95E2-B79FECDFE4CE}" destId="{6E2A1547-7747-4B50-99CE-8FAAF1B9EB6F}" srcOrd="5" destOrd="0" presId="urn:microsoft.com/office/officeart/2005/8/layout/process2"/>
    <dgm:cxn modelId="{929D63B1-D6CA-4B84-A4BC-12593B096C07}" type="presParOf" srcId="{6E2A1547-7747-4B50-99CE-8FAAF1B9EB6F}" destId="{9803AFD1-DA43-47CE-B98E-7360374A668E}" srcOrd="0" destOrd="0" presId="urn:microsoft.com/office/officeart/2005/8/layout/process2"/>
    <dgm:cxn modelId="{A67EA485-6F24-4585-B7E7-958418E77197}" type="presParOf" srcId="{B71A7BBD-741E-4702-95E2-B79FECDFE4CE}" destId="{8E49B7C5-E3A4-49A3-9CFC-40456815A232}" srcOrd="6" destOrd="0" presId="urn:microsoft.com/office/officeart/2005/8/layout/process2"/>
    <dgm:cxn modelId="{4531344C-6718-4E52-B6B5-C5F0CDCD98B0}" type="presParOf" srcId="{B71A7BBD-741E-4702-95E2-B79FECDFE4CE}" destId="{7CF44021-87BC-413A-9AC8-9A75B6DE50C1}" srcOrd="7" destOrd="0" presId="urn:microsoft.com/office/officeart/2005/8/layout/process2"/>
    <dgm:cxn modelId="{BED5ABEB-B491-40CE-B89C-DA3231CA232F}" type="presParOf" srcId="{7CF44021-87BC-413A-9AC8-9A75B6DE50C1}" destId="{026C8329-D889-44FD-896F-C3BF4C1BA97B}" srcOrd="0" destOrd="0" presId="urn:microsoft.com/office/officeart/2005/8/layout/process2"/>
    <dgm:cxn modelId="{457A1009-6B91-4574-A56F-8FFF1A4299B6}" type="presParOf" srcId="{B71A7BBD-741E-4702-95E2-B79FECDFE4CE}" destId="{33D84D7E-C201-43AC-9012-12D834683DCE}" srcOrd="8" destOrd="0" presId="urn:microsoft.com/office/officeart/2005/8/layout/process2"/>
    <dgm:cxn modelId="{D7998BB7-4382-4FFC-9B8C-871BB868C0EA}" type="presParOf" srcId="{B71A7BBD-741E-4702-95E2-B79FECDFE4CE}" destId="{BFF199FE-B4AD-491C-8DE5-10DFD69BFD12}" srcOrd="9" destOrd="0" presId="urn:microsoft.com/office/officeart/2005/8/layout/process2"/>
    <dgm:cxn modelId="{4B49DD69-230F-4B6E-9D26-94FE913C91E6}" type="presParOf" srcId="{BFF199FE-B4AD-491C-8DE5-10DFD69BFD12}" destId="{3C1A3074-6218-46D8-ACF7-9C2AE14ADC91}" srcOrd="0" destOrd="0" presId="urn:microsoft.com/office/officeart/2005/8/layout/process2"/>
    <dgm:cxn modelId="{7BD8D32D-8864-42F5-B643-09A72331CCA8}" type="presParOf" srcId="{B71A7BBD-741E-4702-95E2-B79FECDFE4CE}" destId="{D552F6D3-4ECA-4DDC-80A0-7EB9F23705D5}" srcOrd="10" destOrd="0" presId="urn:microsoft.com/office/officeart/2005/8/layout/process2"/>
    <dgm:cxn modelId="{FF838C00-4D82-4F6E-AF7E-2A0D7D587544}" type="presParOf" srcId="{B71A7BBD-741E-4702-95E2-B79FECDFE4CE}" destId="{46D186E8-8BD3-441C-92E9-CDD40330ADA1}" srcOrd="11" destOrd="0" presId="urn:microsoft.com/office/officeart/2005/8/layout/process2"/>
    <dgm:cxn modelId="{E75F9980-E469-4023-959B-E5591E9550B3}" type="presParOf" srcId="{46D186E8-8BD3-441C-92E9-CDD40330ADA1}" destId="{51227139-B144-43E7-ACFC-B9A4F26AF361}" srcOrd="0" destOrd="0" presId="urn:microsoft.com/office/officeart/2005/8/layout/process2"/>
    <dgm:cxn modelId="{BEAB56BA-D3FB-4B99-A673-C60EB291857B}" type="presParOf" srcId="{B71A7BBD-741E-4702-95E2-B79FECDFE4CE}" destId="{A73374AC-2C23-4368-A5C9-C1AF05DA55B1}" srcOrd="12" destOrd="0" presId="urn:microsoft.com/office/officeart/2005/8/layout/process2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71392-1A82-46B1-A67B-0C8ACA2128A8}">
      <dsp:nvSpPr>
        <dsp:cNvPr id="0" name=""/>
        <dsp:cNvSpPr/>
      </dsp:nvSpPr>
      <dsp:spPr>
        <a:xfrm>
          <a:off x="3959224" y="1399084"/>
          <a:ext cx="3094510" cy="248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38"/>
              </a:lnTo>
              <a:lnTo>
                <a:pt x="3094510" y="157138"/>
              </a:lnTo>
              <a:lnTo>
                <a:pt x="3094510" y="248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F6D416-3982-4A88-8865-2F05ED2FAC35}">
      <dsp:nvSpPr>
        <dsp:cNvPr id="0" name=""/>
        <dsp:cNvSpPr/>
      </dsp:nvSpPr>
      <dsp:spPr>
        <a:xfrm>
          <a:off x="3959224" y="1399084"/>
          <a:ext cx="1346472" cy="252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205"/>
              </a:lnTo>
              <a:lnTo>
                <a:pt x="1346472" y="160205"/>
              </a:lnTo>
              <a:lnTo>
                <a:pt x="1346472" y="252057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C8F58C7-9691-4389-84FB-6151634F8021}">
      <dsp:nvSpPr>
        <dsp:cNvPr id="0" name=""/>
        <dsp:cNvSpPr/>
      </dsp:nvSpPr>
      <dsp:spPr>
        <a:xfrm>
          <a:off x="3704903" y="1399084"/>
          <a:ext cx="254321" cy="244967"/>
        </a:xfrm>
        <a:custGeom>
          <a:avLst/>
          <a:gdLst/>
          <a:ahLst/>
          <a:cxnLst/>
          <a:rect l="0" t="0" r="0" b="0"/>
          <a:pathLst>
            <a:path>
              <a:moveTo>
                <a:pt x="254321" y="0"/>
              </a:moveTo>
              <a:lnTo>
                <a:pt x="254321" y="153115"/>
              </a:lnTo>
              <a:lnTo>
                <a:pt x="0" y="153115"/>
              </a:lnTo>
              <a:lnTo>
                <a:pt x="0" y="244967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1138A76-CEAE-4674-8BA5-8EEE7E89F119}">
      <dsp:nvSpPr>
        <dsp:cNvPr id="0" name=""/>
        <dsp:cNvSpPr/>
      </dsp:nvSpPr>
      <dsp:spPr>
        <a:xfrm>
          <a:off x="2216311" y="1399084"/>
          <a:ext cx="1742913" cy="255442"/>
        </a:xfrm>
        <a:custGeom>
          <a:avLst/>
          <a:gdLst/>
          <a:ahLst/>
          <a:cxnLst/>
          <a:rect l="0" t="0" r="0" b="0"/>
          <a:pathLst>
            <a:path>
              <a:moveTo>
                <a:pt x="1742913" y="0"/>
              </a:moveTo>
              <a:lnTo>
                <a:pt x="1742913" y="163590"/>
              </a:lnTo>
              <a:lnTo>
                <a:pt x="0" y="163590"/>
              </a:lnTo>
              <a:lnTo>
                <a:pt x="0" y="255442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B698194B-5740-4DAF-9644-813787BE230D}">
      <dsp:nvSpPr>
        <dsp:cNvPr id="0" name=""/>
        <dsp:cNvSpPr/>
      </dsp:nvSpPr>
      <dsp:spPr>
        <a:xfrm>
          <a:off x="760686" y="1399084"/>
          <a:ext cx="3198538" cy="243365"/>
        </a:xfrm>
        <a:custGeom>
          <a:avLst/>
          <a:gdLst/>
          <a:ahLst/>
          <a:cxnLst/>
          <a:rect l="0" t="0" r="0" b="0"/>
          <a:pathLst>
            <a:path>
              <a:moveTo>
                <a:pt x="3198538" y="0"/>
              </a:moveTo>
              <a:lnTo>
                <a:pt x="3198538" y="151513"/>
              </a:lnTo>
              <a:lnTo>
                <a:pt x="0" y="151513"/>
              </a:lnTo>
              <a:lnTo>
                <a:pt x="0" y="2433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7FE8A-3760-4B27-B603-6590FBAA3E6A}">
      <dsp:nvSpPr>
        <dsp:cNvPr id="0" name=""/>
        <dsp:cNvSpPr/>
      </dsp:nvSpPr>
      <dsp:spPr>
        <a:xfrm>
          <a:off x="3172935" y="279958"/>
          <a:ext cx="1572579" cy="11191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555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302.4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Q1/Q3 Cryo-assemblies Fabrication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L2: S. Feher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(T. Strauss)</a:t>
          </a:r>
        </a:p>
      </dsp:txBody>
      <dsp:txXfrm>
        <a:off x="3172935" y="279958"/>
        <a:ext cx="1572579" cy="1119126"/>
      </dsp:txXfrm>
    </dsp:sp>
    <dsp:sp modelId="{83C47E7E-34D5-4D0D-A997-376E4882DA37}">
      <dsp:nvSpPr>
        <dsp:cNvPr id="0" name=""/>
        <dsp:cNvSpPr/>
      </dsp:nvSpPr>
      <dsp:spPr>
        <a:xfrm>
          <a:off x="3731134" y="1311972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731134" y="1311972"/>
        <a:ext cx="684272" cy="131216"/>
      </dsp:txXfrm>
    </dsp:sp>
    <dsp:sp modelId="{20D9415D-106E-4FE2-BC74-45F380834A2D}">
      <dsp:nvSpPr>
        <dsp:cNvPr id="0" name=""/>
        <dsp:cNvSpPr/>
      </dsp:nvSpPr>
      <dsp:spPr>
        <a:xfrm>
          <a:off x="76543" y="1642449"/>
          <a:ext cx="1368286" cy="1043320"/>
        </a:xfrm>
        <a:prstGeom prst="rect">
          <a:avLst/>
        </a:pr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554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Text" lastClr="000000"/>
              </a:solidFill>
            </a:rPr>
            <a:t>302.4.05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Text" lastClr="000000"/>
              </a:solidFill>
            </a:rPr>
            <a:t>Q1/Q3 Cryo-assembly Integration and Coordination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ysClr val="windowText" lastClr="000000"/>
              </a:solidFill>
            </a:rPr>
            <a:t>L3/CAM S. Feher (T. Strauss)</a:t>
          </a:r>
        </a:p>
      </dsp:txBody>
      <dsp:txXfrm>
        <a:off x="76543" y="1642449"/>
        <a:ext cx="1368286" cy="1043320"/>
      </dsp:txXfrm>
    </dsp:sp>
    <dsp:sp modelId="{E05966A1-8E26-4C9F-9DF6-09D697871719}">
      <dsp:nvSpPr>
        <dsp:cNvPr id="0" name=""/>
        <dsp:cNvSpPr/>
      </dsp:nvSpPr>
      <dsp:spPr>
        <a:xfrm>
          <a:off x="4574267" y="3086722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574267" y="3086722"/>
        <a:ext cx="684272" cy="131216"/>
      </dsp:txXfrm>
    </dsp:sp>
    <dsp:sp modelId="{68A0C8BC-6039-4BA3-8DED-5F9C96938DA1}">
      <dsp:nvSpPr>
        <dsp:cNvPr id="0" name=""/>
        <dsp:cNvSpPr/>
      </dsp:nvSpPr>
      <dsp:spPr>
        <a:xfrm>
          <a:off x="1608073" y="1654527"/>
          <a:ext cx="1216476" cy="763745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554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302.4.01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Magnets Vertical Test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L3: P. Joshi (A. Yahia)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CAM: P. Joshi</a:t>
          </a:r>
        </a:p>
      </dsp:txBody>
      <dsp:txXfrm>
        <a:off x="1608073" y="1654527"/>
        <a:ext cx="1216476" cy="763745"/>
      </dsp:txXfrm>
    </dsp:sp>
    <dsp:sp modelId="{2F63B1A5-5E6B-416F-A81C-B8B751DCD753}">
      <dsp:nvSpPr>
        <dsp:cNvPr id="0" name=""/>
        <dsp:cNvSpPr/>
      </dsp:nvSpPr>
      <dsp:spPr>
        <a:xfrm>
          <a:off x="5051267" y="2918153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051267" y="2918153"/>
        <a:ext cx="684272" cy="131216"/>
      </dsp:txXfrm>
    </dsp:sp>
    <dsp:sp modelId="{8B420B0D-1650-42B7-A38D-F3B7B6E170D4}">
      <dsp:nvSpPr>
        <dsp:cNvPr id="0" name=""/>
        <dsp:cNvSpPr/>
      </dsp:nvSpPr>
      <dsp:spPr>
        <a:xfrm>
          <a:off x="3022098" y="1644052"/>
          <a:ext cx="1365609" cy="1142166"/>
        </a:xfrm>
        <a:prstGeom prst="rect">
          <a:avLst/>
        </a:prstGeom>
        <a:solidFill>
          <a:schemeClr val="lt1"/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555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302.4.02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Cold Mass Assemblies Fabrication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L3/CAM: A. Nobrega (A. Vouris)</a:t>
          </a:r>
        </a:p>
      </dsp:txBody>
      <dsp:txXfrm>
        <a:off x="3022098" y="1644052"/>
        <a:ext cx="1365609" cy="1142166"/>
      </dsp:txXfrm>
    </dsp:sp>
    <dsp:sp modelId="{8295A3E6-ADEE-40BD-854E-E231D920106D}">
      <dsp:nvSpPr>
        <dsp:cNvPr id="0" name=""/>
        <dsp:cNvSpPr/>
      </dsp:nvSpPr>
      <dsp:spPr>
        <a:xfrm>
          <a:off x="5572220" y="3045692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572220" y="3045692"/>
        <a:ext cx="684272" cy="131216"/>
      </dsp:txXfrm>
    </dsp:sp>
    <dsp:sp modelId="{2A05A189-80BE-47BE-8D4A-A9C0D7393FAF}">
      <dsp:nvSpPr>
        <dsp:cNvPr id="0" name=""/>
        <dsp:cNvSpPr/>
      </dsp:nvSpPr>
      <dsp:spPr>
        <a:xfrm>
          <a:off x="4551652" y="1651141"/>
          <a:ext cx="1508090" cy="1016875"/>
        </a:xfrm>
        <a:prstGeom prst="rect">
          <a:avLst/>
        </a:prstGeom>
        <a:solidFill>
          <a:schemeClr val="lt1"/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985" tIns="6985" rIns="6985" bIns="5554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302.4.03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Cryo-Assemblies Fabrication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L3/CAM: A. Nobrega (R. Rabehl</a:t>
          </a:r>
          <a:r>
            <a:rPr lang="en-US" sz="1000" kern="1200" dirty="0"/>
            <a:t>)</a:t>
          </a:r>
        </a:p>
      </dsp:txBody>
      <dsp:txXfrm>
        <a:off x="4551652" y="1651141"/>
        <a:ext cx="1508090" cy="1016875"/>
      </dsp:txXfrm>
    </dsp:sp>
    <dsp:sp modelId="{FB77D466-FA4B-45C2-8680-578EB920EE1D}">
      <dsp:nvSpPr>
        <dsp:cNvPr id="0" name=""/>
        <dsp:cNvSpPr/>
      </dsp:nvSpPr>
      <dsp:spPr>
        <a:xfrm>
          <a:off x="6140172" y="3024161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140172" y="3024161"/>
        <a:ext cx="684272" cy="131216"/>
      </dsp:txXfrm>
    </dsp:sp>
    <dsp:sp modelId="{E85D26AF-1731-45FC-9047-4114361CF873}">
      <dsp:nvSpPr>
        <dsp:cNvPr id="0" name=""/>
        <dsp:cNvSpPr/>
      </dsp:nvSpPr>
      <dsp:spPr>
        <a:xfrm>
          <a:off x="6271904" y="1648075"/>
          <a:ext cx="1563661" cy="1006750"/>
        </a:xfrm>
        <a:prstGeom prst="rect">
          <a:avLst/>
        </a:prstGeom>
        <a:solidFill>
          <a:schemeClr val="lt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715" tIns="5715" rIns="5715" bIns="55549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302.4.04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Cryo-Assemblies Horizontal Test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L3/CAM: G. Chlachidze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(S. Stoynev)</a:t>
          </a:r>
        </a:p>
      </dsp:txBody>
      <dsp:txXfrm>
        <a:off x="6271904" y="1648075"/>
        <a:ext cx="1563661" cy="1006750"/>
      </dsp:txXfrm>
    </dsp:sp>
    <dsp:sp modelId="{0F64CA6A-EE0B-416A-9B4E-A031FE584852}">
      <dsp:nvSpPr>
        <dsp:cNvPr id="0" name=""/>
        <dsp:cNvSpPr/>
      </dsp:nvSpPr>
      <dsp:spPr>
        <a:xfrm>
          <a:off x="6848328" y="2994430"/>
          <a:ext cx="684272" cy="1312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848328" y="2994430"/>
        <a:ext cx="684272" cy="131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034D3-2941-4BFA-BD5F-EA78D2218964}">
      <dsp:nvSpPr>
        <dsp:cNvPr id="0" name=""/>
        <dsp:cNvSpPr/>
      </dsp:nvSpPr>
      <dsp:spPr>
        <a:xfrm>
          <a:off x="1830309" y="632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Cryo-assembly F10139011</a:t>
          </a:r>
        </a:p>
      </dsp:txBody>
      <dsp:txXfrm>
        <a:off x="1845490" y="15813"/>
        <a:ext cx="1637611" cy="487969"/>
      </dsp:txXfrm>
    </dsp:sp>
    <dsp:sp modelId="{DD30D206-6C74-4CDA-B980-0294A2508C80}">
      <dsp:nvSpPr>
        <dsp:cNvPr id="0" name=""/>
        <dsp:cNvSpPr/>
      </dsp:nvSpPr>
      <dsp:spPr>
        <a:xfrm rot="16200000">
          <a:off x="2567108" y="531922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609671"/>
        <a:ext cx="139948" cy="136062"/>
      </dsp:txXfrm>
    </dsp:sp>
    <dsp:sp modelId="{57AB7266-81FB-46BA-B726-3B160F8ED964}">
      <dsp:nvSpPr>
        <dsp:cNvPr id="0" name=""/>
        <dsp:cNvSpPr/>
      </dsp:nvSpPr>
      <dsp:spPr>
        <a:xfrm>
          <a:off x="1830309" y="778129"/>
          <a:ext cx="1667973" cy="518331"/>
        </a:xfrm>
        <a:prstGeom prst="roundRect">
          <a:avLst>
            <a:gd name="adj" fmla="val 10000"/>
          </a:avLst>
        </a:prstGeom>
        <a:solidFill>
          <a:srgbClr val="64BCD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Cold Mass w/ Capillaries F10178090</a:t>
          </a:r>
        </a:p>
      </dsp:txBody>
      <dsp:txXfrm>
        <a:off x="1845490" y="793310"/>
        <a:ext cx="1637611" cy="487969"/>
      </dsp:txXfrm>
    </dsp:sp>
    <dsp:sp modelId="{AB7C3D81-1C27-45F8-B07D-7EA2B1488854}">
      <dsp:nvSpPr>
        <dsp:cNvPr id="0" name=""/>
        <dsp:cNvSpPr/>
      </dsp:nvSpPr>
      <dsp:spPr>
        <a:xfrm rot="16200000">
          <a:off x="2567108" y="1309418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1387167"/>
        <a:ext cx="139948" cy="136062"/>
      </dsp:txXfrm>
    </dsp:sp>
    <dsp:sp modelId="{9D9C22B5-EA5F-4960-981D-949802A4B2FA}">
      <dsp:nvSpPr>
        <dsp:cNvPr id="0" name=""/>
        <dsp:cNvSpPr/>
      </dsp:nvSpPr>
      <dsp:spPr>
        <a:xfrm>
          <a:off x="1830309" y="1555625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Cold Mass Assy F10103605</a:t>
          </a:r>
        </a:p>
      </dsp:txBody>
      <dsp:txXfrm>
        <a:off x="1845490" y="1570806"/>
        <a:ext cx="1637611" cy="487969"/>
      </dsp:txXfrm>
    </dsp:sp>
    <dsp:sp modelId="{6E2A1547-7747-4B50-99CE-8FAAF1B9EB6F}">
      <dsp:nvSpPr>
        <dsp:cNvPr id="0" name=""/>
        <dsp:cNvSpPr/>
      </dsp:nvSpPr>
      <dsp:spPr>
        <a:xfrm rot="16200000">
          <a:off x="2567108" y="2086915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2164664"/>
        <a:ext cx="139948" cy="136062"/>
      </dsp:txXfrm>
    </dsp:sp>
    <dsp:sp modelId="{8E49B7C5-E3A4-49A3-9CFC-40456815A232}">
      <dsp:nvSpPr>
        <dsp:cNvPr id="0" name=""/>
        <dsp:cNvSpPr/>
      </dsp:nvSpPr>
      <dsp:spPr>
        <a:xfrm>
          <a:off x="1830309" y="2333122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Shell Closure F10138327</a:t>
          </a:r>
        </a:p>
      </dsp:txBody>
      <dsp:txXfrm>
        <a:off x="1845490" y="2348303"/>
        <a:ext cx="1637611" cy="487969"/>
      </dsp:txXfrm>
    </dsp:sp>
    <dsp:sp modelId="{7CF44021-87BC-413A-9AC8-9A75B6DE50C1}">
      <dsp:nvSpPr>
        <dsp:cNvPr id="0" name=""/>
        <dsp:cNvSpPr/>
      </dsp:nvSpPr>
      <dsp:spPr>
        <a:xfrm rot="16200000">
          <a:off x="2567108" y="2864411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2942160"/>
        <a:ext cx="139948" cy="136062"/>
      </dsp:txXfrm>
    </dsp:sp>
    <dsp:sp modelId="{33D84D7E-C201-43AC-9012-12D834683DCE}">
      <dsp:nvSpPr>
        <dsp:cNvPr id="0" name=""/>
        <dsp:cNvSpPr/>
      </dsp:nvSpPr>
      <dsp:spPr>
        <a:xfrm>
          <a:off x="1830309" y="3110619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Shell Setup </a:t>
          </a:r>
          <a:r>
            <a:rPr lang="en-US" sz="1200" kern="1200" dirty="0" err="1"/>
            <a:t>Preweld</a:t>
          </a:r>
          <a:r>
            <a:rPr lang="en-US" sz="1200" kern="1200" dirty="0"/>
            <a:t> F10138328</a:t>
          </a:r>
        </a:p>
      </dsp:txBody>
      <dsp:txXfrm>
        <a:off x="1845490" y="3125800"/>
        <a:ext cx="1637611" cy="487969"/>
      </dsp:txXfrm>
    </dsp:sp>
    <dsp:sp modelId="{BFF199FE-B4AD-491C-8DE5-10DFD69BFD12}">
      <dsp:nvSpPr>
        <dsp:cNvPr id="0" name=""/>
        <dsp:cNvSpPr/>
      </dsp:nvSpPr>
      <dsp:spPr>
        <a:xfrm rot="16200000">
          <a:off x="2567108" y="3641908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3719657"/>
        <a:ext cx="139948" cy="136062"/>
      </dsp:txXfrm>
    </dsp:sp>
    <dsp:sp modelId="{D552F6D3-4ECA-4DDC-80A0-7EB9F23705D5}">
      <dsp:nvSpPr>
        <dsp:cNvPr id="0" name=""/>
        <dsp:cNvSpPr/>
      </dsp:nvSpPr>
      <dsp:spPr>
        <a:xfrm>
          <a:off x="1830309" y="3888115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Bus </a:t>
          </a:r>
          <a:r>
            <a:rPr lang="en-US" sz="1200" kern="1200" dirty="0"/>
            <a:t>+ Expansion Loops F10138329</a:t>
          </a:r>
        </a:p>
      </dsp:txBody>
      <dsp:txXfrm>
        <a:off x="1845490" y="3903296"/>
        <a:ext cx="1637611" cy="487969"/>
      </dsp:txXfrm>
    </dsp:sp>
    <dsp:sp modelId="{46D186E8-8BD3-441C-92E9-CDD40330ADA1}">
      <dsp:nvSpPr>
        <dsp:cNvPr id="0" name=""/>
        <dsp:cNvSpPr/>
      </dsp:nvSpPr>
      <dsp:spPr>
        <a:xfrm rot="16200000">
          <a:off x="2567108" y="4419404"/>
          <a:ext cx="194374" cy="23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594321" y="4497153"/>
        <a:ext cx="139948" cy="136062"/>
      </dsp:txXfrm>
    </dsp:sp>
    <dsp:sp modelId="{A73374AC-2C23-4368-A5C9-C1AF05DA55B1}">
      <dsp:nvSpPr>
        <dsp:cNvPr id="0" name=""/>
        <dsp:cNvSpPr/>
      </dsp:nvSpPr>
      <dsp:spPr>
        <a:xfrm>
          <a:off x="1830309" y="4665612"/>
          <a:ext cx="1667973" cy="5183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Alignment F10138330</a:t>
          </a:r>
        </a:p>
      </dsp:txBody>
      <dsp:txXfrm>
        <a:off x="1845490" y="4680793"/>
        <a:ext cx="1637611" cy="4879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06/09/2023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AF289B4-A20D-8546-820F-224929B92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EA5AF-DF55-4B66-A5C6-E7CFFCE028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9672" y="6368848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243A9A-9BE1-474F-94E0-BE7B890B86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DBC5C-E021-48D2-AD68-FFD15CE06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19672" y="6368848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158561-15A4-6C46-8971-CBB5B9C53BF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F9CF44-5367-4B2B-800F-84E5AE4754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664" y="6368848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409759-FF9E-CD40-BCA2-05AD3452F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6D8E68-535C-42D5-8CD4-C139014133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664" y="6366440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C0678-C4FF-EE4B-808D-948246C40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5D1BA1-7D33-4E5F-AACE-C96D54F18C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664" y="6368848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B84FB2-61C3-0F49-99A3-609B4E15E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59F1F2-0185-47F9-960C-7CC82F6D64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7664" y="6368848"/>
            <a:ext cx="1633870" cy="3475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5" y="2634656"/>
            <a:ext cx="7200000" cy="1658439"/>
          </a:xfrm>
        </p:spPr>
        <p:txBody>
          <a:bodyPr/>
          <a:lstStyle/>
          <a:p>
            <a:r>
              <a:rPr lang="en-GB" sz="3600" dirty="0"/>
              <a:t>Cold Mass &amp; Cryo-assembly Series Production Plan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Fred Nobrega, L3/CAM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971600" y="5877272"/>
            <a:ext cx="6880000" cy="349250"/>
          </a:xfrm>
        </p:spPr>
        <p:txBody>
          <a:bodyPr>
            <a:normAutofit/>
          </a:bodyPr>
          <a:lstStyle/>
          <a:p>
            <a:r>
              <a:rPr lang="en-US" dirty="0"/>
              <a:t>HL-LHC AUP CA Series Production Readiness Review – September 6, 2023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2037-58B9-BCFA-2B85-594AAA1C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1D1E-B107-1BCD-114F-DAE7C04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1"/>
            <a:ext cx="7920000" cy="20657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Well developed and released. </a:t>
            </a:r>
          </a:p>
          <a:p>
            <a:pPr lvl="1"/>
            <a:r>
              <a:rPr lang="en-US" dirty="0"/>
              <a:t>Technicians and engineers sign off as steps are completed.</a:t>
            </a:r>
          </a:p>
          <a:p>
            <a:pPr lvl="1"/>
            <a:r>
              <a:rPr lang="en-US" dirty="0"/>
              <a:t>Hold points for inspection and review of data</a:t>
            </a:r>
          </a:p>
          <a:p>
            <a:r>
              <a:rPr lang="en-US" dirty="0"/>
              <a:t>Discrepancy reports used for nonconformities &amp; discrepancies written against traveler steps.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B5208-37A6-1A31-5C4D-5278DA625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BA0F2-23D2-285E-AD88-AA8AB93B2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5777D-3BEF-43B4-2FF2-D8F7EFDF7F12}"/>
              </a:ext>
            </a:extLst>
          </p:cNvPr>
          <p:cNvSpPr txBox="1"/>
          <p:nvPr/>
        </p:nvSpPr>
        <p:spPr>
          <a:xfrm>
            <a:off x="467544" y="3607856"/>
            <a:ext cx="828092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Clr>
                <a:srgbClr val="009900"/>
              </a:buClr>
              <a:buFont typeface="Wingdings" panose="05000000000000000000" pitchFamily="2" charset="2"/>
              <a:buChar char="ü"/>
            </a:pPr>
            <a:r>
              <a:rPr lang="en-US" dirty="0"/>
              <a:t>464574 HL-LHC AUP MQXFA Incoming Inspection and QA Traveler</a:t>
            </a:r>
          </a:p>
          <a:p>
            <a:pPr marL="285750" indent="-285750">
              <a:buClr>
                <a:srgbClr val="009900"/>
              </a:buClr>
              <a:buFont typeface="Wingdings" panose="05000000000000000000" pitchFamily="2" charset="2"/>
              <a:buChar char="ü"/>
            </a:pPr>
            <a:r>
              <a:rPr lang="en-US" dirty="0"/>
              <a:t>464525 HL-LHC AUP Q1 Q3 Cold Mass Assembly Traveler</a:t>
            </a:r>
          </a:p>
          <a:p>
            <a:pPr marL="285750" indent="-285750">
              <a:buClr>
                <a:srgbClr val="009900"/>
              </a:buClr>
              <a:buFont typeface="Wingdings" panose="05000000000000000000" pitchFamily="2" charset="2"/>
              <a:buChar char="ü"/>
            </a:pPr>
            <a:r>
              <a:rPr lang="en-US" dirty="0"/>
              <a:t>464507 HL-LHC AUP LMQXFA Bus Bar Traveler</a:t>
            </a:r>
          </a:p>
          <a:p>
            <a:pPr marL="285750" indent="-285750">
              <a:buClr>
                <a:srgbClr val="009900"/>
              </a:buClr>
              <a:buFont typeface="Wingdings" panose="05000000000000000000" pitchFamily="2" charset="2"/>
              <a:buChar char="ü"/>
            </a:pPr>
            <a:r>
              <a:rPr lang="en-US" dirty="0"/>
              <a:t>464720 HL-LHC AUP Q1 Q3 IFS, CLIQ, </a:t>
            </a:r>
            <a:r>
              <a:rPr lang="en-US" dirty="0" err="1"/>
              <a:t>Kmod</a:t>
            </a:r>
            <a:r>
              <a:rPr lang="en-US" dirty="0"/>
              <a:t> Capillary Assemblies Traveler</a:t>
            </a:r>
          </a:p>
          <a:p>
            <a:pPr marL="285750" indent="-285750">
              <a:buClr>
                <a:srgbClr val="009900"/>
              </a:buClr>
              <a:buFont typeface="Wingdings" panose="05000000000000000000" pitchFamily="2" charset="2"/>
              <a:buChar char="ü"/>
            </a:pPr>
            <a:r>
              <a:rPr lang="en-US" dirty="0"/>
              <a:t>464654 HL-LHC AUP Q1 Q3 Cryo-assembly Traveler</a:t>
            </a:r>
          </a:p>
        </p:txBody>
      </p:sp>
    </p:spTree>
    <p:extLst>
      <p:ext uri="{BB962C8B-B14F-4D97-AF65-F5344CB8AC3E}">
        <p14:creationId xmlns:p14="http://schemas.microsoft.com/office/powerpoint/2010/main" val="36392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AB7E-26DA-4FC1-9077-15B329AB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76" y="306908"/>
            <a:ext cx="8352928" cy="443633"/>
          </a:xfrm>
        </p:spPr>
        <p:txBody>
          <a:bodyPr anchor="t"/>
          <a:lstStyle/>
          <a:p>
            <a:r>
              <a:rPr lang="en-US" dirty="0"/>
              <a:t>Assembly Drawings &amp; Procedures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1D6D8-3F48-469F-959B-8458A92ED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5C4A8-4622-4963-8D28-E897FDE3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8504" y="5996310"/>
            <a:ext cx="360000" cy="360000"/>
          </a:xfrm>
        </p:spPr>
        <p:txBody>
          <a:bodyPr/>
          <a:lstStyle/>
          <a:p>
            <a:fld id="{BFDCA1C4-9514-7B4F-976F-D92F7E296653}" type="slidenum">
              <a:rPr lang="fr-FR" smtClean="0"/>
              <a:pPr/>
              <a:t>11</a:t>
            </a:fld>
            <a:endParaRPr lang="fr-FR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EAC9A15-4EA2-05BA-DD0A-EE853251E1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0511823"/>
              </p:ext>
            </p:extLst>
          </p:nvPr>
        </p:nvGraphicFramePr>
        <p:xfrm>
          <a:off x="3625592" y="1196752"/>
          <a:ext cx="53285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Arrow: Left-Right 23">
            <a:extLst>
              <a:ext uri="{FF2B5EF4-FFF2-40B4-BE49-F238E27FC236}">
                <a16:creationId xmlns:a16="http://schemas.microsoft.com/office/drawing/2014/main" id="{5CE88CF7-28B7-B55D-BB33-72563A0A967F}"/>
              </a:ext>
            </a:extLst>
          </p:cNvPr>
          <p:cNvSpPr/>
          <p:nvPr/>
        </p:nvSpPr>
        <p:spPr>
          <a:xfrm>
            <a:off x="7164288" y="1344225"/>
            <a:ext cx="504056" cy="216024"/>
          </a:xfrm>
          <a:prstGeom prst="leftRightArrow">
            <a:avLst/>
          </a:prstGeom>
          <a:solidFill>
            <a:srgbClr val="A2D7E8"/>
          </a:solidFill>
          <a:ln>
            <a:solidFill>
              <a:srgbClr val="A2D7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B4B6489-86AC-8EB6-5DC3-60B5D5639371}"/>
              </a:ext>
            </a:extLst>
          </p:cNvPr>
          <p:cNvSpPr/>
          <p:nvPr/>
        </p:nvSpPr>
        <p:spPr>
          <a:xfrm>
            <a:off x="7720217" y="1196752"/>
            <a:ext cx="1240130" cy="518639"/>
          </a:xfrm>
          <a:prstGeom prst="roundRect">
            <a:avLst>
              <a:gd name="adj" fmla="val 8527"/>
            </a:avLst>
          </a:prstGeom>
          <a:solidFill>
            <a:srgbClr val="64BCD9"/>
          </a:solidFill>
          <a:ln>
            <a:solidFill>
              <a:srgbClr val="A2D7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Cryo-</a:t>
            </a:r>
            <a:r>
              <a:rPr lang="en-US" sz="1100" dirty="0" err="1"/>
              <a:t>assy</a:t>
            </a:r>
            <a:r>
              <a:rPr lang="en-US" sz="1100" dirty="0"/>
              <a:t> for Testing in IB1 F10111033</a:t>
            </a:r>
          </a:p>
        </p:txBody>
      </p:sp>
      <p:sp>
        <p:nvSpPr>
          <p:cNvPr id="27" name="Arrow: Left-Right 26">
            <a:extLst>
              <a:ext uri="{FF2B5EF4-FFF2-40B4-BE49-F238E27FC236}">
                <a16:creationId xmlns:a16="http://schemas.microsoft.com/office/drawing/2014/main" id="{E9C52CF3-2D66-9D79-02DD-CBBE5586AA0C}"/>
              </a:ext>
            </a:extLst>
          </p:cNvPr>
          <p:cNvSpPr/>
          <p:nvPr/>
        </p:nvSpPr>
        <p:spPr>
          <a:xfrm>
            <a:off x="7164288" y="2125564"/>
            <a:ext cx="504056" cy="216024"/>
          </a:xfrm>
          <a:prstGeom prst="leftRightArrow">
            <a:avLst/>
          </a:prstGeom>
          <a:solidFill>
            <a:srgbClr val="A2D7E8"/>
          </a:solidFill>
          <a:ln>
            <a:solidFill>
              <a:srgbClr val="A2D7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BA57CAC-475D-2913-EF08-DD766494F6C1}"/>
              </a:ext>
            </a:extLst>
          </p:cNvPr>
          <p:cNvSpPr/>
          <p:nvPr/>
        </p:nvSpPr>
        <p:spPr>
          <a:xfrm>
            <a:off x="7724358" y="1974256"/>
            <a:ext cx="1240130" cy="518640"/>
          </a:xfrm>
          <a:prstGeom prst="roundRect">
            <a:avLst>
              <a:gd name="adj" fmla="val 8527"/>
            </a:avLst>
          </a:prstGeom>
          <a:solidFill>
            <a:srgbClr val="64BCD9"/>
          </a:solidFill>
          <a:ln>
            <a:solidFill>
              <a:srgbClr val="A2D7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Pressure Test Cold Mass Assy</a:t>
            </a:r>
          </a:p>
          <a:p>
            <a:pPr algn="ctr"/>
            <a:r>
              <a:rPr lang="en-US" sz="1100" dirty="0"/>
              <a:t>F10172809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27B71-D82B-4E6A-8369-E16F29BA91D2}"/>
              </a:ext>
            </a:extLst>
          </p:cNvPr>
          <p:cNvSpPr/>
          <p:nvPr/>
        </p:nvSpPr>
        <p:spPr>
          <a:xfrm>
            <a:off x="740647" y="980728"/>
            <a:ext cx="3960440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5A5A5A"/>
                </a:solidFill>
              </a:rPr>
              <a:t>Design models complete</a:t>
            </a:r>
          </a:p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5A5A5A"/>
                </a:solidFill>
              </a:rPr>
              <a:t>Assembly &amp; component drawings released</a:t>
            </a:r>
          </a:p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000" dirty="0">
                <a:solidFill>
                  <a:srgbClr val="5A5A5A"/>
                </a:solidFill>
              </a:rPr>
              <a:t>Procedures released</a:t>
            </a:r>
          </a:p>
          <a:p>
            <a:pPr marL="342900" lvl="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endParaRPr lang="en-US" sz="2400" dirty="0">
              <a:solidFill>
                <a:srgbClr val="5A5A5A"/>
              </a:solidFill>
            </a:endParaRPr>
          </a:p>
          <a:p>
            <a:pPr lvl="1">
              <a:spcBef>
                <a:spcPct val="20000"/>
              </a:spcBef>
              <a:buClr>
                <a:srgbClr val="FB963C"/>
              </a:buClr>
            </a:pPr>
            <a:endParaRPr lang="en-US" sz="2400" dirty="0">
              <a:solidFill>
                <a:srgbClr val="5A5A5A"/>
              </a:solidFill>
            </a:endParaRPr>
          </a:p>
        </p:txBody>
      </p:sp>
      <p:graphicFrame>
        <p:nvGraphicFramePr>
          <p:cNvPr id="30" name="Content Placeholder 5">
            <a:extLst>
              <a:ext uri="{FF2B5EF4-FFF2-40B4-BE49-F238E27FC236}">
                <a16:creationId xmlns:a16="http://schemas.microsoft.com/office/drawing/2014/main" id="{4BCBAD96-1902-311A-3641-2DE7DD01C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75844"/>
              </p:ext>
            </p:extLst>
          </p:nvPr>
        </p:nvGraphicFramePr>
        <p:xfrm>
          <a:off x="205418" y="2348880"/>
          <a:ext cx="4798630" cy="4038735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694174">
                  <a:extLst>
                    <a:ext uri="{9D8B030D-6E8A-4147-A177-3AD203B41FA5}">
                      <a16:colId xmlns:a16="http://schemas.microsoft.com/office/drawing/2014/main" val="1864287915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1327464819"/>
                    </a:ext>
                  </a:extLst>
                </a:gridCol>
              </a:tblGrid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err="1">
                          <a:effectLst/>
                        </a:rPr>
                        <a:t>DocDB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</a:rPr>
                        <a:t>Title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897092637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#3067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AUP Lifting Fixtures Procedure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249271248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#3278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HL LHC Inner triplet magnets metrological controls &amp; measurements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1944431077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#3284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FSI support assembly on the cold mass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3114253420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#3755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Ultrasonic Phased Array Examination of Welds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014693821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#3966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Electrical Checks of AUP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4208670959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#4018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Q1/Q3 Bus insertion, expansion loop and instrumentation placement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50514108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#4191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Magnet prework procedure before LMQXFA cold mass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4051308116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#4286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Adding plug, sleeve and color coding to Q1/Q3 cold mass wires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3872302768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He Shell Cleaning Procedure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330591432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#4615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Cold Mass Shell Welding Plan and Execution Procedure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858770512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He Shell Post Weld WACHs Cutting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993678486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Beam Tube &amp; Heat Exchanger Installation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931106436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HL-LHC AUP LMQXFA HMSLD Leak Testing Procedure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3348512847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Cold Mass Pressure Testing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1626451406"/>
                  </a:ext>
                </a:extLst>
              </a:tr>
              <a:tr h="224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#4624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SSW measurement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35" marR="7435" marT="7435" marB="0" anchor="ctr"/>
                </a:tc>
                <a:extLst>
                  <a:ext uri="{0D108BD9-81ED-4DB2-BD59-A6C34878D82A}">
                    <a16:rowId xmlns:a16="http://schemas.microsoft.com/office/drawing/2014/main" val="2268859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45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EF89A-0A89-D64F-1A74-8C6CB0EB3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Cold Mass 6 Month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2C8A-314F-587C-B8C7-7016C1024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Cold mass assembly (39 </a:t>
            </a:r>
            <a:r>
              <a:rPr lang="en-US" dirty="0" err="1"/>
              <a:t>wks</a:t>
            </a:r>
            <a:r>
              <a:rPr lang="en-US" dirty="0"/>
              <a:t>) is split into 5 phases, 0-4.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r>
              <a:rPr lang="en-US" sz="1400" dirty="0"/>
              <a:t>P6 schedule from WAD (</a:t>
            </a:r>
            <a:r>
              <a:rPr lang="en-US" sz="1400" dirty="0">
                <a:solidFill>
                  <a:srgbClr val="0093BE"/>
                </a:solidFill>
                <a:sym typeface="Wingdings" panose="05000000000000000000" pitchFamily="2" charset="2"/>
              </a:rPr>
              <a:t>US-HiLumi-doc-1235</a:t>
            </a:r>
            <a:r>
              <a:rPr lang="en-US" sz="1400" dirty="0"/>
              <a:t>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3A2EC-16F7-CB0D-3649-29F15113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83263-AD19-BBE9-9A1C-0A3D9A060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9C5FFC-F6AD-70BD-DBB7-EA741A1FF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492896"/>
            <a:ext cx="4377307" cy="290194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61046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684D679-4F93-4F3A-9B84-6C9B0C269698}"/>
              </a:ext>
            </a:extLst>
          </p:cNvPr>
          <p:cNvSpPr txBox="1"/>
          <p:nvPr/>
        </p:nvSpPr>
        <p:spPr>
          <a:xfrm>
            <a:off x="4608512" y="476672"/>
            <a:ext cx="4258288" cy="47089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464525  HL-LHC AUP Q1 Q3 Cold Mass Assembly Traveler</a:t>
            </a:r>
          </a:p>
          <a:p>
            <a:r>
              <a:rPr lang="en-US" sz="1200" dirty="0"/>
              <a:t>1.0  General Notes</a:t>
            </a:r>
          </a:p>
          <a:p>
            <a:r>
              <a:rPr lang="en-US" sz="1200" dirty="0"/>
              <a:t>2.0  Parts Kit List</a:t>
            </a:r>
          </a:p>
          <a:p>
            <a:r>
              <a:rPr lang="en-US" sz="1200" dirty="0"/>
              <a:t>3.0  Prepare Tooling for Assembly</a:t>
            </a:r>
          </a:p>
          <a:p>
            <a:r>
              <a:rPr lang="en-US" sz="1200" dirty="0"/>
              <a:t>4.0  LMQXFA Cold Mass Tack Block Mounting</a:t>
            </a:r>
          </a:p>
          <a:p>
            <a:r>
              <a:rPr lang="en-US" sz="1200" dirty="0"/>
              <a:t>5.0  MQXFA (a) Magnet Placement</a:t>
            </a:r>
          </a:p>
          <a:p>
            <a:r>
              <a:rPr lang="en-US" sz="1200" dirty="0"/>
              <a:t>6.0  MQXFA (b) Magnet Placement</a:t>
            </a:r>
          </a:p>
          <a:p>
            <a:r>
              <a:rPr lang="en-US" sz="1200" dirty="0"/>
              <a:t>7.0  MQXFA (a/b) Magnet Alignment</a:t>
            </a:r>
          </a:p>
          <a:p>
            <a:r>
              <a:rPr lang="en-US" sz="1200" dirty="0"/>
              <a:t>8.0  Beam Tube Insertion</a:t>
            </a:r>
          </a:p>
          <a:p>
            <a:r>
              <a:rPr lang="en-US" sz="1200" dirty="0"/>
              <a:t>9.0  Bus Bar &amp; Instrumentation Connection and Assembly</a:t>
            </a:r>
          </a:p>
          <a:p>
            <a:r>
              <a:rPr lang="en-US" sz="1200" dirty="0"/>
              <a:t>10.0  Heat Exchanger (HT-X) Installation</a:t>
            </a:r>
          </a:p>
          <a:p>
            <a:r>
              <a:rPr lang="en-US" sz="1200" dirty="0"/>
              <a:t>11.0  Electrical Inspection</a:t>
            </a:r>
          </a:p>
          <a:p>
            <a:r>
              <a:rPr lang="en-US" sz="1200" dirty="0"/>
              <a:t>12.0  Shell Installation and Welding</a:t>
            </a:r>
          </a:p>
          <a:p>
            <a:r>
              <a:rPr lang="en-US" sz="1200" dirty="0"/>
              <a:t>13.0  End Cover Installation</a:t>
            </a:r>
          </a:p>
          <a:p>
            <a:r>
              <a:rPr lang="en-US" sz="1200" dirty="0"/>
              <a:t>14.0  Beam Tube &amp; Heat Exchanger (HT X) Alignment and Welding</a:t>
            </a:r>
          </a:p>
          <a:p>
            <a:r>
              <a:rPr lang="en-US" sz="1200" dirty="0"/>
              <a:t>15.0  Non-Destructive Exam</a:t>
            </a:r>
          </a:p>
          <a:p>
            <a:r>
              <a:rPr lang="en-US" sz="1200" dirty="0"/>
              <a:t>16.0  Mount Extremities</a:t>
            </a:r>
          </a:p>
          <a:p>
            <a:r>
              <a:rPr lang="en-US" sz="1200" dirty="0"/>
              <a:t>17.0  Electrical Inspection</a:t>
            </a:r>
          </a:p>
          <a:p>
            <a:r>
              <a:rPr lang="en-US" sz="1200" dirty="0"/>
              <a:t>18.0  PPD Alignment Survey</a:t>
            </a:r>
          </a:p>
          <a:p>
            <a:r>
              <a:rPr lang="en-US" sz="1200" dirty="0"/>
              <a:t>19.0  Capillary Installation</a:t>
            </a:r>
          </a:p>
          <a:p>
            <a:r>
              <a:rPr lang="en-US" sz="1200" dirty="0"/>
              <a:t>20.0  Pressure Testing</a:t>
            </a:r>
          </a:p>
          <a:p>
            <a:r>
              <a:rPr lang="en-US" sz="1200" dirty="0"/>
              <a:t>21.0  Cold Mass Weight</a:t>
            </a:r>
          </a:p>
          <a:p>
            <a:r>
              <a:rPr lang="en-US" sz="1200" dirty="0"/>
              <a:t>22.0  Review/Approval of Cold Mass</a:t>
            </a:r>
          </a:p>
          <a:p>
            <a:r>
              <a:rPr lang="en-US" sz="1200" dirty="0"/>
              <a:t>23.0  Production Complete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2247FCC-903E-B187-D7A4-58907B87584C}"/>
              </a:ext>
            </a:extLst>
          </p:cNvPr>
          <p:cNvSpPr txBox="1">
            <a:spLocks/>
          </p:cNvSpPr>
          <p:nvPr/>
        </p:nvSpPr>
        <p:spPr>
          <a:xfrm>
            <a:off x="4310345" y="3874768"/>
            <a:ext cx="3907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(3)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29F87E-4A1D-4C5B-0ADE-AEA86D4325C5}"/>
              </a:ext>
            </a:extLst>
          </p:cNvPr>
          <p:cNvSpPr txBox="1">
            <a:spLocks/>
          </p:cNvSpPr>
          <p:nvPr/>
        </p:nvSpPr>
        <p:spPr>
          <a:xfrm>
            <a:off x="4291990" y="3003748"/>
            <a:ext cx="3907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(2)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8EA42A-401E-D36E-73FD-FF20A51A3642}"/>
              </a:ext>
            </a:extLst>
          </p:cNvPr>
          <p:cNvSpPr txBox="1"/>
          <p:nvPr/>
        </p:nvSpPr>
        <p:spPr>
          <a:xfrm>
            <a:off x="4300011" y="1672562"/>
            <a:ext cx="3907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(1)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CC5120-C2BF-2876-C6CD-E38CC16B2CDD}"/>
              </a:ext>
            </a:extLst>
          </p:cNvPr>
          <p:cNvSpPr txBox="1"/>
          <p:nvPr/>
        </p:nvSpPr>
        <p:spPr>
          <a:xfrm>
            <a:off x="4300011" y="741974"/>
            <a:ext cx="39614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(0)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FD968-4FE5-26A4-D2EB-6404C0CC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44704"/>
            <a:ext cx="7920000" cy="467527"/>
          </a:xfrm>
        </p:spPr>
        <p:txBody>
          <a:bodyPr/>
          <a:lstStyle/>
          <a:p>
            <a:r>
              <a:rPr lang="en-US" dirty="0"/>
              <a:t>Cold Mass Tasks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735E-917A-5899-CC0C-42998BE6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B3A53-A97A-5E2D-3EDC-0D59599A6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79EAFB-43CD-BF64-EA56-083B84B5EF62}"/>
              </a:ext>
            </a:extLst>
          </p:cNvPr>
          <p:cNvSpPr txBox="1"/>
          <p:nvPr/>
        </p:nvSpPr>
        <p:spPr>
          <a:xfrm>
            <a:off x="35496" y="476672"/>
            <a:ext cx="4248472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464574  HL-LHC AUP MQXFA Incoming Inspection and QA Traveler</a:t>
            </a:r>
          </a:p>
          <a:p>
            <a:r>
              <a:rPr lang="en-US" sz="1200" dirty="0"/>
              <a:t>1.0  Abstract</a:t>
            </a:r>
          </a:p>
          <a:p>
            <a:r>
              <a:rPr lang="en-US" sz="1200" dirty="0"/>
              <a:t>2.0  General Notes Hazards and Precautions</a:t>
            </a:r>
          </a:p>
          <a:p>
            <a:r>
              <a:rPr lang="en-US" sz="1200" dirty="0"/>
              <a:t>3.0  Supporting Documentation</a:t>
            </a:r>
          </a:p>
          <a:p>
            <a:r>
              <a:rPr lang="en-US" sz="1200" dirty="0"/>
              <a:t>4.0  Visual Inspection</a:t>
            </a:r>
          </a:p>
          <a:p>
            <a:r>
              <a:rPr lang="en-US" sz="1200" dirty="0"/>
              <a:t>5.0  Mechanical Test</a:t>
            </a:r>
          </a:p>
          <a:p>
            <a:r>
              <a:rPr lang="en-US" sz="1200" dirty="0"/>
              <a:t>6.0  Electrical Measurements</a:t>
            </a:r>
          </a:p>
          <a:p>
            <a:r>
              <a:rPr lang="en-US" sz="1200" dirty="0"/>
              <a:t>7.0  Review/Approval by the L2</a:t>
            </a:r>
          </a:p>
          <a:p>
            <a:r>
              <a:rPr lang="en-US" sz="1200" dirty="0"/>
              <a:t>8.0  Production Complete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31528D-4893-4623-A2E6-CBF2176D9DD0}"/>
              </a:ext>
            </a:extLst>
          </p:cNvPr>
          <p:cNvSpPr txBox="1"/>
          <p:nvPr/>
        </p:nvSpPr>
        <p:spPr>
          <a:xfrm>
            <a:off x="11059" y="2521357"/>
            <a:ext cx="4272910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464507 HL-LHC AUP LMQXFA Bus Bar Traveler</a:t>
            </a:r>
          </a:p>
          <a:p>
            <a:r>
              <a:rPr lang="en-US" sz="1200" dirty="0"/>
              <a:t>1.0  General Notes</a:t>
            </a:r>
          </a:p>
          <a:p>
            <a:r>
              <a:rPr lang="en-US" sz="1200" dirty="0"/>
              <a:t>2.0  Parts Kit List</a:t>
            </a:r>
          </a:p>
          <a:p>
            <a:r>
              <a:rPr lang="en-US" sz="1200" dirty="0"/>
              <a:t>3.0  Manufacture Local Bus</a:t>
            </a:r>
          </a:p>
          <a:p>
            <a:r>
              <a:rPr lang="en-US" sz="1200" dirty="0"/>
              <a:t>4.0  Through Bus</a:t>
            </a:r>
          </a:p>
          <a:p>
            <a:r>
              <a:rPr lang="en-US" sz="1200" dirty="0"/>
              <a:t>5.0  Wrap Local Bus</a:t>
            </a:r>
          </a:p>
          <a:p>
            <a:r>
              <a:rPr lang="en-US" sz="1200" dirty="0"/>
              <a:t>6.0  Wrap Through Bus</a:t>
            </a:r>
          </a:p>
          <a:p>
            <a:r>
              <a:rPr lang="en-US" sz="1200" dirty="0"/>
              <a:t>7.0  Final Wrap of Bus Assembly (F10119849)</a:t>
            </a:r>
          </a:p>
          <a:p>
            <a:r>
              <a:rPr lang="en-US" sz="1200" dirty="0"/>
              <a:t>8.0  Inspections</a:t>
            </a:r>
          </a:p>
          <a:p>
            <a:r>
              <a:rPr lang="en-US" sz="1200" dirty="0"/>
              <a:t>9.0  Place the bus in a PVC pipe and store for future use.</a:t>
            </a:r>
          </a:p>
          <a:p>
            <a:r>
              <a:rPr lang="en-US" sz="1200" dirty="0"/>
              <a:t>10.0  Assembly of Bus into Bus Housing</a:t>
            </a:r>
          </a:p>
          <a:p>
            <a:r>
              <a:rPr lang="en-US" sz="1200" dirty="0"/>
              <a:t>11.0  Storage</a:t>
            </a:r>
          </a:p>
          <a:p>
            <a:r>
              <a:rPr lang="en-US" sz="1200" dirty="0"/>
              <a:t>12.0  Production Complete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C9CB2F9-76C1-E9C2-10EC-2D0FC1EF0D24}"/>
              </a:ext>
            </a:extLst>
          </p:cNvPr>
          <p:cNvSpPr/>
          <p:nvPr/>
        </p:nvSpPr>
        <p:spPr>
          <a:xfrm>
            <a:off x="4283969" y="1127070"/>
            <a:ext cx="324543" cy="34029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BBBC0EB-CB40-88E8-94AC-F733367E2577}"/>
              </a:ext>
            </a:extLst>
          </p:cNvPr>
          <p:cNvSpPr/>
          <p:nvPr/>
        </p:nvSpPr>
        <p:spPr>
          <a:xfrm rot="19427491">
            <a:off x="4228652" y="2266083"/>
            <a:ext cx="499022" cy="34029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3001801-2FC6-8070-F81B-D74F9FAEE62B}"/>
              </a:ext>
            </a:extLst>
          </p:cNvPr>
          <p:cNvSpPr/>
          <p:nvPr/>
        </p:nvSpPr>
        <p:spPr>
          <a:xfrm>
            <a:off x="4608512" y="476672"/>
            <a:ext cx="4248472" cy="792088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A3C786-1EBE-B275-EDEA-9D899E55670E}"/>
              </a:ext>
            </a:extLst>
          </p:cNvPr>
          <p:cNvSpPr/>
          <p:nvPr/>
        </p:nvSpPr>
        <p:spPr>
          <a:xfrm>
            <a:off x="4618328" y="1268761"/>
            <a:ext cx="4248472" cy="125259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877B5C0-A202-9630-A555-F7837D2EBF10}"/>
              </a:ext>
            </a:extLst>
          </p:cNvPr>
          <p:cNvSpPr/>
          <p:nvPr/>
        </p:nvSpPr>
        <p:spPr>
          <a:xfrm>
            <a:off x="4608512" y="2521357"/>
            <a:ext cx="4248472" cy="1123668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4F6645D-BACD-1474-DBC6-73F9B409DD21}"/>
              </a:ext>
            </a:extLst>
          </p:cNvPr>
          <p:cNvSpPr/>
          <p:nvPr/>
        </p:nvSpPr>
        <p:spPr>
          <a:xfrm>
            <a:off x="4618328" y="3645025"/>
            <a:ext cx="4248472" cy="72007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D107EB-36C1-E69F-2444-8069A7F3748C}"/>
              </a:ext>
            </a:extLst>
          </p:cNvPr>
          <p:cNvSpPr txBox="1"/>
          <p:nvPr/>
        </p:nvSpPr>
        <p:spPr>
          <a:xfrm>
            <a:off x="9600" y="5100821"/>
            <a:ext cx="451204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464720  HL-LHC AUP Q1 Q3 IFS, CLIQ, </a:t>
            </a:r>
            <a:r>
              <a:rPr lang="en-US" sz="1200" dirty="0" err="1"/>
              <a:t>Kmod</a:t>
            </a:r>
            <a:r>
              <a:rPr lang="en-US" sz="1200" dirty="0"/>
              <a:t> Capillary Assemblies Traveler</a:t>
            </a:r>
          </a:p>
          <a:p>
            <a:r>
              <a:rPr lang="en-US" sz="1200" dirty="0"/>
              <a:t>1.0  Abstract</a:t>
            </a:r>
          </a:p>
          <a:p>
            <a:r>
              <a:rPr lang="en-US" sz="1200" dirty="0"/>
              <a:t>2.0  General Notes Hazards and Precautions</a:t>
            </a:r>
          </a:p>
          <a:p>
            <a:r>
              <a:rPr lang="en-US" sz="1200" dirty="0"/>
              <a:t>3.0  IFS Capillary Tube Installation </a:t>
            </a:r>
            <a:r>
              <a:rPr lang="en-US" sz="1200" dirty="0" err="1"/>
              <a:t>Qa</a:t>
            </a:r>
            <a:r>
              <a:rPr lang="en-US" sz="1200" dirty="0"/>
              <a:t> End</a:t>
            </a:r>
          </a:p>
          <a:p>
            <a:r>
              <a:rPr lang="en-US" sz="1200" dirty="0"/>
              <a:t>4.0  IFS Capillary Tube Installation </a:t>
            </a:r>
            <a:r>
              <a:rPr lang="en-US" sz="1200" dirty="0" err="1"/>
              <a:t>Qb</a:t>
            </a:r>
            <a:r>
              <a:rPr lang="en-US" sz="1200" dirty="0"/>
              <a:t> End</a:t>
            </a:r>
          </a:p>
          <a:p>
            <a:r>
              <a:rPr lang="en-US" sz="1200" dirty="0"/>
              <a:t>5.0  CLIQ Assembly Installation</a:t>
            </a:r>
          </a:p>
          <a:p>
            <a:r>
              <a:rPr lang="en-US" sz="1200" dirty="0"/>
              <a:t>6.0  CLIQ/</a:t>
            </a:r>
            <a:r>
              <a:rPr lang="en-US" sz="1200" dirty="0" err="1"/>
              <a:t>Kmod</a:t>
            </a:r>
            <a:r>
              <a:rPr lang="en-US" sz="1200" dirty="0"/>
              <a:t> Assembly Installation</a:t>
            </a:r>
          </a:p>
          <a:p>
            <a:r>
              <a:rPr lang="en-US" sz="1200" dirty="0"/>
              <a:t>7.0  Production Complete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5172D26-9F52-C4F7-736A-EBA15E695913}"/>
              </a:ext>
            </a:extLst>
          </p:cNvPr>
          <p:cNvSpPr/>
          <p:nvPr/>
        </p:nvSpPr>
        <p:spPr>
          <a:xfrm rot="17928541">
            <a:off x="4049712" y="4584745"/>
            <a:ext cx="971449" cy="340299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52B101F4-4786-CB22-D077-9C701E4414FC}"/>
              </a:ext>
            </a:extLst>
          </p:cNvPr>
          <p:cNvSpPr/>
          <p:nvPr/>
        </p:nvSpPr>
        <p:spPr>
          <a:xfrm>
            <a:off x="4602753" y="4365104"/>
            <a:ext cx="4248472" cy="720079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0316D5-BDC6-EEA1-6C98-53B0F16C9CE4}"/>
              </a:ext>
            </a:extLst>
          </p:cNvPr>
          <p:cNvSpPr txBox="1">
            <a:spLocks/>
          </p:cNvSpPr>
          <p:nvPr/>
        </p:nvSpPr>
        <p:spPr>
          <a:xfrm>
            <a:off x="4296973" y="4594847"/>
            <a:ext cx="3907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3139170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F8038618-4A8A-A55C-AAD4-17D432D8AAB1}"/>
              </a:ext>
            </a:extLst>
          </p:cNvPr>
          <p:cNvGrpSpPr/>
          <p:nvPr/>
        </p:nvGrpSpPr>
        <p:grpSpPr>
          <a:xfrm>
            <a:off x="35496" y="1721787"/>
            <a:ext cx="4727570" cy="2931349"/>
            <a:chOff x="1124000" y="2285256"/>
            <a:chExt cx="4888160" cy="3024336"/>
          </a:xfrm>
        </p:grpSpPr>
        <p:pic>
          <p:nvPicPr>
            <p:cNvPr id="16" name="Picture 15" descr="Table&#10;&#10;Description automatically generated with medium confidence">
              <a:extLst>
                <a:ext uri="{FF2B5EF4-FFF2-40B4-BE49-F238E27FC236}">
                  <a16:creationId xmlns:a16="http://schemas.microsoft.com/office/drawing/2014/main" id="{A5339856-94AE-623F-02C8-EB7D801BCE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0669" t="1008" r="788" b="1008"/>
            <a:stretch/>
          </p:blipFill>
          <p:spPr>
            <a:xfrm>
              <a:off x="3923928" y="2285256"/>
              <a:ext cx="2088232" cy="30243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7" name="Picture 16" descr="Table&#10;&#10;Description automatically generated with medium confidence">
              <a:extLst>
                <a:ext uri="{FF2B5EF4-FFF2-40B4-BE49-F238E27FC236}">
                  <a16:creationId xmlns:a16="http://schemas.microsoft.com/office/drawing/2014/main" id="{6CFFA3A2-CD38-7F6C-85C0-A30756D6CC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89" t="1008" r="60941" b="1008"/>
            <a:stretch/>
          </p:blipFill>
          <p:spPr>
            <a:xfrm>
              <a:off x="1124000" y="2285256"/>
              <a:ext cx="2799928" cy="302433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2C1DB8-4602-5719-4023-ABDB79D1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Cryo-assembly 6 Month Schedule &amp; Tasks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13E96-6D02-B69E-3B0E-0D3123E5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943EC-3386-56FC-F8B7-DCA513EC9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44A6F-5AAC-E90C-2DA5-2FCF621782DA}"/>
              </a:ext>
            </a:extLst>
          </p:cNvPr>
          <p:cNvSpPr txBox="1"/>
          <p:nvPr/>
        </p:nvSpPr>
        <p:spPr>
          <a:xfrm>
            <a:off x="4837759" y="2431329"/>
            <a:ext cx="4270745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200" dirty="0"/>
              <a:t>464654  HL-LHC AUP Q1 Q3 Cryo-assembly Traveler</a:t>
            </a:r>
          </a:p>
          <a:p>
            <a:r>
              <a:rPr lang="en-US" sz="1200" dirty="0"/>
              <a:t>1.0  Abstract</a:t>
            </a:r>
          </a:p>
          <a:p>
            <a:r>
              <a:rPr lang="en-US" sz="1200" dirty="0"/>
              <a:t>2.0  General Notes Hazards and Precautions</a:t>
            </a:r>
          </a:p>
          <a:p>
            <a:r>
              <a:rPr lang="en-US" sz="1200" dirty="0"/>
              <a:t>3.0  Parts Kit List</a:t>
            </a:r>
          </a:p>
          <a:p>
            <a:r>
              <a:rPr lang="en-US" sz="1200" dirty="0"/>
              <a:t>4.0  Prepare Tooling and Install Vacuum Vessel onto Tooling</a:t>
            </a:r>
          </a:p>
          <a:p>
            <a:r>
              <a:rPr lang="en-US" sz="1200" dirty="0"/>
              <a:t>5.0  Install Extension Rails and Sliding Elements</a:t>
            </a:r>
          </a:p>
          <a:p>
            <a:r>
              <a:rPr lang="en-US" sz="1200" dirty="0"/>
              <a:t>6.0  Install Lower Thermal Shield, MLI and Cold Mass</a:t>
            </a:r>
          </a:p>
          <a:p>
            <a:r>
              <a:rPr lang="en-US" sz="1200" dirty="0"/>
              <a:t>7.0  Install LD and XB Cooling Helium Lines</a:t>
            </a:r>
          </a:p>
          <a:p>
            <a:r>
              <a:rPr lang="en-US" sz="1200" dirty="0"/>
              <a:t>8.0  Install MLI, EHE’H line and Upper Thermal Shield</a:t>
            </a:r>
          </a:p>
          <a:p>
            <a:r>
              <a:rPr lang="en-US" sz="1200" dirty="0"/>
              <a:t>9.0  Install FSI Triplet Reflector Assemblies</a:t>
            </a:r>
          </a:p>
          <a:p>
            <a:r>
              <a:rPr lang="en-US" sz="1200" dirty="0"/>
              <a:t>10.0  Install Thermal Shield MLI</a:t>
            </a:r>
          </a:p>
          <a:p>
            <a:r>
              <a:rPr lang="en-US" sz="1200" dirty="0"/>
              <a:t>11.0  Insert Cold Mass Into Vacuum Vessel and Install Supports</a:t>
            </a:r>
          </a:p>
          <a:p>
            <a:r>
              <a:rPr lang="en-US" sz="1200" dirty="0"/>
              <a:t>12.0  Install Blank Flanges, IFS, CLIQ and K-MOD</a:t>
            </a:r>
          </a:p>
          <a:p>
            <a:r>
              <a:rPr lang="en-US" sz="1200" dirty="0"/>
              <a:t>13.0  Production Complete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C5BAA6-0E73-8F83-5207-E6C4C7608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400" y="1099885"/>
            <a:ext cx="7920000" cy="4906963"/>
          </a:xfrm>
        </p:spPr>
        <p:txBody>
          <a:bodyPr/>
          <a:lstStyle/>
          <a:p>
            <a:r>
              <a:rPr lang="en-US" sz="2400" dirty="0"/>
              <a:t>Cryostat assembly duration is 9 </a:t>
            </a:r>
            <a:r>
              <a:rPr lang="en-US" sz="2400" dirty="0" err="1"/>
              <a:t>wks</a:t>
            </a:r>
            <a:endParaRPr lang="en-US" sz="2400" dirty="0"/>
          </a:p>
          <a:p>
            <a:pPr marL="0" indent="0">
              <a:buNone/>
            </a:pPr>
            <a:r>
              <a:rPr lang="en-US" sz="1400" dirty="0"/>
              <a:t>P6 schedule from WAD (</a:t>
            </a:r>
            <a:r>
              <a:rPr lang="en-US" sz="1400" dirty="0">
                <a:solidFill>
                  <a:srgbClr val="0093BE"/>
                </a:solidFill>
                <a:sym typeface="Wingdings" panose="05000000000000000000" pitchFamily="2" charset="2"/>
              </a:rPr>
              <a:t>US-HiLumi-doc-1238</a:t>
            </a:r>
            <a:r>
              <a:rPr lang="en-US" sz="1400" dirty="0"/>
              <a:t>)</a:t>
            </a:r>
            <a:endParaRPr lang="en-US" dirty="0"/>
          </a:p>
        </p:txBody>
      </p:sp>
      <p:sp>
        <p:nvSpPr>
          <p:cNvPr id="21" name="Arrow: Left 20">
            <a:extLst>
              <a:ext uri="{FF2B5EF4-FFF2-40B4-BE49-F238E27FC236}">
                <a16:creationId xmlns:a16="http://schemas.microsoft.com/office/drawing/2014/main" id="{1F561847-5297-54FB-444C-486F376ACE96}"/>
              </a:ext>
            </a:extLst>
          </p:cNvPr>
          <p:cNvSpPr/>
          <p:nvPr/>
        </p:nvSpPr>
        <p:spPr>
          <a:xfrm>
            <a:off x="1785202" y="4478603"/>
            <a:ext cx="144016" cy="144016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C7D60FED-8541-6385-6B7D-9B98A678B2CC}"/>
              </a:ext>
            </a:extLst>
          </p:cNvPr>
          <p:cNvSpPr/>
          <p:nvPr/>
        </p:nvSpPr>
        <p:spPr>
          <a:xfrm>
            <a:off x="1809326" y="1772816"/>
            <a:ext cx="144016" cy="144016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D450B8A1-F26C-722D-5F15-6E1B429BDFF4}"/>
              </a:ext>
            </a:extLst>
          </p:cNvPr>
          <p:cNvSpPr/>
          <p:nvPr/>
        </p:nvSpPr>
        <p:spPr>
          <a:xfrm>
            <a:off x="1809326" y="3481358"/>
            <a:ext cx="144016" cy="144016"/>
          </a:xfrm>
          <a:prstGeom prst="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E197D-F764-4F99-838D-AE8BB6CC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ES&amp;H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A6D94-7633-496E-A176-48E52D50E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7" y="886167"/>
            <a:ext cx="7920000" cy="5207129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rgbClr val="FB963C"/>
              </a:buClr>
            </a:pPr>
            <a:r>
              <a:rPr lang="en-US" dirty="0">
                <a:solidFill>
                  <a:srgbClr val="5A5A5A"/>
                </a:solidFill>
              </a:rPr>
              <a:t>ES&amp;H coordinator is Amy Pavnica</a:t>
            </a:r>
          </a:p>
          <a:p>
            <a:r>
              <a:rPr lang="en-US" dirty="0"/>
              <a:t>Operational hazards during Cold Mass assembly include Mechanical, Electrical, Welding and Pressure hazards</a:t>
            </a:r>
          </a:p>
          <a:p>
            <a:r>
              <a:rPr lang="en-US" dirty="0"/>
              <a:t>The risk categories of identified hazards are in 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rgbClr val="0093BE"/>
                </a:solidFill>
              </a:rPr>
              <a:t>US-HiLumi-doc-1121</a:t>
            </a:r>
          </a:p>
          <a:p>
            <a:r>
              <a:rPr lang="en-US" dirty="0"/>
              <a:t>Main Hazards</a:t>
            </a:r>
          </a:p>
          <a:p>
            <a:pPr lvl="1"/>
            <a:r>
              <a:rPr lang="en-US" sz="2900" dirty="0"/>
              <a:t>Hazardous materials: solvents, resins, cryogens</a:t>
            </a:r>
          </a:p>
          <a:p>
            <a:pPr lvl="1"/>
            <a:r>
              <a:rPr lang="en-US" sz="2900" dirty="0"/>
              <a:t>Power tools: grinding, drilling, sanding</a:t>
            </a:r>
          </a:p>
          <a:p>
            <a:pPr lvl="1"/>
            <a:r>
              <a:rPr lang="en-US" sz="2900" dirty="0"/>
              <a:t>Use of overhead crane and lifting fixtures </a:t>
            </a:r>
          </a:p>
          <a:p>
            <a:pPr lvl="1"/>
            <a:r>
              <a:rPr lang="en-US" sz="2900" dirty="0"/>
              <a:t>High voltage tests</a:t>
            </a:r>
          </a:p>
          <a:p>
            <a:pPr lvl="1"/>
            <a:r>
              <a:rPr lang="en-US" sz="2900" dirty="0"/>
              <a:t>Welding: burns, UV flashing and Hexavalent Chrome inhalation</a:t>
            </a:r>
          </a:p>
          <a:p>
            <a:pPr>
              <a:buClr>
                <a:srgbClr val="FB963C"/>
              </a:buClr>
            </a:pPr>
            <a:endParaRPr lang="en-US" dirty="0"/>
          </a:p>
          <a:p>
            <a:pPr lvl="0">
              <a:buClr>
                <a:srgbClr val="FB963C"/>
              </a:buClr>
            </a:pPr>
            <a:endParaRPr lang="en-US" dirty="0">
              <a:solidFill>
                <a:srgbClr val="5A5A5A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BD0CB-0C06-4252-ACB4-5CEEDA258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11B1B-4362-41F9-80B9-E0070146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24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A763-6247-4A6F-868B-A3895C222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036E-1DC2-494F-A9E7-296A514C3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Production team is fully staffed.</a:t>
            </a:r>
          </a:p>
          <a:p>
            <a:r>
              <a:rPr lang="en-US" dirty="0"/>
              <a:t>Travelers are detailed and mature.</a:t>
            </a:r>
          </a:p>
          <a:p>
            <a:r>
              <a:rPr lang="en-US" dirty="0"/>
              <a:t>Drawings and procedures are released</a:t>
            </a:r>
          </a:p>
          <a:p>
            <a:r>
              <a:rPr lang="en-US" dirty="0"/>
              <a:t>The production plan uses the assembly travelers and P6 schedule.</a:t>
            </a:r>
          </a:p>
          <a:p>
            <a:r>
              <a:rPr lang="en-US" dirty="0"/>
              <a:t>The fabrication teams are successfully using the workstations, tooling, travelers, and process procedures to assemble the pre-series cold masses and cryo-assemblies. </a:t>
            </a:r>
          </a:p>
          <a:p>
            <a:r>
              <a:rPr lang="en-US" dirty="0"/>
              <a:t>The production assembly team is ready for Series Cold Mass and Cryo-Assembly production.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3CFDB-B36B-40EC-84F6-EE7B38A2C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AF304-812D-408A-9B9F-D71B9B2EE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8053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EB049-BFDD-3765-8C54-4D81F46A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Organization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AB7C9-E3D2-E496-C723-76AECB3D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0A2ED-79B0-E6FA-96A7-931CD2A3E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DB7C8CFE-7618-5D3B-EC55-AB60FBBC4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885" y="816290"/>
            <a:ext cx="4807389" cy="5680690"/>
          </a:xfrm>
        </p:spPr>
      </p:pic>
      <p:sp>
        <p:nvSpPr>
          <p:cNvPr id="7" name="Rounded Rectangle 8">
            <a:extLst>
              <a:ext uri="{FF2B5EF4-FFF2-40B4-BE49-F238E27FC236}">
                <a16:creationId xmlns:a16="http://schemas.microsoft.com/office/drawing/2014/main" id="{A7C2C735-923E-F572-0731-955ED8B10091}"/>
              </a:ext>
            </a:extLst>
          </p:cNvPr>
          <p:cNvSpPr/>
          <p:nvPr/>
        </p:nvSpPr>
        <p:spPr>
          <a:xfrm>
            <a:off x="4585579" y="3095864"/>
            <a:ext cx="1205960" cy="1061519"/>
          </a:xfrm>
          <a:prstGeom prst="roundRect">
            <a:avLst/>
          </a:prstGeom>
          <a:noFill/>
          <a:ln w="3175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Cold Mass &amp; Cryo-</a:t>
            </a:r>
            <a:r>
              <a:rPr lang="en-US" dirty="0" err="1"/>
              <a:t>assy</a:t>
            </a:r>
            <a:r>
              <a:rPr lang="en-US" dirty="0"/>
              <a:t> Series Production Plan</a:t>
            </a:r>
          </a:p>
          <a:p>
            <a:pPr lvl="1"/>
            <a:r>
              <a:rPr lang="en-US" dirty="0"/>
              <a:t>Scope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Travelers &amp; Assembly Drawings</a:t>
            </a:r>
          </a:p>
          <a:p>
            <a:pPr lvl="1"/>
            <a:r>
              <a:rPr lang="en-US" dirty="0"/>
              <a:t>Schedule</a:t>
            </a:r>
          </a:p>
          <a:p>
            <a:r>
              <a:rPr lang="en-US" dirty="0"/>
              <a:t>ES&amp;H      </a:t>
            </a:r>
          </a:p>
          <a:p>
            <a:r>
              <a:rPr lang="en-US" dirty="0"/>
              <a:t>QA/QC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14192-C723-4B07-99B8-FDD87A5C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5F3BEEC-6891-9544-A37F-1AEDE9E89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8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E869188-B6EF-E9AF-FFCB-D03A3966B8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4" b="29451"/>
          <a:stretch/>
        </p:blipFill>
        <p:spPr>
          <a:xfrm>
            <a:off x="3247658" y="2914798"/>
            <a:ext cx="5764596" cy="307984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17842E3-BEBE-4E53-BBB9-5940B61E0B93}"/>
              </a:ext>
            </a:extLst>
          </p:cNvPr>
          <p:cNvSpPr/>
          <p:nvPr/>
        </p:nvSpPr>
        <p:spPr>
          <a:xfrm>
            <a:off x="323527" y="641881"/>
            <a:ext cx="866052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Scope of work includes Final Design and Fabrication 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10 Q1/Q3 Cold Masses - 3 pre-series, 7 series production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 2 Cold Mass assembly re-work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Design &amp; Fabrication of Cold Mass Tooling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Design &amp; Fabrication of 12 Q2 Busbar assemblies</a:t>
            </a:r>
          </a:p>
          <a:p>
            <a:pPr lvl="1"/>
            <a:endParaRPr lang="en-US" sz="1000" dirty="0"/>
          </a:p>
          <a:p>
            <a:r>
              <a:rPr lang="en-US" sz="2400" dirty="0"/>
              <a:t>WBS Deliverables include 10 Q1/Q3 Cold Mass assemblies with QC &amp; Safety</a:t>
            </a:r>
          </a:p>
          <a:p>
            <a:r>
              <a:rPr lang="en-US" sz="2400" dirty="0"/>
              <a:t>Reports and 12 Q2 </a:t>
            </a:r>
          </a:p>
          <a:p>
            <a:r>
              <a:rPr lang="en-US" sz="2400" dirty="0"/>
              <a:t>Busbar assemblies</a:t>
            </a:r>
          </a:p>
          <a:p>
            <a:endParaRPr lang="en-US" sz="2400" dirty="0"/>
          </a:p>
          <a:p>
            <a:endParaRPr lang="en-US" sz="1400" dirty="0"/>
          </a:p>
          <a:p>
            <a:r>
              <a:rPr lang="en-US" sz="2400" dirty="0"/>
              <a:t>See WBS Dictionary:  </a:t>
            </a:r>
          </a:p>
          <a:p>
            <a:r>
              <a:rPr lang="en-US" sz="2400" b="1" dirty="0">
                <a:solidFill>
                  <a:schemeClr val="bg2"/>
                </a:solidFill>
                <a:sym typeface="Wingdings" panose="05000000000000000000" pitchFamily="2" charset="2"/>
              </a:rPr>
              <a:t>US-HiLumi-doc-39</a:t>
            </a: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D536FD-6F02-48C5-A258-9B2E14F73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140495"/>
            <a:ext cx="7920000" cy="720000"/>
          </a:xfrm>
        </p:spPr>
        <p:txBody>
          <a:bodyPr/>
          <a:lstStyle/>
          <a:p>
            <a:r>
              <a:rPr lang="en-US" dirty="0"/>
              <a:t>WBS 302.4.02: Scope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70DA3-3899-415C-89FD-41625C834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68221C-3CA2-437D-B2E5-2BE0058C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267C531-F326-7EB3-6340-B8C72489C458}"/>
              </a:ext>
            </a:extLst>
          </p:cNvPr>
          <p:cNvCxnSpPr/>
          <p:nvPr/>
        </p:nvCxnSpPr>
        <p:spPr>
          <a:xfrm>
            <a:off x="5580112" y="1361881"/>
            <a:ext cx="20882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F522C4-532A-78EA-56E6-E8DD12198BA3}"/>
              </a:ext>
            </a:extLst>
          </p:cNvPr>
          <p:cNvCxnSpPr>
            <a:cxnSpLocks/>
          </p:cNvCxnSpPr>
          <p:nvPr/>
        </p:nvCxnSpPr>
        <p:spPr>
          <a:xfrm>
            <a:off x="6963982" y="3861048"/>
            <a:ext cx="10698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82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0899-9BBB-CFAE-ED18-78160CEA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999" y="116632"/>
            <a:ext cx="8208473" cy="720000"/>
          </a:xfrm>
        </p:spPr>
        <p:txBody>
          <a:bodyPr/>
          <a:lstStyle/>
          <a:p>
            <a:r>
              <a:rPr lang="en-US" dirty="0"/>
              <a:t>WBS 302.4.03: Scope, FRS, Acceptance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3ADA3-E483-BE8A-098E-4DAD41091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C863-CEEE-ADD8-B993-72151ABBB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9D55FC-1BB7-441A-8BF8-BF380F61E5E6}"/>
              </a:ext>
            </a:extLst>
          </p:cNvPr>
          <p:cNvSpPr/>
          <p:nvPr/>
        </p:nvSpPr>
        <p:spPr>
          <a:xfrm>
            <a:off x="323527" y="690369"/>
            <a:ext cx="866052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Scope of work for Cryo-assemblies fabrication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10 Q1/Q3 cryo-assemblies, 3 pre-series, 7 series production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 2 cryo-assemblies re-works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CERN supplied cryostat kits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Deliver to Horizontal Test Facility for testing</a:t>
            </a:r>
          </a:p>
          <a:p>
            <a:pPr marL="800100" lvl="1" indent="-342900">
              <a:buClr>
                <a:srgbClr val="FB963C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Ship tested cryo-assembly to CERN</a:t>
            </a:r>
            <a:endParaRPr lang="en-US" sz="1000" dirty="0"/>
          </a:p>
          <a:p>
            <a:r>
              <a:rPr lang="en-US" sz="2400" dirty="0"/>
              <a:t>WBS Deliverables: 10 accepted Q1/Q3 cryo-assemblies</a:t>
            </a:r>
          </a:p>
          <a:p>
            <a:r>
              <a:rPr lang="en-US" sz="1200" dirty="0"/>
              <a:t>See WBS Dictionary: </a:t>
            </a:r>
            <a:r>
              <a:rPr lang="en-US" sz="1200" b="1" dirty="0">
                <a:solidFill>
                  <a:srgbClr val="0093BE"/>
                </a:solidFill>
                <a:sym typeface="Wingdings" panose="05000000000000000000" pitchFamily="2" charset="2"/>
              </a:rPr>
              <a:t>US-HiLumi-doc-39</a:t>
            </a:r>
            <a:endParaRPr lang="en-US" sz="1200" dirty="0"/>
          </a:p>
          <a:p>
            <a:endParaRPr lang="en-US" sz="1400" dirty="0"/>
          </a:p>
          <a:p>
            <a:endParaRPr lang="en-US" sz="1200" dirty="0">
              <a:solidFill>
                <a:srgbClr val="0093B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869432-540A-E1FB-7390-DCCEA407E0BA}"/>
              </a:ext>
            </a:extLst>
          </p:cNvPr>
          <p:cNvSpPr/>
          <p:nvPr/>
        </p:nvSpPr>
        <p:spPr>
          <a:xfrm>
            <a:off x="3347864" y="6453336"/>
            <a:ext cx="5184136" cy="263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EB7FCFC-1BED-9085-EE2A-918006B90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84102"/>
              </p:ext>
            </p:extLst>
          </p:nvPr>
        </p:nvGraphicFramePr>
        <p:xfrm>
          <a:off x="3340928" y="2996952"/>
          <a:ext cx="5623560" cy="3835400"/>
        </p:xfrm>
        <a:graphic>
          <a:graphicData uri="http://schemas.openxmlformats.org/drawingml/2006/table">
            <a:tbl>
              <a:tblPr firstRow="1" firstCol="1" bandRow="1"/>
              <a:tblGrid>
                <a:gridCol w="1154430">
                  <a:extLst>
                    <a:ext uri="{9D8B030D-6E8A-4147-A177-3AD203B41FA5}">
                      <a16:colId xmlns:a16="http://schemas.microsoft.com/office/drawing/2014/main" val="3712912053"/>
                    </a:ext>
                  </a:extLst>
                </a:gridCol>
                <a:gridCol w="3143250">
                  <a:extLst>
                    <a:ext uri="{9D8B030D-6E8A-4147-A177-3AD203B41FA5}">
                      <a16:colId xmlns:a16="http://schemas.microsoft.com/office/drawing/2014/main" val="14841732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2007539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WBS Code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WBS Name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Control Account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671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302.4.03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Cryo-assemblies fabrication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3355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WBS Description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21798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Scope of Work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Assemble 10 Q1/Q3 cryo-assemblies (3 pre-series, 7 series production). The scope includes 2 cryo-assembly re-works. Each cryo-assembly has one cold mass assembly inside the CERN-supplied cryostat. Activities include receive a complete kit of cryostat parts from CERN, assemble the CERN cryostat, insert the cold mass assembly into the cryostat, and deliver to Horizontal Test Facility for testing. After a successful horizontal test, prepare the cryo-assembly for shipment.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Scope Assumptions/Exclusions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following items are off project scope: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Q1/Q3 Cryostats design (CERN is responsible and accountable for this design).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CERN is responsible for the procurement of kits and tooling for the assembly of the Q1/Q3 cryostats, including shipment to AUP at Fermilab.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CERN is responsible for the development of assembly plans and QA/QC plans for the Q1/Q3 cryostats assembly.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CERN will provide guidance to support the tooling installation and onsite support to train AUP personnel during the assembly of the prototype cryo-assembly.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20% of the cryo-assemblies (2 out of 10) are assumed to need to be re-worked before they can pass horizontal acceptance test.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WBS Deliverables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Q1/Q3 accepted cryo-assemblies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8352"/>
                  </a:ext>
                </a:extLst>
              </a:tr>
            </a:tbl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41B0C0-209D-DF44-B26D-5ADE0A8DC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92" y="3429000"/>
            <a:ext cx="3291972" cy="2808311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/>
              <a:t>Functional requirements specification FRS and acceptance criteria (</a:t>
            </a:r>
            <a:r>
              <a:rPr lang="en-US" sz="2100" b="1" dirty="0">
                <a:solidFill>
                  <a:srgbClr val="0093BE"/>
                </a:solidFill>
              </a:rPr>
              <a:t>US-HiLumi-doc-3133</a:t>
            </a:r>
            <a:r>
              <a:rPr lang="en-US" sz="2100" dirty="0"/>
              <a:t>):</a:t>
            </a:r>
          </a:p>
          <a:p>
            <a:pPr lvl="1"/>
            <a:r>
              <a:rPr lang="en-US" sz="1800" dirty="0"/>
              <a:t>Physical dimensions, weight of Cryo-Assembly</a:t>
            </a:r>
          </a:p>
          <a:p>
            <a:pPr lvl="1"/>
            <a:r>
              <a:rPr lang="en-US" sz="1800" dirty="0"/>
              <a:t>Positioning performance and capabilities</a:t>
            </a:r>
          </a:p>
          <a:p>
            <a:pPr lvl="1"/>
            <a:r>
              <a:rPr lang="en-US" sz="1800" dirty="0"/>
              <a:t>Allowable traction forces</a:t>
            </a:r>
          </a:p>
          <a:p>
            <a:pPr lvl="1"/>
            <a:r>
              <a:rPr lang="en-US" sz="1800" dirty="0"/>
              <a:t>Allowable accelerations</a:t>
            </a:r>
          </a:p>
          <a:p>
            <a:pPr lvl="1"/>
            <a:r>
              <a:rPr lang="en-US" sz="1800" dirty="0"/>
              <a:t>Operator controls</a:t>
            </a:r>
          </a:p>
          <a:p>
            <a:pPr lvl="1"/>
            <a:r>
              <a:rPr lang="en-US" sz="1800" dirty="0"/>
              <a:t>Support post installation</a:t>
            </a:r>
          </a:p>
          <a:p>
            <a:pPr lvl="1"/>
            <a:endParaRPr lang="en-US" sz="1800" dirty="0"/>
          </a:p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32073F-9D46-568F-80F3-8E32F7F187FB}"/>
              </a:ext>
            </a:extLst>
          </p:cNvPr>
          <p:cNvCxnSpPr/>
          <p:nvPr/>
        </p:nvCxnSpPr>
        <p:spPr>
          <a:xfrm>
            <a:off x="5868144" y="1361881"/>
            <a:ext cx="20882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C657E-B5D3-E869-4DC4-2B99F3A57B3E}"/>
              </a:ext>
            </a:extLst>
          </p:cNvPr>
          <p:cNvCxnSpPr>
            <a:cxnSpLocks/>
          </p:cNvCxnSpPr>
          <p:nvPr/>
        </p:nvCxnSpPr>
        <p:spPr>
          <a:xfrm>
            <a:off x="6012160" y="3789040"/>
            <a:ext cx="10698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2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80296-59F4-4CEB-D159-84BB29AC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Organization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15244-05F0-7437-98F6-193ACF1C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316B-F239-B3CF-7417-735D07BA2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graphicFrame>
        <p:nvGraphicFramePr>
          <p:cNvPr id="6" name="Content Placeholder 11">
            <a:extLst>
              <a:ext uri="{FF2B5EF4-FFF2-40B4-BE49-F238E27FC236}">
                <a16:creationId xmlns:a16="http://schemas.microsoft.com/office/drawing/2014/main" id="{E8CA3A6B-CE76-1508-824D-829282AED3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144630"/>
              </p:ext>
            </p:extLst>
          </p:nvPr>
        </p:nvGraphicFramePr>
        <p:xfrm>
          <a:off x="612000" y="632142"/>
          <a:ext cx="7918450" cy="466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Box 305">
            <a:extLst>
              <a:ext uri="{FF2B5EF4-FFF2-40B4-BE49-F238E27FC236}">
                <a16:creationId xmlns:a16="http://schemas.microsoft.com/office/drawing/2014/main" id="{55927737-600C-378D-A7F3-2EA949D6E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9567" y="3933056"/>
            <a:ext cx="2205554" cy="2539157"/>
          </a:xfrm>
          <a:prstGeom prst="rect">
            <a:avLst/>
          </a:prstGeom>
          <a:solidFill>
            <a:srgbClr val="FFFFFF"/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lvl="0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Engineers:  R. Bossert, L. Martin, A. Vouris, R. Rabehl</a:t>
            </a:r>
          </a:p>
          <a:p>
            <a:pPr lvl="0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Tech Floor Supervisor: A. Lake</a:t>
            </a:r>
          </a:p>
          <a:p>
            <a:pPr lvl="0"/>
            <a:r>
              <a:rPr lang="en-US" sz="3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lvl="0"/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S. Klema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M. Larson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D. Davis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M. Jamison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A. Coon (Oct)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P. Fox (Oct)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R. Diamond (C)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O. Medera (C)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    T. Fisk (welder)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336E25-9498-675C-8889-676831D0FD32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352344" y="3664698"/>
            <a:ext cx="0" cy="26835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F205AD-6C9E-33FD-74EC-A160992165A0}"/>
              </a:ext>
            </a:extLst>
          </p:cNvPr>
          <p:cNvCxnSpPr>
            <a:cxnSpLocks/>
          </p:cNvCxnSpPr>
          <p:nvPr/>
        </p:nvCxnSpPr>
        <p:spPr>
          <a:xfrm>
            <a:off x="5812561" y="3306769"/>
            <a:ext cx="0" cy="357929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FABF7D-1718-09F9-A1FA-61C017766B1D}"/>
              </a:ext>
            </a:extLst>
          </p:cNvPr>
          <p:cNvCxnSpPr>
            <a:cxnSpLocks/>
          </p:cNvCxnSpPr>
          <p:nvPr/>
        </p:nvCxnSpPr>
        <p:spPr>
          <a:xfrm>
            <a:off x="4373061" y="3429000"/>
            <a:ext cx="0" cy="23569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8A725C-C31D-C66D-F740-0A04892C0C41}"/>
              </a:ext>
            </a:extLst>
          </p:cNvPr>
          <p:cNvCxnSpPr>
            <a:cxnSpLocks/>
          </p:cNvCxnSpPr>
          <p:nvPr/>
        </p:nvCxnSpPr>
        <p:spPr>
          <a:xfrm>
            <a:off x="4373061" y="3664698"/>
            <a:ext cx="14395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Box 2">
            <a:extLst>
              <a:ext uri="{FF2B5EF4-FFF2-40B4-BE49-F238E27FC236}">
                <a16:creationId xmlns:a16="http://schemas.microsoft.com/office/drawing/2014/main" id="{92BC9AA9-9448-BFFF-80B4-BE2DFCFD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845" y="1228457"/>
            <a:ext cx="1133475" cy="314325"/>
          </a:xfrm>
          <a:prstGeom prst="rect">
            <a:avLst/>
          </a:prstGeom>
          <a:solidFill>
            <a:srgbClr val="FFFFFF"/>
          </a:solidFill>
          <a:ln w="57150">
            <a:solidFill>
              <a:srgbClr val="00B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Account</a:t>
            </a:r>
          </a:p>
        </p:txBody>
      </p:sp>
    </p:spTree>
    <p:extLst>
      <p:ext uri="{BB962C8B-B14F-4D97-AF65-F5344CB8AC3E}">
        <p14:creationId xmlns:p14="http://schemas.microsoft.com/office/powerpoint/2010/main" val="26143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CACC37-8668-40B1-002E-7CE7AC92A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07640-0C86-1259-5FA3-5DE900C28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111F88D-37E7-0A52-E5F4-5276B8E51BCC}"/>
              </a:ext>
            </a:extLst>
          </p:cNvPr>
          <p:cNvGrpSpPr/>
          <p:nvPr/>
        </p:nvGrpSpPr>
        <p:grpSpPr>
          <a:xfrm>
            <a:off x="0" y="1"/>
            <a:ext cx="9170829" cy="6857999"/>
            <a:chOff x="0" y="-70690"/>
            <a:chExt cx="9170829" cy="68579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7716436-6831-0A74-4621-EE9434051954}"/>
                </a:ext>
              </a:extLst>
            </p:cNvPr>
            <p:cNvSpPr/>
            <p:nvPr/>
          </p:nvSpPr>
          <p:spPr>
            <a:xfrm>
              <a:off x="1" y="-20649"/>
              <a:ext cx="9144000" cy="367720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r>
                <a:rPr lang="en-US" dirty="0">
                  <a:solidFill>
                    <a:schemeClr val="tx1"/>
                  </a:solidFill>
                </a:rPr>
                <a:t>Details, Procedures, Approval of Materials</a:t>
              </a: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109DA07-8B91-F6F5-C554-8D581F493105}"/>
                </a:ext>
              </a:extLst>
            </p:cNvPr>
            <p:cNvSpPr/>
            <p:nvPr/>
          </p:nvSpPr>
          <p:spPr>
            <a:xfrm>
              <a:off x="0" y="3669944"/>
              <a:ext cx="9143999" cy="31173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9A3E01A-75D9-B270-40D1-156CABBC90E8}"/>
                </a:ext>
              </a:extLst>
            </p:cNvPr>
            <p:cNvSpPr/>
            <p:nvPr/>
          </p:nvSpPr>
          <p:spPr>
            <a:xfrm>
              <a:off x="0" y="-70690"/>
              <a:ext cx="9143999" cy="1876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Approval of Costs, Scope</a:t>
              </a:r>
            </a:p>
            <a:p>
              <a:pPr algn="r"/>
              <a:endParaRPr lang="en-US" sz="900" dirty="0">
                <a:solidFill>
                  <a:schemeClr val="tx1"/>
                </a:solidFill>
              </a:endParaRPr>
            </a:p>
            <a:p>
              <a:pPr algn="r"/>
              <a:r>
                <a:rPr lang="en-US" dirty="0">
                  <a:solidFill>
                    <a:schemeClr val="tx1"/>
                  </a:solidFill>
                </a:rPr>
                <a:t>Handover between accounts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B7BAF5-874C-506E-CB1E-344C04561A95}"/>
                </a:ext>
              </a:extLst>
            </p:cNvPr>
            <p:cNvSpPr/>
            <p:nvPr/>
          </p:nvSpPr>
          <p:spPr>
            <a:xfrm>
              <a:off x="191176" y="50071"/>
              <a:ext cx="2917351" cy="218141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>
                  <a:solidFill>
                    <a:schemeClr val="tx1"/>
                  </a:solidFill>
                </a:rPr>
                <a:t>Schedule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  <a:p>
              <a:pPr algn="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3">
              <a:extLst>
                <a:ext uri="{FF2B5EF4-FFF2-40B4-BE49-F238E27FC236}">
                  <a16:creationId xmlns:a16="http://schemas.microsoft.com/office/drawing/2014/main" id="{E18E5C1B-2377-5832-6E1D-DFC7DC4210AD}"/>
                </a:ext>
              </a:extLst>
            </p:cNvPr>
            <p:cNvSpPr/>
            <p:nvPr/>
          </p:nvSpPr>
          <p:spPr>
            <a:xfrm>
              <a:off x="299356" y="130767"/>
              <a:ext cx="1608348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L2 Manager</a:t>
              </a:r>
            </a:p>
            <a:p>
              <a:pPr algn="ctr"/>
              <a:r>
                <a:rPr lang="en-US" dirty="0"/>
                <a:t>S. Feher</a:t>
              </a:r>
            </a:p>
          </p:txBody>
        </p:sp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DE2F03E0-78AB-3085-D3D7-C449B5FFAF81}"/>
                </a:ext>
              </a:extLst>
            </p:cNvPr>
            <p:cNvSpPr/>
            <p:nvPr/>
          </p:nvSpPr>
          <p:spPr>
            <a:xfrm>
              <a:off x="308532" y="1322844"/>
              <a:ext cx="1608348" cy="8561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L2 - deputy</a:t>
              </a:r>
            </a:p>
            <a:p>
              <a:pPr algn="ctr"/>
              <a:r>
                <a:rPr lang="en-US" dirty="0"/>
                <a:t>Thomas Strauss</a:t>
              </a:r>
            </a:p>
          </p:txBody>
        </p:sp>
        <p:sp>
          <p:nvSpPr>
            <p:cNvPr id="11" name="Rounded Rectangle 6">
              <a:extLst>
                <a:ext uri="{FF2B5EF4-FFF2-40B4-BE49-F238E27FC236}">
                  <a16:creationId xmlns:a16="http://schemas.microsoft.com/office/drawing/2014/main" id="{DD4F4F8A-8276-E0F3-F148-675095604A78}"/>
                </a:ext>
              </a:extLst>
            </p:cNvPr>
            <p:cNvSpPr/>
            <p:nvPr/>
          </p:nvSpPr>
          <p:spPr>
            <a:xfrm>
              <a:off x="7092280" y="2926261"/>
              <a:ext cx="1943100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Cold Mass</a:t>
              </a:r>
            </a:p>
            <a:p>
              <a:pPr algn="ctr"/>
              <a:r>
                <a:rPr lang="en-US" dirty="0"/>
                <a:t>Antonios Vouris</a:t>
              </a:r>
            </a:p>
          </p:txBody>
        </p:sp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C1CB3F9B-6328-34E5-2FD1-6B11DC704A4E}"/>
                </a:ext>
              </a:extLst>
            </p:cNvPr>
            <p:cNvSpPr/>
            <p:nvPr/>
          </p:nvSpPr>
          <p:spPr>
            <a:xfrm>
              <a:off x="131980" y="2874428"/>
              <a:ext cx="1943100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Instrumentation</a:t>
              </a:r>
            </a:p>
            <a:p>
              <a:pPr algn="ctr"/>
              <a:r>
                <a:rPr lang="en-US" dirty="0"/>
                <a:t>Luke Martin</a:t>
              </a:r>
            </a:p>
          </p:txBody>
        </p:sp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id="{2B7384B6-7CBD-AABE-A1C2-3D720D0AFF64}"/>
                </a:ext>
              </a:extLst>
            </p:cNvPr>
            <p:cNvSpPr/>
            <p:nvPr/>
          </p:nvSpPr>
          <p:spPr>
            <a:xfrm>
              <a:off x="4872487" y="2895356"/>
              <a:ext cx="2147785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Cryostating</a:t>
              </a:r>
              <a:r>
                <a:rPr lang="en-US" dirty="0"/>
                <a:t> + Test</a:t>
              </a:r>
            </a:p>
            <a:p>
              <a:pPr algn="ctr"/>
              <a:r>
                <a:rPr lang="en-US" dirty="0"/>
                <a:t>Roger Rabehl</a:t>
              </a:r>
            </a:p>
          </p:txBody>
        </p:sp>
        <p:sp>
          <p:nvSpPr>
            <p:cNvPr id="14" name="Rounded Rectangle 9">
              <a:extLst>
                <a:ext uri="{FF2B5EF4-FFF2-40B4-BE49-F238E27FC236}">
                  <a16:creationId xmlns:a16="http://schemas.microsoft.com/office/drawing/2014/main" id="{C54C79D2-444D-D034-7ED5-2703283ECFFD}"/>
                </a:ext>
              </a:extLst>
            </p:cNvPr>
            <p:cNvSpPr/>
            <p:nvPr/>
          </p:nvSpPr>
          <p:spPr>
            <a:xfrm>
              <a:off x="3565004" y="3938370"/>
              <a:ext cx="1943100" cy="6365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Floor Supervisor</a:t>
              </a:r>
            </a:p>
            <a:p>
              <a:pPr algn="ctr"/>
              <a:r>
                <a:rPr lang="en-US" dirty="0"/>
                <a:t>Anthony Lake</a:t>
              </a:r>
            </a:p>
          </p:txBody>
        </p:sp>
        <p:sp>
          <p:nvSpPr>
            <p:cNvPr id="15" name="Rounded Rectangle 10">
              <a:extLst>
                <a:ext uri="{FF2B5EF4-FFF2-40B4-BE49-F238E27FC236}">
                  <a16:creationId xmlns:a16="http://schemas.microsoft.com/office/drawing/2014/main" id="{B7B3B48B-762C-DD40-AC7A-C140116D7017}"/>
                </a:ext>
              </a:extLst>
            </p:cNvPr>
            <p:cNvSpPr/>
            <p:nvPr/>
          </p:nvSpPr>
          <p:spPr>
            <a:xfrm>
              <a:off x="337325" y="5124011"/>
              <a:ext cx="1282347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Scott </a:t>
              </a:r>
              <a:r>
                <a:rPr lang="en-US" dirty="0" err="1"/>
                <a:t>Klema</a:t>
              </a:r>
              <a:endParaRPr lang="en-US" dirty="0"/>
            </a:p>
          </p:txBody>
        </p:sp>
        <p:sp>
          <p:nvSpPr>
            <p:cNvPr id="16" name="Rounded Rectangle 12">
              <a:extLst>
                <a:ext uri="{FF2B5EF4-FFF2-40B4-BE49-F238E27FC236}">
                  <a16:creationId xmlns:a16="http://schemas.microsoft.com/office/drawing/2014/main" id="{E0C25480-57C0-32D2-CA2B-EAE2916FB040}"/>
                </a:ext>
              </a:extLst>
            </p:cNvPr>
            <p:cNvSpPr/>
            <p:nvPr/>
          </p:nvSpPr>
          <p:spPr>
            <a:xfrm>
              <a:off x="2015208" y="5110625"/>
              <a:ext cx="1432102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Matt Larson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7D97AAE7-12A7-AD8E-5D74-75C2A50A2A56}"/>
                </a:ext>
              </a:extLst>
            </p:cNvPr>
            <p:cNvSpPr/>
            <p:nvPr/>
          </p:nvSpPr>
          <p:spPr>
            <a:xfrm>
              <a:off x="3851920" y="5082051"/>
              <a:ext cx="1320050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Marlon Jamison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1AEE9F45-161E-8774-2B2B-E52797FBDA25}"/>
                </a:ext>
              </a:extLst>
            </p:cNvPr>
            <p:cNvSpPr/>
            <p:nvPr/>
          </p:nvSpPr>
          <p:spPr>
            <a:xfrm>
              <a:off x="5617932" y="5090550"/>
              <a:ext cx="1474348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Marc </a:t>
              </a:r>
              <a:r>
                <a:rPr lang="en-US" sz="1800" dirty="0">
                  <a:effectLst/>
                  <a:latin typeface="Calibri" panose="020F0502020204030204" pitchFamily="34" charset="0"/>
                </a:rPr>
                <a:t>Vallejo </a:t>
              </a:r>
              <a:endParaRPr lang="en-US" dirty="0"/>
            </a:p>
          </p:txBody>
        </p:sp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12D84B16-AA26-33C5-B3EC-E7A561AF6BD2}"/>
                </a:ext>
              </a:extLst>
            </p:cNvPr>
            <p:cNvSpPr/>
            <p:nvPr/>
          </p:nvSpPr>
          <p:spPr>
            <a:xfrm>
              <a:off x="337325" y="5875161"/>
              <a:ext cx="1282347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Robert Diamond</a:t>
              </a:r>
            </a:p>
          </p:txBody>
        </p:sp>
        <p:cxnSp>
          <p:nvCxnSpPr>
            <p:cNvPr id="20" name="Elbow Connector 37">
              <a:extLst>
                <a:ext uri="{FF2B5EF4-FFF2-40B4-BE49-F238E27FC236}">
                  <a16:creationId xmlns:a16="http://schemas.microsoft.com/office/drawing/2014/main" id="{9F0D5494-9F29-7CB0-26B8-89C34CE5A93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402104" y="446463"/>
              <a:ext cx="1621829" cy="3374108"/>
            </a:xfrm>
            <a:prstGeom prst="bentConnector3">
              <a:avLst>
                <a:gd name="adj1" fmla="val 79002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39">
              <a:extLst>
                <a:ext uri="{FF2B5EF4-FFF2-40B4-BE49-F238E27FC236}">
                  <a16:creationId xmlns:a16="http://schemas.microsoft.com/office/drawing/2014/main" id="{4ECB80E2-CFAB-5A4D-6986-2952C61B5ED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359361" y="1489449"/>
              <a:ext cx="1589865" cy="1256658"/>
            </a:xfrm>
            <a:prstGeom prst="bentConnector3">
              <a:avLst>
                <a:gd name="adj1" fmla="val 80870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998D84A-96B8-A0C1-E5DB-E05C1633E6E8}"/>
                </a:ext>
              </a:extLst>
            </p:cNvPr>
            <p:cNvSpPr txBox="1"/>
            <p:nvPr/>
          </p:nvSpPr>
          <p:spPr>
            <a:xfrm>
              <a:off x="3747245" y="-21885"/>
              <a:ext cx="5423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AUP CM+CA Project Org Chart</a:t>
              </a:r>
            </a:p>
          </p:txBody>
        </p:sp>
        <p:sp>
          <p:nvSpPr>
            <p:cNvPr id="23" name="Rounded Rectangle 36">
              <a:extLst>
                <a:ext uri="{FF2B5EF4-FFF2-40B4-BE49-F238E27FC236}">
                  <a16:creationId xmlns:a16="http://schemas.microsoft.com/office/drawing/2014/main" id="{38DD4ED9-11C2-8C64-085A-E9887EEF0EB8}"/>
                </a:ext>
              </a:extLst>
            </p:cNvPr>
            <p:cNvSpPr/>
            <p:nvPr/>
          </p:nvSpPr>
          <p:spPr>
            <a:xfrm>
              <a:off x="3600450" y="662553"/>
              <a:ext cx="2178544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L3 Fred Nobrega</a:t>
              </a:r>
              <a:endParaRPr lang="en-US" sz="1050" dirty="0"/>
            </a:p>
          </p:txBody>
        </p:sp>
        <p:sp>
          <p:nvSpPr>
            <p:cNvPr id="24" name="Rounded Rectangle 1">
              <a:extLst>
                <a:ext uri="{FF2B5EF4-FFF2-40B4-BE49-F238E27FC236}">
                  <a16:creationId xmlns:a16="http://schemas.microsoft.com/office/drawing/2014/main" id="{DB0035A2-BC58-3EB6-ABA0-A208491A66F0}"/>
                </a:ext>
              </a:extLst>
            </p:cNvPr>
            <p:cNvSpPr/>
            <p:nvPr/>
          </p:nvSpPr>
          <p:spPr>
            <a:xfrm>
              <a:off x="2010679" y="5875161"/>
              <a:ext cx="1444689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Oscar  Madera</a:t>
              </a:r>
            </a:p>
          </p:txBody>
        </p:sp>
        <p:sp>
          <p:nvSpPr>
            <p:cNvPr id="25" name="Rounded Rectangle 2">
              <a:extLst>
                <a:ext uri="{FF2B5EF4-FFF2-40B4-BE49-F238E27FC236}">
                  <a16:creationId xmlns:a16="http://schemas.microsoft.com/office/drawing/2014/main" id="{B4B78C0C-CE41-898C-B58B-D50A52725844}"/>
                </a:ext>
              </a:extLst>
            </p:cNvPr>
            <p:cNvSpPr/>
            <p:nvPr/>
          </p:nvSpPr>
          <p:spPr>
            <a:xfrm>
              <a:off x="7445061" y="5072547"/>
              <a:ext cx="1282347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Welder</a:t>
              </a:r>
            </a:p>
            <a:p>
              <a:pPr algn="ctr"/>
              <a:r>
                <a:rPr lang="en-US" dirty="0"/>
                <a:t>Thea Fisk</a:t>
              </a:r>
            </a:p>
          </p:txBody>
        </p:sp>
        <p:cxnSp>
          <p:nvCxnSpPr>
            <p:cNvPr id="26" name="Elbow Connector 52">
              <a:extLst>
                <a:ext uri="{FF2B5EF4-FFF2-40B4-BE49-F238E27FC236}">
                  <a16:creationId xmlns:a16="http://schemas.microsoft.com/office/drawing/2014/main" id="{AA148E33-66C9-A7BD-3E34-DBFA7C66D514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943846" y="309528"/>
              <a:ext cx="1568937" cy="3586192"/>
            </a:xfrm>
            <a:prstGeom prst="bentConnector3">
              <a:avLst>
                <a:gd name="adj1" fmla="val 18003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2392D810-E28C-C308-5198-F9BE9AE2CE84}"/>
                </a:ext>
              </a:extLst>
            </p:cNvPr>
            <p:cNvCxnSpPr>
              <a:cxnSpLocks/>
              <a:stCxn id="9" idx="2"/>
              <a:endCxn id="10" idx="0"/>
            </p:cNvCxnSpPr>
            <p:nvPr/>
          </p:nvCxnSpPr>
          <p:spPr>
            <a:xfrm>
              <a:off x="1103530" y="773705"/>
              <a:ext cx="9176" cy="549139"/>
            </a:xfrm>
            <a:prstGeom prst="straightConnector1">
              <a:avLst/>
            </a:prstGeom>
            <a:ln w="5715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110">
              <a:extLst>
                <a:ext uri="{FF2B5EF4-FFF2-40B4-BE49-F238E27FC236}">
                  <a16:creationId xmlns:a16="http://schemas.microsoft.com/office/drawing/2014/main" id="{90A4DAAA-9858-C3A4-FC3F-6E608AF8B090}"/>
                </a:ext>
              </a:extLst>
            </p:cNvPr>
            <p:cNvSpPr/>
            <p:nvPr/>
          </p:nvSpPr>
          <p:spPr>
            <a:xfrm>
              <a:off x="5647591" y="5868217"/>
              <a:ext cx="1444689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Pat Fox</a:t>
              </a:r>
            </a:p>
          </p:txBody>
        </p:sp>
        <p:sp>
          <p:nvSpPr>
            <p:cNvPr id="29" name="Rounded Rectangle 111">
              <a:extLst>
                <a:ext uri="{FF2B5EF4-FFF2-40B4-BE49-F238E27FC236}">
                  <a16:creationId xmlns:a16="http://schemas.microsoft.com/office/drawing/2014/main" id="{11F4CC6D-9E43-A257-37FF-F1A6C03436E2}"/>
                </a:ext>
              </a:extLst>
            </p:cNvPr>
            <p:cNvSpPr/>
            <p:nvPr/>
          </p:nvSpPr>
          <p:spPr>
            <a:xfrm>
              <a:off x="3851920" y="5887124"/>
              <a:ext cx="1358152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Deonte Davis</a:t>
              </a:r>
            </a:p>
          </p:txBody>
        </p:sp>
        <p:sp>
          <p:nvSpPr>
            <p:cNvPr id="30" name="Rounded Rectangle 5">
              <a:extLst>
                <a:ext uri="{FF2B5EF4-FFF2-40B4-BE49-F238E27FC236}">
                  <a16:creationId xmlns:a16="http://schemas.microsoft.com/office/drawing/2014/main" id="{2C922044-7308-1F1B-2CC6-793761FF2CE8}"/>
                </a:ext>
              </a:extLst>
            </p:cNvPr>
            <p:cNvSpPr/>
            <p:nvPr/>
          </p:nvSpPr>
          <p:spPr>
            <a:xfrm>
              <a:off x="2185302" y="2887291"/>
              <a:ext cx="1943100" cy="6429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BusBar</a:t>
              </a:r>
              <a:endParaRPr lang="en-US" dirty="0"/>
            </a:p>
            <a:p>
              <a:pPr algn="ctr"/>
              <a:r>
                <a:rPr lang="en-US" dirty="0"/>
                <a:t>Rodger Bossert</a:t>
              </a:r>
            </a:p>
          </p:txBody>
        </p:sp>
        <p:cxnSp>
          <p:nvCxnSpPr>
            <p:cNvPr id="31" name="Elbow Connector 11">
              <a:extLst>
                <a:ext uri="{FF2B5EF4-FFF2-40B4-BE49-F238E27FC236}">
                  <a16:creationId xmlns:a16="http://schemas.microsoft.com/office/drawing/2014/main" id="{16AC9119-1F6B-4E2D-5BC6-91C37A89D7A8}"/>
                </a:ext>
              </a:extLst>
            </p:cNvPr>
            <p:cNvCxnSpPr>
              <a:cxnSpLocks/>
              <a:endCxn id="30" idx="0"/>
            </p:cNvCxnSpPr>
            <p:nvPr/>
          </p:nvCxnSpPr>
          <p:spPr>
            <a:xfrm rot="5400000">
              <a:off x="3059185" y="1420511"/>
              <a:ext cx="1564448" cy="1369113"/>
            </a:xfrm>
            <a:prstGeom prst="bentConnector3">
              <a:avLst>
                <a:gd name="adj1" fmla="val 81914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5F195D1-C391-BD0B-E029-BCBB80362A65}"/>
                </a:ext>
              </a:extLst>
            </p:cNvPr>
            <p:cNvCxnSpPr>
              <a:cxnSpLocks/>
              <a:stCxn id="11" idx="2"/>
              <a:endCxn id="25" idx="0"/>
            </p:cNvCxnSpPr>
            <p:nvPr/>
          </p:nvCxnSpPr>
          <p:spPr>
            <a:xfrm>
              <a:off x="8063830" y="3569199"/>
              <a:ext cx="22405" cy="1503348"/>
            </a:xfrm>
            <a:prstGeom prst="straightConnector1">
              <a:avLst/>
            </a:prstGeom>
            <a:ln w="57150">
              <a:solidFill>
                <a:schemeClr val="accent1">
                  <a:alpha val="47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C9816A44-AC84-8F46-6B74-E5B9AE1021DE}"/>
                </a:ext>
              </a:extLst>
            </p:cNvPr>
            <p:cNvCxnSpPr>
              <a:cxnSpLocks/>
            </p:cNvCxnSpPr>
            <p:nvPr/>
          </p:nvCxnSpPr>
          <p:spPr>
            <a:xfrm>
              <a:off x="4525964" y="1322845"/>
              <a:ext cx="0" cy="2611528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9F479F6-66BC-B9C8-4CC3-40360EC11C8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3530" y="1052736"/>
              <a:ext cx="2496920" cy="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117">
              <a:extLst>
                <a:ext uri="{FF2B5EF4-FFF2-40B4-BE49-F238E27FC236}">
                  <a16:creationId xmlns:a16="http://schemas.microsoft.com/office/drawing/2014/main" id="{8063436B-B957-7EAD-9282-1D1E251D0B10}"/>
                </a:ext>
              </a:extLst>
            </p:cNvPr>
            <p:cNvCxnSpPr>
              <a:cxnSpLocks/>
              <a:stCxn id="14" idx="2"/>
              <a:endCxn id="18" idx="0"/>
            </p:cNvCxnSpPr>
            <p:nvPr/>
          </p:nvCxnSpPr>
          <p:spPr>
            <a:xfrm rot="16200000" flipH="1">
              <a:off x="5188028" y="3923471"/>
              <a:ext cx="515605" cy="1818552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120">
              <a:extLst>
                <a:ext uri="{FF2B5EF4-FFF2-40B4-BE49-F238E27FC236}">
                  <a16:creationId xmlns:a16="http://schemas.microsoft.com/office/drawing/2014/main" id="{CA0285B5-FD35-2513-D51C-A1B27CE38B56}"/>
                </a:ext>
              </a:extLst>
            </p:cNvPr>
            <p:cNvCxnSpPr>
              <a:cxnSpLocks/>
              <a:stCxn id="14" idx="2"/>
              <a:endCxn id="16" idx="0"/>
            </p:cNvCxnSpPr>
            <p:nvPr/>
          </p:nvCxnSpPr>
          <p:spPr>
            <a:xfrm rot="5400000">
              <a:off x="3366067" y="3940138"/>
              <a:ext cx="535680" cy="1805295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123">
              <a:extLst>
                <a:ext uri="{FF2B5EF4-FFF2-40B4-BE49-F238E27FC236}">
                  <a16:creationId xmlns:a16="http://schemas.microsoft.com/office/drawing/2014/main" id="{B366C610-E214-6986-A932-0E2228040D44}"/>
                </a:ext>
              </a:extLst>
            </p:cNvPr>
            <p:cNvCxnSpPr>
              <a:cxnSpLocks/>
              <a:stCxn id="14" idx="2"/>
              <a:endCxn id="15" idx="0"/>
            </p:cNvCxnSpPr>
            <p:nvPr/>
          </p:nvCxnSpPr>
          <p:spPr>
            <a:xfrm rot="5400000">
              <a:off x="2482994" y="3070451"/>
              <a:ext cx="549066" cy="3558055"/>
            </a:xfrm>
            <a:prstGeom prst="bentConnector3">
              <a:avLst>
                <a:gd name="adj1" fmla="val 50000"/>
              </a:avLst>
            </a:prstGeom>
            <a:ln w="57150">
              <a:solidFill>
                <a:schemeClr val="accent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3948D80-287A-7855-563D-97D9DC00B7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36554" y="4565208"/>
              <a:ext cx="3909" cy="525342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417C3E5A-4E12-146C-3714-A4FC95166D24}"/>
              </a:ext>
            </a:extLst>
          </p:cNvPr>
          <p:cNvSpPr txBox="1"/>
          <p:nvPr/>
        </p:nvSpPr>
        <p:spPr>
          <a:xfrm>
            <a:off x="3108527" y="3715678"/>
            <a:ext cx="47043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Technician 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Work hours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Monday - Friday</a:t>
            </a:r>
          </a:p>
          <a:p>
            <a:pPr algn="r"/>
            <a:r>
              <a:rPr lang="en-US" dirty="0">
                <a:solidFill>
                  <a:schemeClr val="tx1"/>
                </a:solidFill>
              </a:rPr>
              <a:t>7:00 -  15:30</a:t>
            </a:r>
          </a:p>
        </p:txBody>
      </p:sp>
    </p:spTree>
    <p:extLst>
      <p:ext uri="{BB962C8B-B14F-4D97-AF65-F5344CB8AC3E}">
        <p14:creationId xmlns:p14="http://schemas.microsoft.com/office/powerpoint/2010/main" val="8012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AB7E-26DA-4FC1-9077-15B329AB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76" y="306908"/>
            <a:ext cx="8352928" cy="443633"/>
          </a:xfrm>
        </p:spPr>
        <p:txBody>
          <a:bodyPr anchor="t"/>
          <a:lstStyle/>
          <a:p>
            <a:r>
              <a:rPr lang="en-US" dirty="0"/>
              <a:t>Cold Mass Series Production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1D6D8-3F48-469F-959B-8458A92ED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27B71-D82B-4E6A-8369-E16F29BA91D2}"/>
              </a:ext>
            </a:extLst>
          </p:cNvPr>
          <p:cNvSpPr/>
          <p:nvPr/>
        </p:nvSpPr>
        <p:spPr>
          <a:xfrm>
            <a:off x="612000" y="736910"/>
            <a:ext cx="7632408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LMQXFA Cold Mass fabrication consist of 5 workstations &amp; tooling: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Alignment workstation 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Longitudinal welding workstation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Inspection workstation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Rework workstation </a:t>
            </a:r>
            <a:r>
              <a:rPr lang="en-US" sz="2000" dirty="0">
                <a:solidFill>
                  <a:srgbClr val="5A5A5A"/>
                </a:solidFill>
              </a:rPr>
              <a:t>(Configured as Alignment WS)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Bus wrapping and Soldering workstation</a:t>
            </a:r>
          </a:p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The Alignment Workstations has additional tooling for End cover/Beam Tube fit up and welding </a:t>
            </a:r>
          </a:p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3 various lifting fixtures are used during Cold Mass assembly</a:t>
            </a:r>
          </a:p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WACHS Cutter with boring bar adapter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5C4A8-4622-4963-8D28-E897FDE3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95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AB7E-26DA-4FC1-9077-15B329AB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76" y="306908"/>
            <a:ext cx="8352928" cy="443633"/>
          </a:xfrm>
        </p:spPr>
        <p:txBody>
          <a:bodyPr anchor="t"/>
          <a:lstStyle/>
          <a:p>
            <a:r>
              <a:rPr lang="en-US" dirty="0"/>
              <a:t>Cryo-assembly Series Production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1D6D8-3F48-469F-959B-8458A92ED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27B71-D82B-4E6A-8369-E16F29BA91D2}"/>
              </a:ext>
            </a:extLst>
          </p:cNvPr>
          <p:cNvSpPr/>
          <p:nvPr/>
        </p:nvSpPr>
        <p:spPr>
          <a:xfrm>
            <a:off x="612000" y="736910"/>
            <a:ext cx="7632408" cy="559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MQXFA Cryo-assembly workstation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The assembly table is for the cold mass thermal shield, piping, and MLI assembly steps.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The cryostat support tables support the cryostat for all assemblies &amp; disassembly steps.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Motorized winches pull completed cold mass assembly into or out of the cryostat.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Synchronized jacks place the cold mass onto the cryostat. Also used for installation &amp; removal of the shipping posts.</a:t>
            </a:r>
          </a:p>
          <a:p>
            <a:pPr marL="1257300" lvl="2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Stabilizers used to prevent the cold mass from tipping when only supported by the synchronized jacks.</a:t>
            </a:r>
          </a:p>
          <a:p>
            <a:pPr marL="800100" lvl="1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endParaRPr lang="en-US" sz="1600" dirty="0">
              <a:solidFill>
                <a:srgbClr val="5A5A5A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5C4A8-4622-4963-8D28-E897FDE3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7203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CAB7E-26DA-4FC1-9077-15B329AB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76" y="306908"/>
            <a:ext cx="8352928" cy="443633"/>
          </a:xfrm>
        </p:spPr>
        <p:txBody>
          <a:bodyPr anchor="t"/>
          <a:lstStyle/>
          <a:p>
            <a:r>
              <a:rPr lang="en-US" dirty="0"/>
              <a:t>ICBA Cryo-assembly Series Production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1D6D8-3F48-469F-959B-8458A92ED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HL-LHC AUP CA Series Production Readiness Review – Sep 6, 2023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227B71-D82B-4E6A-8369-E16F29BA91D2}"/>
              </a:ext>
            </a:extLst>
          </p:cNvPr>
          <p:cNvSpPr/>
          <p:nvPr/>
        </p:nvSpPr>
        <p:spPr>
          <a:xfrm>
            <a:off x="467544" y="736910"/>
            <a:ext cx="813687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B963C"/>
              </a:buClr>
              <a:buFont typeface="Wingdings" charset="2"/>
              <a:buChar char="§"/>
            </a:pPr>
            <a:r>
              <a:rPr lang="en-US" sz="2400" dirty="0">
                <a:solidFill>
                  <a:srgbClr val="5A5A5A"/>
                </a:solidFill>
              </a:rPr>
              <a:t>Work Station Layout</a:t>
            </a:r>
          </a:p>
          <a:p>
            <a:pPr lvl="1">
              <a:spcBef>
                <a:spcPct val="20000"/>
              </a:spcBef>
              <a:buClr>
                <a:srgbClr val="FB963C"/>
              </a:buClr>
            </a:pPr>
            <a:endParaRPr lang="en-US" sz="2400" dirty="0">
              <a:solidFill>
                <a:srgbClr val="5A5A5A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5C4A8-4622-4963-8D28-E897FDE3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CFFB20-23E6-444C-8FD0-D23767FEDB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31" t="20170" r="4210" b="22655"/>
          <a:stretch/>
        </p:blipFill>
        <p:spPr>
          <a:xfrm>
            <a:off x="337722" y="1410390"/>
            <a:ext cx="8570367" cy="455639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BEF0352-1C6F-4801-B0EA-5CFEE4AF224C}"/>
              </a:ext>
            </a:extLst>
          </p:cNvPr>
          <p:cNvSpPr/>
          <p:nvPr/>
        </p:nvSpPr>
        <p:spPr>
          <a:xfrm>
            <a:off x="3143507" y="3754896"/>
            <a:ext cx="82296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Alignment</a:t>
            </a:r>
            <a:r>
              <a:rPr lang="en-US" sz="12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57EC541-972B-4BA1-8780-AD0B4236EED9}"/>
              </a:ext>
            </a:extLst>
          </p:cNvPr>
          <p:cNvSpPr/>
          <p:nvPr/>
        </p:nvSpPr>
        <p:spPr>
          <a:xfrm>
            <a:off x="2843808" y="5248516"/>
            <a:ext cx="1828800" cy="91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Bus Wrapping &amp; Soldering</a:t>
            </a:r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0FC9C9-F69C-4696-B481-B53B77D27944}"/>
              </a:ext>
            </a:extLst>
          </p:cNvPr>
          <p:cNvSpPr/>
          <p:nvPr/>
        </p:nvSpPr>
        <p:spPr>
          <a:xfrm>
            <a:off x="5220072" y="4760203"/>
            <a:ext cx="91440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Cryostating</a:t>
            </a:r>
            <a:r>
              <a:rPr lang="en-US" sz="12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528C68-FA7B-4AAF-8751-163B39EB9B3E}"/>
              </a:ext>
            </a:extLst>
          </p:cNvPr>
          <p:cNvSpPr/>
          <p:nvPr/>
        </p:nvSpPr>
        <p:spPr>
          <a:xfrm>
            <a:off x="5580112" y="3813285"/>
            <a:ext cx="155448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Longitudinal Welding</a:t>
            </a:r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9A6260-BBB5-4E24-A4B2-7FB942E4B17F}"/>
              </a:ext>
            </a:extLst>
          </p:cNvPr>
          <p:cNvSpPr/>
          <p:nvPr/>
        </p:nvSpPr>
        <p:spPr>
          <a:xfrm>
            <a:off x="3529608" y="4242043"/>
            <a:ext cx="82296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Inspection</a:t>
            </a:r>
            <a:r>
              <a:rPr lang="en-US" sz="12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2D2CDE-B5F7-4E31-BA19-E6EB89513863}"/>
              </a:ext>
            </a:extLst>
          </p:cNvPr>
          <p:cNvSpPr/>
          <p:nvPr/>
        </p:nvSpPr>
        <p:spPr>
          <a:xfrm>
            <a:off x="4788024" y="3400724"/>
            <a:ext cx="128016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Cryostat Staging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F4D920-CD61-40B2-AB88-A9DF6F41DF1A}"/>
              </a:ext>
            </a:extLst>
          </p:cNvPr>
          <p:cNvSpPr/>
          <p:nvPr/>
        </p:nvSpPr>
        <p:spPr>
          <a:xfrm>
            <a:off x="2339752" y="3428012"/>
            <a:ext cx="128016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Cryost</a:t>
            </a:r>
            <a:r>
              <a:rPr lang="en-US" sz="1000" b="1" dirty="0">
                <a:ln/>
                <a:solidFill>
                  <a:schemeClr val="accent3"/>
                </a:solidFill>
              </a:rPr>
              <a:t>at Staging</a:t>
            </a:r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07C194-B799-4C0A-A451-67CA22756693}"/>
              </a:ext>
            </a:extLst>
          </p:cNvPr>
          <p:cNvSpPr/>
          <p:nvPr/>
        </p:nvSpPr>
        <p:spPr>
          <a:xfrm>
            <a:off x="874855" y="4333483"/>
            <a:ext cx="731520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Shipping</a:t>
            </a:r>
            <a:r>
              <a:rPr lang="en-US" sz="10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4CB8F-2C2D-F94F-39FA-6DC9236F12A9}"/>
              </a:ext>
            </a:extLst>
          </p:cNvPr>
          <p:cNvSpPr/>
          <p:nvPr/>
        </p:nvSpPr>
        <p:spPr>
          <a:xfrm>
            <a:off x="5724128" y="4242043"/>
            <a:ext cx="1353304" cy="1828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ln/>
                <a:solidFill>
                  <a:schemeClr val="accent3"/>
                </a:solidFill>
              </a:rPr>
              <a:t>Alignment/Rework</a:t>
            </a:r>
            <a:endParaRPr lang="en-US" sz="1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2D1CFF-8E0A-F7AE-FB02-D72C2BFEF437}"/>
              </a:ext>
            </a:extLst>
          </p:cNvPr>
          <p:cNvSpPr/>
          <p:nvPr/>
        </p:nvSpPr>
        <p:spPr>
          <a:xfrm>
            <a:off x="2412906" y="4039148"/>
            <a:ext cx="861844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1440" tIns="45720" rIns="91440" bIns="45720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Incoming magnet inspection</a:t>
            </a:r>
          </a:p>
        </p:txBody>
      </p:sp>
    </p:spTree>
    <p:extLst>
      <p:ext uri="{BB962C8B-B14F-4D97-AF65-F5344CB8AC3E}">
        <p14:creationId xmlns:p14="http://schemas.microsoft.com/office/powerpoint/2010/main" val="8186847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http://purl.org/dc/terms/"/>
    <ds:schemaRef ds:uri="8946e33d-fd2f-4ae4-8ee9-d90c129cdf9e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55739</TotalTime>
  <Words>1951</Words>
  <Application>Microsoft Office PowerPoint</Application>
  <PresentationFormat>On-screen Show (4:3)</PresentationFormat>
  <Paragraphs>383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Thème Office</vt:lpstr>
      <vt:lpstr>Cold Mass &amp; Cryo-assembly Series Production Plan </vt:lpstr>
      <vt:lpstr>Outline</vt:lpstr>
      <vt:lpstr>WBS 302.4.02: Scope</vt:lpstr>
      <vt:lpstr>WBS 302.4.03: Scope, FRS, Acceptance Criteria</vt:lpstr>
      <vt:lpstr>Project Organization</vt:lpstr>
      <vt:lpstr>PowerPoint Presentation</vt:lpstr>
      <vt:lpstr>Cold Mass Series Production </vt:lpstr>
      <vt:lpstr>Cryo-assembly Series Production </vt:lpstr>
      <vt:lpstr>ICBA Cryo-assembly Series Production </vt:lpstr>
      <vt:lpstr>Travelers</vt:lpstr>
      <vt:lpstr>Assembly Drawings &amp; Procedures </vt:lpstr>
      <vt:lpstr>Cold Mass 6 Month Schedule</vt:lpstr>
      <vt:lpstr>Cold Mass Tasks</vt:lpstr>
      <vt:lpstr>Cryo-assembly 6 Month Schedule &amp; Tasks</vt:lpstr>
      <vt:lpstr>ES&amp;H</vt:lpstr>
      <vt:lpstr>Summary</vt:lpstr>
      <vt:lpstr>Project Organization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Alfred R Nobrega</cp:lastModifiedBy>
  <cp:revision>1077</cp:revision>
  <cp:lastPrinted>2020-05-13T14:08:58Z</cp:lastPrinted>
  <dcterms:created xsi:type="dcterms:W3CDTF">2016-03-23T12:58:39Z</dcterms:created>
  <dcterms:modified xsi:type="dcterms:W3CDTF">2023-09-06T14:35:12Z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