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7"/>
  </p:notesMasterIdLst>
  <p:handoutMasterIdLst>
    <p:handoutMasterId r:id="rId8"/>
  </p:handoutMasterIdLst>
  <p:sldIdLst>
    <p:sldId id="294" r:id="rId2"/>
    <p:sldId id="349" r:id="rId3"/>
    <p:sldId id="372" r:id="rId4"/>
    <p:sldId id="373" r:id="rId5"/>
    <p:sldId id="371" r:id="rId6"/>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delyn R. Wolter x4807 16344N" initials="MRWx1" lastIdx="1" clrIdx="0">
    <p:extLst>
      <p:ext uri="{19B8F6BF-5375-455C-9EA6-DF929625EA0E}">
        <p15:presenceInfo xmlns:p15="http://schemas.microsoft.com/office/powerpoint/2012/main" userId="Madelyn R. Wolter x4807 16344N" providerId="None"/>
      </p:ext>
    </p:extLst>
  </p:cmAuthor>
  <p:cmAuthor id="2" name="Madelyn Schoell" initials="MS" lastIdx="5" clrIdx="1">
    <p:extLst>
      <p:ext uri="{19B8F6BF-5375-455C-9EA6-DF929625EA0E}">
        <p15:presenceInfo xmlns:p15="http://schemas.microsoft.com/office/powerpoint/2012/main" userId="S::maddiew@services.fnal.gov::c910991d-6c94-4e05-a020-c698ebee31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505050"/>
    <a:srgbClr val="000000"/>
    <a:srgbClr val="50504E"/>
    <a:srgbClr val="4E4E4E"/>
    <a:srgbClr val="404040"/>
    <a:srgbClr val="004C97"/>
    <a:srgbClr val="63666A"/>
    <a:srgbClr val="99D6EA"/>
    <a:srgbClr val="A7A8A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3792" autoAdjust="0"/>
  </p:normalViewPr>
  <p:slideViewPr>
    <p:cSldViewPr snapToGrid="0" snapToObjects="1" showGuides="1">
      <p:cViewPr varScale="1">
        <p:scale>
          <a:sx n="86" d="100"/>
          <a:sy n="86" d="100"/>
        </p:scale>
        <p:origin x="1378" y="58"/>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6/9/2023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dirty="0"/>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6/9/2023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dirty="0"/>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12/30/2022</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Radiation Safety Update</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12/30/2022</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Radiation Safety Update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12/30/2022</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Radiation Safety Update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sh-docdb.fnal.gov/cgi-bin/RetrieveFile?docid=1316"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sh-docdb.fnal.gov:440/cgi-bin/ShowDocument?docid=3846" TargetMode="External"/><Relationship Id="rId2" Type="http://schemas.openxmlformats.org/officeDocument/2006/relationships/hyperlink" Target="mailto:ESH_RSO@FNAL.G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a:t>ES&amp;H RPO Department</a:t>
            </a:r>
          </a:p>
          <a:p>
            <a:r>
              <a:rPr lang="en-US" dirty="0"/>
              <a:t>06/09/2023 9am Ops Meeting</a:t>
            </a:r>
          </a:p>
          <a:p>
            <a:endParaRPr lang="en-US" dirty="0"/>
          </a:p>
        </p:txBody>
      </p:sp>
      <p:sp>
        <p:nvSpPr>
          <p:cNvPr id="3" name="Text Placeholder 2"/>
          <p:cNvSpPr>
            <a:spLocks noGrp="1"/>
          </p:cNvSpPr>
          <p:nvPr>
            <p:ph type="body" sz="quarter" idx="11"/>
          </p:nvPr>
        </p:nvSpPr>
        <p:spPr/>
        <p:txBody>
          <a:bodyPr>
            <a:noAutofit/>
          </a:bodyPr>
          <a:lstStyle/>
          <a:p>
            <a:r>
              <a:rPr lang="en-US" dirty="0"/>
              <a:t>Radiation Safety – Weekly Update</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1081D3-6FE4-40AE-90B9-3D9202D19697}"/>
              </a:ext>
            </a:extLst>
          </p:cNvPr>
          <p:cNvSpPr>
            <a:spLocks noGrp="1"/>
          </p:cNvSpPr>
          <p:nvPr>
            <p:ph idx="1"/>
          </p:nvPr>
        </p:nvSpPr>
        <p:spPr>
          <a:xfrm>
            <a:off x="228600" y="971550"/>
            <a:ext cx="8915400" cy="5059363"/>
          </a:xfrm>
        </p:spPr>
        <p:txBody>
          <a:bodyPr/>
          <a:lstStyle/>
          <a:p>
            <a:pPr marL="0" indent="0">
              <a:buNone/>
            </a:pPr>
            <a:r>
              <a:rPr lang="en-US" b="1" dirty="0"/>
              <a:t>Enclosures with local High Radiation Areas and/or Contamination Areas continue to require enclosure access briefings, for either Controlled Access or Supervised Access.</a:t>
            </a:r>
          </a:p>
          <a:p>
            <a:pPr marL="0" indent="0">
              <a:buNone/>
            </a:pPr>
            <a:endParaRPr lang="en-US" b="1" dirty="0"/>
          </a:p>
          <a:p>
            <a:pPr marL="0" indent="0">
              <a:buNone/>
            </a:pPr>
            <a:endParaRPr lang="en-US" b="1" dirty="0"/>
          </a:p>
        </p:txBody>
      </p:sp>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p:txBody>
          <a:bodyPr/>
          <a:lstStyle/>
          <a:p>
            <a:r>
              <a:rPr lang="en-US" dirty="0"/>
              <a:t>Enclosure Briefings</a:t>
            </a:r>
            <a:endParaRPr lang="en-US" dirty="0">
              <a:highlight>
                <a:srgbClr val="FFFF00"/>
              </a:highlight>
            </a:endParaRP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dirty="0"/>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4213"/>
            <a:ext cx="793776" cy="241300"/>
          </a:xfrm>
        </p:spPr>
        <p:txBody>
          <a:bodyPr/>
          <a:lstStyle/>
          <a:p>
            <a:pPr>
              <a:defRPr/>
            </a:pPr>
            <a:r>
              <a:rPr lang="en-US" dirty="0"/>
              <a:t>06/09/2023</a:t>
            </a:r>
          </a:p>
        </p:txBody>
      </p:sp>
      <p:sp>
        <p:nvSpPr>
          <p:cNvPr id="8" name="Content Placeholder 1">
            <a:extLst>
              <a:ext uri="{FF2B5EF4-FFF2-40B4-BE49-F238E27FC236}">
                <a16:creationId xmlns:a16="http://schemas.microsoft.com/office/drawing/2014/main" id="{F0F600F6-65C0-4274-8D1C-3C34F0B92029}"/>
              </a:ext>
            </a:extLst>
          </p:cNvPr>
          <p:cNvSpPr txBox="1">
            <a:spLocks/>
          </p:cNvSpPr>
          <p:nvPr/>
        </p:nvSpPr>
        <p:spPr>
          <a:xfrm>
            <a:off x="228600" y="2219923"/>
            <a:ext cx="8016228" cy="3716837"/>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b="1" dirty="0"/>
              <a:t>Current List: </a:t>
            </a:r>
          </a:p>
          <a:p>
            <a:r>
              <a:rPr lang="en-US" sz="2000" dirty="0"/>
              <a:t>MTA + </a:t>
            </a:r>
          </a:p>
          <a:p>
            <a:r>
              <a:rPr lang="en-US" sz="2000" dirty="0">
                <a:solidFill>
                  <a:srgbClr val="FF0000"/>
                </a:solidFill>
              </a:rPr>
              <a:t>Booster *+</a:t>
            </a:r>
          </a:p>
          <a:p>
            <a:r>
              <a:rPr lang="en-US" sz="2000" dirty="0">
                <a:solidFill>
                  <a:srgbClr val="FF0000"/>
                </a:solidFill>
              </a:rPr>
              <a:t>8  GeV *+</a:t>
            </a:r>
          </a:p>
          <a:p>
            <a:r>
              <a:rPr lang="en-US" sz="2000" dirty="0">
                <a:solidFill>
                  <a:srgbClr val="FF0000"/>
                </a:solidFill>
              </a:rPr>
              <a:t>BNB *</a:t>
            </a:r>
          </a:p>
          <a:p>
            <a:r>
              <a:rPr lang="en-US" sz="2000" dirty="0">
                <a:solidFill>
                  <a:srgbClr val="FF0000"/>
                </a:solidFill>
              </a:rPr>
              <a:t>MI-20—MI-62 *+</a:t>
            </a:r>
          </a:p>
          <a:p>
            <a:r>
              <a:rPr lang="en-US" sz="2000" dirty="0"/>
              <a:t>NuMI Pre-Target / Target Hall *+%</a:t>
            </a:r>
          </a:p>
          <a:p>
            <a:r>
              <a:rPr lang="en-US" sz="2000" dirty="0">
                <a:solidFill>
                  <a:srgbClr val="FF0000"/>
                </a:solidFill>
              </a:rPr>
              <a:t>NuMI Absorber Hall *+</a:t>
            </a:r>
          </a:p>
          <a:p>
            <a:r>
              <a:rPr lang="en-US" sz="2000" dirty="0"/>
              <a:t>Muon Campus US/DS +</a:t>
            </a:r>
          </a:p>
        </p:txBody>
      </p:sp>
      <p:sp>
        <p:nvSpPr>
          <p:cNvPr id="9" name="TextBox 8">
            <a:extLst>
              <a:ext uri="{FF2B5EF4-FFF2-40B4-BE49-F238E27FC236}">
                <a16:creationId xmlns:a16="http://schemas.microsoft.com/office/drawing/2014/main" id="{1A3A3230-B3C9-496D-AA8B-17187ED5D3F4}"/>
              </a:ext>
            </a:extLst>
          </p:cNvPr>
          <p:cNvSpPr txBox="1"/>
          <p:nvPr/>
        </p:nvSpPr>
        <p:spPr>
          <a:xfrm>
            <a:off x="4311941" y="2205241"/>
            <a:ext cx="4001549" cy="2308324"/>
          </a:xfrm>
          <a:prstGeom prst="rect">
            <a:avLst/>
          </a:prstGeom>
          <a:noFill/>
        </p:spPr>
        <p:txBody>
          <a:bodyPr wrap="square" rtlCol="0">
            <a:spAutoFit/>
          </a:bodyPr>
          <a:lstStyle/>
          <a:p>
            <a:r>
              <a:rPr lang="nl-NL" sz="1600" dirty="0"/>
              <a:t>Contact RSO is you are unable to attend scheduled briefing.</a:t>
            </a:r>
          </a:p>
          <a:p>
            <a:endParaRPr lang="nl-NL" sz="1600" dirty="0"/>
          </a:p>
          <a:p>
            <a:r>
              <a:rPr lang="nl-NL" sz="1600" dirty="0"/>
              <a:t>Daily briefings for non-AD available on access days.</a:t>
            </a:r>
          </a:p>
          <a:p>
            <a:endParaRPr lang="nl-NL" sz="1600" dirty="0"/>
          </a:p>
          <a:p>
            <a:r>
              <a:rPr lang="nl-NL" sz="1600" dirty="0"/>
              <a:t>+ means Contamination Area</a:t>
            </a:r>
          </a:p>
          <a:p>
            <a:r>
              <a:rPr lang="nl-NL" sz="1600" dirty="0">
                <a:solidFill>
                  <a:srgbClr val="FF0000"/>
                </a:solidFill>
              </a:rPr>
              <a:t>* means High Radiation Area</a:t>
            </a:r>
          </a:p>
          <a:p>
            <a:r>
              <a:rPr lang="nl-NL" sz="1600" dirty="0"/>
              <a:t>% means only when shield blocks removed</a:t>
            </a:r>
          </a:p>
        </p:txBody>
      </p:sp>
    </p:spTree>
    <p:extLst>
      <p:ext uri="{BB962C8B-B14F-4D97-AF65-F5344CB8AC3E}">
        <p14:creationId xmlns:p14="http://schemas.microsoft.com/office/powerpoint/2010/main" val="3308226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82D659B4-E0C3-8DDD-9A36-F3622FCD36B0}"/>
              </a:ext>
            </a:extLst>
          </p:cNvPr>
          <p:cNvPicPr>
            <a:picLocks noGrp="1" noChangeAspect="1"/>
          </p:cNvPicPr>
          <p:nvPr>
            <p:ph idx="1"/>
          </p:nvPr>
        </p:nvPicPr>
        <p:blipFill>
          <a:blip r:embed="rId2"/>
          <a:stretch>
            <a:fillRect/>
          </a:stretch>
        </p:blipFill>
        <p:spPr>
          <a:xfrm>
            <a:off x="4313216" y="899318"/>
            <a:ext cx="4705608" cy="5059363"/>
          </a:xfrm>
        </p:spPr>
      </p:pic>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p:txBody>
          <a:bodyPr/>
          <a:lstStyle/>
          <a:p>
            <a:r>
              <a:rPr lang="en-US" dirty="0"/>
              <a:t>Shutdown ALARA and Dose/Job Plans</a:t>
            </a: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dirty="0"/>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4213"/>
            <a:ext cx="793776" cy="241300"/>
          </a:xfrm>
        </p:spPr>
        <p:txBody>
          <a:bodyPr/>
          <a:lstStyle/>
          <a:p>
            <a:pPr>
              <a:defRPr/>
            </a:pPr>
            <a:r>
              <a:rPr lang="en-US" dirty="0"/>
              <a:t>06/09/2023</a:t>
            </a:r>
          </a:p>
        </p:txBody>
      </p:sp>
      <p:sp>
        <p:nvSpPr>
          <p:cNvPr id="13" name="TextBox 12">
            <a:extLst>
              <a:ext uri="{FF2B5EF4-FFF2-40B4-BE49-F238E27FC236}">
                <a16:creationId xmlns:a16="http://schemas.microsoft.com/office/drawing/2014/main" id="{155599B1-AECB-0642-2B49-D8CE6732DABD}"/>
              </a:ext>
            </a:extLst>
          </p:cNvPr>
          <p:cNvSpPr txBox="1"/>
          <p:nvPr/>
        </p:nvSpPr>
        <p:spPr>
          <a:xfrm>
            <a:off x="346229" y="1269507"/>
            <a:ext cx="3852909" cy="4893647"/>
          </a:xfrm>
          <a:prstGeom prst="rect">
            <a:avLst/>
          </a:prstGeom>
          <a:noFill/>
        </p:spPr>
        <p:txBody>
          <a:bodyPr wrap="square" rtlCol="0">
            <a:spAutoFit/>
          </a:bodyPr>
          <a:lstStyle/>
          <a:p>
            <a:r>
              <a:rPr lang="en-US" dirty="0"/>
              <a:t>Shutdown is coming up, make sure all relevant jobs are reviewed by Radiation Safety. Triggers for a Dose Plan and a Formal ALARA Review are on the right, and a link to the review spreadsheet is below.</a:t>
            </a:r>
          </a:p>
          <a:p>
            <a:endParaRPr lang="en-US" dirty="0"/>
          </a:p>
          <a:p>
            <a:r>
              <a:rPr lang="en-US" dirty="0">
                <a:hlinkClick r:id="rId3"/>
              </a:rPr>
              <a:t>http://esh-docdb.fnal.gov/cgi-bin/RetrieveFile?docid=1316</a:t>
            </a:r>
            <a:endParaRPr lang="en-US" dirty="0"/>
          </a:p>
          <a:p>
            <a:endParaRPr lang="en-US" dirty="0"/>
          </a:p>
        </p:txBody>
      </p:sp>
    </p:spTree>
    <p:extLst>
      <p:ext uri="{BB962C8B-B14F-4D97-AF65-F5344CB8AC3E}">
        <p14:creationId xmlns:p14="http://schemas.microsoft.com/office/powerpoint/2010/main" val="1865288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p:txBody>
          <a:bodyPr/>
          <a:lstStyle/>
          <a:p>
            <a:r>
              <a:rPr lang="en-US" dirty="0"/>
              <a:t>Shutdown ALARA and Dose/Job Plans</a:t>
            </a: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dirty="0"/>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4213"/>
            <a:ext cx="793776" cy="241300"/>
          </a:xfrm>
        </p:spPr>
        <p:txBody>
          <a:bodyPr/>
          <a:lstStyle/>
          <a:p>
            <a:pPr>
              <a:defRPr/>
            </a:pPr>
            <a:r>
              <a:rPr lang="en-US" dirty="0"/>
              <a:t>06/09/2023</a:t>
            </a:r>
          </a:p>
        </p:txBody>
      </p:sp>
      <p:graphicFrame>
        <p:nvGraphicFramePr>
          <p:cNvPr id="16" name="Table 15">
            <a:extLst>
              <a:ext uri="{FF2B5EF4-FFF2-40B4-BE49-F238E27FC236}">
                <a16:creationId xmlns:a16="http://schemas.microsoft.com/office/drawing/2014/main" id="{AE98FEA4-B24C-3F10-F175-6A30D7857215}"/>
              </a:ext>
            </a:extLst>
          </p:cNvPr>
          <p:cNvGraphicFramePr>
            <a:graphicFrameLocks noGrp="1"/>
          </p:cNvGraphicFramePr>
          <p:nvPr>
            <p:extLst>
              <p:ext uri="{D42A27DB-BD31-4B8C-83A1-F6EECF244321}">
                <p14:modId xmlns:p14="http://schemas.microsoft.com/office/powerpoint/2010/main" val="663064084"/>
              </p:ext>
            </p:extLst>
          </p:nvPr>
        </p:nvGraphicFramePr>
        <p:xfrm>
          <a:off x="363983" y="834502"/>
          <a:ext cx="8531442" cy="5149047"/>
        </p:xfrm>
        <a:graphic>
          <a:graphicData uri="http://schemas.openxmlformats.org/drawingml/2006/table">
            <a:tbl>
              <a:tblPr firstRow="1" firstCol="1" bandRow="1">
                <a:tableStyleId>{5C22544A-7EE6-4342-B048-85BDC9FD1C3A}</a:tableStyleId>
              </a:tblPr>
              <a:tblGrid>
                <a:gridCol w="4279038">
                  <a:extLst>
                    <a:ext uri="{9D8B030D-6E8A-4147-A177-3AD203B41FA5}">
                      <a16:colId xmlns:a16="http://schemas.microsoft.com/office/drawing/2014/main" val="883385082"/>
                    </a:ext>
                  </a:extLst>
                </a:gridCol>
                <a:gridCol w="1109709">
                  <a:extLst>
                    <a:ext uri="{9D8B030D-6E8A-4147-A177-3AD203B41FA5}">
                      <a16:colId xmlns:a16="http://schemas.microsoft.com/office/drawing/2014/main" val="3294071593"/>
                    </a:ext>
                  </a:extLst>
                </a:gridCol>
                <a:gridCol w="1065320">
                  <a:extLst>
                    <a:ext uri="{9D8B030D-6E8A-4147-A177-3AD203B41FA5}">
                      <a16:colId xmlns:a16="http://schemas.microsoft.com/office/drawing/2014/main" val="2935501089"/>
                    </a:ext>
                  </a:extLst>
                </a:gridCol>
                <a:gridCol w="2077375">
                  <a:extLst>
                    <a:ext uri="{9D8B030D-6E8A-4147-A177-3AD203B41FA5}">
                      <a16:colId xmlns:a16="http://schemas.microsoft.com/office/drawing/2014/main" val="1230655871"/>
                    </a:ext>
                  </a:extLst>
                </a:gridCol>
              </a:tblGrid>
              <a:tr h="649596">
                <a:tc>
                  <a:txBody>
                    <a:bodyPr/>
                    <a:lstStyle/>
                    <a:p>
                      <a:pPr marL="0" marR="0" algn="ctr">
                        <a:spcBef>
                          <a:spcPts val="0"/>
                        </a:spcBef>
                        <a:spcAft>
                          <a:spcPts val="0"/>
                        </a:spcAft>
                      </a:pPr>
                      <a:r>
                        <a:rPr lang="en-US" sz="2000" i="0" dirty="0">
                          <a:solidFill>
                            <a:schemeClr val="tx1"/>
                          </a:solidFill>
                          <a:effectLst/>
                          <a:latin typeface="Calibri" panose="020F0502020204030204" pitchFamily="34" charset="0"/>
                          <a:ea typeface="Calibri" panose="020F0502020204030204" pitchFamily="34" charset="0"/>
                        </a:rPr>
                        <a:t>Job</a:t>
                      </a:r>
                    </a:p>
                  </a:txBody>
                  <a:tcPr marL="68580" marR="68580" marT="0" marB="0" anchor="ctr"/>
                </a:tc>
                <a:tc>
                  <a:txBody>
                    <a:bodyPr/>
                    <a:lstStyle/>
                    <a:p>
                      <a:pPr marL="0" marR="0" algn="ctr" defTabSz="457200" rtl="0" eaLnBrk="1" latinLnBrk="0" hangingPunct="1">
                        <a:spcBef>
                          <a:spcPts val="0"/>
                        </a:spcBef>
                        <a:spcAft>
                          <a:spcPts val="0"/>
                        </a:spcAft>
                      </a:pPr>
                      <a:r>
                        <a:rPr lang="en-US" sz="2000" i="0" kern="1200" dirty="0">
                          <a:solidFill>
                            <a:schemeClr val="tx1"/>
                          </a:solidFill>
                          <a:effectLst/>
                          <a:latin typeface="+mn-lt"/>
                          <a:ea typeface="+mn-ea"/>
                          <a:cs typeface="+mn-cs"/>
                        </a:rPr>
                        <a:t>Location</a:t>
                      </a:r>
                    </a:p>
                  </a:txBody>
                  <a:tcPr marL="68580" marR="68580" marT="0" marB="0" anchor="ctr"/>
                </a:tc>
                <a:tc>
                  <a:txBody>
                    <a:bodyPr/>
                    <a:lstStyle/>
                    <a:p>
                      <a:pPr marL="0" marR="0" algn="ctr" defTabSz="457200" rtl="0" eaLnBrk="1" latinLnBrk="0" hangingPunct="1">
                        <a:spcBef>
                          <a:spcPts val="0"/>
                        </a:spcBef>
                        <a:spcAft>
                          <a:spcPts val="0"/>
                        </a:spcAft>
                      </a:pPr>
                      <a:r>
                        <a:rPr lang="en-US" sz="2000" i="0" kern="1200" dirty="0">
                          <a:solidFill>
                            <a:schemeClr val="tx1"/>
                          </a:solidFill>
                          <a:effectLst/>
                          <a:latin typeface="+mn-lt"/>
                          <a:ea typeface="+mn-ea"/>
                          <a:cs typeface="+mn-cs"/>
                        </a:rPr>
                        <a:t>Worklist</a:t>
                      </a:r>
                    </a:p>
                  </a:txBody>
                  <a:tcPr marL="68580" marR="68580" marT="0" marB="0" anchor="ctr"/>
                </a:tc>
                <a:tc>
                  <a:txBody>
                    <a:bodyPr/>
                    <a:lstStyle/>
                    <a:p>
                      <a:pPr marL="0" marR="0" algn="ctr" defTabSz="457200" rtl="0" eaLnBrk="1" latinLnBrk="0" hangingPunct="1">
                        <a:spcBef>
                          <a:spcPts val="0"/>
                        </a:spcBef>
                        <a:spcAft>
                          <a:spcPts val="0"/>
                        </a:spcAft>
                      </a:pPr>
                      <a:r>
                        <a:rPr lang="en-US" sz="2000" i="0" kern="1200" dirty="0">
                          <a:solidFill>
                            <a:schemeClr val="tx1"/>
                          </a:solidFill>
                          <a:effectLst/>
                          <a:latin typeface="+mn-lt"/>
                          <a:ea typeface="+mn-ea"/>
                          <a:cs typeface="+mn-cs"/>
                        </a:rPr>
                        <a:t>Rad Safety Requirement</a:t>
                      </a:r>
                    </a:p>
                  </a:txBody>
                  <a:tcPr marL="68580" marR="68580" marT="0" marB="0" anchor="ctr"/>
                </a:tc>
                <a:extLst>
                  <a:ext uri="{0D108BD9-81ED-4DB2-BD59-A6C34878D82A}">
                    <a16:rowId xmlns:a16="http://schemas.microsoft.com/office/drawing/2014/main" val="85008184"/>
                  </a:ext>
                </a:extLst>
              </a:tr>
              <a:tr h="649596">
                <a:tc>
                  <a:txBody>
                    <a:bodyPr/>
                    <a:lstStyle/>
                    <a:p>
                      <a:pPr marL="0" marR="0">
                        <a:spcBef>
                          <a:spcPts val="0"/>
                        </a:spcBef>
                        <a:spcAft>
                          <a:spcPts val="0"/>
                        </a:spcAft>
                      </a:pPr>
                      <a:r>
                        <a:rPr lang="en-US" sz="2000" dirty="0">
                          <a:solidFill>
                            <a:schemeClr val="tx1"/>
                          </a:solidFill>
                          <a:effectLst/>
                        </a:rPr>
                        <a:t>Ring wide vacuum leak check</a:t>
                      </a:r>
                      <a:endParaRPr lang="en-US" sz="2000" dirty="0">
                        <a:solidFill>
                          <a:schemeClr val="tx1"/>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l" defTabSz="457200" rtl="0" eaLnBrk="1" latinLnBrk="0" hangingPunct="1">
                        <a:spcBef>
                          <a:spcPts val="0"/>
                        </a:spcBef>
                        <a:spcAft>
                          <a:spcPts val="0"/>
                        </a:spcAft>
                      </a:pPr>
                      <a:r>
                        <a:rPr lang="en-US" sz="2000" kern="1200" dirty="0">
                          <a:solidFill>
                            <a:schemeClr val="tx1"/>
                          </a:solidFill>
                          <a:effectLst/>
                          <a:latin typeface="+mn-lt"/>
                          <a:ea typeface="+mn-ea"/>
                          <a:cs typeface="+mn-cs"/>
                        </a:rPr>
                        <a:t>Booster</a:t>
                      </a:r>
                    </a:p>
                  </a:txBody>
                  <a:tcPr marL="68580" marR="68580" marT="0" marB="0" anchor="b"/>
                </a:tc>
                <a:tc>
                  <a:txBody>
                    <a:bodyPr/>
                    <a:lstStyle/>
                    <a:p>
                      <a:pPr marL="0" marR="0" algn="l" defTabSz="457200" rtl="0" eaLnBrk="1" latinLnBrk="0" hangingPunct="1">
                        <a:spcBef>
                          <a:spcPts val="0"/>
                        </a:spcBef>
                        <a:spcAft>
                          <a:spcPts val="0"/>
                        </a:spcAft>
                      </a:pPr>
                      <a:r>
                        <a:rPr lang="en-US" sz="2000" kern="1200" dirty="0">
                          <a:solidFill>
                            <a:schemeClr val="tx1"/>
                          </a:solidFill>
                          <a:effectLst/>
                          <a:latin typeface="+mn-lt"/>
                          <a:ea typeface="+mn-ea"/>
                          <a:cs typeface="+mn-cs"/>
                        </a:rPr>
                        <a:t>22859</a:t>
                      </a:r>
                    </a:p>
                  </a:txBody>
                  <a:tcPr marL="68580" marR="68580" marT="0" marB="0" anchor="b"/>
                </a:tc>
                <a:tc>
                  <a:txBody>
                    <a:bodyPr/>
                    <a:lstStyle/>
                    <a:p>
                      <a:pPr marL="0" marR="0" algn="l" defTabSz="457200" rtl="0" eaLnBrk="1" latinLnBrk="0" hangingPunct="1">
                        <a:spcBef>
                          <a:spcPts val="0"/>
                        </a:spcBef>
                        <a:spcAft>
                          <a:spcPts val="0"/>
                        </a:spcAft>
                      </a:pPr>
                      <a:r>
                        <a:rPr lang="en-US" sz="2000" kern="1200">
                          <a:solidFill>
                            <a:schemeClr val="tx1"/>
                          </a:solidFill>
                          <a:effectLst/>
                          <a:latin typeface="+mn-lt"/>
                          <a:ea typeface="+mn-ea"/>
                          <a:cs typeface="+mn-cs"/>
                        </a:rPr>
                        <a:t>RCT/RWP/ALARA</a:t>
                      </a:r>
                    </a:p>
                  </a:txBody>
                  <a:tcPr marL="68580" marR="68580" marT="0" marB="0" anchor="b"/>
                </a:tc>
                <a:extLst>
                  <a:ext uri="{0D108BD9-81ED-4DB2-BD59-A6C34878D82A}">
                    <a16:rowId xmlns:a16="http://schemas.microsoft.com/office/drawing/2014/main" val="841915341"/>
                  </a:ext>
                </a:extLst>
              </a:tr>
              <a:tr h="649596">
                <a:tc>
                  <a:txBody>
                    <a:bodyPr/>
                    <a:lstStyle/>
                    <a:p>
                      <a:pPr marL="0" marR="0">
                        <a:spcBef>
                          <a:spcPts val="0"/>
                        </a:spcBef>
                        <a:spcAft>
                          <a:spcPts val="0"/>
                        </a:spcAft>
                      </a:pPr>
                      <a:r>
                        <a:rPr lang="en-US" sz="2000" dirty="0">
                          <a:solidFill>
                            <a:schemeClr val="tx1"/>
                          </a:solidFill>
                          <a:effectLst/>
                        </a:rPr>
                        <a:t>MP02 ion pump replacement</a:t>
                      </a:r>
                      <a:endParaRPr lang="en-US" sz="2000" dirty="0">
                        <a:solidFill>
                          <a:schemeClr val="tx1"/>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l" defTabSz="457200" rtl="0" eaLnBrk="1" latinLnBrk="0" hangingPunct="1">
                        <a:spcBef>
                          <a:spcPts val="0"/>
                        </a:spcBef>
                        <a:spcAft>
                          <a:spcPts val="0"/>
                        </a:spcAft>
                      </a:pPr>
                      <a:r>
                        <a:rPr lang="en-US" sz="2000" kern="1200" dirty="0">
                          <a:solidFill>
                            <a:schemeClr val="tx1"/>
                          </a:solidFill>
                          <a:effectLst/>
                          <a:latin typeface="+mn-lt"/>
                          <a:ea typeface="+mn-ea"/>
                          <a:cs typeface="+mn-cs"/>
                        </a:rPr>
                        <a:t>Booster</a:t>
                      </a:r>
                    </a:p>
                  </a:txBody>
                  <a:tcPr marL="68580" marR="68580" marT="0" marB="0" anchor="b"/>
                </a:tc>
                <a:tc>
                  <a:txBody>
                    <a:bodyPr/>
                    <a:lstStyle/>
                    <a:p>
                      <a:pPr marL="0" marR="0" algn="l" defTabSz="457200" rtl="0" eaLnBrk="1" latinLnBrk="0" hangingPunct="1">
                        <a:spcBef>
                          <a:spcPts val="0"/>
                        </a:spcBef>
                        <a:spcAft>
                          <a:spcPts val="0"/>
                        </a:spcAft>
                      </a:pPr>
                      <a:r>
                        <a:rPr lang="en-US" sz="2000" kern="1200">
                          <a:solidFill>
                            <a:schemeClr val="tx1"/>
                          </a:solidFill>
                          <a:effectLst/>
                          <a:latin typeface="+mn-lt"/>
                          <a:ea typeface="+mn-ea"/>
                          <a:cs typeface="+mn-cs"/>
                        </a:rPr>
                        <a:t>22855</a:t>
                      </a:r>
                    </a:p>
                  </a:txBody>
                  <a:tcPr marL="68580" marR="68580" marT="0" marB="0" anchor="b"/>
                </a:tc>
                <a:tc>
                  <a:txBody>
                    <a:bodyPr/>
                    <a:lstStyle/>
                    <a:p>
                      <a:pPr marL="0" marR="0" algn="l" defTabSz="457200" rtl="0" eaLnBrk="1" latinLnBrk="0" hangingPunct="1">
                        <a:spcBef>
                          <a:spcPts val="0"/>
                        </a:spcBef>
                        <a:spcAft>
                          <a:spcPts val="0"/>
                        </a:spcAft>
                      </a:pPr>
                      <a:r>
                        <a:rPr lang="en-US" sz="2000" kern="1200" dirty="0">
                          <a:solidFill>
                            <a:schemeClr val="tx1"/>
                          </a:solidFill>
                          <a:effectLst/>
                          <a:latin typeface="+mn-lt"/>
                          <a:ea typeface="+mn-ea"/>
                          <a:cs typeface="+mn-cs"/>
                        </a:rPr>
                        <a:t>RCT/RWP/ALARA</a:t>
                      </a:r>
                    </a:p>
                  </a:txBody>
                  <a:tcPr marL="68580" marR="68580" marT="0" marB="0" anchor="b"/>
                </a:tc>
                <a:extLst>
                  <a:ext uri="{0D108BD9-81ED-4DB2-BD59-A6C34878D82A}">
                    <a16:rowId xmlns:a16="http://schemas.microsoft.com/office/drawing/2014/main" val="524206114"/>
                  </a:ext>
                </a:extLst>
              </a:tr>
              <a:tr h="649596">
                <a:tc>
                  <a:txBody>
                    <a:bodyPr/>
                    <a:lstStyle/>
                    <a:p>
                      <a:pPr marL="0" marR="0">
                        <a:spcBef>
                          <a:spcPts val="0"/>
                        </a:spcBef>
                        <a:spcAft>
                          <a:spcPts val="0"/>
                        </a:spcAft>
                      </a:pPr>
                      <a:r>
                        <a:rPr lang="en-US" sz="2000" dirty="0" err="1">
                          <a:solidFill>
                            <a:schemeClr val="tx1"/>
                          </a:solidFill>
                          <a:effectLst/>
                        </a:rPr>
                        <a:t>Decon</a:t>
                      </a:r>
                      <a:r>
                        <a:rPr lang="en-US" sz="2000" dirty="0">
                          <a:solidFill>
                            <a:schemeClr val="tx1"/>
                          </a:solidFill>
                          <a:effectLst/>
                        </a:rPr>
                        <a:t> Collimator Region</a:t>
                      </a:r>
                      <a:endParaRPr lang="en-US" sz="2000" dirty="0">
                        <a:solidFill>
                          <a:schemeClr val="tx1"/>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l" defTabSz="457200" rtl="0" eaLnBrk="1" latinLnBrk="0" hangingPunct="1">
                        <a:spcBef>
                          <a:spcPts val="0"/>
                        </a:spcBef>
                        <a:spcAft>
                          <a:spcPts val="0"/>
                        </a:spcAft>
                      </a:pPr>
                      <a:r>
                        <a:rPr lang="en-US" sz="2000" kern="1200">
                          <a:solidFill>
                            <a:schemeClr val="tx1"/>
                          </a:solidFill>
                          <a:effectLst/>
                          <a:latin typeface="+mn-lt"/>
                          <a:ea typeface="+mn-ea"/>
                          <a:cs typeface="+mn-cs"/>
                        </a:rPr>
                        <a:t>MI-8</a:t>
                      </a:r>
                    </a:p>
                  </a:txBody>
                  <a:tcPr marL="68580" marR="68580" marT="0" marB="0" anchor="b"/>
                </a:tc>
                <a:tc>
                  <a:txBody>
                    <a:bodyPr/>
                    <a:lstStyle/>
                    <a:p>
                      <a:pPr marL="0" marR="0" algn="l" defTabSz="457200" rtl="0" eaLnBrk="1" latinLnBrk="0" hangingPunct="1">
                        <a:spcBef>
                          <a:spcPts val="0"/>
                        </a:spcBef>
                        <a:spcAft>
                          <a:spcPts val="0"/>
                        </a:spcAft>
                      </a:pPr>
                      <a:r>
                        <a:rPr lang="en-US" sz="2000" kern="1200">
                          <a:solidFill>
                            <a:schemeClr val="tx1"/>
                          </a:solidFill>
                          <a:effectLst/>
                          <a:latin typeface="+mn-lt"/>
                          <a:ea typeface="+mn-ea"/>
                          <a:cs typeface="+mn-cs"/>
                        </a:rPr>
                        <a:t>23683</a:t>
                      </a:r>
                    </a:p>
                  </a:txBody>
                  <a:tcPr marL="68580" marR="68580" marT="0" marB="0" anchor="b"/>
                </a:tc>
                <a:tc>
                  <a:txBody>
                    <a:bodyPr/>
                    <a:lstStyle/>
                    <a:p>
                      <a:pPr marL="0" marR="0" algn="l" defTabSz="457200" rtl="0" eaLnBrk="1" latinLnBrk="0" hangingPunct="1">
                        <a:spcBef>
                          <a:spcPts val="0"/>
                        </a:spcBef>
                        <a:spcAft>
                          <a:spcPts val="0"/>
                        </a:spcAft>
                      </a:pPr>
                      <a:r>
                        <a:rPr lang="en-US" sz="2000" kern="1200" dirty="0">
                          <a:solidFill>
                            <a:schemeClr val="tx1"/>
                          </a:solidFill>
                          <a:effectLst/>
                          <a:latin typeface="+mn-lt"/>
                          <a:ea typeface="+mn-ea"/>
                          <a:cs typeface="+mn-cs"/>
                        </a:rPr>
                        <a:t>RCT/RWP/ALARA</a:t>
                      </a:r>
                    </a:p>
                  </a:txBody>
                  <a:tcPr marL="68580" marR="68580" marT="0" marB="0" anchor="b"/>
                </a:tc>
                <a:extLst>
                  <a:ext uri="{0D108BD9-81ED-4DB2-BD59-A6C34878D82A}">
                    <a16:rowId xmlns:a16="http://schemas.microsoft.com/office/drawing/2014/main" val="820881213"/>
                  </a:ext>
                </a:extLst>
              </a:tr>
              <a:tr h="1299190">
                <a:tc>
                  <a:txBody>
                    <a:bodyPr/>
                    <a:lstStyle/>
                    <a:p>
                      <a:pPr marL="0" marR="0">
                        <a:spcBef>
                          <a:spcPts val="0"/>
                        </a:spcBef>
                        <a:spcAft>
                          <a:spcPts val="0"/>
                        </a:spcAft>
                      </a:pPr>
                      <a:r>
                        <a:rPr lang="en-US" sz="2000" dirty="0">
                          <a:solidFill>
                            <a:schemeClr val="tx1"/>
                          </a:solidFill>
                          <a:effectLst/>
                        </a:rPr>
                        <a:t>MI RF Cavity LCW Upgrades</a:t>
                      </a:r>
                      <a:endParaRPr lang="en-US" sz="2000" dirty="0">
                        <a:solidFill>
                          <a:schemeClr val="tx1"/>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l" defTabSz="457200" rtl="0" eaLnBrk="1" latinLnBrk="0" hangingPunct="1">
                        <a:spcBef>
                          <a:spcPts val="0"/>
                        </a:spcBef>
                        <a:spcAft>
                          <a:spcPts val="0"/>
                        </a:spcAft>
                      </a:pPr>
                      <a:r>
                        <a:rPr lang="en-US" sz="2000" kern="1200" dirty="0">
                          <a:solidFill>
                            <a:schemeClr val="tx1"/>
                          </a:solidFill>
                          <a:effectLst/>
                          <a:latin typeface="+mn-lt"/>
                          <a:ea typeface="+mn-ea"/>
                          <a:cs typeface="+mn-cs"/>
                        </a:rPr>
                        <a:t>Main Injector</a:t>
                      </a:r>
                    </a:p>
                  </a:txBody>
                  <a:tcPr marL="68580" marR="68580" marT="0" marB="0" anchor="b"/>
                </a:tc>
                <a:tc>
                  <a:txBody>
                    <a:bodyPr/>
                    <a:lstStyle/>
                    <a:p>
                      <a:pPr marL="0" marR="0" algn="l" defTabSz="457200" rtl="0" eaLnBrk="1" latinLnBrk="0" hangingPunct="1">
                        <a:spcBef>
                          <a:spcPts val="0"/>
                        </a:spcBef>
                        <a:spcAft>
                          <a:spcPts val="0"/>
                        </a:spcAft>
                      </a:pPr>
                      <a:r>
                        <a:rPr lang="en-US" sz="2000" kern="1200" dirty="0">
                          <a:solidFill>
                            <a:schemeClr val="tx1"/>
                          </a:solidFill>
                          <a:effectLst/>
                          <a:latin typeface="+mn-lt"/>
                          <a:ea typeface="+mn-ea"/>
                          <a:cs typeface="+mn-cs"/>
                        </a:rPr>
                        <a:t>22956</a:t>
                      </a:r>
                    </a:p>
                  </a:txBody>
                  <a:tcPr marL="68580" marR="68580" marT="0" marB="0" anchor="b"/>
                </a:tc>
                <a:tc>
                  <a:txBody>
                    <a:bodyPr/>
                    <a:lstStyle/>
                    <a:p>
                      <a:pPr marL="0" marR="0" algn="l" defTabSz="457200" rtl="0" eaLnBrk="1" latinLnBrk="0" hangingPunct="1">
                        <a:spcBef>
                          <a:spcPts val="0"/>
                        </a:spcBef>
                        <a:spcAft>
                          <a:spcPts val="0"/>
                        </a:spcAft>
                      </a:pPr>
                      <a:r>
                        <a:rPr lang="en-US" sz="2000" kern="1200" dirty="0">
                          <a:solidFill>
                            <a:schemeClr val="tx1"/>
                          </a:solidFill>
                          <a:effectLst/>
                          <a:latin typeface="+mn-lt"/>
                          <a:ea typeface="+mn-ea"/>
                          <a:cs typeface="+mn-cs"/>
                        </a:rPr>
                        <a:t>RCT/RWP/ALARA</a:t>
                      </a:r>
                    </a:p>
                  </a:txBody>
                  <a:tcPr marL="68580" marR="68580" marT="0" marB="0" anchor="b"/>
                </a:tc>
                <a:extLst>
                  <a:ext uri="{0D108BD9-81ED-4DB2-BD59-A6C34878D82A}">
                    <a16:rowId xmlns:a16="http://schemas.microsoft.com/office/drawing/2014/main" val="2751403823"/>
                  </a:ext>
                </a:extLst>
              </a:tr>
              <a:tr h="1251473">
                <a:tc>
                  <a:txBody>
                    <a:bodyPr/>
                    <a:lstStyle/>
                    <a:p>
                      <a:pPr marL="0" marR="0">
                        <a:spcBef>
                          <a:spcPts val="0"/>
                        </a:spcBef>
                        <a:spcAft>
                          <a:spcPts val="0"/>
                        </a:spcAft>
                      </a:pPr>
                      <a:r>
                        <a:rPr lang="en-US" sz="2000" b="1" kern="1200" dirty="0">
                          <a:solidFill>
                            <a:schemeClr val="tx1"/>
                          </a:solidFill>
                          <a:effectLst/>
                          <a:latin typeface="+mn-lt"/>
                          <a:ea typeface="+mn-ea"/>
                          <a:cs typeface="+mn-cs"/>
                        </a:rPr>
                        <a:t>Summer 23 Linac tank 5 repair (if needed)</a:t>
                      </a:r>
                    </a:p>
                  </a:txBody>
                  <a:tcPr marL="68580" marR="68580" marT="0" marB="0" anchor="b"/>
                </a:tc>
                <a:tc>
                  <a:txBody>
                    <a:bodyPr/>
                    <a:lstStyle/>
                    <a:p>
                      <a:pPr marL="0" marR="0" algn="l" defTabSz="457200" rtl="0" eaLnBrk="1" latinLnBrk="0" hangingPunct="1">
                        <a:spcBef>
                          <a:spcPts val="0"/>
                        </a:spcBef>
                        <a:spcAft>
                          <a:spcPts val="0"/>
                        </a:spcAft>
                      </a:pPr>
                      <a:r>
                        <a:rPr lang="en-US" sz="2000" kern="1200">
                          <a:solidFill>
                            <a:schemeClr val="tx1"/>
                          </a:solidFill>
                          <a:effectLst/>
                          <a:latin typeface="+mn-lt"/>
                          <a:ea typeface="+mn-ea"/>
                          <a:cs typeface="+mn-cs"/>
                        </a:rPr>
                        <a:t>linac</a:t>
                      </a:r>
                    </a:p>
                  </a:txBody>
                  <a:tcPr marL="68580" marR="68580" marT="0" marB="0" anchor="b"/>
                </a:tc>
                <a:tc>
                  <a:txBody>
                    <a:bodyPr/>
                    <a:lstStyle/>
                    <a:p>
                      <a:pPr marL="0" marR="0" algn="l" defTabSz="457200" rtl="0" eaLnBrk="1" latinLnBrk="0" hangingPunct="1">
                        <a:spcBef>
                          <a:spcPts val="0"/>
                        </a:spcBef>
                        <a:spcAft>
                          <a:spcPts val="0"/>
                        </a:spcAft>
                      </a:pPr>
                      <a:r>
                        <a:rPr lang="en-US" sz="2000" kern="1200" dirty="0">
                          <a:solidFill>
                            <a:schemeClr val="tx1"/>
                          </a:solidFill>
                          <a:effectLst/>
                          <a:latin typeface="+mn-lt"/>
                          <a:ea typeface="+mn-ea"/>
                          <a:cs typeface="+mn-cs"/>
                        </a:rPr>
                        <a:t>22947</a:t>
                      </a:r>
                    </a:p>
                  </a:txBody>
                  <a:tcPr marL="68580" marR="68580" marT="0" marB="0" anchor="b"/>
                </a:tc>
                <a:tc>
                  <a:txBody>
                    <a:bodyPr/>
                    <a:lstStyle/>
                    <a:p>
                      <a:pPr marL="0" marR="0" algn="l" defTabSz="457200" rtl="0" eaLnBrk="1" latinLnBrk="0" hangingPunct="1">
                        <a:spcBef>
                          <a:spcPts val="0"/>
                        </a:spcBef>
                        <a:spcAft>
                          <a:spcPts val="0"/>
                        </a:spcAft>
                      </a:pPr>
                      <a:r>
                        <a:rPr lang="en-US" sz="2000" kern="1200" dirty="0">
                          <a:solidFill>
                            <a:schemeClr val="tx1"/>
                          </a:solidFill>
                          <a:effectLst/>
                          <a:latin typeface="+mn-lt"/>
                          <a:ea typeface="+mn-ea"/>
                          <a:cs typeface="+mn-cs"/>
                        </a:rPr>
                        <a:t>RWP/RCT/ALARA</a:t>
                      </a:r>
                    </a:p>
                  </a:txBody>
                  <a:tcPr marL="68580" marR="68580" marT="0" marB="0" anchor="b"/>
                </a:tc>
                <a:extLst>
                  <a:ext uri="{0D108BD9-81ED-4DB2-BD59-A6C34878D82A}">
                    <a16:rowId xmlns:a16="http://schemas.microsoft.com/office/drawing/2014/main" val="913130338"/>
                  </a:ext>
                </a:extLst>
              </a:tr>
            </a:tbl>
          </a:graphicData>
        </a:graphic>
      </p:graphicFrame>
    </p:spTree>
    <p:extLst>
      <p:ext uri="{BB962C8B-B14F-4D97-AF65-F5344CB8AC3E}">
        <p14:creationId xmlns:p14="http://schemas.microsoft.com/office/powerpoint/2010/main" val="1853665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1081D3-6FE4-40AE-90B9-3D9202D19697}"/>
              </a:ext>
            </a:extLst>
          </p:cNvPr>
          <p:cNvSpPr>
            <a:spLocks noGrp="1"/>
          </p:cNvSpPr>
          <p:nvPr>
            <p:ph idx="1"/>
          </p:nvPr>
        </p:nvSpPr>
        <p:spPr>
          <a:xfrm>
            <a:off x="228600" y="923278"/>
            <a:ext cx="8711214" cy="1553594"/>
          </a:xfrm>
        </p:spPr>
        <p:txBody>
          <a:bodyPr/>
          <a:lstStyle/>
          <a:p>
            <a:pPr marL="0" indent="0">
              <a:buNone/>
            </a:pPr>
            <a:endParaRPr lang="en-US" b="1" dirty="0"/>
          </a:p>
          <a:p>
            <a:pPr marL="0" indent="0">
              <a:buNone/>
            </a:pPr>
            <a:r>
              <a:rPr lang="en-US" b="1" dirty="0"/>
              <a:t>If you’re unsure which RSO is responsible for your area, or need to reach a wider audience of RSOs, we have a group email.</a:t>
            </a:r>
          </a:p>
          <a:p>
            <a:pPr marL="0" indent="0" algn="ctr">
              <a:buNone/>
            </a:pPr>
            <a:r>
              <a:rPr lang="en-US" b="1" dirty="0">
                <a:hlinkClick r:id="rId2"/>
              </a:rPr>
              <a:t>ESH_RSO@FNAL.GOV</a:t>
            </a:r>
            <a:endParaRPr lang="en-US" b="1" dirty="0"/>
          </a:p>
          <a:p>
            <a:pPr marL="0" indent="0">
              <a:buNone/>
            </a:pPr>
            <a:r>
              <a:rPr lang="en-US" b="1" dirty="0"/>
              <a:t>If you’re curious who your assigned RSO is, please use the link below or go to the ESH website, click on Radiological Protection, then click RSO Coverage and Contact Info on the right hand column:</a:t>
            </a:r>
          </a:p>
          <a:p>
            <a:pPr marL="0" indent="0">
              <a:buNone/>
            </a:pPr>
            <a:r>
              <a:rPr lang="en-US" b="1">
                <a:hlinkClick r:id="rId3"/>
              </a:rPr>
              <a:t>https://esh-docdb.fnal.gov:440/cgi-bin/ShowDocument?docid=3846</a:t>
            </a:r>
            <a:r>
              <a:rPr lang="en-US" b="1"/>
              <a:t> </a:t>
            </a:r>
            <a:endParaRPr lang="en-US" b="1" dirty="0"/>
          </a:p>
          <a:p>
            <a:pPr marL="0" indent="0">
              <a:buNone/>
            </a:pPr>
            <a:endParaRPr lang="en-US" b="1" dirty="0"/>
          </a:p>
        </p:txBody>
      </p:sp>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p:txBody>
          <a:bodyPr/>
          <a:lstStyle/>
          <a:p>
            <a:r>
              <a:rPr lang="en-US" dirty="0"/>
              <a:t>Contacting your RSO!</a:t>
            </a:r>
            <a:endParaRPr lang="en-US" dirty="0">
              <a:highlight>
                <a:srgbClr val="FFFF00"/>
              </a:highlight>
            </a:endParaRP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4213"/>
            <a:ext cx="793776" cy="241300"/>
          </a:xfrm>
        </p:spPr>
        <p:txBody>
          <a:bodyPr/>
          <a:lstStyle/>
          <a:p>
            <a:pPr>
              <a:defRPr/>
            </a:pPr>
            <a:r>
              <a:rPr lang="en-US" dirty="0"/>
              <a:t>06/09/2023</a:t>
            </a:r>
          </a:p>
        </p:txBody>
      </p:sp>
    </p:spTree>
    <p:extLst>
      <p:ext uri="{BB962C8B-B14F-4D97-AF65-F5344CB8AC3E}">
        <p14:creationId xmlns:p14="http://schemas.microsoft.com/office/powerpoint/2010/main" val="2944865686"/>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FNAL_PowerPoint_4x3_100716 (6)</Template>
  <TotalTime>41635</TotalTime>
  <Words>363</Words>
  <Application>Microsoft Office PowerPoint</Application>
  <PresentationFormat>On-screen Show (4:3)</PresentationFormat>
  <Paragraphs>68</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Helvetica</vt:lpstr>
      <vt:lpstr>Fermilab_PPT_090815</vt:lpstr>
      <vt:lpstr>PowerPoint Presentation</vt:lpstr>
      <vt:lpstr>Enclosure Briefings</vt:lpstr>
      <vt:lpstr>Shutdown ALARA and Dose/Job Plans</vt:lpstr>
      <vt:lpstr>Shutdown ALARA and Dose/Job Plans</vt:lpstr>
      <vt:lpstr>Contacting your RSO!</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R. Wolter x4807 16344N</dc:creator>
  <cp:lastModifiedBy>Benjamin R. Russell</cp:lastModifiedBy>
  <cp:revision>534</cp:revision>
  <cp:lastPrinted>2021-04-29T21:25:00Z</cp:lastPrinted>
  <dcterms:created xsi:type="dcterms:W3CDTF">2019-04-19T18:59:21Z</dcterms:created>
  <dcterms:modified xsi:type="dcterms:W3CDTF">2023-06-09T14:11:28Z</dcterms:modified>
</cp:coreProperties>
</file>