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4" r:id="rId2"/>
    <p:sldId id="275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64" autoAdjust="0"/>
    <p:restoredTop sz="94663"/>
  </p:normalViewPr>
  <p:slideViewPr>
    <p:cSldViewPr snapToGrid="0" snapToObjects="1" showGuides="1">
      <p:cViewPr varScale="1">
        <p:scale>
          <a:sx n="165" d="100"/>
          <a:sy n="165" d="100"/>
        </p:scale>
        <p:origin x="624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927" y="4095240"/>
            <a:ext cx="8499231" cy="935794"/>
          </a:xfrm>
        </p:spPr>
        <p:txBody>
          <a:bodyPr/>
          <a:lstStyle/>
          <a:p>
            <a:r>
              <a:rPr lang="en-US" sz="1200" dirty="0"/>
              <a:t>Jamie Santucci</a:t>
            </a:r>
          </a:p>
          <a:p>
            <a:r>
              <a:rPr lang="en-US" sz="1200" dirty="0"/>
              <a:t>AD Operations Meeting</a:t>
            </a:r>
          </a:p>
          <a:p>
            <a:r>
              <a:rPr lang="en-US" sz="1200" dirty="0"/>
              <a:t>Friday 0900 </a:t>
            </a:r>
          </a:p>
          <a:p>
            <a:r>
              <a:rPr lang="en-US" sz="1200" dirty="0"/>
              <a:t>9 June 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2384" y="3280634"/>
            <a:ext cx="8499232" cy="752287"/>
          </a:xfrm>
        </p:spPr>
        <p:txBody>
          <a:bodyPr>
            <a:noAutofit/>
          </a:bodyPr>
          <a:lstStyle/>
          <a:p>
            <a:r>
              <a:rPr lang="en-US" sz="2000" dirty="0"/>
              <a:t>FAST Facility / IOTA</a:t>
            </a:r>
          </a:p>
          <a:p>
            <a:r>
              <a:rPr lang="en-US" sz="2000" dirty="0"/>
              <a:t>Machine Report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3970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J. Santucci  |  FAST/IOTA |  AD-Ops Meeting, 0900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43B8595-F81D-46C3-8D15-E63152A77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35" y="4882352"/>
            <a:ext cx="736344" cy="177964"/>
          </a:xfrm>
        </p:spPr>
        <p:txBody>
          <a:bodyPr/>
          <a:lstStyle/>
          <a:p>
            <a:pPr>
              <a:defRPr/>
            </a:pPr>
            <a:r>
              <a:rPr lang="en-US" dirty="0"/>
              <a:t>9-JUN-2023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22250" y="83184"/>
            <a:ext cx="520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FAST / IOTA </a:t>
            </a:r>
            <a:r>
              <a:rPr lang="en-US" sz="1400" b="1" dirty="0">
                <a:latin typeface="+mj-lt"/>
              </a:rPr>
              <a:t>(since last Friday)</a:t>
            </a:r>
            <a:endParaRPr lang="en-US" b="1" dirty="0"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404794" y="507401"/>
            <a:ext cx="8513736" cy="4362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FAST &amp; IOTA continue to run smoothly; no major issues w/the machine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</a:rPr>
              <a:t>(…thanks to the efforts of MCR, </a:t>
            </a:r>
            <a:r>
              <a:rPr lang="en-US" sz="1400" u="sng" dirty="0">
                <a:solidFill>
                  <a:schemeClr val="accent6"/>
                </a:solidFill>
              </a:rPr>
              <a:t>all</a:t>
            </a:r>
            <a:r>
              <a:rPr lang="en-US" sz="1400" dirty="0">
                <a:solidFill>
                  <a:schemeClr val="accent6"/>
                </a:solidFill>
              </a:rPr>
              <a:t> the support departments, </a:t>
            </a:r>
            <a:r>
              <a:rPr lang="en-US" sz="1400" u="sng" dirty="0">
                <a:solidFill>
                  <a:schemeClr val="accent6"/>
                </a:solidFill>
              </a:rPr>
              <a:t>and</a:t>
            </a:r>
            <a:r>
              <a:rPr lang="en-US" sz="1400" dirty="0">
                <a:solidFill>
                  <a:schemeClr val="accent6"/>
                </a:solidFill>
              </a:rPr>
              <a:t> ISD!!!)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FAST/IOTA </a:t>
            </a:r>
            <a:r>
              <a:rPr lang="en-US" sz="1600" b="1" dirty="0">
                <a:solidFill>
                  <a:schemeClr val="accent6"/>
                </a:solidFill>
              </a:rPr>
              <a:t>Scientific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b="1" dirty="0">
                <a:solidFill>
                  <a:schemeClr val="accent6"/>
                </a:solidFill>
              </a:rPr>
              <a:t>Run 4</a:t>
            </a:r>
            <a:r>
              <a:rPr lang="en-US" sz="1600" dirty="0">
                <a:solidFill>
                  <a:schemeClr val="accent6"/>
                </a:solidFill>
              </a:rPr>
              <a:t> expected to </a:t>
            </a:r>
            <a:r>
              <a:rPr lang="en-US" sz="1600" b="1" dirty="0">
                <a:solidFill>
                  <a:schemeClr val="accent6"/>
                </a:solidFill>
              </a:rPr>
              <a:t>end</a:t>
            </a:r>
            <a:r>
              <a:rPr lang="en-US" sz="1600" dirty="0">
                <a:solidFill>
                  <a:schemeClr val="accent6"/>
                </a:solidFill>
              </a:rPr>
              <a:t> late </a:t>
            </a:r>
            <a:r>
              <a:rPr lang="en-US" sz="1600" b="1" dirty="0">
                <a:solidFill>
                  <a:schemeClr val="accent6"/>
                </a:solidFill>
              </a:rPr>
              <a:t>July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FAST/IOTA </a:t>
            </a:r>
            <a:r>
              <a:rPr lang="en-US" sz="1600" b="1" dirty="0">
                <a:solidFill>
                  <a:schemeClr val="accent6"/>
                </a:solidFill>
              </a:rPr>
              <a:t>Shutdown</a:t>
            </a:r>
            <a:r>
              <a:rPr lang="en-US" sz="1600" dirty="0">
                <a:solidFill>
                  <a:schemeClr val="accent6"/>
                </a:solidFill>
              </a:rPr>
              <a:t> for </a:t>
            </a:r>
            <a:r>
              <a:rPr lang="en-US" sz="1600" i="1" dirty="0">
                <a:solidFill>
                  <a:schemeClr val="accent6"/>
                </a:solidFill>
              </a:rPr>
              <a:t>Proton Injector </a:t>
            </a:r>
            <a:r>
              <a:rPr lang="en-US" sz="1600" dirty="0">
                <a:solidFill>
                  <a:schemeClr val="accent6"/>
                </a:solidFill>
              </a:rPr>
              <a:t>installation late July (~6 mo.)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accent6"/>
                </a:solidFill>
              </a:rPr>
              <a:t>IOTA150-NIO</a:t>
            </a:r>
            <a:r>
              <a:rPr lang="en-US" sz="1600" dirty="0">
                <a:solidFill>
                  <a:schemeClr val="accent6"/>
                </a:solidFill>
              </a:rPr>
              <a:t> team continues to make progress tuning DN magnet</a:t>
            </a:r>
            <a:endParaRPr lang="en-US" sz="1600" i="1" dirty="0">
              <a:solidFill>
                <a:srgbClr val="004C97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IOTA </a:t>
            </a:r>
            <a:r>
              <a:rPr lang="en-US" sz="1600" b="1" dirty="0">
                <a:solidFill>
                  <a:schemeClr val="accent6"/>
                </a:solidFill>
              </a:rPr>
              <a:t>RF Studies </a:t>
            </a:r>
            <a:r>
              <a:rPr lang="en-US" sz="1600" dirty="0">
                <a:solidFill>
                  <a:schemeClr val="accent6"/>
                </a:solidFill>
              </a:rPr>
              <a:t>ongoing opportunistically</a:t>
            </a:r>
            <a:endParaRPr lang="en-US" sz="1600" i="1" dirty="0">
              <a:solidFill>
                <a:srgbClr val="004C97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FAST beam studies in preparation for </a:t>
            </a:r>
            <a:r>
              <a:rPr lang="en-US" sz="1600" b="1" i="1" dirty="0">
                <a:solidFill>
                  <a:schemeClr val="accent6"/>
                </a:solidFill>
              </a:rPr>
              <a:t>FAST-GREENS</a:t>
            </a:r>
            <a:endParaRPr lang="en-US" sz="1600" b="1" i="1" dirty="0">
              <a:solidFill>
                <a:srgbClr val="004C97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“</a:t>
            </a:r>
            <a:r>
              <a:rPr lang="en-US" sz="1600" b="1" dirty="0">
                <a:solidFill>
                  <a:schemeClr val="accent6"/>
                </a:solidFill>
              </a:rPr>
              <a:t>Work-at-Height</a:t>
            </a:r>
            <a:r>
              <a:rPr lang="en-US" sz="1600" dirty="0">
                <a:solidFill>
                  <a:schemeClr val="accent6"/>
                </a:solidFill>
              </a:rPr>
              <a:t>” safety walkthroughs and evaluations ongoing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/>
                </a:solidFill>
              </a:rPr>
              <a:t>Supervised Access </a:t>
            </a:r>
            <a:r>
              <a:rPr lang="en-US" sz="1600" dirty="0">
                <a:solidFill>
                  <a:schemeClr val="accent6"/>
                </a:solidFill>
              </a:rPr>
              <a:t>first half of next week for approved jobs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For any Access or Beam requests, contact the FAST </a:t>
            </a:r>
            <a:r>
              <a:rPr lang="en-US" sz="1600" dirty="0" err="1">
                <a:solidFill>
                  <a:schemeClr val="accent6"/>
                </a:solidFill>
              </a:rPr>
              <a:t>RunCo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i="1" dirty="0">
                <a:solidFill>
                  <a:srgbClr val="004C97"/>
                </a:solidFill>
              </a:rPr>
              <a:t>– J. Santucci, x4996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6562</TotalTime>
  <Words>150</Words>
  <Application>Microsoft Macintosh PowerPoint</Application>
  <PresentationFormat>On-screen Show (16:9)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Fermilab_PPT_090915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561</cp:revision>
  <cp:lastPrinted>2014-01-20T19:40:21Z</cp:lastPrinted>
  <dcterms:created xsi:type="dcterms:W3CDTF">2021-05-21T20:37:35Z</dcterms:created>
  <dcterms:modified xsi:type="dcterms:W3CDTF">2023-06-09T13:35:02Z</dcterms:modified>
</cp:coreProperties>
</file>