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316" r:id="rId3"/>
    <p:sldId id="3315" r:id="rId4"/>
    <p:sldId id="3314" r:id="rId5"/>
    <p:sldId id="3311" r:id="rId6"/>
    <p:sldId id="3312" r:id="rId7"/>
    <p:sldId id="3294" r:id="rId8"/>
    <p:sldId id="3305" r:id="rId9"/>
    <p:sldId id="297" r:id="rId10"/>
    <p:sldId id="302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14" y="69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5:41:10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73,'395'24,"-4"0,-244-14,-27 0,475-7,-337-4,39-11,2 0,-243 12,-6 2,0-3,92-14,-98 7,44-11,143-10,-226 29,241-18,-183 9,-6 0,103-3,-47 13,-98-1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5:41:15.5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97,'60'-3,"-1"-3,115-25,-91 7,-63 16,0 2,1 0,-1 2,43-5,518 9,-255 3,192-3,-495 1,0 1,26 6,45 4,-38-12,-25 0,1 0,0 3,48 8,-61-7,-2-1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5:41:18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1,'626'24,"-368"-9,-56-2,197 5,-364-20,45-8,-45 4,49-1,103 8,-167-1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5:41:35.6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3,'264'-2,"280"5,-147 31,130 2,-387-35,111-4,-135-7,95-3,-191 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5:41:40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1,'2083'0,"-1914"14,-66-3,-7-2,142 5,-186-15,1 2,73 12,-56-4,0-4,127-6,-66-2,174 3,-285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5:41:59.4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0 147,'69'1,"342"-16,-261 4,163 10,-137 3,1070-2,-1162-3,109-20,-15 1,-91 13,132-5,-133 15,215-3,-218-2,132-25,-151 20,0 3,1 3,82 6,-20 0,3025-3,-3137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EFC5D-0763-41F7-8DE5-3F2C45CEEC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en-US"/>
              <a:t>5/11/23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Mia Arcus | Department Heads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0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shq.fnal.gov/atwork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h-docdb.fnal.gov/cgi-bin/sso/ShowDocument?docid=56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h-docdb.fnal.gov/cgi-bin/sso/ShowDocument?docid=377" TargetMode="External"/><Relationship Id="rId4" Type="http://schemas.openxmlformats.org/officeDocument/2006/relationships/hyperlink" Target="https://esh-docdb.fnal.gov/cgi-bin/sso/ShowDocument?docid=432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sh-docdb.fnal.gov/cgi-bin/sso/ShowDocument?docid=35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ARD Department Business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ARD Department Meeting</a:t>
            </a:r>
          </a:p>
          <a:p>
            <a:r>
              <a:rPr lang="en-US" dirty="0"/>
              <a:t>9 June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 anchorCtr="0">
            <a:normAutofit/>
          </a:bodyPr>
          <a:lstStyle/>
          <a:p>
            <a:pPr algn="ctr"/>
            <a:r>
              <a:rPr lang="en-US" sz="19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E6177-A68A-BFD9-6905-457DC0D13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693" y="4767263"/>
            <a:ext cx="420007" cy="27384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450"/>
              </a:spcAft>
              <a:defRPr/>
            </a:pPr>
            <a:fld id="{148C009B-CB69-E04A-B9B3-34B26D69E9CF}" type="slidenum">
              <a:rPr lang="en-US">
                <a:solidFill>
                  <a:srgbClr val="898989"/>
                </a:solidFill>
                <a:latin typeface="+mn-lt"/>
                <a:cs typeface="+mn-cs"/>
              </a:rPr>
              <a:pPr>
                <a:spcAft>
                  <a:spcPts val="450"/>
                </a:spcAft>
                <a:defRPr/>
              </a:pPr>
              <a:t>10</a:t>
            </a:fld>
            <a:endParaRPr lang="en-US" dirty="0">
              <a:solidFill>
                <a:srgbClr val="898989"/>
              </a:solidFill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301DA-0C72-49B0-BBEE-5A268D5E8DF0}"/>
              </a:ext>
            </a:extLst>
          </p:cNvPr>
          <p:cNvSpPr txBox="1"/>
          <p:nvPr/>
        </p:nvSpPr>
        <p:spPr>
          <a:xfrm>
            <a:off x="1221643" y="781705"/>
            <a:ext cx="6697265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Aft>
                <a:spcPts val="450"/>
              </a:spcAft>
            </a:pPr>
            <a:endParaRPr lang="en-US" sz="1800" b="1" dirty="0"/>
          </a:p>
          <a:p>
            <a:pPr>
              <a:spcAft>
                <a:spcPts val="450"/>
              </a:spcAft>
            </a:pPr>
            <a:endParaRPr lang="en-US" sz="18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D16AD6-CA9E-C321-357F-6387ECC98ECB}"/>
              </a:ext>
            </a:extLst>
          </p:cNvPr>
          <p:cNvGraphicFramePr>
            <a:graphicFrameLocks noGrp="1"/>
          </p:cNvGraphicFramePr>
          <p:nvPr/>
        </p:nvGraphicFramePr>
        <p:xfrm>
          <a:off x="2870462" y="1084519"/>
          <a:ext cx="5938887" cy="29719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20941">
                  <a:extLst>
                    <a:ext uri="{9D8B030D-6E8A-4147-A177-3AD203B41FA5}">
                      <a16:colId xmlns:a16="http://schemas.microsoft.com/office/drawing/2014/main" val="2796184605"/>
                    </a:ext>
                  </a:extLst>
                </a:gridCol>
                <a:gridCol w="3017946">
                  <a:extLst>
                    <a:ext uri="{9D8B030D-6E8A-4147-A177-3AD203B41FA5}">
                      <a16:colId xmlns:a16="http://schemas.microsoft.com/office/drawing/2014/main" val="447579626"/>
                    </a:ext>
                  </a:extLst>
                </a:gridCol>
              </a:tblGrid>
              <a:tr h="424561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June 20, 2023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Self-Evaluation Launched in FermiWorks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318569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July 28, 2023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Manager Evaluation Due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345879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August 11, 2023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Division Ratings Finalized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47517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Early September 2023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Merit Increase Assignment Process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440737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End of September/Early October 2023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Performance Review Discussions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673745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October 1, 2023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Merit Increase Effective Date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907994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Mid-November 2023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Goal Setting for fiscal year 2024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6357" marT="22543" marB="16907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117486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4F5E6789-1781-E3CF-0BFD-5B6E5BDD1A9C}"/>
              </a:ext>
            </a:extLst>
          </p:cNvPr>
          <p:cNvSpPr/>
          <p:nvPr/>
        </p:nvSpPr>
        <p:spPr>
          <a:xfrm>
            <a:off x="2289502" y="1151648"/>
            <a:ext cx="456098" cy="1555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E10ABCC-586B-36BC-8DA8-5E7CBC8E954B}"/>
              </a:ext>
            </a:extLst>
          </p:cNvPr>
          <p:cNvSpPr/>
          <p:nvPr/>
        </p:nvSpPr>
        <p:spPr>
          <a:xfrm rot="10800000">
            <a:off x="8353251" y="1151648"/>
            <a:ext cx="456098" cy="1555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CFF394D-B30F-B312-3AF7-4C351D5EC261}"/>
              </a:ext>
            </a:extLst>
          </p:cNvPr>
          <p:cNvSpPr txBox="1">
            <a:spLocks/>
          </p:cNvSpPr>
          <p:nvPr/>
        </p:nvSpPr>
        <p:spPr>
          <a:xfrm>
            <a:off x="1603945" y="78993"/>
            <a:ext cx="6515100" cy="3209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C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/>
              <a:t>Performance Reviews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52706-BDBC-26D8-445E-51011AD5A2C1}"/>
              </a:ext>
            </a:extLst>
          </p:cNvPr>
          <p:cNvSpPr txBox="1"/>
          <p:nvPr/>
        </p:nvSpPr>
        <p:spPr>
          <a:xfrm>
            <a:off x="1603944" y="4713664"/>
            <a:ext cx="744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** Make sure Goals have been entered by Friday, June 16</a:t>
            </a:r>
            <a:r>
              <a:rPr lang="en-US" sz="1800" baseline="30000" dirty="0">
                <a:solidFill>
                  <a:srgbClr val="FF0000"/>
                </a:solidFill>
              </a:rPr>
              <a:t>th </a:t>
            </a:r>
            <a:r>
              <a:rPr lang="en-US" sz="1800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E35288-55E0-46B6-1C7B-2B4355E1B03E}"/>
              </a:ext>
            </a:extLst>
          </p:cNvPr>
          <p:cNvSpPr txBox="1"/>
          <p:nvPr/>
        </p:nvSpPr>
        <p:spPr>
          <a:xfrm>
            <a:off x="1896108" y="4150586"/>
            <a:ext cx="69072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Performance Overview and Timeline:</a:t>
            </a:r>
          </a:p>
          <a:p>
            <a:r>
              <a:rPr lang="en-US" sz="1350" dirty="0">
                <a:hlinkClick r:id="" action="ppaction://noaction"/>
              </a:rPr>
              <a:t>https://hr.fnal.gov/employment/performance-review/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1996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68F4-EC26-B6E8-BB2E-20E9000A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ESH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01F51-662B-8C3F-AB19-FB4EBD3E1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 DSO Bob Aitken has resigned</a:t>
            </a:r>
          </a:p>
          <a:p>
            <a:r>
              <a:rPr lang="en-US" dirty="0"/>
              <a:t>Eric Schlatter is acting AD DSO</a:t>
            </a:r>
          </a:p>
          <a:p>
            <a:r>
              <a:rPr lang="en-US" dirty="0"/>
              <a:t>ND DSO Jonny Staffa will be providing additional senior ESH onsite coverage as needed</a:t>
            </a:r>
          </a:p>
          <a:p>
            <a:r>
              <a:rPr lang="en-US" dirty="0"/>
              <a:t>Directorate Safety Specialists</a:t>
            </a:r>
          </a:p>
          <a:p>
            <a:pPr lvl="1"/>
            <a:r>
              <a:rPr lang="en-US" dirty="0"/>
              <a:t>Mia Arcus</a:t>
            </a:r>
          </a:p>
          <a:p>
            <a:pPr lvl="1"/>
            <a:r>
              <a:rPr lang="en-US" dirty="0"/>
              <a:t>Jason Hartman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1122C-F882-3947-F081-5678F531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Mia Arcus | Department Heads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7F114-82B8-A3ED-2B36-71A7FAD2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70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4700-D4CB-646A-0605-869EDCF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Moment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ED22E-DC91-EF4C-BBDD-A8C64528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Mia Arcus | Department Heads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745E-A77B-F6F9-75F1-6E43EC73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E1CAD798-7F16-AADD-D825-F060C4282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75" y="860582"/>
            <a:ext cx="6533995" cy="36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2EA8-948C-F159-B055-F85C12FF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SDSOnline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95CB-D60B-9F19-FF3B-4A63A608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2451937"/>
            <a:ext cx="8672513" cy="1804774"/>
          </a:xfrm>
        </p:spPr>
        <p:txBody>
          <a:bodyPr/>
          <a:lstStyle/>
          <a:p>
            <a:r>
              <a:rPr lang="en-US" sz="1500" dirty="0">
                <a:latin typeface="Helvetica" pitchFamily="2" charset="0"/>
              </a:rPr>
              <a:t>NEW! SDS repository available to everyone</a:t>
            </a:r>
          </a:p>
          <a:p>
            <a:r>
              <a:rPr lang="en-US" sz="1500" dirty="0">
                <a:latin typeface="Helvetica" pitchFamily="2" charset="0"/>
              </a:rPr>
              <a:t>Replaces previous homegrown SDS database (archived and still available but not update)</a:t>
            </a:r>
          </a:p>
          <a:p>
            <a:r>
              <a:rPr lang="en-US" sz="1500" dirty="0">
                <a:latin typeface="Helvetica" pitchFamily="2" charset="0"/>
              </a:rPr>
              <a:t>Gives Fermilab access to millions of SDS’s, making it easier to find what you’re looking for</a:t>
            </a:r>
          </a:p>
          <a:p>
            <a:r>
              <a:rPr lang="en-US" sz="1500" dirty="0">
                <a:latin typeface="Helvetica" pitchFamily="2" charset="0"/>
              </a:rPr>
              <a:t>Automatic updates – latest version SDS always available</a:t>
            </a:r>
          </a:p>
          <a:p>
            <a:r>
              <a:rPr lang="en-US" sz="1500" dirty="0">
                <a:latin typeface="Helvetica" pitchFamily="2" charset="0"/>
              </a:rPr>
              <a:t> Cloud based application provides easy access from phone or tablet using weblink or QR code (Service logon required)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2FDF-2C4C-A96E-44F6-22B28CA7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Mia Arcus | Department Heads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A6E6A-B1A6-ACDF-988D-3ADD65D1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0AFB5-43DA-6F10-AC3D-473F1B6D3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547"/>
          <a:stretch/>
        </p:blipFill>
        <p:spPr>
          <a:xfrm>
            <a:off x="1844676" y="755206"/>
            <a:ext cx="5143500" cy="127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53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FA31-58F5-8728-1DCF-64151620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SDSOnline - Procurement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C896E-9729-8F7C-D6D1-723990E3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377" y="4877288"/>
            <a:ext cx="4193496" cy="199050"/>
          </a:xfrm>
        </p:spPr>
        <p:txBody>
          <a:bodyPr/>
          <a:lstStyle/>
          <a:p>
            <a:pPr>
              <a:defRPr/>
            </a:pPr>
            <a:r>
              <a:rPr lang="en-US" dirty="0"/>
              <a:t>Mia Arcus | Department Heads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9FD4-865D-15A2-2D4E-659AD8E4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9B75A-AE4B-DB42-7864-3DCFAFC49364}"/>
              </a:ext>
            </a:extLst>
          </p:cNvPr>
          <p:cNvSpPr txBox="1"/>
          <p:nvPr/>
        </p:nvSpPr>
        <p:spPr>
          <a:xfrm>
            <a:off x="231455" y="904351"/>
            <a:ext cx="5506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Prior to purchase, chemicals </a:t>
            </a:r>
            <a:r>
              <a:rPr lang="en-US" sz="1500" u="sng" dirty="0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require approval</a:t>
            </a:r>
            <a:r>
              <a:rPr lang="en-US" sz="1500" dirty="0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 and acquisition of an SDS</a:t>
            </a:r>
            <a:endParaRPr lang="en-US" sz="1500" u="sng" dirty="0">
              <a:solidFill>
                <a:schemeClr val="accent6"/>
              </a:solidFill>
              <a:latin typeface="Helvetica" pitchFamily="2" charset="0"/>
              <a:ea typeface="MS PGothic"/>
              <a:cs typeface="Helvetica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Requirement for DSOs/DSSs to approve all chemical purchases </a:t>
            </a:r>
            <a:r>
              <a:rPr lang="en-US" sz="1500" i="1" dirty="0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remains the same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Find the SDS in SDSOnline and request it be added to Fermilab's </a:t>
            </a:r>
            <a:r>
              <a:rPr lang="en-US" sz="1500" dirty="0" err="1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eBinder</a:t>
            </a:r>
            <a:r>
              <a:rPr lang="en-US" sz="1500" dirty="0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 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6"/>
                </a:solidFill>
                <a:latin typeface="Helvetica" pitchFamily="2" charset="0"/>
                <a:ea typeface="MS PGothic"/>
                <a:cs typeface="Helvetica"/>
              </a:rPr>
              <a:t>DSO/DSS will receive the request and have access to the SDS</a:t>
            </a:r>
            <a:endParaRPr lang="en-US" sz="1500" dirty="0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0" name="Graphic 9" descr="Shopping cart with solid fill">
            <a:extLst>
              <a:ext uri="{FF2B5EF4-FFF2-40B4-BE49-F238E27FC236}">
                <a16:creationId xmlns:a16="http://schemas.microsoft.com/office/drawing/2014/main" id="{6945B5C2-5712-63F4-0BEF-4773EC493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9404" y="904351"/>
            <a:ext cx="1018772" cy="10187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Graphic 2" descr="Credit card with solid fill">
            <a:extLst>
              <a:ext uri="{FF2B5EF4-FFF2-40B4-BE49-F238E27FC236}">
                <a16:creationId xmlns:a16="http://schemas.microsoft.com/office/drawing/2014/main" id="{FF4C354C-1FFE-19E7-877E-474B2BE1E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9404" y="1923123"/>
            <a:ext cx="1203212" cy="12032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60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6687-A8F7-23F4-8021-CD7C6152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SDSOnline -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E91A-5A53-EAEF-95D2-6C15AA75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782286"/>
            <a:ext cx="8672513" cy="481305"/>
          </a:xfrm>
        </p:spPr>
        <p:txBody>
          <a:bodyPr/>
          <a:lstStyle/>
          <a:p>
            <a:r>
              <a:rPr lang="en-US" dirty="0"/>
              <a:t>Linked from the ES&amp;H Website            </a:t>
            </a:r>
            <a:r>
              <a:rPr lang="en-US" dirty="0">
                <a:ea typeface="MS PGothic"/>
                <a:cs typeface="Helvetica"/>
                <a:hlinkClick r:id="rId2"/>
              </a:rPr>
              <a:t>https://eshq.fnal.gov/atwork/</a:t>
            </a:r>
            <a:r>
              <a:rPr lang="en-US" dirty="0">
                <a:ea typeface="MS PGothic"/>
                <a:cs typeface="Helvetica"/>
              </a:rPr>
              <a:t>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99BB-3B65-06B4-17B0-9A8D3F8C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Mia Arcus | Department Heads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9ABE-E143-CE11-A112-E65665F9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AF247-BE0D-1DD2-EE10-B9514C54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995" y="1348615"/>
            <a:ext cx="4041515" cy="1223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E70A4-1B8E-AB31-28FE-A0758F1C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187" y="2571751"/>
            <a:ext cx="4268307" cy="1789463"/>
          </a:xfrm>
          <a:prstGeom prst="rect">
            <a:avLst/>
          </a:prstGeom>
        </p:spPr>
      </p:pic>
      <p:sp>
        <p:nvSpPr>
          <p:cNvPr id="9" name="Star: 5 Points 11">
            <a:extLst>
              <a:ext uri="{FF2B5EF4-FFF2-40B4-BE49-F238E27FC236}">
                <a16:creationId xmlns:a16="http://schemas.microsoft.com/office/drawing/2014/main" id="{7EE3F13B-9259-817E-C08F-E00A7F2A7022}"/>
              </a:ext>
            </a:extLst>
          </p:cNvPr>
          <p:cNvSpPr/>
          <p:nvPr/>
        </p:nvSpPr>
        <p:spPr>
          <a:xfrm>
            <a:off x="1838914" y="3765073"/>
            <a:ext cx="420273" cy="38246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6A2A49-9C0D-A7A8-1CCC-0522AD45C8A6}"/>
              </a:ext>
            </a:extLst>
          </p:cNvPr>
          <p:cNvSpPr/>
          <p:nvPr/>
        </p:nvSpPr>
        <p:spPr>
          <a:xfrm>
            <a:off x="2259187" y="3956306"/>
            <a:ext cx="1087187" cy="1254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198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D41760-7805-4EAF-A12D-C82A4343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4830"/>
            <a:ext cx="8686800" cy="320908"/>
          </a:xfrm>
        </p:spPr>
        <p:txBody>
          <a:bodyPr/>
          <a:lstStyle/>
          <a:p>
            <a:r>
              <a:rPr lang="en-US" dirty="0"/>
              <a:t>FESHM updates during May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D96B7-AD22-4E23-BDA4-1544D647D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3573" y="4881357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Mia Arcus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1CD7-4EB3-409D-86A5-6F5842276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20CAF-0043-92C2-D434-B4577711C57F}"/>
              </a:ext>
            </a:extLst>
          </p:cNvPr>
          <p:cNvSpPr txBox="1"/>
          <p:nvPr/>
        </p:nvSpPr>
        <p:spPr>
          <a:xfrm>
            <a:off x="281675" y="685738"/>
            <a:ext cx="751104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The following chapters have been updated for the month of May 2023. A brief summary of this is provided below.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78D7"/>
                </a:solidFill>
                <a:latin typeface="Calibri" panose="020F0502020204030204" pitchFamily="34" charset="0"/>
                <a:hlinkClick r:id="rId3" tooltip="https://esh-docdb.fnal.gov/cgi-bin/sso/ShowDocument?docid=5644"/>
              </a:rPr>
              <a:t>QAM Chapter 12110 – Human Performance Improvement</a:t>
            </a:r>
            <a:endParaRPr lang="en-US" sz="12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Added requirement about recording Root Cause Analysis method and reviewing a sample for effectiveness. 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Added new timeframe requirement for entering CAPs for specific item types.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78D7"/>
                </a:solidFill>
                <a:highlight>
                  <a:srgbClr val="FFFF00"/>
                </a:highlight>
                <a:latin typeface="Calibri" panose="020F0502020204030204" pitchFamily="34" charset="0"/>
                <a:hlinkClick r:id="rId4" tooltip="https://esh-docdb.fnal.gov/cgi-bin/sso/ShowDocument?docid=4323"/>
              </a:rPr>
              <a:t>FESHM Chapter 7090 – Tech Shop Safety</a:t>
            </a:r>
            <a:endParaRPr lang="en-US" sz="1200" dirty="0">
              <a:solidFill>
                <a:srgbClr val="212121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1212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Changed Division/Section to Division/Associate Lab Directorate.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1212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Added Miter Saw training course.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1212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Added requirement for Shop POC to enter inspections into database.</a:t>
            </a:r>
          </a:p>
          <a:p>
            <a:pPr marL="6858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78D7"/>
                </a:solidFill>
                <a:latin typeface="Calibri" panose="020F0502020204030204" pitchFamily="34" charset="0"/>
                <a:hlinkClick r:id="rId5" tooltip="https://esh-docdb.fnal.gov/cgi-bin/sso/ShowDocument?docid=377"/>
              </a:rPr>
              <a:t>FESHM Chapter 9130 – Management and Use of Cable Tray Systems</a:t>
            </a:r>
            <a:endParaRPr lang="en-US" sz="12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Added Responsibilities section.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Deleted Technical Appendix on grounding information technology equipment since it was moved to a more appropriate location in FESHM Chapter 9190 on grounding.</a:t>
            </a:r>
          </a:p>
          <a:p>
            <a:pPr marL="6858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6F0C4-42EF-8FAC-A363-26BECAA03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932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Mia Arcus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57876-F6AF-6C9B-0774-28DF48F74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6E014-7BB7-35B4-1EF1-78F3F44A0683}"/>
              </a:ext>
            </a:extLst>
          </p:cNvPr>
          <p:cNvSpPr txBox="1"/>
          <p:nvPr/>
        </p:nvSpPr>
        <p:spPr>
          <a:xfrm>
            <a:off x="222250" y="746773"/>
            <a:ext cx="77854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50" u="sng" dirty="0">
                <a:solidFill>
                  <a:srgbClr val="0078D7"/>
                </a:solidFill>
                <a:latin typeface="Calibri" panose="020F0502020204030204" pitchFamily="34" charset="0"/>
                <a:hlinkClick r:id="rId2" tooltip="https://esh-docdb.fnal.gov/cgi-bin/sso/ShowDocument?docid=356"/>
              </a:rPr>
              <a:t>FESHM Chapter 10100 - Overhead Cranes and Hoists</a:t>
            </a:r>
            <a:endParaRPr lang="en-US" sz="135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12121"/>
                </a:solidFill>
                <a:latin typeface="Calibri" panose="020F0502020204030204" pitchFamily="34" charset="0"/>
              </a:rPr>
              <a:t>Revised reference to ISD (Infrastructure Services Division) from FESS.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12121"/>
                </a:solidFill>
                <a:latin typeface="Calibri" panose="020F0502020204030204" pitchFamily="34" charset="0"/>
              </a:rPr>
              <a:t>Revised reference to Work Planning and Control/Training Group from WDRS Professional Development and Learning.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12121"/>
                </a:solidFill>
                <a:latin typeface="Calibri" panose="020F0502020204030204" pitchFamily="34" charset="0"/>
              </a:rPr>
              <a:t>Revised reference to ALD/DD/PM - Associate Lab Director, Division Director, and Project Manager from Division/Section/Project Head (D/S/P).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12121"/>
                </a:solidFill>
                <a:latin typeface="Calibri" panose="020F0502020204030204" pitchFamily="34" charset="0"/>
              </a:rPr>
              <a:t>Revised operator training requirements.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12121"/>
                </a:solidFill>
                <a:latin typeface="Calibri" panose="020F0502020204030204" pitchFamily="34" charset="0"/>
              </a:rPr>
              <a:t>Added new definition, “Hand-Chain-Operated Chain Hoist”.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12121"/>
                </a:solidFill>
                <a:latin typeface="Calibri" panose="020F0502020204030204" pitchFamily="34" charset="0"/>
              </a:rPr>
              <a:t>Added new definition, “Lever Hoist”.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12121"/>
                </a:solidFill>
                <a:latin typeface="Calibri" panose="020F0502020204030204" pitchFamily="34" charset="0"/>
              </a:rPr>
              <a:t>Added new training requirements for hand-chain-operated chain hoists and lever hoists.</a:t>
            </a:r>
          </a:p>
          <a:p>
            <a:pPr marL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12121"/>
                </a:solidFill>
                <a:latin typeface="Calibri" panose="020F0502020204030204" pitchFamily="34" charset="0"/>
              </a:rPr>
              <a:t>Added new section to Technical Appendix FESHM 10100TA on Hand-Chain-Operated Chain Hoists and Levers</a:t>
            </a:r>
            <a:endParaRPr lang="en-US" sz="18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E3478D0-0955-761F-9414-7527752F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FESHM updates during May </a:t>
            </a:r>
          </a:p>
        </p:txBody>
      </p:sp>
    </p:spTree>
    <p:extLst>
      <p:ext uri="{BB962C8B-B14F-4D97-AF65-F5344CB8AC3E}">
        <p14:creationId xmlns:p14="http://schemas.microsoft.com/office/powerpoint/2010/main" val="318424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C5CEA-C6BB-4FEE-86DE-1106B071F98B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8497F8-D3B5-AD35-D902-7800D685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71" y="63798"/>
            <a:ext cx="3452950" cy="46462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87197C-5F68-90A1-B7D2-760076FBD4D1}"/>
                  </a:ext>
                </a:extLst>
              </p14:cNvPr>
              <p14:cNvContentPartPr/>
              <p14:nvPr/>
            </p14:nvContentPartPr>
            <p14:xfrm>
              <a:off x="3936467" y="1167493"/>
              <a:ext cx="137628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87197C-5F68-90A1-B7D2-760076FBD4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2827" y="1059853"/>
                <a:ext cx="14839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C7D159-DA2F-4FF5-0DA7-7DAA08D0C78B}"/>
                  </a:ext>
                </a:extLst>
              </p14:cNvPr>
              <p14:cNvContentPartPr/>
              <p14:nvPr/>
            </p14:nvContentPartPr>
            <p14:xfrm>
              <a:off x="5147507" y="1302853"/>
              <a:ext cx="864360" cy="3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C7D159-DA2F-4FF5-0DA7-7DAA08D0C7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3507" y="1194853"/>
                <a:ext cx="9720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C5BD01-56BB-97B6-AFDC-8D06E4D49933}"/>
                  </a:ext>
                </a:extLst>
              </p14:cNvPr>
              <p14:cNvContentPartPr/>
              <p14:nvPr/>
            </p14:nvContentPartPr>
            <p14:xfrm>
              <a:off x="2793467" y="1464493"/>
              <a:ext cx="693720" cy="25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C5BD01-56BB-97B6-AFDC-8D06E4D499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9827" y="1356853"/>
                <a:ext cx="8013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89B65FA-3FB9-C4CA-FE33-AB42198564BF}"/>
                  </a:ext>
                </a:extLst>
              </p14:cNvPr>
              <p14:cNvContentPartPr/>
              <p14:nvPr/>
            </p14:nvContentPartPr>
            <p14:xfrm>
              <a:off x="4851227" y="1912333"/>
              <a:ext cx="889560" cy="27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89B65FA-3FB9-C4CA-FE33-AB42198564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7227" y="1804693"/>
                <a:ext cx="997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0964C7-4B3D-25AE-32E3-90C4FD4A1CC0}"/>
                  </a:ext>
                </a:extLst>
              </p14:cNvPr>
              <p14:cNvContentPartPr/>
              <p14:nvPr/>
            </p14:nvContentPartPr>
            <p14:xfrm>
              <a:off x="4682027" y="2183773"/>
              <a:ext cx="1337040" cy="27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0964C7-4B3D-25AE-32E3-90C4FD4A1C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8027" y="2076133"/>
                <a:ext cx="14446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EB4822-83B2-1B68-C7E2-A31213A22C36}"/>
                  </a:ext>
                </a:extLst>
              </p14:cNvPr>
              <p14:cNvContentPartPr/>
              <p14:nvPr/>
            </p14:nvContentPartPr>
            <p14:xfrm>
              <a:off x="2996867" y="2359813"/>
              <a:ext cx="2680560" cy="53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EB4822-83B2-1B68-C7E2-A31213A22C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42867" y="2251813"/>
                <a:ext cx="2788200" cy="2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8109F18-D3F1-4F3F-B026-3A27E0AEB3D7}" vid="{5174E10A-46A9-4B77-98F7-96C44A12B2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</Template>
  <TotalTime>26</TotalTime>
  <Words>590</Words>
  <Application>Microsoft Office PowerPoint</Application>
  <PresentationFormat>On-screen Show (16:9)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Fermilab_PPT_090915</vt:lpstr>
      <vt:lpstr>PowerPoint Presentation</vt:lpstr>
      <vt:lpstr>AD ESH Support</vt:lpstr>
      <vt:lpstr>Safety Moment</vt:lpstr>
      <vt:lpstr>SDSOnline</vt:lpstr>
      <vt:lpstr>SDSOnline - Procurement</vt:lpstr>
      <vt:lpstr>SDSOnline - Access</vt:lpstr>
      <vt:lpstr>FESHM updates during May</vt:lpstr>
      <vt:lpstr>FESHM updates during May </vt:lpstr>
      <vt:lpstr>PowerPoint Presentation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 Broemmelsiek</dc:creator>
  <cp:lastModifiedBy>Daniel R Broemmelsiek</cp:lastModifiedBy>
  <cp:revision>1</cp:revision>
  <cp:lastPrinted>2014-01-20T19:40:21Z</cp:lastPrinted>
  <dcterms:created xsi:type="dcterms:W3CDTF">2023-06-09T15:22:58Z</dcterms:created>
  <dcterms:modified xsi:type="dcterms:W3CDTF">2023-06-09T15:49:04Z</dcterms:modified>
</cp:coreProperties>
</file>