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6"/>
  </p:notesMasterIdLst>
  <p:handoutMasterIdLst>
    <p:handoutMasterId r:id="rId7"/>
  </p:handoutMasterIdLst>
  <p:sldIdLst>
    <p:sldId id="294" r:id="rId2"/>
    <p:sldId id="310" r:id="rId3"/>
    <p:sldId id="312" r:id="rId4"/>
    <p:sldId id="313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50504E"/>
    <a:srgbClr val="4E4E4E"/>
    <a:srgbClr val="404040"/>
    <a:srgbClr val="004C97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4660"/>
  </p:normalViewPr>
  <p:slideViewPr>
    <p:cSldViewPr snapToGrid="0" snapToObjects="1" showGuides="1">
      <p:cViewPr varScale="1">
        <p:scale>
          <a:sx n="128" d="100"/>
          <a:sy n="128" d="100"/>
        </p:scale>
        <p:origin x="1856" y="17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8/2/2021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Name | Title [Cost &amp; Schedule Review for ND-LAr 2x2 Demonstrator]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8/2/2021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Name | Title [Cost &amp; Schedule Review for ND-LAr 2x2 Demonstrator]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8/2/2021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Name | Title [Cost &amp; Schedule Review for ND-LAr 2x2 Demonstrator]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8/2/2021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Name | Title [Cost &amp; Schedule Review for ND-LAr 2x2 Demonstrator]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8/2/2021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Name | Title [Cost &amp; Schedule Review for ND-LAr 2x2 Demonstrator]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Name | Title [Cost &amp; Schedule Review for ND-LAr 2x2 Demonstrator]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8/2/2021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Name | Title [Cost &amp; Schedule Review for ND-LAr 2x2 Demonstrator]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3317" y="5357833"/>
            <a:ext cx="6546884" cy="1143325"/>
          </a:xfrm>
        </p:spPr>
        <p:txBody>
          <a:bodyPr/>
          <a:lstStyle/>
          <a:p>
            <a:r>
              <a:rPr lang="en-US" dirty="0"/>
              <a:t>Mike Zuckerbrot 	</a:t>
            </a:r>
          </a:p>
          <a:p>
            <a:r>
              <a:rPr lang="en-US" dirty="0"/>
              <a:t>ArgonCube 2x2 Cryogenics</a:t>
            </a:r>
          </a:p>
          <a:p>
            <a:r>
              <a:rPr lang="en-US" dirty="0"/>
              <a:t>June 2023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776818"/>
            <a:ext cx="8567184" cy="973602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2x2 Water Cooling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8E9312-8389-4302-B545-69709330A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525" y="5554650"/>
            <a:ext cx="1429880" cy="10598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E20DA2-98EC-E544-8E27-4EA2EAE23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054" y="4641007"/>
            <a:ext cx="1304294" cy="83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2AEC1C-130C-438F-ABE5-72DD9A4DF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2482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Purpose: Cryocooler compressors (x3) require ~2 gpm of water cooling each</a:t>
            </a:r>
          </a:p>
          <a:p>
            <a:pPr>
              <a:spcBef>
                <a:spcPts val="1800"/>
              </a:spcBef>
            </a:pPr>
            <a:r>
              <a:rPr lang="en-US" dirty="0"/>
              <a:t>Will tie into existing CHW closed loop cooling system</a:t>
            </a:r>
          </a:p>
          <a:p>
            <a:pPr lvl="1"/>
            <a:r>
              <a:rPr lang="en-US" dirty="0"/>
              <a:t>Has supply/return tie in points we can use </a:t>
            </a:r>
          </a:p>
          <a:p>
            <a:pPr>
              <a:spcBef>
                <a:spcPts val="1800"/>
              </a:spcBef>
            </a:pPr>
            <a:r>
              <a:rPr lang="en-US" dirty="0"/>
              <a:t>Components:</a:t>
            </a:r>
          </a:p>
          <a:p>
            <a:pPr lvl="1">
              <a:spcBef>
                <a:spcPts val="0"/>
              </a:spcBef>
            </a:pPr>
            <a:r>
              <a:rPr lang="en-US" dirty="0" err="1"/>
              <a:t>Wye</a:t>
            </a:r>
            <a:r>
              <a:rPr lang="en-US" dirty="0"/>
              <a:t> strainer </a:t>
            </a:r>
          </a:p>
          <a:p>
            <a:pPr lvl="1">
              <a:spcBef>
                <a:spcPts val="0"/>
              </a:spcBef>
            </a:pPr>
            <a:r>
              <a:rPr lang="en-US" dirty="0"/>
              <a:t>Manual flow control valves and flow transmitters on each circuit</a:t>
            </a:r>
          </a:p>
          <a:p>
            <a:pPr lvl="1">
              <a:spcBef>
                <a:spcPts val="0"/>
              </a:spcBef>
            </a:pPr>
            <a:r>
              <a:rPr lang="en-US" dirty="0"/>
              <a:t>Block valves and circuit outlets </a:t>
            </a:r>
          </a:p>
          <a:p>
            <a:pPr lvl="1">
              <a:spcBef>
                <a:spcPts val="0"/>
              </a:spcBef>
            </a:pPr>
            <a:r>
              <a:rPr lang="en-US" dirty="0"/>
              <a:t>Bleed valve on return </a:t>
            </a:r>
          </a:p>
          <a:p>
            <a:pPr lvl="1">
              <a:spcBef>
                <a:spcPts val="0"/>
              </a:spcBef>
            </a:pPr>
            <a:r>
              <a:rPr lang="en-US" dirty="0"/>
              <a:t>Supply/return pressure gauge 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Relief valve</a:t>
            </a:r>
          </a:p>
          <a:p>
            <a:pPr lvl="1">
              <a:spcBef>
                <a:spcPts val="0"/>
              </a:spcBef>
            </a:pPr>
            <a:r>
              <a:rPr lang="en-US" dirty="0"/>
              <a:t>Manifolds rigid 3/4 sch. 80 PVC</a:t>
            </a:r>
          </a:p>
          <a:p>
            <a:pPr lvl="2">
              <a:spcBef>
                <a:spcPts val="0"/>
              </a:spcBef>
            </a:pPr>
            <a:r>
              <a:rPr lang="en-US" dirty="0"/>
              <a:t>Threaded fittings </a:t>
            </a:r>
          </a:p>
          <a:p>
            <a:pPr lvl="1">
              <a:spcBef>
                <a:spcPts val="0"/>
              </a:spcBef>
            </a:pPr>
            <a:r>
              <a:rPr lang="en-US" dirty="0"/>
              <a:t>Flexible tubing to/from compressors</a:t>
            </a:r>
          </a:p>
          <a:p>
            <a:pPr lvl="2">
              <a:spcBef>
                <a:spcPts val="0"/>
              </a:spcBef>
            </a:pPr>
            <a:r>
              <a:rPr lang="en-US" dirty="0"/>
              <a:t>Push to connect fittings  </a:t>
            </a:r>
          </a:p>
          <a:p>
            <a:pPr>
              <a:spcBef>
                <a:spcPts val="1800"/>
              </a:spcBef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DCC4F8-41D9-4F18-A009-1303F9CA6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Cooling System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0AE7A-7064-4125-9C1B-A46213ECA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82CC73F-C823-487E-81AB-D7BF7C3EC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3888" y="6495824"/>
            <a:ext cx="7730844" cy="245674"/>
          </a:xfrm>
        </p:spPr>
        <p:txBody>
          <a:bodyPr/>
          <a:lstStyle/>
          <a:p>
            <a:pPr>
              <a:defRPr/>
            </a:pPr>
            <a:r>
              <a:rPr lang="en-US" dirty="0"/>
              <a:t>Mike Zuckerbrot | </a:t>
            </a:r>
            <a:r>
              <a:rPr lang="en-US" dirty="0" err="1"/>
              <a:t>ArgonCube</a:t>
            </a:r>
            <a:r>
              <a:rPr lang="en-US" dirty="0"/>
              <a:t> 2x2 Water Cooling System </a:t>
            </a:r>
          </a:p>
          <a:p>
            <a:pPr>
              <a:defRPr/>
            </a:pP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21B87B-B6C7-4719-A7FC-A60AA9385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907" y="69850"/>
            <a:ext cx="1219200" cy="901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B847BD-51C1-7A41-B06B-84B53FC0D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510" y="4277360"/>
            <a:ext cx="3716490" cy="185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93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2AEC1C-130C-438F-ABE5-72DD9A4DF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Installation: Likely prefab manifolds at PAB</a:t>
            </a:r>
          </a:p>
          <a:p>
            <a:pPr lvl="1"/>
            <a:r>
              <a:rPr lang="en-US" dirty="0"/>
              <a:t>Connection to existing CWH piping consists of 1.5 pipe unions, no cutting/welding</a:t>
            </a:r>
          </a:p>
          <a:p>
            <a:pPr lvl="1"/>
            <a:r>
              <a:rPr lang="en-US" dirty="0"/>
              <a:t>Nearby Unistrut under catwalk to be used for support </a:t>
            </a:r>
          </a:p>
          <a:p>
            <a:pPr lvl="1"/>
            <a:r>
              <a:rPr lang="en-US" dirty="0"/>
              <a:t>We have green light from ISD to tap in at our convivence </a:t>
            </a:r>
          </a:p>
          <a:p>
            <a:pPr>
              <a:spcBef>
                <a:spcPts val="1800"/>
              </a:spcBef>
            </a:pPr>
            <a:r>
              <a:rPr lang="en-US" dirty="0"/>
              <a:t>Testing: Design pressure of system is 100 </a:t>
            </a:r>
            <a:r>
              <a:rPr lang="en-US" dirty="0" err="1"/>
              <a:t>psig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/>
              <a:t>No credible way for system to exceed 75 </a:t>
            </a:r>
            <a:r>
              <a:rPr lang="en-US" dirty="0" err="1"/>
              <a:t>psig</a:t>
            </a:r>
            <a:r>
              <a:rPr lang="en-US" dirty="0"/>
              <a:t>, e.g. relief valve is mostly a precaution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Category D system – code only requires operational testing e.g. 80% of design pressure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Will bench test main components once assembled at PAB</a:t>
            </a:r>
          </a:p>
          <a:p>
            <a:pPr>
              <a:spcBef>
                <a:spcPts val="1800"/>
              </a:spcBef>
            </a:pPr>
            <a:r>
              <a:rPr lang="en-US" dirty="0"/>
              <a:t>Operation: Should be simple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Set manual flow controls valves to provide 2+ gpm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Shouldn’t require much more unless main CHW system has issues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DCC4F8-41D9-4F18-A009-1303F9CA6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Cooling System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0AE7A-7064-4125-9C1B-A46213ECA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82CC73F-C823-487E-81AB-D7BF7C3EC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3888" y="6495824"/>
            <a:ext cx="7730844" cy="245674"/>
          </a:xfrm>
        </p:spPr>
        <p:txBody>
          <a:bodyPr/>
          <a:lstStyle/>
          <a:p>
            <a:pPr>
              <a:defRPr/>
            </a:pPr>
            <a:r>
              <a:rPr lang="en-US" dirty="0"/>
              <a:t>Mike Zuckerbrot | </a:t>
            </a:r>
            <a:r>
              <a:rPr lang="en-US" dirty="0" err="1"/>
              <a:t>ArgonCube</a:t>
            </a:r>
            <a:r>
              <a:rPr lang="en-US" dirty="0"/>
              <a:t> 2x2 Water Cooling System</a:t>
            </a:r>
          </a:p>
          <a:p>
            <a:pPr>
              <a:defRPr/>
            </a:pP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21B87B-B6C7-4719-A7FC-A60AA9385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907" y="69850"/>
            <a:ext cx="12192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4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2AEC1C-130C-438F-ABE5-72DD9A4DF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DCC4F8-41D9-4F18-A009-1303F9CA6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Cooling System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0AE7A-7064-4125-9C1B-A46213ECA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82CC73F-C823-487E-81AB-D7BF7C3EC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3888" y="6495824"/>
            <a:ext cx="7730844" cy="245674"/>
          </a:xfrm>
        </p:spPr>
        <p:txBody>
          <a:bodyPr/>
          <a:lstStyle/>
          <a:p>
            <a:pPr>
              <a:defRPr/>
            </a:pPr>
            <a:r>
              <a:rPr lang="en-US" dirty="0"/>
              <a:t>Mike Zuckerbrot | </a:t>
            </a:r>
            <a:r>
              <a:rPr lang="en-US" dirty="0" err="1"/>
              <a:t>ArgonCube</a:t>
            </a:r>
            <a:r>
              <a:rPr lang="en-US" dirty="0"/>
              <a:t> 2x2 Water Cooling System</a:t>
            </a:r>
          </a:p>
          <a:p>
            <a:pPr>
              <a:defRPr/>
            </a:pP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21B87B-B6C7-4719-A7FC-A60AA9385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907" y="69850"/>
            <a:ext cx="1219200" cy="901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0B00C9-0585-5D18-A5E5-10492DD35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09" y="971550"/>
            <a:ext cx="6526728" cy="517127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B16226-85AF-DB92-B0DE-B54A3CDD32BA}"/>
              </a:ext>
            </a:extLst>
          </p:cNvPr>
          <p:cNvCxnSpPr>
            <a:cxnSpLocks/>
          </p:cNvCxnSpPr>
          <p:nvPr/>
        </p:nvCxnSpPr>
        <p:spPr>
          <a:xfrm flipH="1">
            <a:off x="1578255" y="2200275"/>
            <a:ext cx="2698470" cy="7915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A792A08-CBD8-5152-B6CC-1546810F5A23}"/>
              </a:ext>
            </a:extLst>
          </p:cNvPr>
          <p:cNvSpPr txBox="1"/>
          <p:nvPr/>
        </p:nvSpPr>
        <p:spPr>
          <a:xfrm>
            <a:off x="3581400" y="2752725"/>
            <a:ext cx="344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Pipe Union – Connection Points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D6B354F-4429-DB86-BEA2-7B7B0F6B68A2}"/>
              </a:ext>
            </a:extLst>
          </p:cNvPr>
          <p:cNvCxnSpPr>
            <a:cxnSpLocks/>
          </p:cNvCxnSpPr>
          <p:nvPr/>
        </p:nvCxnSpPr>
        <p:spPr>
          <a:xfrm flipH="1">
            <a:off x="4276725" y="2596971"/>
            <a:ext cx="152400" cy="260529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62170F8-05CC-5102-927E-A648355A6D53}"/>
              </a:ext>
            </a:extLst>
          </p:cNvPr>
          <p:cNvCxnSpPr>
            <a:cxnSpLocks/>
          </p:cNvCxnSpPr>
          <p:nvPr/>
        </p:nvCxnSpPr>
        <p:spPr>
          <a:xfrm>
            <a:off x="1578255" y="2279425"/>
            <a:ext cx="277108" cy="235175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230E3C7-E739-46A5-2C59-88587B1E6203}"/>
              </a:ext>
            </a:extLst>
          </p:cNvPr>
          <p:cNvCxnSpPr>
            <a:cxnSpLocks/>
          </p:cNvCxnSpPr>
          <p:nvPr/>
        </p:nvCxnSpPr>
        <p:spPr>
          <a:xfrm>
            <a:off x="2343826" y="2241891"/>
            <a:ext cx="320423" cy="272709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EA55A05-48EB-5B43-8BE1-E4DF21AF63E7}"/>
              </a:ext>
            </a:extLst>
          </p:cNvPr>
          <p:cNvCxnSpPr>
            <a:cxnSpLocks/>
          </p:cNvCxnSpPr>
          <p:nvPr/>
        </p:nvCxnSpPr>
        <p:spPr>
          <a:xfrm>
            <a:off x="3036091" y="2231232"/>
            <a:ext cx="277108" cy="272709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C0BE863-FE16-0D84-660E-A0F8FDC750C4}"/>
              </a:ext>
            </a:extLst>
          </p:cNvPr>
          <p:cNvSpPr txBox="1"/>
          <p:nvPr/>
        </p:nvSpPr>
        <p:spPr>
          <a:xfrm>
            <a:off x="1400513" y="1194354"/>
            <a:ext cx="3028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Rigid PVC 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FCV, FT on each circuit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732A313-AD8F-5E07-DFD6-8912B6D82A60}"/>
              </a:ext>
            </a:extLst>
          </p:cNvPr>
          <p:cNvCxnSpPr>
            <a:cxnSpLocks/>
          </p:cNvCxnSpPr>
          <p:nvPr/>
        </p:nvCxnSpPr>
        <p:spPr>
          <a:xfrm flipV="1">
            <a:off x="2466975" y="1840685"/>
            <a:ext cx="197274" cy="511990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Cube 39">
            <a:extLst>
              <a:ext uri="{FF2B5EF4-FFF2-40B4-BE49-F238E27FC236}">
                <a16:creationId xmlns:a16="http://schemas.microsoft.com/office/drawing/2014/main" id="{FAFE92B0-7146-4DA8-6D13-B609251356A7}"/>
              </a:ext>
            </a:extLst>
          </p:cNvPr>
          <p:cNvSpPr/>
          <p:nvPr/>
        </p:nvSpPr>
        <p:spPr>
          <a:xfrm>
            <a:off x="721743" y="5299044"/>
            <a:ext cx="815723" cy="814616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52F6840-3BC4-D41A-6056-9ED6CDA4B03A}"/>
              </a:ext>
            </a:extLst>
          </p:cNvPr>
          <p:cNvSpPr txBox="1"/>
          <p:nvPr/>
        </p:nvSpPr>
        <p:spPr>
          <a:xfrm>
            <a:off x="721743" y="5663646"/>
            <a:ext cx="344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Compressors x3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86BE2F1-1C0A-E733-A949-36CD97508477}"/>
              </a:ext>
            </a:extLst>
          </p:cNvPr>
          <p:cNvCxnSpPr>
            <a:cxnSpLocks/>
          </p:cNvCxnSpPr>
          <p:nvPr/>
        </p:nvCxnSpPr>
        <p:spPr>
          <a:xfrm flipH="1">
            <a:off x="2504037" y="2667568"/>
            <a:ext cx="1848888" cy="76768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56EB822-EE5A-37B5-41EF-4E03298E3D31}"/>
              </a:ext>
            </a:extLst>
          </p:cNvPr>
          <p:cNvCxnSpPr/>
          <p:nvPr/>
        </p:nvCxnSpPr>
        <p:spPr>
          <a:xfrm>
            <a:off x="4276725" y="2200275"/>
            <a:ext cx="0" cy="657225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80F9259-59A8-7487-2799-4A74728DF634}"/>
              </a:ext>
            </a:extLst>
          </p:cNvPr>
          <p:cNvCxnSpPr>
            <a:cxnSpLocks/>
          </p:cNvCxnSpPr>
          <p:nvPr/>
        </p:nvCxnSpPr>
        <p:spPr>
          <a:xfrm>
            <a:off x="2518605" y="2752725"/>
            <a:ext cx="277108" cy="235175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74C02DC-6AF9-DA79-F2E9-6D94283FE7AF}"/>
              </a:ext>
            </a:extLst>
          </p:cNvPr>
          <p:cNvCxnSpPr>
            <a:cxnSpLocks/>
          </p:cNvCxnSpPr>
          <p:nvPr/>
        </p:nvCxnSpPr>
        <p:spPr>
          <a:xfrm>
            <a:off x="2995893" y="2744067"/>
            <a:ext cx="277108" cy="235175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42121E-E3A6-B4E0-D3A1-EF214F0FF4CF}"/>
              </a:ext>
            </a:extLst>
          </p:cNvPr>
          <p:cNvCxnSpPr>
            <a:cxnSpLocks/>
          </p:cNvCxnSpPr>
          <p:nvPr/>
        </p:nvCxnSpPr>
        <p:spPr>
          <a:xfrm>
            <a:off x="3379300" y="2724285"/>
            <a:ext cx="277108" cy="235175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8ACE8483-DA99-198E-42FE-C63CB1314BBE}"/>
              </a:ext>
            </a:extLst>
          </p:cNvPr>
          <p:cNvSpPr/>
          <p:nvPr/>
        </p:nvSpPr>
        <p:spPr>
          <a:xfrm>
            <a:off x="1038225" y="2429443"/>
            <a:ext cx="819150" cy="2904557"/>
          </a:xfrm>
          <a:custGeom>
            <a:avLst/>
            <a:gdLst>
              <a:gd name="connsiteX0" fmla="*/ 819150 w 819150"/>
              <a:gd name="connsiteY0" fmla="*/ 69959 h 2870309"/>
              <a:gd name="connsiteX1" fmla="*/ 200025 w 819150"/>
              <a:gd name="connsiteY1" fmla="*/ 146159 h 2870309"/>
              <a:gd name="connsiteX2" fmla="*/ 628650 w 819150"/>
              <a:gd name="connsiteY2" fmla="*/ 1374884 h 2870309"/>
              <a:gd name="connsiteX3" fmla="*/ 0 w 819150"/>
              <a:gd name="connsiteY3" fmla="*/ 2870309 h 287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150" h="2870309">
                <a:moveTo>
                  <a:pt x="819150" y="69959"/>
                </a:moveTo>
                <a:cubicBezTo>
                  <a:pt x="525462" y="-685"/>
                  <a:pt x="231775" y="-71328"/>
                  <a:pt x="200025" y="146159"/>
                </a:cubicBezTo>
                <a:cubicBezTo>
                  <a:pt x="168275" y="363646"/>
                  <a:pt x="661987" y="920859"/>
                  <a:pt x="628650" y="1374884"/>
                </a:cubicBezTo>
                <a:cubicBezTo>
                  <a:pt x="595312" y="1828909"/>
                  <a:pt x="297656" y="2349609"/>
                  <a:pt x="0" y="2870309"/>
                </a:cubicBezTo>
              </a:path>
            </a:pathLst>
          </a:cu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486E45D8-6EDE-E7A7-1E66-D48B326E290A}"/>
              </a:ext>
            </a:extLst>
          </p:cNvPr>
          <p:cNvSpPr/>
          <p:nvPr/>
        </p:nvSpPr>
        <p:spPr>
          <a:xfrm>
            <a:off x="1447800" y="2921193"/>
            <a:ext cx="1352550" cy="2393757"/>
          </a:xfrm>
          <a:custGeom>
            <a:avLst/>
            <a:gdLst>
              <a:gd name="connsiteX0" fmla="*/ 0 w 1352550"/>
              <a:gd name="connsiteY0" fmla="*/ 2393757 h 2393757"/>
              <a:gd name="connsiteX1" fmla="*/ 752475 w 1352550"/>
              <a:gd name="connsiteY1" fmla="*/ 793557 h 2393757"/>
              <a:gd name="connsiteX2" fmla="*/ 419100 w 1352550"/>
              <a:gd name="connsiteY2" fmla="*/ 69657 h 2393757"/>
              <a:gd name="connsiteX3" fmla="*/ 1352550 w 1352550"/>
              <a:gd name="connsiteY3" fmla="*/ 69657 h 239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2550" h="2393757">
                <a:moveTo>
                  <a:pt x="0" y="2393757"/>
                </a:moveTo>
                <a:cubicBezTo>
                  <a:pt x="341312" y="1787332"/>
                  <a:pt x="682625" y="1180907"/>
                  <a:pt x="752475" y="793557"/>
                </a:cubicBezTo>
                <a:cubicBezTo>
                  <a:pt x="822325" y="406207"/>
                  <a:pt x="319088" y="190307"/>
                  <a:pt x="419100" y="69657"/>
                </a:cubicBezTo>
                <a:cubicBezTo>
                  <a:pt x="519112" y="-50993"/>
                  <a:pt x="935831" y="9332"/>
                  <a:pt x="1352550" y="69657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3D100C9-F1AB-0793-F516-EFEC5AF00FF5}"/>
              </a:ext>
            </a:extLst>
          </p:cNvPr>
          <p:cNvCxnSpPr>
            <a:cxnSpLocks/>
          </p:cNvCxnSpPr>
          <p:nvPr/>
        </p:nvCxnSpPr>
        <p:spPr>
          <a:xfrm>
            <a:off x="1293888" y="4886325"/>
            <a:ext cx="1501825" cy="262701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D9702BCD-D56F-69A7-5023-7D7CE2E3008A}"/>
              </a:ext>
            </a:extLst>
          </p:cNvPr>
          <p:cNvSpPr txBox="1"/>
          <p:nvPr/>
        </p:nvSpPr>
        <p:spPr>
          <a:xfrm>
            <a:off x="2835879" y="4995021"/>
            <a:ext cx="3448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-Flexible tubing supply/return x3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-Will run along existing columns etc. as much as possible to protect  lines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9A05CD7-43C1-15BB-2953-6E922B47B7C6}"/>
              </a:ext>
            </a:extLst>
          </p:cNvPr>
          <p:cNvCxnSpPr>
            <a:cxnSpLocks/>
          </p:cNvCxnSpPr>
          <p:nvPr/>
        </p:nvCxnSpPr>
        <p:spPr>
          <a:xfrm>
            <a:off x="1578255" y="5069923"/>
            <a:ext cx="1222095" cy="97399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D94A0BFC-1580-8D71-683A-D7FC1E150A0E}"/>
              </a:ext>
            </a:extLst>
          </p:cNvPr>
          <p:cNvSpPr txBox="1"/>
          <p:nvPr/>
        </p:nvSpPr>
        <p:spPr>
          <a:xfrm>
            <a:off x="4812814" y="2030394"/>
            <a:ext cx="344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solidFill>
                  <a:srgbClr val="FF0000"/>
                </a:solidFill>
              </a:rPr>
              <a:t>Existing CHW System</a:t>
            </a:r>
          </a:p>
        </p:txBody>
      </p:sp>
    </p:spTree>
    <p:extLst>
      <p:ext uri="{BB962C8B-B14F-4D97-AF65-F5344CB8AC3E}">
        <p14:creationId xmlns:p14="http://schemas.microsoft.com/office/powerpoint/2010/main" val="374654746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ArgonCubeCollaborationMeeting-MJK-Cryo.pptx</Template>
  <TotalTime>31999</TotalTime>
  <Words>295</Words>
  <Application>Microsoft Macintosh PowerPoint</Application>
  <PresentationFormat>On-screen Show (4:3)</PresentationFormat>
  <Paragraphs>45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</vt:lpstr>
      <vt:lpstr>Fermilab_PPT_090815</vt:lpstr>
      <vt:lpstr>PowerPoint Presentation</vt:lpstr>
      <vt:lpstr>Water Cooling System</vt:lpstr>
      <vt:lpstr>Water Cooling System</vt:lpstr>
      <vt:lpstr>Water Cooling System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 Jeong Kim</dc:creator>
  <cp:lastModifiedBy>Ting Miao</cp:lastModifiedBy>
  <cp:revision>245</cp:revision>
  <cp:lastPrinted>2014-01-20T19:40:21Z</cp:lastPrinted>
  <dcterms:created xsi:type="dcterms:W3CDTF">2019-02-25T19:06:59Z</dcterms:created>
  <dcterms:modified xsi:type="dcterms:W3CDTF">2023-07-10T14:07:28Z</dcterms:modified>
</cp:coreProperties>
</file>