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jpe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79" r:id="rId2"/>
    <p:sldId id="280" r:id="rId3"/>
    <p:sldId id="298" r:id="rId4"/>
    <p:sldId id="299" r:id="rId5"/>
    <p:sldId id="290" r:id="rId6"/>
    <p:sldId id="296" r:id="rId7"/>
    <p:sldId id="287" r:id="rId8"/>
    <p:sldId id="288" r:id="rId9"/>
    <p:sldId id="289" r:id="rId10"/>
    <p:sldId id="317" r:id="rId11"/>
    <p:sldId id="291" r:id="rId12"/>
    <p:sldId id="292" r:id="rId13"/>
    <p:sldId id="293" r:id="rId14"/>
    <p:sldId id="294" r:id="rId15"/>
    <p:sldId id="295" r:id="rId16"/>
    <p:sldId id="300" r:id="rId17"/>
    <p:sldId id="318" r:id="rId18"/>
    <p:sldId id="319" r:id="rId19"/>
    <p:sldId id="310" r:id="rId20"/>
    <p:sldId id="312" r:id="rId21"/>
    <p:sldId id="305" r:id="rId22"/>
    <p:sldId id="302" r:id="rId23"/>
    <p:sldId id="306" r:id="rId24"/>
    <p:sldId id="307" r:id="rId25"/>
    <p:sldId id="311" r:id="rId26"/>
    <p:sldId id="314" r:id="rId27"/>
    <p:sldId id="308" r:id="rId28"/>
    <p:sldId id="309" r:id="rId29"/>
    <p:sldId id="282" r:id="rId30"/>
    <p:sldId id="283" r:id="rId31"/>
    <p:sldId id="284" r:id="rId32"/>
    <p:sldId id="285" r:id="rId33"/>
    <p:sldId id="281" r:id="rId34"/>
    <p:sldId id="286" r:id="rId35"/>
    <p:sldId id="315" r:id="rId36"/>
    <p:sldId id="316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</p:sldIdLst>
  <p:sldSz cx="9144000" cy="6858000" type="screen4x3"/>
  <p:notesSz cx="6731000" cy="98679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48E709"/>
    <a:srgbClr val="AEFD5F"/>
    <a:srgbClr val="CC3399"/>
    <a:srgbClr val="FF6600"/>
    <a:srgbClr val="96B5D8"/>
    <a:srgbClr val="DFEFFF"/>
    <a:srgbClr val="99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5" autoAdjust="0"/>
    <p:restoredTop sz="90313" autoAdjust="0"/>
  </p:normalViewPr>
  <p:slideViewPr>
    <p:cSldViewPr snapToGrid="0">
      <p:cViewPr varScale="1">
        <p:scale>
          <a:sx n="120" d="100"/>
          <a:sy n="120" d="100"/>
        </p:scale>
        <p:origin x="-516" y="-96"/>
      </p:cViewPr>
      <p:guideLst>
        <p:guide orient="horz" pos="2160"/>
        <p:guide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defTabSz="947738">
              <a:defRPr sz="1200" baseline="30000"/>
            </a:lvl1pPr>
          </a:lstStyle>
          <a:p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defTabSz="947738">
              <a:defRPr sz="1200" baseline="30000"/>
            </a:lvl1pPr>
          </a:lstStyle>
          <a:p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74188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fld id="{D6174BB0-6785-40BC-B667-BFE7C9A9BFE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2119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defTabSz="947738">
              <a:defRPr sz="1200" baseline="30000"/>
            </a:lvl1pPr>
          </a:lstStyle>
          <a:p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41363"/>
            <a:ext cx="4933950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39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defTabSz="947738">
              <a:defRPr sz="1200" baseline="30000"/>
            </a:lvl1pPr>
          </a:lstStyle>
          <a:p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74188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fld id="{F80557CB-E37A-4A14-BF8D-98D1A384522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782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08" charset="-128"/>
        <a:cs typeface="ヒラギノ角ゴ Pro W3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12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57CB-E37A-4A14-BF8D-98D1A384522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99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57CB-E37A-4A14-BF8D-98D1A384522F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503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TDC V1290A Caen</a:t>
            </a:r>
          </a:p>
          <a:p>
            <a:r>
              <a:rPr lang="de-CH" dirty="0" smtClean="0"/>
              <a:t>CFD950 PSI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57CB-E37A-4A14-BF8D-98D1A384522F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250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Delta0: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muon</a:t>
            </a:r>
            <a:r>
              <a:rPr lang="de-CH" baseline="0" dirty="0" smtClean="0"/>
              <a:t>-proton </a:t>
            </a:r>
            <a:r>
              <a:rPr lang="de-CH" baseline="0" dirty="0" err="1" smtClean="0"/>
              <a:t>spin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flip-flop</a:t>
            </a:r>
            <a:endParaRPr lang="de-CH" baseline="0" dirty="0" smtClean="0"/>
          </a:p>
          <a:p>
            <a:r>
              <a:rPr lang="de-CH" baseline="0" dirty="0" smtClean="0"/>
              <a:t>Delta1: </a:t>
            </a:r>
            <a:r>
              <a:rPr lang="de-CH" baseline="0" dirty="0" err="1" smtClean="0"/>
              <a:t>muon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spin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flip</a:t>
            </a:r>
            <a:endParaRPr lang="de-CH" baseline="0" dirty="0" smtClean="0"/>
          </a:p>
          <a:p>
            <a:r>
              <a:rPr lang="de-CH" baseline="0" dirty="0" smtClean="0"/>
              <a:t>Delta2: </a:t>
            </a:r>
            <a:r>
              <a:rPr lang="de-CH" baseline="0" dirty="0" err="1" smtClean="0"/>
              <a:t>muon</a:t>
            </a:r>
            <a:r>
              <a:rPr lang="de-CH" baseline="0" dirty="0" smtClean="0"/>
              <a:t>-proton </a:t>
            </a:r>
            <a:r>
              <a:rPr lang="de-CH" baseline="0" dirty="0" err="1" smtClean="0"/>
              <a:t>spin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flip</a:t>
            </a:r>
            <a:r>
              <a:rPr lang="de-CH" baseline="0" dirty="0" smtClean="0"/>
              <a:t>-flip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57CB-E37A-4A14-BF8D-98D1A384522F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842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57CB-E37A-4A14-BF8D-98D1A384522F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93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rgbClr val="B3D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cs typeface="ヒラギノ角ゴ Pro W3" charset="-128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8DC3FF"/>
          </a:solidFill>
          <a:ln w="0" cap="flat" cmpd="sng" algn="ctr">
            <a:solidFill>
              <a:srgbClr val="B3D9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cs typeface="ヒラギノ角ゴ Pro W3" charset="-128"/>
            </a:endParaRPr>
          </a:p>
        </p:txBody>
      </p:sp>
      <p:pic>
        <p:nvPicPr>
          <p:cNvPr id="6" name="Bild 15" descr="Titel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2000"/>
          <a:stretch>
            <a:fillRect/>
          </a:stretch>
        </p:blipFill>
        <p:spPr bwMode="auto">
          <a:xfrm>
            <a:off x="0" y="10668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533400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cs typeface="ヒラギノ角ゴ Pro W3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57400" y="3200400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 eaLnBrk="1" hangingPunct="1"/>
            <a:r>
              <a:rPr lang="de-DE" b="1">
                <a:solidFill>
                  <a:srgbClr val="606060"/>
                </a:solidFill>
                <a:latin typeface="Arial Narrow" pitchFamily="34" charset="0"/>
              </a:rPr>
              <a:t>Wir schaffen Wissen – heute für morgen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676400" y="3733800"/>
            <a:ext cx="7467600" cy="0"/>
          </a:xfrm>
          <a:prstGeom prst="line">
            <a:avLst/>
          </a:prstGeom>
          <a:noFill/>
          <a:ln w="146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cxnSp>
        <p:nvCxnSpPr>
          <p:cNvPr id="14" name="Gerade Verbindung 25"/>
          <p:cNvCxnSpPr>
            <a:cxnSpLocks noChangeShapeType="1"/>
          </p:cNvCxnSpPr>
          <p:nvPr/>
        </p:nvCxnSpPr>
        <p:spPr bwMode="auto">
          <a:xfrm rot="5400000">
            <a:off x="-1753393" y="3429794"/>
            <a:ext cx="68580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Bild 24" descr="PSI-Logo_narrow_40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63" y="-1676400"/>
            <a:ext cx="30146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638800"/>
            <a:ext cx="7010400" cy="609600"/>
          </a:xfrm>
          <a:noFill/>
        </p:spPr>
        <p:txBody>
          <a:bodyPr/>
          <a:lstStyle>
            <a:lvl1pPr marL="0" indent="0" algn="l">
              <a:defRPr sz="1500"/>
            </a:lvl1pPr>
          </a:lstStyle>
          <a:p>
            <a:r>
              <a:rPr lang="de-DE" dirty="0"/>
              <a:t>Master-</a:t>
            </a:r>
            <a:r>
              <a:rPr lang="de-DE" dirty="0" smtClean="0"/>
              <a:t>Untertitelformat </a:t>
            </a:r>
            <a:r>
              <a:rPr lang="de-DE" dirty="0"/>
              <a:t>bearbeiten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5029200"/>
            <a:ext cx="7010400" cy="685800"/>
          </a:xfrm>
        </p:spPr>
        <p:txBody>
          <a:bodyPr/>
          <a:lstStyle>
            <a:lvl1pPr algn="l">
              <a:defRPr sz="3500" b="1" i="0" spc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 smtClean="0"/>
              <a:t>Oct</a:t>
            </a:r>
            <a:r>
              <a:rPr lang="de-DE" dirty="0" smtClean="0"/>
              <a:t>. 17, 2012</a:t>
            </a:r>
            <a:endParaRPr lang="de-DE" dirty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Fermilab</a:t>
            </a:r>
            <a:r>
              <a:rPr lang="de-DE" dirty="0" smtClean="0"/>
              <a:t>,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23181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20000" y="144000"/>
            <a:ext cx="7200472" cy="533400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 smtClean="0"/>
              <a:t>Oct</a:t>
            </a:r>
            <a:r>
              <a:rPr lang="de-DE" dirty="0" smtClean="0"/>
              <a:t>. 17, 2012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Fermilab</a:t>
            </a:r>
            <a:r>
              <a:rPr lang="de-DE" dirty="0" smtClean="0"/>
              <a:t>,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02643-5466-486D-9147-44BBFE58F5E4}" type="slidenum">
              <a:rPr lang="de-DE" smtClean="0"/>
              <a:pPr/>
              <a:t>‹#›</a:t>
            </a:fld>
            <a:r>
              <a:rPr lang="de-DE" dirty="0" smtClean="0"/>
              <a:t>/41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50115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pic>
        <p:nvPicPr>
          <p:cNvPr id="4" name="Bild 13" descr="Schluss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/>
          <a:stretch>
            <a:fillRect/>
          </a:stretch>
        </p:blipFill>
        <p:spPr bwMode="auto">
          <a:xfrm>
            <a:off x="0" y="6858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pic>
        <p:nvPicPr>
          <p:cNvPr id="6" name="Bild 18" descr="PSI-Logo_narrow_30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 smtClean="0"/>
              <a:t>Oct</a:t>
            </a:r>
            <a:r>
              <a:rPr lang="de-DE" dirty="0" smtClean="0"/>
              <a:t>. 17, 2012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Fermilab</a:t>
            </a:r>
            <a:r>
              <a:rPr lang="de-DE" dirty="0" smtClean="0"/>
              <a:t>,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BC210-6599-406E-8CBD-4F863618D70A}" type="slidenum">
              <a:rPr lang="de-DE" smtClean="0"/>
              <a:pPr/>
              <a:t>‹#›</a:t>
            </a:fld>
            <a:r>
              <a:rPr lang="de-DE" dirty="0" smtClean="0"/>
              <a:t>/41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830840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00113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4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44463"/>
            <a:ext cx="7162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Mastertitelformat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484188" y="6661150"/>
            <a:ext cx="9144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 Narrow" pitchFamily="34" charset="0"/>
              </a:defRPr>
            </a:lvl1pPr>
          </a:lstStyle>
          <a:p>
            <a:r>
              <a:rPr lang="de-DE" dirty="0" err="1" smtClean="0"/>
              <a:t>Oct</a:t>
            </a:r>
            <a:r>
              <a:rPr lang="de-DE" dirty="0" smtClean="0"/>
              <a:t>. 17, 2012</a:t>
            </a:r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6200" y="6661150"/>
            <a:ext cx="3810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charset="0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de-DE" dirty="0" err="1" smtClean="0"/>
              <a:t>Fermilab</a:t>
            </a:r>
            <a:r>
              <a:rPr lang="de-DE" dirty="0" smtClean="0"/>
              <a:t>,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1000" y="6661150"/>
            <a:ext cx="838200" cy="2286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pitchFamily="34" charset="0"/>
              </a:defRPr>
            </a:lvl1pPr>
          </a:lstStyle>
          <a:p>
            <a:fld id="{65842DAC-FFAF-48A5-BCA5-0232C67CF3AC}" type="slidenum">
              <a:rPr lang="de-DE" smtClean="0"/>
              <a:pPr/>
              <a:t>‹#›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1033" name="Bild 14" descr="PSI-Logo_narrow_30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6" r:id="rId2"/>
    <p:sldLayoutId id="2147483907" r:id="rId3"/>
  </p:sldLayoutIdLst>
  <p:transition spd="med"/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/>
          <a:ea typeface="ヒラギノ角ゴ Pro W3" pitchFamily="-108" charset="-128"/>
          <a:cs typeface="Arial Narrow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accent2"/>
        </a:buClr>
        <a:defRPr sz="1700">
          <a:solidFill>
            <a:schemeClr val="tx1"/>
          </a:solidFill>
          <a:latin typeface="Arial Narrow"/>
          <a:ea typeface="ヒラギノ角ゴ Pro W3" pitchFamily="-108" charset="-128"/>
          <a:cs typeface="Arial Narrow"/>
        </a:defRPr>
      </a:lvl1pPr>
      <a:lvl2pPr marL="179388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Font typeface="Lucida Grande" charset="0"/>
        <a:buChar char="•"/>
        <a:defRPr sz="1700">
          <a:solidFill>
            <a:schemeClr val="tx1"/>
          </a:solidFill>
          <a:latin typeface="Arial Narrow"/>
          <a:ea typeface="ヒラギノ角ゴ Pro W3" charset="-128"/>
          <a:cs typeface="Arial Narrow"/>
        </a:defRPr>
      </a:lvl2pPr>
      <a:lvl3pPr marL="179388" indent="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Times" pitchFamily="18" charset="0"/>
        <a:buChar char="–"/>
        <a:defRPr sz="1700">
          <a:solidFill>
            <a:schemeClr val="tx1"/>
          </a:solidFill>
          <a:latin typeface="+mn-lt"/>
          <a:ea typeface="ヒラギノ角ゴ Pro W3" charset="-128"/>
          <a:cs typeface="ＭＳ Ｐゴシック" charset="-128"/>
        </a:defRPr>
      </a:lvl3pPr>
      <a:lvl4pPr marL="627063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charset="0"/>
        <a:buChar char="–"/>
        <a:defRPr sz="1700">
          <a:solidFill>
            <a:schemeClr val="tx1"/>
          </a:solidFill>
          <a:latin typeface="Arial Narrow"/>
          <a:ea typeface="ヒラギノ角ゴ Pro W3" charset="-128"/>
          <a:cs typeface="Arial Narrow"/>
        </a:defRPr>
      </a:lvl4pPr>
      <a:lvl5pPr marL="358775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charset="0"/>
        <a:buChar char="–"/>
        <a:defRPr sz="1700">
          <a:solidFill>
            <a:schemeClr val="tx1"/>
          </a:solidFill>
          <a:latin typeface="Arial Narrow"/>
          <a:ea typeface="ヒラギノ角ゴ Pro W3" pitchFamily="-112" charset="-128"/>
          <a:cs typeface="Arial Narrow"/>
        </a:defRPr>
      </a:lvl5pPr>
      <a:lvl6pPr marL="19812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6pPr>
      <a:lvl7pPr marL="24384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7pPr>
      <a:lvl8pPr marL="28956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8pPr>
      <a:lvl9pPr marL="33528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wmf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40.gif"/><Relationship Id="rId3" Type="http://schemas.openxmlformats.org/officeDocument/2006/relationships/oleObject" Target="../embeddings/oleObject3.bin"/><Relationship Id="rId7" Type="http://schemas.openxmlformats.org/officeDocument/2006/relationships/image" Target="../media/image50.emf"/><Relationship Id="rId12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emf"/><Relationship Id="rId11" Type="http://schemas.openxmlformats.org/officeDocument/2006/relationships/image" Target="../media/image52.gi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9.emf"/><Relationship Id="rId4" Type="http://schemas.openxmlformats.org/officeDocument/2006/relationships/image" Target="../media/image47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0.wmf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wmf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gif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image" Target="../media/image76.jpeg"/><Relationship Id="rId7" Type="http://schemas.openxmlformats.org/officeDocument/2006/relationships/image" Target="../media/image52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9.png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2.jpeg"/><Relationship Id="rId4" Type="http://schemas.openxmlformats.org/officeDocument/2006/relationships/image" Target="../media/image11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114.emf"/><Relationship Id="rId7" Type="http://schemas.openxmlformats.org/officeDocument/2006/relationships/image" Target="../media/image117.gi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116.jpeg"/><Relationship Id="rId4" Type="http://schemas.openxmlformats.org/officeDocument/2006/relationships/image" Target="../media/image11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err="1" smtClean="0"/>
              <a:t>Oct</a:t>
            </a:r>
            <a:r>
              <a:rPr lang="de-DE" smtClean="0"/>
              <a:t>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2771800" y="4032329"/>
            <a:ext cx="5313955" cy="9088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err="1" smtClean="0">
                <a:latin typeface="Arial Narrow"/>
                <a:cs typeface="Arial Narrow"/>
              </a:rPr>
              <a:t>Muon</a:t>
            </a:r>
            <a:r>
              <a:rPr lang="en-US" sz="2800" b="1" dirty="0" smtClean="0">
                <a:latin typeface="Arial Narrow"/>
                <a:cs typeface="Arial Narrow"/>
              </a:rPr>
              <a:t> Spin Rotation Spectroscopy</a:t>
            </a:r>
          </a:p>
          <a:p>
            <a:pPr algn="ctr">
              <a:lnSpc>
                <a:spcPct val="110000"/>
              </a:lnSpc>
            </a:pPr>
            <a:r>
              <a:rPr lang="en-US" sz="2800" b="1" dirty="0" smtClean="0">
                <a:latin typeface="Arial Narrow"/>
                <a:cs typeface="Arial Narrow"/>
              </a:rPr>
              <a:t>Utilizing </a:t>
            </a:r>
            <a:r>
              <a:rPr lang="en-US" sz="2800" b="1" dirty="0" err="1" smtClean="0">
                <a:latin typeface="Arial Narrow"/>
                <a:cs typeface="Arial Narrow"/>
              </a:rPr>
              <a:t>Muons</a:t>
            </a:r>
            <a:r>
              <a:rPr lang="en-US" sz="2800" b="1" dirty="0" smtClean="0">
                <a:latin typeface="Arial Narrow"/>
                <a:cs typeface="Arial Narrow"/>
              </a:rPr>
              <a:t> in Solid State Physics</a:t>
            </a:r>
            <a:endParaRPr lang="en-US" sz="2800" b="1" dirty="0"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5560" y="5297954"/>
            <a:ext cx="1726434" cy="372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latin typeface="Arial Narrow"/>
                <a:cs typeface="Arial Narrow"/>
              </a:rPr>
              <a:t>Andreas </a:t>
            </a:r>
            <a:r>
              <a:rPr lang="en-US" b="1" dirty="0" err="1" smtClean="0">
                <a:latin typeface="Arial Narrow"/>
                <a:cs typeface="Arial Narrow"/>
              </a:rPr>
              <a:t>Suter</a:t>
            </a:r>
            <a:endParaRPr lang="en-US" b="1" dirty="0" smtClean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6845" y="5949280"/>
            <a:ext cx="3343864" cy="5847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800" dirty="0">
                <a:latin typeface="Arial Narrow"/>
                <a:cs typeface="Arial Narrow"/>
              </a:rPr>
              <a:t>Laboratory for </a:t>
            </a:r>
            <a:r>
              <a:rPr lang="en-US" sz="1800" dirty="0" err="1">
                <a:latin typeface="Arial Narrow"/>
                <a:cs typeface="Arial Narrow"/>
              </a:rPr>
              <a:t>Muon</a:t>
            </a:r>
            <a:r>
              <a:rPr lang="en-US" sz="1800" dirty="0">
                <a:latin typeface="Arial Narrow"/>
                <a:cs typeface="Arial Narrow"/>
              </a:rPr>
              <a:t> Spin Spectroscopy</a:t>
            </a:r>
          </a:p>
          <a:p>
            <a:pPr algn="ctr">
              <a:lnSpc>
                <a:spcPct val="110000"/>
              </a:lnSpc>
            </a:pPr>
            <a:r>
              <a:rPr lang="en-US" sz="1800" dirty="0">
                <a:latin typeface="Arial Narrow"/>
                <a:cs typeface="Arial Narrow"/>
              </a:rPr>
              <a:t>Paul </a:t>
            </a:r>
            <a:r>
              <a:rPr lang="en-US" sz="1800" dirty="0" err="1">
                <a:latin typeface="Arial Narrow"/>
                <a:cs typeface="Arial Narrow"/>
              </a:rPr>
              <a:t>Scherrer</a:t>
            </a:r>
            <a:r>
              <a:rPr lang="en-US" sz="1800" dirty="0">
                <a:latin typeface="Arial Narrow"/>
                <a:cs typeface="Arial Narrow"/>
              </a:rPr>
              <a:t> Institute, </a:t>
            </a:r>
            <a:r>
              <a:rPr lang="en-US" sz="1800" dirty="0" smtClean="0">
                <a:latin typeface="Arial Narrow"/>
                <a:cs typeface="Arial Narrow"/>
              </a:rPr>
              <a:t>Switzerland</a:t>
            </a:r>
            <a:endParaRPr lang="en-US" sz="18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56122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Muon</a:t>
            </a:r>
            <a:r>
              <a:rPr lang="de-CH" dirty="0" smtClean="0"/>
              <a:t> Spin </a:t>
            </a:r>
            <a:r>
              <a:rPr lang="de-CH" dirty="0" err="1" smtClean="0"/>
              <a:t>Precession</a:t>
            </a:r>
            <a:r>
              <a:rPr lang="de-CH" dirty="0" smtClean="0"/>
              <a:t> – Bloch </a:t>
            </a:r>
            <a:r>
              <a:rPr lang="de-CH" dirty="0" err="1" smtClean="0"/>
              <a:t>Equation</a:t>
            </a:r>
            <a:endParaRPr lang="de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10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5" y="995363"/>
            <a:ext cx="4340728" cy="129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73749" y="995363"/>
            <a:ext cx="3308021" cy="2014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err="1" smtClean="0">
                <a:latin typeface="Arial Narrow"/>
                <a:cs typeface="Arial Narrow"/>
              </a:rPr>
              <a:t>Left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side</a:t>
            </a:r>
            <a:r>
              <a:rPr lang="de-CH" sz="1700" b="1" dirty="0" smtClean="0">
                <a:latin typeface="Arial Narrow"/>
                <a:cs typeface="Arial Narrow"/>
              </a:rPr>
              <a:t>:</a:t>
            </a:r>
            <a:br>
              <a:rPr lang="de-CH" sz="1700" b="1" dirty="0" smtClean="0">
                <a:latin typeface="Arial Narrow"/>
                <a:cs typeface="Arial Narrow"/>
              </a:rPr>
            </a:br>
            <a:r>
              <a:rPr lang="de-CH" sz="1700" b="1" dirty="0" smtClean="0">
                <a:latin typeface="Arial Narrow"/>
                <a:cs typeface="Arial Narrow"/>
              </a:rPr>
              <a:t>  </a:t>
            </a:r>
            <a:r>
              <a:rPr lang="de-CH" sz="1700" b="1" dirty="0" err="1" smtClean="0">
                <a:latin typeface="Arial Narrow"/>
                <a:cs typeface="Arial Narrow"/>
              </a:rPr>
              <a:t>S</a:t>
            </a:r>
            <a:r>
              <a:rPr lang="de-CH" sz="1700" b="1" baseline="-25000" dirty="0" err="1" smtClean="0">
                <a:latin typeface="Arial Narrow"/>
                <a:cs typeface="Arial Narrow"/>
              </a:rPr>
              <a:t>z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is</a:t>
            </a:r>
            <a:r>
              <a:rPr lang="de-CH" sz="1700" b="1" dirty="0" smtClean="0">
                <a:latin typeface="Arial Narrow"/>
                <a:cs typeface="Arial Narrow"/>
              </a:rPr>
              <a:t> an </a:t>
            </a:r>
            <a:r>
              <a:rPr lang="de-CH" sz="1700" b="1" dirty="0" err="1">
                <a:latin typeface="Arial Narrow"/>
                <a:cs typeface="Arial Narrow"/>
              </a:rPr>
              <a:t>e</a:t>
            </a:r>
            <a:r>
              <a:rPr lang="de-CH" sz="1700" b="1" dirty="0" err="1" smtClean="0">
                <a:latin typeface="Arial Narrow"/>
                <a:cs typeface="Arial Narrow"/>
              </a:rPr>
              <a:t>igenstate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and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hence</a:t>
            </a:r>
            <a:r>
              <a:rPr lang="de-CH" sz="1700" b="1" dirty="0" smtClean="0">
                <a:latin typeface="Arial Narrow"/>
                <a:cs typeface="Arial Narrow"/>
              </a:rPr>
              <a:t/>
            </a:r>
            <a:br>
              <a:rPr lang="de-CH" sz="1700" b="1" dirty="0" smtClean="0">
                <a:latin typeface="Arial Narrow"/>
                <a:cs typeface="Arial Narrow"/>
              </a:rPr>
            </a:br>
            <a:r>
              <a:rPr lang="de-CH" sz="1700" b="1" dirty="0" smtClean="0">
                <a:latin typeface="Arial Narrow"/>
                <a:cs typeface="Arial Narrow"/>
              </a:rPr>
              <a:t>  </a:t>
            </a:r>
            <a:r>
              <a:rPr lang="de-CH" sz="1700" b="1" dirty="0" err="1" smtClean="0">
                <a:latin typeface="Arial Narrow"/>
                <a:cs typeface="Arial Narrow"/>
              </a:rPr>
              <a:t>nothing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happens</a:t>
            </a:r>
            <a:r>
              <a:rPr lang="de-CH" sz="1700" b="1" dirty="0" smtClean="0">
                <a:latin typeface="Arial Narrow"/>
                <a:cs typeface="Arial Narrow"/>
              </a:rPr>
              <a:t>.</a:t>
            </a:r>
            <a:br>
              <a:rPr lang="de-CH" sz="1700" b="1" dirty="0" smtClean="0">
                <a:latin typeface="Arial Narrow"/>
                <a:cs typeface="Arial Narrow"/>
              </a:rPr>
            </a:br>
            <a:r>
              <a:rPr lang="de-CH" sz="1700" b="1" dirty="0" smtClean="0">
                <a:latin typeface="Arial Narrow"/>
                <a:cs typeface="Arial Narrow"/>
              </a:rPr>
              <a:t>  (</a:t>
            </a:r>
            <a:r>
              <a:rPr lang="de-CH" sz="1700" b="1" dirty="0" err="1" smtClean="0">
                <a:latin typeface="Arial Narrow"/>
                <a:cs typeface="Arial Narrow"/>
              </a:rPr>
              <a:t>spont</a:t>
            </a:r>
            <a:r>
              <a:rPr lang="de-CH" sz="1700" b="1" dirty="0" smtClean="0">
                <a:latin typeface="Arial Narrow"/>
                <a:cs typeface="Arial Narrow"/>
              </a:rPr>
              <a:t>. </a:t>
            </a:r>
            <a:r>
              <a:rPr lang="de-CH" sz="1700" b="1" dirty="0" err="1" smtClean="0">
                <a:latin typeface="Arial Narrow"/>
                <a:cs typeface="Arial Narrow"/>
              </a:rPr>
              <a:t>emission</a:t>
            </a:r>
            <a:r>
              <a:rPr lang="de-CH" sz="1700" b="1" dirty="0" smtClean="0">
                <a:latin typeface="Arial Narrow"/>
                <a:cs typeface="Arial Narrow"/>
              </a:rPr>
              <a:t> rate </a:t>
            </a:r>
            <a:r>
              <a:rPr lang="de-CH" sz="1700" b="1" dirty="0" err="1" smtClean="0">
                <a:latin typeface="Arial Narrow"/>
                <a:cs typeface="Arial Narrow"/>
              </a:rPr>
              <a:t>at</a:t>
            </a:r>
            <a:r>
              <a:rPr lang="de-CH" sz="1700" b="1" dirty="0" smtClean="0">
                <a:latin typeface="Arial Narrow"/>
                <a:cs typeface="Arial Narrow"/>
              </a:rPr>
              <a:t> 10T: 10</a:t>
            </a:r>
            <a:r>
              <a:rPr lang="de-CH" sz="1700" b="1" baseline="30000" dirty="0" smtClean="0">
                <a:latin typeface="Arial Narrow"/>
                <a:cs typeface="Arial Narrow"/>
              </a:rPr>
              <a:t>-12</a:t>
            </a:r>
            <a:r>
              <a:rPr lang="de-CH" sz="1700" b="1" dirty="0" smtClean="0">
                <a:latin typeface="Arial Narrow"/>
                <a:cs typeface="Arial Narrow"/>
              </a:rPr>
              <a:t>sec)</a:t>
            </a:r>
          </a:p>
          <a:p>
            <a:pPr>
              <a:lnSpc>
                <a:spcPct val="110000"/>
              </a:lnSpc>
            </a:pPr>
            <a:r>
              <a:rPr lang="de-CH" sz="1700" b="1" dirty="0" err="1" smtClean="0">
                <a:latin typeface="Arial Narrow"/>
                <a:cs typeface="Arial Narrow"/>
              </a:rPr>
              <a:t>Right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side</a:t>
            </a:r>
            <a:r>
              <a:rPr lang="de-CH" sz="1700" b="1" dirty="0" smtClean="0">
                <a:latin typeface="Arial Narrow"/>
                <a:cs typeface="Arial Narrow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de-CH" sz="1700" b="1" dirty="0">
                <a:latin typeface="Arial Narrow"/>
                <a:cs typeface="Arial Narrow"/>
              </a:rPr>
              <a:t> 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S</a:t>
            </a:r>
            <a:r>
              <a:rPr lang="de-CH" sz="1700" b="1" baseline="-25000" dirty="0" err="1" smtClean="0">
                <a:latin typeface="Arial Narrow"/>
                <a:cs typeface="Arial Narrow"/>
              </a:rPr>
              <a:t>z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is</a:t>
            </a:r>
            <a:r>
              <a:rPr lang="de-CH" sz="1700" b="1" dirty="0" smtClean="0">
                <a:latin typeface="Arial Narrow"/>
                <a:cs typeface="Arial Narrow"/>
              </a:rPr>
              <a:t> NOT an </a:t>
            </a:r>
            <a:r>
              <a:rPr lang="de-CH" sz="1700" b="1" dirty="0" err="1" smtClean="0">
                <a:latin typeface="Arial Narrow"/>
                <a:cs typeface="Arial Narrow"/>
              </a:rPr>
              <a:t>eigenstate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and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hence</a:t>
            </a:r>
            <a:r>
              <a:rPr lang="de-CH" sz="1700" b="1" dirty="0" smtClean="0">
                <a:latin typeface="Arial Narrow"/>
                <a:cs typeface="Arial Narrow"/>
              </a:rPr>
              <a:t/>
            </a:r>
            <a:br>
              <a:rPr lang="de-CH" sz="1700" b="1" dirty="0" smtClean="0">
                <a:latin typeface="Arial Narrow"/>
                <a:cs typeface="Arial Narrow"/>
              </a:rPr>
            </a:br>
            <a:r>
              <a:rPr lang="de-CH" sz="1700" b="1" dirty="0" smtClean="0">
                <a:latin typeface="Arial Narrow"/>
                <a:cs typeface="Arial Narrow"/>
              </a:rPr>
              <a:t>  </a:t>
            </a:r>
            <a:r>
              <a:rPr lang="de-CH" sz="1700" b="1" dirty="0" err="1" smtClean="0">
                <a:latin typeface="Arial Narrow"/>
                <a:cs typeface="Arial Narrow"/>
              </a:rPr>
              <a:t>the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state</a:t>
            </a:r>
            <a:r>
              <a:rPr lang="de-CH" sz="1700" b="1" dirty="0" smtClean="0">
                <a:latin typeface="Arial Narrow"/>
                <a:cs typeface="Arial Narrow"/>
              </a:rPr>
              <a:t> due mix → </a:t>
            </a:r>
            <a:r>
              <a:rPr lang="de-CH" sz="1700" b="1" dirty="0" err="1" smtClean="0">
                <a:latin typeface="Arial Narrow"/>
                <a:cs typeface="Arial Narrow"/>
              </a:rPr>
              <a:t>precession</a:t>
            </a:r>
            <a:endParaRPr lang="de-CH" sz="1700" b="1" dirty="0">
              <a:latin typeface="Arial Narrow"/>
              <a:cs typeface="Arial Narrow"/>
            </a:endParaRPr>
          </a:p>
        </p:txBody>
      </p:sp>
      <p:sp>
        <p:nvSpPr>
          <p:cNvPr id="27" name="AutoShape 33"/>
          <p:cNvSpPr>
            <a:spLocks noChangeArrowheads="1"/>
          </p:cNvSpPr>
          <p:nvPr/>
        </p:nvSpPr>
        <p:spPr bwMode="auto">
          <a:xfrm rot="8140576">
            <a:off x="2285802" y="2739288"/>
            <a:ext cx="1432858" cy="36914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3128954" y="2947149"/>
            <a:ext cx="11560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CH" sz="2000" b="1" dirty="0" smtClean="0">
                <a:latin typeface="+mn-lt"/>
              </a:rPr>
              <a:t>Ehrenfest</a:t>
            </a:r>
            <a:br>
              <a:rPr lang="de-CH" sz="2000" b="1" dirty="0" smtClean="0">
                <a:latin typeface="+mn-lt"/>
              </a:rPr>
            </a:br>
            <a:r>
              <a:rPr lang="de-CH" sz="2000" b="1" dirty="0" smtClean="0">
                <a:latin typeface="+mn-lt"/>
              </a:rPr>
              <a:t>Theorem</a:t>
            </a:r>
            <a:endParaRPr lang="en-US" sz="2000" b="1" dirty="0">
              <a:latin typeface="+mn-lt"/>
            </a:endParaRPr>
          </a:p>
        </p:txBody>
      </p:sp>
      <p:grpSp>
        <p:nvGrpSpPr>
          <p:cNvPr id="29" name="Group 94"/>
          <p:cNvGrpSpPr>
            <a:grpSpLocks/>
          </p:cNvGrpSpPr>
          <p:nvPr/>
        </p:nvGrpSpPr>
        <p:grpSpPr bwMode="auto">
          <a:xfrm>
            <a:off x="490538" y="3716338"/>
            <a:ext cx="2024062" cy="2411412"/>
            <a:chOff x="309" y="2341"/>
            <a:chExt cx="1275" cy="1519"/>
          </a:xfrm>
        </p:grpSpPr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309" y="2539"/>
              <a:ext cx="22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CH" sz="1800" b="1" i="1">
                  <a:solidFill>
                    <a:schemeClr val="tx1"/>
                  </a:solidFill>
                </a:rPr>
                <a:t>m</a:t>
              </a:r>
              <a:endParaRPr lang="en-US" sz="1800" b="1" i="1">
                <a:solidFill>
                  <a:schemeClr val="tx1"/>
                </a:solidFill>
              </a:endParaRPr>
            </a:p>
          </p:txBody>
        </p:sp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1311" y="2341"/>
              <a:ext cx="2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 i="1">
                  <a:solidFill>
                    <a:schemeClr val="tx1"/>
                  </a:solidFill>
                </a:rPr>
                <a:t>B</a:t>
              </a:r>
              <a:endParaRPr lang="el-GR" sz="1800" b="1" i="1" baseline="-25000">
                <a:solidFill>
                  <a:schemeClr val="tx1"/>
                </a:solidFill>
              </a:endParaRPr>
            </a:p>
          </p:txBody>
        </p:sp>
        <p:grpSp>
          <p:nvGrpSpPr>
            <p:cNvPr id="32" name="Group 5"/>
            <p:cNvGrpSpPr>
              <a:grpSpLocks/>
            </p:cNvGrpSpPr>
            <p:nvPr/>
          </p:nvGrpSpPr>
          <p:grpSpPr bwMode="auto">
            <a:xfrm rot="5400000">
              <a:off x="911" y="2288"/>
              <a:ext cx="240" cy="1107"/>
              <a:chOff x="4404" y="2262"/>
              <a:chExt cx="271" cy="1248"/>
            </a:xfrm>
          </p:grpSpPr>
          <p:sp>
            <p:nvSpPr>
              <p:cNvPr id="40" name="Oval 6"/>
              <p:cNvSpPr>
                <a:spLocks noChangeArrowheads="1"/>
              </p:cNvSpPr>
              <p:nvPr/>
            </p:nvSpPr>
            <p:spPr bwMode="auto">
              <a:xfrm rot="1961089">
                <a:off x="4425" y="2262"/>
                <a:ext cx="250" cy="124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1" name="Rectangle 7"/>
              <p:cNvSpPr>
                <a:spLocks noChangeArrowheads="1"/>
              </p:cNvSpPr>
              <p:nvPr/>
            </p:nvSpPr>
            <p:spPr bwMode="auto">
              <a:xfrm rot="-3442239">
                <a:off x="4344" y="2778"/>
                <a:ext cx="204" cy="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rot="5400000" flipV="1">
              <a:off x="904" y="2629"/>
              <a:ext cx="34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34" name="Line 9"/>
            <p:cNvSpPr>
              <a:spLocks noChangeShapeType="1"/>
            </p:cNvSpPr>
            <p:nvPr/>
          </p:nvSpPr>
          <p:spPr bwMode="auto">
            <a:xfrm rot="5400000" flipH="1" flipV="1">
              <a:off x="257" y="2722"/>
              <a:ext cx="1328" cy="7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35" name="Line 10"/>
            <p:cNvSpPr>
              <a:spLocks noChangeShapeType="1"/>
            </p:cNvSpPr>
            <p:nvPr/>
          </p:nvSpPr>
          <p:spPr bwMode="auto">
            <a:xfrm rot="5400000" flipH="1">
              <a:off x="-45" y="3145"/>
              <a:ext cx="120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 rot="5400000" flipV="1">
              <a:off x="735" y="2370"/>
              <a:ext cx="591" cy="9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 rot="5400000" flipH="1">
              <a:off x="603" y="3441"/>
              <a:ext cx="32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38" name="Text Box 44"/>
            <p:cNvSpPr txBox="1">
              <a:spLocks noChangeArrowheads="1"/>
            </p:cNvSpPr>
            <p:nvPr/>
          </p:nvSpPr>
          <p:spPr bwMode="auto">
            <a:xfrm>
              <a:off x="553" y="3318"/>
              <a:ext cx="1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 b="1" i="1">
                  <a:solidFill>
                    <a:schemeClr val="tx1"/>
                  </a:solidFill>
                </a:rPr>
                <a:t>θ</a:t>
              </a:r>
            </a:p>
          </p:txBody>
        </p:sp>
        <p:pic>
          <p:nvPicPr>
            <p:cNvPr id="39" name="Picture 92" descr="precess_less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574">
              <a:off x="476" y="3566"/>
              <a:ext cx="240" cy="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39" y="5791454"/>
            <a:ext cx="1267968" cy="31699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618308" y="5364392"/>
            <a:ext cx="1701107" cy="380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</a:pPr>
            <a:r>
              <a:rPr lang="de-CH" sz="1700" b="1" dirty="0" err="1">
                <a:solidFill>
                  <a:srgbClr val="000000"/>
                </a:solidFill>
                <a:latin typeface="Arial Narrow"/>
                <a:cs typeface="Arial Narrow"/>
              </a:rPr>
              <a:t>Larmor</a:t>
            </a:r>
            <a:r>
              <a:rPr lang="de-CH" sz="1700" b="1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de-CH" sz="1700" b="1" dirty="0" err="1">
                <a:solidFill>
                  <a:srgbClr val="000000"/>
                </a:solidFill>
                <a:latin typeface="Arial Narrow"/>
                <a:cs typeface="Arial Narrow"/>
              </a:rPr>
              <a:t>frequency</a:t>
            </a:r>
            <a:endParaRPr lang="de-CH" sz="17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45" name="AutoShape 33"/>
          <p:cNvSpPr>
            <a:spLocks noChangeArrowheads="1"/>
          </p:cNvSpPr>
          <p:nvPr/>
        </p:nvSpPr>
        <p:spPr bwMode="auto">
          <a:xfrm>
            <a:off x="3469547" y="4678225"/>
            <a:ext cx="1432858" cy="36914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43" name="TextBox 42"/>
          <p:cNvSpPr txBox="1"/>
          <p:nvPr/>
        </p:nvSpPr>
        <p:spPr>
          <a:xfrm>
            <a:off x="5273749" y="4030736"/>
            <a:ext cx="154048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2000" b="1" dirty="0" smtClean="0">
                <a:latin typeface="Arial Narrow"/>
                <a:cs typeface="Arial Narrow"/>
              </a:rPr>
              <a:t>Bloch </a:t>
            </a:r>
            <a:r>
              <a:rPr lang="de-CH" sz="2000" b="1" dirty="0" err="1" smtClean="0">
                <a:latin typeface="Arial Narrow"/>
                <a:cs typeface="Arial Narrow"/>
              </a:rPr>
              <a:t>Equation</a:t>
            </a:r>
            <a:endParaRPr lang="de-CH" sz="2000" b="1" dirty="0">
              <a:latin typeface="Arial Narrow"/>
              <a:cs typeface="Arial Narrow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284385" y="4524468"/>
            <a:ext cx="2566133" cy="676656"/>
            <a:chOff x="5188688" y="4524468"/>
            <a:chExt cx="2566133" cy="67665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749" y="4524468"/>
              <a:ext cx="2481072" cy="676656"/>
            </a:xfrm>
            <a:prstGeom prst="rect">
              <a:avLst/>
            </a:prstGeom>
          </p:spPr>
        </p:pic>
        <p:sp>
          <p:nvSpPr>
            <p:cNvPr id="46" name="Rounded Rectangle 45"/>
            <p:cNvSpPr/>
            <p:nvPr/>
          </p:nvSpPr>
          <p:spPr bwMode="auto">
            <a:xfrm>
              <a:off x="5188688" y="4525056"/>
              <a:ext cx="2566133" cy="67548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48" name="Down Arrow 47"/>
          <p:cNvSpPr/>
          <p:nvPr/>
        </p:nvSpPr>
        <p:spPr bwMode="auto">
          <a:xfrm>
            <a:off x="7400258" y="5047368"/>
            <a:ext cx="255181" cy="49300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9250" y="5648028"/>
            <a:ext cx="1328890" cy="5518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Dissipation due</a:t>
            </a:r>
            <a:br>
              <a:rPr lang="de-CH" sz="1700" b="1" dirty="0" smtClean="0">
                <a:latin typeface="Arial Narrow"/>
                <a:cs typeface="Arial Narrow"/>
              </a:rPr>
            </a:br>
            <a:r>
              <a:rPr lang="de-CH" sz="1700" b="1" dirty="0" err="1" smtClean="0">
                <a:latin typeface="Arial Narrow"/>
                <a:cs typeface="Arial Narrow"/>
              </a:rPr>
              <a:t>to</a:t>
            </a:r>
            <a:r>
              <a:rPr lang="de-CH" sz="1700" b="1" dirty="0" smtClean="0">
                <a:latin typeface="Arial Narrow"/>
                <a:cs typeface="Arial Narrow"/>
              </a:rPr>
              <a:t> a </a:t>
            </a:r>
            <a:r>
              <a:rPr lang="de-CH" sz="1700" b="1" dirty="0" err="1" smtClean="0">
                <a:latin typeface="Arial Narrow"/>
                <a:cs typeface="Arial Narrow"/>
              </a:rPr>
              <a:t>heat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bath</a:t>
            </a:r>
            <a:endParaRPr lang="de-CH" sz="17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64952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Setup for Time </a:t>
            </a:r>
            <a:r>
              <a:rPr lang="en-US" dirty="0"/>
              <a:t>D</a:t>
            </a:r>
            <a:r>
              <a:rPr lang="en-US" dirty="0" smtClean="0"/>
              <a:t>ifferential </a:t>
            </a:r>
            <a:r>
              <a:rPr lang="el-GR" dirty="0" smtClean="0"/>
              <a:t>μ</a:t>
            </a:r>
            <a:r>
              <a:rPr lang="de-CH" dirty="0" smtClean="0"/>
              <a:t>SR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11</a:t>
            </a:fld>
            <a:r>
              <a:rPr lang="de-DE" dirty="0" smtClean="0"/>
              <a:t>/41</a:t>
            </a:r>
            <a:endParaRPr lang="de-DE" dirty="0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111125" y="985838"/>
            <a:ext cx="5238750" cy="5059362"/>
            <a:chOff x="24" y="485"/>
            <a:chExt cx="3300" cy="3187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24" y="485"/>
              <a:ext cx="3300" cy="3187"/>
              <a:chOff x="295" y="663"/>
              <a:chExt cx="3300" cy="3187"/>
            </a:xfrm>
          </p:grpSpPr>
          <p:pic>
            <p:nvPicPr>
              <p:cNvPr id="9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663"/>
                <a:ext cx="3300" cy="3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FE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Oval 13"/>
              <p:cNvSpPr>
                <a:spLocks noChangeArrowheads="1"/>
              </p:cNvSpPr>
              <p:nvPr/>
            </p:nvSpPr>
            <p:spPr bwMode="auto">
              <a:xfrm>
                <a:off x="757" y="2085"/>
                <a:ext cx="188" cy="19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1" name="Oval 14"/>
              <p:cNvSpPr>
                <a:spLocks noChangeArrowheads="1"/>
              </p:cNvSpPr>
              <p:nvPr/>
            </p:nvSpPr>
            <p:spPr bwMode="auto">
              <a:xfrm>
                <a:off x="1805" y="2605"/>
                <a:ext cx="188" cy="19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2" name="Oval 15"/>
              <p:cNvSpPr>
                <a:spLocks noChangeArrowheads="1"/>
              </p:cNvSpPr>
              <p:nvPr/>
            </p:nvSpPr>
            <p:spPr bwMode="auto">
              <a:xfrm>
                <a:off x="1071" y="2850"/>
                <a:ext cx="122" cy="12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C339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3" name="Oval 16"/>
              <p:cNvSpPr>
                <a:spLocks noChangeArrowheads="1"/>
              </p:cNvSpPr>
              <p:nvPr/>
            </p:nvSpPr>
            <p:spPr bwMode="auto">
              <a:xfrm>
                <a:off x="1615" y="3458"/>
                <a:ext cx="122" cy="12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C339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4" name="Oval 17"/>
              <p:cNvSpPr>
                <a:spLocks noChangeArrowheads="1"/>
              </p:cNvSpPr>
              <p:nvPr/>
            </p:nvSpPr>
            <p:spPr bwMode="auto">
              <a:xfrm>
                <a:off x="3071" y="1850"/>
                <a:ext cx="122" cy="12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99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2000" tIns="226800" rIns="162000" anchor="ctr"/>
              <a:lstStyle/>
              <a:p>
                <a:endParaRPr lang="en-US"/>
              </a:p>
            </p:txBody>
          </p:sp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>
                <a:off x="936" y="2220"/>
                <a:ext cx="260" cy="1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16" name="Line 19"/>
              <p:cNvSpPr>
                <a:spLocks noChangeShapeType="1"/>
              </p:cNvSpPr>
              <p:nvPr/>
            </p:nvSpPr>
            <p:spPr bwMode="auto">
              <a:xfrm flipV="1">
                <a:off x="3412" y="1648"/>
                <a:ext cx="140" cy="84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17" name="Line 20"/>
              <p:cNvSpPr>
                <a:spLocks noChangeShapeType="1"/>
              </p:cNvSpPr>
              <p:nvPr/>
            </p:nvSpPr>
            <p:spPr bwMode="auto">
              <a:xfrm flipV="1">
                <a:off x="2300" y="2180"/>
                <a:ext cx="392" cy="25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 flipH="1">
                <a:off x="1596" y="3572"/>
                <a:ext cx="64" cy="228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 flipV="1">
                <a:off x="2828" y="1944"/>
                <a:ext cx="252" cy="15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 flipH="1">
                <a:off x="676" y="3008"/>
                <a:ext cx="144" cy="36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 flipH="1">
                <a:off x="1764" y="2796"/>
                <a:ext cx="104" cy="408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2" name="Line 25"/>
              <p:cNvSpPr>
                <a:spLocks noChangeShapeType="1"/>
              </p:cNvSpPr>
              <p:nvPr/>
            </p:nvSpPr>
            <p:spPr bwMode="auto">
              <a:xfrm flipH="1">
                <a:off x="1196" y="2716"/>
                <a:ext cx="604" cy="184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</p:grpSp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1365" y="1290"/>
              <a:ext cx="219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r>
                <a:rPr lang="de-CH" sz="2000" dirty="0">
                  <a:solidFill>
                    <a:srgbClr val="FF0000"/>
                  </a:solidFill>
                </a:rPr>
                <a:t>B</a:t>
              </a:r>
              <a:r>
                <a:rPr lang="de-CH" sz="2000" baseline="-25000" dirty="0">
                  <a:solidFill>
                    <a:srgbClr val="FF0000"/>
                  </a:solidFill>
                </a:rPr>
                <a:t>µ</a:t>
              </a:r>
            </a:p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endParaRPr lang="de-CH" sz="200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2676525" y="954088"/>
            <a:ext cx="2576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100000"/>
              </a:spcBef>
              <a:spcAft>
                <a:spcPts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kumimoji="0" lang="de-CH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B</a:t>
            </a:r>
            <a:r>
              <a:rPr kumimoji="0" lang="el-GR" sz="1800" b="1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μ</a:t>
            </a:r>
            <a:r>
              <a:rPr kumimoji="0" lang="de-CH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internal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or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external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field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26" name="Line 36"/>
          <p:cNvSpPr>
            <a:spLocks noChangeShapeType="1"/>
          </p:cNvSpPr>
          <p:nvPr/>
        </p:nvSpPr>
        <p:spPr bwMode="auto">
          <a:xfrm flipH="1">
            <a:off x="2503488" y="1270000"/>
            <a:ext cx="222250" cy="1082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6" name="Group 5"/>
          <p:cNvGrpSpPr>
            <a:grpSpLocks/>
          </p:cNvGrpSpPr>
          <p:nvPr/>
        </p:nvGrpSpPr>
        <p:grpSpPr bwMode="auto">
          <a:xfrm>
            <a:off x="5295900" y="1547813"/>
            <a:ext cx="3668713" cy="2744787"/>
            <a:chOff x="3515" y="612"/>
            <a:chExt cx="2130" cy="1567"/>
          </a:xfrm>
        </p:grpSpPr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618"/>
              <a:ext cx="2130" cy="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3D9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7"/>
            <p:cNvSpPr>
              <a:spLocks noChangeArrowheads="1"/>
            </p:cNvSpPr>
            <p:nvPr/>
          </p:nvSpPr>
          <p:spPr bwMode="auto">
            <a:xfrm>
              <a:off x="5031" y="612"/>
              <a:ext cx="193" cy="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8"/>
            <p:cNvSpPr>
              <a:spLocks noChangeArrowheads="1"/>
            </p:cNvSpPr>
            <p:nvPr/>
          </p:nvSpPr>
          <p:spPr bwMode="auto">
            <a:xfrm>
              <a:off x="4271" y="686"/>
              <a:ext cx="813" cy="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4959" y="670"/>
              <a:ext cx="127" cy="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4667250"/>
            <a:ext cx="400208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Oval 30"/>
          <p:cNvSpPr>
            <a:spLocks noChangeArrowheads="1"/>
          </p:cNvSpPr>
          <p:nvPr/>
        </p:nvSpPr>
        <p:spPr bwMode="auto">
          <a:xfrm>
            <a:off x="7494588" y="4625975"/>
            <a:ext cx="457200" cy="412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5988050" y="5334000"/>
            <a:ext cx="242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G(t)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contains the physics</a:t>
            </a:r>
          </a:p>
        </p:txBody>
      </p:sp>
      <p:sp>
        <p:nvSpPr>
          <p:cNvPr id="44" name="AutoShape 34"/>
          <p:cNvSpPr>
            <a:spLocks noChangeArrowheads="1"/>
          </p:cNvSpPr>
          <p:nvPr/>
        </p:nvSpPr>
        <p:spPr bwMode="auto">
          <a:xfrm rot="7468344">
            <a:off x="7331869" y="5166519"/>
            <a:ext cx="320675" cy="115887"/>
          </a:xfrm>
          <a:prstGeom prst="notchedRightArrow">
            <a:avLst>
              <a:gd name="adj1" fmla="val 50000"/>
              <a:gd name="adj2" fmla="val 69178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50907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</a:t>
            </a:r>
            <a:r>
              <a:rPr lang="de-CH" dirty="0" smtClean="0"/>
              <a:t>SR </a:t>
            </a:r>
            <a:r>
              <a:rPr lang="de-CH" dirty="0" err="1"/>
              <a:t>S</a:t>
            </a:r>
            <a:r>
              <a:rPr lang="de-CH" dirty="0" err="1" smtClean="0"/>
              <a:t>pectra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12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193800"/>
            <a:ext cx="58229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148263" y="2971800"/>
            <a:ext cx="3598862" cy="15113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62000" tIns="118800" rIns="162000"/>
          <a:lstStyle/>
          <a:p>
            <a:pPr eaLnBrk="1" hangingPunct="1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Font typeface="Wingdings 3" pitchFamily="18" charset="2"/>
              <a:buNone/>
              <a:tabLst>
                <a:tab pos="1165225" algn="l"/>
                <a:tab pos="1524000" algn="l"/>
                <a:tab pos="2155825" algn="l"/>
                <a:tab pos="2601913" algn="l"/>
              </a:tabLst>
            </a:pPr>
            <a:r>
              <a:rPr lang="en-US" sz="1900" dirty="0">
                <a:latin typeface="+mn-lt"/>
              </a:rPr>
              <a:t>Frequency	</a:t>
            </a:r>
            <a:r>
              <a:rPr lang="en-US" sz="1900" i="0" dirty="0">
                <a:latin typeface="+mn-lt"/>
                <a:sym typeface="Wingdings 3" pitchFamily="18" charset="2"/>
              </a:rPr>
              <a:t></a:t>
            </a:r>
            <a:r>
              <a:rPr lang="en-US" sz="1900" dirty="0">
                <a:latin typeface="+mn-lt"/>
                <a:sym typeface="Wingdings 3" pitchFamily="18" charset="2"/>
              </a:rPr>
              <a:t>	Value of field </a:t>
            </a:r>
            <a:br>
              <a:rPr lang="en-US" sz="1900" dirty="0">
                <a:latin typeface="+mn-lt"/>
                <a:sym typeface="Wingdings 3" pitchFamily="18" charset="2"/>
              </a:rPr>
            </a:br>
            <a:r>
              <a:rPr lang="en-US" sz="1900" dirty="0">
                <a:latin typeface="+mn-lt"/>
                <a:sym typeface="Wingdings 3" pitchFamily="18" charset="2"/>
              </a:rPr>
              <a:t>		at </a:t>
            </a:r>
            <a:r>
              <a:rPr lang="en-US" sz="1900" dirty="0" err="1">
                <a:latin typeface="+mn-lt"/>
                <a:sym typeface="Wingdings 3" pitchFamily="18" charset="2"/>
              </a:rPr>
              <a:t>muon</a:t>
            </a:r>
            <a:r>
              <a:rPr lang="en-US" sz="1900" dirty="0">
                <a:latin typeface="+mn-lt"/>
                <a:sym typeface="Wingdings 3" pitchFamily="18" charset="2"/>
              </a:rPr>
              <a:t> site</a:t>
            </a:r>
            <a:br>
              <a:rPr lang="en-US" sz="1900" dirty="0">
                <a:latin typeface="+mn-lt"/>
                <a:sym typeface="Wingdings 3" pitchFamily="18" charset="2"/>
              </a:rPr>
            </a:br>
            <a:r>
              <a:rPr lang="en-US" sz="1900" dirty="0">
                <a:latin typeface="+mn-lt"/>
                <a:sym typeface="Wingdings 3" pitchFamily="18" charset="2"/>
              </a:rPr>
              <a:t/>
            </a:r>
            <a:br>
              <a:rPr lang="en-US" sz="1900" dirty="0">
                <a:latin typeface="+mn-lt"/>
                <a:sym typeface="Wingdings 3" pitchFamily="18" charset="2"/>
              </a:rPr>
            </a:br>
            <a:r>
              <a:rPr lang="en-US" sz="1900" dirty="0">
                <a:latin typeface="+mn-lt"/>
                <a:sym typeface="Wingdings 3" pitchFamily="18" charset="2"/>
              </a:rPr>
              <a:t>Damping	</a:t>
            </a:r>
            <a:r>
              <a:rPr lang="en-US" sz="1900" i="0" dirty="0">
                <a:latin typeface="+mn-lt"/>
                <a:sym typeface="Wingdings 3" pitchFamily="18" charset="2"/>
              </a:rPr>
              <a:t></a:t>
            </a:r>
            <a:r>
              <a:rPr lang="en-US" sz="1900" dirty="0">
                <a:latin typeface="+mn-lt"/>
                <a:sym typeface="Wingdings 3" pitchFamily="18" charset="2"/>
              </a:rPr>
              <a:t>	Field distribution </a:t>
            </a:r>
            <a:endParaRPr lang="de-CH" sz="1900" dirty="0">
              <a:latin typeface="+mn-lt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42875" y="2035175"/>
            <a:ext cx="4679950" cy="3467100"/>
            <a:chOff x="90" y="1026"/>
            <a:chExt cx="2948" cy="218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6"/>
            <a:stretch>
              <a:fillRect/>
            </a:stretch>
          </p:blipFill>
          <p:spPr bwMode="auto">
            <a:xfrm>
              <a:off x="438" y="1026"/>
              <a:ext cx="2600" cy="2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 rot="-5400000">
              <a:off x="-761" y="1905"/>
              <a:ext cx="2066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100000"/>
                </a:spcBef>
                <a:buClr>
                  <a:schemeClr val="accent2"/>
                </a:buClr>
              </a:pPr>
              <a:r>
                <a:rPr lang="de-CH" sz="2000" b="0">
                  <a:latin typeface="Times New Roman" pitchFamily="18" charset="0"/>
                </a:rPr>
                <a:t>aG</a:t>
              </a:r>
              <a:r>
                <a:rPr lang="de-CH" sz="2000" b="0" i="0">
                  <a:latin typeface="Times New Roman" pitchFamily="18" charset="0"/>
                </a:rPr>
                <a:t>(</a:t>
              </a:r>
              <a:r>
                <a:rPr lang="de-CH" sz="2000" b="0">
                  <a:latin typeface="Times New Roman" pitchFamily="18" charset="0"/>
                </a:rPr>
                <a:t>t</a:t>
              </a:r>
              <a:r>
                <a:rPr lang="de-CH" sz="2000" b="0" i="0">
                  <a:latin typeface="Times New Roman" pitchFamily="18" charset="0"/>
                </a:rPr>
                <a:t>) ~ </a:t>
              </a:r>
              <a:r>
                <a:rPr lang="de-CH" sz="2000" b="0" i="0"/>
                <a:t>Muon Spin Polarization</a:t>
              </a:r>
            </a:p>
          </p:txBody>
        </p:sp>
      </p:grpSp>
      <p:sp>
        <p:nvSpPr>
          <p:cNvPr id="11" name="Line 11"/>
          <p:cNvSpPr>
            <a:spLocks noChangeShapeType="1"/>
          </p:cNvSpPr>
          <p:nvPr/>
        </p:nvSpPr>
        <p:spPr bwMode="auto">
          <a:xfrm rot="5400000">
            <a:off x="3706813" y="1703388"/>
            <a:ext cx="942975" cy="873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327525" y="1169988"/>
            <a:ext cx="903288" cy="5000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096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</a:t>
            </a:r>
            <a:r>
              <a:rPr lang="de-CH" dirty="0"/>
              <a:t>SR </a:t>
            </a:r>
            <a:r>
              <a:rPr lang="de-CH" dirty="0" err="1"/>
              <a:t>S</a:t>
            </a:r>
            <a:r>
              <a:rPr lang="de-CH" dirty="0" err="1" smtClean="0"/>
              <a:t>pectra</a:t>
            </a:r>
            <a:r>
              <a:rPr lang="de-CH" dirty="0" smtClean="0"/>
              <a:t> - Fourier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13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292600"/>
            <a:ext cx="46085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Group 6"/>
          <p:cNvGrpSpPr>
            <a:grpSpLocks/>
          </p:cNvGrpSpPr>
          <p:nvPr/>
        </p:nvGrpSpPr>
        <p:grpSpPr bwMode="auto">
          <a:xfrm>
            <a:off x="4791075" y="836613"/>
            <a:ext cx="3949700" cy="2970212"/>
            <a:chOff x="3018" y="645"/>
            <a:chExt cx="2488" cy="1871"/>
          </a:xfrm>
        </p:grpSpPr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" y="719"/>
              <a:ext cx="2488" cy="1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3091" y="645"/>
              <a:ext cx="54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ts val="0"/>
                </a:spcAft>
                <a:buClr>
                  <a:srgbClr val="333399"/>
                </a:buClr>
                <a:buSzTx/>
                <a:buFontTx/>
                <a:buNone/>
                <a:tabLst/>
                <a:defRPr/>
              </a:pPr>
              <a:r>
                <a:rPr kumimoji="0" lang="de-CH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rPr>
                <a:t>f(</a:t>
              </a:r>
              <a:r>
                <a:rPr kumimoji="0" lang="de-CH" sz="24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rPr>
                <a:t>B</a:t>
              </a:r>
              <a:r>
                <a:rPr kumimoji="0" lang="de-CH" sz="2400" b="1" i="1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rPr>
                <a:t>µ</a:t>
              </a:r>
              <a:r>
                <a:rPr kumimoji="0" lang="de-CH" sz="24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rPr>
                <a:t>)</a:t>
              </a:r>
              <a:endParaRPr kumimoji="0" lang="de-CH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4009" y="2171"/>
              <a:ext cx="476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ts val="0"/>
                </a:spcAft>
                <a:buClr>
                  <a:srgbClr val="333399"/>
                </a:buClr>
                <a:buSzTx/>
                <a:buFontTx/>
                <a:buNone/>
                <a:tabLst/>
                <a:defRPr/>
              </a:pPr>
              <a:r>
                <a:rPr kumimoji="0" lang="de-C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rPr>
                <a:t>&lt;</a:t>
              </a:r>
              <a:r>
                <a:rPr kumimoji="0" lang="de-CH" sz="18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rPr>
                <a:t>B</a:t>
              </a:r>
              <a:r>
                <a:rPr kumimoji="0" lang="de-CH" sz="1800" b="0" i="1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rPr>
                <a:t>µ</a:t>
              </a:r>
              <a:r>
                <a:rPr kumimoji="0" lang="de-CH" sz="18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rPr>
                <a:t>&gt;</a:t>
              </a:r>
              <a:endParaRPr kumimoji="0" lang="de-CH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 flipH="1">
              <a:off x="4257" y="1217"/>
              <a:ext cx="3" cy="10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62000" tIns="226800" rIns="16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539750" y="5013325"/>
            <a:ext cx="5543550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6800" rIns="54000"/>
          <a:lstStyle/>
          <a:p>
            <a:pPr marL="0" marR="0" lvl="0" indent="0" defTabSz="538163" eaLnBrk="1" fontAlgn="auto" latinLnBrk="0" hangingPunct="1">
              <a:lnSpc>
                <a:spcPct val="110000"/>
              </a:lnSpc>
              <a:spcBef>
                <a:spcPct val="40000"/>
              </a:spcBef>
              <a:spcAft>
                <a:spcPts val="0"/>
              </a:spcAft>
              <a:buClr>
                <a:srgbClr val="333399"/>
              </a:buClr>
              <a:buSzTx/>
              <a:buFontTx/>
              <a:buNone/>
              <a:tabLst>
                <a:tab pos="268288" algn="l"/>
                <a:tab pos="723900" algn="l"/>
                <a:tab pos="1700213" algn="l"/>
              </a:tabLst>
              <a:defRPr/>
            </a:pPr>
            <a:r>
              <a:rPr kumimoji="0" lang="el-GR" sz="17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θ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angle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between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magnetic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field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and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muon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polarization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at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 </a:t>
            </a:r>
            <a:r>
              <a:rPr kumimoji="0" lang="de-CH" sz="17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= 0</a:t>
            </a:r>
            <a:b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By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choosing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l-GR" sz="1700" i="1" kern="0" dirty="0">
                <a:solidFill>
                  <a:sysClr val="windowText" lastClr="000000"/>
                </a:solidFill>
                <a:latin typeface="Arial Narrow"/>
              </a:rPr>
              <a:t>θ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= 90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°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one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CH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obtains</a:t>
            </a:r>
            <a:r>
              <a:rPr kumimoji="0" lang="de-CH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: 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32463"/>
            <a:ext cx="3240087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/>
          <a:stretch>
            <a:fillRect/>
          </a:stretch>
        </p:blipFill>
        <p:spPr bwMode="auto">
          <a:xfrm>
            <a:off x="371475" y="790575"/>
            <a:ext cx="4125913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Freeform 15"/>
          <p:cNvSpPr>
            <a:spLocks/>
          </p:cNvSpPr>
          <p:nvPr/>
        </p:nvSpPr>
        <p:spPr bwMode="auto">
          <a:xfrm>
            <a:off x="928688" y="1343025"/>
            <a:ext cx="3067050" cy="500063"/>
          </a:xfrm>
          <a:custGeom>
            <a:avLst/>
            <a:gdLst>
              <a:gd name="T0" fmla="*/ 0 w 1932"/>
              <a:gd name="T1" fmla="*/ 0 h 315"/>
              <a:gd name="T2" fmla="*/ 292100 w 1932"/>
              <a:gd name="T3" fmla="*/ 17463 h 315"/>
              <a:gd name="T4" fmla="*/ 681038 w 1932"/>
              <a:gd name="T5" fmla="*/ 71438 h 315"/>
              <a:gd name="T6" fmla="*/ 1004888 w 1932"/>
              <a:gd name="T7" fmla="*/ 133350 h 315"/>
              <a:gd name="T8" fmla="*/ 1747838 w 1932"/>
              <a:gd name="T9" fmla="*/ 285750 h 315"/>
              <a:gd name="T10" fmla="*/ 2400300 w 1932"/>
              <a:gd name="T11" fmla="*/ 414338 h 315"/>
              <a:gd name="T12" fmla="*/ 3067050 w 1932"/>
              <a:gd name="T13" fmla="*/ 500063 h 3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32" h="315">
                <a:moveTo>
                  <a:pt x="0" y="0"/>
                </a:moveTo>
                <a:cubicBezTo>
                  <a:pt x="31" y="1"/>
                  <a:pt x="113" y="4"/>
                  <a:pt x="184" y="11"/>
                </a:cubicBezTo>
                <a:cubicBezTo>
                  <a:pt x="255" y="18"/>
                  <a:pt x="354" y="33"/>
                  <a:pt x="429" y="45"/>
                </a:cubicBezTo>
                <a:cubicBezTo>
                  <a:pt x="504" y="57"/>
                  <a:pt x="521" y="62"/>
                  <a:pt x="633" y="84"/>
                </a:cubicBezTo>
                <a:cubicBezTo>
                  <a:pt x="745" y="106"/>
                  <a:pt x="955" y="151"/>
                  <a:pt x="1101" y="180"/>
                </a:cubicBezTo>
                <a:cubicBezTo>
                  <a:pt x="1247" y="209"/>
                  <a:pt x="1374" y="239"/>
                  <a:pt x="1512" y="261"/>
                </a:cubicBezTo>
                <a:cubicBezTo>
                  <a:pt x="1650" y="283"/>
                  <a:pt x="1845" y="304"/>
                  <a:pt x="1932" y="31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Freeform 16"/>
          <p:cNvSpPr>
            <a:spLocks/>
          </p:cNvSpPr>
          <p:nvPr/>
        </p:nvSpPr>
        <p:spPr bwMode="auto">
          <a:xfrm flipV="1">
            <a:off x="914400" y="2898775"/>
            <a:ext cx="3095625" cy="506413"/>
          </a:xfrm>
          <a:custGeom>
            <a:avLst/>
            <a:gdLst>
              <a:gd name="T0" fmla="*/ 0 w 1932"/>
              <a:gd name="T1" fmla="*/ 0 h 315"/>
              <a:gd name="T2" fmla="*/ 294821 w 1932"/>
              <a:gd name="T3" fmla="*/ 17684 h 315"/>
              <a:gd name="T4" fmla="*/ 687383 w 1932"/>
              <a:gd name="T5" fmla="*/ 72345 h 315"/>
              <a:gd name="T6" fmla="*/ 1014250 w 1932"/>
              <a:gd name="T7" fmla="*/ 135043 h 315"/>
              <a:gd name="T8" fmla="*/ 1764122 w 1932"/>
              <a:gd name="T9" fmla="*/ 289379 h 315"/>
              <a:gd name="T10" fmla="*/ 2422663 w 1932"/>
              <a:gd name="T11" fmla="*/ 419599 h 315"/>
              <a:gd name="T12" fmla="*/ 3095625 w 1932"/>
              <a:gd name="T13" fmla="*/ 506413 h 3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32" h="315">
                <a:moveTo>
                  <a:pt x="0" y="0"/>
                </a:moveTo>
                <a:cubicBezTo>
                  <a:pt x="31" y="1"/>
                  <a:pt x="113" y="4"/>
                  <a:pt x="184" y="11"/>
                </a:cubicBezTo>
                <a:cubicBezTo>
                  <a:pt x="255" y="18"/>
                  <a:pt x="354" y="33"/>
                  <a:pt x="429" y="45"/>
                </a:cubicBezTo>
                <a:cubicBezTo>
                  <a:pt x="504" y="57"/>
                  <a:pt x="521" y="62"/>
                  <a:pt x="633" y="84"/>
                </a:cubicBezTo>
                <a:cubicBezTo>
                  <a:pt x="745" y="106"/>
                  <a:pt x="955" y="151"/>
                  <a:pt x="1101" y="180"/>
                </a:cubicBezTo>
                <a:cubicBezTo>
                  <a:pt x="1247" y="209"/>
                  <a:pt x="1374" y="239"/>
                  <a:pt x="1512" y="261"/>
                </a:cubicBezTo>
                <a:cubicBezTo>
                  <a:pt x="1650" y="283"/>
                  <a:pt x="1845" y="304"/>
                  <a:pt x="1932" y="31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>
            <a:off x="2124075" y="4905375"/>
            <a:ext cx="611188" cy="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Line 19"/>
          <p:cNvSpPr>
            <a:spLocks noChangeShapeType="1"/>
          </p:cNvSpPr>
          <p:nvPr/>
        </p:nvSpPr>
        <p:spPr bwMode="auto">
          <a:xfrm>
            <a:off x="2916238" y="4905375"/>
            <a:ext cx="1547812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3" name="Group 30"/>
          <p:cNvGrpSpPr>
            <a:grpSpLocks/>
          </p:cNvGrpSpPr>
          <p:nvPr/>
        </p:nvGrpSpPr>
        <p:grpSpPr bwMode="auto">
          <a:xfrm>
            <a:off x="6977063" y="3611563"/>
            <a:ext cx="430212" cy="1981200"/>
            <a:chOff x="4404" y="2262"/>
            <a:chExt cx="271" cy="1248"/>
          </a:xfrm>
        </p:grpSpPr>
        <p:sp>
          <p:nvSpPr>
            <p:cNvPr id="54" name="Oval 28"/>
            <p:cNvSpPr>
              <a:spLocks noChangeArrowheads="1"/>
            </p:cNvSpPr>
            <p:nvPr/>
          </p:nvSpPr>
          <p:spPr bwMode="auto">
            <a:xfrm rot="1961089">
              <a:off x="4425" y="2262"/>
              <a:ext cx="250" cy="12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29"/>
            <p:cNvSpPr>
              <a:spLocks noChangeArrowheads="1"/>
            </p:cNvSpPr>
            <p:nvPr/>
          </p:nvSpPr>
          <p:spPr bwMode="auto">
            <a:xfrm rot="-3442239">
              <a:off x="4344" y="2778"/>
              <a:ext cx="204" cy="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Line 31"/>
          <p:cNvSpPr>
            <a:spLocks noChangeShapeType="1"/>
          </p:cNvSpPr>
          <p:nvPr/>
        </p:nvSpPr>
        <p:spPr bwMode="auto">
          <a:xfrm flipH="1">
            <a:off x="7096125" y="4319588"/>
            <a:ext cx="61913" cy="10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Line 32"/>
          <p:cNvSpPr>
            <a:spLocks noChangeShapeType="1"/>
          </p:cNvSpPr>
          <p:nvPr/>
        </p:nvSpPr>
        <p:spPr bwMode="auto">
          <a:xfrm flipH="1" flipV="1">
            <a:off x="6443663" y="4149725"/>
            <a:ext cx="2376487" cy="1295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Line 33"/>
          <p:cNvSpPr>
            <a:spLocks noChangeShapeType="1"/>
          </p:cNvSpPr>
          <p:nvPr/>
        </p:nvSpPr>
        <p:spPr bwMode="auto">
          <a:xfrm flipH="1">
            <a:off x="6659563" y="5445125"/>
            <a:ext cx="21605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 flipV="1">
            <a:off x="6667500" y="4557713"/>
            <a:ext cx="523875" cy="8858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Line 36"/>
          <p:cNvSpPr>
            <a:spLocks noChangeShapeType="1"/>
          </p:cNvSpPr>
          <p:nvPr/>
        </p:nvSpPr>
        <p:spPr bwMode="auto">
          <a:xfrm>
            <a:off x="7191375" y="4557713"/>
            <a:ext cx="0" cy="8810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Line 37"/>
          <p:cNvSpPr>
            <a:spLocks noChangeShapeType="1"/>
          </p:cNvSpPr>
          <p:nvPr/>
        </p:nvSpPr>
        <p:spPr bwMode="auto">
          <a:xfrm>
            <a:off x="7191375" y="5491163"/>
            <a:ext cx="0" cy="44291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Line 38"/>
          <p:cNvSpPr>
            <a:spLocks noChangeShapeType="1"/>
          </p:cNvSpPr>
          <p:nvPr/>
        </p:nvSpPr>
        <p:spPr bwMode="auto">
          <a:xfrm>
            <a:off x="8812213" y="5497513"/>
            <a:ext cx="0" cy="4476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Line 39"/>
          <p:cNvSpPr>
            <a:spLocks noChangeShapeType="1"/>
          </p:cNvSpPr>
          <p:nvPr/>
        </p:nvSpPr>
        <p:spPr bwMode="auto">
          <a:xfrm>
            <a:off x="7186613" y="5876925"/>
            <a:ext cx="1624012" cy="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Line 40"/>
          <p:cNvSpPr>
            <a:spLocks noChangeShapeType="1"/>
          </p:cNvSpPr>
          <p:nvPr/>
        </p:nvSpPr>
        <p:spPr bwMode="auto">
          <a:xfrm>
            <a:off x="6662738" y="5481638"/>
            <a:ext cx="0" cy="871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Line 41"/>
          <p:cNvSpPr>
            <a:spLocks noChangeShapeType="1"/>
          </p:cNvSpPr>
          <p:nvPr/>
        </p:nvSpPr>
        <p:spPr bwMode="auto">
          <a:xfrm>
            <a:off x="7188200" y="5930900"/>
            <a:ext cx="0" cy="447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Text Box 43"/>
          <p:cNvSpPr txBox="1">
            <a:spLocks noChangeArrowheads="1"/>
          </p:cNvSpPr>
          <p:nvPr/>
        </p:nvSpPr>
        <p:spPr bwMode="auto">
          <a:xfrm>
            <a:off x="6161088" y="5335588"/>
            <a:ext cx="538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P(0)</a:t>
            </a:r>
          </a:p>
        </p:txBody>
      </p:sp>
      <p:sp>
        <p:nvSpPr>
          <p:cNvPr id="67" name="Text Box 44"/>
          <p:cNvSpPr txBox="1">
            <a:spLocks noChangeArrowheads="1"/>
          </p:cNvSpPr>
          <p:nvPr/>
        </p:nvSpPr>
        <p:spPr bwMode="auto">
          <a:xfrm>
            <a:off x="6413500" y="3821113"/>
            <a:ext cx="395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B</a:t>
            </a:r>
            <a:r>
              <a:rPr kumimoji="0" lang="el-GR" sz="1800" b="1" i="1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μ</a:t>
            </a:r>
          </a:p>
        </p:txBody>
      </p:sp>
      <p:sp>
        <p:nvSpPr>
          <p:cNvPr id="68" name="Line 46"/>
          <p:cNvSpPr>
            <a:spLocks noChangeShapeType="1"/>
          </p:cNvSpPr>
          <p:nvPr/>
        </p:nvSpPr>
        <p:spPr bwMode="auto">
          <a:xfrm flipH="1">
            <a:off x="8358188" y="5219700"/>
            <a:ext cx="57150" cy="233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Text Box 47"/>
          <p:cNvSpPr txBox="1">
            <a:spLocks noChangeArrowheads="1"/>
          </p:cNvSpPr>
          <p:nvPr/>
        </p:nvSpPr>
        <p:spPr bwMode="auto">
          <a:xfrm>
            <a:off x="8094663" y="5111750"/>
            <a:ext cx="28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θ</a:t>
            </a:r>
          </a:p>
        </p:txBody>
      </p:sp>
      <p:sp>
        <p:nvSpPr>
          <p:cNvPr id="70" name="Text Box 48"/>
          <p:cNvSpPr txBox="1">
            <a:spLocks noChangeArrowheads="1"/>
          </p:cNvSpPr>
          <p:nvPr/>
        </p:nvSpPr>
        <p:spPr bwMode="auto">
          <a:xfrm>
            <a:off x="6188075" y="5953125"/>
            <a:ext cx="1711325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P(0) sin</a:t>
            </a:r>
            <a:r>
              <a:rPr kumimoji="0" lang="en-US" sz="1400" b="0" i="1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2</a:t>
            </a:r>
            <a:r>
              <a:rPr kumimoji="0" lang="el-GR" sz="1400" b="0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θ</a:t>
            </a:r>
            <a:r>
              <a:rPr kumimoji="0" lang="de-CH" sz="1400" b="0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 cos(</a:t>
            </a:r>
            <a:r>
              <a:rPr kumimoji="0" lang="el-GR" sz="1400" b="0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γ</a:t>
            </a:r>
            <a:r>
              <a:rPr kumimoji="0" lang="de-CH" sz="1400" b="0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 B</a:t>
            </a:r>
            <a:r>
              <a:rPr kumimoji="0" lang="el-GR" sz="1400" b="0" i="1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μ</a:t>
            </a:r>
            <a:r>
              <a:rPr kumimoji="0" lang="de-CH" sz="1400" b="0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 t=0)</a:t>
            </a:r>
            <a:endParaRPr kumimoji="0" lang="el-GR" sz="1400" b="0" i="1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71" name="Line 42"/>
          <p:cNvSpPr>
            <a:spLocks noChangeShapeType="1"/>
          </p:cNvSpPr>
          <p:nvPr/>
        </p:nvSpPr>
        <p:spPr bwMode="auto">
          <a:xfrm>
            <a:off x="6662738" y="6296025"/>
            <a:ext cx="51911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Text Box 49"/>
          <p:cNvSpPr txBox="1">
            <a:spLocks noChangeArrowheads="1"/>
          </p:cNvSpPr>
          <p:nvPr/>
        </p:nvSpPr>
        <p:spPr bwMode="auto">
          <a:xfrm>
            <a:off x="7613650" y="5530850"/>
            <a:ext cx="860425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1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 Narrow" pitchFamily="34" charset="0"/>
              </a:rPr>
              <a:t>P(0) cos</a:t>
            </a:r>
            <a:r>
              <a:rPr kumimoji="0" lang="de-CH" sz="1400" b="0" i="1" u="none" strike="noStrike" kern="0" cap="none" spc="0" normalizeH="0" baseline="3000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 Narrow" pitchFamily="34" charset="0"/>
              </a:rPr>
              <a:t>2</a:t>
            </a:r>
            <a:r>
              <a:rPr kumimoji="0" lang="el-GR" sz="1400" b="0" i="1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 Narrow" pitchFamily="34" charset="0"/>
              </a:rPr>
              <a:t>θ</a:t>
            </a:r>
          </a:p>
        </p:txBody>
      </p:sp>
    </p:spTree>
    <p:extLst>
      <p:ext uri="{BB962C8B-B14F-4D97-AF65-F5344CB8AC3E}">
        <p14:creationId xmlns:p14="http://schemas.microsoft.com/office/powerpoint/2010/main" val="1790623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</a:t>
            </a:r>
            <a:r>
              <a:rPr lang="de-CH" dirty="0" smtClean="0"/>
              <a:t>SR: Time </a:t>
            </a:r>
            <a:r>
              <a:rPr lang="de-CH" dirty="0" err="1"/>
              <a:t>W</a:t>
            </a:r>
            <a:r>
              <a:rPr lang="de-CH" dirty="0" err="1" smtClean="0"/>
              <a:t>indow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/>
              <a:t>S</a:t>
            </a:r>
            <a:r>
              <a:rPr lang="de-CH" dirty="0" err="1" smtClean="0"/>
              <a:t>ensitivity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14</a:t>
            </a:fld>
            <a:r>
              <a:rPr lang="de-DE" dirty="0" smtClean="0"/>
              <a:t>/41</a:t>
            </a:r>
            <a:endParaRPr lang="de-DE" dirty="0"/>
          </a:p>
        </p:txBody>
      </p:sp>
      <p:graphicFrame>
        <p:nvGraphicFramePr>
          <p:cNvPr id="25" name="Object 5"/>
          <p:cNvGraphicFramePr>
            <a:graphicFrameLocks noChangeAspect="1"/>
          </p:cNvGraphicFramePr>
          <p:nvPr/>
        </p:nvGraphicFramePr>
        <p:xfrm>
          <a:off x="288925" y="869950"/>
          <a:ext cx="3592513" cy="284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" name="CorelDRAW" r:id="rId3" imgW="4333875" imgH="3429000" progId="CorelDRAW.Graphic.9">
                  <p:embed/>
                </p:oleObj>
              </mc:Choice>
              <mc:Fallback>
                <p:oleObj name="CorelDRAW" r:id="rId3" imgW="4333875" imgH="3429000" progId="CorelDRAW.Graphic.9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869950"/>
                        <a:ext cx="3592513" cy="284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82575" y="3871913"/>
            <a:ext cx="4114800" cy="2500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162000" tIns="226800" rIns="162000"/>
          <a:lstStyle/>
          <a:p>
            <a:pPr marL="0" marR="0" lvl="0" indent="0" defTabSz="538163" eaLnBrk="1" fontAlgn="auto" latinLnBrk="0" hangingPunct="1">
              <a:lnSpc>
                <a:spcPct val="110000"/>
              </a:lnSpc>
              <a:spcBef>
                <a:spcPct val="40000"/>
              </a:spcBef>
              <a:spcAft>
                <a:spcPts val="0"/>
              </a:spcAft>
              <a:buClr>
                <a:srgbClr val="333399"/>
              </a:buClr>
              <a:buSzTx/>
              <a:buFontTx/>
              <a:buNone/>
              <a:tabLst>
                <a:tab pos="268288" algn="l"/>
                <a:tab pos="1076325" algn="l"/>
                <a:tab pos="1700213" algn="l"/>
              </a:tabLst>
              <a:defRPr/>
            </a:pP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µSR time 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window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: 10-20 µsec</a:t>
            </a:r>
            <a:b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</a:b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/>
            </a:r>
            <a:b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</a:b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	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Frequencies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down 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to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50 kHz 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detectable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/>
            </a:r>
            <a:b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</a:b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/>
            </a:r>
            <a:b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</a:b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	Fields 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of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</a:t>
            </a:r>
            <a:r>
              <a:rPr kumimoji="0" lang="de-CH" sz="1600" b="1" i="0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few</a:t>
            </a:r>
            <a:r>
              <a:rPr kumimoji="0" lang="de-CH" sz="16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Gauss</a:t>
            </a:r>
            <a:br>
              <a:rPr kumimoji="0" lang="de-CH" sz="16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</a:b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/>
            </a:r>
            <a:b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</a:b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	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Distributions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of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</a:t>
            </a:r>
            <a:r>
              <a:rPr kumimoji="0" lang="de-CH" sz="1600" b="1" i="0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few</a:t>
            </a:r>
            <a:r>
              <a:rPr kumimoji="0" lang="de-CH" sz="16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</a:t>
            </a:r>
            <a:r>
              <a:rPr kumimoji="0" lang="de-CH" sz="1600" b="1" i="0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tens</a:t>
            </a:r>
            <a:r>
              <a:rPr kumimoji="0" lang="de-CH" sz="16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</a:t>
            </a:r>
            <a:r>
              <a:rPr kumimoji="0" lang="de-CH" sz="1600" b="1" i="0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of</a:t>
            </a:r>
            <a:r>
              <a:rPr kumimoji="0" lang="de-CH" sz="16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a Gauss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/>
            </a:r>
            <a:b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</a:b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	(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perfect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earth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field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compensation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 </a:t>
            </a:r>
            <a:r>
              <a:rPr kumimoji="0" lang="de-CH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required</a:t>
            </a:r>
            <a:r>
              <a:rPr kumimoji="0" lang="de-CH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Wingdings 3" pitchFamily="18" charset="2"/>
              </a:rPr>
              <a:t>!!)</a:t>
            </a:r>
            <a:endParaRPr kumimoji="0" lang="de-CH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pic>
        <p:nvPicPr>
          <p:cNvPr id="27" name="Picture 12" descr="eimg4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822325"/>
            <a:ext cx="2446337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Muon_precession_fa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744788"/>
            <a:ext cx="3079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457700" y="3314700"/>
            <a:ext cx="4384675" cy="3071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Internal field at the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muon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site: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pic>
        <p:nvPicPr>
          <p:cNvPr id="30" name="Picture 2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5060950"/>
            <a:ext cx="11811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3697288"/>
            <a:ext cx="191770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28"/>
          <p:cNvGrpSpPr>
            <a:grpSpLocks/>
          </p:cNvGrpSpPr>
          <p:nvPr/>
        </p:nvGrpSpPr>
        <p:grpSpPr bwMode="auto">
          <a:xfrm>
            <a:off x="7729538" y="3860800"/>
            <a:ext cx="1046162" cy="536575"/>
            <a:chOff x="4869" y="2822"/>
            <a:chExt cx="659" cy="338"/>
          </a:xfrm>
        </p:grpSpPr>
        <p:pic>
          <p:nvPicPr>
            <p:cNvPr id="33" name="Picture 26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" y="3004"/>
              <a:ext cx="596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 Box 27"/>
            <p:cNvSpPr txBox="1">
              <a:spLocks noChangeArrowheads="1"/>
            </p:cNvSpPr>
            <p:nvPr/>
          </p:nvSpPr>
          <p:spPr bwMode="auto">
            <a:xfrm>
              <a:off x="4869" y="2822"/>
              <a:ext cx="6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  <a:t>contact field</a:t>
              </a:r>
            </a:p>
          </p:txBody>
        </p:sp>
      </p:grpSp>
      <p:sp>
        <p:nvSpPr>
          <p:cNvPr id="35" name="Line 29"/>
          <p:cNvSpPr>
            <a:spLocks noChangeShapeType="1"/>
          </p:cNvSpPr>
          <p:nvPr/>
        </p:nvSpPr>
        <p:spPr bwMode="auto">
          <a:xfrm flipH="1" flipV="1">
            <a:off x="7207250" y="3956050"/>
            <a:ext cx="542925" cy="1984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6" name="Picture 3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4206875"/>
            <a:ext cx="3081337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Line 31"/>
          <p:cNvSpPr>
            <a:spLocks noChangeShapeType="1"/>
          </p:cNvSpPr>
          <p:nvPr/>
        </p:nvSpPr>
        <p:spPr bwMode="auto">
          <a:xfrm flipV="1">
            <a:off x="6183313" y="3973513"/>
            <a:ext cx="254000" cy="2079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8" name="Picture 3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4794250"/>
            <a:ext cx="1244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4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5145088"/>
            <a:ext cx="4059237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122863" y="5638800"/>
            <a:ext cx="3165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Wingdings 3" pitchFamily="18" charset="2"/>
              </a:rPr>
              <a:t> static moments as low as 0.001 </a:t>
            </a:r>
            <a:r>
              <a:rPr kumimoji="0" lang="el-GR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μ</a:t>
            </a:r>
            <a:r>
              <a:rPr kumimoji="0" lang="de-CH" sz="1600" b="1" i="0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B</a:t>
            </a:r>
            <a:r>
              <a:rPr kumimoji="0" lang="de-CH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/>
            </a:r>
            <a:br>
              <a:rPr kumimoji="0" lang="de-CH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</a:br>
            <a:r>
              <a:rPr kumimoji="0" lang="de-CH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     </a:t>
            </a:r>
            <a:r>
              <a:rPr kumimoji="0" lang="de-CH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can</a:t>
            </a:r>
            <a:r>
              <a:rPr kumimoji="0" lang="de-CH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 </a:t>
            </a:r>
            <a:r>
              <a:rPr kumimoji="0" lang="de-CH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be</a:t>
            </a:r>
            <a:r>
              <a:rPr kumimoji="0" lang="de-CH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 </a:t>
            </a:r>
            <a:r>
              <a:rPr kumimoji="0" lang="de-CH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detected</a:t>
            </a:r>
            <a:r>
              <a:rPr kumimoji="0" lang="de-CH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 </a:t>
            </a:r>
            <a:r>
              <a:rPr kumimoji="0" lang="de-CH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by</a:t>
            </a:r>
            <a:r>
              <a:rPr kumimoji="0" lang="de-CH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 </a:t>
            </a:r>
            <a:r>
              <a:rPr kumimoji="0" lang="el-GR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μ</a:t>
            </a:r>
            <a:r>
              <a:rPr kumimoji="0" lang="de-CH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SR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6373813" y="1868488"/>
            <a:ext cx="36195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m</a:t>
            </a:r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 flipV="1">
            <a:off x="6761163" y="1963738"/>
            <a:ext cx="0" cy="187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Rectangle 38"/>
          <p:cNvSpPr>
            <a:spLocks noChangeArrowheads="1"/>
          </p:cNvSpPr>
          <p:nvPr/>
        </p:nvSpPr>
        <p:spPr bwMode="auto">
          <a:xfrm>
            <a:off x="5141913" y="5630863"/>
            <a:ext cx="3105150" cy="625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0807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</a:t>
            </a:r>
            <a:r>
              <a:rPr lang="de-CH" dirty="0"/>
              <a:t>SR</a:t>
            </a:r>
            <a:r>
              <a:rPr lang="de-CH" dirty="0" smtClean="0"/>
              <a:t>: </a:t>
            </a:r>
            <a:r>
              <a:rPr lang="de-CH" dirty="0" err="1"/>
              <a:t>M</a:t>
            </a:r>
            <a:r>
              <a:rPr lang="de-CH" dirty="0" err="1" smtClean="0"/>
              <a:t>agnetic</a:t>
            </a:r>
            <a:r>
              <a:rPr lang="de-CH" dirty="0" smtClean="0"/>
              <a:t> </a:t>
            </a:r>
            <a:r>
              <a:rPr lang="de-CH" dirty="0"/>
              <a:t>V</a:t>
            </a:r>
            <a:r>
              <a:rPr lang="de-CH" dirty="0" smtClean="0"/>
              <a:t>olume </a:t>
            </a:r>
            <a:r>
              <a:rPr lang="de-CH" dirty="0" err="1"/>
              <a:t>F</a:t>
            </a:r>
            <a:r>
              <a:rPr lang="de-CH" dirty="0" err="1" smtClean="0"/>
              <a:t>raction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15</a:t>
            </a:fld>
            <a:r>
              <a:rPr lang="de-DE" dirty="0" smtClean="0"/>
              <a:t>/41</a:t>
            </a:r>
          </a:p>
        </p:txBody>
      </p:sp>
      <p:graphicFrame>
        <p:nvGraphicFramePr>
          <p:cNvPr id="7" name="Object 56"/>
          <p:cNvGraphicFramePr>
            <a:graphicFrameLocks noChangeAspect="1"/>
          </p:cNvGraphicFramePr>
          <p:nvPr/>
        </p:nvGraphicFramePr>
        <p:xfrm>
          <a:off x="1763713" y="3141663"/>
          <a:ext cx="21304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" name="CorelDRAW" r:id="rId3" imgW="1630840" imgH="1652585" progId="CorelDRAW.Graphic.10">
                  <p:embed/>
                </p:oleObj>
              </mc:Choice>
              <mc:Fallback>
                <p:oleObj name="CorelDRAW" r:id="rId3" imgW="1630840" imgH="1652585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141663"/>
                        <a:ext cx="2130425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34925" y="3939083"/>
            <a:ext cx="14636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700" b="1" dirty="0" err="1" smtClean="0">
                <a:latin typeface="+mn-lt"/>
              </a:rPr>
              <a:t>Inhomogenous</a:t>
            </a:r>
            <a:endParaRPr lang="en-US" dirty="0"/>
          </a:p>
        </p:txBody>
      </p:sp>
      <p:graphicFrame>
        <p:nvGraphicFramePr>
          <p:cNvPr id="9" name="Object 46"/>
          <p:cNvGraphicFramePr>
            <a:graphicFrameLocks noChangeAspect="1"/>
          </p:cNvGraphicFramePr>
          <p:nvPr/>
        </p:nvGraphicFramePr>
        <p:xfrm>
          <a:off x="1763713" y="3141663"/>
          <a:ext cx="21304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" name="CorelDRAW" r:id="rId5" imgW="1630840" imgH="1652585" progId="CorelDRAW.Graphic.10">
                  <p:embed/>
                </p:oleObj>
              </mc:Choice>
              <mc:Fallback>
                <p:oleObj name="CorelDRAW" r:id="rId5" imgW="1630840" imgH="1652585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141663"/>
                        <a:ext cx="2130425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7" descr="half-magneti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216275"/>
            <a:ext cx="3289300" cy="2517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6" descr="s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836613"/>
            <a:ext cx="3289300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5292725" y="3349625"/>
            <a:ext cx="2735263" cy="168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30"/>
          <p:cNvSpPr>
            <a:spLocks noChangeArrowheads="1"/>
          </p:cNvSpPr>
          <p:nvPr/>
        </p:nvSpPr>
        <p:spPr bwMode="auto">
          <a:xfrm>
            <a:off x="5321300" y="1055688"/>
            <a:ext cx="2735263" cy="159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" name="Object 47"/>
          <p:cNvGraphicFramePr>
            <a:graphicFrameLocks noChangeAspect="1"/>
          </p:cNvGraphicFramePr>
          <p:nvPr/>
        </p:nvGraphicFramePr>
        <p:xfrm>
          <a:off x="1763713" y="869950"/>
          <a:ext cx="21304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" name="CorelDRAW" r:id="rId9" imgW="1630840" imgH="1652585" progId="CorelDRAW.Graphic.10">
                  <p:embed/>
                </p:oleObj>
              </mc:Choice>
              <mc:Fallback>
                <p:oleObj name="CorelDRAW" r:id="rId9" imgW="1630840" imgH="1652585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869950"/>
                        <a:ext cx="2130425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1" descr="Muon_precession_slow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2020888"/>
            <a:ext cx="381000" cy="46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40" descr="Muon_precession_slow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12825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1" descr="Muon_precession_slow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44625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2" descr="Muon_precession_slow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52688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50"/>
          <p:cNvGrpSpPr>
            <a:grpSpLocks/>
          </p:cNvGrpSpPr>
          <p:nvPr/>
        </p:nvGrpSpPr>
        <p:grpSpPr bwMode="auto">
          <a:xfrm>
            <a:off x="4643438" y="3216275"/>
            <a:ext cx="3889375" cy="2517775"/>
            <a:chOff x="2925" y="2026"/>
            <a:chExt cx="2450" cy="1586"/>
          </a:xfrm>
        </p:grpSpPr>
        <p:sp>
          <p:nvSpPr>
            <p:cNvPr id="20" name="Rectangle 49"/>
            <p:cNvSpPr>
              <a:spLocks noChangeArrowheads="1"/>
            </p:cNvSpPr>
            <p:nvPr/>
          </p:nvSpPr>
          <p:spPr bwMode="auto">
            <a:xfrm>
              <a:off x="3016" y="2160"/>
              <a:ext cx="2359" cy="1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1" name="Picture 48" descr="half-magnetic-dampe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26"/>
              <a:ext cx="2072" cy="1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79246" y="1634897"/>
            <a:ext cx="1324402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700" b="1" dirty="0" smtClean="0">
                <a:latin typeface="+mn-lt"/>
              </a:rPr>
              <a:t>Homogenous</a:t>
            </a:r>
            <a:endParaRPr lang="en-US" sz="1700" b="1" dirty="0">
              <a:latin typeface="+mn-lt"/>
            </a:endParaRPr>
          </a:p>
        </p:txBody>
      </p:sp>
      <p:sp>
        <p:nvSpPr>
          <p:cNvPr id="23" name="Text Box 53"/>
          <p:cNvSpPr txBox="1">
            <a:spLocks noChangeArrowheads="1"/>
          </p:cNvSpPr>
          <p:nvPr/>
        </p:nvSpPr>
        <p:spPr bwMode="auto">
          <a:xfrm>
            <a:off x="2046740" y="5589588"/>
            <a:ext cx="554959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latin typeface="+mn-lt"/>
              </a:rPr>
              <a:t>Amplitude 	= </a:t>
            </a:r>
            <a:r>
              <a:rPr lang="en-US" sz="2000" b="1" dirty="0" smtClean="0">
                <a:latin typeface="+mn-lt"/>
              </a:rPr>
              <a:t>Magnetic Volume Fraction</a:t>
            </a:r>
            <a:endParaRPr lang="en-US" sz="2000" b="1" dirty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Frequency </a:t>
            </a:r>
            <a:r>
              <a:rPr lang="en-US" sz="2000" b="1" dirty="0">
                <a:latin typeface="+mn-lt"/>
              </a:rPr>
              <a:t>	= </a:t>
            </a:r>
            <a:r>
              <a:rPr lang="en-US" sz="2000" b="1" dirty="0" smtClean="0">
                <a:latin typeface="+mn-lt"/>
              </a:rPr>
              <a:t>Value of the field at the </a:t>
            </a:r>
            <a:r>
              <a:rPr lang="en-US" sz="2000" b="1" dirty="0" err="1" smtClean="0">
                <a:latin typeface="+mn-lt"/>
              </a:rPr>
              <a:t>muon</a:t>
            </a:r>
            <a:r>
              <a:rPr lang="en-US" sz="2000" b="1" dirty="0" smtClean="0">
                <a:latin typeface="+mn-lt"/>
              </a:rPr>
              <a:t> site</a:t>
            </a:r>
            <a:endParaRPr lang="en-US" sz="2000" b="1" dirty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Damping </a:t>
            </a:r>
            <a:r>
              <a:rPr lang="en-US" sz="2000" b="1" dirty="0">
                <a:latin typeface="+mn-lt"/>
              </a:rPr>
              <a:t>	= </a:t>
            </a:r>
            <a:r>
              <a:rPr lang="en-US" sz="2000" b="1" dirty="0" smtClean="0">
                <a:latin typeface="+mn-lt"/>
              </a:rPr>
              <a:t>Magnetic field distribution</a:t>
            </a:r>
            <a:endParaRPr lang="en-US" sz="2000" b="1" dirty="0">
              <a:latin typeface="+mn-lt"/>
            </a:endParaRPr>
          </a:p>
        </p:txBody>
      </p:sp>
      <p:pic>
        <p:nvPicPr>
          <p:cNvPr id="24" name="Picture 23" descr="Muon_precession_fas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3213100"/>
            <a:ext cx="381000" cy="46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0" descr="Muon_not_precessi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3573463"/>
            <a:ext cx="381000" cy="46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32" descr="Muon_precession_fas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97425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3" descr="Muon_not_precessi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148138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966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</a:t>
            </a:r>
            <a:r>
              <a:rPr lang="de-CH" dirty="0" smtClean="0"/>
              <a:t>SR </a:t>
            </a:r>
            <a:r>
              <a:rPr lang="de-CH" dirty="0" err="1" smtClean="0"/>
              <a:t>Techniques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16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1556792"/>
            <a:ext cx="3690113" cy="402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700" b="1" dirty="0" smtClean="0">
                <a:latin typeface="Arial Narrow"/>
                <a:cs typeface="Arial Narrow"/>
              </a:rPr>
              <a:t>Zero-Field / Longitudinal </a:t>
            </a:r>
            <a:r>
              <a:rPr lang="en-US" sz="1700" b="1" dirty="0">
                <a:latin typeface="Arial Narrow"/>
                <a:cs typeface="Arial Narrow"/>
              </a:rPr>
              <a:t>Field (</a:t>
            </a:r>
            <a:r>
              <a:rPr lang="en-US" sz="1700" b="1" dirty="0" smtClean="0">
                <a:latin typeface="Arial Narrow"/>
                <a:cs typeface="Arial Narrow"/>
              </a:rPr>
              <a:t>ZF / LF</a:t>
            </a:r>
            <a:r>
              <a:rPr lang="en-US" sz="1700" b="1" dirty="0">
                <a:latin typeface="Arial Narrow"/>
                <a:cs typeface="Arial Narrow"/>
              </a:rPr>
              <a:t>), 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B parallel to the </a:t>
            </a:r>
            <a:r>
              <a:rPr lang="en-US" sz="1700" b="1" dirty="0" err="1">
                <a:latin typeface="Arial Narrow"/>
                <a:cs typeface="Arial Narrow"/>
              </a:rPr>
              <a:t>muon</a:t>
            </a:r>
            <a:r>
              <a:rPr lang="en-US" sz="1700" b="1" dirty="0">
                <a:latin typeface="Arial Narrow"/>
                <a:cs typeface="Arial Narrow"/>
              </a:rPr>
              <a:t> spin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LF: distinguish between static and </a:t>
            </a:r>
            <a:r>
              <a:rPr lang="en-US" sz="1700" b="1" dirty="0" smtClean="0">
                <a:latin typeface="Arial Narrow"/>
                <a:cs typeface="Arial Narrow"/>
              </a:rPr>
              <a:t/>
            </a:r>
            <a:br>
              <a:rPr lang="en-US" sz="1700" b="1" dirty="0" smtClean="0">
                <a:latin typeface="Arial Narrow"/>
                <a:cs typeface="Arial Narrow"/>
              </a:rPr>
            </a:br>
            <a:r>
              <a:rPr lang="en-US" sz="1700" b="1" dirty="0" smtClean="0">
                <a:latin typeface="Arial Narrow"/>
                <a:cs typeface="Arial Narrow"/>
              </a:rPr>
              <a:t>dynamic contributions   </a:t>
            </a:r>
            <a:endParaRPr lang="en-US" sz="1700" b="1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endParaRPr lang="en-US" sz="1700" b="1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700" b="1" dirty="0">
                <a:latin typeface="Arial Narrow"/>
                <a:cs typeface="Arial Narrow"/>
              </a:rPr>
              <a:t>Transverse Field (TF)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B perpendicular to the </a:t>
            </a:r>
            <a:r>
              <a:rPr lang="en-US" sz="1700" b="1" dirty="0" err="1">
                <a:latin typeface="Arial Narrow"/>
                <a:cs typeface="Arial Narrow"/>
              </a:rPr>
              <a:t>muon</a:t>
            </a:r>
            <a:r>
              <a:rPr lang="en-US" sz="1700" b="1" dirty="0">
                <a:latin typeface="Arial Narrow"/>
                <a:cs typeface="Arial Narrow"/>
              </a:rPr>
              <a:t> spin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 smtClean="0">
                <a:latin typeface="Arial Narrow"/>
                <a:cs typeface="Arial Narrow"/>
              </a:rPr>
              <a:t>→ precession</a:t>
            </a:r>
            <a:endParaRPr lang="en-US" sz="1700" b="1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endParaRPr lang="en-US" sz="1700" b="1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700" b="1" dirty="0">
                <a:latin typeface="Arial Narrow"/>
                <a:cs typeface="Arial Narrow"/>
              </a:rPr>
              <a:t>Avoided Level Crossing (ALC)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B parallel to the </a:t>
            </a:r>
            <a:r>
              <a:rPr lang="en-US" sz="1700" b="1" dirty="0" err="1">
                <a:latin typeface="Arial Narrow"/>
                <a:cs typeface="Arial Narrow"/>
              </a:rPr>
              <a:t>muon</a:t>
            </a:r>
            <a:r>
              <a:rPr lang="en-US" sz="1700" b="1" dirty="0">
                <a:latin typeface="Arial Narrow"/>
                <a:cs typeface="Arial Narrow"/>
              </a:rPr>
              <a:t> </a:t>
            </a:r>
            <a:r>
              <a:rPr lang="en-US" sz="1700" b="1" dirty="0" smtClean="0">
                <a:latin typeface="Arial Narrow"/>
                <a:cs typeface="Arial Narrow"/>
              </a:rPr>
              <a:t>spin</a:t>
            </a:r>
            <a:br>
              <a:rPr lang="en-US" sz="1700" b="1" dirty="0" smtClean="0">
                <a:latin typeface="Arial Narrow"/>
                <a:cs typeface="Arial Narrow"/>
              </a:rPr>
            </a:br>
            <a:r>
              <a:rPr lang="en-US" sz="1700" b="1" dirty="0" smtClean="0">
                <a:latin typeface="Arial Narrow"/>
                <a:cs typeface="Arial Narrow"/>
              </a:rPr>
              <a:t>→ spin flip and spin flip-flop transitions</a:t>
            </a:r>
            <a:endParaRPr lang="en-US" sz="1700" b="1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endParaRPr lang="en-US" sz="1700" b="1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700" b="1" dirty="0">
                <a:latin typeface="Arial Narrow"/>
                <a:cs typeface="Arial Narrow"/>
              </a:rPr>
              <a:t>Radio Frequency-µSR (RF-µSR</a:t>
            </a:r>
            <a:r>
              <a:rPr lang="en-US" sz="1700" b="1" dirty="0" smtClean="0">
                <a:latin typeface="Arial Narrow"/>
                <a:cs typeface="Arial Narrow"/>
              </a:rPr>
              <a:t>)</a:t>
            </a:r>
            <a:endParaRPr lang="en-US" sz="1700" b="1" dirty="0"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2132334"/>
            <a:ext cx="3228448" cy="28777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700" b="1" dirty="0">
                <a:latin typeface="Arial Narrow"/>
                <a:cs typeface="Arial Narrow"/>
              </a:rPr>
              <a:t>time-differential µSR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N</a:t>
            </a:r>
            <a:r>
              <a:rPr lang="en-US" sz="1700" b="1" baseline="-25000" dirty="0">
                <a:latin typeface="Arial Narrow"/>
                <a:cs typeface="Arial Narrow"/>
              </a:rPr>
              <a:t>i</a:t>
            </a:r>
            <a:r>
              <a:rPr lang="en-US" sz="1700" b="1" dirty="0">
                <a:latin typeface="Arial Narrow"/>
                <a:cs typeface="Arial Narrow"/>
              </a:rPr>
              <a:t>(t) = N</a:t>
            </a:r>
            <a:r>
              <a:rPr lang="en-US" sz="1700" b="1" baseline="-25000" dirty="0">
                <a:latin typeface="Arial Narrow"/>
                <a:cs typeface="Arial Narrow"/>
              </a:rPr>
              <a:t>i</a:t>
            </a:r>
            <a:r>
              <a:rPr lang="en-US" sz="1700" b="1" dirty="0">
                <a:latin typeface="Arial Narrow"/>
                <a:cs typeface="Arial Narrow"/>
              </a:rPr>
              <a:t>(0)</a:t>
            </a:r>
            <a:r>
              <a:rPr lang="en-US" sz="1700" b="1" dirty="0" err="1">
                <a:latin typeface="Arial Narrow"/>
                <a:cs typeface="Arial Narrow"/>
              </a:rPr>
              <a:t>exp</a:t>
            </a:r>
            <a:r>
              <a:rPr lang="en-US" sz="1700" b="1" dirty="0">
                <a:latin typeface="Arial Narrow"/>
                <a:cs typeface="Arial Narrow"/>
              </a:rPr>
              <a:t>(-t/t</a:t>
            </a:r>
            <a:r>
              <a:rPr lang="en-US" sz="1700" b="1" baseline="-25000" dirty="0">
                <a:latin typeface="Arial Narrow"/>
                <a:cs typeface="Arial Narrow"/>
              </a:rPr>
              <a:t>µ</a:t>
            </a:r>
            <a:r>
              <a:rPr lang="en-US" sz="1700" b="1" dirty="0">
                <a:latin typeface="Arial Narrow"/>
                <a:cs typeface="Arial Narrow"/>
              </a:rPr>
              <a:t>)[1+aG(t)] + </a:t>
            </a:r>
            <a:r>
              <a:rPr lang="en-US" sz="1700" b="1" dirty="0" err="1">
                <a:latin typeface="Arial Narrow"/>
                <a:cs typeface="Arial Narrow"/>
              </a:rPr>
              <a:t>Bkg</a:t>
            </a:r>
            <a:r>
              <a:rPr lang="en-US" sz="1700" b="1" dirty="0">
                <a:latin typeface="Arial Narrow"/>
                <a:cs typeface="Arial Narrow"/>
              </a:rPr>
              <a:t/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(ZF, LF, TF, RF-µSR)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endParaRPr lang="en-US" sz="1700" b="1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700" b="1" dirty="0">
                <a:latin typeface="Arial Narrow"/>
                <a:cs typeface="Arial Narrow"/>
              </a:rPr>
              <a:t>time-integral µSR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N</a:t>
            </a:r>
            <a:r>
              <a:rPr lang="en-US" sz="1700" b="1" baseline="-25000" dirty="0">
                <a:latin typeface="Arial Narrow"/>
                <a:cs typeface="Arial Narrow"/>
              </a:rPr>
              <a:t>i</a:t>
            </a:r>
            <a:r>
              <a:rPr lang="en-US" sz="1700" b="1" dirty="0">
                <a:latin typeface="Arial Narrow"/>
                <a:cs typeface="Arial Narrow"/>
              </a:rPr>
              <a:t> = ∫ N</a:t>
            </a:r>
            <a:r>
              <a:rPr lang="en-US" sz="1700" b="1" baseline="-25000" dirty="0">
                <a:latin typeface="Arial Narrow"/>
                <a:cs typeface="Arial Narrow"/>
              </a:rPr>
              <a:t>i</a:t>
            </a:r>
            <a:r>
              <a:rPr lang="en-US" sz="1700" b="1" dirty="0">
                <a:latin typeface="Arial Narrow"/>
                <a:cs typeface="Arial Narrow"/>
              </a:rPr>
              <a:t>(t) </a:t>
            </a:r>
            <a:r>
              <a:rPr lang="en-US" sz="1700" b="1" dirty="0" err="1">
                <a:latin typeface="Arial Narrow"/>
                <a:cs typeface="Arial Narrow"/>
              </a:rPr>
              <a:t>dt</a:t>
            </a:r>
            <a:r>
              <a:rPr lang="en-US" sz="1700" b="1" dirty="0">
                <a:latin typeface="Arial Narrow"/>
                <a:cs typeface="Arial Narrow"/>
              </a:rPr>
              <a:t/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Forward-Backward asymmetry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(F-B)/(F+B)= ∫e</a:t>
            </a:r>
            <a:r>
              <a:rPr lang="en-US" sz="1700" b="1" baseline="30000" dirty="0">
                <a:latin typeface="Arial Narrow"/>
                <a:cs typeface="Arial Narrow"/>
              </a:rPr>
              <a:t>-</a:t>
            </a:r>
            <a:r>
              <a:rPr lang="en-US" sz="1700" b="1" baseline="30000" dirty="0" err="1">
                <a:latin typeface="Arial Narrow"/>
                <a:cs typeface="Arial Narrow"/>
              </a:rPr>
              <a:t>st</a:t>
            </a:r>
            <a:r>
              <a:rPr lang="en-US" sz="1700" b="1" dirty="0">
                <a:latin typeface="Arial Narrow"/>
                <a:cs typeface="Arial Narrow"/>
              </a:rPr>
              <a:t> </a:t>
            </a:r>
            <a:r>
              <a:rPr lang="en-US" sz="1700" b="1" dirty="0" err="1">
                <a:latin typeface="Arial Narrow"/>
                <a:cs typeface="Arial Narrow"/>
              </a:rPr>
              <a:t>aG</a:t>
            </a:r>
            <a:r>
              <a:rPr lang="en-US" sz="1700" b="1" dirty="0">
                <a:latin typeface="Arial Narrow"/>
                <a:cs typeface="Arial Narrow"/>
              </a:rPr>
              <a:t>(t) </a:t>
            </a:r>
            <a:r>
              <a:rPr lang="en-US" sz="1700" b="1" dirty="0" err="1">
                <a:latin typeface="Arial Narrow"/>
                <a:cs typeface="Arial Narrow"/>
              </a:rPr>
              <a:t>dt</a:t>
            </a:r>
            <a:r>
              <a:rPr lang="en-US" sz="1700" b="1" dirty="0">
                <a:latin typeface="Arial Narrow"/>
                <a:cs typeface="Arial Narrow"/>
              </a:rPr>
              <a:t>, s=1/t</a:t>
            </a:r>
            <a:r>
              <a:rPr lang="en-US" sz="1700" b="1" baseline="-25000" dirty="0">
                <a:latin typeface="Arial Narrow"/>
                <a:cs typeface="Arial Narrow"/>
              </a:rPr>
              <a:t>µ</a:t>
            </a:r>
            <a:r>
              <a:rPr lang="en-US" sz="1700" b="1" dirty="0">
                <a:latin typeface="Arial Narrow"/>
                <a:cs typeface="Arial Narrow"/>
              </a:rPr>
              <a:t>,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Laplace transform of </a:t>
            </a:r>
            <a:r>
              <a:rPr lang="en-US" sz="1700" b="1" dirty="0" err="1">
                <a:latin typeface="Arial Narrow"/>
                <a:cs typeface="Arial Narrow"/>
              </a:rPr>
              <a:t>aG</a:t>
            </a:r>
            <a:r>
              <a:rPr lang="en-US" sz="1700" b="1" dirty="0">
                <a:latin typeface="Arial Narrow"/>
                <a:cs typeface="Arial Narrow"/>
              </a:rPr>
              <a:t>(t)</a:t>
            </a:r>
            <a:br>
              <a:rPr lang="en-US" sz="1700" b="1" dirty="0">
                <a:latin typeface="Arial Narrow"/>
                <a:cs typeface="Arial Narrow"/>
              </a:rPr>
            </a:br>
            <a:r>
              <a:rPr lang="en-US" sz="1700" b="1" dirty="0">
                <a:latin typeface="Arial Narrow"/>
                <a:cs typeface="Arial Narrow"/>
              </a:rPr>
              <a:t>(LFQ, ALC, RF-µSR</a:t>
            </a:r>
            <a:r>
              <a:rPr lang="en-US" sz="1700" b="1" dirty="0" smtClean="0">
                <a:latin typeface="Arial Narrow"/>
                <a:cs typeface="Arial Narrow"/>
              </a:rPr>
              <a:t>)</a:t>
            </a:r>
            <a:endParaRPr lang="en-US" sz="17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07772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Beam Time Structure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17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50" name="TextBox 49"/>
          <p:cNvSpPr txBox="1"/>
          <p:nvPr/>
        </p:nvSpPr>
        <p:spPr>
          <a:xfrm>
            <a:off x="5423751" y="908981"/>
            <a:ext cx="477695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latin typeface="Arial Narrow"/>
                <a:cs typeface="Arial Narrow"/>
              </a:rPr>
              <a:t>ISIS</a:t>
            </a:r>
            <a:endParaRPr lang="en-US" b="1" dirty="0">
              <a:latin typeface="Arial Narrow"/>
              <a:cs typeface="Arial Narrow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160865" y="1052736"/>
            <a:ext cx="3680771" cy="1672796"/>
            <a:chOff x="5173668" y="1412776"/>
            <a:chExt cx="3680771" cy="1672796"/>
          </a:xfrm>
        </p:grpSpPr>
        <p:grpSp>
          <p:nvGrpSpPr>
            <p:cNvPr id="38" name="Group 37"/>
            <p:cNvGrpSpPr/>
            <p:nvPr/>
          </p:nvGrpSpPr>
          <p:grpSpPr>
            <a:xfrm>
              <a:off x="5173668" y="1950557"/>
              <a:ext cx="3680771" cy="884025"/>
              <a:chOff x="5173668" y="1700808"/>
              <a:chExt cx="3680771" cy="884025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6444208" y="1700808"/>
                <a:ext cx="432048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" name="Oval 8"/>
              <p:cNvSpPr/>
              <p:nvPr/>
            </p:nvSpPr>
            <p:spPr bwMode="auto">
              <a:xfrm>
                <a:off x="7236296" y="1700808"/>
                <a:ext cx="432048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" name="Oval 8"/>
              <p:cNvSpPr/>
              <p:nvPr/>
            </p:nvSpPr>
            <p:spPr bwMode="auto">
              <a:xfrm>
                <a:off x="8316416" y="1700808"/>
                <a:ext cx="432048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2" name="Oval 8"/>
              <p:cNvSpPr/>
              <p:nvPr/>
            </p:nvSpPr>
            <p:spPr bwMode="auto">
              <a:xfrm>
                <a:off x="5436096" y="1700808"/>
                <a:ext cx="432048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6203243" y="2401154"/>
                <a:ext cx="1753430" cy="182573"/>
                <a:chOff x="6246000" y="2420888"/>
                <a:chExt cx="1753430" cy="182573"/>
              </a:xfrm>
            </p:grpSpPr>
            <p:cxnSp>
              <p:nvCxnSpPr>
                <p:cNvPr id="14" name="Straight Connector 13"/>
                <p:cNvCxnSpPr/>
                <p:nvPr/>
              </p:nvCxnSpPr>
              <p:spPr bwMode="auto">
                <a:xfrm>
                  <a:off x="6264000" y="2512174"/>
                  <a:ext cx="16920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" name="Freeform 21"/>
                <p:cNvSpPr>
                  <a:spLocks noChangeAspect="1"/>
                </p:cNvSpPr>
                <p:nvPr/>
              </p:nvSpPr>
              <p:spPr bwMode="auto">
                <a:xfrm>
                  <a:off x="7945200" y="2420888"/>
                  <a:ext cx="54230" cy="182573"/>
                </a:xfrm>
                <a:custGeom>
                  <a:avLst/>
                  <a:gdLst>
                    <a:gd name="connsiteX0" fmla="*/ 77733 w 164334"/>
                    <a:gd name="connsiteY0" fmla="*/ 0 h 553250"/>
                    <a:gd name="connsiteX1" fmla="*/ 162258 w 164334"/>
                    <a:gd name="connsiteY1" fmla="*/ 207468 h 553250"/>
                    <a:gd name="connsiteX2" fmla="*/ 893 w 164334"/>
                    <a:gd name="connsiteY2" fmla="*/ 315045 h 553250"/>
                    <a:gd name="connsiteX3" fmla="*/ 93101 w 164334"/>
                    <a:gd name="connsiteY3" fmla="*/ 553250 h 553250"/>
                    <a:gd name="connsiteX4" fmla="*/ 93101 w 164334"/>
                    <a:gd name="connsiteY4" fmla="*/ 553250 h 55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334" h="553250">
                      <a:moveTo>
                        <a:pt x="77733" y="0"/>
                      </a:moveTo>
                      <a:cubicBezTo>
                        <a:pt x="126399" y="77480"/>
                        <a:pt x="175065" y="154961"/>
                        <a:pt x="162258" y="207468"/>
                      </a:cubicBezTo>
                      <a:cubicBezTo>
                        <a:pt x="149451" y="259976"/>
                        <a:pt x="12419" y="257415"/>
                        <a:pt x="893" y="315045"/>
                      </a:cubicBezTo>
                      <a:cubicBezTo>
                        <a:pt x="-10633" y="372675"/>
                        <a:pt x="93101" y="553250"/>
                        <a:pt x="93101" y="553250"/>
                      </a:cubicBezTo>
                      <a:lnTo>
                        <a:pt x="93101" y="55325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 22"/>
                <p:cNvSpPr>
                  <a:spLocks noChangeAspect="1"/>
                </p:cNvSpPr>
                <p:nvPr/>
              </p:nvSpPr>
              <p:spPr bwMode="auto">
                <a:xfrm>
                  <a:off x="6246000" y="2420888"/>
                  <a:ext cx="54230" cy="182573"/>
                </a:xfrm>
                <a:custGeom>
                  <a:avLst/>
                  <a:gdLst>
                    <a:gd name="connsiteX0" fmla="*/ 77733 w 164334"/>
                    <a:gd name="connsiteY0" fmla="*/ 0 h 553250"/>
                    <a:gd name="connsiteX1" fmla="*/ 162258 w 164334"/>
                    <a:gd name="connsiteY1" fmla="*/ 207468 h 553250"/>
                    <a:gd name="connsiteX2" fmla="*/ 893 w 164334"/>
                    <a:gd name="connsiteY2" fmla="*/ 315045 h 553250"/>
                    <a:gd name="connsiteX3" fmla="*/ 93101 w 164334"/>
                    <a:gd name="connsiteY3" fmla="*/ 553250 h 553250"/>
                    <a:gd name="connsiteX4" fmla="*/ 93101 w 164334"/>
                    <a:gd name="connsiteY4" fmla="*/ 553250 h 55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334" h="553250">
                      <a:moveTo>
                        <a:pt x="77733" y="0"/>
                      </a:moveTo>
                      <a:cubicBezTo>
                        <a:pt x="126399" y="77480"/>
                        <a:pt x="175065" y="154961"/>
                        <a:pt x="162258" y="207468"/>
                      </a:cubicBezTo>
                      <a:cubicBezTo>
                        <a:pt x="149451" y="259976"/>
                        <a:pt x="12419" y="257415"/>
                        <a:pt x="893" y="315045"/>
                      </a:cubicBezTo>
                      <a:cubicBezTo>
                        <a:pt x="-10633" y="372675"/>
                        <a:pt x="93101" y="553250"/>
                        <a:pt x="93101" y="553250"/>
                      </a:cubicBezTo>
                      <a:lnTo>
                        <a:pt x="93101" y="55325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8092235" y="2402260"/>
                <a:ext cx="762204" cy="182573"/>
                <a:chOff x="6355643" y="2622623"/>
                <a:chExt cx="762204" cy="182573"/>
              </a:xfrm>
            </p:grpSpPr>
            <p:cxnSp>
              <p:nvCxnSpPr>
                <p:cNvPr id="27" name="Straight Connector 26"/>
                <p:cNvCxnSpPr/>
                <p:nvPr/>
              </p:nvCxnSpPr>
              <p:spPr bwMode="auto">
                <a:xfrm>
                  <a:off x="6373643" y="2713909"/>
                  <a:ext cx="744204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9" name="Freeform 28"/>
                <p:cNvSpPr>
                  <a:spLocks noChangeAspect="1"/>
                </p:cNvSpPr>
                <p:nvPr/>
              </p:nvSpPr>
              <p:spPr bwMode="auto">
                <a:xfrm>
                  <a:off x="6355643" y="2622623"/>
                  <a:ext cx="54230" cy="182573"/>
                </a:xfrm>
                <a:custGeom>
                  <a:avLst/>
                  <a:gdLst>
                    <a:gd name="connsiteX0" fmla="*/ 77733 w 164334"/>
                    <a:gd name="connsiteY0" fmla="*/ 0 h 553250"/>
                    <a:gd name="connsiteX1" fmla="*/ 162258 w 164334"/>
                    <a:gd name="connsiteY1" fmla="*/ 207468 h 553250"/>
                    <a:gd name="connsiteX2" fmla="*/ 893 w 164334"/>
                    <a:gd name="connsiteY2" fmla="*/ 315045 h 553250"/>
                    <a:gd name="connsiteX3" fmla="*/ 93101 w 164334"/>
                    <a:gd name="connsiteY3" fmla="*/ 553250 h 553250"/>
                    <a:gd name="connsiteX4" fmla="*/ 93101 w 164334"/>
                    <a:gd name="connsiteY4" fmla="*/ 553250 h 55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334" h="553250">
                      <a:moveTo>
                        <a:pt x="77733" y="0"/>
                      </a:moveTo>
                      <a:cubicBezTo>
                        <a:pt x="126399" y="77480"/>
                        <a:pt x="175065" y="154961"/>
                        <a:pt x="162258" y="207468"/>
                      </a:cubicBezTo>
                      <a:cubicBezTo>
                        <a:pt x="149451" y="259976"/>
                        <a:pt x="12419" y="257415"/>
                        <a:pt x="893" y="315045"/>
                      </a:cubicBezTo>
                      <a:cubicBezTo>
                        <a:pt x="-10633" y="372675"/>
                        <a:pt x="93101" y="553250"/>
                        <a:pt x="93101" y="553250"/>
                      </a:cubicBezTo>
                      <a:lnTo>
                        <a:pt x="93101" y="55325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 bwMode="auto">
              <a:xfrm>
                <a:off x="5173668" y="2493546"/>
                <a:ext cx="87910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Freeform 34"/>
              <p:cNvSpPr>
                <a:spLocks noChangeAspect="1"/>
              </p:cNvSpPr>
              <p:nvPr/>
            </p:nvSpPr>
            <p:spPr bwMode="auto">
              <a:xfrm>
                <a:off x="6041975" y="2402260"/>
                <a:ext cx="54230" cy="182573"/>
              </a:xfrm>
              <a:custGeom>
                <a:avLst/>
                <a:gdLst>
                  <a:gd name="connsiteX0" fmla="*/ 77733 w 164334"/>
                  <a:gd name="connsiteY0" fmla="*/ 0 h 553250"/>
                  <a:gd name="connsiteX1" fmla="*/ 162258 w 164334"/>
                  <a:gd name="connsiteY1" fmla="*/ 207468 h 553250"/>
                  <a:gd name="connsiteX2" fmla="*/ 893 w 164334"/>
                  <a:gd name="connsiteY2" fmla="*/ 315045 h 553250"/>
                  <a:gd name="connsiteX3" fmla="*/ 93101 w 164334"/>
                  <a:gd name="connsiteY3" fmla="*/ 553250 h 553250"/>
                  <a:gd name="connsiteX4" fmla="*/ 93101 w 164334"/>
                  <a:gd name="connsiteY4" fmla="*/ 553250 h 55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34" h="553250">
                    <a:moveTo>
                      <a:pt x="77733" y="0"/>
                    </a:moveTo>
                    <a:cubicBezTo>
                      <a:pt x="126399" y="77480"/>
                      <a:pt x="175065" y="154961"/>
                      <a:pt x="162258" y="207468"/>
                    </a:cubicBezTo>
                    <a:cubicBezTo>
                      <a:pt x="149451" y="259976"/>
                      <a:pt x="12419" y="257415"/>
                      <a:pt x="893" y="315045"/>
                    </a:cubicBezTo>
                    <a:cubicBezTo>
                      <a:pt x="-10633" y="372675"/>
                      <a:pt x="93101" y="553250"/>
                      <a:pt x="93101" y="553250"/>
                    </a:cubicBezTo>
                    <a:lnTo>
                      <a:pt x="93101" y="553250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Connector 39"/>
            <p:cNvCxnSpPr>
              <a:stCxn id="9" idx="1"/>
            </p:cNvCxnSpPr>
            <p:nvPr/>
          </p:nvCxnSpPr>
          <p:spPr bwMode="auto">
            <a:xfrm flipV="1">
              <a:off x="6660232" y="1551011"/>
              <a:ext cx="0" cy="3995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V="1">
              <a:off x="7448462" y="1556517"/>
              <a:ext cx="0" cy="3995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>
              <a:off x="6660232" y="1636422"/>
              <a:ext cx="79208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6822526" y="1412776"/>
              <a:ext cx="458459" cy="236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b="1" dirty="0" smtClean="0">
                  <a:latin typeface="Arial Narrow"/>
                  <a:cs typeface="Arial Narrow"/>
                </a:rPr>
                <a:t>324 ns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6851136" y="2346601"/>
              <a:ext cx="19098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6285104" y="2343257"/>
              <a:ext cx="19098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6006875" y="2143862"/>
              <a:ext cx="392736" cy="203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200" dirty="0" smtClean="0">
                  <a:latin typeface="Arial Narrow"/>
                  <a:cs typeface="Arial Narrow"/>
                </a:rPr>
                <a:t>FWHM</a:t>
              </a:r>
              <a:endParaRPr lang="en-US" sz="1200" dirty="0">
                <a:latin typeface="Arial Narrow"/>
                <a:cs typeface="Arial Narrow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863402" y="2100728"/>
              <a:ext cx="376706" cy="236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b="1" dirty="0" smtClean="0">
                  <a:latin typeface="Arial Narrow"/>
                  <a:cs typeface="Arial Narrow"/>
                </a:rPr>
                <a:t>68 ns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14248" y="2868205"/>
              <a:ext cx="418384" cy="2173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b="1" dirty="0" smtClean="0">
                  <a:latin typeface="Arial Narrow"/>
                  <a:cs typeface="Arial Narrow"/>
                </a:rPr>
                <a:t>20 </a:t>
              </a:r>
              <a:r>
                <a:rPr lang="en-US" sz="1400" b="1" dirty="0" err="1" smtClean="0">
                  <a:latin typeface="Arial Narrow"/>
                  <a:cs typeface="Arial Narrow"/>
                </a:rPr>
                <a:t>ms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26024" y="2868205"/>
              <a:ext cx="418384" cy="2173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b="1" dirty="0" smtClean="0">
                  <a:latin typeface="Arial Narrow"/>
                  <a:cs typeface="Arial Narrow"/>
                </a:rPr>
                <a:t>20 </a:t>
              </a:r>
              <a:r>
                <a:rPr lang="en-US" sz="1400" b="1" dirty="0" err="1" smtClean="0">
                  <a:latin typeface="Arial Narrow"/>
                  <a:cs typeface="Arial Narrow"/>
                </a:rPr>
                <a:t>ms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700414" y="2842049"/>
            <a:ext cx="2601674" cy="4543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double pulse structure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every 5</a:t>
            </a:r>
            <a:r>
              <a:rPr lang="en-US" sz="1400" b="1" baseline="30000" dirty="0" smtClean="0">
                <a:latin typeface="Arial Narrow"/>
                <a:cs typeface="Arial Narrow"/>
              </a:rPr>
              <a:t>th</a:t>
            </a:r>
            <a:r>
              <a:rPr lang="en-US" sz="1400" b="1" dirty="0" smtClean="0">
                <a:latin typeface="Arial Narrow"/>
                <a:cs typeface="Arial Narrow"/>
              </a:rPr>
              <a:t> pulse missing (goes to TS2)</a:t>
            </a:r>
            <a:endParaRPr lang="en-US" sz="1400" b="1" dirty="0">
              <a:latin typeface="Arial Narrow"/>
              <a:cs typeface="Arial Narrow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23751" y="4077072"/>
            <a:ext cx="772647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latin typeface="Arial Narrow"/>
                <a:cs typeface="Arial Narrow"/>
              </a:rPr>
              <a:t>J-</a:t>
            </a:r>
            <a:r>
              <a:rPr lang="en-US" b="1" dirty="0" err="1" smtClean="0">
                <a:latin typeface="Arial Narrow"/>
                <a:cs typeface="Arial Narrow"/>
              </a:rPr>
              <a:t>Parc</a:t>
            </a:r>
            <a:endParaRPr lang="en-US" b="1" dirty="0">
              <a:latin typeface="Arial Narrow"/>
              <a:cs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60866" y="4327267"/>
            <a:ext cx="3680771" cy="1692417"/>
            <a:chOff x="5148064" y="4327267"/>
            <a:chExt cx="3680771" cy="1692417"/>
          </a:xfrm>
        </p:grpSpPr>
        <p:grpSp>
          <p:nvGrpSpPr>
            <p:cNvPr id="54" name="Group 53"/>
            <p:cNvGrpSpPr/>
            <p:nvPr/>
          </p:nvGrpSpPr>
          <p:grpSpPr>
            <a:xfrm>
              <a:off x="5148064" y="4865048"/>
              <a:ext cx="3680771" cy="884025"/>
              <a:chOff x="5173668" y="1700808"/>
              <a:chExt cx="3680771" cy="884025"/>
            </a:xfrm>
          </p:grpSpPr>
          <p:sp>
            <p:nvSpPr>
              <p:cNvPr id="55" name="Oval 8"/>
              <p:cNvSpPr/>
              <p:nvPr/>
            </p:nvSpPr>
            <p:spPr bwMode="auto">
              <a:xfrm>
                <a:off x="6444208" y="1700808"/>
                <a:ext cx="432048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6" name="Oval 8"/>
              <p:cNvSpPr/>
              <p:nvPr/>
            </p:nvSpPr>
            <p:spPr bwMode="auto">
              <a:xfrm>
                <a:off x="7236296" y="1700808"/>
                <a:ext cx="432048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7" name="Oval 8"/>
              <p:cNvSpPr/>
              <p:nvPr/>
            </p:nvSpPr>
            <p:spPr bwMode="auto">
              <a:xfrm>
                <a:off x="8316416" y="1700808"/>
                <a:ext cx="432048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8" name="Oval 8"/>
              <p:cNvSpPr/>
              <p:nvPr/>
            </p:nvSpPr>
            <p:spPr bwMode="auto">
              <a:xfrm>
                <a:off x="5436096" y="1700808"/>
                <a:ext cx="432048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6203243" y="2401154"/>
                <a:ext cx="1753430" cy="182573"/>
                <a:chOff x="6246000" y="2420888"/>
                <a:chExt cx="1753430" cy="182573"/>
              </a:xfrm>
            </p:grpSpPr>
            <p:cxnSp>
              <p:nvCxnSpPr>
                <p:cNvPr id="65" name="Straight Connector 64"/>
                <p:cNvCxnSpPr/>
                <p:nvPr/>
              </p:nvCxnSpPr>
              <p:spPr bwMode="auto">
                <a:xfrm>
                  <a:off x="6264000" y="2512174"/>
                  <a:ext cx="16920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6" name="Freeform 65"/>
                <p:cNvSpPr>
                  <a:spLocks noChangeAspect="1"/>
                </p:cNvSpPr>
                <p:nvPr/>
              </p:nvSpPr>
              <p:spPr bwMode="auto">
                <a:xfrm>
                  <a:off x="7945200" y="2420888"/>
                  <a:ext cx="54230" cy="182573"/>
                </a:xfrm>
                <a:custGeom>
                  <a:avLst/>
                  <a:gdLst>
                    <a:gd name="connsiteX0" fmla="*/ 77733 w 164334"/>
                    <a:gd name="connsiteY0" fmla="*/ 0 h 553250"/>
                    <a:gd name="connsiteX1" fmla="*/ 162258 w 164334"/>
                    <a:gd name="connsiteY1" fmla="*/ 207468 h 553250"/>
                    <a:gd name="connsiteX2" fmla="*/ 893 w 164334"/>
                    <a:gd name="connsiteY2" fmla="*/ 315045 h 553250"/>
                    <a:gd name="connsiteX3" fmla="*/ 93101 w 164334"/>
                    <a:gd name="connsiteY3" fmla="*/ 553250 h 553250"/>
                    <a:gd name="connsiteX4" fmla="*/ 93101 w 164334"/>
                    <a:gd name="connsiteY4" fmla="*/ 553250 h 55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334" h="553250">
                      <a:moveTo>
                        <a:pt x="77733" y="0"/>
                      </a:moveTo>
                      <a:cubicBezTo>
                        <a:pt x="126399" y="77480"/>
                        <a:pt x="175065" y="154961"/>
                        <a:pt x="162258" y="207468"/>
                      </a:cubicBezTo>
                      <a:cubicBezTo>
                        <a:pt x="149451" y="259976"/>
                        <a:pt x="12419" y="257415"/>
                        <a:pt x="893" y="315045"/>
                      </a:cubicBezTo>
                      <a:cubicBezTo>
                        <a:pt x="-10633" y="372675"/>
                        <a:pt x="93101" y="553250"/>
                        <a:pt x="93101" y="553250"/>
                      </a:cubicBezTo>
                      <a:lnTo>
                        <a:pt x="93101" y="55325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Freeform 66"/>
                <p:cNvSpPr>
                  <a:spLocks noChangeAspect="1"/>
                </p:cNvSpPr>
                <p:nvPr/>
              </p:nvSpPr>
              <p:spPr bwMode="auto">
                <a:xfrm>
                  <a:off x="6246000" y="2420888"/>
                  <a:ext cx="54230" cy="182573"/>
                </a:xfrm>
                <a:custGeom>
                  <a:avLst/>
                  <a:gdLst>
                    <a:gd name="connsiteX0" fmla="*/ 77733 w 164334"/>
                    <a:gd name="connsiteY0" fmla="*/ 0 h 553250"/>
                    <a:gd name="connsiteX1" fmla="*/ 162258 w 164334"/>
                    <a:gd name="connsiteY1" fmla="*/ 207468 h 553250"/>
                    <a:gd name="connsiteX2" fmla="*/ 893 w 164334"/>
                    <a:gd name="connsiteY2" fmla="*/ 315045 h 553250"/>
                    <a:gd name="connsiteX3" fmla="*/ 93101 w 164334"/>
                    <a:gd name="connsiteY3" fmla="*/ 553250 h 553250"/>
                    <a:gd name="connsiteX4" fmla="*/ 93101 w 164334"/>
                    <a:gd name="connsiteY4" fmla="*/ 553250 h 55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334" h="553250">
                      <a:moveTo>
                        <a:pt x="77733" y="0"/>
                      </a:moveTo>
                      <a:cubicBezTo>
                        <a:pt x="126399" y="77480"/>
                        <a:pt x="175065" y="154961"/>
                        <a:pt x="162258" y="207468"/>
                      </a:cubicBezTo>
                      <a:cubicBezTo>
                        <a:pt x="149451" y="259976"/>
                        <a:pt x="12419" y="257415"/>
                        <a:pt x="893" y="315045"/>
                      </a:cubicBezTo>
                      <a:cubicBezTo>
                        <a:pt x="-10633" y="372675"/>
                        <a:pt x="93101" y="553250"/>
                        <a:pt x="93101" y="553250"/>
                      </a:cubicBezTo>
                      <a:lnTo>
                        <a:pt x="93101" y="55325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8092235" y="2402260"/>
                <a:ext cx="762204" cy="182573"/>
                <a:chOff x="6355643" y="2622623"/>
                <a:chExt cx="762204" cy="182573"/>
              </a:xfrm>
            </p:grpSpPr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6373643" y="2713909"/>
                  <a:ext cx="744204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4" name="Freeform 63"/>
                <p:cNvSpPr>
                  <a:spLocks noChangeAspect="1"/>
                </p:cNvSpPr>
                <p:nvPr/>
              </p:nvSpPr>
              <p:spPr bwMode="auto">
                <a:xfrm>
                  <a:off x="6355643" y="2622623"/>
                  <a:ext cx="54230" cy="182573"/>
                </a:xfrm>
                <a:custGeom>
                  <a:avLst/>
                  <a:gdLst>
                    <a:gd name="connsiteX0" fmla="*/ 77733 w 164334"/>
                    <a:gd name="connsiteY0" fmla="*/ 0 h 553250"/>
                    <a:gd name="connsiteX1" fmla="*/ 162258 w 164334"/>
                    <a:gd name="connsiteY1" fmla="*/ 207468 h 553250"/>
                    <a:gd name="connsiteX2" fmla="*/ 893 w 164334"/>
                    <a:gd name="connsiteY2" fmla="*/ 315045 h 553250"/>
                    <a:gd name="connsiteX3" fmla="*/ 93101 w 164334"/>
                    <a:gd name="connsiteY3" fmla="*/ 553250 h 553250"/>
                    <a:gd name="connsiteX4" fmla="*/ 93101 w 164334"/>
                    <a:gd name="connsiteY4" fmla="*/ 553250 h 55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334" h="553250">
                      <a:moveTo>
                        <a:pt x="77733" y="0"/>
                      </a:moveTo>
                      <a:cubicBezTo>
                        <a:pt x="126399" y="77480"/>
                        <a:pt x="175065" y="154961"/>
                        <a:pt x="162258" y="207468"/>
                      </a:cubicBezTo>
                      <a:cubicBezTo>
                        <a:pt x="149451" y="259976"/>
                        <a:pt x="12419" y="257415"/>
                        <a:pt x="893" y="315045"/>
                      </a:cubicBezTo>
                      <a:cubicBezTo>
                        <a:pt x="-10633" y="372675"/>
                        <a:pt x="93101" y="553250"/>
                        <a:pt x="93101" y="553250"/>
                      </a:cubicBezTo>
                      <a:lnTo>
                        <a:pt x="93101" y="553250"/>
                      </a:ln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1" name="Straight Connector 60"/>
              <p:cNvCxnSpPr/>
              <p:nvPr/>
            </p:nvCxnSpPr>
            <p:spPr bwMode="auto">
              <a:xfrm>
                <a:off x="5173668" y="2493546"/>
                <a:ext cx="87910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2" name="Freeform 61"/>
              <p:cNvSpPr>
                <a:spLocks noChangeAspect="1"/>
              </p:cNvSpPr>
              <p:nvPr/>
            </p:nvSpPr>
            <p:spPr bwMode="auto">
              <a:xfrm>
                <a:off x="6041975" y="2402260"/>
                <a:ext cx="54230" cy="182573"/>
              </a:xfrm>
              <a:custGeom>
                <a:avLst/>
                <a:gdLst>
                  <a:gd name="connsiteX0" fmla="*/ 77733 w 164334"/>
                  <a:gd name="connsiteY0" fmla="*/ 0 h 553250"/>
                  <a:gd name="connsiteX1" fmla="*/ 162258 w 164334"/>
                  <a:gd name="connsiteY1" fmla="*/ 207468 h 553250"/>
                  <a:gd name="connsiteX2" fmla="*/ 893 w 164334"/>
                  <a:gd name="connsiteY2" fmla="*/ 315045 h 553250"/>
                  <a:gd name="connsiteX3" fmla="*/ 93101 w 164334"/>
                  <a:gd name="connsiteY3" fmla="*/ 553250 h 553250"/>
                  <a:gd name="connsiteX4" fmla="*/ 93101 w 164334"/>
                  <a:gd name="connsiteY4" fmla="*/ 553250 h 55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34" h="553250">
                    <a:moveTo>
                      <a:pt x="77733" y="0"/>
                    </a:moveTo>
                    <a:cubicBezTo>
                      <a:pt x="126399" y="77480"/>
                      <a:pt x="175065" y="154961"/>
                      <a:pt x="162258" y="207468"/>
                    </a:cubicBezTo>
                    <a:cubicBezTo>
                      <a:pt x="149451" y="259976"/>
                      <a:pt x="12419" y="257415"/>
                      <a:pt x="893" y="315045"/>
                    </a:cubicBezTo>
                    <a:cubicBezTo>
                      <a:pt x="-10633" y="372675"/>
                      <a:pt x="93101" y="553250"/>
                      <a:pt x="93101" y="553250"/>
                    </a:cubicBezTo>
                    <a:lnTo>
                      <a:pt x="93101" y="553250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" name="Straight Connector 67"/>
            <p:cNvCxnSpPr>
              <a:stCxn id="55" idx="1"/>
            </p:cNvCxnSpPr>
            <p:nvPr/>
          </p:nvCxnSpPr>
          <p:spPr bwMode="auto">
            <a:xfrm flipV="1">
              <a:off x="6634628" y="4465502"/>
              <a:ext cx="0" cy="3995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flipV="1">
              <a:off x="7422858" y="4471008"/>
              <a:ext cx="0" cy="3995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 bwMode="auto">
            <a:xfrm>
              <a:off x="6634628" y="4550913"/>
              <a:ext cx="79208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6796922" y="4327267"/>
              <a:ext cx="458459" cy="236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b="1" dirty="0" smtClean="0">
                  <a:latin typeface="Arial Narrow"/>
                  <a:cs typeface="Arial Narrow"/>
                </a:rPr>
                <a:t>600 ns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 bwMode="auto">
            <a:xfrm>
              <a:off x="6825532" y="5261092"/>
              <a:ext cx="19098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>
              <a:off x="6259500" y="5257748"/>
              <a:ext cx="19098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4" name="TextBox 73"/>
            <p:cNvSpPr txBox="1"/>
            <p:nvPr/>
          </p:nvSpPr>
          <p:spPr>
            <a:xfrm>
              <a:off x="5981271" y="5058353"/>
              <a:ext cx="392736" cy="203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200" dirty="0" smtClean="0">
                  <a:latin typeface="Arial Narrow"/>
                  <a:cs typeface="Arial Narrow"/>
                </a:rPr>
                <a:t>FWHM</a:t>
              </a:r>
              <a:endParaRPr lang="en-US" sz="1200" dirty="0">
                <a:latin typeface="Arial Narrow"/>
                <a:cs typeface="Arial Narrow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837798" y="5015219"/>
              <a:ext cx="376706" cy="236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b="1" dirty="0" smtClean="0">
                  <a:latin typeface="Arial Narrow"/>
                  <a:cs typeface="Arial Narrow"/>
                </a:rPr>
                <a:t>65 ns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888644" y="5782696"/>
              <a:ext cx="418384" cy="236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b="1" dirty="0">
                  <a:latin typeface="Arial Narrow"/>
                  <a:cs typeface="Arial Narrow"/>
                </a:rPr>
                <a:t>4</a:t>
              </a:r>
              <a:r>
                <a:rPr lang="en-US" sz="1400" b="1" dirty="0" smtClean="0">
                  <a:latin typeface="Arial Narrow"/>
                  <a:cs typeface="Arial Narrow"/>
                </a:rPr>
                <a:t>0 </a:t>
              </a:r>
              <a:r>
                <a:rPr lang="en-US" sz="1400" b="1" dirty="0" err="1" smtClean="0">
                  <a:latin typeface="Arial Narrow"/>
                  <a:cs typeface="Arial Narrow"/>
                </a:rPr>
                <a:t>ms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00420" y="5782696"/>
              <a:ext cx="418384" cy="236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b="1" dirty="0">
                  <a:latin typeface="Arial Narrow"/>
                  <a:cs typeface="Arial Narrow"/>
                </a:rPr>
                <a:t>4</a:t>
              </a:r>
              <a:r>
                <a:rPr lang="en-US" sz="1400" b="1" dirty="0" smtClean="0">
                  <a:latin typeface="Arial Narrow"/>
                  <a:cs typeface="Arial Narrow"/>
                </a:rPr>
                <a:t>0 </a:t>
              </a:r>
              <a:r>
                <a:rPr lang="en-US" sz="1400" b="1" dirty="0" err="1" smtClean="0">
                  <a:latin typeface="Arial Narrow"/>
                  <a:cs typeface="Arial Narrow"/>
                </a:rPr>
                <a:t>ms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5921629" y="6070989"/>
            <a:ext cx="2159245" cy="4739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double pulse structure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with gaps to fill the 50GeV ring</a:t>
            </a:r>
            <a:endParaRPr lang="en-US" sz="1400" b="1" dirty="0">
              <a:latin typeface="Arial Narrow"/>
              <a:cs typeface="Arial Narrow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39552" y="1584000"/>
            <a:ext cx="3024336" cy="799255"/>
            <a:chOff x="539552" y="1584000"/>
            <a:chExt cx="3024336" cy="799255"/>
          </a:xfrm>
        </p:grpSpPr>
        <p:grpSp>
          <p:nvGrpSpPr>
            <p:cNvPr id="16" name="Group 15"/>
            <p:cNvGrpSpPr/>
            <p:nvPr/>
          </p:nvGrpSpPr>
          <p:grpSpPr>
            <a:xfrm>
              <a:off x="614723" y="1602000"/>
              <a:ext cx="2877157" cy="777808"/>
              <a:chOff x="614723" y="1628800"/>
              <a:chExt cx="2877157" cy="777808"/>
            </a:xfrm>
          </p:grpSpPr>
          <p:sp>
            <p:nvSpPr>
              <p:cNvPr id="15" name="Freeform 14"/>
              <p:cNvSpPr/>
              <p:nvPr/>
            </p:nvSpPr>
            <p:spPr bwMode="auto">
              <a:xfrm>
                <a:off x="614723" y="1628800"/>
                <a:ext cx="691563" cy="777808"/>
              </a:xfrm>
              <a:custGeom>
                <a:avLst/>
                <a:gdLst>
                  <a:gd name="connsiteX0" fmla="*/ 0 w 676195"/>
                  <a:gd name="connsiteY0" fmla="*/ 0 h 777891"/>
                  <a:gd name="connsiteX1" fmla="*/ 184416 w 676195"/>
                  <a:gd name="connsiteY1" fmla="*/ 553250 h 777891"/>
                  <a:gd name="connsiteX2" fmla="*/ 384201 w 676195"/>
                  <a:gd name="connsiteY2" fmla="*/ 745351 h 777891"/>
                  <a:gd name="connsiteX3" fmla="*/ 676195 w 676195"/>
                  <a:gd name="connsiteY3" fmla="*/ 776087 h 777891"/>
                  <a:gd name="connsiteX0" fmla="*/ 0 w 676195"/>
                  <a:gd name="connsiteY0" fmla="*/ 0 h 780674"/>
                  <a:gd name="connsiteX1" fmla="*/ 145996 w 676195"/>
                  <a:gd name="connsiteY1" fmla="*/ 484094 h 780674"/>
                  <a:gd name="connsiteX2" fmla="*/ 384201 w 676195"/>
                  <a:gd name="connsiteY2" fmla="*/ 745351 h 780674"/>
                  <a:gd name="connsiteX3" fmla="*/ 676195 w 676195"/>
                  <a:gd name="connsiteY3" fmla="*/ 776087 h 780674"/>
                  <a:gd name="connsiteX0" fmla="*/ 0 w 691563"/>
                  <a:gd name="connsiteY0" fmla="*/ 0 h 799925"/>
                  <a:gd name="connsiteX1" fmla="*/ 145996 w 691563"/>
                  <a:gd name="connsiteY1" fmla="*/ 484094 h 799925"/>
                  <a:gd name="connsiteX2" fmla="*/ 384201 w 691563"/>
                  <a:gd name="connsiteY2" fmla="*/ 745351 h 799925"/>
                  <a:gd name="connsiteX3" fmla="*/ 691563 w 691563"/>
                  <a:gd name="connsiteY3" fmla="*/ 799139 h 79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563" h="799925">
                    <a:moveTo>
                      <a:pt x="0" y="0"/>
                    </a:moveTo>
                    <a:cubicBezTo>
                      <a:pt x="60191" y="214512"/>
                      <a:pt x="81963" y="359869"/>
                      <a:pt x="145996" y="484094"/>
                    </a:cubicBezTo>
                    <a:cubicBezTo>
                      <a:pt x="210029" y="608319"/>
                      <a:pt x="293273" y="692844"/>
                      <a:pt x="384201" y="745351"/>
                    </a:cubicBezTo>
                    <a:cubicBezTo>
                      <a:pt x="475129" y="797859"/>
                      <a:pt x="586547" y="802341"/>
                      <a:pt x="691563" y="799139"/>
                    </a:cubicBezTo>
                  </a:path>
                </a:pathLst>
              </a:cu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 bwMode="auto">
              <a:xfrm>
                <a:off x="1333749" y="1628800"/>
                <a:ext cx="691563" cy="777808"/>
              </a:xfrm>
              <a:custGeom>
                <a:avLst/>
                <a:gdLst>
                  <a:gd name="connsiteX0" fmla="*/ 0 w 676195"/>
                  <a:gd name="connsiteY0" fmla="*/ 0 h 777891"/>
                  <a:gd name="connsiteX1" fmla="*/ 184416 w 676195"/>
                  <a:gd name="connsiteY1" fmla="*/ 553250 h 777891"/>
                  <a:gd name="connsiteX2" fmla="*/ 384201 w 676195"/>
                  <a:gd name="connsiteY2" fmla="*/ 745351 h 777891"/>
                  <a:gd name="connsiteX3" fmla="*/ 676195 w 676195"/>
                  <a:gd name="connsiteY3" fmla="*/ 776087 h 777891"/>
                  <a:gd name="connsiteX0" fmla="*/ 0 w 676195"/>
                  <a:gd name="connsiteY0" fmla="*/ 0 h 780674"/>
                  <a:gd name="connsiteX1" fmla="*/ 145996 w 676195"/>
                  <a:gd name="connsiteY1" fmla="*/ 484094 h 780674"/>
                  <a:gd name="connsiteX2" fmla="*/ 384201 w 676195"/>
                  <a:gd name="connsiteY2" fmla="*/ 745351 h 780674"/>
                  <a:gd name="connsiteX3" fmla="*/ 676195 w 676195"/>
                  <a:gd name="connsiteY3" fmla="*/ 776087 h 780674"/>
                  <a:gd name="connsiteX0" fmla="*/ 0 w 691563"/>
                  <a:gd name="connsiteY0" fmla="*/ 0 h 799925"/>
                  <a:gd name="connsiteX1" fmla="*/ 145996 w 691563"/>
                  <a:gd name="connsiteY1" fmla="*/ 484094 h 799925"/>
                  <a:gd name="connsiteX2" fmla="*/ 384201 w 691563"/>
                  <a:gd name="connsiteY2" fmla="*/ 745351 h 799925"/>
                  <a:gd name="connsiteX3" fmla="*/ 691563 w 691563"/>
                  <a:gd name="connsiteY3" fmla="*/ 799139 h 79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563" h="799925">
                    <a:moveTo>
                      <a:pt x="0" y="0"/>
                    </a:moveTo>
                    <a:cubicBezTo>
                      <a:pt x="60191" y="214512"/>
                      <a:pt x="81963" y="359869"/>
                      <a:pt x="145996" y="484094"/>
                    </a:cubicBezTo>
                    <a:cubicBezTo>
                      <a:pt x="210029" y="608319"/>
                      <a:pt x="293273" y="692844"/>
                      <a:pt x="384201" y="745351"/>
                    </a:cubicBezTo>
                    <a:cubicBezTo>
                      <a:pt x="475129" y="797859"/>
                      <a:pt x="586547" y="802341"/>
                      <a:pt x="691563" y="799139"/>
                    </a:cubicBezTo>
                  </a:path>
                </a:pathLst>
              </a:cu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 bwMode="auto">
              <a:xfrm>
                <a:off x="2052775" y="1628800"/>
                <a:ext cx="691563" cy="777808"/>
              </a:xfrm>
              <a:custGeom>
                <a:avLst/>
                <a:gdLst>
                  <a:gd name="connsiteX0" fmla="*/ 0 w 676195"/>
                  <a:gd name="connsiteY0" fmla="*/ 0 h 777891"/>
                  <a:gd name="connsiteX1" fmla="*/ 184416 w 676195"/>
                  <a:gd name="connsiteY1" fmla="*/ 553250 h 777891"/>
                  <a:gd name="connsiteX2" fmla="*/ 384201 w 676195"/>
                  <a:gd name="connsiteY2" fmla="*/ 745351 h 777891"/>
                  <a:gd name="connsiteX3" fmla="*/ 676195 w 676195"/>
                  <a:gd name="connsiteY3" fmla="*/ 776087 h 777891"/>
                  <a:gd name="connsiteX0" fmla="*/ 0 w 676195"/>
                  <a:gd name="connsiteY0" fmla="*/ 0 h 780674"/>
                  <a:gd name="connsiteX1" fmla="*/ 145996 w 676195"/>
                  <a:gd name="connsiteY1" fmla="*/ 484094 h 780674"/>
                  <a:gd name="connsiteX2" fmla="*/ 384201 w 676195"/>
                  <a:gd name="connsiteY2" fmla="*/ 745351 h 780674"/>
                  <a:gd name="connsiteX3" fmla="*/ 676195 w 676195"/>
                  <a:gd name="connsiteY3" fmla="*/ 776087 h 780674"/>
                  <a:gd name="connsiteX0" fmla="*/ 0 w 691563"/>
                  <a:gd name="connsiteY0" fmla="*/ 0 h 799925"/>
                  <a:gd name="connsiteX1" fmla="*/ 145996 w 691563"/>
                  <a:gd name="connsiteY1" fmla="*/ 484094 h 799925"/>
                  <a:gd name="connsiteX2" fmla="*/ 384201 w 691563"/>
                  <a:gd name="connsiteY2" fmla="*/ 745351 h 799925"/>
                  <a:gd name="connsiteX3" fmla="*/ 691563 w 691563"/>
                  <a:gd name="connsiteY3" fmla="*/ 799139 h 79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563" h="799925">
                    <a:moveTo>
                      <a:pt x="0" y="0"/>
                    </a:moveTo>
                    <a:cubicBezTo>
                      <a:pt x="60191" y="214512"/>
                      <a:pt x="81963" y="359869"/>
                      <a:pt x="145996" y="484094"/>
                    </a:cubicBezTo>
                    <a:cubicBezTo>
                      <a:pt x="210029" y="608319"/>
                      <a:pt x="293273" y="692844"/>
                      <a:pt x="384201" y="745351"/>
                    </a:cubicBezTo>
                    <a:cubicBezTo>
                      <a:pt x="475129" y="797859"/>
                      <a:pt x="586547" y="802341"/>
                      <a:pt x="691563" y="799139"/>
                    </a:cubicBezTo>
                  </a:path>
                </a:pathLst>
              </a:cu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 bwMode="auto">
              <a:xfrm>
                <a:off x="2800317" y="1628800"/>
                <a:ext cx="691563" cy="777808"/>
              </a:xfrm>
              <a:custGeom>
                <a:avLst/>
                <a:gdLst>
                  <a:gd name="connsiteX0" fmla="*/ 0 w 676195"/>
                  <a:gd name="connsiteY0" fmla="*/ 0 h 777891"/>
                  <a:gd name="connsiteX1" fmla="*/ 184416 w 676195"/>
                  <a:gd name="connsiteY1" fmla="*/ 553250 h 777891"/>
                  <a:gd name="connsiteX2" fmla="*/ 384201 w 676195"/>
                  <a:gd name="connsiteY2" fmla="*/ 745351 h 777891"/>
                  <a:gd name="connsiteX3" fmla="*/ 676195 w 676195"/>
                  <a:gd name="connsiteY3" fmla="*/ 776087 h 777891"/>
                  <a:gd name="connsiteX0" fmla="*/ 0 w 676195"/>
                  <a:gd name="connsiteY0" fmla="*/ 0 h 780674"/>
                  <a:gd name="connsiteX1" fmla="*/ 145996 w 676195"/>
                  <a:gd name="connsiteY1" fmla="*/ 484094 h 780674"/>
                  <a:gd name="connsiteX2" fmla="*/ 384201 w 676195"/>
                  <a:gd name="connsiteY2" fmla="*/ 745351 h 780674"/>
                  <a:gd name="connsiteX3" fmla="*/ 676195 w 676195"/>
                  <a:gd name="connsiteY3" fmla="*/ 776087 h 780674"/>
                  <a:gd name="connsiteX0" fmla="*/ 0 w 691563"/>
                  <a:gd name="connsiteY0" fmla="*/ 0 h 799925"/>
                  <a:gd name="connsiteX1" fmla="*/ 145996 w 691563"/>
                  <a:gd name="connsiteY1" fmla="*/ 484094 h 799925"/>
                  <a:gd name="connsiteX2" fmla="*/ 384201 w 691563"/>
                  <a:gd name="connsiteY2" fmla="*/ 745351 h 799925"/>
                  <a:gd name="connsiteX3" fmla="*/ 691563 w 691563"/>
                  <a:gd name="connsiteY3" fmla="*/ 799139 h 79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563" h="799925">
                    <a:moveTo>
                      <a:pt x="0" y="0"/>
                    </a:moveTo>
                    <a:cubicBezTo>
                      <a:pt x="60191" y="214512"/>
                      <a:pt x="81963" y="359869"/>
                      <a:pt x="145996" y="484094"/>
                    </a:cubicBezTo>
                    <a:cubicBezTo>
                      <a:pt x="210029" y="608319"/>
                      <a:pt x="293273" y="692844"/>
                      <a:pt x="384201" y="745351"/>
                    </a:cubicBezTo>
                    <a:cubicBezTo>
                      <a:pt x="475129" y="797859"/>
                      <a:pt x="586547" y="802341"/>
                      <a:pt x="691563" y="799139"/>
                    </a:cubicBezTo>
                  </a:path>
                </a:pathLst>
              </a:cu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9" name="Straight Connector 98"/>
            <p:cNvCxnSpPr/>
            <p:nvPr/>
          </p:nvCxnSpPr>
          <p:spPr bwMode="auto">
            <a:xfrm>
              <a:off x="539552" y="2383255"/>
              <a:ext cx="30243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" name="Group 7"/>
            <p:cNvGrpSpPr/>
            <p:nvPr/>
          </p:nvGrpSpPr>
          <p:grpSpPr>
            <a:xfrm>
              <a:off x="576000" y="1584000"/>
              <a:ext cx="2231563" cy="792088"/>
              <a:chOff x="585956" y="1556792"/>
              <a:chExt cx="2231563" cy="792088"/>
            </a:xfrm>
          </p:grpSpPr>
          <p:sp>
            <p:nvSpPr>
              <p:cNvPr id="96" name="Oval 8"/>
              <p:cNvSpPr/>
              <p:nvPr/>
            </p:nvSpPr>
            <p:spPr bwMode="auto">
              <a:xfrm>
                <a:off x="585956" y="1556792"/>
                <a:ext cx="45719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6" name="Oval 8"/>
              <p:cNvSpPr/>
              <p:nvPr/>
            </p:nvSpPr>
            <p:spPr bwMode="auto">
              <a:xfrm>
                <a:off x="1314571" y="1556792"/>
                <a:ext cx="45719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7" name="Oval 8"/>
              <p:cNvSpPr/>
              <p:nvPr/>
            </p:nvSpPr>
            <p:spPr bwMode="auto">
              <a:xfrm>
                <a:off x="2043186" y="1556792"/>
                <a:ext cx="45719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8" name="Oval 8"/>
              <p:cNvSpPr/>
              <p:nvPr/>
            </p:nvSpPr>
            <p:spPr bwMode="auto">
              <a:xfrm>
                <a:off x="2771800" y="1556792"/>
                <a:ext cx="45719" cy="792088"/>
              </a:xfrm>
              <a:custGeom>
                <a:avLst/>
                <a:gdLst>
                  <a:gd name="connsiteX0" fmla="*/ 0 w 432048"/>
                  <a:gd name="connsiteY0" fmla="*/ 792088 h 1584176"/>
                  <a:gd name="connsiteX1" fmla="*/ 216024 w 432048"/>
                  <a:gd name="connsiteY1" fmla="*/ 0 h 1584176"/>
                  <a:gd name="connsiteX2" fmla="*/ 432048 w 432048"/>
                  <a:gd name="connsiteY2" fmla="*/ 792088 h 1584176"/>
                  <a:gd name="connsiteX3" fmla="*/ 216024 w 432048"/>
                  <a:gd name="connsiteY3" fmla="*/ 1584176 h 1584176"/>
                  <a:gd name="connsiteX4" fmla="*/ 0 w 432048"/>
                  <a:gd name="connsiteY4" fmla="*/ 792088 h 158417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  <a:gd name="connsiteX0" fmla="*/ 0 w 432048"/>
                  <a:gd name="connsiteY0" fmla="*/ 792088 h 844760"/>
                  <a:gd name="connsiteX1" fmla="*/ 216024 w 432048"/>
                  <a:gd name="connsiteY1" fmla="*/ 0 h 844760"/>
                  <a:gd name="connsiteX2" fmla="*/ 432048 w 432048"/>
                  <a:gd name="connsiteY2" fmla="*/ 792088 h 844760"/>
                  <a:gd name="connsiteX3" fmla="*/ 0 w 432048"/>
                  <a:gd name="connsiteY3" fmla="*/ 792088 h 844760"/>
                  <a:gd name="connsiteX0" fmla="*/ 0 w 432048"/>
                  <a:gd name="connsiteY0" fmla="*/ 792088 h 854665"/>
                  <a:gd name="connsiteX1" fmla="*/ 216024 w 432048"/>
                  <a:gd name="connsiteY1" fmla="*/ 0 h 854665"/>
                  <a:gd name="connsiteX2" fmla="*/ 432048 w 432048"/>
                  <a:gd name="connsiteY2" fmla="*/ 792088 h 854665"/>
                  <a:gd name="connsiteX3" fmla="*/ 0 w 432048"/>
                  <a:gd name="connsiteY3" fmla="*/ 792088 h 854665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849386"/>
                  <a:gd name="connsiteX1" fmla="*/ 216024 w 432048"/>
                  <a:gd name="connsiteY1" fmla="*/ 0 h 849386"/>
                  <a:gd name="connsiteX2" fmla="*/ 432048 w 432048"/>
                  <a:gd name="connsiteY2" fmla="*/ 792088 h 849386"/>
                  <a:gd name="connsiteX3" fmla="*/ 0 w 432048"/>
                  <a:gd name="connsiteY3" fmla="*/ 792088 h 849386"/>
                  <a:gd name="connsiteX0" fmla="*/ 0 w 432048"/>
                  <a:gd name="connsiteY0" fmla="*/ 792088 h 792088"/>
                  <a:gd name="connsiteX1" fmla="*/ 216024 w 432048"/>
                  <a:gd name="connsiteY1" fmla="*/ 0 h 792088"/>
                  <a:gd name="connsiteX2" fmla="*/ 432048 w 432048"/>
                  <a:gd name="connsiteY2" fmla="*/ 792088 h 792088"/>
                  <a:gd name="connsiteX3" fmla="*/ 0 w 432048"/>
                  <a:gd name="connsiteY3" fmla="*/ 792088 h 79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48" h="792088">
                    <a:moveTo>
                      <a:pt x="0" y="792088"/>
                    </a:moveTo>
                    <a:cubicBezTo>
                      <a:pt x="0" y="354630"/>
                      <a:pt x="96717" y="0"/>
                      <a:pt x="216024" y="0"/>
                    </a:cubicBezTo>
                    <a:cubicBezTo>
                      <a:pt x="335331" y="0"/>
                      <a:pt x="432048" y="354630"/>
                      <a:pt x="432048" y="792088"/>
                    </a:cubicBezTo>
                    <a:cubicBezTo>
                      <a:pt x="34895" y="785791"/>
                      <a:pt x="327997" y="785791"/>
                      <a:pt x="0" y="792088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825218" y="1885388"/>
            <a:ext cx="434414" cy="2173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(26ns)</a:t>
            </a:r>
            <a:endParaRPr lang="en-US" sz="1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545298" y="1885388"/>
            <a:ext cx="434414" cy="2173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(26ns)</a:t>
            </a:r>
            <a:endParaRPr lang="en-US" sz="1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265378" y="1885388"/>
            <a:ext cx="434414" cy="2173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(26ns)</a:t>
            </a:r>
            <a:endParaRPr lang="en-US" sz="1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987824" y="1885388"/>
            <a:ext cx="434414" cy="2173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(26ns)</a:t>
            </a:r>
            <a:endParaRPr lang="en-US" sz="1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4596" y="925780"/>
            <a:ext cx="770019" cy="372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 smtClean="0">
                <a:latin typeface="Arial Narrow"/>
                <a:cs typeface="Arial Narrow"/>
              </a:rPr>
              <a:t>Triumf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44233" y="2687956"/>
            <a:ext cx="2014975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26ns wide pulses every 43ns</a:t>
            </a:r>
            <a:endParaRPr lang="en-US" sz="1400" b="1" dirty="0">
              <a:latin typeface="Arial Narrow"/>
              <a:cs typeface="Arial Narrow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39552" y="4861993"/>
            <a:ext cx="3024336" cy="799255"/>
            <a:chOff x="539552" y="4861993"/>
            <a:chExt cx="3024336" cy="799255"/>
          </a:xfrm>
        </p:grpSpPr>
        <p:sp>
          <p:nvSpPr>
            <p:cNvPr id="123" name="Freeform 122"/>
            <p:cNvSpPr/>
            <p:nvPr/>
          </p:nvSpPr>
          <p:spPr bwMode="auto">
            <a:xfrm>
              <a:off x="620288" y="4879993"/>
              <a:ext cx="236205" cy="493224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/>
            <p:cNvCxnSpPr/>
            <p:nvPr/>
          </p:nvCxnSpPr>
          <p:spPr bwMode="auto">
            <a:xfrm>
              <a:off x="539552" y="5661248"/>
              <a:ext cx="30243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9" name="Oval 8"/>
            <p:cNvSpPr/>
            <p:nvPr/>
          </p:nvSpPr>
          <p:spPr bwMode="auto">
            <a:xfrm>
              <a:off x="576000" y="4861993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0" name="Oval 8"/>
            <p:cNvSpPr/>
            <p:nvPr/>
          </p:nvSpPr>
          <p:spPr bwMode="auto">
            <a:xfrm>
              <a:off x="855062" y="4861993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1" name="Oval 8"/>
            <p:cNvSpPr/>
            <p:nvPr/>
          </p:nvSpPr>
          <p:spPr bwMode="auto">
            <a:xfrm>
              <a:off x="1134124" y="4861993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2" name="Oval 8"/>
            <p:cNvSpPr/>
            <p:nvPr/>
          </p:nvSpPr>
          <p:spPr bwMode="auto">
            <a:xfrm>
              <a:off x="1413186" y="4861993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899350" y="4869160"/>
              <a:ext cx="236205" cy="504057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8"/>
            <p:cNvSpPr/>
            <p:nvPr/>
          </p:nvSpPr>
          <p:spPr bwMode="auto">
            <a:xfrm>
              <a:off x="1692248" y="4869160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9" name="Oval 8"/>
            <p:cNvSpPr/>
            <p:nvPr/>
          </p:nvSpPr>
          <p:spPr bwMode="auto">
            <a:xfrm>
              <a:off x="1971310" y="4869160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0" name="Oval 8"/>
            <p:cNvSpPr/>
            <p:nvPr/>
          </p:nvSpPr>
          <p:spPr bwMode="auto">
            <a:xfrm>
              <a:off x="2250372" y="4869160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1" name="Oval 8"/>
            <p:cNvSpPr/>
            <p:nvPr/>
          </p:nvSpPr>
          <p:spPr bwMode="auto">
            <a:xfrm>
              <a:off x="2529434" y="4869160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2" name="Oval 8"/>
            <p:cNvSpPr/>
            <p:nvPr/>
          </p:nvSpPr>
          <p:spPr bwMode="auto">
            <a:xfrm>
              <a:off x="2808496" y="4869160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3" name="Oval 8"/>
            <p:cNvSpPr/>
            <p:nvPr/>
          </p:nvSpPr>
          <p:spPr bwMode="auto">
            <a:xfrm>
              <a:off x="3087558" y="4869160"/>
              <a:ext cx="45719" cy="792088"/>
            </a:xfrm>
            <a:custGeom>
              <a:avLst/>
              <a:gdLst>
                <a:gd name="connsiteX0" fmla="*/ 0 w 432048"/>
                <a:gd name="connsiteY0" fmla="*/ 792088 h 1584176"/>
                <a:gd name="connsiteX1" fmla="*/ 216024 w 432048"/>
                <a:gd name="connsiteY1" fmla="*/ 0 h 1584176"/>
                <a:gd name="connsiteX2" fmla="*/ 432048 w 432048"/>
                <a:gd name="connsiteY2" fmla="*/ 792088 h 1584176"/>
                <a:gd name="connsiteX3" fmla="*/ 216024 w 432048"/>
                <a:gd name="connsiteY3" fmla="*/ 1584176 h 1584176"/>
                <a:gd name="connsiteX4" fmla="*/ 0 w 432048"/>
                <a:gd name="connsiteY4" fmla="*/ 792088 h 158417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  <a:gd name="connsiteX0" fmla="*/ 0 w 432048"/>
                <a:gd name="connsiteY0" fmla="*/ 792088 h 844760"/>
                <a:gd name="connsiteX1" fmla="*/ 216024 w 432048"/>
                <a:gd name="connsiteY1" fmla="*/ 0 h 844760"/>
                <a:gd name="connsiteX2" fmla="*/ 432048 w 432048"/>
                <a:gd name="connsiteY2" fmla="*/ 792088 h 844760"/>
                <a:gd name="connsiteX3" fmla="*/ 0 w 432048"/>
                <a:gd name="connsiteY3" fmla="*/ 792088 h 844760"/>
                <a:gd name="connsiteX0" fmla="*/ 0 w 432048"/>
                <a:gd name="connsiteY0" fmla="*/ 792088 h 854665"/>
                <a:gd name="connsiteX1" fmla="*/ 216024 w 432048"/>
                <a:gd name="connsiteY1" fmla="*/ 0 h 854665"/>
                <a:gd name="connsiteX2" fmla="*/ 432048 w 432048"/>
                <a:gd name="connsiteY2" fmla="*/ 792088 h 854665"/>
                <a:gd name="connsiteX3" fmla="*/ 0 w 432048"/>
                <a:gd name="connsiteY3" fmla="*/ 792088 h 854665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849386"/>
                <a:gd name="connsiteX1" fmla="*/ 216024 w 432048"/>
                <a:gd name="connsiteY1" fmla="*/ 0 h 849386"/>
                <a:gd name="connsiteX2" fmla="*/ 432048 w 432048"/>
                <a:gd name="connsiteY2" fmla="*/ 792088 h 849386"/>
                <a:gd name="connsiteX3" fmla="*/ 0 w 432048"/>
                <a:gd name="connsiteY3" fmla="*/ 792088 h 849386"/>
                <a:gd name="connsiteX0" fmla="*/ 0 w 432048"/>
                <a:gd name="connsiteY0" fmla="*/ 792088 h 792088"/>
                <a:gd name="connsiteX1" fmla="*/ 216024 w 432048"/>
                <a:gd name="connsiteY1" fmla="*/ 0 h 792088"/>
                <a:gd name="connsiteX2" fmla="*/ 432048 w 432048"/>
                <a:gd name="connsiteY2" fmla="*/ 792088 h 792088"/>
                <a:gd name="connsiteX3" fmla="*/ 0 w 432048"/>
                <a:gd name="connsiteY3" fmla="*/ 792088 h 7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48" h="792088">
                  <a:moveTo>
                    <a:pt x="0" y="792088"/>
                  </a:moveTo>
                  <a:cubicBezTo>
                    <a:pt x="0" y="354630"/>
                    <a:pt x="96717" y="0"/>
                    <a:pt x="216024" y="0"/>
                  </a:cubicBezTo>
                  <a:cubicBezTo>
                    <a:pt x="335331" y="0"/>
                    <a:pt x="432048" y="354630"/>
                    <a:pt x="432048" y="792088"/>
                  </a:cubicBezTo>
                  <a:cubicBezTo>
                    <a:pt x="34895" y="785791"/>
                    <a:pt x="327997" y="785791"/>
                    <a:pt x="0" y="792088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1178412" y="4869160"/>
              <a:ext cx="236205" cy="504057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1457474" y="4869160"/>
              <a:ext cx="236205" cy="504057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1736536" y="4869160"/>
              <a:ext cx="236205" cy="504057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2015598" y="4869160"/>
              <a:ext cx="236205" cy="504057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2294660" y="4869160"/>
              <a:ext cx="236205" cy="504057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2573722" y="4869160"/>
              <a:ext cx="236205" cy="504057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2852784" y="4869160"/>
              <a:ext cx="236205" cy="504057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3131840" y="4869160"/>
              <a:ext cx="236205" cy="504057"/>
            </a:xfrm>
            <a:custGeom>
              <a:avLst/>
              <a:gdLst>
                <a:gd name="connsiteX0" fmla="*/ 0 w 676195"/>
                <a:gd name="connsiteY0" fmla="*/ 0 h 777891"/>
                <a:gd name="connsiteX1" fmla="*/ 184416 w 676195"/>
                <a:gd name="connsiteY1" fmla="*/ 553250 h 777891"/>
                <a:gd name="connsiteX2" fmla="*/ 384201 w 676195"/>
                <a:gd name="connsiteY2" fmla="*/ 745351 h 777891"/>
                <a:gd name="connsiteX3" fmla="*/ 676195 w 676195"/>
                <a:gd name="connsiteY3" fmla="*/ 776087 h 777891"/>
                <a:gd name="connsiteX0" fmla="*/ 0 w 676195"/>
                <a:gd name="connsiteY0" fmla="*/ 0 h 780674"/>
                <a:gd name="connsiteX1" fmla="*/ 145996 w 676195"/>
                <a:gd name="connsiteY1" fmla="*/ 484094 h 780674"/>
                <a:gd name="connsiteX2" fmla="*/ 384201 w 676195"/>
                <a:gd name="connsiteY2" fmla="*/ 745351 h 780674"/>
                <a:gd name="connsiteX3" fmla="*/ 676195 w 676195"/>
                <a:gd name="connsiteY3" fmla="*/ 776087 h 780674"/>
                <a:gd name="connsiteX0" fmla="*/ 0 w 691563"/>
                <a:gd name="connsiteY0" fmla="*/ 0 h 799925"/>
                <a:gd name="connsiteX1" fmla="*/ 145996 w 691563"/>
                <a:gd name="connsiteY1" fmla="*/ 484094 h 799925"/>
                <a:gd name="connsiteX2" fmla="*/ 384201 w 691563"/>
                <a:gd name="connsiteY2" fmla="*/ 745351 h 799925"/>
                <a:gd name="connsiteX3" fmla="*/ 691563 w 691563"/>
                <a:gd name="connsiteY3" fmla="*/ 799139 h 799925"/>
                <a:gd name="connsiteX0" fmla="*/ 0 w 384201"/>
                <a:gd name="connsiteY0" fmla="*/ 0 h 745351"/>
                <a:gd name="connsiteX1" fmla="*/ 145996 w 384201"/>
                <a:gd name="connsiteY1" fmla="*/ 484094 h 745351"/>
                <a:gd name="connsiteX2" fmla="*/ 384201 w 384201"/>
                <a:gd name="connsiteY2" fmla="*/ 745351 h 745351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45996 w 294346"/>
                <a:gd name="connsiteY1" fmla="*/ 484094 h 674685"/>
                <a:gd name="connsiteX2" fmla="*/ 294346 w 294346"/>
                <a:gd name="connsiteY2" fmla="*/ 674685 h 674685"/>
                <a:gd name="connsiteX0" fmla="*/ 0 w 294346"/>
                <a:gd name="connsiteY0" fmla="*/ 0 h 674685"/>
                <a:gd name="connsiteX1" fmla="*/ 156567 w 294346"/>
                <a:gd name="connsiteY1" fmla="*/ 467787 h 674685"/>
                <a:gd name="connsiteX2" fmla="*/ 294346 w 294346"/>
                <a:gd name="connsiteY2" fmla="*/ 674685 h 674685"/>
                <a:gd name="connsiteX0" fmla="*/ 0 w 236205"/>
                <a:gd name="connsiteY0" fmla="*/ 0 h 604019"/>
                <a:gd name="connsiteX1" fmla="*/ 156567 w 236205"/>
                <a:gd name="connsiteY1" fmla="*/ 467787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24853 w 236205"/>
                <a:gd name="connsiteY1" fmla="*/ 407993 h 604019"/>
                <a:gd name="connsiteX2" fmla="*/ 236205 w 236205"/>
                <a:gd name="connsiteY2" fmla="*/ 604019 h 604019"/>
                <a:gd name="connsiteX0" fmla="*/ 0 w 236205"/>
                <a:gd name="connsiteY0" fmla="*/ 0 h 604019"/>
                <a:gd name="connsiteX1" fmla="*/ 114282 w 236205"/>
                <a:gd name="connsiteY1" fmla="*/ 407993 h 604019"/>
                <a:gd name="connsiteX2" fmla="*/ 236205 w 236205"/>
                <a:gd name="connsiteY2" fmla="*/ 604019 h 6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5" h="604019">
                  <a:moveTo>
                    <a:pt x="0" y="0"/>
                  </a:moveTo>
                  <a:cubicBezTo>
                    <a:pt x="60191" y="214512"/>
                    <a:pt x="74915" y="307323"/>
                    <a:pt x="114282" y="407993"/>
                  </a:cubicBezTo>
                  <a:cubicBezTo>
                    <a:pt x="153650" y="508663"/>
                    <a:pt x="155848" y="529769"/>
                    <a:pt x="236205" y="604019"/>
                  </a:cubicBezTo>
                </a:path>
              </a:pathLst>
            </a:cu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39552" y="4077072"/>
            <a:ext cx="407163" cy="372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latin typeface="Arial Narrow"/>
                <a:cs typeface="Arial Narrow"/>
              </a:rPr>
              <a:t>PSI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043608" y="5856308"/>
            <a:ext cx="2014975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26ns wide pulses every 20ns</a:t>
            </a:r>
            <a:endParaRPr lang="en-US" sz="1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13370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between CW and Pulsed Beams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18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79050" y="890588"/>
            <a:ext cx="1728000" cy="720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4000" rIns="54000">
            <a:spAutoFit/>
          </a:bodyPr>
          <a:lstStyle/>
          <a:p>
            <a:pPr algn="ctr" eaLnBrk="0" hangingPunct="0">
              <a:spcBef>
                <a:spcPct val="0"/>
              </a:spcBef>
              <a:buClrTx/>
            </a:pPr>
            <a:r>
              <a:rPr lang="en-US" sz="2000" b="1" dirty="0" smtClean="0">
                <a:latin typeface="+mn-lt"/>
              </a:rPr>
              <a:t>P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ulsed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(50Hz) </a:t>
            </a:r>
            <a:r>
              <a:rPr lang="en-US" sz="2000" b="1" dirty="0" err="1" smtClean="0">
                <a:latin typeface="+mn-lt"/>
              </a:rPr>
              <a:t>M</a:t>
            </a:r>
            <a:r>
              <a:rPr lang="en-US" sz="2000" b="1" dirty="0" err="1" smtClean="0">
                <a:solidFill>
                  <a:schemeClr val="tx1"/>
                </a:solidFill>
                <a:latin typeface="+mn-lt"/>
              </a:rPr>
              <a:t>uon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B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eams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6174" y="876300"/>
            <a:ext cx="1728000" cy="720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4000" rIns="54000">
            <a:spAutoFit/>
          </a:bodyPr>
          <a:lstStyle/>
          <a:p>
            <a:pPr algn="ctr" eaLnBrk="0" hangingPunct="0">
              <a:spcBef>
                <a:spcPct val="0"/>
              </a:spcBef>
              <a:buClrTx/>
            </a:pPr>
            <a:r>
              <a:rPr lang="en-US" sz="2000" b="1" dirty="0" smtClean="0">
                <a:latin typeface="+mn-lt"/>
              </a:rPr>
              <a:t>C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ontinuous </a:t>
            </a:r>
            <a:r>
              <a:rPr lang="en-US" sz="2000" b="1" dirty="0" err="1" smtClean="0">
                <a:latin typeface="+mn-lt"/>
              </a:rPr>
              <a:t>M</a:t>
            </a:r>
            <a:r>
              <a:rPr lang="en-US" sz="2000" b="1" dirty="0" err="1" smtClean="0">
                <a:solidFill>
                  <a:schemeClr val="tx1"/>
                </a:solidFill>
                <a:latin typeface="+mn-lt"/>
              </a:rPr>
              <a:t>uon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B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eams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96174" y="2369276"/>
            <a:ext cx="3643778" cy="304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2000" tIns="226800" rIns="162000">
            <a:spAutoFit/>
          </a:bodyPr>
          <a:lstStyle/>
          <a:p>
            <a:r>
              <a:rPr lang="en-US" sz="1800" b="1" dirty="0" smtClean="0">
                <a:latin typeface="+mn-lt"/>
              </a:rPr>
              <a:t>Very good time </a:t>
            </a:r>
            <a:r>
              <a:rPr lang="en-US" sz="1800" b="1" dirty="0">
                <a:latin typeface="+mn-lt"/>
              </a:rPr>
              <a:t>resolution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(down to </a:t>
            </a:r>
            <a:r>
              <a:rPr lang="en-US" sz="1800" b="1" dirty="0" smtClean="0">
                <a:latin typeface="+mn-lt"/>
              </a:rPr>
              <a:t>~60 </a:t>
            </a:r>
            <a:r>
              <a:rPr lang="en-US" sz="1800" b="1" dirty="0" err="1" smtClean="0">
                <a:latin typeface="+mn-lt"/>
              </a:rPr>
              <a:t>ps</a:t>
            </a:r>
            <a:r>
              <a:rPr lang="en-US" sz="1800" b="1" dirty="0" smtClean="0">
                <a:latin typeface="+mn-lt"/>
              </a:rPr>
              <a:t>)</a:t>
            </a:r>
            <a:br>
              <a:rPr lang="en-US" sz="1800" b="1" dirty="0" smtClean="0">
                <a:latin typeface="+mn-lt"/>
              </a:rPr>
            </a:br>
            <a:r>
              <a:rPr lang="en-US" sz="1800" b="1" dirty="0" smtClean="0">
                <a:latin typeface="+mn-lt"/>
              </a:rPr>
              <a:t>→ </a:t>
            </a:r>
            <a:r>
              <a:rPr lang="en-US" sz="1800" b="1" dirty="0" smtClean="0">
                <a:latin typeface="+mn-lt"/>
                <a:sym typeface="Wingdings 3" pitchFamily="18" charset="2"/>
              </a:rPr>
              <a:t>Detection </a:t>
            </a:r>
            <a:r>
              <a:rPr lang="en-US" sz="1800" b="1" dirty="0">
                <a:latin typeface="+mn-lt"/>
                <a:sym typeface="Wingdings 3" pitchFamily="18" charset="2"/>
              </a:rPr>
              <a:t>of large magnetic </a:t>
            </a:r>
            <a:r>
              <a:rPr lang="en-US" sz="1800" b="1" dirty="0" smtClean="0">
                <a:latin typeface="+mn-lt"/>
                <a:sym typeface="Wingdings 3" pitchFamily="18" charset="2"/>
              </a:rPr>
              <a:t>fields</a:t>
            </a:r>
          </a:p>
          <a:p>
            <a:r>
              <a:rPr lang="en-US" sz="1800" b="1" dirty="0"/>
              <a:t>→ </a:t>
            </a:r>
            <a:r>
              <a:rPr lang="en-US" sz="1800" b="1" dirty="0" smtClean="0">
                <a:latin typeface="+mn-lt"/>
                <a:sym typeface="Wingdings 3" pitchFamily="18" charset="2"/>
              </a:rPr>
              <a:t>Detection </a:t>
            </a:r>
            <a:r>
              <a:rPr lang="en-US" sz="1800" b="1" dirty="0">
                <a:latin typeface="+mn-lt"/>
                <a:sym typeface="Wingdings 3" pitchFamily="18" charset="2"/>
              </a:rPr>
              <a:t>of fast relaxing signals</a:t>
            </a:r>
          </a:p>
          <a:p>
            <a:endParaRPr lang="en-US" sz="1800" b="1" dirty="0" smtClean="0">
              <a:latin typeface="+mn-lt"/>
            </a:endParaRPr>
          </a:p>
          <a:p>
            <a:r>
              <a:rPr lang="en-US" sz="1800" b="1" dirty="0" smtClean="0">
                <a:latin typeface="+mn-lt"/>
              </a:rPr>
              <a:t>No </a:t>
            </a:r>
            <a:r>
              <a:rPr lang="en-US" sz="1800" b="1" dirty="0">
                <a:latin typeface="+mn-lt"/>
              </a:rPr>
              <a:t>negligible </a:t>
            </a:r>
            <a:r>
              <a:rPr lang="en-US" sz="1800" b="1" dirty="0" smtClean="0">
                <a:latin typeface="+mn-lt"/>
              </a:rPr>
              <a:t>background</a:t>
            </a:r>
            <a:br>
              <a:rPr lang="en-US" sz="1800" b="1" dirty="0" smtClean="0">
                <a:latin typeface="+mn-lt"/>
              </a:rPr>
            </a:br>
            <a:r>
              <a:rPr lang="en-US" sz="1800" b="1" dirty="0" smtClean="0">
                <a:latin typeface="+mn-lt"/>
              </a:rPr>
              <a:t>(this can be improved by MORE)</a:t>
            </a:r>
          </a:p>
          <a:p>
            <a:pPr lvl="0"/>
            <a:endParaRPr lang="en-US" sz="1800" b="1" dirty="0" smtClean="0">
              <a:solidFill>
                <a:srgbClr val="000000"/>
              </a:solidFill>
              <a:latin typeface="Arial Narrow"/>
            </a:endParaRPr>
          </a:p>
          <a:p>
            <a:pPr lvl="0"/>
            <a:r>
              <a:rPr lang="en-US" sz="1800" b="1" dirty="0" smtClean="0">
                <a:solidFill>
                  <a:srgbClr val="000000"/>
                </a:solidFill>
                <a:latin typeface="Arial Narrow"/>
              </a:rPr>
              <a:t>Reduction </a:t>
            </a:r>
            <a:r>
              <a:rPr lang="en-US" sz="1800" b="1" dirty="0">
                <a:solidFill>
                  <a:srgbClr val="000000"/>
                </a:solidFill>
                <a:latin typeface="Arial Narrow"/>
              </a:rPr>
              <a:t>of the </a:t>
            </a:r>
            <a:r>
              <a:rPr lang="en-US" sz="1800" b="1" dirty="0" err="1">
                <a:solidFill>
                  <a:srgbClr val="000000"/>
                </a:solidFill>
                <a:latin typeface="Arial Narrow"/>
              </a:rPr>
              <a:t>muon</a:t>
            </a:r>
            <a:r>
              <a:rPr lang="en-US" sz="1800" b="1" dirty="0">
                <a:solidFill>
                  <a:srgbClr val="000000"/>
                </a:solidFill>
                <a:latin typeface="Arial Narrow"/>
              </a:rPr>
              <a:t> rate</a:t>
            </a:r>
            <a:br>
              <a:rPr lang="en-US" sz="1800" b="1" dirty="0">
                <a:solidFill>
                  <a:srgbClr val="000000"/>
                </a:solidFill>
                <a:latin typeface="Arial Narrow"/>
              </a:rPr>
            </a:br>
            <a:r>
              <a:rPr lang="en-US" sz="1800" b="1" dirty="0">
                <a:solidFill>
                  <a:srgbClr val="000000"/>
                </a:solidFill>
                <a:latin typeface="Arial Narrow"/>
              </a:rPr>
              <a:t>to avoid “pileup</a:t>
            </a:r>
            <a:r>
              <a:rPr lang="en-US" sz="1800" b="1" dirty="0" smtClean="0">
                <a:solidFill>
                  <a:srgbClr val="000000"/>
                </a:solidFill>
                <a:latin typeface="Arial Narrow"/>
              </a:rPr>
              <a:t>”</a:t>
            </a:r>
            <a:endParaRPr lang="en-US" sz="1800" b="1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4779050" y="2369276"/>
            <a:ext cx="4333069" cy="307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2000" tIns="226800" rIns="16200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 smtClean="0">
                <a:latin typeface="+mn-lt"/>
              </a:rPr>
              <a:t>Very </a:t>
            </a:r>
            <a:r>
              <a:rPr lang="en-US" sz="1800" b="1" dirty="0">
                <a:latin typeface="+mn-lt"/>
              </a:rPr>
              <a:t>low background </a:t>
            </a:r>
            <a:r>
              <a:rPr lang="en-US" sz="1800" b="1" dirty="0" smtClean="0">
                <a:latin typeface="+mn-lt"/>
              </a:rPr>
              <a:t/>
            </a:r>
            <a:br>
              <a:rPr lang="en-US" sz="1800" b="1" dirty="0" smtClean="0">
                <a:latin typeface="+mn-lt"/>
              </a:rPr>
            </a:br>
            <a:r>
              <a:rPr lang="en-US" sz="1800" b="1" dirty="0"/>
              <a:t>→ </a:t>
            </a:r>
            <a:r>
              <a:rPr lang="en-US" sz="1800" b="1" dirty="0" smtClean="0">
                <a:latin typeface="+mn-lt"/>
              </a:rPr>
              <a:t>measure </a:t>
            </a:r>
            <a:r>
              <a:rPr lang="en-US" sz="1800" b="1" dirty="0">
                <a:latin typeface="+mn-lt"/>
              </a:rPr>
              <a:t>slow </a:t>
            </a:r>
            <a:r>
              <a:rPr lang="en-US" sz="1800" b="1" dirty="0" smtClean="0">
                <a:latin typeface="+mn-lt"/>
              </a:rPr>
              <a:t>relaxation</a:t>
            </a:r>
          </a:p>
          <a:p>
            <a:pPr>
              <a:spcBef>
                <a:spcPts val="600"/>
              </a:spcBef>
            </a:pPr>
            <a:endParaRPr lang="en-US" sz="1800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sz="1800" b="1" dirty="0" smtClean="0">
                <a:latin typeface="+mn-lt"/>
              </a:rPr>
              <a:t>High </a:t>
            </a:r>
            <a:r>
              <a:rPr lang="en-US" sz="1800" b="1" dirty="0" err="1" smtClean="0">
                <a:latin typeface="+mn-lt"/>
              </a:rPr>
              <a:t>muon</a:t>
            </a:r>
            <a:r>
              <a:rPr lang="en-US" sz="1800" b="1" dirty="0" smtClean="0">
                <a:latin typeface="+mn-lt"/>
              </a:rPr>
              <a:t> rates possible, but this</a:t>
            </a:r>
            <a:br>
              <a:rPr lang="en-US" sz="1800" b="1" dirty="0" smtClean="0">
                <a:latin typeface="+mn-lt"/>
              </a:rPr>
            </a:br>
            <a:r>
              <a:rPr lang="en-US" sz="1800" b="1" dirty="0" smtClean="0">
                <a:latin typeface="+mn-lt"/>
              </a:rPr>
              <a:t>requires highly segmented detector systems</a:t>
            </a:r>
          </a:p>
          <a:p>
            <a:pPr>
              <a:spcBef>
                <a:spcPts val="600"/>
              </a:spcBef>
            </a:pPr>
            <a:endParaRPr lang="en-US" sz="1800" b="1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sz="1800" b="1" dirty="0" smtClean="0">
                <a:latin typeface="+mn-lt"/>
              </a:rPr>
              <a:t>Limited </a:t>
            </a:r>
            <a:r>
              <a:rPr lang="en-US" sz="1800" b="1" dirty="0">
                <a:latin typeface="+mn-lt"/>
              </a:rPr>
              <a:t>time </a:t>
            </a:r>
            <a:r>
              <a:rPr lang="en-US" sz="1800" b="1" dirty="0" smtClean="0">
                <a:latin typeface="+mn-lt"/>
              </a:rPr>
              <a:t>resolution (~ 10-20 ns)</a:t>
            </a:r>
            <a:br>
              <a:rPr lang="en-US" sz="1800" b="1" dirty="0" smtClean="0">
                <a:latin typeface="+mn-lt"/>
              </a:rPr>
            </a:br>
            <a:r>
              <a:rPr lang="en-US" sz="1800" b="1" dirty="0"/>
              <a:t>→ </a:t>
            </a:r>
            <a:r>
              <a:rPr lang="en-US" sz="1800" b="1" dirty="0" smtClean="0">
                <a:latin typeface="+mn-lt"/>
                <a:sym typeface="Wingdings 3" pitchFamily="18" charset="2"/>
              </a:rPr>
              <a:t>Detection </a:t>
            </a:r>
            <a:r>
              <a:rPr lang="en-US" sz="1800" b="1" dirty="0">
                <a:latin typeface="+mn-lt"/>
                <a:sym typeface="Wingdings 3" pitchFamily="18" charset="2"/>
              </a:rPr>
              <a:t>of large magnetic fields and/or </a:t>
            </a:r>
            <a:br>
              <a:rPr lang="en-US" sz="1800" b="1" dirty="0">
                <a:latin typeface="+mn-lt"/>
                <a:sym typeface="Wingdings 3" pitchFamily="18" charset="2"/>
              </a:rPr>
            </a:br>
            <a:r>
              <a:rPr lang="en-US" sz="1800" b="1" dirty="0">
                <a:latin typeface="+mn-lt"/>
                <a:sym typeface="Wingdings 3" pitchFamily="18" charset="2"/>
              </a:rPr>
              <a:t>  </a:t>
            </a:r>
            <a:r>
              <a:rPr lang="en-US" sz="1800" b="1" dirty="0" smtClean="0">
                <a:latin typeface="+mn-lt"/>
                <a:sym typeface="Wingdings 3" pitchFamily="18" charset="2"/>
              </a:rPr>
              <a:t>    fast </a:t>
            </a:r>
            <a:r>
              <a:rPr lang="en-US" sz="1800" b="1" dirty="0">
                <a:latin typeface="+mn-lt"/>
                <a:sym typeface="Wingdings 3" pitchFamily="18" charset="2"/>
              </a:rPr>
              <a:t>relaxing signals </a:t>
            </a:r>
            <a:r>
              <a:rPr lang="en-US" sz="1800" b="1" i="1" dirty="0" smtClean="0">
                <a:latin typeface="+mn-lt"/>
                <a:sym typeface="Wingdings 3" pitchFamily="18" charset="2"/>
              </a:rPr>
              <a:t>impossible</a:t>
            </a:r>
            <a:endParaRPr lang="en-US" sz="1800" b="1" i="1" dirty="0">
              <a:latin typeface="+mn-lt"/>
              <a:sym typeface="Wingdings 3" pitchFamily="18" charset="2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41527" y="2643324"/>
            <a:ext cx="175331" cy="175331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40273" y="4855225"/>
            <a:ext cx="175331" cy="17533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40561" y="4031822"/>
            <a:ext cx="175331" cy="175331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664355" y="2643324"/>
            <a:ext cx="175331" cy="175331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64355" y="3642790"/>
            <a:ext cx="175331" cy="175331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664355" y="4607886"/>
            <a:ext cx="175331" cy="17533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0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614"/>
            <a:ext cx="2774442" cy="254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 err="1" smtClean="0"/>
              <a:t>What</a:t>
            </a:r>
            <a:r>
              <a:rPr lang="de-CH" sz="2400" dirty="0" smtClean="0"/>
              <a:t> </a:t>
            </a:r>
            <a:r>
              <a:rPr lang="de-CH" sz="2400" dirty="0" err="1" smtClean="0"/>
              <a:t>means</a:t>
            </a:r>
            <a:r>
              <a:rPr lang="de-CH" sz="2400" dirty="0" smtClean="0"/>
              <a:t> </a:t>
            </a:r>
            <a:r>
              <a:rPr lang="de-CH" sz="2400" dirty="0" err="1" smtClean="0"/>
              <a:t>good</a:t>
            </a:r>
            <a:r>
              <a:rPr lang="de-CH" sz="2400" dirty="0" smtClean="0"/>
              <a:t> </a:t>
            </a:r>
            <a:r>
              <a:rPr lang="de-CH" sz="2400" dirty="0" err="1" smtClean="0"/>
              <a:t>timing</a:t>
            </a:r>
            <a:r>
              <a:rPr lang="de-CH" sz="2400" dirty="0" smtClean="0"/>
              <a:t>? The High Field Instrument </a:t>
            </a:r>
            <a:r>
              <a:rPr lang="de-CH" sz="2400" dirty="0" err="1" smtClean="0"/>
              <a:t>at</a:t>
            </a:r>
            <a:r>
              <a:rPr lang="de-CH" sz="2400" dirty="0" smtClean="0"/>
              <a:t> PSI</a:t>
            </a:r>
            <a:endParaRPr lang="de-CH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19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7" name="Picture 49" descr="HMF-setup_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00" y="709200"/>
            <a:ext cx="27432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97588" y="764704"/>
            <a:ext cx="2410916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lang="de-CH" sz="1700" b="1" dirty="0" smtClean="0">
                <a:latin typeface="+mn-lt"/>
              </a:rPr>
              <a:t> Oxford </a:t>
            </a:r>
            <a:r>
              <a:rPr lang="de-CH" sz="1700" b="1" dirty="0">
                <a:latin typeface="+mn-lt"/>
              </a:rPr>
              <a:t>Instruments </a:t>
            </a:r>
            <a:r>
              <a:rPr lang="de-CH" sz="1700" b="1" dirty="0" smtClean="0">
                <a:latin typeface="+mn-lt"/>
              </a:rPr>
              <a:t>8 / 9.5T </a:t>
            </a:r>
          </a:p>
          <a:p>
            <a:pPr eaLnBrk="1" hangingPunct="1"/>
            <a:r>
              <a:rPr lang="de-CH" sz="1700" b="1" dirty="0" smtClean="0">
                <a:latin typeface="+mn-lt"/>
              </a:rPr>
              <a:t> </a:t>
            </a:r>
            <a:r>
              <a:rPr lang="de-CH" sz="1700" b="1" dirty="0" err="1" smtClean="0">
                <a:latin typeface="+mn-lt"/>
              </a:rPr>
              <a:t>Recondensing</a:t>
            </a:r>
            <a:r>
              <a:rPr lang="de-CH" sz="1700" b="1" dirty="0" smtClean="0">
                <a:latin typeface="+mn-lt"/>
              </a:rPr>
              <a:t> System </a:t>
            </a:r>
            <a:endParaRPr lang="de-CH" sz="1700" b="1" dirty="0">
              <a:latin typeface="+mn-lt"/>
            </a:endParaRPr>
          </a:p>
        </p:txBody>
      </p:sp>
      <p:pic>
        <p:nvPicPr>
          <p:cNvPr id="9" name="Picture 4" descr="HMF-detector_1v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2921127" cy="30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7"/>
          <p:cNvSpPr txBox="1">
            <a:spLocks noChangeArrowheads="1"/>
          </p:cNvSpPr>
          <p:nvPr/>
        </p:nvSpPr>
        <p:spPr bwMode="auto">
          <a:xfrm>
            <a:off x="1675986" y="883763"/>
            <a:ext cx="27764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FF00"/>
                </a:solidFill>
                <a:sym typeface="Symbol" pitchFamily="18" charset="2"/>
              </a:rPr>
              <a:t></a:t>
            </a:r>
          </a:p>
        </p:txBody>
      </p:sp>
      <p:sp>
        <p:nvSpPr>
          <p:cNvPr id="15" name="Text Box 59"/>
          <p:cNvSpPr txBox="1">
            <a:spLocks noChangeArrowheads="1"/>
          </p:cNvSpPr>
          <p:nvPr/>
        </p:nvSpPr>
        <p:spPr bwMode="auto">
          <a:xfrm>
            <a:off x="2626295" y="2120108"/>
            <a:ext cx="3577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sym typeface="Symbol" pitchFamily="18" charset="2"/>
              </a:rPr>
              <a:t></a:t>
            </a:r>
            <a:r>
              <a:rPr lang="en-US" sz="1400" b="1" baseline="30000" dirty="0">
                <a:solidFill>
                  <a:srgbClr val="0000FF"/>
                </a:solidFill>
                <a:sym typeface="Symbol" pitchFamily="18" charset="2"/>
              </a:rPr>
              <a:t>+</a:t>
            </a:r>
            <a:endParaRPr lang="en-US" sz="1400" b="1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6" name="Text Box 60"/>
          <p:cNvSpPr txBox="1">
            <a:spLocks noChangeArrowheads="1"/>
          </p:cNvSpPr>
          <p:nvPr/>
        </p:nvSpPr>
        <p:spPr bwMode="auto">
          <a:xfrm>
            <a:off x="345343" y="2216501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sym typeface="Symbol" pitchFamily="18" charset="2"/>
              </a:rPr>
              <a:t>e</a:t>
            </a:r>
            <a:r>
              <a:rPr lang="en-US" sz="1400" b="1" baseline="30000" dirty="0">
                <a:solidFill>
                  <a:srgbClr val="0000FF"/>
                </a:solidFill>
                <a:sym typeface="Symbol" pitchFamily="18" charset="2"/>
              </a:rPr>
              <a:t>+</a:t>
            </a:r>
            <a:endParaRPr lang="en-US" sz="1400" b="1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872509" y="979107"/>
            <a:ext cx="7088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+mn-lt"/>
              </a:rPr>
              <a:t>Sample</a:t>
            </a:r>
          </a:p>
        </p:txBody>
      </p: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1865629" y="979108"/>
            <a:ext cx="10310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9999"/>
                </a:solidFill>
                <a:latin typeface="+mn-lt"/>
              </a:rPr>
              <a:t>Scintillators</a:t>
            </a:r>
          </a:p>
        </p:txBody>
      </p:sp>
      <p:sp>
        <p:nvSpPr>
          <p:cNvPr id="19" name="Text Box 63"/>
          <p:cNvSpPr txBox="1">
            <a:spLocks noChangeArrowheads="1"/>
          </p:cNvSpPr>
          <p:nvPr/>
        </p:nvSpPr>
        <p:spPr bwMode="auto">
          <a:xfrm>
            <a:off x="2056319" y="2785429"/>
            <a:ext cx="7248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0099"/>
                </a:solidFill>
                <a:latin typeface="+mn-lt"/>
              </a:rPr>
              <a:t>Muon</a:t>
            </a:r>
            <a:endParaRPr lang="en-US" sz="1400" b="1" dirty="0">
              <a:solidFill>
                <a:srgbClr val="000099"/>
              </a:solidFill>
              <a:latin typeface="+mn-lt"/>
            </a:endParaRPr>
          </a:p>
          <a:p>
            <a:r>
              <a:rPr lang="en-US" sz="1400" b="1" dirty="0">
                <a:solidFill>
                  <a:srgbClr val="000099"/>
                </a:solidFill>
                <a:latin typeface="+mn-lt"/>
              </a:rPr>
              <a:t>counter</a:t>
            </a:r>
          </a:p>
        </p:txBody>
      </p:sp>
      <p:sp>
        <p:nvSpPr>
          <p:cNvPr id="20" name="Text Box 64"/>
          <p:cNvSpPr txBox="1">
            <a:spLocks noChangeArrowheads="1"/>
          </p:cNvSpPr>
          <p:nvPr/>
        </p:nvSpPr>
        <p:spPr bwMode="auto">
          <a:xfrm>
            <a:off x="249998" y="2594738"/>
            <a:ext cx="7248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CH" sz="1400" b="1" dirty="0">
                <a:solidFill>
                  <a:srgbClr val="009900"/>
                </a:solidFill>
                <a:latin typeface="+mn-lt"/>
              </a:rPr>
              <a:t>Veto</a:t>
            </a:r>
          </a:p>
          <a:p>
            <a:pPr eaLnBrk="1" hangingPunct="1"/>
            <a:r>
              <a:rPr lang="de-CH" sz="1400" b="1" dirty="0" err="1">
                <a:solidFill>
                  <a:srgbClr val="009900"/>
                </a:solidFill>
                <a:latin typeface="+mn-lt"/>
              </a:rPr>
              <a:t>counter</a:t>
            </a:r>
            <a:endParaRPr lang="en-US" sz="1400" b="1" dirty="0">
              <a:solidFill>
                <a:srgbClr val="009900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2137761" y="1448569"/>
            <a:ext cx="360040" cy="3600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1087656" y="2637465"/>
            <a:ext cx="360040" cy="3600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412747" y="1556161"/>
            <a:ext cx="581891" cy="2173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Ø 32mm</a:t>
            </a:r>
            <a:endParaRPr lang="de-CH" sz="1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4407" y="927493"/>
            <a:ext cx="1667059" cy="26404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 APD </a:t>
            </a:r>
            <a:r>
              <a:rPr lang="de-CH" sz="1700" b="1" dirty="0" err="1" smtClean="0">
                <a:latin typeface="Arial Narrow"/>
                <a:cs typeface="Arial Narrow"/>
              </a:rPr>
              <a:t>Spectrometer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endParaRPr lang="de-CH" sz="1700" b="1" dirty="0">
              <a:latin typeface="Arial Narrow"/>
              <a:cs typeface="Arial Narrow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" y="3556152"/>
            <a:ext cx="5369560" cy="3048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00602" y="3187036"/>
            <a:ext cx="3282950" cy="21736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400" b="1" dirty="0" smtClean="0">
                <a:latin typeface="Arial Narrow"/>
                <a:cs typeface="Arial Narrow"/>
              </a:rPr>
              <a:t>A. Stoykov et al. </a:t>
            </a:r>
            <a:r>
              <a:rPr lang="de-CH" sz="1400" b="1" dirty="0" err="1" smtClean="0">
                <a:latin typeface="Arial Narrow"/>
                <a:cs typeface="Arial Narrow"/>
              </a:rPr>
              <a:t>Physics</a:t>
            </a:r>
            <a:r>
              <a:rPr lang="de-CH" sz="1400" b="1" dirty="0" smtClean="0">
                <a:latin typeface="Arial Narrow"/>
                <a:cs typeface="Arial Narrow"/>
              </a:rPr>
              <a:t> </a:t>
            </a:r>
            <a:r>
              <a:rPr lang="de-CH" sz="1400" b="1" dirty="0" err="1" smtClean="0">
                <a:latin typeface="Arial Narrow"/>
                <a:cs typeface="Arial Narrow"/>
              </a:rPr>
              <a:t>Procedia</a:t>
            </a:r>
            <a:r>
              <a:rPr lang="de-CH" sz="1400" b="1" dirty="0" smtClean="0">
                <a:latin typeface="Arial Narrow"/>
                <a:cs typeface="Arial Narrow"/>
              </a:rPr>
              <a:t> 30, 7, (2012)</a:t>
            </a:r>
            <a:endParaRPr lang="de-CH" sz="1400" b="1" dirty="0">
              <a:latin typeface="Arial Narrow"/>
              <a:cs typeface="Arial Narrow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40059" y="6306161"/>
            <a:ext cx="3042949" cy="2369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400" b="1" dirty="0" smtClean="0">
                <a:latin typeface="Arial Narrow"/>
                <a:cs typeface="Arial Narrow"/>
              </a:rPr>
              <a:t> http://lmu.web.psi.ch/facilities/facility.html </a:t>
            </a:r>
            <a:endParaRPr lang="de-CH" sz="1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41364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µSR Facilities around the World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"/>
          <a:stretch>
            <a:fillRect/>
          </a:stretch>
        </p:blipFill>
        <p:spPr bwMode="auto">
          <a:xfrm>
            <a:off x="857250" y="1485900"/>
            <a:ext cx="748823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058025" y="3073400"/>
            <a:ext cx="19065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2000" b="0" i="0">
                <a:latin typeface="Arial" charset="0"/>
              </a:rPr>
              <a:t>J-PARC (2009)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95288" y="6237312"/>
            <a:ext cx="8640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400" dirty="0"/>
              <a:t>f</a:t>
            </a:r>
            <a:r>
              <a:rPr lang="en-US" sz="1400" dirty="0" smtClean="0"/>
              <a:t>rom </a:t>
            </a:r>
            <a:r>
              <a:rPr lang="en-US" sz="1400" dirty="0"/>
              <a:t>“µSR brochure” by J.E </a:t>
            </a:r>
            <a:r>
              <a:rPr lang="en-US" sz="1400" dirty="0" err="1"/>
              <a:t>Sonier</a:t>
            </a:r>
            <a:r>
              <a:rPr lang="en-US" sz="1400" dirty="0"/>
              <a:t>, Simon-Fraser-Univ., Canada, 2002</a:t>
            </a:r>
            <a:r>
              <a:rPr lang="en-US" sz="1400" i="0" dirty="0"/>
              <a:t>. </a:t>
            </a:r>
            <a:r>
              <a:rPr lang="en-US" sz="1400" dirty="0"/>
              <a:t>http://musr.org/intro/musr/muSRBrochure.pdf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819400" y="949325"/>
            <a:ext cx="1223963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54000" rIns="54000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600" b="0" i="0"/>
              <a:t>pulsed (50Hz) muon beams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405438" y="949325"/>
            <a:ext cx="1157287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54000" rIns="54000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600" b="0" i="0"/>
              <a:t>continuous muon beams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02513" y="4386263"/>
            <a:ext cx="1223962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54000" rIns="54000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600" b="0" i="0" dirty="0"/>
              <a:t>pulsed </a:t>
            </a:r>
            <a:r>
              <a:rPr lang="en-US" sz="1600" b="0" i="0" dirty="0" smtClean="0"/>
              <a:t>(25Hz</a:t>
            </a:r>
            <a:r>
              <a:rPr lang="en-US" sz="1600" b="0" i="0" dirty="0"/>
              <a:t>) </a:t>
            </a:r>
            <a:r>
              <a:rPr lang="en-US" sz="1600" b="0" i="0" dirty="0" err="1"/>
              <a:t>muon</a:t>
            </a:r>
            <a:r>
              <a:rPr lang="en-US" sz="1600" b="0" i="0" dirty="0"/>
              <a:t> beams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65113" y="3062288"/>
            <a:ext cx="1152525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54000" rIns="54000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600" b="0" i="0"/>
              <a:t>continuous muon beams</a:t>
            </a:r>
          </a:p>
        </p:txBody>
      </p:sp>
    </p:spTree>
    <p:extLst>
      <p:ext uri="{BB962C8B-B14F-4D97-AF65-F5344CB8AC3E}">
        <p14:creationId xmlns:p14="http://schemas.microsoft.com/office/powerpoint/2010/main" val="2223428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 err="1"/>
              <a:t>What</a:t>
            </a:r>
            <a:r>
              <a:rPr lang="de-CH" sz="2400" dirty="0"/>
              <a:t> </a:t>
            </a:r>
            <a:r>
              <a:rPr lang="de-CH" sz="2400" dirty="0" err="1"/>
              <a:t>means</a:t>
            </a:r>
            <a:r>
              <a:rPr lang="de-CH" sz="2400" dirty="0"/>
              <a:t> </a:t>
            </a:r>
            <a:r>
              <a:rPr lang="de-CH" sz="2400" dirty="0" err="1"/>
              <a:t>good</a:t>
            </a:r>
            <a:r>
              <a:rPr lang="de-CH" sz="2400" dirty="0"/>
              <a:t> </a:t>
            </a:r>
            <a:r>
              <a:rPr lang="de-CH" sz="2400" dirty="0" err="1"/>
              <a:t>timing</a:t>
            </a:r>
            <a:r>
              <a:rPr lang="de-CH" sz="2400" dirty="0"/>
              <a:t>? The High Field Instrument </a:t>
            </a:r>
            <a:r>
              <a:rPr lang="de-CH" sz="2400" dirty="0" err="1"/>
              <a:t>at</a:t>
            </a:r>
            <a:r>
              <a:rPr lang="de-CH" sz="2400" dirty="0"/>
              <a:t> PSI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20</a:t>
            </a:fld>
            <a:r>
              <a:rPr lang="de-DE" dirty="0" smtClean="0"/>
              <a:t>/41</a:t>
            </a:r>
            <a:endParaRPr lang="de-DE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376904"/>
              </p:ext>
            </p:extLst>
          </p:nvPr>
        </p:nvGraphicFramePr>
        <p:xfrm>
          <a:off x="33454" y="476250"/>
          <a:ext cx="4537075" cy="316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4" name="Graph" r:id="rId3" imgW="4156200" imgH="2900160" progId="Origin50.Graph">
                  <p:embed/>
                </p:oleObj>
              </mc:Choice>
              <mc:Fallback>
                <p:oleObj name="Graph" r:id="rId3" imgW="415620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54" y="476250"/>
                        <a:ext cx="4537075" cy="316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708553"/>
              </p:ext>
            </p:extLst>
          </p:nvPr>
        </p:nvGraphicFramePr>
        <p:xfrm>
          <a:off x="0" y="3523068"/>
          <a:ext cx="4608513" cy="32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5" name="Graph" r:id="rId5" imgW="4156200" imgH="2900160" progId="Origin50.Graph">
                  <p:embed/>
                </p:oleObj>
              </mc:Choice>
              <mc:Fallback>
                <p:oleObj name="Graph" r:id="rId5" imgW="415620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23068"/>
                        <a:ext cx="4608513" cy="321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134292"/>
              </p:ext>
            </p:extLst>
          </p:nvPr>
        </p:nvGraphicFramePr>
        <p:xfrm>
          <a:off x="4211638" y="3596093"/>
          <a:ext cx="4535488" cy="316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6" name="Graph" r:id="rId7" imgW="4156200" imgH="2900160" progId="Origin50.Graph">
                  <p:embed/>
                </p:oleObj>
              </mc:Choice>
              <mc:Fallback>
                <p:oleObj name="Graph" r:id="rId7" imgW="415620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596093"/>
                        <a:ext cx="4535488" cy="316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5364163" y="836613"/>
            <a:ext cx="3633788" cy="2446338"/>
            <a:chOff x="3379" y="527"/>
            <a:chExt cx="2289" cy="1541"/>
          </a:xfrm>
        </p:grpSpPr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3470" y="527"/>
              <a:ext cx="2198" cy="1533"/>
              <a:chOff x="15332" y="15740"/>
              <a:chExt cx="2198" cy="1533"/>
            </a:xfrm>
          </p:grpSpPr>
          <p:pic>
            <p:nvPicPr>
              <p:cNvPr id="15" name="Picture 2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32" y="15921"/>
                <a:ext cx="2032" cy="1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 Box 30"/>
              <p:cNvSpPr txBox="1">
                <a:spLocks noChangeArrowheads="1"/>
              </p:cNvSpPr>
              <p:nvPr/>
            </p:nvSpPr>
            <p:spPr bwMode="auto">
              <a:xfrm>
                <a:off x="17328" y="15740"/>
                <a:ext cx="20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CH" sz="1800" b="1">
                    <a:solidFill>
                      <a:srgbClr val="FF33CC"/>
                    </a:solidFill>
                    <a:latin typeface="Courier New" pitchFamily="49" charset="0"/>
                  </a:rPr>
                  <a:t>1</a:t>
                </a:r>
                <a:endParaRPr lang="en-US" sz="1800" b="1">
                  <a:solidFill>
                    <a:srgbClr val="FF33CC"/>
                  </a:solidFill>
                  <a:latin typeface="Courier New" pitchFamily="49" charset="0"/>
                </a:endParaRPr>
              </a:p>
            </p:txBody>
          </p:sp>
          <p:sp>
            <p:nvSpPr>
              <p:cNvPr id="17" name="Text Box 31"/>
              <p:cNvSpPr txBox="1">
                <a:spLocks noChangeArrowheads="1"/>
              </p:cNvSpPr>
              <p:nvPr/>
            </p:nvSpPr>
            <p:spPr bwMode="auto">
              <a:xfrm>
                <a:off x="17328" y="15876"/>
                <a:ext cx="20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CH" sz="1800" b="1">
                    <a:solidFill>
                      <a:srgbClr val="0000FF"/>
                    </a:solidFill>
                    <a:latin typeface="Courier New" pitchFamily="49" charset="0"/>
                  </a:rPr>
                  <a:t>2</a:t>
                </a:r>
                <a:endParaRPr lang="en-US" sz="1800" b="1">
                  <a:solidFill>
                    <a:srgbClr val="0000FF"/>
                  </a:solidFill>
                  <a:latin typeface="Courier New" pitchFamily="49" charset="0"/>
                </a:endParaRPr>
              </a:p>
            </p:txBody>
          </p:sp>
          <p:sp>
            <p:nvSpPr>
              <p:cNvPr id="18" name="Text Box 32"/>
              <p:cNvSpPr txBox="1">
                <a:spLocks noChangeArrowheads="1"/>
              </p:cNvSpPr>
              <p:nvPr/>
            </p:nvSpPr>
            <p:spPr bwMode="auto">
              <a:xfrm>
                <a:off x="17328" y="16919"/>
                <a:ext cx="20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CH" sz="1800" b="1">
                    <a:solidFill>
                      <a:srgbClr val="00FF00"/>
                    </a:solidFill>
                    <a:latin typeface="Courier New" pitchFamily="49" charset="0"/>
                  </a:rPr>
                  <a:t>3</a:t>
                </a:r>
                <a:endParaRPr lang="en-US" sz="1800" b="1">
                  <a:solidFill>
                    <a:srgbClr val="00FF00"/>
                  </a:solidFill>
                  <a:latin typeface="Courier New" pitchFamily="49" charset="0"/>
                </a:endParaRPr>
              </a:p>
            </p:txBody>
          </p:sp>
          <p:sp>
            <p:nvSpPr>
              <p:cNvPr id="19" name="Text Box 33"/>
              <p:cNvSpPr txBox="1">
                <a:spLocks noChangeArrowheads="1"/>
              </p:cNvSpPr>
              <p:nvPr/>
            </p:nvSpPr>
            <p:spPr bwMode="auto">
              <a:xfrm>
                <a:off x="17328" y="17024"/>
                <a:ext cx="20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CH" sz="1800" b="1">
                    <a:solidFill>
                      <a:srgbClr val="FF0000"/>
                    </a:solidFill>
                    <a:latin typeface="Courier New" pitchFamily="49" charset="0"/>
                  </a:rPr>
                  <a:t>4</a:t>
                </a:r>
                <a:endParaRPr lang="en-US" sz="1800" b="1">
                  <a:solidFill>
                    <a:srgbClr val="FF0000"/>
                  </a:solidFill>
                  <a:latin typeface="Courier New" pitchFamily="49" charset="0"/>
                </a:endParaRPr>
              </a:p>
            </p:txBody>
          </p:sp>
          <p:sp>
            <p:nvSpPr>
              <p:cNvPr id="20" name="Text Box 34"/>
              <p:cNvSpPr txBox="1">
                <a:spLocks noChangeArrowheads="1"/>
              </p:cNvSpPr>
              <p:nvPr/>
            </p:nvSpPr>
            <p:spPr bwMode="auto">
              <a:xfrm>
                <a:off x="16194" y="15740"/>
                <a:ext cx="3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CH" sz="1800" b="1">
                    <a:solidFill>
                      <a:srgbClr val="0000FF"/>
                    </a:solidFill>
                    <a:latin typeface="Arial" charset="0"/>
                    <a:cs typeface="Arial" charset="0"/>
                    <a:sym typeface="Symbol" pitchFamily="18" charset="2"/>
                  </a:rPr>
                  <a:t>Mu</a:t>
                </a:r>
                <a:endParaRPr lang="en-US" sz="1800" b="1" baseline="-25000">
                  <a:solidFill>
                    <a:srgbClr val="0000FF"/>
                  </a:solidFill>
                  <a:latin typeface="Arial" charset="0"/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1" name="Oval 35"/>
              <p:cNvSpPr>
                <a:spLocks noChangeArrowheads="1"/>
              </p:cNvSpPr>
              <p:nvPr/>
            </p:nvSpPr>
            <p:spPr bwMode="auto">
              <a:xfrm>
                <a:off x="17002" y="16949"/>
                <a:ext cx="90" cy="9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2" name="Oval 36"/>
              <p:cNvSpPr>
                <a:spLocks noChangeArrowheads="1"/>
              </p:cNvSpPr>
              <p:nvPr/>
            </p:nvSpPr>
            <p:spPr bwMode="auto">
              <a:xfrm>
                <a:off x="17011" y="16012"/>
                <a:ext cx="90" cy="9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11" name="Text Box 37"/>
            <p:cNvSpPr txBox="1">
              <a:spLocks noChangeArrowheads="1"/>
            </p:cNvSpPr>
            <p:nvPr/>
          </p:nvSpPr>
          <p:spPr bwMode="auto">
            <a:xfrm rot="16200000">
              <a:off x="3245" y="1251"/>
              <a:ext cx="40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CH" sz="800" i="1">
                  <a:latin typeface="Arial" charset="0"/>
                </a:rPr>
                <a:t>E</a:t>
              </a:r>
              <a:r>
                <a:rPr lang="de-CH" sz="800">
                  <a:latin typeface="Arial" charset="0"/>
                </a:rPr>
                <a:t>/</a:t>
              </a:r>
              <a:r>
                <a:rPr lang="de-CH" sz="800">
                  <a:latin typeface="Arial" charset="0"/>
                  <a:cs typeface="Arial" charset="0"/>
                </a:rPr>
                <a:t>ħ (MHz)</a:t>
              </a:r>
            </a:p>
          </p:txBody>
        </p:sp>
        <p:sp>
          <p:nvSpPr>
            <p:cNvPr id="12" name="Text Box 38"/>
            <p:cNvSpPr txBox="1">
              <a:spLocks noChangeArrowheads="1"/>
            </p:cNvSpPr>
            <p:nvPr/>
          </p:nvSpPr>
          <p:spPr bwMode="auto">
            <a:xfrm>
              <a:off x="5057" y="845"/>
              <a:ext cx="2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0000FF"/>
                  </a:solidFill>
                  <a:latin typeface="Arial" charset="0"/>
                  <a:sym typeface="Symbol" pitchFamily="18" charset="2"/>
                </a:rPr>
                <a:t></a:t>
              </a:r>
              <a:r>
                <a:rPr lang="en-US" sz="1800" b="1" baseline="-25000">
                  <a:solidFill>
                    <a:srgbClr val="FF33CC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en-US" sz="1800" b="1" baseline="-25000">
                  <a:solidFill>
                    <a:srgbClr val="0000FF"/>
                  </a:solidFill>
                  <a:latin typeface="Arial" charset="0"/>
                  <a:sym typeface="Symbol" pitchFamily="18" charset="2"/>
                </a:rPr>
                <a:t>2</a:t>
              </a:r>
            </a:p>
          </p:txBody>
        </p:sp>
        <p:sp>
          <p:nvSpPr>
            <p:cNvPr id="13" name="Text Box 39"/>
            <p:cNvSpPr txBox="1">
              <a:spLocks noChangeArrowheads="1"/>
            </p:cNvSpPr>
            <p:nvPr/>
          </p:nvSpPr>
          <p:spPr bwMode="auto">
            <a:xfrm>
              <a:off x="5057" y="1480"/>
              <a:ext cx="2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0000FF"/>
                  </a:solidFill>
                  <a:latin typeface="Arial" charset="0"/>
                  <a:sym typeface="Symbol" pitchFamily="18" charset="2"/>
                </a:rPr>
                <a:t></a:t>
              </a:r>
              <a:r>
                <a:rPr lang="en-US" sz="1800" b="1" baseline="-25000">
                  <a:solidFill>
                    <a:srgbClr val="00FF00"/>
                  </a:solidFill>
                  <a:latin typeface="Arial" charset="0"/>
                  <a:sym typeface="Symbol" pitchFamily="18" charset="2"/>
                </a:rPr>
                <a:t>3</a:t>
              </a:r>
              <a:r>
                <a:rPr lang="en-US" sz="1800" b="1" baseline="-25000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4</a:t>
              </a:r>
            </a:p>
          </p:txBody>
        </p:sp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4468" y="1933"/>
              <a:ext cx="258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CH" sz="800" i="1">
                  <a:latin typeface="Arial" charset="0"/>
                </a:rPr>
                <a:t>B</a:t>
              </a:r>
              <a:r>
                <a:rPr lang="de-CH" sz="800">
                  <a:latin typeface="Arial" charset="0"/>
                  <a:cs typeface="Arial" charset="0"/>
                </a:rPr>
                <a:t> (T)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50069" y="3380151"/>
            <a:ext cx="3726982" cy="55181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Muonium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>
                <a:latin typeface="Arial Narrow"/>
                <a:cs typeface="Arial Narrow"/>
              </a:rPr>
              <a:t>in </a:t>
            </a:r>
            <a:r>
              <a:rPr lang="de-CH" sz="1700" b="1" dirty="0" err="1">
                <a:latin typeface="Arial Narrow"/>
                <a:cs typeface="Arial Narrow"/>
              </a:rPr>
              <a:t>synthetic</a:t>
            </a:r>
            <a:r>
              <a:rPr lang="de-CH" sz="1700" b="1" dirty="0">
                <a:latin typeface="Arial Narrow"/>
                <a:cs typeface="Arial Narrow"/>
              </a:rPr>
              <a:t> </a:t>
            </a:r>
            <a:r>
              <a:rPr lang="de-CH" sz="1700" b="1" dirty="0" err="1">
                <a:latin typeface="Arial Narrow"/>
                <a:cs typeface="Arial Narrow"/>
              </a:rPr>
              <a:t>quartz</a:t>
            </a:r>
            <a:r>
              <a:rPr lang="de-CH" sz="1700" b="1" dirty="0">
                <a:latin typeface="Arial Narrow"/>
                <a:cs typeface="Arial Narrow"/>
              </a:rPr>
              <a:t> </a:t>
            </a:r>
            <a:r>
              <a:rPr lang="de-CH" sz="1700" b="1" dirty="0" err="1">
                <a:latin typeface="Arial Narrow"/>
                <a:cs typeface="Arial Narrow"/>
              </a:rPr>
              <a:t>crystal</a:t>
            </a:r>
            <a:r>
              <a:rPr lang="de-CH" sz="1700" b="1" dirty="0">
                <a:latin typeface="Arial Narrow"/>
                <a:cs typeface="Arial Narrow"/>
              </a:rPr>
              <a:t> @ 8.0T</a:t>
            </a:r>
          </a:p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 → </a:t>
            </a:r>
            <a:r>
              <a:rPr lang="en-US" sz="1700" b="1" dirty="0">
                <a:latin typeface="Arial Narrow"/>
                <a:cs typeface="Arial Narrow"/>
              </a:rPr>
              <a:t>Time resolution from amplitude </a:t>
            </a:r>
            <a:r>
              <a:rPr lang="en-US" sz="1700" b="1" dirty="0" smtClean="0">
                <a:latin typeface="Arial Narrow"/>
                <a:cs typeface="Arial Narrow"/>
              </a:rPr>
              <a:t>ratios</a:t>
            </a:r>
            <a:endParaRPr lang="en-US" sz="17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816887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Research Fields of </a:t>
            </a:r>
            <a:r>
              <a:rPr lang="el-GR" dirty="0" smtClean="0"/>
              <a:t>μ</a:t>
            </a:r>
            <a:r>
              <a:rPr lang="de-CH" dirty="0" smtClean="0"/>
              <a:t>SR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21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2750" y="1312863"/>
            <a:ext cx="320792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Magnetism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Superconductivity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Semiconductor </a:t>
            </a:r>
            <a:r>
              <a:rPr lang="de-CH" sz="2400" dirty="0" err="1"/>
              <a:t>Physics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Chemistry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6159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060848"/>
            <a:ext cx="2081947" cy="17776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1920" y="774284"/>
            <a:ext cx="2323906" cy="310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 smtClean="0">
                <a:latin typeface="Arial Narrow"/>
                <a:cs typeface="Arial Narrow"/>
              </a:rPr>
              <a:t>ZF-</a:t>
            </a:r>
            <a:r>
              <a:rPr lang="el-GR" sz="2000" b="1" dirty="0" smtClean="0">
                <a:latin typeface="Arial Narrow"/>
                <a:cs typeface="Arial Narrow"/>
              </a:rPr>
              <a:t>μ</a:t>
            </a:r>
            <a:r>
              <a:rPr lang="de-CH" sz="2000" b="1" dirty="0" smtClean="0">
                <a:latin typeface="Arial Narrow"/>
                <a:cs typeface="Arial Narrow"/>
              </a:rPr>
              <a:t>SR on YBaCo</a:t>
            </a:r>
            <a:r>
              <a:rPr lang="de-CH" sz="2000" b="1" baseline="-25000" dirty="0" smtClean="0">
                <a:latin typeface="Arial Narrow"/>
                <a:cs typeface="Arial Narrow"/>
              </a:rPr>
              <a:t>2</a:t>
            </a:r>
            <a:r>
              <a:rPr lang="de-CH" sz="2000" b="1" dirty="0" smtClean="0">
                <a:latin typeface="Arial Narrow"/>
                <a:cs typeface="Arial Narrow"/>
              </a:rPr>
              <a:t>O</a:t>
            </a:r>
            <a:r>
              <a:rPr lang="de-CH" sz="2000" b="1" baseline="-25000" dirty="0" smtClean="0">
                <a:latin typeface="Arial Narrow"/>
                <a:cs typeface="Arial Narrow"/>
              </a:rPr>
              <a:t>5.49</a:t>
            </a:r>
            <a:endParaRPr lang="en-US" sz="2000" b="1" baseline="-25000" dirty="0" err="1">
              <a:latin typeface="Arial Narrow"/>
              <a:cs typeface="Arial Narro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Research Fields of </a:t>
            </a:r>
            <a:r>
              <a:rPr lang="el-GR" dirty="0" smtClean="0"/>
              <a:t>μ</a:t>
            </a:r>
            <a:r>
              <a:rPr lang="de-CH" dirty="0" smtClean="0"/>
              <a:t>SR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22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2750" y="1312863"/>
            <a:ext cx="320792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Magnetism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Superconductivity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Semiconductor </a:t>
            </a:r>
            <a:r>
              <a:rPr lang="de-CH" sz="2400" dirty="0" err="1"/>
              <a:t>Physics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Chemistry </a:t>
            </a:r>
            <a:endParaRPr lang="en-US" sz="24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87" y="1112838"/>
            <a:ext cx="3908425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665413" y="5756746"/>
            <a:ext cx="6010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de-CH" sz="1600" dirty="0"/>
              <a:t>Spin State </a:t>
            </a:r>
            <a:r>
              <a:rPr lang="de-CH" sz="1600" dirty="0" err="1"/>
              <a:t>Ordering</a:t>
            </a:r>
            <a:r>
              <a:rPr lang="de-CH" sz="1600" dirty="0"/>
              <a:t> in RBaCo</a:t>
            </a:r>
            <a:r>
              <a:rPr lang="de-CH" sz="1600" baseline="-25000" dirty="0"/>
              <a:t>2</a:t>
            </a:r>
            <a:r>
              <a:rPr lang="de-CH" sz="1600" dirty="0"/>
              <a:t>O</a:t>
            </a:r>
            <a:r>
              <a:rPr lang="de-CH" sz="1600" baseline="-25000" dirty="0"/>
              <a:t>5.5</a:t>
            </a:r>
            <a:r>
              <a:rPr lang="de-CH" sz="1600" dirty="0"/>
              <a:t> / </a:t>
            </a:r>
            <a:r>
              <a:rPr lang="de-CH" sz="1600" dirty="0" err="1"/>
              <a:t>Luetkens</a:t>
            </a:r>
            <a:r>
              <a:rPr lang="de-CH" sz="1600" dirty="0"/>
              <a:t> et al. PRL101, 017601 (2008)</a:t>
            </a:r>
            <a:endParaRPr lang="en-US" sz="1600" baseline="-25000" dirty="0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146300" y="1563688"/>
            <a:ext cx="1379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71" y="764704"/>
            <a:ext cx="3908425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01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Research Fields of </a:t>
            </a:r>
            <a:r>
              <a:rPr lang="el-GR" dirty="0"/>
              <a:t>μ</a:t>
            </a:r>
            <a:r>
              <a:rPr lang="de-CH" dirty="0"/>
              <a:t>SR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23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26" descr="649px-Kagome-lattice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3841750"/>
            <a:ext cx="19748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2750" y="1312863"/>
            <a:ext cx="320792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Magnetism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Superconductivity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Semiconductor </a:t>
            </a:r>
            <a:r>
              <a:rPr lang="de-CH" sz="2400" dirty="0" err="1"/>
              <a:t>Physics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Chemistry </a:t>
            </a:r>
            <a:endParaRPr lang="en-US" sz="2400" dirty="0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146300" y="1563688"/>
            <a:ext cx="1379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012825"/>
            <a:ext cx="3721100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16238" y="5805264"/>
            <a:ext cx="5822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de-CH" sz="1600" dirty="0" err="1"/>
              <a:t>Frustrated</a:t>
            </a:r>
            <a:r>
              <a:rPr lang="de-CH" sz="1600" dirty="0"/>
              <a:t> </a:t>
            </a:r>
            <a:r>
              <a:rPr lang="de-CH" sz="1600" dirty="0" err="1"/>
              <a:t>magnets</a:t>
            </a:r>
            <a:r>
              <a:rPr lang="de-CH" sz="1600" dirty="0"/>
              <a:t>: </a:t>
            </a:r>
            <a:r>
              <a:rPr lang="de-CH" sz="1600" dirty="0" err="1"/>
              <a:t>Twoards</a:t>
            </a:r>
            <a:r>
              <a:rPr lang="de-CH" sz="1600" dirty="0"/>
              <a:t> an Ideal </a:t>
            </a:r>
            <a:r>
              <a:rPr lang="de-CH" sz="1600" dirty="0" err="1"/>
              <a:t>Kagomé</a:t>
            </a:r>
            <a:r>
              <a:rPr lang="de-CH" sz="1600" dirty="0"/>
              <a:t> </a:t>
            </a:r>
            <a:r>
              <a:rPr lang="de-CH" sz="1600" dirty="0" err="1"/>
              <a:t>Lattice</a:t>
            </a:r>
            <a:r>
              <a:rPr lang="de-CH" sz="1600" dirty="0"/>
              <a:t> Zn</a:t>
            </a:r>
            <a:r>
              <a:rPr lang="de-CH" sz="1600" baseline="-25000" dirty="0"/>
              <a:t>x</a:t>
            </a:r>
            <a:r>
              <a:rPr lang="de-CH" sz="1600" dirty="0"/>
              <a:t>Cu</a:t>
            </a:r>
            <a:r>
              <a:rPr lang="de-CH" sz="1600" baseline="-25000" dirty="0"/>
              <a:t>4-x</a:t>
            </a:r>
            <a:r>
              <a:rPr lang="de-CH" sz="1600" dirty="0"/>
              <a:t>(OH)</a:t>
            </a:r>
            <a:r>
              <a:rPr lang="de-CH" sz="1600" baseline="-25000" dirty="0"/>
              <a:t>6</a:t>
            </a:r>
            <a:r>
              <a:rPr lang="de-CH" sz="1600" dirty="0"/>
              <a:t>Cl</a:t>
            </a:r>
            <a:r>
              <a:rPr lang="de-CH" sz="1600" baseline="-25000" dirty="0"/>
              <a:t>2</a:t>
            </a:r>
          </a:p>
          <a:p>
            <a:r>
              <a:rPr lang="de-CH" sz="1600" dirty="0"/>
              <a:t>P. Mendels et al. PRL98, 077204 (2007)</a:t>
            </a:r>
            <a:endParaRPr lang="en-US" sz="1600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103813" y="1625600"/>
            <a:ext cx="50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de-CH"/>
              <a:t>x=1</a:t>
            </a:r>
            <a:endParaRPr lang="en-US"/>
          </a:p>
        </p:txBody>
      </p:sp>
      <p:grpSp>
        <p:nvGrpSpPr>
          <p:cNvPr id="12" name="Group 24"/>
          <p:cNvGrpSpPr>
            <a:grpSpLocks/>
          </p:cNvGrpSpPr>
          <p:nvPr/>
        </p:nvGrpSpPr>
        <p:grpSpPr bwMode="auto">
          <a:xfrm>
            <a:off x="3108325" y="4103688"/>
            <a:ext cx="1133475" cy="1308100"/>
            <a:chOff x="1782" y="2626"/>
            <a:chExt cx="714" cy="824"/>
          </a:xfrm>
        </p:grpSpPr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845" y="3281"/>
              <a:ext cx="5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rot="3600000">
              <a:off x="1986" y="3034"/>
              <a:ext cx="5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rot="-3600000">
              <a:off x="1705" y="3033"/>
              <a:ext cx="5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380" y="3256"/>
              <a:ext cx="56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100" y="2764"/>
              <a:ext cx="56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820" y="3256"/>
              <a:ext cx="56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1796" y="3220"/>
              <a:ext cx="128" cy="1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332" y="3192"/>
              <a:ext cx="128" cy="1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2014" y="3258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de-CH" sz="1400"/>
                <a:t>AF</a:t>
              </a:r>
              <a:endParaRPr lang="en-US" sz="1400"/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58" y="2930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de-CH" sz="1400"/>
                <a:t>AF</a:t>
              </a:r>
              <a:endParaRPr lang="en-US" sz="1400"/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1782" y="2930"/>
              <a:ext cx="2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de-CH" sz="1400"/>
                <a:t>AF</a:t>
              </a:r>
              <a:endParaRPr lang="en-US" sz="1400"/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126" y="2626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de-CH" i="0"/>
                <a:t>?</a:t>
              </a:r>
              <a:endParaRPr lang="en-US" i="0"/>
            </a:p>
          </p:txBody>
        </p:sp>
      </p:grpSp>
      <p:pic>
        <p:nvPicPr>
          <p:cNvPr id="25" name="Picture 25" descr="kag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4054475"/>
            <a:ext cx="16017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2274888"/>
            <a:ext cx="3800475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998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Research Fields of </a:t>
            </a:r>
            <a:r>
              <a:rPr lang="el-GR" dirty="0" smtClean="0"/>
              <a:t>μ</a:t>
            </a:r>
            <a:r>
              <a:rPr lang="de-CH" dirty="0" smtClean="0"/>
              <a:t>SR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24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2750" y="1312863"/>
            <a:ext cx="320792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Magnetism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Superconductivity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Semiconductor </a:t>
            </a:r>
            <a:r>
              <a:rPr lang="de-CH" sz="2400" dirty="0" err="1"/>
              <a:t>Physics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Chemistry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95" y="2060848"/>
            <a:ext cx="3263652" cy="462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52736"/>
            <a:ext cx="3064669" cy="873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69" y="2708920"/>
            <a:ext cx="4310063" cy="2519363"/>
          </a:xfrm>
          <a:prstGeom prst="rect">
            <a:avLst/>
          </a:prstGeom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976438" y="2664000"/>
            <a:ext cx="1379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" y="3131729"/>
            <a:ext cx="3895344" cy="27191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00630" y="5587406"/>
            <a:ext cx="4659802" cy="812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i="1" dirty="0" smtClean="0">
                <a:latin typeface="Arial Narrow"/>
                <a:cs typeface="Arial Narrow"/>
              </a:rPr>
              <a:t>Exotic Superconductivity: </a:t>
            </a:r>
            <a:r>
              <a:rPr lang="en-US" sz="1600" b="1" i="1" dirty="0" err="1" smtClean="0">
                <a:latin typeface="Arial Narrow"/>
                <a:cs typeface="Arial Narrow"/>
              </a:rPr>
              <a:t>Nonunitary</a:t>
            </a:r>
            <a:r>
              <a:rPr lang="en-US" sz="1600" b="1" i="1" dirty="0" smtClean="0">
                <a:latin typeface="Arial Narrow"/>
                <a:cs typeface="Arial Narrow"/>
              </a:rPr>
              <a:t> </a:t>
            </a:r>
            <a:r>
              <a:rPr lang="en-US" sz="1600" b="1" i="1" dirty="0">
                <a:latin typeface="Arial Narrow"/>
                <a:cs typeface="Arial Narrow"/>
              </a:rPr>
              <a:t>Triplet Pairing in </a:t>
            </a:r>
            <a:r>
              <a:rPr lang="en-US" sz="1600" b="1" i="1" dirty="0" smtClean="0">
                <a:latin typeface="Arial Narrow"/>
                <a:cs typeface="Arial Narrow"/>
              </a:rPr>
              <a:t>the</a:t>
            </a:r>
            <a:br>
              <a:rPr lang="en-US" sz="1600" b="1" i="1" dirty="0" smtClean="0">
                <a:latin typeface="Arial Narrow"/>
                <a:cs typeface="Arial Narrow"/>
              </a:rPr>
            </a:br>
            <a:r>
              <a:rPr lang="en-US" sz="1600" b="1" i="1" dirty="0" err="1" smtClean="0">
                <a:latin typeface="Arial Narrow"/>
                <a:cs typeface="Arial Narrow"/>
              </a:rPr>
              <a:t>Centrosymmetric</a:t>
            </a:r>
            <a:r>
              <a:rPr lang="en-US" sz="1600" b="1" i="1" dirty="0" smtClean="0">
                <a:latin typeface="Arial Narrow"/>
                <a:cs typeface="Arial Narrow"/>
              </a:rPr>
              <a:t> </a:t>
            </a:r>
            <a:r>
              <a:rPr lang="en-US" sz="1600" b="1" i="1" dirty="0">
                <a:latin typeface="Arial Narrow"/>
                <a:cs typeface="Arial Narrow"/>
              </a:rPr>
              <a:t>Superconductor </a:t>
            </a:r>
            <a:r>
              <a:rPr lang="en-US" sz="1600" b="1" i="1" dirty="0" smtClean="0">
                <a:latin typeface="Arial Narrow"/>
                <a:cs typeface="Arial Narrow"/>
              </a:rPr>
              <a:t>LaNiGa</a:t>
            </a:r>
            <a:r>
              <a:rPr lang="en-US" sz="1600" b="1" i="1" baseline="-25000" dirty="0" smtClean="0">
                <a:latin typeface="Arial Narrow"/>
                <a:cs typeface="Arial Narrow"/>
              </a:rPr>
              <a:t>2</a:t>
            </a:r>
            <a:r>
              <a:rPr lang="en-US" sz="1600" b="1" i="1" dirty="0" smtClean="0">
                <a:latin typeface="Arial Narrow"/>
                <a:cs typeface="Arial Narrow"/>
              </a:rPr>
              <a:t> </a:t>
            </a:r>
            <a:br>
              <a:rPr lang="en-US" sz="1600" b="1" i="1" dirty="0" smtClean="0">
                <a:latin typeface="Arial Narrow"/>
                <a:cs typeface="Arial Narrow"/>
              </a:rPr>
            </a:br>
            <a:r>
              <a:rPr lang="en-US" sz="1600" b="1" i="1" dirty="0" smtClean="0">
                <a:latin typeface="Arial Narrow"/>
                <a:cs typeface="Arial Narrow"/>
              </a:rPr>
              <a:t>A.D. Hillier et al. PRL109, 097001 (2012). </a:t>
            </a:r>
            <a:endParaRPr lang="en-US" sz="1600" b="1" i="1" baseline="-25000" dirty="0">
              <a:latin typeface="Arial Narrow"/>
              <a:cs typeface="Arial Narrow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2814762" y="3101009"/>
            <a:ext cx="2027582" cy="2773147"/>
          </a:xfrm>
          <a:custGeom>
            <a:avLst/>
            <a:gdLst>
              <a:gd name="connsiteX0" fmla="*/ 2027582 w 2027582"/>
              <a:gd name="connsiteY0" fmla="*/ 0 h 2772651"/>
              <a:gd name="connsiteX1" fmla="*/ 1081377 w 2027582"/>
              <a:gd name="connsiteY1" fmla="*/ 333954 h 2772651"/>
              <a:gd name="connsiteX2" fmla="*/ 803081 w 2027582"/>
              <a:gd name="connsiteY2" fmla="*/ 1836751 h 2772651"/>
              <a:gd name="connsiteX3" fmla="*/ 731520 w 2027582"/>
              <a:gd name="connsiteY3" fmla="*/ 2767054 h 2772651"/>
              <a:gd name="connsiteX4" fmla="*/ 0 w 2027582"/>
              <a:gd name="connsiteY4" fmla="*/ 2154803 h 2772651"/>
              <a:gd name="connsiteX0" fmla="*/ 2027582 w 2027582"/>
              <a:gd name="connsiteY0" fmla="*/ 0 h 2773147"/>
              <a:gd name="connsiteX1" fmla="*/ 1081377 w 2027582"/>
              <a:gd name="connsiteY1" fmla="*/ 333954 h 2773147"/>
              <a:gd name="connsiteX2" fmla="*/ 938254 w 2027582"/>
              <a:gd name="connsiteY2" fmla="*/ 1820848 h 2773147"/>
              <a:gd name="connsiteX3" fmla="*/ 731520 w 2027582"/>
              <a:gd name="connsiteY3" fmla="*/ 2767054 h 2773147"/>
              <a:gd name="connsiteX4" fmla="*/ 0 w 2027582"/>
              <a:gd name="connsiteY4" fmla="*/ 2154803 h 2773147"/>
              <a:gd name="connsiteX0" fmla="*/ 2027582 w 2027582"/>
              <a:gd name="connsiteY0" fmla="*/ 0 h 2773147"/>
              <a:gd name="connsiteX1" fmla="*/ 1081377 w 2027582"/>
              <a:gd name="connsiteY1" fmla="*/ 333954 h 2773147"/>
              <a:gd name="connsiteX2" fmla="*/ 938254 w 2027582"/>
              <a:gd name="connsiteY2" fmla="*/ 1820848 h 2773147"/>
              <a:gd name="connsiteX3" fmla="*/ 731520 w 2027582"/>
              <a:gd name="connsiteY3" fmla="*/ 2767054 h 2773147"/>
              <a:gd name="connsiteX4" fmla="*/ 0 w 2027582"/>
              <a:gd name="connsiteY4" fmla="*/ 2154803 h 277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7582" h="2773147">
                <a:moveTo>
                  <a:pt x="2027582" y="0"/>
                </a:moveTo>
                <a:cubicBezTo>
                  <a:pt x="1656521" y="13914"/>
                  <a:pt x="1262932" y="30480"/>
                  <a:pt x="1081377" y="333954"/>
                </a:cubicBezTo>
                <a:cubicBezTo>
                  <a:pt x="899822" y="637428"/>
                  <a:pt x="948856" y="1391477"/>
                  <a:pt x="938254" y="1820848"/>
                </a:cubicBezTo>
                <a:cubicBezTo>
                  <a:pt x="927652" y="2250219"/>
                  <a:pt x="887896" y="2711395"/>
                  <a:pt x="731520" y="2767054"/>
                </a:cubicBezTo>
                <a:cubicBezTo>
                  <a:pt x="575144" y="2822713"/>
                  <a:pt x="298836" y="2487433"/>
                  <a:pt x="0" y="2154803"/>
                </a:cubicBezTo>
              </a:path>
            </a:pathLst>
          </a:custGeom>
          <a:noFill/>
          <a:ln w="12700" cap="flat" cmpd="sng" algn="ctr">
            <a:solidFill>
              <a:srgbClr val="0000FF"/>
            </a:solidFill>
            <a:prstDash val="solid"/>
            <a:round/>
            <a:headEnd type="oval" w="lg" len="lg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Freeform 13"/>
          <p:cNvSpPr/>
          <p:nvPr/>
        </p:nvSpPr>
        <p:spPr bwMode="auto">
          <a:xfrm>
            <a:off x="2703443" y="4373217"/>
            <a:ext cx="2973788" cy="715618"/>
          </a:xfrm>
          <a:custGeom>
            <a:avLst/>
            <a:gdLst>
              <a:gd name="connsiteX0" fmla="*/ 2973788 w 2973788"/>
              <a:gd name="connsiteY0" fmla="*/ 0 h 715618"/>
              <a:gd name="connsiteX1" fmla="*/ 1804947 w 2973788"/>
              <a:gd name="connsiteY1" fmla="*/ 246491 h 715618"/>
              <a:gd name="connsiteX2" fmla="*/ 326004 w 2973788"/>
              <a:gd name="connsiteY2" fmla="*/ 341906 h 715618"/>
              <a:gd name="connsiteX3" fmla="*/ 0 w 2973788"/>
              <a:gd name="connsiteY3" fmla="*/ 715618 h 71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788" h="715618">
                <a:moveTo>
                  <a:pt x="2973788" y="0"/>
                </a:moveTo>
                <a:cubicBezTo>
                  <a:pt x="2610016" y="94753"/>
                  <a:pt x="2246244" y="189507"/>
                  <a:pt x="1804947" y="246491"/>
                </a:cubicBezTo>
                <a:cubicBezTo>
                  <a:pt x="1363650" y="303475"/>
                  <a:pt x="626829" y="263718"/>
                  <a:pt x="326004" y="341906"/>
                </a:cubicBezTo>
                <a:cubicBezTo>
                  <a:pt x="25179" y="420094"/>
                  <a:pt x="12589" y="567856"/>
                  <a:pt x="0" y="715618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oval" w="lg" len="lg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0045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410891" y="706284"/>
            <a:ext cx="3315081" cy="2560701"/>
            <a:chOff x="1187987" y="3705225"/>
            <a:chExt cx="3315081" cy="2560701"/>
          </a:xfrm>
        </p:grpSpPr>
        <p:pic>
          <p:nvPicPr>
            <p:cNvPr id="46" name="Picture 8" descr="vortex_phase_diagram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987" y="3705225"/>
              <a:ext cx="3315081" cy="2560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789043" y="5959474"/>
              <a:ext cx="1877164" cy="2016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Research Fields of </a:t>
            </a:r>
            <a:r>
              <a:rPr lang="el-GR" dirty="0" smtClean="0"/>
              <a:t>μ</a:t>
            </a:r>
            <a:r>
              <a:rPr lang="de-CH" dirty="0" smtClean="0"/>
              <a:t>SR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25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2750" y="1312863"/>
            <a:ext cx="320792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Magnetism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Superconductivity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Semiconductor </a:t>
            </a:r>
            <a:r>
              <a:rPr lang="de-CH" sz="2400" dirty="0" err="1"/>
              <a:t>Physics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Chemistry </a:t>
            </a:r>
            <a:endParaRPr lang="en-US" sz="2400" dirty="0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976438" y="2664000"/>
            <a:ext cx="68976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2" descr="vortex-lattice-200-20-1000-3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49" y="859167"/>
            <a:ext cx="3375851" cy="24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pB-200-20-10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09" y="2844800"/>
            <a:ext cx="51181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vortex-lattice-200-20-100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47" y="3132137"/>
            <a:ext cx="307022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8"/>
          <p:cNvSpPr>
            <a:spLocks noChangeShapeType="1"/>
          </p:cNvSpPr>
          <p:nvPr/>
        </p:nvSpPr>
        <p:spPr bwMode="auto">
          <a:xfrm flipV="1">
            <a:off x="5932847" y="5815012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882047" y="5662612"/>
            <a:ext cx="500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800" dirty="0" err="1"/>
              <a:t>B</a:t>
            </a:r>
            <a:r>
              <a:rPr lang="en-US" sz="1800" i="0" baseline="-25000" dirty="0" err="1"/>
              <a:t>ext</a:t>
            </a:r>
            <a:endParaRPr lang="en-US" sz="1800" i="0" baseline="-25000" dirty="0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rot="5400000" flipV="1">
            <a:off x="8679222" y="4502149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533172" y="4306887"/>
            <a:ext cx="4683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600" dirty="0" err="1"/>
              <a:t>B</a:t>
            </a:r>
            <a:r>
              <a:rPr lang="en-US" sz="1600" baseline="-25000" dirty="0" err="1"/>
              <a:t>ext</a:t>
            </a:r>
            <a:endParaRPr lang="en-US" sz="1600" baseline="-25000" dirty="0"/>
          </a:p>
        </p:txBody>
      </p:sp>
      <p:pic>
        <p:nvPicPr>
          <p:cNvPr id="19" name="Picture 14" descr="precess_less_fa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34" y="5667375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precess_slo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97" y="3246437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precess_fa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659" y="5811837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5162909" y="6111875"/>
            <a:ext cx="88900" cy="889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6499584" y="4464050"/>
            <a:ext cx="88900" cy="889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6497997" y="3865562"/>
            <a:ext cx="88900" cy="889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7048859" y="3548062"/>
            <a:ext cx="88900" cy="889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7593372" y="3868737"/>
            <a:ext cx="88900" cy="889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24"/>
          <p:cNvSpPr>
            <a:spLocks noChangeArrowheads="1"/>
          </p:cNvSpPr>
          <p:nvPr/>
        </p:nvSpPr>
        <p:spPr bwMode="auto">
          <a:xfrm>
            <a:off x="7590197" y="4470400"/>
            <a:ext cx="88900" cy="889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5"/>
          <p:cNvSpPr>
            <a:spLocks noChangeArrowheads="1"/>
          </p:cNvSpPr>
          <p:nvPr/>
        </p:nvSpPr>
        <p:spPr bwMode="auto">
          <a:xfrm>
            <a:off x="7048859" y="4786312"/>
            <a:ext cx="88900" cy="889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26"/>
          <p:cNvSpPr>
            <a:spLocks noChangeArrowheads="1"/>
          </p:cNvSpPr>
          <p:nvPr/>
        </p:nvSpPr>
        <p:spPr bwMode="auto">
          <a:xfrm>
            <a:off x="5389922" y="3122612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6772634" y="3705225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8"/>
          <p:cNvSpPr>
            <a:spLocks noChangeArrowheads="1"/>
          </p:cNvSpPr>
          <p:nvPr/>
        </p:nvSpPr>
        <p:spPr bwMode="auto">
          <a:xfrm>
            <a:off x="7336197" y="3711575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29"/>
          <p:cNvSpPr>
            <a:spLocks noChangeArrowheads="1"/>
          </p:cNvSpPr>
          <p:nvPr/>
        </p:nvSpPr>
        <p:spPr bwMode="auto">
          <a:xfrm>
            <a:off x="7590197" y="4165600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0"/>
          <p:cNvSpPr>
            <a:spLocks noChangeArrowheads="1"/>
          </p:cNvSpPr>
          <p:nvPr/>
        </p:nvSpPr>
        <p:spPr bwMode="auto">
          <a:xfrm>
            <a:off x="6486884" y="4148137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31"/>
          <p:cNvSpPr>
            <a:spLocks noChangeArrowheads="1"/>
          </p:cNvSpPr>
          <p:nvPr/>
        </p:nvSpPr>
        <p:spPr bwMode="auto">
          <a:xfrm>
            <a:off x="6764697" y="4630737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7323497" y="4627562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33"/>
          <p:cNvSpPr>
            <a:spLocks noChangeArrowheads="1"/>
          </p:cNvSpPr>
          <p:nvPr/>
        </p:nvSpPr>
        <p:spPr bwMode="auto">
          <a:xfrm>
            <a:off x="8006122" y="6072187"/>
            <a:ext cx="88900" cy="889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34"/>
          <p:cNvSpPr>
            <a:spLocks noChangeArrowheads="1"/>
          </p:cNvSpPr>
          <p:nvPr/>
        </p:nvSpPr>
        <p:spPr bwMode="auto">
          <a:xfrm>
            <a:off x="7040922" y="4170362"/>
            <a:ext cx="88900" cy="889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35"/>
          <p:cNvSpPr>
            <a:spLocks noChangeArrowheads="1"/>
          </p:cNvSpPr>
          <p:nvPr/>
        </p:nvSpPr>
        <p:spPr bwMode="auto">
          <a:xfrm>
            <a:off x="6212247" y="3706812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36"/>
          <p:cNvSpPr>
            <a:spLocks noChangeArrowheads="1"/>
          </p:cNvSpPr>
          <p:nvPr/>
        </p:nvSpPr>
        <p:spPr bwMode="auto">
          <a:xfrm>
            <a:off x="7871184" y="3717925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7"/>
          <p:cNvSpPr>
            <a:spLocks noChangeArrowheads="1"/>
          </p:cNvSpPr>
          <p:nvPr/>
        </p:nvSpPr>
        <p:spPr bwMode="auto">
          <a:xfrm>
            <a:off x="7853722" y="4624387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38"/>
          <p:cNvSpPr>
            <a:spLocks noChangeArrowheads="1"/>
          </p:cNvSpPr>
          <p:nvPr/>
        </p:nvSpPr>
        <p:spPr bwMode="auto">
          <a:xfrm>
            <a:off x="6217009" y="4625975"/>
            <a:ext cx="88900" cy="88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" name="Picture 18" descr="precess_fa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944" y="1336572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4" descr="precess_less_fa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1" y="1862673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6" descr="precess_slo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19" y="2420820"/>
            <a:ext cx="38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6888034" y="746035"/>
            <a:ext cx="1896353" cy="4739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CH" sz="1400" b="1" dirty="0" err="1" smtClean="0">
                <a:latin typeface="Arial Narrow"/>
                <a:cs typeface="Arial Narrow"/>
              </a:rPr>
              <a:t>Magnetic</a:t>
            </a:r>
            <a:r>
              <a:rPr lang="de-CH" sz="1400" b="1" dirty="0">
                <a:latin typeface="Arial Narrow"/>
                <a:cs typeface="Arial Narrow"/>
              </a:rPr>
              <a:t> </a:t>
            </a:r>
            <a:r>
              <a:rPr lang="de-CH" sz="1400" b="1" dirty="0" smtClean="0">
                <a:latin typeface="Arial Narrow"/>
                <a:cs typeface="Arial Narrow"/>
              </a:rPr>
              <a:t>Field Distribution</a:t>
            </a:r>
          </a:p>
          <a:p>
            <a:pPr algn="ctr">
              <a:lnSpc>
                <a:spcPct val="110000"/>
              </a:lnSpc>
            </a:pPr>
            <a:r>
              <a:rPr lang="de-CH" sz="1400" b="1" dirty="0">
                <a:latin typeface="Arial Narrow"/>
                <a:cs typeface="Arial Narrow"/>
              </a:rPr>
              <a:t>d</a:t>
            </a:r>
            <a:r>
              <a:rPr lang="de-CH" sz="1400" b="1" dirty="0" smtClean="0">
                <a:latin typeface="Arial Narrow"/>
                <a:cs typeface="Arial Narrow"/>
              </a:rPr>
              <a:t>ue </a:t>
            </a:r>
            <a:r>
              <a:rPr lang="de-CH" sz="1400" b="1" dirty="0" err="1" smtClean="0">
                <a:latin typeface="Arial Narrow"/>
                <a:cs typeface="Arial Narrow"/>
              </a:rPr>
              <a:t>to</a:t>
            </a:r>
            <a:r>
              <a:rPr lang="de-CH" sz="1400" b="1" dirty="0" smtClean="0">
                <a:latin typeface="Arial Narrow"/>
                <a:cs typeface="Arial Narrow"/>
              </a:rPr>
              <a:t> </a:t>
            </a:r>
            <a:r>
              <a:rPr lang="de-CH" sz="1400" b="1" dirty="0" err="1" smtClean="0">
                <a:latin typeface="Arial Narrow"/>
                <a:cs typeface="Arial Narrow"/>
              </a:rPr>
              <a:t>Vortices</a:t>
            </a:r>
            <a:endParaRPr lang="de-CH" sz="1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88015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Research Fields of </a:t>
            </a:r>
            <a:r>
              <a:rPr lang="el-GR" dirty="0"/>
              <a:t>μ</a:t>
            </a:r>
            <a:r>
              <a:rPr lang="de-CH" dirty="0"/>
              <a:t>SR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26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60" y="1042230"/>
            <a:ext cx="2895600" cy="3741420"/>
          </a:xfrm>
          <a:prstGeom prst="rect">
            <a:avLst/>
          </a:prstGeom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976438" y="2664000"/>
            <a:ext cx="64424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99711" y="1281059"/>
            <a:ext cx="474232" cy="26404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 T&gt;</a:t>
            </a:r>
            <a:r>
              <a:rPr lang="de-CH" sz="1700" b="1" dirty="0" err="1" smtClean="0">
                <a:latin typeface="Arial Narrow"/>
                <a:cs typeface="Arial Narrow"/>
              </a:rPr>
              <a:t>T</a:t>
            </a:r>
            <a:r>
              <a:rPr lang="de-CH" sz="1700" b="1" baseline="-25000" dirty="0" err="1" smtClean="0">
                <a:latin typeface="Arial Narrow"/>
                <a:cs typeface="Arial Narrow"/>
              </a:rPr>
              <a:t>c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endParaRPr lang="de-CH" sz="1700" b="1" baseline="-250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9404" y="2958866"/>
            <a:ext cx="374846" cy="2640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T&lt;</a:t>
            </a:r>
            <a:r>
              <a:rPr lang="de-CH" sz="1700" b="1" dirty="0" err="1" smtClean="0">
                <a:latin typeface="Arial Narrow"/>
                <a:cs typeface="Arial Narrow"/>
              </a:rPr>
              <a:t>T</a:t>
            </a:r>
            <a:r>
              <a:rPr lang="de-CH" sz="1700" b="1" baseline="-25000" dirty="0" err="1" smtClean="0">
                <a:latin typeface="Arial Narrow"/>
                <a:cs typeface="Arial Narrow"/>
              </a:rPr>
              <a:t>c</a:t>
            </a:r>
            <a:endParaRPr lang="de-CH" sz="1700" b="1" baseline="-25000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5141" y="5098515"/>
            <a:ext cx="4273606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err="1" smtClean="0">
                <a:latin typeface="Arial Narrow"/>
                <a:cs typeface="Arial Narrow"/>
              </a:rPr>
              <a:t>damping</a:t>
            </a:r>
            <a:r>
              <a:rPr lang="de-CH" sz="1700" b="1" dirty="0" smtClean="0">
                <a:latin typeface="Arial Narrow"/>
                <a:cs typeface="Arial Narrow"/>
              </a:rPr>
              <a:t>, </a:t>
            </a:r>
            <a:r>
              <a:rPr lang="el-GR" sz="1700" b="1" dirty="0" smtClean="0">
                <a:latin typeface="Arial Narrow"/>
                <a:cs typeface="Arial Narrow"/>
              </a:rPr>
              <a:t>σ</a:t>
            </a:r>
            <a:endParaRPr lang="de-CH" sz="1700" b="1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→ </a:t>
            </a:r>
            <a:r>
              <a:rPr lang="de-CH" sz="1700" b="1" dirty="0" err="1" smtClean="0">
                <a:latin typeface="Arial Narrow"/>
                <a:cs typeface="Arial Narrow"/>
              </a:rPr>
              <a:t>magnetic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penetration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depth</a:t>
            </a:r>
            <a:r>
              <a:rPr lang="de-CH" sz="1700" b="1" dirty="0" smtClean="0">
                <a:latin typeface="Arial Narrow"/>
                <a:cs typeface="Arial Narrow"/>
              </a:rPr>
              <a:t>,  </a:t>
            </a:r>
            <a:r>
              <a:rPr lang="el-GR" sz="1700" b="1" dirty="0" smtClean="0">
                <a:latin typeface="Arial Narrow"/>
                <a:cs typeface="Arial Narrow"/>
              </a:rPr>
              <a:t>λ</a:t>
            </a:r>
            <a:r>
              <a:rPr lang="de-CH" sz="1700" b="1" dirty="0" smtClean="0">
                <a:latin typeface="Arial Narrow"/>
                <a:cs typeface="Arial Narrow"/>
              </a:rPr>
              <a:t> (via </a:t>
            </a:r>
            <a:r>
              <a:rPr lang="de-CH" sz="1700" b="1" dirty="0" err="1" smtClean="0">
                <a:latin typeface="Arial Narrow"/>
                <a:cs typeface="Arial Narrow"/>
              </a:rPr>
              <a:t>theory</a:t>
            </a:r>
            <a:r>
              <a:rPr lang="de-CH" sz="1700" b="1" dirty="0" smtClean="0">
                <a:latin typeface="Arial Narrow"/>
                <a:cs typeface="Arial Narrow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→ </a:t>
            </a:r>
            <a:r>
              <a:rPr lang="de-CH" sz="1700" b="1" dirty="0" err="1" smtClean="0">
                <a:latin typeface="Arial Narrow"/>
                <a:cs typeface="Arial Narrow"/>
              </a:rPr>
              <a:t>Uemura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plot</a:t>
            </a:r>
            <a:r>
              <a:rPr lang="de-CH" sz="1700" b="1" dirty="0" smtClean="0">
                <a:latin typeface="Arial Narrow"/>
                <a:cs typeface="Arial Narrow"/>
              </a:rPr>
              <a:t>: </a:t>
            </a:r>
            <a:r>
              <a:rPr lang="de-CH" sz="1700" b="1" dirty="0" err="1" smtClean="0">
                <a:latin typeface="Arial Narrow"/>
                <a:cs typeface="Arial Narrow"/>
              </a:rPr>
              <a:t>classification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of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superconductors</a:t>
            </a:r>
            <a:endParaRPr lang="de-CH" sz="1700" b="1" dirty="0"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2415" y="6392708"/>
            <a:ext cx="6787756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l-GR" sz="1400" b="1" i="1" dirty="0" smtClean="0">
                <a:latin typeface="Arial Narrow"/>
                <a:cs typeface="Arial Narrow"/>
              </a:rPr>
              <a:t>μ</a:t>
            </a:r>
            <a:r>
              <a:rPr lang="de-CH" sz="1400" b="1" i="1" dirty="0" smtClean="0">
                <a:latin typeface="Arial Narrow"/>
                <a:cs typeface="Arial Narrow"/>
              </a:rPr>
              <a:t>SR </a:t>
            </a:r>
            <a:r>
              <a:rPr lang="de-CH" sz="1400" b="1" i="1" dirty="0" err="1" smtClean="0">
                <a:latin typeface="Arial Narrow"/>
                <a:cs typeface="Arial Narrow"/>
              </a:rPr>
              <a:t>studies</a:t>
            </a:r>
            <a:r>
              <a:rPr lang="de-CH" sz="1400" b="1" i="1" dirty="0" smtClean="0">
                <a:latin typeface="Arial Narrow"/>
                <a:cs typeface="Arial Narrow"/>
              </a:rPr>
              <a:t> </a:t>
            </a:r>
            <a:r>
              <a:rPr lang="de-CH" sz="1400" b="1" i="1" dirty="0" err="1" smtClean="0">
                <a:latin typeface="Arial Narrow"/>
                <a:cs typeface="Arial Narrow"/>
              </a:rPr>
              <a:t>of</a:t>
            </a:r>
            <a:r>
              <a:rPr lang="de-CH" sz="1400" b="1" i="1" dirty="0" smtClean="0">
                <a:latin typeface="Arial Narrow"/>
                <a:cs typeface="Arial Narrow"/>
              </a:rPr>
              <a:t> </a:t>
            </a:r>
            <a:r>
              <a:rPr lang="de-CH" sz="1400" b="1" i="1" dirty="0" err="1" smtClean="0">
                <a:latin typeface="Arial Narrow"/>
                <a:cs typeface="Arial Narrow"/>
              </a:rPr>
              <a:t>the</a:t>
            </a:r>
            <a:r>
              <a:rPr lang="de-CH" sz="1400" b="1" i="1" dirty="0" smtClean="0">
                <a:latin typeface="Arial Narrow"/>
                <a:cs typeface="Arial Narrow"/>
              </a:rPr>
              <a:t> </a:t>
            </a:r>
            <a:r>
              <a:rPr lang="de-CH" sz="1400" b="1" i="1" dirty="0" err="1" smtClean="0">
                <a:latin typeface="Arial Narrow"/>
                <a:cs typeface="Arial Narrow"/>
              </a:rPr>
              <a:t>vortex</a:t>
            </a:r>
            <a:r>
              <a:rPr lang="de-CH" sz="1400" b="1" i="1" dirty="0" smtClean="0">
                <a:latin typeface="Arial Narrow"/>
                <a:cs typeface="Arial Narrow"/>
              </a:rPr>
              <a:t> </a:t>
            </a:r>
            <a:r>
              <a:rPr lang="de-CH" sz="1400" b="1" i="1" dirty="0" err="1" smtClean="0">
                <a:latin typeface="Arial Narrow"/>
                <a:cs typeface="Arial Narrow"/>
              </a:rPr>
              <a:t>state</a:t>
            </a:r>
            <a:r>
              <a:rPr lang="de-CH" sz="1400" b="1" i="1" dirty="0" smtClean="0">
                <a:latin typeface="Arial Narrow"/>
                <a:cs typeface="Arial Narrow"/>
              </a:rPr>
              <a:t> in type-II </a:t>
            </a:r>
            <a:r>
              <a:rPr lang="de-CH" sz="1400" b="1" i="1" dirty="0" err="1" smtClean="0">
                <a:latin typeface="Arial Narrow"/>
                <a:cs typeface="Arial Narrow"/>
              </a:rPr>
              <a:t>superconductors</a:t>
            </a:r>
            <a:r>
              <a:rPr lang="de-CH" sz="1400" b="1" dirty="0" smtClean="0">
                <a:latin typeface="Arial Narrow"/>
                <a:cs typeface="Arial Narrow"/>
              </a:rPr>
              <a:t>,  J.E. </a:t>
            </a:r>
            <a:r>
              <a:rPr lang="de-CH" sz="1400" b="1" dirty="0" err="1" smtClean="0">
                <a:latin typeface="Arial Narrow"/>
                <a:cs typeface="Arial Narrow"/>
              </a:rPr>
              <a:t>Sonier</a:t>
            </a:r>
            <a:r>
              <a:rPr lang="de-CH" sz="1400" b="1" dirty="0" smtClean="0">
                <a:latin typeface="Arial Narrow"/>
                <a:cs typeface="Arial Narrow"/>
              </a:rPr>
              <a:t> et al., RMP 72, 769 (2000)</a:t>
            </a:r>
            <a:endParaRPr lang="de-CH" sz="1400" b="1" dirty="0">
              <a:latin typeface="Arial Narrow"/>
              <a:cs typeface="Arial Narrow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2750" y="1312863"/>
            <a:ext cx="320792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Magnetism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Superconductivity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Semiconductor </a:t>
            </a:r>
            <a:r>
              <a:rPr lang="de-CH" sz="2400" dirty="0" err="1"/>
              <a:t>Physics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Chemistry 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08" y="1880489"/>
            <a:ext cx="2545556" cy="1914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524"/>
          <a:stretch/>
        </p:blipFill>
        <p:spPr>
          <a:xfrm>
            <a:off x="7195646" y="759299"/>
            <a:ext cx="1428750" cy="1043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7" r="1" b="50000"/>
          <a:stretch/>
        </p:blipFill>
        <p:spPr>
          <a:xfrm>
            <a:off x="7195646" y="3947996"/>
            <a:ext cx="1465098" cy="107632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 flipH="1" flipV="1">
            <a:off x="7928195" y="1669774"/>
            <a:ext cx="118525" cy="62815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Freeform 19"/>
          <p:cNvSpPr/>
          <p:nvPr/>
        </p:nvSpPr>
        <p:spPr bwMode="auto">
          <a:xfrm>
            <a:off x="7898251" y="2703443"/>
            <a:ext cx="642363" cy="1502797"/>
          </a:xfrm>
          <a:custGeom>
            <a:avLst/>
            <a:gdLst>
              <a:gd name="connsiteX0" fmla="*/ 52348 w 667142"/>
              <a:gd name="connsiteY0" fmla="*/ 0 h 1502797"/>
              <a:gd name="connsiteX1" fmla="*/ 36445 w 667142"/>
              <a:gd name="connsiteY1" fmla="*/ 278296 h 1502797"/>
              <a:gd name="connsiteX2" fmla="*/ 465816 w 667142"/>
              <a:gd name="connsiteY2" fmla="*/ 500933 h 1502797"/>
              <a:gd name="connsiteX3" fmla="*/ 664598 w 667142"/>
              <a:gd name="connsiteY3" fmla="*/ 1097280 h 1502797"/>
              <a:gd name="connsiteX4" fmla="*/ 338595 w 667142"/>
              <a:gd name="connsiteY4" fmla="*/ 1502797 h 1502797"/>
              <a:gd name="connsiteX0" fmla="*/ 11381 w 625838"/>
              <a:gd name="connsiteY0" fmla="*/ 0 h 1502797"/>
              <a:gd name="connsiteX1" fmla="*/ 122699 w 625838"/>
              <a:gd name="connsiteY1" fmla="*/ 333955 h 1502797"/>
              <a:gd name="connsiteX2" fmla="*/ 424849 w 625838"/>
              <a:gd name="connsiteY2" fmla="*/ 500933 h 1502797"/>
              <a:gd name="connsiteX3" fmla="*/ 623631 w 625838"/>
              <a:gd name="connsiteY3" fmla="*/ 1097280 h 1502797"/>
              <a:gd name="connsiteX4" fmla="*/ 297628 w 625838"/>
              <a:gd name="connsiteY4" fmla="*/ 1502797 h 1502797"/>
              <a:gd name="connsiteX0" fmla="*/ 13296 w 642363"/>
              <a:gd name="connsiteY0" fmla="*/ 0 h 1502797"/>
              <a:gd name="connsiteX1" fmla="*/ 124614 w 642363"/>
              <a:gd name="connsiteY1" fmla="*/ 333955 h 1502797"/>
              <a:gd name="connsiteX2" fmla="*/ 546034 w 642363"/>
              <a:gd name="connsiteY2" fmla="*/ 644056 h 1502797"/>
              <a:gd name="connsiteX3" fmla="*/ 625546 w 642363"/>
              <a:gd name="connsiteY3" fmla="*/ 1097280 h 1502797"/>
              <a:gd name="connsiteX4" fmla="*/ 299543 w 642363"/>
              <a:gd name="connsiteY4" fmla="*/ 1502797 h 150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363" h="1502797">
                <a:moveTo>
                  <a:pt x="13296" y="0"/>
                </a:moveTo>
                <a:cubicBezTo>
                  <a:pt x="-29111" y="97403"/>
                  <a:pt x="35824" y="226612"/>
                  <a:pt x="124614" y="333955"/>
                </a:cubicBezTo>
                <a:cubicBezTo>
                  <a:pt x="213404" y="441298"/>
                  <a:pt x="462545" y="516835"/>
                  <a:pt x="546034" y="644056"/>
                </a:cubicBezTo>
                <a:cubicBezTo>
                  <a:pt x="629523" y="771277"/>
                  <a:pt x="666628" y="954157"/>
                  <a:pt x="625546" y="1097280"/>
                </a:cubicBezTo>
                <a:cubicBezTo>
                  <a:pt x="584464" y="1240404"/>
                  <a:pt x="451943" y="1383527"/>
                  <a:pt x="299543" y="1502797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TextBox 20"/>
          <p:cNvSpPr txBox="1"/>
          <p:nvPr/>
        </p:nvSpPr>
        <p:spPr>
          <a:xfrm>
            <a:off x="6702950" y="933454"/>
            <a:ext cx="596317" cy="26404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s-</a:t>
            </a:r>
            <a:r>
              <a:rPr lang="de-CH" sz="1700" b="1" dirty="0" err="1" smtClean="0">
                <a:latin typeface="Arial Narrow"/>
                <a:cs typeface="Arial Narrow"/>
              </a:rPr>
              <a:t>wave</a:t>
            </a:r>
            <a:endParaRPr lang="de-CH" sz="1700" b="1" dirty="0">
              <a:latin typeface="Arial Narrow"/>
              <a:cs typeface="Arial Narrow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13168" y="4039269"/>
            <a:ext cx="605935" cy="26404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>
                <a:latin typeface="Arial Narrow"/>
                <a:cs typeface="Arial Narrow"/>
              </a:rPr>
              <a:t>d</a:t>
            </a:r>
            <a:r>
              <a:rPr lang="de-CH" sz="1700" b="1" dirty="0" smtClean="0">
                <a:latin typeface="Arial Narrow"/>
                <a:cs typeface="Arial Narrow"/>
              </a:rPr>
              <a:t>-</a:t>
            </a:r>
            <a:r>
              <a:rPr lang="de-CH" sz="1700" b="1" dirty="0" err="1" smtClean="0">
                <a:latin typeface="Arial Narrow"/>
                <a:cs typeface="Arial Narrow"/>
              </a:rPr>
              <a:t>wave</a:t>
            </a:r>
            <a:endParaRPr lang="de-CH" sz="1700" b="1" dirty="0">
              <a:latin typeface="Arial Narrow"/>
              <a:cs typeface="Arial Narrow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993238" y="921880"/>
            <a:ext cx="4015740" cy="4057345"/>
            <a:chOff x="4993238" y="921880"/>
            <a:chExt cx="4015740" cy="405734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238" y="921880"/>
              <a:ext cx="4015740" cy="384429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816380" y="4761858"/>
              <a:ext cx="2141612" cy="2173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CH" sz="1400" b="1" dirty="0" err="1" smtClean="0">
                  <a:latin typeface="Arial Narrow"/>
                  <a:cs typeface="Arial Narrow"/>
                </a:rPr>
                <a:t>Uemura</a:t>
              </a:r>
              <a:r>
                <a:rPr lang="de-CH" sz="1400" b="1" dirty="0" smtClean="0">
                  <a:latin typeface="Arial Narrow"/>
                  <a:cs typeface="Arial Narrow"/>
                </a:rPr>
                <a:t> et al. PRL66, 2665 (91)</a:t>
              </a:r>
              <a:endParaRPr lang="de-CH" sz="1400" b="1" dirty="0">
                <a:latin typeface="Arial Narrow"/>
                <a:cs typeface="Arial Narrow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415" y="897039"/>
            <a:ext cx="1088231" cy="154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59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Research Fields of </a:t>
            </a:r>
            <a:r>
              <a:rPr lang="el-GR" dirty="0"/>
              <a:t>μ</a:t>
            </a:r>
            <a:r>
              <a:rPr lang="de-CH" dirty="0"/>
              <a:t>SR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27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2750" y="1312863"/>
            <a:ext cx="320792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Magnetism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Superconductivity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Semiconductor </a:t>
            </a:r>
            <a:r>
              <a:rPr lang="de-CH" sz="2400" dirty="0" err="1"/>
              <a:t>Physics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Chemistry </a:t>
            </a:r>
            <a:endParaRPr lang="en-US" sz="24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560763" y="3754438"/>
            <a:ext cx="4397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2151063"/>
            <a:ext cx="4686300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092575" y="890588"/>
            <a:ext cx="4789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de-CH" sz="1600" dirty="0"/>
              <a:t>C.G. Van de Walle &amp; J. Neugebauer, Nature 423, 626 (2003)</a:t>
            </a:r>
            <a:endParaRPr lang="en-US" sz="1600" dirty="0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354638" y="3349625"/>
            <a:ext cx="277812" cy="5159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300538" y="1390650"/>
            <a:ext cx="4572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Universal alignment of hydrogen levels in semiconductors, insulators and solutions</a:t>
            </a:r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966788" y="1989138"/>
            <a:ext cx="6742112" cy="4868862"/>
            <a:chOff x="609" y="1253"/>
            <a:chExt cx="4247" cy="3067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" y="1253"/>
              <a:ext cx="1996" cy="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" y="2619"/>
              <a:ext cx="2223" cy="1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609" y="3519"/>
              <a:ext cx="184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de-CH" sz="1600" dirty="0"/>
                <a:t>E.A. Davis et al., APL82, 592 (2003)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0835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Research Fields of </a:t>
            </a:r>
            <a:r>
              <a:rPr lang="el-GR" dirty="0"/>
              <a:t>μ</a:t>
            </a:r>
            <a:r>
              <a:rPr lang="de-CH" dirty="0"/>
              <a:t>SR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28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2750" y="1312863"/>
            <a:ext cx="320792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Magnetism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</a:t>
            </a:r>
            <a:r>
              <a:rPr lang="de-CH" sz="2400" dirty="0" err="1"/>
              <a:t>Superconductivity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Semiconductor </a:t>
            </a:r>
            <a:r>
              <a:rPr lang="de-CH" sz="2400" dirty="0" err="1"/>
              <a:t>Physics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>
              <a:buFontTx/>
              <a:buChar char="•"/>
            </a:pPr>
            <a:r>
              <a:rPr lang="de-CH" sz="2400" dirty="0"/>
              <a:t> Chemistry </a:t>
            </a:r>
            <a:endParaRPr lang="en-US" sz="2400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900113"/>
            <a:ext cx="3990975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846763" y="1347788"/>
            <a:ext cx="67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de-CH">
                <a:solidFill>
                  <a:schemeClr val="accent2"/>
                </a:solidFill>
              </a:rPr>
              <a:t>static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936625"/>
            <a:ext cx="39909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839788"/>
            <a:ext cx="4152900" cy="422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4435475" y="5883275"/>
            <a:ext cx="41126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b="1" dirty="0" err="1">
                <a:latin typeface="+mn-lt"/>
              </a:rPr>
              <a:t>Roduner</a:t>
            </a:r>
            <a:r>
              <a:rPr lang="de-DE" sz="1600" b="1" dirty="0">
                <a:latin typeface="+mn-lt"/>
              </a:rPr>
              <a:t> et al., J. Phys. Chem. A 102, 7591 (1998) </a:t>
            </a:r>
            <a:endParaRPr lang="en-US" sz="1600" b="1" dirty="0">
              <a:latin typeface="+mn-lt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435475" y="5480050"/>
            <a:ext cx="2803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de-CH" sz="1600" dirty="0"/>
              <a:t>Dynamics </a:t>
            </a:r>
            <a:r>
              <a:rPr lang="de-CH" sz="1600" dirty="0" err="1"/>
              <a:t>of</a:t>
            </a:r>
            <a:r>
              <a:rPr lang="de-CH" sz="1600" dirty="0"/>
              <a:t> </a:t>
            </a:r>
            <a:r>
              <a:rPr lang="de-CH" sz="1600" dirty="0" err="1"/>
              <a:t>Muoninated</a:t>
            </a:r>
            <a:r>
              <a:rPr lang="de-CH" sz="1600" dirty="0"/>
              <a:t> C</a:t>
            </a:r>
            <a:r>
              <a:rPr lang="de-CH" sz="1600" baseline="-25000" dirty="0"/>
              <a:t>6</a:t>
            </a:r>
            <a:r>
              <a:rPr lang="de-CH" sz="1600" dirty="0"/>
              <a:t>H</a:t>
            </a:r>
            <a:r>
              <a:rPr lang="de-CH" sz="1600" baseline="-25000" dirty="0"/>
              <a:t>6</a:t>
            </a:r>
            <a:r>
              <a:rPr lang="de-CH" sz="1600" dirty="0"/>
              <a:t>Mu</a:t>
            </a:r>
            <a:endParaRPr lang="en-US" sz="1600" dirty="0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V="1">
            <a:off x="2051050" y="3940175"/>
            <a:ext cx="2293938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549775" y="3149131"/>
            <a:ext cx="310424" cy="1497330"/>
            <a:chOff x="3514153" y="4646461"/>
            <a:chExt cx="310424" cy="149733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 flipV="1">
              <a:off x="3824577" y="4646461"/>
              <a:ext cx="0" cy="149733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 rot="16200000">
              <a:off x="3482670" y="4854575"/>
              <a:ext cx="327013" cy="2640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CH" sz="1700" b="1" dirty="0" smtClean="0">
                  <a:latin typeface="Arial Narrow"/>
                  <a:cs typeface="Arial Narrow"/>
                </a:rPr>
                <a:t>Pol.</a:t>
              </a:r>
              <a:endParaRPr lang="de-CH" sz="1700" b="1" dirty="0"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718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 of Thermal </a:t>
            </a:r>
            <a:r>
              <a:rPr lang="el-GR" dirty="0" smtClean="0"/>
              <a:t>μ</a:t>
            </a:r>
            <a:r>
              <a:rPr lang="de-CH" baseline="30000" dirty="0" smtClean="0"/>
              <a:t>+</a:t>
            </a:r>
            <a:r>
              <a:rPr lang="de-CH" dirty="0" smtClean="0"/>
              <a:t> </a:t>
            </a:r>
            <a:r>
              <a:rPr lang="de-CH" dirty="0" err="1" smtClean="0"/>
              <a:t>at</a:t>
            </a:r>
            <a:r>
              <a:rPr lang="de-CH" dirty="0" smtClean="0"/>
              <a:t> a </a:t>
            </a:r>
            <a:r>
              <a:rPr lang="de-CH" dirty="0" err="1"/>
              <a:t>P</a:t>
            </a:r>
            <a:r>
              <a:rPr lang="de-CH" dirty="0" err="1" smtClean="0"/>
              <a:t>ulsed</a:t>
            </a:r>
            <a:r>
              <a:rPr lang="de-CH" dirty="0" smtClean="0"/>
              <a:t> </a:t>
            </a:r>
            <a:r>
              <a:rPr lang="de-CH" dirty="0" err="1"/>
              <a:t>M</a:t>
            </a:r>
            <a:r>
              <a:rPr lang="de-CH" dirty="0" err="1" smtClean="0"/>
              <a:t>uon</a:t>
            </a:r>
            <a:r>
              <a:rPr lang="de-CH" dirty="0" smtClean="0"/>
              <a:t> </a:t>
            </a:r>
            <a:r>
              <a:rPr lang="de-CH" dirty="0"/>
              <a:t>B</a:t>
            </a:r>
            <a:r>
              <a:rPr lang="de-CH" dirty="0" smtClean="0"/>
              <a:t>eam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29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92" y="764704"/>
            <a:ext cx="7162800" cy="1223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7294"/>
            <a:ext cx="3962400" cy="3309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81" y="2492896"/>
            <a:ext cx="4146599" cy="23847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580526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200" i="1" dirty="0">
                <a:latin typeface="Arial Narrow" pitchFamily="34" charset="0"/>
              </a:rPr>
              <a:t>P. </a:t>
            </a:r>
            <a:r>
              <a:rPr lang="en-US" sz="1200" i="1" dirty="0" err="1">
                <a:latin typeface="Arial Narrow" pitchFamily="34" charset="0"/>
              </a:rPr>
              <a:t>Bakule,Y.Matsuda,Y.Miyake</a:t>
            </a:r>
            <a:r>
              <a:rPr lang="en-US" sz="1200" i="1" dirty="0">
                <a:latin typeface="Arial Narrow" pitchFamily="34" charset="0"/>
              </a:rPr>
              <a:t>,  K.  </a:t>
            </a:r>
            <a:r>
              <a:rPr lang="en-US" sz="1200" i="1" dirty="0" err="1">
                <a:latin typeface="Arial Narrow" pitchFamily="34" charset="0"/>
              </a:rPr>
              <a:t>Nagamine</a:t>
            </a:r>
            <a:r>
              <a:rPr lang="en-US" sz="1200" i="1" dirty="0">
                <a:latin typeface="Arial Narrow" pitchFamily="34" charset="0"/>
              </a:rPr>
              <a:t>, M. Iwasaki, </a:t>
            </a:r>
            <a:endParaRPr lang="en-US" sz="1200" i="1" dirty="0" smtClean="0">
              <a:latin typeface="Arial Narrow" pitchFamily="34" charset="0"/>
            </a:endParaRPr>
          </a:p>
          <a:p>
            <a:pPr eaLnBrk="1" hangingPunct="1"/>
            <a:r>
              <a:rPr lang="en-US" sz="1200" i="1" dirty="0" smtClean="0">
                <a:latin typeface="Arial Narrow" pitchFamily="34" charset="0"/>
              </a:rPr>
              <a:t>Y</a:t>
            </a:r>
            <a:r>
              <a:rPr lang="en-US" sz="1200" i="1" dirty="0">
                <a:latin typeface="Arial Narrow" pitchFamily="34" charset="0"/>
              </a:rPr>
              <a:t>. </a:t>
            </a:r>
            <a:r>
              <a:rPr lang="en-US" sz="1200" i="1" dirty="0" err="1" smtClean="0">
                <a:latin typeface="Arial Narrow" pitchFamily="34" charset="0"/>
              </a:rPr>
              <a:t>Ikedo</a:t>
            </a:r>
            <a:r>
              <a:rPr lang="en-US" sz="1200" i="1" dirty="0" smtClean="0">
                <a:latin typeface="Arial Narrow" pitchFamily="34" charset="0"/>
              </a:rPr>
              <a:t>, K</a:t>
            </a:r>
            <a:r>
              <a:rPr lang="en-US" sz="1200" i="1" dirty="0">
                <a:latin typeface="Arial Narrow" pitchFamily="34" charset="0"/>
              </a:rPr>
              <a:t>. Shimomura, P. </a:t>
            </a:r>
            <a:r>
              <a:rPr lang="en-US" sz="1200" i="1" dirty="0" err="1">
                <a:latin typeface="Arial Narrow" pitchFamily="34" charset="0"/>
              </a:rPr>
              <a:t>Strasser</a:t>
            </a:r>
            <a:r>
              <a:rPr lang="en-US" sz="1200" i="1" dirty="0">
                <a:latin typeface="Arial Narrow" pitchFamily="34" charset="0"/>
              </a:rPr>
              <a:t>, S. </a:t>
            </a:r>
            <a:r>
              <a:rPr lang="en-US" sz="1200" i="1" dirty="0" err="1">
                <a:latin typeface="Arial Narrow" pitchFamily="34" charset="0"/>
              </a:rPr>
              <a:t>Makimura</a:t>
            </a:r>
            <a:r>
              <a:rPr lang="en-US" sz="1200" i="1" dirty="0">
                <a:latin typeface="Arial Narrow" pitchFamily="34" charset="0"/>
              </a:rPr>
              <a:t>    </a:t>
            </a:r>
            <a:endParaRPr lang="en-US" sz="1200" i="1" dirty="0" smtClean="0">
              <a:latin typeface="Arial Narrow" pitchFamily="34" charset="0"/>
            </a:endParaRPr>
          </a:p>
          <a:p>
            <a:pPr eaLnBrk="1" hangingPunct="1"/>
            <a:r>
              <a:rPr lang="en-US" sz="1200" dirty="0" err="1" smtClean="0">
                <a:latin typeface="Arial Narrow" pitchFamily="34" charset="0"/>
              </a:rPr>
              <a:t>Nucl</a:t>
            </a:r>
            <a:r>
              <a:rPr lang="en-US" sz="1200" dirty="0">
                <a:latin typeface="Arial Narrow" pitchFamily="34" charset="0"/>
              </a:rPr>
              <a:t>. </a:t>
            </a:r>
            <a:r>
              <a:rPr lang="en-US" sz="1200" dirty="0" err="1">
                <a:latin typeface="Arial Narrow" pitchFamily="34" charset="0"/>
              </a:rPr>
              <a:t>Instr</a:t>
            </a:r>
            <a:r>
              <a:rPr lang="en-US" sz="1200" dirty="0">
                <a:latin typeface="Arial Narrow" pitchFamily="34" charset="0"/>
              </a:rPr>
              <a:t> Meth. B </a:t>
            </a:r>
            <a:r>
              <a:rPr lang="en-US" sz="1200" b="1" dirty="0">
                <a:latin typeface="Arial Narrow" pitchFamily="34" charset="0"/>
              </a:rPr>
              <a:t>266</a:t>
            </a:r>
            <a:r>
              <a:rPr lang="en-US" sz="1200" dirty="0">
                <a:latin typeface="Arial Narrow" pitchFamily="34" charset="0"/>
              </a:rPr>
              <a:t>, 335 (2008)</a:t>
            </a:r>
            <a:r>
              <a:rPr lang="en-US" sz="1200" b="1" dirty="0">
                <a:latin typeface="Arial Narrow" pitchFamily="34" charset="0"/>
              </a:rPr>
              <a:t> </a:t>
            </a:r>
            <a:endParaRPr lang="en-US" sz="1200" b="1" i="1" dirty="0">
              <a:latin typeface="Arial Narrow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48064" y="5140424"/>
            <a:ext cx="352839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sz="1700" b="1" dirty="0">
                <a:latin typeface="Arial Narrow" pitchFamily="34" charset="0"/>
                <a:cs typeface="Arial" pitchFamily="34" charset="0"/>
              </a:rPr>
              <a:t>Pulsed beam (25Hz) @ RIKEN-RAL</a:t>
            </a:r>
            <a:r>
              <a:rPr lang="en-US" sz="1700" b="1" dirty="0" smtClean="0">
                <a:latin typeface="Arial Narrow" pitchFamily="34" charset="0"/>
                <a:cs typeface="Arial" pitchFamily="34" charset="0"/>
              </a:rPr>
              <a:t>: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sz="1700" b="1" dirty="0" smtClean="0">
                <a:latin typeface="Arial Narrow" pitchFamily="34" charset="0"/>
                <a:cs typeface="Arial" pitchFamily="34" charset="0"/>
              </a:rPr>
              <a:t>Intensity: 		~</a:t>
            </a:r>
            <a:r>
              <a:rPr lang="en-US" sz="1700" b="1" dirty="0">
                <a:latin typeface="Arial Narrow" pitchFamily="34" charset="0"/>
                <a:cs typeface="Arial" pitchFamily="34" charset="0"/>
              </a:rPr>
              <a:t>15 </a:t>
            </a:r>
            <a:r>
              <a:rPr lang="en-US" sz="1700" b="1" dirty="0" smtClean="0">
                <a:latin typeface="Arial Narrow" pitchFamily="34" charset="0"/>
                <a:cs typeface="Arial" pitchFamily="34" charset="0"/>
              </a:rPr>
              <a:t>LE-</a:t>
            </a:r>
            <a:r>
              <a:rPr lang="el-GR" sz="1700" b="1" dirty="0" smtClean="0">
                <a:latin typeface="Arial Narrow" pitchFamily="34" charset="0"/>
                <a:cs typeface="Arial" pitchFamily="34" charset="0"/>
              </a:rPr>
              <a:t>μ</a:t>
            </a:r>
            <a:r>
              <a:rPr lang="en-US" sz="1700" b="1" baseline="30000" dirty="0" smtClean="0">
                <a:latin typeface="Arial Narrow" pitchFamily="34" charset="0"/>
                <a:cs typeface="Arial" pitchFamily="34" charset="0"/>
              </a:rPr>
              <a:t>+</a:t>
            </a:r>
            <a:r>
              <a:rPr lang="en-US" sz="1700" b="1" dirty="0" smtClean="0">
                <a:latin typeface="Arial Narrow" pitchFamily="34" charset="0"/>
                <a:cs typeface="Arial" pitchFamily="34" charset="0"/>
              </a:rPr>
              <a:t>/sec</a:t>
            </a:r>
            <a:br>
              <a:rPr lang="en-US" sz="1700" b="1" dirty="0" smtClean="0">
                <a:latin typeface="Arial Narrow" pitchFamily="34" charset="0"/>
                <a:cs typeface="Arial" pitchFamily="34" charset="0"/>
              </a:rPr>
            </a:br>
            <a:r>
              <a:rPr lang="en-US" sz="1700" b="1" dirty="0" smtClean="0">
                <a:latin typeface="Arial Narrow" pitchFamily="34" charset="0"/>
                <a:cs typeface="Arial" pitchFamily="34" charset="0"/>
              </a:rPr>
              <a:t>Polarization: 	~50%</a:t>
            </a:r>
            <a:br>
              <a:rPr lang="en-US" sz="1700" b="1" dirty="0" smtClean="0">
                <a:latin typeface="Arial Narrow" pitchFamily="34" charset="0"/>
                <a:cs typeface="Arial" pitchFamily="34" charset="0"/>
              </a:rPr>
            </a:br>
            <a:r>
              <a:rPr lang="en-US" sz="1700" b="1" dirty="0" smtClean="0">
                <a:latin typeface="Arial Narrow" pitchFamily="34" charset="0"/>
                <a:cs typeface="Arial" pitchFamily="34" charset="0"/>
              </a:rPr>
              <a:t>Beam Spot: 	4mm</a:t>
            </a:r>
            <a:endParaRPr lang="en-US" sz="1700" b="1" dirty="0"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892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µSR </a:t>
            </a:r>
            <a:r>
              <a:rPr lang="de-CH" dirty="0" err="1"/>
              <a:t>Facilities</a:t>
            </a:r>
            <a:r>
              <a:rPr lang="de-CH" dirty="0"/>
              <a:t> </a:t>
            </a:r>
            <a:r>
              <a:rPr lang="de-CH" dirty="0" err="1"/>
              <a:t>around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World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086100" cy="2472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827473"/>
            <a:ext cx="1397819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Cyclotron (1972)</a:t>
            </a:r>
            <a:endParaRPr lang="en-US" sz="1700" b="1" dirty="0">
              <a:latin typeface="Arial Narrow"/>
              <a:cs typeface="Arial Narrow"/>
            </a:endParaRPr>
          </a:p>
        </p:txBody>
      </p:sp>
      <p:pic>
        <p:nvPicPr>
          <p:cNvPr id="10" name="Picture 4" descr="rfqlinacsynchrotr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b="6644"/>
          <a:stretch/>
        </p:blipFill>
        <p:spPr bwMode="auto">
          <a:xfrm>
            <a:off x="5148064" y="738848"/>
            <a:ext cx="3316129" cy="290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sisincludingts2"/>
          <p:cNvPicPr>
            <a:picLocks noChangeAspect="1" noChangeArrowheads="1"/>
          </p:cNvPicPr>
          <p:nvPr/>
        </p:nvPicPr>
        <p:blipFill rotWithShape="1"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6462" r="71643" b="87075"/>
          <a:stretch/>
        </p:blipFill>
        <p:spPr bwMode="auto">
          <a:xfrm>
            <a:off x="6876256" y="764704"/>
            <a:ext cx="998926" cy="4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1352093" cy="413309"/>
          </a:xfrm>
          <a:prstGeom prst="rect">
            <a:avLst/>
          </a:prstGeom>
        </p:spPr>
      </p:pic>
      <p:pic>
        <p:nvPicPr>
          <p:cNvPr id="14" name="Picture 4" descr="zyklo_gruppenfoto2010_q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52217" r="12835"/>
          <a:stretch/>
        </p:blipFill>
        <p:spPr bwMode="auto">
          <a:xfrm>
            <a:off x="107504" y="4176000"/>
            <a:ext cx="3940796" cy="246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40"/>
            <a:ext cx="1047079" cy="365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3861048"/>
            <a:ext cx="2042226" cy="2640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590 MeV Ring Cyclotron</a:t>
            </a:r>
            <a:endParaRPr lang="en-US" sz="1700" b="1" dirty="0">
              <a:latin typeface="Arial Narrow"/>
              <a:cs typeface="Arial Narrow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22000"/>
            <a:ext cx="3333750" cy="25003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22" y="3799892"/>
            <a:ext cx="1115854" cy="42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34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 of Polarized </a:t>
            </a:r>
            <a:r>
              <a:rPr lang="en-US" dirty="0"/>
              <a:t>E</a:t>
            </a:r>
            <a:r>
              <a:rPr lang="en-US" dirty="0" smtClean="0"/>
              <a:t>pithermal </a:t>
            </a:r>
            <a:r>
              <a:rPr lang="el-GR" dirty="0" smtClean="0"/>
              <a:t>μ</a:t>
            </a:r>
            <a:r>
              <a:rPr lang="de-CH" baseline="30000" dirty="0" smtClean="0"/>
              <a:t>+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30</a:t>
            </a:fld>
            <a:r>
              <a:rPr lang="de-DE" dirty="0" smtClean="0"/>
              <a:t>/41</a:t>
            </a:r>
            <a:endParaRPr lang="de-DE" dirty="0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3687763" y="741363"/>
            <a:ext cx="5170487" cy="5708650"/>
            <a:chOff x="5992" y="404"/>
            <a:chExt cx="3457" cy="3774"/>
          </a:xfrm>
        </p:grpSpPr>
        <p:sp>
          <p:nvSpPr>
            <p:cNvPr id="7" name="Rectangle 25"/>
            <p:cNvSpPr>
              <a:spLocks noChangeArrowheads="1"/>
            </p:cNvSpPr>
            <p:nvPr/>
          </p:nvSpPr>
          <p:spPr bwMode="auto">
            <a:xfrm>
              <a:off x="5992" y="404"/>
              <a:ext cx="3457" cy="3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26" descr="Backup_of_Energy Distr various Mod Folie 3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5" y="622"/>
              <a:ext cx="3264" cy="3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076450" y="1489075"/>
            <a:ext cx="215900" cy="22050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endParaRPr lang="en-US" sz="2800">
              <a:latin typeface="Arial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965200" y="3767138"/>
            <a:ext cx="1652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spcAft>
                <a:spcPts val="300"/>
              </a:spcAft>
            </a:pPr>
            <a:r>
              <a:rPr lang="en-GB" sz="1800" dirty="0">
                <a:latin typeface="Arial" charset="0"/>
                <a:sym typeface="Symbol" pitchFamily="18" charset="2"/>
              </a:rPr>
              <a:t></a:t>
            </a:r>
            <a:r>
              <a:rPr lang="de-CH" sz="1800" dirty="0">
                <a:latin typeface="Arial" charset="0"/>
                <a:sym typeface="Symbol" pitchFamily="18" charset="2"/>
              </a:rPr>
              <a:t>100 </a:t>
            </a:r>
            <a:r>
              <a:rPr lang="el-GR" sz="1800" dirty="0" smtClean="0">
                <a:latin typeface="Arial" charset="0"/>
                <a:sym typeface="Symbol" pitchFamily="18" charset="2"/>
              </a:rPr>
              <a:t>μ</a:t>
            </a:r>
            <a:r>
              <a:rPr lang="de-CH" sz="1800" dirty="0" smtClean="0">
                <a:latin typeface="Arial" charset="0"/>
                <a:sym typeface="Symbol" pitchFamily="18" charset="2"/>
              </a:rPr>
              <a:t>m </a:t>
            </a:r>
            <a:r>
              <a:rPr lang="de-CH" sz="1800" dirty="0" err="1">
                <a:latin typeface="Arial" charset="0"/>
                <a:sym typeface="Symbol" pitchFamily="18" charset="2"/>
              </a:rPr>
              <a:t>Ag</a:t>
            </a:r>
            <a:endParaRPr lang="en-GB" sz="1800" dirty="0">
              <a:latin typeface="Arial" charset="0"/>
            </a:endParaRP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2287588" y="1492250"/>
            <a:ext cx="1368425" cy="3160713"/>
            <a:chOff x="1441" y="811"/>
            <a:chExt cx="862" cy="1991"/>
          </a:xfrm>
        </p:grpSpPr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1456" y="811"/>
              <a:ext cx="58" cy="139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1441" y="2225"/>
              <a:ext cx="862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en-GB" sz="1800" b="1">
                  <a:solidFill>
                    <a:srgbClr val="00CCFF"/>
                  </a:solidFill>
                  <a:latin typeface="Arial" charset="0"/>
                  <a:sym typeface="Symbol" pitchFamily="18" charset="2"/>
                </a:rPr>
                <a:t> </a:t>
              </a:r>
              <a:r>
                <a:rPr lang="de-CH" sz="1800" b="1">
                  <a:solidFill>
                    <a:srgbClr val="00CCFF"/>
                  </a:solidFill>
                  <a:latin typeface="Arial" charset="0"/>
                  <a:sym typeface="Symbol" pitchFamily="18" charset="2"/>
                </a:rPr>
                <a:t>500 nm</a:t>
              </a:r>
            </a:p>
            <a:p>
              <a:pPr algn="l" eaLnBrk="1" hangingPunct="1"/>
              <a:r>
                <a:rPr lang="de-CH" sz="1800" b="1">
                  <a:solidFill>
                    <a:srgbClr val="00CCFF"/>
                  </a:solidFill>
                  <a:latin typeface="Arial" charset="0"/>
                  <a:sym typeface="Symbol" pitchFamily="18" charset="2"/>
                </a:rPr>
                <a:t>s-Ne, Ar,</a:t>
              </a:r>
            </a:p>
            <a:p>
              <a:pPr algn="l" eaLnBrk="1" hangingPunct="1"/>
              <a:r>
                <a:rPr lang="de-CH" sz="1800" b="1">
                  <a:solidFill>
                    <a:srgbClr val="00CCFF"/>
                  </a:solidFill>
                  <a:latin typeface="Arial" charset="0"/>
                  <a:sym typeface="Symbol" pitchFamily="18" charset="2"/>
                </a:rPr>
                <a:t>s-N</a:t>
              </a:r>
              <a:r>
                <a:rPr lang="de-CH" sz="1800" b="1" baseline="-25000">
                  <a:solidFill>
                    <a:srgbClr val="00CCFF"/>
                  </a:solidFill>
                  <a:latin typeface="Arial" charset="0"/>
                  <a:sym typeface="Symbol" pitchFamily="18" charset="2"/>
                </a:rPr>
                <a:t>2</a:t>
              </a:r>
              <a:endParaRPr lang="en-GB" sz="2800" b="1">
                <a:solidFill>
                  <a:srgbClr val="00CCFF"/>
                </a:solidFill>
                <a:latin typeface="Arial" charset="0"/>
              </a:endParaRPr>
            </a:p>
          </p:txBody>
        </p:sp>
      </p:grp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503363" y="4103688"/>
            <a:ext cx="1004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sz="1800" b="1">
                <a:latin typeface="Arial" charset="0"/>
              </a:rPr>
              <a:t>   </a:t>
            </a:r>
            <a:r>
              <a:rPr lang="de-CH" sz="1800">
                <a:latin typeface="Arial" charset="0"/>
              </a:rPr>
              <a:t>6 K</a:t>
            </a:r>
            <a:endParaRPr lang="en-GB" sz="1800">
              <a:latin typeface="Arial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/>
        </p:nvGraphicFramePr>
        <p:xfrm>
          <a:off x="762000" y="2214563"/>
          <a:ext cx="85248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" name="CorelDRAW" r:id="rId4" imgW="997200" imgH="1083600" progId="CorelDRAW.Graphic.11">
                  <p:embed/>
                </p:oleObj>
              </mc:Choice>
              <mc:Fallback>
                <p:oleObj name="CorelDRAW" r:id="rId4" imgW="997200" imgH="10836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14563"/>
                        <a:ext cx="852488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0" y="836613"/>
            <a:ext cx="2076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CH" sz="2000" b="1" dirty="0">
                <a:solidFill>
                  <a:srgbClr val="663300"/>
                </a:solidFill>
                <a:latin typeface="Arial Narrow" pitchFamily="34" charset="0"/>
              </a:rPr>
              <a:t>   „</a:t>
            </a:r>
            <a:r>
              <a:rPr lang="de-CH" sz="2000" b="1" dirty="0" err="1">
                <a:solidFill>
                  <a:srgbClr val="663300"/>
                </a:solidFill>
                <a:latin typeface="Arial Narrow" pitchFamily="34" charset="0"/>
              </a:rPr>
              <a:t>Surface</a:t>
            </a:r>
            <a:r>
              <a:rPr lang="de-CH" sz="2000" b="1" dirty="0">
                <a:solidFill>
                  <a:srgbClr val="663300"/>
                </a:solidFill>
                <a:latin typeface="Arial Narrow" pitchFamily="34" charset="0"/>
              </a:rPr>
              <a:t>“</a:t>
            </a:r>
          </a:p>
          <a:p>
            <a:pPr algn="l" eaLnBrk="1" hangingPunct="1"/>
            <a:r>
              <a:rPr lang="de-CH" sz="2000" b="1" dirty="0">
                <a:solidFill>
                  <a:srgbClr val="663300"/>
                </a:solidFill>
                <a:latin typeface="Arial Narrow" pitchFamily="34" charset="0"/>
              </a:rPr>
              <a:t>   </a:t>
            </a:r>
            <a:r>
              <a:rPr lang="de-CH" sz="2000" b="1" dirty="0" err="1">
                <a:solidFill>
                  <a:srgbClr val="663300"/>
                </a:solidFill>
                <a:latin typeface="Arial Narrow" pitchFamily="34" charset="0"/>
              </a:rPr>
              <a:t>Muons</a:t>
            </a:r>
            <a:endParaRPr lang="de-CH" sz="2000" b="1" dirty="0">
              <a:solidFill>
                <a:srgbClr val="663300"/>
              </a:solidFill>
              <a:latin typeface="Arial Narrow" pitchFamily="34" charset="0"/>
            </a:endParaRPr>
          </a:p>
          <a:p>
            <a:pPr algn="l" eaLnBrk="1" hangingPunct="1"/>
            <a:r>
              <a:rPr lang="de-CH" sz="2000" b="1" dirty="0">
                <a:solidFill>
                  <a:srgbClr val="663300"/>
                </a:solidFill>
                <a:latin typeface="Arial Narrow" pitchFamily="34" charset="0"/>
                <a:sym typeface="Symbol" pitchFamily="18" charset="2"/>
              </a:rPr>
              <a:t> </a:t>
            </a:r>
            <a:r>
              <a:rPr lang="de-CH" sz="2000" b="1" dirty="0">
                <a:solidFill>
                  <a:srgbClr val="663300"/>
                </a:solidFill>
                <a:latin typeface="Arial Narrow" pitchFamily="34" charset="0"/>
              </a:rPr>
              <a:t>4 </a:t>
            </a:r>
            <a:r>
              <a:rPr lang="de-CH" sz="2000" b="1" dirty="0" err="1">
                <a:solidFill>
                  <a:srgbClr val="663300"/>
                </a:solidFill>
                <a:latin typeface="Arial Narrow" pitchFamily="34" charset="0"/>
              </a:rPr>
              <a:t>MeV</a:t>
            </a:r>
            <a:endParaRPr lang="de-CH" sz="2000" b="1" dirty="0">
              <a:solidFill>
                <a:srgbClr val="663300"/>
              </a:solidFill>
              <a:latin typeface="Arial Narrow" pitchFamily="34" charset="0"/>
            </a:endParaRPr>
          </a:p>
          <a:p>
            <a:pPr algn="l" eaLnBrk="1" hangingPunct="1"/>
            <a:r>
              <a:rPr lang="de-CH" sz="2000" b="1" dirty="0">
                <a:solidFill>
                  <a:srgbClr val="663300"/>
                </a:solidFill>
                <a:latin typeface="Arial Narrow" pitchFamily="34" charset="0"/>
                <a:sym typeface="Symbol" pitchFamily="18" charset="2"/>
              </a:rPr>
              <a:t> </a:t>
            </a:r>
            <a:r>
              <a:rPr lang="de-CH" sz="2000" b="1" dirty="0">
                <a:solidFill>
                  <a:srgbClr val="663300"/>
                </a:solidFill>
                <a:latin typeface="Arial Narrow" pitchFamily="34" charset="0"/>
              </a:rPr>
              <a:t>100% </a:t>
            </a:r>
            <a:r>
              <a:rPr lang="de-CH" sz="2000" b="1" dirty="0" err="1">
                <a:solidFill>
                  <a:srgbClr val="663300"/>
                </a:solidFill>
                <a:latin typeface="Arial Narrow" pitchFamily="34" charset="0"/>
              </a:rPr>
              <a:t>polarized</a:t>
            </a:r>
            <a:endParaRPr lang="en-GB" sz="2000" b="1" dirty="0">
              <a:solidFill>
                <a:srgbClr val="663300"/>
              </a:solidFill>
              <a:latin typeface="Arial Narrow" pitchFamily="34" charset="0"/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 flipH="1">
            <a:off x="2076450" y="2427288"/>
            <a:ext cx="319088" cy="285750"/>
          </a:xfrm>
          <a:custGeom>
            <a:avLst/>
            <a:gdLst>
              <a:gd name="T0" fmla="*/ 191 w 191"/>
              <a:gd name="T1" fmla="*/ 185 h 185"/>
              <a:gd name="T2" fmla="*/ 162 w 191"/>
              <a:gd name="T3" fmla="*/ 179 h 185"/>
              <a:gd name="T4" fmla="*/ 137 w 191"/>
              <a:gd name="T5" fmla="*/ 156 h 185"/>
              <a:gd name="T6" fmla="*/ 119 w 191"/>
              <a:gd name="T7" fmla="*/ 140 h 185"/>
              <a:gd name="T8" fmla="*/ 99 w 191"/>
              <a:gd name="T9" fmla="*/ 108 h 185"/>
              <a:gd name="T10" fmla="*/ 90 w 191"/>
              <a:gd name="T11" fmla="*/ 87 h 185"/>
              <a:gd name="T12" fmla="*/ 84 w 191"/>
              <a:gd name="T13" fmla="*/ 65 h 185"/>
              <a:gd name="T14" fmla="*/ 78 w 191"/>
              <a:gd name="T15" fmla="*/ 51 h 185"/>
              <a:gd name="T16" fmla="*/ 72 w 191"/>
              <a:gd name="T17" fmla="*/ 32 h 185"/>
              <a:gd name="T18" fmla="*/ 54 w 191"/>
              <a:gd name="T19" fmla="*/ 6 h 185"/>
              <a:gd name="T20" fmla="*/ 38 w 191"/>
              <a:gd name="T21" fmla="*/ 2 h 185"/>
              <a:gd name="T22" fmla="*/ 23 w 191"/>
              <a:gd name="T23" fmla="*/ 0 h 185"/>
              <a:gd name="T24" fmla="*/ 0 w 191"/>
              <a:gd name="T25" fmla="*/ 9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1" h="185">
                <a:moveTo>
                  <a:pt x="191" y="185"/>
                </a:moveTo>
                <a:cubicBezTo>
                  <a:pt x="181" y="183"/>
                  <a:pt x="172" y="181"/>
                  <a:pt x="162" y="179"/>
                </a:cubicBezTo>
                <a:cubicBezTo>
                  <a:pt x="151" y="174"/>
                  <a:pt x="146" y="164"/>
                  <a:pt x="137" y="156"/>
                </a:cubicBezTo>
                <a:cubicBezTo>
                  <a:pt x="131" y="151"/>
                  <a:pt x="119" y="140"/>
                  <a:pt x="119" y="140"/>
                </a:cubicBezTo>
                <a:cubicBezTo>
                  <a:pt x="114" y="128"/>
                  <a:pt x="105" y="119"/>
                  <a:pt x="99" y="108"/>
                </a:cubicBezTo>
                <a:cubicBezTo>
                  <a:pt x="98" y="100"/>
                  <a:pt x="94" y="94"/>
                  <a:pt x="90" y="87"/>
                </a:cubicBezTo>
                <a:cubicBezTo>
                  <a:pt x="89" y="80"/>
                  <a:pt x="87" y="71"/>
                  <a:pt x="84" y="65"/>
                </a:cubicBezTo>
                <a:cubicBezTo>
                  <a:pt x="83" y="59"/>
                  <a:pt x="80" y="56"/>
                  <a:pt x="78" y="51"/>
                </a:cubicBezTo>
                <a:cubicBezTo>
                  <a:pt x="77" y="45"/>
                  <a:pt x="75" y="38"/>
                  <a:pt x="72" y="32"/>
                </a:cubicBezTo>
                <a:cubicBezTo>
                  <a:pt x="71" y="25"/>
                  <a:pt x="61" y="7"/>
                  <a:pt x="54" y="6"/>
                </a:cubicBezTo>
                <a:cubicBezTo>
                  <a:pt x="46" y="0"/>
                  <a:pt x="48" y="4"/>
                  <a:pt x="38" y="2"/>
                </a:cubicBezTo>
                <a:cubicBezTo>
                  <a:pt x="34" y="0"/>
                  <a:pt x="27" y="2"/>
                  <a:pt x="23" y="0"/>
                </a:cubicBezTo>
                <a:cubicBezTo>
                  <a:pt x="15" y="1"/>
                  <a:pt x="0" y="9"/>
                  <a:pt x="0" y="9"/>
                </a:cubicBez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8" name="Object 22"/>
          <p:cNvGraphicFramePr>
            <a:graphicFrameLocks noChangeAspect="1"/>
          </p:cNvGraphicFramePr>
          <p:nvPr/>
        </p:nvGraphicFramePr>
        <p:xfrm>
          <a:off x="2508250" y="1544638"/>
          <a:ext cx="98583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" name="CorelDRAW" r:id="rId6" imgW="1090080" imgH="2136240" progId="CorelDRAW.Graphic.11">
                  <p:embed/>
                </p:oleObj>
              </mc:Choice>
              <mc:Fallback>
                <p:oleObj name="CorelDRAW" r:id="rId6" imgW="1090080" imgH="213624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0" y="1544638"/>
                        <a:ext cx="985838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4846638" y="2332038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0" y="5643245"/>
            <a:ext cx="39239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sz="1400" i="1" dirty="0">
                <a:latin typeface="Arial Narrow" pitchFamily="34" charset="0"/>
              </a:rPr>
              <a:t>T. </a:t>
            </a:r>
            <a:r>
              <a:rPr lang="fr-FR" sz="1400" i="1" dirty="0" err="1">
                <a:latin typeface="Arial Narrow" pitchFamily="34" charset="0"/>
              </a:rPr>
              <a:t>Prokscha</a:t>
            </a:r>
            <a:r>
              <a:rPr lang="fr-FR" sz="1400" i="1" dirty="0">
                <a:latin typeface="Arial Narrow" pitchFamily="34" charset="0"/>
              </a:rPr>
              <a:t> et al.,</a:t>
            </a:r>
            <a:r>
              <a:rPr lang="fr-FR" sz="1400" dirty="0">
                <a:solidFill>
                  <a:srgbClr val="008000"/>
                </a:solidFill>
                <a:latin typeface="Arial Narrow" pitchFamily="34" charset="0"/>
              </a:rPr>
              <a:t> </a:t>
            </a:r>
            <a:r>
              <a:rPr lang="fr-FR" sz="1400" dirty="0" err="1">
                <a:latin typeface="Arial Narrow" pitchFamily="34" charset="0"/>
              </a:rPr>
              <a:t>Appl</a:t>
            </a:r>
            <a:r>
              <a:rPr lang="fr-FR" sz="1400" dirty="0">
                <a:latin typeface="Arial Narrow" pitchFamily="34" charset="0"/>
              </a:rPr>
              <a:t>. Surf. </a:t>
            </a:r>
            <a:r>
              <a:rPr lang="fr-FR" sz="1400" dirty="0" err="1">
                <a:latin typeface="Arial Narrow" pitchFamily="34" charset="0"/>
              </a:rPr>
              <a:t>Sci</a:t>
            </a:r>
            <a:r>
              <a:rPr lang="fr-FR" sz="1400" dirty="0">
                <a:latin typeface="Arial Narrow" pitchFamily="34" charset="0"/>
              </a:rPr>
              <a:t>. </a:t>
            </a:r>
            <a:r>
              <a:rPr lang="fr-FR" sz="1400" b="1" dirty="0">
                <a:latin typeface="Arial Narrow" pitchFamily="34" charset="0"/>
              </a:rPr>
              <a:t>172</a:t>
            </a:r>
            <a:r>
              <a:rPr lang="fr-FR" sz="1400" dirty="0">
                <a:latin typeface="Arial Narrow" pitchFamily="34" charset="0"/>
              </a:rPr>
              <a:t>, 235 (2001).</a:t>
            </a:r>
            <a:r>
              <a:rPr lang="fr-FR" sz="1400" dirty="0">
                <a:solidFill>
                  <a:srgbClr val="008000"/>
                </a:solidFill>
                <a:latin typeface="Arial Narrow" pitchFamily="34" charset="0"/>
              </a:rPr>
              <a:t> </a:t>
            </a:r>
          </a:p>
          <a:p>
            <a:pPr algn="l"/>
            <a:r>
              <a:rPr lang="fr-FR" sz="1400" i="1" dirty="0">
                <a:latin typeface="Arial Narrow" pitchFamily="34" charset="0"/>
              </a:rPr>
              <a:t>T. </a:t>
            </a:r>
            <a:r>
              <a:rPr lang="fr-FR" sz="1400" i="1" dirty="0" err="1">
                <a:latin typeface="Arial Narrow" pitchFamily="34" charset="0"/>
              </a:rPr>
              <a:t>Prokscha</a:t>
            </a:r>
            <a:r>
              <a:rPr lang="fr-FR" sz="1400" i="1" dirty="0">
                <a:latin typeface="Arial Narrow" pitchFamily="34" charset="0"/>
              </a:rPr>
              <a:t> et al.,</a:t>
            </a:r>
            <a:r>
              <a:rPr lang="fr-FR" sz="1400" dirty="0">
                <a:latin typeface="Arial Narrow" pitchFamily="34" charset="0"/>
              </a:rPr>
              <a:t> Phys. </a:t>
            </a:r>
            <a:r>
              <a:rPr lang="fr-FR" sz="1400" dirty="0" err="1">
                <a:latin typeface="Arial Narrow" pitchFamily="34" charset="0"/>
              </a:rPr>
              <a:t>Rev</a:t>
            </a:r>
            <a:r>
              <a:rPr lang="fr-FR" sz="1400" dirty="0">
                <a:latin typeface="Arial Narrow" pitchFamily="34" charset="0"/>
              </a:rPr>
              <a:t>.</a:t>
            </a:r>
            <a:r>
              <a:rPr lang="fr-FR" sz="1400" b="1" dirty="0">
                <a:latin typeface="Arial Narrow" pitchFamily="34" charset="0"/>
              </a:rPr>
              <a:t> A58</a:t>
            </a:r>
            <a:r>
              <a:rPr lang="fr-FR" sz="1400" dirty="0">
                <a:latin typeface="Arial Narrow" pitchFamily="34" charset="0"/>
              </a:rPr>
              <a:t>, 3739 (1998).</a:t>
            </a:r>
            <a:endParaRPr lang="fr-FR" sz="1400" dirty="0">
              <a:solidFill>
                <a:srgbClr val="008000"/>
              </a:solidFill>
              <a:latin typeface="Arial Narrow" pitchFamily="34" charset="0"/>
            </a:endParaRPr>
          </a:p>
          <a:p>
            <a:pPr algn="l"/>
            <a:r>
              <a:rPr lang="de-CH" sz="1400" i="1" dirty="0">
                <a:latin typeface="Arial Narrow" pitchFamily="34" charset="0"/>
              </a:rPr>
              <a:t>E. </a:t>
            </a:r>
            <a:r>
              <a:rPr lang="de-CH" sz="1400" i="1" dirty="0" err="1">
                <a:latin typeface="Arial Narrow" pitchFamily="34" charset="0"/>
              </a:rPr>
              <a:t>Morenzoni</a:t>
            </a:r>
            <a:r>
              <a:rPr lang="de-CH" sz="1400" i="1" dirty="0">
                <a:latin typeface="Arial Narrow" pitchFamily="34" charset="0"/>
              </a:rPr>
              <a:t> et al,. </a:t>
            </a:r>
            <a:r>
              <a:rPr lang="de-CH" sz="1400" dirty="0">
                <a:latin typeface="Arial Narrow" pitchFamily="34" charset="0"/>
              </a:rPr>
              <a:t> J. </a:t>
            </a:r>
            <a:r>
              <a:rPr lang="de-CH" sz="1400" dirty="0" err="1">
                <a:latin typeface="Arial Narrow" pitchFamily="34" charset="0"/>
              </a:rPr>
              <a:t>Appl</a:t>
            </a:r>
            <a:r>
              <a:rPr lang="de-CH" sz="1400" dirty="0">
                <a:latin typeface="Arial Narrow" pitchFamily="34" charset="0"/>
              </a:rPr>
              <a:t>. Phys. </a:t>
            </a:r>
            <a:r>
              <a:rPr lang="de-CH" sz="1400" b="1" dirty="0">
                <a:latin typeface="Arial Narrow" pitchFamily="34" charset="0"/>
              </a:rPr>
              <a:t>81</a:t>
            </a:r>
            <a:r>
              <a:rPr lang="de-CH" sz="1400" dirty="0">
                <a:latin typeface="Arial Narrow" pitchFamily="34" charset="0"/>
              </a:rPr>
              <a:t>, 3340  (1997).</a:t>
            </a:r>
            <a:r>
              <a:rPr lang="fr-FR" sz="1400" dirty="0">
                <a:latin typeface="Arial Narrow" pitchFamily="34" charset="0"/>
              </a:rPr>
              <a:t> </a:t>
            </a:r>
          </a:p>
          <a:p>
            <a:pPr algn="l"/>
            <a:r>
              <a:rPr lang="de-CH" sz="1400" i="1" dirty="0">
                <a:latin typeface="Arial Narrow" pitchFamily="34" charset="0"/>
              </a:rPr>
              <a:t>D. </a:t>
            </a:r>
            <a:r>
              <a:rPr lang="de-CH" sz="1400" i="1" dirty="0" err="1">
                <a:latin typeface="Arial Narrow" pitchFamily="34" charset="0"/>
              </a:rPr>
              <a:t>Harshmann</a:t>
            </a:r>
            <a:r>
              <a:rPr lang="de-CH" sz="1400" i="1" dirty="0">
                <a:latin typeface="Arial Narrow" pitchFamily="34" charset="0"/>
              </a:rPr>
              <a:t> et al., </a:t>
            </a:r>
            <a:r>
              <a:rPr lang="de-CH" sz="1400" dirty="0">
                <a:latin typeface="Arial Narrow" pitchFamily="34" charset="0"/>
              </a:rPr>
              <a:t>Phys. </a:t>
            </a:r>
            <a:r>
              <a:rPr lang="de-CH" sz="1400" dirty="0" err="1">
                <a:latin typeface="Arial Narrow" pitchFamily="34" charset="0"/>
              </a:rPr>
              <a:t>Rev</a:t>
            </a:r>
            <a:r>
              <a:rPr lang="de-CH" sz="1400" dirty="0">
                <a:latin typeface="Arial Narrow" pitchFamily="34" charset="0"/>
              </a:rPr>
              <a:t>. </a:t>
            </a:r>
            <a:r>
              <a:rPr lang="de-CH" sz="1400" b="1" dirty="0">
                <a:latin typeface="Arial Narrow" pitchFamily="34" charset="0"/>
              </a:rPr>
              <a:t>B36</a:t>
            </a:r>
            <a:r>
              <a:rPr lang="de-CH" sz="1400" dirty="0">
                <a:latin typeface="Arial Narrow" pitchFamily="34" charset="0"/>
              </a:rPr>
              <a:t>, 8850 (1987</a:t>
            </a:r>
            <a:r>
              <a:rPr lang="de-CH" sz="1400" dirty="0" smtClean="0">
                <a:latin typeface="Arial Narrow" pitchFamily="34" charset="0"/>
              </a:rPr>
              <a:t>).</a:t>
            </a:r>
            <a:endParaRPr lang="de-CH" sz="1400" i="1" dirty="0">
              <a:solidFill>
                <a:srgbClr val="008000"/>
              </a:solidFill>
              <a:latin typeface="Arial Narrow" pitchFamily="34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539750" y="4652963"/>
            <a:ext cx="2952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 Narrow" pitchFamily="34" charset="0"/>
              </a:rPr>
              <a:t>motivated by experiments for positron moderation</a:t>
            </a:r>
          </a:p>
        </p:txBody>
      </p:sp>
    </p:spTree>
    <p:extLst>
      <p:ext uri="{BB962C8B-B14F-4D97-AF65-F5344CB8AC3E}">
        <p14:creationId xmlns:p14="http://schemas.microsoft.com/office/powerpoint/2010/main" val="2674011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Epithermal </a:t>
            </a:r>
            <a:r>
              <a:rPr lang="el-GR" dirty="0" smtClean="0"/>
              <a:t>μ</a:t>
            </a:r>
            <a:r>
              <a:rPr lang="de-CH" baseline="30000" dirty="0" smtClean="0"/>
              <a:t>+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31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9" name="Picture 33" descr="lem-01-beam-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88" y="773881"/>
            <a:ext cx="32766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1284734" y="3121223"/>
            <a:ext cx="170309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Layer Thickness [nm]</a:t>
            </a:r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 rot="16200000">
            <a:off x="-478433" y="1743199"/>
            <a:ext cx="1296144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Efficiency  [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a.u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.]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344" y="6321892"/>
            <a:ext cx="3582144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de-CH" sz="1400" i="1" dirty="0">
                <a:latin typeface="+mn-lt"/>
              </a:rPr>
              <a:t>E. </a:t>
            </a:r>
            <a:r>
              <a:rPr lang="de-CH" sz="1400" i="1" dirty="0" err="1">
                <a:latin typeface="+mn-lt"/>
              </a:rPr>
              <a:t>Morenzoni</a:t>
            </a:r>
            <a:r>
              <a:rPr lang="de-CH" sz="1400" i="1" dirty="0">
                <a:latin typeface="+mn-lt"/>
              </a:rPr>
              <a:t>, </a:t>
            </a:r>
            <a:r>
              <a:rPr lang="de-CH" sz="1400" i="1" dirty="0" smtClean="0">
                <a:latin typeface="+mn-lt"/>
              </a:rPr>
              <a:t>et al.</a:t>
            </a:r>
            <a:r>
              <a:rPr lang="de-CH" sz="1400" i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 err="1">
                <a:latin typeface="+mn-lt"/>
              </a:rPr>
              <a:t>Phys.Rev.Lett</a:t>
            </a:r>
            <a:r>
              <a:rPr lang="de-CH" sz="1400" dirty="0">
                <a:latin typeface="+mn-lt"/>
              </a:rPr>
              <a:t>. </a:t>
            </a:r>
            <a:r>
              <a:rPr lang="de-CH" sz="1400" b="1" dirty="0">
                <a:latin typeface="+mn-lt"/>
              </a:rPr>
              <a:t>72</a:t>
            </a:r>
            <a:r>
              <a:rPr lang="de-CH" sz="1400" dirty="0">
                <a:latin typeface="+mn-lt"/>
              </a:rPr>
              <a:t>, 2793 (1994</a:t>
            </a:r>
            <a:r>
              <a:rPr lang="de-CH" sz="1400" dirty="0" smtClean="0">
                <a:latin typeface="+mn-lt"/>
              </a:rPr>
              <a:t>).</a:t>
            </a:r>
            <a:endParaRPr lang="de-CH" sz="1400" dirty="0">
              <a:latin typeface="+mn-lt"/>
            </a:endParaRPr>
          </a:p>
        </p:txBody>
      </p:sp>
      <p:grpSp>
        <p:nvGrpSpPr>
          <p:cNvPr id="23" name="Group 36"/>
          <p:cNvGrpSpPr>
            <a:grpSpLocks/>
          </p:cNvGrpSpPr>
          <p:nvPr/>
        </p:nvGrpSpPr>
        <p:grpSpPr bwMode="auto">
          <a:xfrm>
            <a:off x="35496" y="3633241"/>
            <a:ext cx="3471862" cy="2532063"/>
            <a:chOff x="-30" y="2362"/>
            <a:chExt cx="2187" cy="1595"/>
          </a:xfrm>
        </p:grpSpPr>
        <p:graphicFrame>
          <p:nvGraphicFramePr>
            <p:cNvPr id="24" name="Object 11"/>
            <p:cNvGraphicFramePr>
              <a:graphicFrameLocks noChangeAspect="1"/>
            </p:cNvGraphicFramePr>
            <p:nvPr/>
          </p:nvGraphicFramePr>
          <p:xfrm>
            <a:off x="61" y="2362"/>
            <a:ext cx="2096" cy="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8" name="CorelDRAW" r:id="rId4" imgW="3326760" imgH="2519640" progId="CorelDRAW.Graphic.12">
                    <p:embed/>
                  </p:oleObj>
                </mc:Choice>
                <mc:Fallback>
                  <p:oleObj name="CorelDRAW" r:id="rId4" imgW="3326760" imgH="2519640" progId="CorelDRAW.Graphic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" y="2362"/>
                          <a:ext cx="2096" cy="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 rot="16200000">
              <a:off x="-315" y="2673"/>
              <a:ext cx="801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spcAft>
                  <a:spcPts val="300"/>
                </a:spcAft>
              </a:pPr>
              <a:r>
                <a:rPr lang="de-CH" sz="1400" dirty="0">
                  <a:latin typeface="+mn-lt"/>
                </a:rPr>
                <a:t>AP(t)</a:t>
              </a:r>
              <a:endParaRPr lang="en-GB" sz="1400" dirty="0">
                <a:latin typeface="+mn-lt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-30" y="3901"/>
              <a:ext cx="377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433" y="3171"/>
              <a:ext cx="821" cy="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  <a:spcAft>
                  <a:spcPts val="300"/>
                </a:spcAft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P(0) </a:t>
              </a: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sym typeface="Symbol" pitchFamily="18" charset="2"/>
                </a:rPr>
                <a:t>1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63688" y="5856308"/>
            <a:ext cx="1638300" cy="2369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latin typeface="Arial Narrow"/>
                <a:cs typeface="Arial Narrow"/>
              </a:rPr>
              <a:t>time [</a:t>
            </a:r>
            <a:r>
              <a:rPr lang="el-GR" sz="1400" dirty="0" smtClean="0">
                <a:latin typeface="Arial Narrow"/>
                <a:cs typeface="Arial Narrow"/>
              </a:rPr>
              <a:t>μ</a:t>
            </a:r>
            <a:r>
              <a:rPr lang="de-CH" sz="1400" dirty="0" smtClean="0">
                <a:latin typeface="Arial Narrow"/>
                <a:cs typeface="Arial Narrow"/>
              </a:rPr>
              <a:t>sec]</a:t>
            </a:r>
            <a:endParaRPr lang="en-US" sz="1400" dirty="0" err="1">
              <a:latin typeface="Arial Narrow"/>
              <a:cs typeface="Arial Narrow"/>
            </a:endParaRPr>
          </a:p>
        </p:txBody>
      </p:sp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13" y="756113"/>
            <a:ext cx="5321162" cy="339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4283968" y="2493121"/>
            <a:ext cx="4202205" cy="690751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>
            <a:off x="4846638" y="2493120"/>
            <a:ext cx="0" cy="681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4355976" y="2432050"/>
            <a:ext cx="51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ts val="300"/>
              </a:spcAft>
            </a:pPr>
            <a:r>
              <a:rPr lang="en-US" sz="2400" i="1" dirty="0" err="1">
                <a:solidFill>
                  <a:srgbClr val="FF0000"/>
                </a:solidFill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</a:rPr>
              <a:t>g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51920" y="4351861"/>
            <a:ext cx="5179303" cy="19574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700" dirty="0" smtClean="0">
                <a:latin typeface="Arial Narrow"/>
                <a:cs typeface="Arial Narrow"/>
              </a:rPr>
              <a:t>suppression of electronic energy loss for </a:t>
            </a:r>
            <a:r>
              <a:rPr lang="en-US" sz="1700" i="1" dirty="0" smtClean="0">
                <a:latin typeface="Arial Narrow"/>
                <a:cs typeface="Arial Narrow"/>
              </a:rPr>
              <a:t>E</a:t>
            </a:r>
            <a:r>
              <a:rPr lang="en-US" sz="1700" dirty="0" smtClean="0">
                <a:latin typeface="Arial Narrow"/>
                <a:cs typeface="Arial Narrow"/>
              </a:rPr>
              <a:t>&lt;</a:t>
            </a:r>
            <a:r>
              <a:rPr lang="en-US" sz="1700" i="1" dirty="0" err="1" smtClean="0">
                <a:latin typeface="Arial Narrow"/>
                <a:cs typeface="Arial Narrow"/>
              </a:rPr>
              <a:t>E</a:t>
            </a:r>
            <a:r>
              <a:rPr lang="en-US" sz="1700" baseline="-25000" dirty="0" err="1" smtClean="0">
                <a:latin typeface="Arial Narrow"/>
                <a:cs typeface="Arial Narrow"/>
              </a:rPr>
              <a:t>g</a:t>
            </a:r>
            <a:r>
              <a:rPr lang="en-US" sz="1700" dirty="0" smtClean="0">
                <a:latin typeface="Arial Narrow"/>
                <a:cs typeface="Arial Narrow"/>
              </a:rPr>
              <a:t> (</a:t>
            </a:r>
            <a:r>
              <a:rPr lang="en-US" sz="1700" i="1" dirty="0" err="1" smtClean="0">
                <a:latin typeface="Arial Narrow"/>
                <a:cs typeface="Arial Narrow"/>
              </a:rPr>
              <a:t>E</a:t>
            </a:r>
            <a:r>
              <a:rPr lang="en-US" sz="1700" baseline="-25000" dirty="0" err="1" smtClean="0">
                <a:latin typeface="Arial Narrow"/>
                <a:cs typeface="Arial Narrow"/>
              </a:rPr>
              <a:t>g</a:t>
            </a:r>
            <a:r>
              <a:rPr lang="en-US" sz="1700" dirty="0" smtClean="0">
                <a:latin typeface="Arial Narrow"/>
                <a:cs typeface="Arial Narrow"/>
              </a:rPr>
              <a:t> ~ 10-20eV)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700" dirty="0" smtClean="0">
                <a:latin typeface="Arial Narrow"/>
                <a:cs typeface="Arial Narrow"/>
              </a:rPr>
              <a:t>large escape depth  </a:t>
            </a:r>
            <a:r>
              <a:rPr lang="en-US" sz="1700" i="1" dirty="0" smtClean="0">
                <a:latin typeface="Arial Narrow"/>
                <a:cs typeface="Arial Narrow"/>
              </a:rPr>
              <a:t>L</a:t>
            </a:r>
            <a:r>
              <a:rPr lang="en-US" sz="1700" dirty="0" smtClean="0">
                <a:latin typeface="Arial Narrow"/>
                <a:cs typeface="Arial Narrow"/>
              </a:rPr>
              <a:t>~ 50-200nm 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700" dirty="0" smtClean="0">
                <a:latin typeface="Arial Narrow"/>
                <a:cs typeface="Arial Narrow"/>
              </a:rPr>
              <a:t>moderation efficiency:</a:t>
            </a:r>
            <a:br>
              <a:rPr lang="en-US" sz="1700" dirty="0" smtClean="0">
                <a:latin typeface="Arial Narrow"/>
                <a:cs typeface="Arial Narrow"/>
              </a:rPr>
            </a:br>
            <a:r>
              <a:rPr lang="en-US" sz="1700" dirty="0" smtClean="0">
                <a:latin typeface="Arial Narrow"/>
                <a:cs typeface="Arial Narrow"/>
              </a:rPr>
              <a:t/>
            </a:r>
            <a:br>
              <a:rPr lang="en-US" sz="1700" dirty="0" smtClean="0">
                <a:latin typeface="Arial Narrow"/>
                <a:cs typeface="Arial Narrow"/>
              </a:rPr>
            </a:br>
            <a:endParaRPr lang="en-US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700" dirty="0" smtClean="0">
                <a:latin typeface="Arial Narrow"/>
                <a:cs typeface="Arial Narrow"/>
              </a:rPr>
              <a:t>no loss of polarization during the moderation</a:t>
            </a:r>
            <a:endParaRPr lang="en-US" sz="1700" dirty="0">
              <a:latin typeface="Arial Narrow"/>
              <a:cs typeface="Arial Narrow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074019" y="5345787"/>
            <a:ext cx="4875656" cy="611380"/>
            <a:chOff x="4139952" y="5215275"/>
            <a:chExt cx="4875656" cy="61138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956" y="5380682"/>
              <a:ext cx="4803648" cy="273101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 bwMode="auto">
            <a:xfrm>
              <a:off x="4139952" y="5301208"/>
              <a:ext cx="4875656" cy="432048"/>
            </a:xfrm>
            <a:prstGeom prst="round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614738" y="5215275"/>
              <a:ext cx="3053606" cy="165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4644008" y="5661248"/>
              <a:ext cx="3053606" cy="165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21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 Narrow" pitchFamily="34" charset="0"/>
                <a:ea typeface="ヒラギノ角ゴ Pro W3" charset="-128"/>
              </a:rPr>
              <a:t>Low </a:t>
            </a:r>
            <a:r>
              <a:rPr lang="de-DE" dirty="0" err="1">
                <a:latin typeface="Arial Narrow" pitchFamily="34" charset="0"/>
                <a:ea typeface="ヒラギノ角ゴ Pro W3" charset="-128"/>
              </a:rPr>
              <a:t>E</a:t>
            </a:r>
            <a:r>
              <a:rPr lang="de-DE" dirty="0" err="1" smtClean="0">
                <a:latin typeface="Arial Narrow" pitchFamily="34" charset="0"/>
                <a:ea typeface="ヒラギノ角ゴ Pro W3" charset="-128"/>
              </a:rPr>
              <a:t>nergy</a:t>
            </a:r>
            <a:r>
              <a:rPr lang="de-DE" dirty="0" smtClean="0">
                <a:latin typeface="Arial Narrow" pitchFamily="34" charset="0"/>
                <a:ea typeface="ヒラギノ角ゴ Pro W3" charset="-128"/>
              </a:rPr>
              <a:t> </a:t>
            </a:r>
            <a:r>
              <a:rPr lang="el-GR" dirty="0" smtClean="0">
                <a:latin typeface="Arial Narrow" pitchFamily="34" charset="0"/>
                <a:ea typeface="ヒラギノ角ゴ Pro W3" charset="-128"/>
              </a:rPr>
              <a:t>μ</a:t>
            </a:r>
            <a:r>
              <a:rPr lang="de-DE" baseline="30000" dirty="0">
                <a:latin typeface="Arial Narrow" pitchFamily="34" charset="0"/>
                <a:ea typeface="ヒラギノ角ゴ Pro W3" charset="-128"/>
              </a:rPr>
              <a:t>+</a:t>
            </a:r>
            <a:r>
              <a:rPr lang="de-DE" dirty="0" smtClean="0">
                <a:latin typeface="Arial Narrow" pitchFamily="34" charset="0"/>
                <a:ea typeface="ヒラギノ角ゴ Pro W3" charset="-128"/>
              </a:rPr>
              <a:t> </a:t>
            </a:r>
            <a:r>
              <a:rPr lang="de-DE" dirty="0">
                <a:latin typeface="Arial Narrow" pitchFamily="34" charset="0"/>
                <a:ea typeface="ヒラギノ角ゴ Pro W3" charset="-128"/>
              </a:rPr>
              <a:t>B</a:t>
            </a:r>
            <a:r>
              <a:rPr lang="de-DE" dirty="0" smtClean="0">
                <a:latin typeface="Arial Narrow" pitchFamily="34" charset="0"/>
                <a:ea typeface="ヒラギノ角ゴ Pro W3" charset="-128"/>
              </a:rPr>
              <a:t>eam </a:t>
            </a:r>
            <a:r>
              <a:rPr lang="de-DE" dirty="0" err="1">
                <a:latin typeface="Arial Narrow" pitchFamily="34" charset="0"/>
                <a:ea typeface="ヒラギノ角ゴ Pro W3" charset="-128"/>
              </a:rPr>
              <a:t>and</a:t>
            </a:r>
            <a:r>
              <a:rPr lang="de-DE" dirty="0">
                <a:latin typeface="Arial Narrow" pitchFamily="34" charset="0"/>
                <a:ea typeface="ヒラギノ角ゴ Pro W3" charset="-128"/>
              </a:rPr>
              <a:t> S</a:t>
            </a:r>
            <a:r>
              <a:rPr lang="de-DE" dirty="0" smtClean="0">
                <a:latin typeface="Arial Narrow" pitchFamily="34" charset="0"/>
                <a:ea typeface="ヒラギノ角ゴ Pro W3" charset="-128"/>
              </a:rPr>
              <a:t>etup </a:t>
            </a:r>
            <a:r>
              <a:rPr lang="de-DE" dirty="0" err="1">
                <a:latin typeface="Arial Narrow" pitchFamily="34" charset="0"/>
                <a:ea typeface="ヒラギノ角ゴ Pro W3" charset="-128"/>
              </a:rPr>
              <a:t>for</a:t>
            </a:r>
            <a:r>
              <a:rPr lang="de-DE" dirty="0">
                <a:latin typeface="Arial Narrow" pitchFamily="34" charset="0"/>
                <a:ea typeface="ヒラギノ角ゴ Pro W3" charset="-128"/>
              </a:rPr>
              <a:t>  </a:t>
            </a:r>
            <a:r>
              <a:rPr lang="de-DE" dirty="0" smtClean="0">
                <a:latin typeface="Arial Narrow" pitchFamily="34" charset="0"/>
                <a:ea typeface="ヒラギノ角ゴ Pro W3" charset="-128"/>
              </a:rPr>
              <a:t>LE-</a:t>
            </a:r>
            <a:r>
              <a:rPr lang="el-GR" dirty="0">
                <a:latin typeface="Arial Narrow" pitchFamily="34" charset="0"/>
                <a:ea typeface="ヒラギノ角ゴ Pro W3" charset="-128"/>
              </a:rPr>
              <a:t> </a:t>
            </a:r>
            <a:r>
              <a:rPr lang="el-GR" dirty="0" smtClean="0">
                <a:latin typeface="Arial Narrow" pitchFamily="34" charset="0"/>
                <a:ea typeface="ヒラギノ角ゴ Pro W3" charset="-128"/>
              </a:rPr>
              <a:t>μ</a:t>
            </a:r>
            <a:r>
              <a:rPr lang="de-DE" dirty="0" smtClean="0">
                <a:latin typeface="Arial Narrow" pitchFamily="34" charset="0"/>
                <a:ea typeface="ヒラギノ角ゴ Pro W3" charset="-128"/>
              </a:rPr>
              <a:t>SR</a:t>
            </a:r>
            <a:r>
              <a:rPr lang="de-CH" dirty="0" smtClean="0">
                <a:latin typeface="Arial Narrow" pitchFamily="34" charset="0"/>
                <a:ea typeface="ヒラギノ角ゴ Pro W3" charset="-128"/>
              </a:rPr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32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80000"/>
          </a:xfrm>
          <a:prstGeom prst="rect">
            <a:avLst/>
          </a:prstGeom>
        </p:spPr>
      </p:pic>
      <p:sp>
        <p:nvSpPr>
          <p:cNvPr id="8" name="Notched Right Arrow 7"/>
          <p:cNvSpPr>
            <a:spLocks noChangeAspect="1"/>
          </p:cNvSpPr>
          <p:nvPr/>
        </p:nvSpPr>
        <p:spPr>
          <a:xfrm rot="10800000">
            <a:off x="6084168" y="1484784"/>
            <a:ext cx="285152" cy="102414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otched Right Arrow 8"/>
          <p:cNvSpPr>
            <a:spLocks noChangeAspect="1"/>
          </p:cNvSpPr>
          <p:nvPr/>
        </p:nvSpPr>
        <p:spPr>
          <a:xfrm>
            <a:off x="6516216" y="1484783"/>
            <a:ext cx="285152" cy="102414"/>
          </a:xfrm>
          <a:prstGeom prst="notch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6408000" y="1499986"/>
            <a:ext cx="72008" cy="720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224" y="1628800"/>
            <a:ext cx="293350" cy="217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Spin</a:t>
            </a:r>
            <a:endParaRPr lang="en-US" sz="1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764704"/>
            <a:ext cx="1128514" cy="4739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latin typeface="Arial Narrow"/>
                <a:cs typeface="Arial Narrow"/>
              </a:rPr>
              <a:t>Surface </a:t>
            </a:r>
            <a:r>
              <a:rPr lang="el-GR" sz="1400" dirty="0" smtClean="0">
                <a:latin typeface="Arial Narrow"/>
                <a:cs typeface="Arial Narrow"/>
              </a:rPr>
              <a:t>μ</a:t>
            </a:r>
            <a:r>
              <a:rPr lang="de-CH" sz="1400" baseline="30000" dirty="0" smtClean="0">
                <a:latin typeface="Arial Narrow"/>
                <a:cs typeface="Arial Narrow"/>
              </a:rPr>
              <a:t>+</a:t>
            </a:r>
            <a:r>
              <a:rPr lang="de-CH" sz="1400" dirty="0" smtClean="0">
                <a:latin typeface="Arial Narrow"/>
                <a:cs typeface="Arial Narrow"/>
              </a:rPr>
              <a:t> beam</a:t>
            </a:r>
            <a:br>
              <a:rPr lang="de-CH" sz="1400" dirty="0" smtClean="0">
                <a:latin typeface="Arial Narrow"/>
                <a:cs typeface="Arial Narrow"/>
              </a:rPr>
            </a:br>
            <a:r>
              <a:rPr lang="de-CH" sz="1400" dirty="0" smtClean="0">
                <a:latin typeface="Arial Narrow"/>
                <a:cs typeface="Arial Narrow"/>
              </a:rPr>
              <a:t>≈ 4MeV </a:t>
            </a:r>
            <a:endParaRPr lang="en-US" sz="1400" dirty="0" err="1">
              <a:latin typeface="Arial Narrow"/>
              <a:cs typeface="Arial Narrow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7236296" y="1339040"/>
            <a:ext cx="1728192" cy="433776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≈ 1.7 ∙ 10</a:t>
            </a:r>
            <a:r>
              <a:rPr lang="en-US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l-GR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</a:t>
            </a:r>
            <a:r>
              <a:rPr lang="de-CH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</a:t>
            </a:r>
            <a:r>
              <a:rPr lang="de-CH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/sec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kumimoji="0" 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444208" y="2204864"/>
            <a:ext cx="2574032" cy="630942"/>
            <a:chOff x="6246440" y="2276872"/>
            <a:chExt cx="2574032" cy="630942"/>
          </a:xfrm>
        </p:grpSpPr>
        <p:sp>
          <p:nvSpPr>
            <p:cNvPr id="17" name="Rectangle 16"/>
            <p:cNvSpPr/>
            <p:nvPr/>
          </p:nvSpPr>
          <p:spPr>
            <a:xfrm>
              <a:off x="6246440" y="2276872"/>
              <a:ext cx="2574032" cy="630942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1400" b="1" dirty="0" smtClean="0">
                  <a:latin typeface="Arial Narrow" pitchFamily="34" charset="0"/>
                </a:rPr>
                <a:t>UHV </a:t>
              </a:r>
              <a:r>
                <a:rPr lang="en-US" sz="1400" b="1" dirty="0">
                  <a:latin typeface="Arial Narrow" pitchFamily="34" charset="0"/>
                </a:rPr>
                <a:t>chambers, 10</a:t>
              </a:r>
              <a:r>
                <a:rPr lang="en-US" sz="1400" b="1" baseline="30000" dirty="0">
                  <a:latin typeface="Arial Narrow" pitchFamily="34" charset="0"/>
                </a:rPr>
                <a:t>-10</a:t>
              </a:r>
              <a:r>
                <a:rPr lang="en-US" sz="1400" b="1" dirty="0">
                  <a:latin typeface="Arial Narrow" pitchFamily="34" charset="0"/>
                </a:rPr>
                <a:t> mbar</a:t>
              </a:r>
            </a:p>
            <a:p>
              <a:pPr algn="just" eaLnBrk="1" hangingPunct="1">
                <a:spcBef>
                  <a:spcPct val="50000"/>
                </a:spcBef>
              </a:pPr>
              <a:r>
                <a:rPr lang="en-US" sz="1400" b="1" dirty="0" smtClean="0">
                  <a:latin typeface="Arial Narrow" pitchFamily="34" charset="0"/>
                </a:rPr>
                <a:t>All </a:t>
              </a:r>
              <a:r>
                <a:rPr lang="en-US" sz="1400" b="1" dirty="0">
                  <a:latin typeface="Arial Narrow" pitchFamily="34" charset="0"/>
                </a:rPr>
                <a:t>transport </a:t>
              </a:r>
              <a:r>
                <a:rPr lang="en-US" sz="1400" b="1" dirty="0" smtClean="0">
                  <a:latin typeface="Arial Narrow" pitchFamily="34" charset="0"/>
                </a:rPr>
                <a:t>elements LN</a:t>
              </a:r>
              <a:r>
                <a:rPr lang="en-US" sz="1400" b="1" baseline="-25000" dirty="0" smtClean="0">
                  <a:latin typeface="Arial Narrow" pitchFamily="34" charset="0"/>
                </a:rPr>
                <a:t>2</a:t>
              </a:r>
              <a:r>
                <a:rPr lang="en-US" sz="1400" b="1" dirty="0" smtClean="0">
                  <a:latin typeface="Arial Narrow" pitchFamily="34" charset="0"/>
                </a:rPr>
                <a:t> </a:t>
              </a:r>
              <a:r>
                <a:rPr lang="en-US" sz="1400" b="1" dirty="0">
                  <a:latin typeface="Arial Narrow" pitchFamily="34" charset="0"/>
                </a:rPr>
                <a:t>cooled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246440" y="2276872"/>
              <a:ext cx="2574032" cy="630942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2" name="Notched Right Arrow 21"/>
          <p:cNvSpPr>
            <a:spLocks noChangeAspect="1"/>
          </p:cNvSpPr>
          <p:nvPr/>
        </p:nvSpPr>
        <p:spPr>
          <a:xfrm rot="5400000">
            <a:off x="4079064" y="3618072"/>
            <a:ext cx="285152" cy="102414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4185636" y="3429000"/>
            <a:ext cx="72008" cy="720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Notched Right Arrow 23"/>
          <p:cNvSpPr>
            <a:spLocks noChangeAspect="1"/>
          </p:cNvSpPr>
          <p:nvPr/>
        </p:nvSpPr>
        <p:spPr>
          <a:xfrm>
            <a:off x="4284000" y="3420000"/>
            <a:ext cx="285152" cy="102414"/>
          </a:xfrm>
          <a:prstGeom prst="notch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5" descr="0092_muon_15kV_beamspot_100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6992"/>
            <a:ext cx="3246438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516216" y="3717032"/>
            <a:ext cx="1301638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err="1" smtClean="0">
                <a:latin typeface="Arial Narrow"/>
                <a:cs typeface="Arial Narrow"/>
              </a:rPr>
              <a:t>Beamspot</a:t>
            </a:r>
            <a:r>
              <a:rPr lang="en-US" sz="1700" dirty="0" smtClean="0">
                <a:latin typeface="Arial Narrow"/>
                <a:cs typeface="Arial Narrow"/>
              </a:rPr>
              <a:t> at the</a:t>
            </a:r>
            <a:br>
              <a:rPr lang="en-US" sz="1700" dirty="0" smtClean="0">
                <a:latin typeface="Arial Narrow"/>
                <a:cs typeface="Arial Narrow"/>
              </a:rPr>
            </a:br>
            <a:r>
              <a:rPr lang="en-US" sz="1700" dirty="0" smtClean="0">
                <a:latin typeface="Arial Narrow"/>
                <a:cs typeface="Arial Narrow"/>
              </a:rPr>
              <a:t>sample position</a:t>
            </a:r>
            <a:endParaRPr lang="en-US" sz="1700" dirty="0">
              <a:latin typeface="Arial Narrow"/>
              <a:cs typeface="Arial Narrow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55976" y="5877272"/>
            <a:ext cx="14398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00" b="1" dirty="0">
                <a:latin typeface="+mn-lt"/>
              </a:rPr>
              <a:t>T = 2.5 – 320 K</a:t>
            </a:r>
          </a:p>
          <a:p>
            <a:r>
              <a:rPr lang="en-GB" sz="1700" b="1" dirty="0">
                <a:latin typeface="+mn-lt"/>
              </a:rPr>
              <a:t>B = 0 – 0.3 T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216024" y="2206371"/>
            <a:ext cx="3491880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de-CH" sz="1800" b="1" dirty="0" err="1">
                <a:latin typeface="+mn-lt"/>
              </a:rPr>
              <a:t>Polarized</a:t>
            </a:r>
            <a:r>
              <a:rPr lang="de-CH" sz="1800" b="1" dirty="0">
                <a:latin typeface="+mn-lt"/>
              </a:rPr>
              <a:t> Low </a:t>
            </a:r>
            <a:r>
              <a:rPr lang="de-CH" sz="1800" b="1" dirty="0" err="1">
                <a:latin typeface="+mn-lt"/>
              </a:rPr>
              <a:t>Energy</a:t>
            </a:r>
            <a:r>
              <a:rPr lang="de-CH" sz="1800" b="1" dirty="0">
                <a:latin typeface="+mn-lt"/>
              </a:rPr>
              <a:t> </a:t>
            </a:r>
            <a:r>
              <a:rPr lang="de-CH" sz="1800" b="1" dirty="0" err="1">
                <a:latin typeface="+mn-lt"/>
              </a:rPr>
              <a:t>Muon</a:t>
            </a:r>
            <a:r>
              <a:rPr lang="de-CH" sz="1800" b="1" dirty="0">
                <a:latin typeface="+mn-lt"/>
              </a:rPr>
              <a:t> Beam </a:t>
            </a:r>
          </a:p>
          <a:p>
            <a:pPr algn="l" eaLnBrk="1" hangingPunct="1">
              <a:lnSpc>
                <a:spcPct val="120000"/>
              </a:lnSpc>
            </a:pPr>
            <a:r>
              <a:rPr lang="de-CH" sz="1800" dirty="0" err="1">
                <a:latin typeface="+mn-lt"/>
              </a:rPr>
              <a:t>Energy</a:t>
            </a:r>
            <a:r>
              <a:rPr lang="de-CH" sz="1800" dirty="0">
                <a:latin typeface="+mn-lt"/>
              </a:rPr>
              <a:t>:          </a:t>
            </a:r>
            <a:r>
              <a:rPr lang="de-CH" sz="1800" dirty="0" smtClean="0">
                <a:latin typeface="+mn-lt"/>
              </a:rPr>
              <a:t>0.5 - 30 </a:t>
            </a:r>
            <a:r>
              <a:rPr lang="de-CH" sz="1800" dirty="0" err="1">
                <a:latin typeface="+mn-lt"/>
              </a:rPr>
              <a:t>keV</a:t>
            </a:r>
            <a:endParaRPr lang="de-CH" sz="1800" dirty="0">
              <a:latin typeface="+mn-lt"/>
            </a:endParaRPr>
          </a:p>
          <a:p>
            <a:pPr eaLnBrk="1" hangingPunct="1">
              <a:lnSpc>
                <a:spcPct val="120000"/>
              </a:lnSpc>
            </a:pPr>
            <a:r>
              <a:rPr lang="en-GB" sz="1800" dirty="0" smtClean="0">
                <a:latin typeface="+mn-lt"/>
              </a:rPr>
              <a:t>ΔE</a:t>
            </a:r>
            <a:r>
              <a:rPr lang="en-GB" sz="1800" dirty="0">
                <a:latin typeface="+mn-lt"/>
              </a:rPr>
              <a:t>, </a:t>
            </a:r>
            <a:r>
              <a:rPr lang="en-GB" sz="1800" dirty="0" err="1">
                <a:latin typeface="+mn-lt"/>
              </a:rPr>
              <a:t>Δ</a:t>
            </a:r>
            <a:r>
              <a:rPr lang="en-GB" sz="1800" dirty="0" err="1" smtClean="0">
                <a:latin typeface="+mn-lt"/>
              </a:rPr>
              <a:t>t</a:t>
            </a:r>
            <a:r>
              <a:rPr lang="en-GB" sz="1800" dirty="0">
                <a:latin typeface="+mn-lt"/>
              </a:rPr>
              <a:t>:          </a:t>
            </a:r>
            <a:r>
              <a:rPr lang="en-GB" sz="1800" dirty="0" smtClean="0">
                <a:latin typeface="+mn-lt"/>
              </a:rPr>
              <a:t> 400 </a:t>
            </a:r>
            <a:r>
              <a:rPr lang="en-GB" sz="1800" dirty="0" err="1">
                <a:latin typeface="+mn-lt"/>
              </a:rPr>
              <a:t>eV</a:t>
            </a:r>
            <a:r>
              <a:rPr lang="en-GB" sz="1800" dirty="0">
                <a:latin typeface="+mn-lt"/>
              </a:rPr>
              <a:t>,  5 ns</a:t>
            </a:r>
          </a:p>
          <a:p>
            <a:pPr algn="l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de-CH" sz="1800" dirty="0" err="1">
                <a:latin typeface="+mn-lt"/>
                <a:sym typeface="Symbol" pitchFamily="18" charset="2"/>
              </a:rPr>
              <a:t>Depth</a:t>
            </a:r>
            <a:r>
              <a:rPr lang="de-CH" sz="1800" dirty="0">
                <a:latin typeface="+mn-lt"/>
                <a:sym typeface="Symbol" pitchFamily="18" charset="2"/>
              </a:rPr>
              <a:t>:            </a:t>
            </a:r>
            <a:r>
              <a:rPr lang="de-CH" sz="1800" dirty="0" smtClean="0">
                <a:latin typeface="+mn-lt"/>
                <a:sym typeface="Symbol" pitchFamily="18" charset="2"/>
              </a:rPr>
              <a:t>≈ </a:t>
            </a:r>
            <a:r>
              <a:rPr lang="de-CH" sz="1800" dirty="0">
                <a:latin typeface="+mn-lt"/>
              </a:rPr>
              <a:t>1 – 300 </a:t>
            </a:r>
            <a:r>
              <a:rPr lang="de-CH" sz="1800" dirty="0" err="1">
                <a:latin typeface="+mn-lt"/>
              </a:rPr>
              <a:t>nm</a:t>
            </a:r>
            <a:endParaRPr lang="de-CH" sz="1800" dirty="0">
              <a:latin typeface="+mn-lt"/>
            </a:endParaRPr>
          </a:p>
          <a:p>
            <a:pPr eaLnBrk="1" hangingPunct="1">
              <a:lnSpc>
                <a:spcPct val="120000"/>
              </a:lnSpc>
            </a:pPr>
            <a:r>
              <a:rPr lang="de-CH" sz="1800" dirty="0" err="1" smtClean="0">
                <a:latin typeface="+mn-lt"/>
              </a:rPr>
              <a:t>Polarization</a:t>
            </a:r>
            <a:r>
              <a:rPr lang="de-CH" sz="1800" dirty="0" smtClean="0">
                <a:latin typeface="+mn-lt"/>
              </a:rPr>
              <a:t>:   </a:t>
            </a:r>
            <a:r>
              <a:rPr lang="de-CH" sz="1800" dirty="0" smtClean="0">
                <a:solidFill>
                  <a:srgbClr val="000000"/>
                </a:solidFill>
                <a:latin typeface="Arial Narrow"/>
                <a:sym typeface="Symbol" pitchFamily="18" charset="2"/>
              </a:rPr>
              <a:t>≈ </a:t>
            </a:r>
            <a:r>
              <a:rPr lang="de-CH" sz="1800" dirty="0" smtClean="0">
                <a:latin typeface="+mn-lt"/>
                <a:sym typeface="Symbol" pitchFamily="18" charset="2"/>
              </a:rPr>
              <a:t>1</a:t>
            </a:r>
            <a:r>
              <a:rPr lang="de-CH" sz="1800" dirty="0" smtClean="0">
                <a:latin typeface="+mn-lt"/>
              </a:rPr>
              <a:t>00 </a:t>
            </a:r>
            <a:r>
              <a:rPr lang="de-CH" sz="1800" dirty="0">
                <a:latin typeface="+mn-lt"/>
              </a:rPr>
              <a:t>%</a:t>
            </a:r>
          </a:p>
          <a:p>
            <a:pPr algn="l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de-CH" sz="1800" dirty="0">
                <a:latin typeface="+mn-lt"/>
              </a:rPr>
              <a:t>Beam Spot:    10-20 mm</a:t>
            </a:r>
          </a:p>
        </p:txBody>
      </p:sp>
      <p:cxnSp>
        <p:nvCxnSpPr>
          <p:cNvPr id="30" name="Straight Arrow Connector 29"/>
          <p:cNvCxnSpPr>
            <a:stCxn id="20" idx="0"/>
          </p:cNvCxnSpPr>
          <p:nvPr/>
        </p:nvCxnSpPr>
        <p:spPr bwMode="auto">
          <a:xfrm flipH="1" flipV="1">
            <a:off x="5292080" y="1737676"/>
            <a:ext cx="214584" cy="53746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ounded Rectangle 31"/>
          <p:cNvSpPr/>
          <p:nvPr/>
        </p:nvSpPr>
        <p:spPr bwMode="auto">
          <a:xfrm>
            <a:off x="2339752" y="4941168"/>
            <a:ext cx="1368152" cy="433776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≈ 4500 </a:t>
            </a:r>
            <a:r>
              <a:rPr lang="el-GR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</a:t>
            </a:r>
            <a:r>
              <a:rPr lang="de-CH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</a:t>
            </a:r>
            <a:r>
              <a:rPr lang="de-CH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/sec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kumimoji="0" 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644008" y="2275144"/>
            <a:ext cx="1725312" cy="937832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≈ 1.1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∙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</a:t>
            </a:r>
            <a:r>
              <a:rPr lang="en-US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l-GR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</a:t>
            </a:r>
            <a:r>
              <a:rPr lang="de-CH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</a:t>
            </a:r>
            <a:r>
              <a:rPr lang="de-CH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/sec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1700" dirty="0" err="1" smtClean="0">
                <a:latin typeface="+mn-lt"/>
              </a:rPr>
              <a:t>accelerate</a:t>
            </a:r>
            <a:r>
              <a:rPr lang="de-CH" sz="1700" dirty="0" smtClean="0">
                <a:latin typeface="+mn-lt"/>
              </a:rPr>
              <a:t> </a:t>
            </a:r>
            <a:r>
              <a:rPr lang="de-CH" sz="1700" dirty="0" err="1" smtClean="0">
                <a:latin typeface="+mn-lt"/>
              </a:rPr>
              <a:t>up</a:t>
            </a:r>
            <a:r>
              <a:rPr lang="de-CH" sz="1700" dirty="0" smtClean="0">
                <a:latin typeface="+mn-lt"/>
              </a:rPr>
              <a:t> </a:t>
            </a:r>
            <a:r>
              <a:rPr lang="de-CH" sz="1700" dirty="0" err="1" smtClean="0">
                <a:latin typeface="+mn-lt"/>
              </a:rPr>
              <a:t>to</a:t>
            </a:r>
            <a:endParaRPr lang="de-CH" sz="1700" dirty="0" smtClean="0">
              <a:latin typeface="+mn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1700" dirty="0" smtClean="0">
                <a:latin typeface="+mn-lt"/>
              </a:rPr>
              <a:t>20keV</a:t>
            </a:r>
            <a:endParaRPr lang="en-US" sz="1700" dirty="0">
              <a:latin typeface="+mn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5394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</a:t>
            </a:r>
            <a:r>
              <a:rPr lang="el-GR" dirty="0" smtClean="0"/>
              <a:t>μ</a:t>
            </a:r>
            <a:r>
              <a:rPr lang="de-CH" baseline="30000" dirty="0" smtClean="0"/>
              <a:t>+</a:t>
            </a:r>
            <a:r>
              <a:rPr lang="de-CH" dirty="0"/>
              <a:t> </a:t>
            </a:r>
            <a:r>
              <a:rPr lang="de-CH" dirty="0" smtClean="0"/>
              <a:t>Beam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/>
              <a:t>S</a:t>
            </a:r>
            <a:r>
              <a:rPr lang="de-CH" dirty="0" smtClean="0"/>
              <a:t>etup </a:t>
            </a:r>
            <a:r>
              <a:rPr lang="de-CH" dirty="0" err="1" smtClean="0"/>
              <a:t>for</a:t>
            </a:r>
            <a:r>
              <a:rPr lang="de-CH" dirty="0" smtClean="0"/>
              <a:t> LE-</a:t>
            </a:r>
            <a:r>
              <a:rPr lang="el-GR" dirty="0" smtClean="0"/>
              <a:t>μ</a:t>
            </a:r>
            <a:r>
              <a:rPr lang="de-CH" dirty="0" smtClean="0"/>
              <a:t>SR 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33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80563"/>
            <a:ext cx="675798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179512" y="1129787"/>
            <a:ext cx="1831313" cy="435264"/>
            <a:chOff x="4584433" y="971522"/>
            <a:chExt cx="1831313" cy="435264"/>
          </a:xfrm>
        </p:grpSpPr>
        <p:sp>
          <p:nvSpPr>
            <p:cNvPr id="19" name="TextBox 18"/>
            <p:cNvSpPr txBox="1"/>
            <p:nvPr/>
          </p:nvSpPr>
          <p:spPr>
            <a:xfrm>
              <a:off x="4955090" y="971522"/>
              <a:ext cx="9749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b="1" dirty="0" err="1" smtClean="0">
                  <a:latin typeface="Arial" pitchFamily="34" charset="0"/>
                  <a:cs typeface="Arial" pitchFamily="34" charset="0"/>
                </a:rPr>
                <a:t>Muon</a:t>
              </a:r>
              <a:r>
                <a:rPr lang="de-CH" sz="1200" b="1" dirty="0" smtClean="0">
                  <a:latin typeface="Arial" pitchFamily="34" charset="0"/>
                  <a:cs typeface="Arial" pitchFamily="34" charset="0"/>
                </a:rPr>
                <a:t> Spin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55090" y="1129787"/>
              <a:ext cx="14606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b="1" dirty="0" err="1" smtClean="0">
                  <a:latin typeface="Arial" pitchFamily="34" charset="0"/>
                  <a:cs typeface="Arial" pitchFamily="34" charset="0"/>
                </a:rPr>
                <a:t>Muon</a:t>
              </a:r>
              <a:r>
                <a:rPr lang="de-CH" sz="12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CH" sz="1200" b="1" dirty="0" err="1" smtClean="0">
                  <a:latin typeface="Arial" pitchFamily="34" charset="0"/>
                  <a:cs typeface="Arial" pitchFamily="34" charset="0"/>
                </a:rPr>
                <a:t>Momentum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Notched Right Arrow 20"/>
            <p:cNvSpPr>
              <a:spLocks noChangeAspect="1"/>
            </p:cNvSpPr>
            <p:nvPr/>
          </p:nvSpPr>
          <p:spPr>
            <a:xfrm>
              <a:off x="4611813" y="1216606"/>
              <a:ext cx="285152" cy="102414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Notched Right Arrow 21"/>
            <p:cNvSpPr>
              <a:spLocks noChangeAspect="1"/>
            </p:cNvSpPr>
            <p:nvPr/>
          </p:nvSpPr>
          <p:spPr>
            <a:xfrm rot="10800000">
              <a:off x="4584433" y="1058341"/>
              <a:ext cx="285152" cy="102414"/>
            </a:xfrm>
            <a:prstGeom prst="notched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87624" y="2519251"/>
            <a:ext cx="561326" cy="261677"/>
            <a:chOff x="1350000" y="2470069"/>
            <a:chExt cx="561326" cy="261677"/>
          </a:xfrm>
        </p:grpSpPr>
        <p:sp>
          <p:nvSpPr>
            <p:cNvPr id="30" name="Notched Right Arrow 29"/>
            <p:cNvSpPr>
              <a:spLocks noChangeAspect="1"/>
            </p:cNvSpPr>
            <p:nvPr/>
          </p:nvSpPr>
          <p:spPr>
            <a:xfrm rot="1800000">
              <a:off x="1626174" y="2629332"/>
              <a:ext cx="285152" cy="102414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Notched Right Arrow 30"/>
            <p:cNvSpPr>
              <a:spLocks noChangeAspect="1"/>
            </p:cNvSpPr>
            <p:nvPr/>
          </p:nvSpPr>
          <p:spPr>
            <a:xfrm rot="-9000000">
              <a:off x="1350000" y="2470069"/>
              <a:ext cx="285152" cy="102414"/>
            </a:xfrm>
            <a:prstGeom prst="notched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07504" y="3501008"/>
            <a:ext cx="2474445" cy="2771959"/>
            <a:chOff x="107504" y="3501008"/>
            <a:chExt cx="2474445" cy="2771959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flipV="1">
              <a:off x="1578899" y="3501008"/>
              <a:ext cx="1003050" cy="864096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grpSp>
          <p:nvGrpSpPr>
            <p:cNvPr id="37" name="Group 36"/>
            <p:cNvGrpSpPr/>
            <p:nvPr/>
          </p:nvGrpSpPr>
          <p:grpSpPr>
            <a:xfrm>
              <a:off x="107504" y="3676772"/>
              <a:ext cx="1477658" cy="2596195"/>
              <a:chOff x="297355" y="3676772"/>
              <a:chExt cx="1477658" cy="2596195"/>
            </a:xfrm>
          </p:grpSpPr>
          <p:pic>
            <p:nvPicPr>
              <p:cNvPr id="33" name="Picture 211" descr="3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355" y="4365104"/>
                <a:ext cx="1477658" cy="1907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612991" y="3676772"/>
                <a:ext cx="846386" cy="592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200" b="1" dirty="0" smtClean="0">
                    <a:latin typeface="Arial Narrow"/>
                    <a:cs typeface="Arial Narrow"/>
                  </a:rPr>
                  <a:t>Moderator</a:t>
                </a:r>
                <a:br>
                  <a:rPr lang="en-US" sz="1200" b="1" dirty="0" smtClean="0">
                    <a:latin typeface="Arial Narrow"/>
                    <a:cs typeface="Arial Narrow"/>
                  </a:rPr>
                </a:br>
                <a:r>
                  <a:rPr lang="en-US" sz="1200" b="1" dirty="0" smtClean="0">
                    <a:latin typeface="Arial Narrow"/>
                    <a:cs typeface="Arial Narrow"/>
                  </a:rPr>
                  <a:t>low energy </a:t>
                </a:r>
                <a:r>
                  <a:rPr lang="el-GR" sz="1200" b="1" dirty="0" smtClean="0">
                    <a:latin typeface="Arial Narrow"/>
                    <a:cs typeface="Arial Narrow"/>
                  </a:rPr>
                  <a:t>μ</a:t>
                </a:r>
                <a:r>
                  <a:rPr lang="de-CH" sz="1200" b="1" baseline="30000" dirty="0" smtClean="0">
                    <a:latin typeface="Arial Narrow"/>
                    <a:cs typeface="Arial Narrow"/>
                  </a:rPr>
                  <a:t>+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de-CH" sz="1200" b="1" dirty="0" err="1" smtClean="0">
                    <a:latin typeface="Arial Narrow"/>
                    <a:cs typeface="Arial Narrow"/>
                  </a:rPr>
                  <a:t>source</a:t>
                </a:r>
                <a:endParaRPr lang="en-US" sz="1200" b="1" dirty="0">
                  <a:latin typeface="Arial Narrow"/>
                  <a:cs typeface="Arial Narrow"/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2411760" y="4085456"/>
            <a:ext cx="2099225" cy="2772544"/>
            <a:chOff x="2411760" y="4085456"/>
            <a:chExt cx="2099225" cy="2772544"/>
          </a:xfrm>
        </p:grpSpPr>
        <p:pic>
          <p:nvPicPr>
            <p:cNvPr id="39" name="Picture 212" descr="2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72" y="5021838"/>
              <a:ext cx="1218913" cy="183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0" name="Straight Arrow Connector 39"/>
            <p:cNvCxnSpPr>
              <a:stCxn id="39" idx="0"/>
            </p:cNvCxnSpPr>
            <p:nvPr/>
          </p:nvCxnSpPr>
          <p:spPr bwMode="auto">
            <a:xfrm flipH="1" flipV="1">
              <a:off x="3558826" y="4085456"/>
              <a:ext cx="342703" cy="936382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2411760" y="5589240"/>
              <a:ext cx="724557" cy="3894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200" b="1" dirty="0" smtClean="0">
                  <a:latin typeface="Arial Narrow"/>
                  <a:cs typeface="Arial Narrow"/>
                </a:rPr>
                <a:t>Mirror</a:t>
              </a:r>
            </a:p>
            <a:p>
              <a:pPr algn="r">
                <a:lnSpc>
                  <a:spcPct val="110000"/>
                </a:lnSpc>
              </a:pPr>
              <a:r>
                <a:rPr lang="en-US" sz="1200" b="1" dirty="0">
                  <a:latin typeface="Arial Narrow"/>
                  <a:cs typeface="Arial Narrow"/>
                </a:rPr>
                <a:t>e</a:t>
              </a:r>
              <a:r>
                <a:rPr lang="en-US" sz="1200" b="1" dirty="0" smtClean="0">
                  <a:latin typeface="Arial Narrow"/>
                  <a:cs typeface="Arial Narrow"/>
                </a:rPr>
                <a:t>nergy </a:t>
              </a:r>
              <a:r>
                <a:rPr lang="en-US" sz="1200" b="1" dirty="0">
                  <a:latin typeface="Arial Narrow"/>
                  <a:cs typeface="Arial Narrow"/>
                </a:rPr>
                <a:t>f</a:t>
              </a:r>
              <a:r>
                <a:rPr lang="en-US" sz="1200" b="1" dirty="0" smtClean="0">
                  <a:latin typeface="Arial Narrow"/>
                  <a:cs typeface="Arial Narrow"/>
                </a:rPr>
                <a:t>ilter</a:t>
              </a:r>
              <a:endParaRPr lang="en-US" sz="1200" b="1" dirty="0">
                <a:latin typeface="Arial Narrow"/>
                <a:cs typeface="Arial Narrow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940152" y="2874256"/>
            <a:ext cx="2756239" cy="3939120"/>
            <a:chOff x="5940152" y="2874256"/>
            <a:chExt cx="2756239" cy="3939120"/>
          </a:xfrm>
        </p:grpSpPr>
        <p:cxnSp>
          <p:nvCxnSpPr>
            <p:cNvPr id="67" name="Straight Arrow Connector 66"/>
            <p:cNvCxnSpPr/>
            <p:nvPr/>
          </p:nvCxnSpPr>
          <p:spPr bwMode="auto">
            <a:xfrm flipH="1" flipV="1">
              <a:off x="6012160" y="2874256"/>
              <a:ext cx="1137940" cy="1346832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grpSp>
          <p:nvGrpSpPr>
            <p:cNvPr id="81" name="Group 80"/>
            <p:cNvGrpSpPr/>
            <p:nvPr/>
          </p:nvGrpSpPr>
          <p:grpSpPr>
            <a:xfrm>
              <a:off x="5940152" y="4128838"/>
              <a:ext cx="2756239" cy="2684538"/>
              <a:chOff x="5940152" y="4128838"/>
              <a:chExt cx="2756239" cy="2684538"/>
            </a:xfrm>
          </p:grpSpPr>
          <p:pic>
            <p:nvPicPr>
              <p:cNvPr id="65" name="Picture 20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9388" y="5660690"/>
                <a:ext cx="1590476" cy="11526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5940152" y="5038890"/>
                <a:ext cx="1045158" cy="389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en-US" sz="1200" b="1" dirty="0" smtClean="0">
                    <a:latin typeface="Arial Narrow"/>
                    <a:cs typeface="Arial Narrow"/>
                  </a:rPr>
                  <a:t>Trigger</a:t>
                </a:r>
              </a:p>
              <a:p>
                <a:pPr algn="r">
                  <a:lnSpc>
                    <a:spcPct val="110000"/>
                  </a:lnSpc>
                </a:pPr>
                <a:r>
                  <a:rPr lang="en-US" sz="1200" b="1" dirty="0" smtClean="0">
                    <a:latin typeface="Arial Narrow"/>
                    <a:cs typeface="Arial Narrow"/>
                  </a:rPr>
                  <a:t>implantation time</a:t>
                </a:r>
                <a:endParaRPr lang="en-US" sz="1200" b="1" dirty="0">
                  <a:latin typeface="Arial Narrow"/>
                  <a:cs typeface="Arial Narrow"/>
                </a:endParaRPr>
              </a:p>
            </p:txBody>
          </p:sp>
          <p:pic>
            <p:nvPicPr>
              <p:cNvPr id="64" name="Picture 210" descr="119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9744" y="4128838"/>
                <a:ext cx="1636647" cy="1430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2051720" y="765022"/>
            <a:ext cx="3657639" cy="2909233"/>
            <a:chOff x="2051720" y="765022"/>
            <a:chExt cx="3657639" cy="2909233"/>
          </a:xfrm>
        </p:grpSpPr>
        <p:grpSp>
          <p:nvGrpSpPr>
            <p:cNvPr id="61" name="Group 60"/>
            <p:cNvGrpSpPr/>
            <p:nvPr/>
          </p:nvGrpSpPr>
          <p:grpSpPr>
            <a:xfrm>
              <a:off x="2051720" y="765022"/>
              <a:ext cx="2520280" cy="2202560"/>
              <a:chOff x="2051720" y="765022"/>
              <a:chExt cx="2520280" cy="2202560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66" r="6217"/>
              <a:stretch/>
            </p:blipFill>
            <p:spPr>
              <a:xfrm>
                <a:off x="2554641" y="1027671"/>
                <a:ext cx="2017359" cy="1681249"/>
              </a:xfrm>
              <a:prstGeom prst="rect">
                <a:avLst/>
              </a:prstGeom>
            </p:spPr>
          </p:pic>
          <p:sp>
            <p:nvSpPr>
              <p:cNvPr id="44" name="Notched Right Arrow 43"/>
              <p:cNvSpPr>
                <a:spLocks/>
              </p:cNvSpPr>
              <p:nvPr/>
            </p:nvSpPr>
            <p:spPr>
              <a:xfrm rot="360000">
                <a:off x="3007280" y="1807049"/>
                <a:ext cx="517829" cy="211063"/>
              </a:xfrm>
              <a:prstGeom prst="notchedRightArrow">
                <a:avLst/>
              </a:prstGeom>
              <a:solidFill>
                <a:srgbClr val="FFC000">
                  <a:alpha val="5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Notched Right Arrow 46"/>
              <p:cNvSpPr>
                <a:spLocks noChangeAspect="1"/>
              </p:cNvSpPr>
              <p:nvPr/>
            </p:nvSpPr>
            <p:spPr>
              <a:xfrm rot="5400000" flipV="1">
                <a:off x="2954734" y="1813226"/>
                <a:ext cx="537276" cy="198708"/>
              </a:xfrm>
              <a:prstGeom prst="notchedRightArrow">
                <a:avLst/>
              </a:prstGeom>
              <a:solidFill>
                <a:srgbClr val="92D050">
                  <a:alpha val="50000"/>
                </a:srgbClr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81379" y="765022"/>
                <a:ext cx="16466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b="1" dirty="0" smtClean="0">
                    <a:latin typeface="Arial Narrow" pitchFamily="34" charset="0"/>
                    <a:cs typeface="Arial" pitchFamily="34" charset="0"/>
                  </a:rPr>
                  <a:t>Spin-</a:t>
                </a:r>
                <a:r>
                  <a:rPr lang="de-CH" sz="1200" b="1" dirty="0" err="1" smtClean="0">
                    <a:latin typeface="Arial Narrow" pitchFamily="34" charset="0"/>
                    <a:cs typeface="Arial" pitchFamily="34" charset="0"/>
                  </a:rPr>
                  <a:t>Rotator</a:t>
                </a:r>
                <a:r>
                  <a:rPr lang="de-CH" sz="1200" b="1" dirty="0" smtClean="0">
                    <a:latin typeface="Arial Narrow" pitchFamily="34" charset="0"/>
                    <a:cs typeface="Arial" pitchFamily="34" charset="0"/>
                  </a:rPr>
                  <a:t> / Separator</a:t>
                </a:r>
                <a:endParaRPr lang="en-US" sz="1200" b="1" dirty="0">
                  <a:latin typeface="Arial Narrow" pitchFamily="34" charset="0"/>
                  <a:cs typeface="Arial" pitchFamily="34" charset="0"/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 bwMode="auto">
              <a:xfrm flipV="1">
                <a:off x="2474603" y="1891032"/>
                <a:ext cx="649415" cy="153566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sp>
            <p:nvSpPr>
              <p:cNvPr id="56" name="TextBox 55"/>
              <p:cNvSpPr txBox="1"/>
              <p:nvPr/>
            </p:nvSpPr>
            <p:spPr>
              <a:xfrm>
                <a:off x="2051720" y="1916832"/>
                <a:ext cx="399148" cy="186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200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/>
                    <a:cs typeface="Arial Narrow"/>
                  </a:rPr>
                  <a:t>E-Field</a:t>
                </a:r>
                <a:endParaRPr lang="en-US" sz="1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/>
                  <a:cs typeface="Arial Narrow"/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3223372" y="2013626"/>
                <a:ext cx="196500" cy="767302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92D050"/>
                </a:solidFill>
                <a:prstDash val="solid"/>
                <a:round/>
                <a:headEnd type="oval" w="med" len="med"/>
                <a:tailEnd type="none"/>
              </a:ln>
              <a:effectLst/>
            </p:spPr>
          </p:cxnSp>
          <p:sp>
            <p:nvSpPr>
              <p:cNvPr id="60" name="TextBox 59"/>
              <p:cNvSpPr txBox="1"/>
              <p:nvPr/>
            </p:nvSpPr>
            <p:spPr>
              <a:xfrm>
                <a:off x="3347864" y="2780928"/>
                <a:ext cx="399148" cy="186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2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/>
                    <a:cs typeface="Arial Narrow"/>
                  </a:rPr>
                  <a:t>B-Field</a:t>
                </a:r>
                <a:endParaRPr lang="en-US" sz="12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/>
                  <a:cs typeface="Arial Narrow"/>
                </a:endParaRPr>
              </a:p>
            </p:txBody>
          </p:sp>
        </p:grpSp>
        <p:cxnSp>
          <p:nvCxnSpPr>
            <p:cNvPr id="62" name="Straight Arrow Connector 61"/>
            <p:cNvCxnSpPr/>
            <p:nvPr/>
          </p:nvCxnSpPr>
          <p:spPr bwMode="auto">
            <a:xfrm>
              <a:off x="3946201" y="2521276"/>
              <a:ext cx="438106" cy="1152979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grpSp>
          <p:nvGrpSpPr>
            <p:cNvPr id="75" name="Group 74"/>
            <p:cNvGrpSpPr/>
            <p:nvPr/>
          </p:nvGrpSpPr>
          <p:grpSpPr>
            <a:xfrm>
              <a:off x="4591755" y="2735519"/>
              <a:ext cx="1117604" cy="782050"/>
              <a:chOff x="4591755" y="2735519"/>
              <a:chExt cx="1117604" cy="782050"/>
            </a:xfrm>
          </p:grpSpPr>
          <p:sp>
            <p:nvSpPr>
              <p:cNvPr id="71" name="Notched Right Arrow 70"/>
              <p:cNvSpPr>
                <a:spLocks noChangeAspect="1"/>
              </p:cNvSpPr>
              <p:nvPr/>
            </p:nvSpPr>
            <p:spPr>
              <a:xfrm rot="12780000">
                <a:off x="4964110" y="3034261"/>
                <a:ext cx="388844" cy="139655"/>
              </a:xfrm>
              <a:prstGeom prst="notchedRightArrow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otched Right Arrow 71"/>
              <p:cNvSpPr>
                <a:spLocks noChangeAspect="1"/>
              </p:cNvSpPr>
              <p:nvPr/>
            </p:nvSpPr>
            <p:spPr>
              <a:xfrm rot="19980000">
                <a:off x="5320515" y="3044258"/>
                <a:ext cx="388844" cy="139655"/>
              </a:xfrm>
              <a:prstGeom prst="notched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Notched Right Arrow 72"/>
              <p:cNvSpPr>
                <a:spLocks noChangeAspect="1"/>
              </p:cNvSpPr>
              <p:nvPr/>
            </p:nvSpPr>
            <p:spPr>
              <a:xfrm rot="9180000">
                <a:off x="4954162" y="3224059"/>
                <a:ext cx="388844" cy="139655"/>
              </a:xfrm>
              <a:prstGeom prst="notchedRightArrow">
                <a:avLst/>
              </a:prstGeom>
              <a:solidFill>
                <a:srgbClr val="00B0F0">
                  <a:alpha val="40000"/>
                </a:srgb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rot="180000">
                <a:off x="4591755" y="2735519"/>
                <a:ext cx="1036916" cy="782050"/>
              </a:xfrm>
              <a:prstGeom prst="arc">
                <a:avLst>
                  <a:gd name="adj1" fmla="val 10877043"/>
                  <a:gd name="adj2" fmla="val 80416"/>
                </a:avLst>
              </a:prstGeom>
              <a:ln w="38100">
                <a:solidFill>
                  <a:srgbClr val="00B0F0"/>
                </a:solidFill>
                <a:tailEnd type="stealth" w="lg" len="lg"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5868144" y="752380"/>
            <a:ext cx="3253775" cy="2172564"/>
            <a:chOff x="5868144" y="752380"/>
            <a:chExt cx="3253775" cy="2172564"/>
          </a:xfrm>
        </p:grpSpPr>
        <p:cxnSp>
          <p:nvCxnSpPr>
            <p:cNvPr id="85" name="Straight Arrow Connector 84"/>
            <p:cNvCxnSpPr/>
            <p:nvPr/>
          </p:nvCxnSpPr>
          <p:spPr bwMode="auto">
            <a:xfrm flipH="1" flipV="1">
              <a:off x="7092280" y="2204864"/>
              <a:ext cx="864096" cy="316412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grpSp>
          <p:nvGrpSpPr>
            <p:cNvPr id="80" name="Group 79"/>
            <p:cNvGrpSpPr/>
            <p:nvPr/>
          </p:nvGrpSpPr>
          <p:grpSpPr>
            <a:xfrm>
              <a:off x="5868144" y="752380"/>
              <a:ext cx="3253775" cy="2172564"/>
              <a:chOff x="5868144" y="752380"/>
              <a:chExt cx="3253775" cy="2172564"/>
            </a:xfrm>
          </p:grpSpPr>
          <p:pic>
            <p:nvPicPr>
              <p:cNvPr id="76" name="Picture 208" descr="22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8067" y="1238418"/>
                <a:ext cx="1243852" cy="1686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207" descr="lem_sample_region_color_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767034"/>
                <a:ext cx="1936433" cy="1042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Rectangle 78"/>
              <p:cNvSpPr/>
              <p:nvPr/>
            </p:nvSpPr>
            <p:spPr>
              <a:xfrm>
                <a:off x="7804577" y="752380"/>
                <a:ext cx="958917" cy="295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en-US" sz="1200" b="1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Sample </a:t>
                </a:r>
                <a:r>
                  <a:rPr lang="en-US" sz="1200" b="1" dirty="0" err="1">
                    <a:solidFill>
                      <a:srgbClr val="000000"/>
                    </a:solidFill>
                    <a:latin typeface="Arial Narrow"/>
                    <a:cs typeface="Arial Narrow"/>
                  </a:rPr>
                  <a:t>Cryo</a:t>
                </a:r>
                <a:endParaRPr lang="en-US" sz="1200" b="1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8344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</a:t>
            </a:r>
            <a:r>
              <a:rPr lang="de-CH" dirty="0" smtClean="0"/>
              <a:t>E4 </a:t>
            </a:r>
            <a:r>
              <a:rPr lang="de-CH" dirty="0" err="1"/>
              <a:t>B</a:t>
            </a:r>
            <a:r>
              <a:rPr lang="de-CH" dirty="0" err="1" smtClean="0"/>
              <a:t>eamline</a:t>
            </a:r>
            <a:r>
              <a:rPr lang="de-CH" dirty="0" smtClean="0"/>
              <a:t> </a:t>
            </a:r>
            <a:r>
              <a:rPr lang="de-CH" dirty="0" err="1" smtClean="0"/>
              <a:t>at</a:t>
            </a:r>
            <a:r>
              <a:rPr lang="de-CH" dirty="0" smtClean="0"/>
              <a:t> PSI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34</a:t>
            </a:fld>
            <a:r>
              <a:rPr lang="de-DE" dirty="0" smtClean="0"/>
              <a:t>/41</a:t>
            </a:r>
            <a:endParaRPr lang="de-DE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6425" y="776288"/>
          <a:ext cx="7931150" cy="561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8" name="Image Document" r:id="rId3" imgW="11096625" imgH="7848600" progId="Imaging.Document">
                  <p:embed/>
                </p:oleObj>
              </mc:Choice>
              <mc:Fallback>
                <p:oleObj name="Image Document" r:id="rId3" imgW="11096625" imgH="7848600" progId="Imaging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776288"/>
                        <a:ext cx="7931150" cy="561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0" descr="mue4-110106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88" y="3717032"/>
            <a:ext cx="3839600" cy="28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Brace 7"/>
          <p:cNvSpPr/>
          <p:nvPr/>
        </p:nvSpPr>
        <p:spPr bwMode="auto">
          <a:xfrm rot="5400000">
            <a:off x="5004048" y="2852936"/>
            <a:ext cx="144016" cy="1296144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>
            <a:off x="5076056" y="3573016"/>
            <a:ext cx="1512168" cy="9361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467544" y="3933200"/>
            <a:ext cx="3744416" cy="1007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700" b="1" dirty="0">
                <a:latin typeface="+mn-lt"/>
              </a:rPr>
              <a:t>At 2 mA proton current:</a:t>
            </a:r>
          </a:p>
          <a:p>
            <a:pPr>
              <a:spcBef>
                <a:spcPct val="50000"/>
              </a:spcBef>
            </a:pPr>
            <a:r>
              <a:rPr lang="en-GB" sz="1700" b="1" dirty="0" smtClean="0">
                <a:latin typeface="+mn-lt"/>
              </a:rPr>
              <a:t>≈ 4.0 ∙</a:t>
            </a:r>
            <a:r>
              <a:rPr lang="en-GB" sz="1700" b="1" dirty="0" smtClean="0">
                <a:latin typeface="+mn-lt"/>
                <a:cs typeface="Arial" charset="0"/>
              </a:rPr>
              <a:t> </a:t>
            </a:r>
            <a:r>
              <a:rPr lang="en-GB" sz="1700" b="1" dirty="0">
                <a:latin typeface="+mn-lt"/>
                <a:cs typeface="Arial" charset="0"/>
              </a:rPr>
              <a:t>10</a:t>
            </a:r>
            <a:r>
              <a:rPr lang="en-GB" sz="1700" b="1" baseline="30000" dirty="0">
                <a:latin typeface="+mn-lt"/>
                <a:cs typeface="Arial" charset="0"/>
              </a:rPr>
              <a:t>8</a:t>
            </a:r>
            <a:r>
              <a:rPr lang="en-GB" sz="1700" b="1" dirty="0">
                <a:latin typeface="+mn-lt"/>
                <a:cs typeface="Arial" charset="0"/>
              </a:rPr>
              <a:t> </a:t>
            </a:r>
            <a:r>
              <a:rPr lang="el-GR" sz="1700" b="1" dirty="0" smtClean="0">
                <a:latin typeface="+mn-lt"/>
                <a:cs typeface="Arial" charset="0"/>
              </a:rPr>
              <a:t>μ</a:t>
            </a:r>
            <a:r>
              <a:rPr lang="en-GB" sz="1700" b="1" baseline="30000" dirty="0" smtClean="0">
                <a:latin typeface="+mn-lt"/>
                <a:cs typeface="Arial" charset="0"/>
              </a:rPr>
              <a:t>+</a:t>
            </a:r>
            <a:r>
              <a:rPr lang="en-GB" sz="1700" b="1" dirty="0" smtClean="0">
                <a:latin typeface="+mn-lt"/>
                <a:cs typeface="Arial" charset="0"/>
              </a:rPr>
              <a:t>/</a:t>
            </a:r>
            <a:r>
              <a:rPr lang="en-GB" sz="1700" b="1" dirty="0">
                <a:latin typeface="+mn-lt"/>
                <a:cs typeface="Arial" charset="0"/>
              </a:rPr>
              <a:t>s total, </a:t>
            </a:r>
            <a:r>
              <a:rPr lang="en-GB" sz="1700" b="1" dirty="0" err="1" smtClean="0">
                <a:latin typeface="+mn-lt"/>
                <a:cs typeface="Arial" charset="0"/>
              </a:rPr>
              <a:t>Δp</a:t>
            </a:r>
            <a:r>
              <a:rPr lang="en-GB" sz="1700" b="1" dirty="0" smtClean="0">
                <a:latin typeface="+mn-lt"/>
                <a:cs typeface="Arial" charset="0"/>
              </a:rPr>
              <a:t>/p </a:t>
            </a:r>
            <a:r>
              <a:rPr lang="en-GB" sz="1700" b="1" dirty="0">
                <a:latin typeface="+mn-lt"/>
                <a:cs typeface="Arial" charset="0"/>
              </a:rPr>
              <a:t>= 9.5% (FWHM)                         </a:t>
            </a:r>
            <a:r>
              <a:rPr lang="en-GB" sz="1700" b="1" dirty="0" smtClean="0">
                <a:solidFill>
                  <a:srgbClr val="000000"/>
                </a:solidFill>
                <a:latin typeface="Arial Narrow"/>
              </a:rPr>
              <a:t>≈ </a:t>
            </a:r>
            <a:r>
              <a:rPr lang="en-GB" sz="1700" b="1" dirty="0" smtClean="0">
                <a:latin typeface="+mn-lt"/>
              </a:rPr>
              <a:t>1.7 </a:t>
            </a:r>
            <a:r>
              <a:rPr lang="en-GB" sz="1700" b="1" dirty="0" smtClean="0">
                <a:solidFill>
                  <a:srgbClr val="000000"/>
                </a:solidFill>
                <a:latin typeface="Arial Narrow"/>
              </a:rPr>
              <a:t>∙</a:t>
            </a:r>
            <a:r>
              <a:rPr lang="en-GB" sz="1700" b="1" dirty="0" smtClean="0">
                <a:latin typeface="+mn-lt"/>
                <a:cs typeface="Arial" charset="0"/>
              </a:rPr>
              <a:t> </a:t>
            </a:r>
            <a:r>
              <a:rPr lang="en-GB" sz="1700" b="1" dirty="0">
                <a:latin typeface="+mn-lt"/>
                <a:cs typeface="Arial" charset="0"/>
              </a:rPr>
              <a:t>10</a:t>
            </a:r>
            <a:r>
              <a:rPr lang="en-GB" sz="1700" b="1" baseline="30000" dirty="0">
                <a:latin typeface="+mn-lt"/>
                <a:cs typeface="Arial" charset="0"/>
              </a:rPr>
              <a:t>8</a:t>
            </a:r>
            <a:r>
              <a:rPr lang="en-GB" sz="1700" b="1" dirty="0">
                <a:latin typeface="+mn-lt"/>
                <a:cs typeface="Arial" charset="0"/>
              </a:rPr>
              <a:t> </a:t>
            </a:r>
            <a:r>
              <a:rPr lang="el-GR" sz="1700" b="1" dirty="0" smtClean="0">
                <a:solidFill>
                  <a:srgbClr val="000000"/>
                </a:solidFill>
                <a:latin typeface="Arial Narrow"/>
                <a:cs typeface="Arial" charset="0"/>
              </a:rPr>
              <a:t>μ</a:t>
            </a:r>
            <a:r>
              <a:rPr lang="en-GB" sz="1700" b="1" baseline="30000" dirty="0" smtClean="0">
                <a:latin typeface="+mn-lt"/>
                <a:cs typeface="Arial" charset="0"/>
              </a:rPr>
              <a:t>+</a:t>
            </a:r>
            <a:r>
              <a:rPr lang="en-GB" sz="1700" b="1" dirty="0" smtClean="0">
                <a:latin typeface="+mn-lt"/>
                <a:cs typeface="Arial" charset="0"/>
              </a:rPr>
              <a:t>/</a:t>
            </a:r>
            <a:r>
              <a:rPr lang="en-GB" sz="1700" b="1" dirty="0">
                <a:latin typeface="+mn-lt"/>
                <a:cs typeface="Arial" charset="0"/>
              </a:rPr>
              <a:t>s on LEM moderator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7504" y="5811622"/>
            <a:ext cx="3600400" cy="6417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85000"/>
              </a:lnSpc>
            </a:pPr>
            <a:r>
              <a:rPr lang="de-CH" sz="1400" i="1" dirty="0">
                <a:latin typeface="Arial Narrow" pitchFamily="34" charset="0"/>
              </a:rPr>
              <a:t>T. </a:t>
            </a:r>
            <a:r>
              <a:rPr lang="de-CH" sz="1400" i="1" dirty="0" err="1">
                <a:latin typeface="Arial Narrow" pitchFamily="34" charset="0"/>
              </a:rPr>
              <a:t>Prokscha</a:t>
            </a:r>
            <a:r>
              <a:rPr lang="de-CH" sz="1400" i="1" dirty="0">
                <a:latin typeface="Arial Narrow" pitchFamily="34" charset="0"/>
              </a:rPr>
              <a:t>, E. </a:t>
            </a:r>
            <a:r>
              <a:rPr lang="de-CH" sz="1400" i="1" dirty="0" err="1">
                <a:latin typeface="Arial Narrow" pitchFamily="34" charset="0"/>
              </a:rPr>
              <a:t>Morenzoni</a:t>
            </a:r>
            <a:r>
              <a:rPr lang="de-CH" sz="1400" i="1" dirty="0">
                <a:latin typeface="Arial Narrow" pitchFamily="34" charset="0"/>
              </a:rPr>
              <a:t>, K. </a:t>
            </a:r>
            <a:r>
              <a:rPr lang="de-CH" sz="1400" i="1" dirty="0" err="1">
                <a:latin typeface="Arial Narrow" pitchFamily="34" charset="0"/>
              </a:rPr>
              <a:t>Deiters</a:t>
            </a:r>
            <a:r>
              <a:rPr lang="de-CH" sz="1400" i="1" dirty="0">
                <a:latin typeface="Arial Narrow" pitchFamily="34" charset="0"/>
              </a:rPr>
              <a:t>, F. </a:t>
            </a:r>
            <a:r>
              <a:rPr lang="de-CH" sz="1400" i="1" dirty="0" err="1">
                <a:latin typeface="Arial Narrow" pitchFamily="34" charset="0"/>
              </a:rPr>
              <a:t>Foroughi</a:t>
            </a:r>
            <a:r>
              <a:rPr lang="de-CH" sz="1400" i="1" dirty="0">
                <a:latin typeface="Arial Narrow" pitchFamily="34" charset="0"/>
              </a:rPr>
              <a:t>,</a:t>
            </a:r>
          </a:p>
          <a:p>
            <a:pPr lvl="0" eaLnBrk="1" hangingPunct="1">
              <a:lnSpc>
                <a:spcPct val="85000"/>
              </a:lnSpc>
            </a:pPr>
            <a:r>
              <a:rPr lang="de-CH" sz="1400" i="1" dirty="0">
                <a:latin typeface="Arial Narrow" pitchFamily="34" charset="0"/>
              </a:rPr>
              <a:t>D. George, R. Kobler, A. Suter </a:t>
            </a:r>
            <a:r>
              <a:rPr lang="de-CH" sz="1400" i="1" dirty="0" err="1">
                <a:latin typeface="Arial Narrow" pitchFamily="34" charset="0"/>
              </a:rPr>
              <a:t>and</a:t>
            </a:r>
            <a:r>
              <a:rPr lang="de-CH" sz="1400" i="1" dirty="0">
                <a:latin typeface="Arial Narrow" pitchFamily="34" charset="0"/>
              </a:rPr>
              <a:t> V. </a:t>
            </a:r>
            <a:r>
              <a:rPr lang="de-CH" sz="1400" i="1" dirty="0" err="1">
                <a:latin typeface="Arial Narrow" pitchFamily="34" charset="0"/>
              </a:rPr>
              <a:t>Vrankovic</a:t>
            </a:r>
            <a:endParaRPr lang="de-CH" sz="1400" i="1" dirty="0">
              <a:latin typeface="Arial Narrow" pitchFamily="34" charset="0"/>
            </a:endParaRPr>
          </a:p>
          <a:p>
            <a:pPr lvl="0" eaLnBrk="1" hangingPunct="1">
              <a:lnSpc>
                <a:spcPct val="85000"/>
              </a:lnSpc>
            </a:pPr>
            <a:r>
              <a:rPr lang="de-CH" sz="1400" dirty="0" err="1">
                <a:solidFill>
                  <a:srgbClr val="000000"/>
                </a:solidFill>
                <a:latin typeface="Arial Narrow" pitchFamily="34" charset="0"/>
              </a:rPr>
              <a:t>Nucl</a:t>
            </a:r>
            <a:r>
              <a:rPr lang="de-CH" sz="1400" dirty="0">
                <a:solidFill>
                  <a:srgbClr val="000000"/>
                </a:solidFill>
                <a:latin typeface="Arial Narrow" pitchFamily="34" charset="0"/>
              </a:rPr>
              <a:t>. </a:t>
            </a:r>
            <a:r>
              <a:rPr lang="de-CH" sz="1400" dirty="0" err="1">
                <a:solidFill>
                  <a:srgbClr val="000000"/>
                </a:solidFill>
                <a:latin typeface="Arial Narrow" pitchFamily="34" charset="0"/>
              </a:rPr>
              <a:t>Instr</a:t>
            </a:r>
            <a:r>
              <a:rPr lang="de-CH" sz="1400" dirty="0">
                <a:solidFill>
                  <a:srgbClr val="000000"/>
                </a:solidFill>
                <a:latin typeface="Arial Narrow" pitchFamily="34" charset="0"/>
              </a:rPr>
              <a:t>. </a:t>
            </a:r>
            <a:r>
              <a:rPr lang="de-CH" sz="1400" dirty="0" err="1">
                <a:solidFill>
                  <a:srgbClr val="000000"/>
                </a:solidFill>
                <a:latin typeface="Arial Narrow" pitchFamily="34" charset="0"/>
              </a:rPr>
              <a:t>Meth</a:t>
            </a:r>
            <a:r>
              <a:rPr lang="de-CH" sz="1400" dirty="0">
                <a:solidFill>
                  <a:srgbClr val="000000"/>
                </a:solidFill>
                <a:latin typeface="Arial Narrow" pitchFamily="34" charset="0"/>
              </a:rPr>
              <a:t>.</a:t>
            </a:r>
            <a:r>
              <a:rPr lang="de-CH" sz="1400" b="1" dirty="0">
                <a:solidFill>
                  <a:srgbClr val="000000"/>
                </a:solidFill>
                <a:latin typeface="Arial Narrow" pitchFamily="34" charset="0"/>
              </a:rPr>
              <a:t> A 595</a:t>
            </a:r>
            <a:r>
              <a:rPr lang="de-CH" sz="1400" dirty="0">
                <a:solidFill>
                  <a:srgbClr val="000000"/>
                </a:solidFill>
                <a:latin typeface="Arial Narrow" pitchFamily="34" charset="0"/>
              </a:rPr>
              <a:t>, 317  (2008).</a:t>
            </a:r>
            <a:endParaRPr lang="en-GB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53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Meissner State </a:t>
            </a:r>
            <a:r>
              <a:rPr lang="de-CH" dirty="0" err="1" smtClean="0"/>
              <a:t>Measurements</a:t>
            </a:r>
            <a:endParaRPr lang="de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35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691313" y="5230813"/>
            <a:ext cx="1871662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pic>
        <p:nvPicPr>
          <p:cNvPr id="9" name="Picture 5" descr="fast_t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622300"/>
            <a:ext cx="2389187" cy="17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edium_t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135188"/>
            <a:ext cx="2389187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slow_t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46488"/>
            <a:ext cx="2389187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424113" y="37147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GB" sz="36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1646238" y="1611313"/>
            <a:ext cx="3546475" cy="4835525"/>
          </a:xfrm>
          <a:custGeom>
            <a:avLst/>
            <a:gdLst>
              <a:gd name="T0" fmla="*/ 0 w 2234"/>
              <a:gd name="T1" fmla="*/ 36 h 3046"/>
              <a:gd name="T2" fmla="*/ 46 w 2234"/>
              <a:gd name="T3" fmla="*/ 54 h 3046"/>
              <a:gd name="T4" fmla="*/ 94 w 2234"/>
              <a:gd name="T5" fmla="*/ 64 h 3046"/>
              <a:gd name="T6" fmla="*/ 142 w 2234"/>
              <a:gd name="T7" fmla="*/ 68 h 3046"/>
              <a:gd name="T8" fmla="*/ 216 w 2234"/>
              <a:gd name="T9" fmla="*/ 62 h 3046"/>
              <a:gd name="T10" fmla="*/ 264 w 2234"/>
              <a:gd name="T11" fmla="*/ 58 h 3046"/>
              <a:gd name="T12" fmla="*/ 344 w 2234"/>
              <a:gd name="T13" fmla="*/ 42 h 3046"/>
              <a:gd name="T14" fmla="*/ 442 w 2234"/>
              <a:gd name="T15" fmla="*/ 20 h 3046"/>
              <a:gd name="T16" fmla="*/ 494 w 2234"/>
              <a:gd name="T17" fmla="*/ 16 h 3046"/>
              <a:gd name="T18" fmla="*/ 544 w 2234"/>
              <a:gd name="T19" fmla="*/ 26 h 3046"/>
              <a:gd name="T20" fmla="*/ 610 w 2234"/>
              <a:gd name="T21" fmla="*/ 48 h 3046"/>
              <a:gd name="T22" fmla="*/ 716 w 2234"/>
              <a:gd name="T23" fmla="*/ 60 h 3046"/>
              <a:gd name="T24" fmla="*/ 766 w 2234"/>
              <a:gd name="T25" fmla="*/ 48 h 3046"/>
              <a:gd name="T26" fmla="*/ 814 w 2234"/>
              <a:gd name="T27" fmla="*/ 28 h 3046"/>
              <a:gd name="T28" fmla="*/ 864 w 2234"/>
              <a:gd name="T29" fmla="*/ 16 h 3046"/>
              <a:gd name="T30" fmla="*/ 958 w 2234"/>
              <a:gd name="T31" fmla="*/ 10 h 3046"/>
              <a:gd name="T32" fmla="*/ 1040 w 2234"/>
              <a:gd name="T33" fmla="*/ 10 h 3046"/>
              <a:gd name="T34" fmla="*/ 1116 w 2234"/>
              <a:gd name="T35" fmla="*/ 20 h 3046"/>
              <a:gd name="T36" fmla="*/ 1178 w 2234"/>
              <a:gd name="T37" fmla="*/ 36 h 3046"/>
              <a:gd name="T38" fmla="*/ 1238 w 2234"/>
              <a:gd name="T39" fmla="*/ 62 h 3046"/>
              <a:gd name="T40" fmla="*/ 1334 w 2234"/>
              <a:gd name="T41" fmla="*/ 74 h 3046"/>
              <a:gd name="T42" fmla="*/ 1416 w 2234"/>
              <a:gd name="T43" fmla="*/ 70 h 3046"/>
              <a:gd name="T44" fmla="*/ 1498 w 2234"/>
              <a:gd name="T45" fmla="*/ 54 h 3046"/>
              <a:gd name="T46" fmla="*/ 1554 w 2234"/>
              <a:gd name="T47" fmla="*/ 32 h 3046"/>
              <a:gd name="T48" fmla="*/ 1632 w 2234"/>
              <a:gd name="T49" fmla="*/ 12 h 3046"/>
              <a:gd name="T50" fmla="*/ 1708 w 2234"/>
              <a:gd name="T51" fmla="*/ 2 h 3046"/>
              <a:gd name="T52" fmla="*/ 1840 w 2234"/>
              <a:gd name="T53" fmla="*/ 0 h 3046"/>
              <a:gd name="T54" fmla="*/ 1920 w 2234"/>
              <a:gd name="T55" fmla="*/ 16 h 3046"/>
              <a:gd name="T56" fmla="*/ 2062 w 2234"/>
              <a:gd name="T57" fmla="*/ 30 h 3046"/>
              <a:gd name="T58" fmla="*/ 2156 w 2234"/>
              <a:gd name="T59" fmla="*/ 54 h 3046"/>
              <a:gd name="T60" fmla="*/ 2234 w 2234"/>
              <a:gd name="T61" fmla="*/ 56 h 3046"/>
              <a:gd name="T62" fmla="*/ 2234 w 2234"/>
              <a:gd name="T63" fmla="*/ 3002 h 3046"/>
              <a:gd name="T64" fmla="*/ 2172 w 2234"/>
              <a:gd name="T65" fmla="*/ 2982 h 3046"/>
              <a:gd name="T66" fmla="*/ 2092 w 2234"/>
              <a:gd name="T67" fmla="*/ 2976 h 3046"/>
              <a:gd name="T68" fmla="*/ 2010 w 2234"/>
              <a:gd name="T69" fmla="*/ 2974 h 3046"/>
              <a:gd name="T70" fmla="*/ 1926 w 2234"/>
              <a:gd name="T71" fmla="*/ 2992 h 3046"/>
              <a:gd name="T72" fmla="*/ 1850 w 2234"/>
              <a:gd name="T73" fmla="*/ 3004 h 3046"/>
              <a:gd name="T74" fmla="*/ 1762 w 2234"/>
              <a:gd name="T75" fmla="*/ 3022 h 3046"/>
              <a:gd name="T76" fmla="*/ 1678 w 2234"/>
              <a:gd name="T77" fmla="*/ 3026 h 3046"/>
              <a:gd name="T78" fmla="*/ 1616 w 2234"/>
              <a:gd name="T79" fmla="*/ 3022 h 3046"/>
              <a:gd name="T80" fmla="*/ 1552 w 2234"/>
              <a:gd name="T81" fmla="*/ 2998 h 3046"/>
              <a:gd name="T82" fmla="*/ 1482 w 2234"/>
              <a:gd name="T83" fmla="*/ 2976 h 3046"/>
              <a:gd name="T84" fmla="*/ 1414 w 2234"/>
              <a:gd name="T85" fmla="*/ 2962 h 3046"/>
              <a:gd name="T86" fmla="*/ 1316 w 2234"/>
              <a:gd name="T87" fmla="*/ 2960 h 3046"/>
              <a:gd name="T88" fmla="*/ 1220 w 2234"/>
              <a:gd name="T89" fmla="*/ 2972 h 3046"/>
              <a:gd name="T90" fmla="*/ 1106 w 2234"/>
              <a:gd name="T91" fmla="*/ 2994 h 3046"/>
              <a:gd name="T92" fmla="*/ 996 w 2234"/>
              <a:gd name="T93" fmla="*/ 3026 h 3046"/>
              <a:gd name="T94" fmla="*/ 874 w 2234"/>
              <a:gd name="T95" fmla="*/ 3044 h 3046"/>
              <a:gd name="T96" fmla="*/ 790 w 2234"/>
              <a:gd name="T97" fmla="*/ 3046 h 3046"/>
              <a:gd name="T98" fmla="*/ 712 w 2234"/>
              <a:gd name="T99" fmla="*/ 3036 h 3046"/>
              <a:gd name="T100" fmla="*/ 642 w 2234"/>
              <a:gd name="T101" fmla="*/ 3016 h 3046"/>
              <a:gd name="T102" fmla="*/ 558 w 2234"/>
              <a:gd name="T103" fmla="*/ 2994 h 3046"/>
              <a:gd name="T104" fmla="*/ 456 w 2234"/>
              <a:gd name="T105" fmla="*/ 2974 h 3046"/>
              <a:gd name="T106" fmla="*/ 354 w 2234"/>
              <a:gd name="T107" fmla="*/ 2966 h 3046"/>
              <a:gd name="T108" fmla="*/ 262 w 2234"/>
              <a:gd name="T109" fmla="*/ 2974 h 3046"/>
              <a:gd name="T110" fmla="*/ 174 w 2234"/>
              <a:gd name="T111" fmla="*/ 2992 h 3046"/>
              <a:gd name="T112" fmla="*/ 120 w 2234"/>
              <a:gd name="T113" fmla="*/ 3010 h 3046"/>
              <a:gd name="T114" fmla="*/ 0 w 2234"/>
              <a:gd name="T115" fmla="*/ 3022 h 3046"/>
              <a:gd name="T116" fmla="*/ 0 w 2234"/>
              <a:gd name="T117" fmla="*/ 36 h 3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34" h="3046">
                <a:moveTo>
                  <a:pt x="0" y="36"/>
                </a:moveTo>
                <a:lnTo>
                  <a:pt x="46" y="54"/>
                </a:lnTo>
                <a:lnTo>
                  <a:pt x="94" y="64"/>
                </a:lnTo>
                <a:lnTo>
                  <a:pt x="142" y="68"/>
                </a:lnTo>
                <a:lnTo>
                  <a:pt x="216" y="62"/>
                </a:lnTo>
                <a:lnTo>
                  <a:pt x="264" y="58"/>
                </a:lnTo>
                <a:lnTo>
                  <a:pt x="344" y="42"/>
                </a:lnTo>
                <a:lnTo>
                  <a:pt x="442" y="20"/>
                </a:lnTo>
                <a:lnTo>
                  <a:pt x="494" y="16"/>
                </a:lnTo>
                <a:lnTo>
                  <a:pt x="544" y="26"/>
                </a:lnTo>
                <a:lnTo>
                  <a:pt x="610" y="48"/>
                </a:lnTo>
                <a:lnTo>
                  <a:pt x="716" y="60"/>
                </a:lnTo>
                <a:lnTo>
                  <a:pt x="766" y="48"/>
                </a:lnTo>
                <a:lnTo>
                  <a:pt x="814" y="28"/>
                </a:lnTo>
                <a:lnTo>
                  <a:pt x="864" y="16"/>
                </a:lnTo>
                <a:lnTo>
                  <a:pt x="958" y="10"/>
                </a:lnTo>
                <a:lnTo>
                  <a:pt x="1040" y="10"/>
                </a:lnTo>
                <a:lnTo>
                  <a:pt x="1116" y="20"/>
                </a:lnTo>
                <a:lnTo>
                  <a:pt x="1178" y="36"/>
                </a:lnTo>
                <a:lnTo>
                  <a:pt x="1238" y="62"/>
                </a:lnTo>
                <a:lnTo>
                  <a:pt x="1334" y="74"/>
                </a:lnTo>
                <a:lnTo>
                  <a:pt x="1416" y="70"/>
                </a:lnTo>
                <a:lnTo>
                  <a:pt x="1498" y="54"/>
                </a:lnTo>
                <a:lnTo>
                  <a:pt x="1554" y="32"/>
                </a:lnTo>
                <a:lnTo>
                  <a:pt x="1632" y="12"/>
                </a:lnTo>
                <a:lnTo>
                  <a:pt x="1708" y="2"/>
                </a:lnTo>
                <a:lnTo>
                  <a:pt x="1840" y="0"/>
                </a:lnTo>
                <a:lnTo>
                  <a:pt x="1920" y="16"/>
                </a:lnTo>
                <a:lnTo>
                  <a:pt x="2062" y="30"/>
                </a:lnTo>
                <a:lnTo>
                  <a:pt x="2156" y="54"/>
                </a:lnTo>
                <a:lnTo>
                  <a:pt x="2234" y="56"/>
                </a:lnTo>
                <a:lnTo>
                  <a:pt x="2234" y="3002"/>
                </a:lnTo>
                <a:lnTo>
                  <a:pt x="2172" y="2982"/>
                </a:lnTo>
                <a:lnTo>
                  <a:pt x="2092" y="2976"/>
                </a:lnTo>
                <a:lnTo>
                  <a:pt x="2010" y="2974"/>
                </a:lnTo>
                <a:lnTo>
                  <a:pt x="1926" y="2992"/>
                </a:lnTo>
                <a:lnTo>
                  <a:pt x="1850" y="3004"/>
                </a:lnTo>
                <a:lnTo>
                  <a:pt x="1762" y="3022"/>
                </a:lnTo>
                <a:lnTo>
                  <a:pt x="1678" y="3026"/>
                </a:lnTo>
                <a:lnTo>
                  <a:pt x="1616" y="3022"/>
                </a:lnTo>
                <a:lnTo>
                  <a:pt x="1552" y="2998"/>
                </a:lnTo>
                <a:lnTo>
                  <a:pt x="1482" y="2976"/>
                </a:lnTo>
                <a:lnTo>
                  <a:pt x="1414" y="2962"/>
                </a:lnTo>
                <a:lnTo>
                  <a:pt x="1316" y="2960"/>
                </a:lnTo>
                <a:lnTo>
                  <a:pt x="1220" y="2972"/>
                </a:lnTo>
                <a:lnTo>
                  <a:pt x="1106" y="2994"/>
                </a:lnTo>
                <a:lnTo>
                  <a:pt x="996" y="3026"/>
                </a:lnTo>
                <a:lnTo>
                  <a:pt x="874" y="3044"/>
                </a:lnTo>
                <a:lnTo>
                  <a:pt x="790" y="3046"/>
                </a:lnTo>
                <a:lnTo>
                  <a:pt x="712" y="3036"/>
                </a:lnTo>
                <a:lnTo>
                  <a:pt x="642" y="3016"/>
                </a:lnTo>
                <a:lnTo>
                  <a:pt x="558" y="2994"/>
                </a:lnTo>
                <a:lnTo>
                  <a:pt x="456" y="2974"/>
                </a:lnTo>
                <a:lnTo>
                  <a:pt x="354" y="2966"/>
                </a:lnTo>
                <a:lnTo>
                  <a:pt x="262" y="2974"/>
                </a:lnTo>
                <a:lnTo>
                  <a:pt x="174" y="2992"/>
                </a:lnTo>
                <a:lnTo>
                  <a:pt x="120" y="3010"/>
                </a:lnTo>
                <a:lnTo>
                  <a:pt x="0" y="3022"/>
                </a:lnTo>
                <a:lnTo>
                  <a:pt x="0" y="36"/>
                </a:lnTo>
                <a:close/>
              </a:path>
            </a:pathLst>
          </a:custGeom>
          <a:solidFill>
            <a:srgbClr val="9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1652588" y="1617663"/>
            <a:ext cx="3546475" cy="4835525"/>
          </a:xfrm>
          <a:custGeom>
            <a:avLst/>
            <a:gdLst>
              <a:gd name="T0" fmla="*/ 0 w 2234"/>
              <a:gd name="T1" fmla="*/ 36 h 3046"/>
              <a:gd name="T2" fmla="*/ 46 w 2234"/>
              <a:gd name="T3" fmla="*/ 54 h 3046"/>
              <a:gd name="T4" fmla="*/ 94 w 2234"/>
              <a:gd name="T5" fmla="*/ 64 h 3046"/>
              <a:gd name="T6" fmla="*/ 142 w 2234"/>
              <a:gd name="T7" fmla="*/ 68 h 3046"/>
              <a:gd name="T8" fmla="*/ 216 w 2234"/>
              <a:gd name="T9" fmla="*/ 62 h 3046"/>
              <a:gd name="T10" fmla="*/ 264 w 2234"/>
              <a:gd name="T11" fmla="*/ 58 h 3046"/>
              <a:gd name="T12" fmla="*/ 344 w 2234"/>
              <a:gd name="T13" fmla="*/ 42 h 3046"/>
              <a:gd name="T14" fmla="*/ 442 w 2234"/>
              <a:gd name="T15" fmla="*/ 20 h 3046"/>
              <a:gd name="T16" fmla="*/ 494 w 2234"/>
              <a:gd name="T17" fmla="*/ 16 h 3046"/>
              <a:gd name="T18" fmla="*/ 544 w 2234"/>
              <a:gd name="T19" fmla="*/ 26 h 3046"/>
              <a:gd name="T20" fmla="*/ 610 w 2234"/>
              <a:gd name="T21" fmla="*/ 48 h 3046"/>
              <a:gd name="T22" fmla="*/ 716 w 2234"/>
              <a:gd name="T23" fmla="*/ 60 h 3046"/>
              <a:gd name="T24" fmla="*/ 766 w 2234"/>
              <a:gd name="T25" fmla="*/ 48 h 3046"/>
              <a:gd name="T26" fmla="*/ 814 w 2234"/>
              <a:gd name="T27" fmla="*/ 28 h 3046"/>
              <a:gd name="T28" fmla="*/ 864 w 2234"/>
              <a:gd name="T29" fmla="*/ 16 h 3046"/>
              <a:gd name="T30" fmla="*/ 958 w 2234"/>
              <a:gd name="T31" fmla="*/ 10 h 3046"/>
              <a:gd name="T32" fmla="*/ 1040 w 2234"/>
              <a:gd name="T33" fmla="*/ 10 h 3046"/>
              <a:gd name="T34" fmla="*/ 1116 w 2234"/>
              <a:gd name="T35" fmla="*/ 20 h 3046"/>
              <a:gd name="T36" fmla="*/ 1178 w 2234"/>
              <a:gd name="T37" fmla="*/ 36 h 3046"/>
              <a:gd name="T38" fmla="*/ 1238 w 2234"/>
              <a:gd name="T39" fmla="*/ 62 h 3046"/>
              <a:gd name="T40" fmla="*/ 1334 w 2234"/>
              <a:gd name="T41" fmla="*/ 74 h 3046"/>
              <a:gd name="T42" fmla="*/ 1416 w 2234"/>
              <a:gd name="T43" fmla="*/ 70 h 3046"/>
              <a:gd name="T44" fmla="*/ 1498 w 2234"/>
              <a:gd name="T45" fmla="*/ 54 h 3046"/>
              <a:gd name="T46" fmla="*/ 1554 w 2234"/>
              <a:gd name="T47" fmla="*/ 32 h 3046"/>
              <a:gd name="T48" fmla="*/ 1632 w 2234"/>
              <a:gd name="T49" fmla="*/ 12 h 3046"/>
              <a:gd name="T50" fmla="*/ 1708 w 2234"/>
              <a:gd name="T51" fmla="*/ 2 h 3046"/>
              <a:gd name="T52" fmla="*/ 1840 w 2234"/>
              <a:gd name="T53" fmla="*/ 0 h 3046"/>
              <a:gd name="T54" fmla="*/ 1920 w 2234"/>
              <a:gd name="T55" fmla="*/ 16 h 3046"/>
              <a:gd name="T56" fmla="*/ 2062 w 2234"/>
              <a:gd name="T57" fmla="*/ 30 h 3046"/>
              <a:gd name="T58" fmla="*/ 2156 w 2234"/>
              <a:gd name="T59" fmla="*/ 54 h 3046"/>
              <a:gd name="T60" fmla="*/ 2234 w 2234"/>
              <a:gd name="T61" fmla="*/ 56 h 3046"/>
              <a:gd name="T62" fmla="*/ 2234 w 2234"/>
              <a:gd name="T63" fmla="*/ 3002 h 3046"/>
              <a:gd name="T64" fmla="*/ 2172 w 2234"/>
              <a:gd name="T65" fmla="*/ 2982 h 3046"/>
              <a:gd name="T66" fmla="*/ 2092 w 2234"/>
              <a:gd name="T67" fmla="*/ 2976 h 3046"/>
              <a:gd name="T68" fmla="*/ 2010 w 2234"/>
              <a:gd name="T69" fmla="*/ 2974 h 3046"/>
              <a:gd name="T70" fmla="*/ 1926 w 2234"/>
              <a:gd name="T71" fmla="*/ 2992 h 3046"/>
              <a:gd name="T72" fmla="*/ 1850 w 2234"/>
              <a:gd name="T73" fmla="*/ 3004 h 3046"/>
              <a:gd name="T74" fmla="*/ 1762 w 2234"/>
              <a:gd name="T75" fmla="*/ 3022 h 3046"/>
              <a:gd name="T76" fmla="*/ 1678 w 2234"/>
              <a:gd name="T77" fmla="*/ 3026 h 3046"/>
              <a:gd name="T78" fmla="*/ 1616 w 2234"/>
              <a:gd name="T79" fmla="*/ 3022 h 3046"/>
              <a:gd name="T80" fmla="*/ 1552 w 2234"/>
              <a:gd name="T81" fmla="*/ 2998 h 3046"/>
              <a:gd name="T82" fmla="*/ 1482 w 2234"/>
              <a:gd name="T83" fmla="*/ 2976 h 3046"/>
              <a:gd name="T84" fmla="*/ 1414 w 2234"/>
              <a:gd name="T85" fmla="*/ 2962 h 3046"/>
              <a:gd name="T86" fmla="*/ 1316 w 2234"/>
              <a:gd name="T87" fmla="*/ 2960 h 3046"/>
              <a:gd name="T88" fmla="*/ 1220 w 2234"/>
              <a:gd name="T89" fmla="*/ 2972 h 3046"/>
              <a:gd name="T90" fmla="*/ 1106 w 2234"/>
              <a:gd name="T91" fmla="*/ 2994 h 3046"/>
              <a:gd name="T92" fmla="*/ 996 w 2234"/>
              <a:gd name="T93" fmla="*/ 3026 h 3046"/>
              <a:gd name="T94" fmla="*/ 874 w 2234"/>
              <a:gd name="T95" fmla="*/ 3044 h 3046"/>
              <a:gd name="T96" fmla="*/ 790 w 2234"/>
              <a:gd name="T97" fmla="*/ 3046 h 3046"/>
              <a:gd name="T98" fmla="*/ 712 w 2234"/>
              <a:gd name="T99" fmla="*/ 3036 h 3046"/>
              <a:gd name="T100" fmla="*/ 642 w 2234"/>
              <a:gd name="T101" fmla="*/ 3016 h 3046"/>
              <a:gd name="T102" fmla="*/ 558 w 2234"/>
              <a:gd name="T103" fmla="*/ 2994 h 3046"/>
              <a:gd name="T104" fmla="*/ 456 w 2234"/>
              <a:gd name="T105" fmla="*/ 2974 h 3046"/>
              <a:gd name="T106" fmla="*/ 354 w 2234"/>
              <a:gd name="T107" fmla="*/ 2966 h 3046"/>
              <a:gd name="T108" fmla="*/ 262 w 2234"/>
              <a:gd name="T109" fmla="*/ 2974 h 3046"/>
              <a:gd name="T110" fmla="*/ 174 w 2234"/>
              <a:gd name="T111" fmla="*/ 2992 h 3046"/>
              <a:gd name="T112" fmla="*/ 120 w 2234"/>
              <a:gd name="T113" fmla="*/ 3010 h 3046"/>
              <a:gd name="T114" fmla="*/ 0 w 2234"/>
              <a:gd name="T115" fmla="*/ 3022 h 3046"/>
              <a:gd name="T116" fmla="*/ 0 w 2234"/>
              <a:gd name="T117" fmla="*/ 36 h 3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34" h="3046">
                <a:moveTo>
                  <a:pt x="0" y="36"/>
                </a:moveTo>
                <a:lnTo>
                  <a:pt x="46" y="54"/>
                </a:lnTo>
                <a:lnTo>
                  <a:pt x="94" y="64"/>
                </a:lnTo>
                <a:lnTo>
                  <a:pt x="142" y="68"/>
                </a:lnTo>
                <a:lnTo>
                  <a:pt x="216" y="62"/>
                </a:lnTo>
                <a:lnTo>
                  <a:pt x="264" y="58"/>
                </a:lnTo>
                <a:lnTo>
                  <a:pt x="344" y="42"/>
                </a:lnTo>
                <a:lnTo>
                  <a:pt x="442" y="20"/>
                </a:lnTo>
                <a:lnTo>
                  <a:pt x="494" y="16"/>
                </a:lnTo>
                <a:lnTo>
                  <a:pt x="544" y="26"/>
                </a:lnTo>
                <a:lnTo>
                  <a:pt x="610" y="48"/>
                </a:lnTo>
                <a:lnTo>
                  <a:pt x="716" y="60"/>
                </a:lnTo>
                <a:lnTo>
                  <a:pt x="766" y="48"/>
                </a:lnTo>
                <a:lnTo>
                  <a:pt x="814" y="28"/>
                </a:lnTo>
                <a:lnTo>
                  <a:pt x="864" y="16"/>
                </a:lnTo>
                <a:lnTo>
                  <a:pt x="958" y="10"/>
                </a:lnTo>
                <a:lnTo>
                  <a:pt x="1040" y="10"/>
                </a:lnTo>
                <a:lnTo>
                  <a:pt x="1116" y="20"/>
                </a:lnTo>
                <a:lnTo>
                  <a:pt x="1178" y="36"/>
                </a:lnTo>
                <a:lnTo>
                  <a:pt x="1238" y="62"/>
                </a:lnTo>
                <a:lnTo>
                  <a:pt x="1334" y="74"/>
                </a:lnTo>
                <a:lnTo>
                  <a:pt x="1416" y="70"/>
                </a:lnTo>
                <a:lnTo>
                  <a:pt x="1498" y="54"/>
                </a:lnTo>
                <a:lnTo>
                  <a:pt x="1554" y="32"/>
                </a:lnTo>
                <a:lnTo>
                  <a:pt x="1632" y="12"/>
                </a:lnTo>
                <a:lnTo>
                  <a:pt x="1708" y="2"/>
                </a:lnTo>
                <a:lnTo>
                  <a:pt x="1840" y="0"/>
                </a:lnTo>
                <a:lnTo>
                  <a:pt x="1920" y="16"/>
                </a:lnTo>
                <a:lnTo>
                  <a:pt x="2062" y="30"/>
                </a:lnTo>
                <a:lnTo>
                  <a:pt x="2156" y="54"/>
                </a:lnTo>
                <a:lnTo>
                  <a:pt x="2234" y="56"/>
                </a:lnTo>
                <a:lnTo>
                  <a:pt x="2234" y="3002"/>
                </a:lnTo>
                <a:lnTo>
                  <a:pt x="2172" y="2982"/>
                </a:lnTo>
                <a:lnTo>
                  <a:pt x="2092" y="2976"/>
                </a:lnTo>
                <a:lnTo>
                  <a:pt x="2010" y="2974"/>
                </a:lnTo>
                <a:lnTo>
                  <a:pt x="1926" y="2992"/>
                </a:lnTo>
                <a:lnTo>
                  <a:pt x="1850" y="3004"/>
                </a:lnTo>
                <a:lnTo>
                  <a:pt x="1762" y="3022"/>
                </a:lnTo>
                <a:lnTo>
                  <a:pt x="1678" y="3026"/>
                </a:lnTo>
                <a:lnTo>
                  <a:pt x="1616" y="3022"/>
                </a:lnTo>
                <a:lnTo>
                  <a:pt x="1552" y="2998"/>
                </a:lnTo>
                <a:lnTo>
                  <a:pt x="1482" y="2976"/>
                </a:lnTo>
                <a:lnTo>
                  <a:pt x="1414" y="2962"/>
                </a:lnTo>
                <a:lnTo>
                  <a:pt x="1316" y="2960"/>
                </a:lnTo>
                <a:lnTo>
                  <a:pt x="1220" y="2972"/>
                </a:lnTo>
                <a:lnTo>
                  <a:pt x="1106" y="2994"/>
                </a:lnTo>
                <a:lnTo>
                  <a:pt x="996" y="3026"/>
                </a:lnTo>
                <a:lnTo>
                  <a:pt x="874" y="3044"/>
                </a:lnTo>
                <a:lnTo>
                  <a:pt x="790" y="3046"/>
                </a:lnTo>
                <a:lnTo>
                  <a:pt x="712" y="3036"/>
                </a:lnTo>
                <a:lnTo>
                  <a:pt x="642" y="3016"/>
                </a:lnTo>
                <a:lnTo>
                  <a:pt x="558" y="2994"/>
                </a:lnTo>
                <a:lnTo>
                  <a:pt x="456" y="2974"/>
                </a:lnTo>
                <a:lnTo>
                  <a:pt x="354" y="2966"/>
                </a:lnTo>
                <a:lnTo>
                  <a:pt x="262" y="2974"/>
                </a:lnTo>
                <a:lnTo>
                  <a:pt x="174" y="2992"/>
                </a:lnTo>
                <a:lnTo>
                  <a:pt x="120" y="3010"/>
                </a:lnTo>
                <a:lnTo>
                  <a:pt x="0" y="3022"/>
                </a:lnTo>
                <a:lnTo>
                  <a:pt x="0" y="36"/>
                </a:lnTo>
                <a:close/>
              </a:path>
            </a:pathLst>
          </a:custGeom>
          <a:solidFill>
            <a:srgbClr val="99FF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982663" y="1852613"/>
            <a:ext cx="461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dirty="0">
                <a:solidFill>
                  <a:srgbClr val="00CC00"/>
                </a:solidFill>
                <a:latin typeface="+mn-lt"/>
              </a:rPr>
              <a:t>B(z)</a:t>
            </a:r>
            <a:endParaRPr lang="en-GB" dirty="0">
              <a:latin typeface="+mn-lt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5621338" y="5319713"/>
            <a:ext cx="126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dirty="0">
                <a:solidFill>
                  <a:srgbClr val="00CC00"/>
                </a:solidFill>
                <a:latin typeface="+mn-lt"/>
              </a:rPr>
              <a:t>z</a:t>
            </a:r>
            <a:endParaRPr lang="en-GB" dirty="0">
              <a:latin typeface="+mn-lt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5637213" y="5659438"/>
            <a:ext cx="171450" cy="111125"/>
          </a:xfrm>
          <a:custGeom>
            <a:avLst/>
            <a:gdLst>
              <a:gd name="T0" fmla="*/ 108 w 108"/>
              <a:gd name="T1" fmla="*/ 36 h 70"/>
              <a:gd name="T2" fmla="*/ 0 w 108"/>
              <a:gd name="T3" fmla="*/ 70 h 70"/>
              <a:gd name="T4" fmla="*/ 0 w 108"/>
              <a:gd name="T5" fmla="*/ 0 h 70"/>
              <a:gd name="T6" fmla="*/ 108 w 108"/>
              <a:gd name="T7" fmla="*/ 36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" h="70">
                <a:moveTo>
                  <a:pt x="108" y="36"/>
                </a:moveTo>
                <a:lnTo>
                  <a:pt x="0" y="70"/>
                </a:lnTo>
                <a:lnTo>
                  <a:pt x="0" y="0"/>
                </a:lnTo>
                <a:lnTo>
                  <a:pt x="108" y="36"/>
                </a:lnTo>
                <a:close/>
              </a:path>
            </a:pathLst>
          </a:cu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658938" y="5716588"/>
            <a:ext cx="3981450" cy="1587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1595438" y="1893888"/>
            <a:ext cx="111125" cy="168275"/>
          </a:xfrm>
          <a:custGeom>
            <a:avLst/>
            <a:gdLst>
              <a:gd name="T0" fmla="*/ 36 w 70"/>
              <a:gd name="T1" fmla="*/ 0 h 106"/>
              <a:gd name="T2" fmla="*/ 70 w 70"/>
              <a:gd name="T3" fmla="*/ 106 h 106"/>
              <a:gd name="T4" fmla="*/ 0 w 70"/>
              <a:gd name="T5" fmla="*/ 106 h 106"/>
              <a:gd name="T6" fmla="*/ 36 w 70"/>
              <a:gd name="T7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" h="106">
                <a:moveTo>
                  <a:pt x="36" y="0"/>
                </a:moveTo>
                <a:lnTo>
                  <a:pt x="70" y="106"/>
                </a:lnTo>
                <a:lnTo>
                  <a:pt x="0" y="106"/>
                </a:lnTo>
                <a:lnTo>
                  <a:pt x="36" y="0"/>
                </a:lnTo>
                <a:close/>
              </a:path>
            </a:pathLst>
          </a:cu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V="1">
            <a:off x="1652588" y="2062163"/>
            <a:ext cx="1587" cy="3654425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1430338" y="5548313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GB"/>
          </a:p>
        </p:txBody>
      </p:sp>
      <p:sp>
        <p:nvSpPr>
          <p:cNvPr id="23" name="Freeform 20"/>
          <p:cNvSpPr>
            <a:spLocks/>
          </p:cNvSpPr>
          <p:nvPr/>
        </p:nvSpPr>
        <p:spPr bwMode="auto">
          <a:xfrm>
            <a:off x="611188" y="2452688"/>
            <a:ext cx="4572000" cy="3248025"/>
          </a:xfrm>
          <a:custGeom>
            <a:avLst/>
            <a:gdLst>
              <a:gd name="T0" fmla="*/ 0 w 2880"/>
              <a:gd name="T1" fmla="*/ 0 h 2046"/>
              <a:gd name="T2" fmla="*/ 654 w 2880"/>
              <a:gd name="T3" fmla="*/ 0 h 2046"/>
              <a:gd name="T4" fmla="*/ 698 w 2880"/>
              <a:gd name="T5" fmla="*/ 250 h 2046"/>
              <a:gd name="T6" fmla="*/ 724 w 2880"/>
              <a:gd name="T7" fmla="*/ 392 h 2046"/>
              <a:gd name="T8" fmla="*/ 752 w 2880"/>
              <a:gd name="T9" fmla="*/ 522 h 2046"/>
              <a:gd name="T10" fmla="*/ 786 w 2880"/>
              <a:gd name="T11" fmla="*/ 660 h 2046"/>
              <a:gd name="T12" fmla="*/ 818 w 2880"/>
              <a:gd name="T13" fmla="*/ 784 h 2046"/>
              <a:gd name="T14" fmla="*/ 854 w 2880"/>
              <a:gd name="T15" fmla="*/ 910 h 2046"/>
              <a:gd name="T16" fmla="*/ 880 w 2880"/>
              <a:gd name="T17" fmla="*/ 998 h 2046"/>
              <a:gd name="T18" fmla="*/ 916 w 2880"/>
              <a:gd name="T19" fmla="*/ 1102 h 2046"/>
              <a:gd name="T20" fmla="*/ 952 w 2880"/>
              <a:gd name="T21" fmla="*/ 1196 h 2046"/>
              <a:gd name="T22" fmla="*/ 986 w 2880"/>
              <a:gd name="T23" fmla="*/ 1278 h 2046"/>
              <a:gd name="T24" fmla="*/ 1026 w 2880"/>
              <a:gd name="T25" fmla="*/ 1360 h 2046"/>
              <a:gd name="T26" fmla="*/ 1054 w 2880"/>
              <a:gd name="T27" fmla="*/ 1414 h 2046"/>
              <a:gd name="T28" fmla="*/ 1092 w 2880"/>
              <a:gd name="T29" fmla="*/ 1480 h 2046"/>
              <a:gd name="T30" fmla="*/ 1130 w 2880"/>
              <a:gd name="T31" fmla="*/ 1540 h 2046"/>
              <a:gd name="T32" fmla="*/ 1160 w 2880"/>
              <a:gd name="T33" fmla="*/ 1582 h 2046"/>
              <a:gd name="T34" fmla="*/ 1196 w 2880"/>
              <a:gd name="T35" fmla="*/ 1632 h 2046"/>
              <a:gd name="T36" fmla="*/ 1260 w 2880"/>
              <a:gd name="T37" fmla="*/ 1702 h 2046"/>
              <a:gd name="T38" fmla="*/ 1302 w 2880"/>
              <a:gd name="T39" fmla="*/ 1746 h 2046"/>
              <a:gd name="T40" fmla="*/ 1354 w 2880"/>
              <a:gd name="T41" fmla="*/ 1788 h 2046"/>
              <a:gd name="T42" fmla="*/ 1412 w 2880"/>
              <a:gd name="T43" fmla="*/ 1828 h 2046"/>
              <a:gd name="T44" fmla="*/ 1450 w 2880"/>
              <a:gd name="T45" fmla="*/ 1852 h 2046"/>
              <a:gd name="T46" fmla="*/ 1492 w 2880"/>
              <a:gd name="T47" fmla="*/ 1876 h 2046"/>
              <a:gd name="T48" fmla="*/ 1554 w 2880"/>
              <a:gd name="T49" fmla="*/ 1904 h 2046"/>
              <a:gd name="T50" fmla="*/ 1616 w 2880"/>
              <a:gd name="T51" fmla="*/ 1932 h 2046"/>
              <a:gd name="T52" fmla="*/ 1668 w 2880"/>
              <a:gd name="T53" fmla="*/ 1948 h 2046"/>
              <a:gd name="T54" fmla="*/ 1736 w 2880"/>
              <a:gd name="T55" fmla="*/ 1968 h 2046"/>
              <a:gd name="T56" fmla="*/ 1866 w 2880"/>
              <a:gd name="T57" fmla="*/ 1994 h 2046"/>
              <a:gd name="T58" fmla="*/ 1926 w 2880"/>
              <a:gd name="T59" fmla="*/ 2006 h 2046"/>
              <a:gd name="T60" fmla="*/ 2030 w 2880"/>
              <a:gd name="T61" fmla="*/ 2018 h 2046"/>
              <a:gd name="T62" fmla="*/ 2144 w 2880"/>
              <a:gd name="T63" fmla="*/ 2028 h 2046"/>
              <a:gd name="T64" fmla="*/ 2248 w 2880"/>
              <a:gd name="T65" fmla="*/ 2034 h 2046"/>
              <a:gd name="T66" fmla="*/ 2364 w 2880"/>
              <a:gd name="T67" fmla="*/ 2038 h 2046"/>
              <a:gd name="T68" fmla="*/ 2562 w 2880"/>
              <a:gd name="T69" fmla="*/ 2044 h 2046"/>
              <a:gd name="T70" fmla="*/ 2880 w 2880"/>
              <a:gd name="T71" fmla="*/ 2046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80" h="2046">
                <a:moveTo>
                  <a:pt x="0" y="0"/>
                </a:moveTo>
                <a:lnTo>
                  <a:pt x="654" y="0"/>
                </a:lnTo>
                <a:lnTo>
                  <a:pt x="698" y="250"/>
                </a:lnTo>
                <a:lnTo>
                  <a:pt x="724" y="392"/>
                </a:lnTo>
                <a:lnTo>
                  <a:pt x="752" y="522"/>
                </a:lnTo>
                <a:lnTo>
                  <a:pt x="786" y="660"/>
                </a:lnTo>
                <a:lnTo>
                  <a:pt x="818" y="784"/>
                </a:lnTo>
                <a:lnTo>
                  <a:pt x="854" y="910"/>
                </a:lnTo>
                <a:lnTo>
                  <a:pt x="880" y="998"/>
                </a:lnTo>
                <a:lnTo>
                  <a:pt x="916" y="1102"/>
                </a:lnTo>
                <a:lnTo>
                  <a:pt x="952" y="1196"/>
                </a:lnTo>
                <a:lnTo>
                  <a:pt x="986" y="1278"/>
                </a:lnTo>
                <a:lnTo>
                  <a:pt x="1026" y="1360"/>
                </a:lnTo>
                <a:lnTo>
                  <a:pt x="1054" y="1414"/>
                </a:lnTo>
                <a:lnTo>
                  <a:pt x="1092" y="1480"/>
                </a:lnTo>
                <a:lnTo>
                  <a:pt x="1130" y="1540"/>
                </a:lnTo>
                <a:lnTo>
                  <a:pt x="1160" y="1582"/>
                </a:lnTo>
                <a:lnTo>
                  <a:pt x="1196" y="1632"/>
                </a:lnTo>
                <a:lnTo>
                  <a:pt x="1260" y="1702"/>
                </a:lnTo>
                <a:lnTo>
                  <a:pt x="1302" y="1746"/>
                </a:lnTo>
                <a:lnTo>
                  <a:pt x="1354" y="1788"/>
                </a:lnTo>
                <a:lnTo>
                  <a:pt x="1412" y="1828"/>
                </a:lnTo>
                <a:lnTo>
                  <a:pt x="1450" y="1852"/>
                </a:lnTo>
                <a:lnTo>
                  <a:pt x="1492" y="1876"/>
                </a:lnTo>
                <a:lnTo>
                  <a:pt x="1554" y="1904"/>
                </a:lnTo>
                <a:lnTo>
                  <a:pt x="1616" y="1932"/>
                </a:lnTo>
                <a:lnTo>
                  <a:pt x="1668" y="1948"/>
                </a:lnTo>
                <a:lnTo>
                  <a:pt x="1736" y="1968"/>
                </a:lnTo>
                <a:lnTo>
                  <a:pt x="1866" y="1994"/>
                </a:lnTo>
                <a:lnTo>
                  <a:pt x="1926" y="2006"/>
                </a:lnTo>
                <a:lnTo>
                  <a:pt x="2030" y="2018"/>
                </a:lnTo>
                <a:lnTo>
                  <a:pt x="2144" y="2028"/>
                </a:lnTo>
                <a:lnTo>
                  <a:pt x="2248" y="2034"/>
                </a:lnTo>
                <a:lnTo>
                  <a:pt x="2364" y="2038"/>
                </a:lnTo>
                <a:lnTo>
                  <a:pt x="2562" y="2044"/>
                </a:lnTo>
                <a:lnTo>
                  <a:pt x="2880" y="2046"/>
                </a:lnTo>
              </a:path>
            </a:pathLst>
          </a:custGeom>
          <a:noFill/>
          <a:ln w="38100">
            <a:solidFill>
              <a:srgbClr val="EE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2663825" y="2284413"/>
            <a:ext cx="21015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+mn-lt"/>
              </a:rPr>
              <a:t>Superconductor</a:t>
            </a:r>
            <a:br>
              <a:rPr lang="en-GB" sz="2000" b="1" dirty="0" smtClean="0">
                <a:solidFill>
                  <a:srgbClr val="000000"/>
                </a:solidFill>
                <a:latin typeface="+mn-lt"/>
              </a:rPr>
            </a:br>
            <a:r>
              <a:rPr lang="en-GB" sz="2000" b="1" dirty="0" smtClean="0">
                <a:solidFill>
                  <a:srgbClr val="000000"/>
                </a:solidFill>
                <a:latin typeface="+mn-lt"/>
              </a:rPr>
              <a:t>in the </a:t>
            </a:r>
            <a:r>
              <a:rPr lang="en-GB" sz="2000" b="1" dirty="0" err="1" smtClean="0">
                <a:solidFill>
                  <a:srgbClr val="000000"/>
                </a:solidFill>
                <a:latin typeface="+mn-lt"/>
              </a:rPr>
              <a:t>Meissner</a:t>
            </a:r>
            <a:r>
              <a:rPr lang="en-GB" sz="2000" b="1" dirty="0" smtClean="0">
                <a:solidFill>
                  <a:srgbClr val="000000"/>
                </a:solidFill>
                <a:latin typeface="+mn-lt"/>
              </a:rPr>
              <a:t> State</a:t>
            </a: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6694488" y="781050"/>
            <a:ext cx="1871662" cy="1235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1816087" y="3339548"/>
            <a:ext cx="0" cy="23818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6691313" y="2286000"/>
            <a:ext cx="1871662" cy="1247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6694488" y="3797300"/>
            <a:ext cx="1871662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62" y="5963352"/>
            <a:ext cx="1863090" cy="342900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 bwMode="auto">
          <a:xfrm>
            <a:off x="982663" y="2452688"/>
            <a:ext cx="0" cy="326469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437322" y="3278187"/>
            <a:ext cx="424796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B</a:t>
            </a:r>
            <a:r>
              <a:rPr lang="de-CH" b="1" baseline="-25000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ext</a:t>
            </a:r>
            <a:endParaRPr lang="de-CH" b="1" baseline="-250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846263" y="4824413"/>
            <a:ext cx="1666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dirty="0">
                <a:solidFill>
                  <a:srgbClr val="EE0000"/>
                </a:solidFill>
                <a:latin typeface="Symbol" pitchFamily="18" charset="2"/>
              </a:rPr>
              <a:t>l</a:t>
            </a:r>
            <a:endParaRPr lang="en-GB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1658938" y="5189538"/>
            <a:ext cx="48791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31" name="Picture 28" descr="Muon_precession_fa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7988" y="3044825"/>
            <a:ext cx="381000" cy="46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3" name="Straight Connector 42"/>
          <p:cNvCxnSpPr/>
          <p:nvPr/>
        </p:nvCxnSpPr>
        <p:spPr bwMode="auto">
          <a:xfrm>
            <a:off x="2424113" y="4946073"/>
            <a:ext cx="1589" cy="76973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Picture 27" descr="Muon_precess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7588" y="4645025"/>
            <a:ext cx="381000" cy="46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5" name="Straight Connector 44"/>
          <p:cNvCxnSpPr/>
          <p:nvPr/>
        </p:nvCxnSpPr>
        <p:spPr bwMode="auto">
          <a:xfrm>
            <a:off x="3267286" y="5548313"/>
            <a:ext cx="795" cy="1702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6" descr="Muon_precession_slo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5788" y="5254625"/>
            <a:ext cx="381000" cy="46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419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keV</a:t>
            </a:r>
            <a:r>
              <a:rPr lang="de-CH" dirty="0" smtClean="0"/>
              <a:t> </a:t>
            </a:r>
            <a:r>
              <a:rPr lang="el-GR" dirty="0" smtClean="0"/>
              <a:t>μ</a:t>
            </a:r>
            <a:r>
              <a:rPr lang="de-CH" baseline="30000" dirty="0" smtClean="0"/>
              <a:t>+</a:t>
            </a:r>
            <a:r>
              <a:rPr lang="de-CH" dirty="0" smtClean="0"/>
              <a:t> </a:t>
            </a:r>
            <a:r>
              <a:rPr lang="de-CH" dirty="0" err="1"/>
              <a:t>S</a:t>
            </a:r>
            <a:r>
              <a:rPr lang="de-CH" dirty="0" err="1" smtClean="0"/>
              <a:t>topping</a:t>
            </a:r>
            <a:r>
              <a:rPr lang="de-CH" dirty="0" smtClean="0"/>
              <a:t> </a:t>
            </a:r>
            <a:r>
              <a:rPr lang="de-CH" dirty="0" err="1" smtClean="0"/>
              <a:t>Profiles</a:t>
            </a:r>
            <a:r>
              <a:rPr lang="de-CH" dirty="0" smtClean="0"/>
              <a:t> in Matter</a:t>
            </a:r>
            <a:endParaRPr lang="de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36</a:t>
            </a:fld>
            <a:r>
              <a:rPr lang="de-DE" dirty="0" smtClean="0"/>
              <a:t>/41</a:t>
            </a:r>
            <a:endParaRPr lang="de-DE" dirty="0"/>
          </a:p>
        </p:txBody>
      </p:sp>
      <p:grpSp>
        <p:nvGrpSpPr>
          <p:cNvPr id="9" name="Group 8"/>
          <p:cNvGrpSpPr/>
          <p:nvPr/>
        </p:nvGrpSpPr>
        <p:grpSpPr>
          <a:xfrm>
            <a:off x="258094" y="953820"/>
            <a:ext cx="3973068" cy="4274820"/>
            <a:chOff x="409163" y="818653"/>
            <a:chExt cx="3973068" cy="42748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63" y="818653"/>
              <a:ext cx="3973068" cy="427482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09163" y="4929809"/>
              <a:ext cx="1204952" cy="1636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6717" y="901306"/>
            <a:ext cx="1032334" cy="2640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YBa</a:t>
            </a:r>
            <a:r>
              <a:rPr lang="de-CH" sz="1700" b="1" baseline="-25000" dirty="0" smtClean="0">
                <a:latin typeface="Arial Narrow"/>
                <a:cs typeface="Arial Narrow"/>
              </a:rPr>
              <a:t>2</a:t>
            </a:r>
            <a:r>
              <a:rPr lang="de-CH" sz="1700" b="1" dirty="0" smtClean="0">
                <a:latin typeface="Arial Narrow"/>
                <a:cs typeface="Arial Narrow"/>
              </a:rPr>
              <a:t>Cu</a:t>
            </a:r>
            <a:r>
              <a:rPr lang="de-CH" sz="1700" b="1" baseline="-25000" dirty="0" smtClean="0">
                <a:latin typeface="Arial Narrow"/>
                <a:cs typeface="Arial Narrow"/>
              </a:rPr>
              <a:t>3</a:t>
            </a:r>
            <a:r>
              <a:rPr lang="de-CH" sz="1700" b="1" dirty="0" smtClean="0">
                <a:latin typeface="Arial Narrow"/>
                <a:cs typeface="Arial Narrow"/>
              </a:rPr>
              <a:t>O</a:t>
            </a:r>
            <a:r>
              <a:rPr lang="de-CH" sz="1700" b="1" baseline="-25000" dirty="0" smtClean="0">
                <a:latin typeface="Arial Narrow"/>
                <a:cs typeface="Arial Narrow"/>
              </a:rPr>
              <a:t>7-</a:t>
            </a:r>
            <a:r>
              <a:rPr lang="el-GR" sz="1700" b="1" baseline="-25000" dirty="0" smtClean="0">
                <a:latin typeface="Arial Narrow"/>
                <a:cs typeface="Arial Narrow"/>
              </a:rPr>
              <a:t>δ</a:t>
            </a:r>
            <a:endParaRPr lang="de-CH" sz="1700" b="1" baseline="-25000" dirty="0" err="1">
              <a:latin typeface="Arial Narrow"/>
              <a:cs typeface="Arial Narrow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00" y="3570128"/>
            <a:ext cx="3340898" cy="234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32" y="937917"/>
            <a:ext cx="2326435" cy="226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565878" y="6305384"/>
            <a:ext cx="4369786" cy="217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GB" sz="1400" b="1" kern="0" dirty="0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E. M</a:t>
            </a:r>
            <a:r>
              <a:rPr lang="de-DE" sz="1400" b="1" kern="0" dirty="0" err="1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orenzoni</a:t>
            </a:r>
            <a:r>
              <a:rPr lang="en-GB" sz="1400" b="1" kern="0" dirty="0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 </a:t>
            </a:r>
            <a:r>
              <a:rPr lang="en-GB" sz="1400" b="1" i="1" kern="0" dirty="0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et al.</a:t>
            </a:r>
            <a:r>
              <a:rPr lang="en-GB" sz="1400" b="1" kern="0" dirty="0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, </a:t>
            </a:r>
            <a:r>
              <a:rPr lang="en-GB" sz="1400" b="1" kern="0" dirty="0" err="1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Nucl</a:t>
            </a:r>
            <a:r>
              <a:rPr lang="en-GB" sz="1400" b="1" kern="0" dirty="0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. Instr. and Methods B 192, 254 (2002</a:t>
            </a:r>
            <a:r>
              <a:rPr lang="en-GB" sz="1400" b="1" kern="0" dirty="0">
                <a:solidFill>
                  <a:srgbClr val="993300"/>
                </a:solidFill>
                <a:latin typeface="+mn-lt"/>
                <a:cs typeface="Arial" pitchFamily="34" charset="0"/>
              </a:rPr>
              <a:t> </a:t>
            </a:r>
            <a:r>
              <a:rPr lang="en-GB" sz="1400" b="1" kern="0" dirty="0" smtClean="0">
                <a:solidFill>
                  <a:srgbClr val="993300"/>
                </a:solidFill>
                <a:latin typeface="+mn-lt"/>
                <a:cs typeface="Arial" pitchFamily="34" charset="0"/>
              </a:rPr>
              <a:t>)</a:t>
            </a:r>
            <a:endParaRPr lang="en-GB" sz="1400" b="1" kern="0" dirty="0">
              <a:solidFill>
                <a:srgbClr val="9933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266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 smtClean="0"/>
              <a:t>Absolute Determination </a:t>
            </a:r>
            <a:r>
              <a:rPr lang="de-CH" sz="2400" dirty="0" err="1" smtClean="0"/>
              <a:t>of</a:t>
            </a:r>
            <a:r>
              <a:rPr lang="de-CH" sz="2400" dirty="0" smtClean="0"/>
              <a:t> </a:t>
            </a:r>
            <a:r>
              <a:rPr lang="de-CH" sz="2400" dirty="0" err="1" smtClean="0"/>
              <a:t>the</a:t>
            </a:r>
            <a:r>
              <a:rPr lang="de-CH" sz="2400" dirty="0" smtClean="0"/>
              <a:t> </a:t>
            </a:r>
            <a:r>
              <a:rPr lang="de-CH" sz="2400" dirty="0" err="1" smtClean="0"/>
              <a:t>Magnetic</a:t>
            </a:r>
            <a:r>
              <a:rPr lang="de-CH" sz="2400" dirty="0" smtClean="0"/>
              <a:t> Penetration </a:t>
            </a:r>
            <a:r>
              <a:rPr lang="de-CH" sz="2400" dirty="0" err="1" smtClean="0"/>
              <a:t>Depth</a:t>
            </a:r>
            <a:endParaRPr lang="de-CH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37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9" descr="depthDependenc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4" y="709880"/>
            <a:ext cx="8822531" cy="57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65838" y="6362594"/>
            <a:ext cx="2627322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i="1" dirty="0" smtClean="0">
                <a:latin typeface="Arial Narrow"/>
                <a:cs typeface="Arial Narrow"/>
              </a:rPr>
              <a:t>A. </a:t>
            </a:r>
            <a:r>
              <a:rPr lang="en-US" sz="1400" b="1" i="1" dirty="0" err="1" smtClean="0">
                <a:latin typeface="Arial Narrow"/>
                <a:cs typeface="Arial Narrow"/>
              </a:rPr>
              <a:t>Suter</a:t>
            </a:r>
            <a:r>
              <a:rPr lang="en-US" sz="1400" b="1" i="1" dirty="0" smtClean="0">
                <a:latin typeface="Arial Narrow"/>
                <a:cs typeface="Arial Narrow"/>
              </a:rPr>
              <a:t> et al.</a:t>
            </a:r>
            <a:r>
              <a:rPr lang="en-US" sz="1400" b="1" dirty="0" smtClean="0">
                <a:latin typeface="Arial Narrow"/>
                <a:cs typeface="Arial Narrow"/>
              </a:rPr>
              <a:t>, PRB 72, 024506 (2005).</a:t>
            </a:r>
            <a:endParaRPr lang="en-US" sz="1400" b="1" i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56709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smtClean="0"/>
              <a:t>Example: Anisotropy of the Meissner State in YBa</a:t>
            </a:r>
            <a:r>
              <a:rPr lang="de-CH" sz="2400" baseline="-25000" smtClean="0"/>
              <a:t>2</a:t>
            </a:r>
            <a:r>
              <a:rPr lang="de-CH" sz="2400" smtClean="0"/>
              <a:t>Cu</a:t>
            </a:r>
            <a:r>
              <a:rPr lang="de-CH" sz="2400" baseline="-25000" smtClean="0"/>
              <a:t>3</a:t>
            </a:r>
            <a:r>
              <a:rPr lang="de-CH" sz="2400" smtClean="0"/>
              <a:t>O</a:t>
            </a:r>
            <a:r>
              <a:rPr lang="de-CH" sz="2400" baseline="-25000" smtClean="0"/>
              <a:t>6.95</a:t>
            </a:r>
            <a:endParaRPr lang="de-CH" sz="2400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38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90611" y="881149"/>
            <a:ext cx="1890713" cy="2674144"/>
          </a:xfrm>
          <a:prstGeom prst="rect">
            <a:avLst/>
          </a:prstGeom>
        </p:spPr>
      </p:pic>
      <p:pic>
        <p:nvPicPr>
          <p:cNvPr id="7" name="Picture 10" descr="ybcoS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25" y="836613"/>
            <a:ext cx="32194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740675" y="908050"/>
            <a:ext cx="2987675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700" b="1" dirty="0">
                <a:latin typeface="Arial Narrow" pitchFamily="34" charset="0"/>
              </a:rPr>
              <a:t>samples produced by </a:t>
            </a:r>
            <a:r>
              <a:rPr lang="en-US" sz="1700" b="1" dirty="0" smtClean="0">
                <a:latin typeface="Arial Narrow" pitchFamily="34" charset="0"/>
              </a:rPr>
              <a:t/>
            </a:r>
            <a:br>
              <a:rPr lang="en-US" sz="1700" b="1" dirty="0" smtClean="0">
                <a:latin typeface="Arial Narrow" pitchFamily="34" charset="0"/>
              </a:rPr>
            </a:br>
            <a:r>
              <a:rPr lang="en-US" sz="1700" b="1" dirty="0" smtClean="0">
                <a:latin typeface="Arial Narrow" pitchFamily="34" charset="0"/>
              </a:rPr>
              <a:t>R</a:t>
            </a:r>
            <a:r>
              <a:rPr lang="en-US" sz="1700" b="1" dirty="0">
                <a:latin typeface="Arial Narrow" pitchFamily="34" charset="0"/>
              </a:rPr>
              <a:t>. Liang,  W. Hardy, D. Bonn, Univ. of British Columbia</a:t>
            </a:r>
          </a:p>
        </p:txBody>
      </p:sp>
      <p:pic>
        <p:nvPicPr>
          <p:cNvPr id="9" name="Picture 11" descr="ybcoSamp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0" y="4508500"/>
            <a:ext cx="46482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92" y="4471188"/>
            <a:ext cx="1423988" cy="628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07382" y="4548525"/>
            <a:ext cx="1239122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400" b="1" dirty="0" smtClean="0">
                <a:latin typeface="Arial Narrow"/>
                <a:cs typeface="Arial Narrow"/>
              </a:rPr>
              <a:t>← </a:t>
            </a:r>
            <a:r>
              <a:rPr lang="de-CH" sz="1400" b="1" dirty="0" err="1" smtClean="0">
                <a:latin typeface="Arial Narrow"/>
                <a:cs typeface="Arial Narrow"/>
              </a:rPr>
              <a:t>effective</a:t>
            </a:r>
            <a:r>
              <a:rPr lang="de-CH" sz="1400" b="1" dirty="0" smtClean="0">
                <a:latin typeface="Arial Narrow"/>
                <a:cs typeface="Arial Narrow"/>
              </a:rPr>
              <a:t> mass</a:t>
            </a:r>
            <a:endParaRPr lang="de-CH" sz="1400" b="1" dirty="0"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7382" y="4775631"/>
            <a:ext cx="1534074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400" b="1" dirty="0" smtClean="0">
                <a:latin typeface="Arial Narrow"/>
                <a:cs typeface="Arial Narrow"/>
              </a:rPr>
              <a:t>← </a:t>
            </a:r>
            <a:r>
              <a:rPr lang="de-CH" sz="1400" b="1" dirty="0">
                <a:latin typeface="Arial Narrow"/>
                <a:cs typeface="Arial Narrow"/>
              </a:rPr>
              <a:t>superfluid </a:t>
            </a:r>
            <a:r>
              <a:rPr lang="de-CH" sz="1400" b="1" dirty="0" err="1" smtClean="0">
                <a:latin typeface="Arial Narrow"/>
                <a:cs typeface="Arial Narrow"/>
              </a:rPr>
              <a:t>density</a:t>
            </a:r>
            <a:endParaRPr lang="de-CH" sz="1400" b="1" dirty="0"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6892" y="5486024"/>
            <a:ext cx="3106620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err="1" smtClean="0">
                <a:latin typeface="Arial Narrow"/>
                <a:cs typeface="Arial Narrow"/>
              </a:rPr>
              <a:t>Allows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to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measure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the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temperature</a:t>
            </a:r>
            <a:r>
              <a:rPr lang="de-CH" sz="1700" b="1" dirty="0" smtClean="0">
                <a:latin typeface="Arial Narrow"/>
                <a:cs typeface="Arial Narrow"/>
              </a:rPr>
              <a:t/>
            </a:r>
            <a:br>
              <a:rPr lang="de-CH" sz="1700" b="1" dirty="0" smtClean="0">
                <a:latin typeface="Arial Narrow"/>
                <a:cs typeface="Arial Narrow"/>
              </a:rPr>
            </a:br>
            <a:r>
              <a:rPr lang="de-CH" sz="1700" b="1" dirty="0" err="1" smtClean="0">
                <a:latin typeface="Arial Narrow"/>
                <a:cs typeface="Arial Narrow"/>
              </a:rPr>
              <a:t>dependence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of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i="1" dirty="0" err="1" smtClean="0">
                <a:latin typeface="Arial Narrow"/>
                <a:cs typeface="Arial Narrow"/>
              </a:rPr>
              <a:t>n</a:t>
            </a:r>
            <a:r>
              <a:rPr lang="de-CH" sz="1700" b="1" baseline="-25000" dirty="0" err="1">
                <a:latin typeface="Arial Narrow"/>
                <a:cs typeface="Arial Narrow"/>
              </a:rPr>
              <a:t>S</a:t>
            </a:r>
            <a:r>
              <a:rPr lang="de-CH" sz="1700" b="1" dirty="0" smtClean="0">
                <a:latin typeface="Arial Narrow"/>
                <a:cs typeface="Arial Narrow"/>
              </a:rPr>
              <a:t> (</a:t>
            </a:r>
            <a:r>
              <a:rPr lang="de-CH" sz="1700" b="1" i="1" dirty="0" smtClean="0">
                <a:latin typeface="Arial Narrow"/>
                <a:cs typeface="Arial Narrow"/>
              </a:rPr>
              <a:t>T</a:t>
            </a:r>
            <a:r>
              <a:rPr lang="de-CH" sz="1700" b="1" dirty="0" smtClean="0">
                <a:latin typeface="Arial Narrow"/>
                <a:cs typeface="Arial Narrow"/>
              </a:rPr>
              <a:t>), </a:t>
            </a:r>
            <a:r>
              <a:rPr lang="de-CH" sz="1700" b="1" dirty="0" err="1" smtClean="0">
                <a:latin typeface="Arial Narrow"/>
                <a:cs typeface="Arial Narrow"/>
              </a:rPr>
              <a:t>and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hence</a:t>
            </a:r>
            <a:r>
              <a:rPr lang="de-CH" sz="1700" b="1" dirty="0" smtClean="0">
                <a:latin typeface="Arial Narrow"/>
                <a:cs typeface="Arial Narrow"/>
              </a:rPr>
              <a:t>, i.e.</a:t>
            </a:r>
            <a:br>
              <a:rPr lang="de-CH" sz="1700" b="1" dirty="0" smtClean="0">
                <a:latin typeface="Arial Narrow"/>
                <a:cs typeface="Arial Narrow"/>
              </a:rPr>
            </a:br>
            <a:r>
              <a:rPr lang="de-CH" sz="1700" b="1" dirty="0" err="1" smtClean="0">
                <a:latin typeface="Arial Narrow"/>
                <a:cs typeface="Arial Narrow"/>
              </a:rPr>
              <a:t>the</a:t>
            </a:r>
            <a:r>
              <a:rPr lang="de-CH" sz="1700" b="1" dirty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gap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symmetry</a:t>
            </a:r>
            <a:r>
              <a:rPr lang="de-CH" sz="1700" b="1" dirty="0" smtClean="0">
                <a:latin typeface="Arial Narrow"/>
                <a:cs typeface="Arial Narro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56866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Example: Anisotropy of the </a:t>
            </a:r>
            <a:r>
              <a:rPr lang="en-US" sz="2400" dirty="0" err="1"/>
              <a:t>Meissner</a:t>
            </a:r>
            <a:r>
              <a:rPr lang="en-US" sz="2400" dirty="0"/>
              <a:t> State in YBa</a:t>
            </a:r>
            <a:r>
              <a:rPr lang="en-US" sz="2400" baseline="-25000" dirty="0"/>
              <a:t>2</a:t>
            </a:r>
            <a:r>
              <a:rPr lang="en-US" sz="2400" dirty="0"/>
              <a:t>Cu</a:t>
            </a:r>
            <a:r>
              <a:rPr lang="en-US" sz="2400" baseline="-25000" dirty="0"/>
              <a:t>3</a:t>
            </a:r>
            <a:r>
              <a:rPr lang="en-US" sz="2400" dirty="0"/>
              <a:t>O</a:t>
            </a:r>
            <a:r>
              <a:rPr lang="en-US" sz="2400" baseline="-25000" dirty="0"/>
              <a:t>6.95</a:t>
            </a:r>
            <a:endParaRPr lang="de-CH" sz="2400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39</a:t>
            </a:fld>
            <a:r>
              <a:rPr lang="de-DE" smtClean="0"/>
              <a:t>/45</a:t>
            </a:r>
            <a:endParaRPr lang="de-DE" dirty="0"/>
          </a:p>
        </p:txBody>
      </p:sp>
      <p:pic>
        <p:nvPicPr>
          <p:cNvPr id="6" name="Picture 17" descr="ybco_d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05" y="4943304"/>
            <a:ext cx="1466850" cy="15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ybco_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15297"/>
            <a:ext cx="3843337" cy="30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ybco_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901410"/>
            <a:ext cx="3681413" cy="28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ybco_fi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17" y="738426"/>
            <a:ext cx="3406140" cy="302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924300" y="1019261"/>
            <a:ext cx="660758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700" b="1" dirty="0">
                <a:latin typeface="Arial Narrow" pitchFamily="34" charset="0"/>
              </a:rPr>
              <a:t>100 K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017296" y="2100348"/>
            <a:ext cx="1368425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700" b="1" dirty="0">
                <a:latin typeface="Arial Narrow" pitchFamily="34" charset="0"/>
              </a:rPr>
              <a:t>8 </a:t>
            </a:r>
            <a:r>
              <a:rPr lang="en-US" sz="1700" b="1" dirty="0" smtClean="0">
                <a:latin typeface="Arial Narrow" pitchFamily="34" charset="0"/>
              </a:rPr>
              <a:t>K, 14.1 </a:t>
            </a:r>
            <a:r>
              <a:rPr lang="en-US" sz="1700" b="1" dirty="0" err="1" smtClean="0">
                <a:latin typeface="Arial Narrow" pitchFamily="34" charset="0"/>
              </a:rPr>
              <a:t>keV</a:t>
            </a:r>
            <a:endParaRPr lang="en-US" sz="1700" b="1" dirty="0">
              <a:latin typeface="Arial Narrow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067175" y="2963948"/>
            <a:ext cx="50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latin typeface="Arial Narrow" pitchFamily="34" charset="0"/>
              </a:rPr>
              <a:t>8 K</a:t>
            </a:r>
          </a:p>
        </p:txBody>
      </p:sp>
      <p:pic>
        <p:nvPicPr>
          <p:cNvPr id="14" name="Picture 15" descr="ybco_Eq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40957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ybco_Eq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4508500"/>
            <a:ext cx="441007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6084888" y="4242722"/>
            <a:ext cx="2879725" cy="869950"/>
            <a:chOff x="340" y="3381"/>
            <a:chExt cx="1814" cy="548"/>
          </a:xfrm>
        </p:grpSpPr>
        <p:pic>
          <p:nvPicPr>
            <p:cNvPr id="17" name="Picture 18" descr="ybco_dwave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" y="3593"/>
              <a:ext cx="1267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40" y="3381"/>
              <a:ext cx="18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600" b="1" dirty="0">
                  <a:latin typeface="+mn-lt"/>
                </a:rPr>
                <a:t>at low T for a d-wave SC:</a:t>
              </a:r>
            </a:p>
          </p:txBody>
        </p:sp>
      </p:grp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87313" y="5592659"/>
            <a:ext cx="44098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1600" b="1" dirty="0" smtClean="0">
                <a:latin typeface="+mn-lt"/>
              </a:rPr>
              <a:t>λ</a:t>
            </a:r>
            <a:r>
              <a:rPr lang="en-US" sz="1600" b="1" baseline="-25000" dirty="0" smtClean="0">
                <a:latin typeface="+mn-lt"/>
              </a:rPr>
              <a:t>a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dirty="0">
                <a:latin typeface="+mn-lt"/>
              </a:rPr>
              <a:t>= 126(1.2)nm, </a:t>
            </a:r>
            <a:r>
              <a:rPr lang="el-GR" sz="1600" b="1" dirty="0" smtClean="0">
                <a:latin typeface="+mn-lt"/>
              </a:rPr>
              <a:t>λ</a:t>
            </a:r>
            <a:r>
              <a:rPr lang="en-US" sz="1600" b="1" baseline="-25000" dirty="0" smtClean="0">
                <a:latin typeface="+mn-lt"/>
              </a:rPr>
              <a:t>b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dirty="0">
                <a:latin typeface="+mn-lt"/>
              </a:rPr>
              <a:t>= 105.5(1.0) nm, </a:t>
            </a:r>
            <a:r>
              <a:rPr lang="el-GR" sz="1600" b="1" dirty="0" smtClean="0">
                <a:latin typeface="+mn-lt"/>
              </a:rPr>
              <a:t>λ</a:t>
            </a:r>
            <a:r>
              <a:rPr lang="en-US" sz="1600" b="1" baseline="-25000" dirty="0" smtClean="0">
                <a:latin typeface="+mn-lt"/>
              </a:rPr>
              <a:t>a</a:t>
            </a:r>
            <a:r>
              <a:rPr lang="en-US" sz="1600" b="1" dirty="0" smtClean="0">
                <a:latin typeface="+mn-lt"/>
              </a:rPr>
              <a:t>/</a:t>
            </a:r>
            <a:r>
              <a:rPr lang="el-GR" sz="1600" b="1" dirty="0" smtClean="0">
                <a:latin typeface="+mn-lt"/>
              </a:rPr>
              <a:t>λ</a:t>
            </a:r>
            <a:r>
              <a:rPr lang="en-US" sz="1600" b="1" baseline="-25000" dirty="0" smtClean="0">
                <a:latin typeface="+mn-lt"/>
              </a:rPr>
              <a:t>b</a:t>
            </a:r>
            <a:r>
              <a:rPr lang="en-US" sz="1600" b="1" dirty="0" smtClean="0">
                <a:latin typeface="+mn-lt"/>
              </a:rPr>
              <a:t> =1.19(1)</a:t>
            </a:r>
            <a:endParaRPr lang="en-US" sz="1600" b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388" y="6334298"/>
            <a:ext cx="2929648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400" b="1" i="1" dirty="0">
                <a:latin typeface="Arial Narrow"/>
                <a:cs typeface="Arial Narrow"/>
              </a:rPr>
              <a:t>R.F. </a:t>
            </a:r>
            <a:r>
              <a:rPr lang="de-CH" sz="1400" b="1" i="1" dirty="0" err="1">
                <a:latin typeface="Arial Narrow"/>
                <a:cs typeface="Arial Narrow"/>
              </a:rPr>
              <a:t>Kiefl</a:t>
            </a:r>
            <a:r>
              <a:rPr lang="de-CH" sz="1400" b="1" i="1" dirty="0">
                <a:latin typeface="Arial Narrow"/>
                <a:cs typeface="Arial Narrow"/>
              </a:rPr>
              <a:t> et </a:t>
            </a:r>
            <a:r>
              <a:rPr lang="de-CH" sz="1400" b="1" i="1" dirty="0" smtClean="0">
                <a:latin typeface="Arial Narrow"/>
                <a:cs typeface="Arial Narrow"/>
              </a:rPr>
              <a:t>al.</a:t>
            </a:r>
            <a:r>
              <a:rPr lang="de-CH" sz="1400" b="1" dirty="0" smtClean="0">
                <a:latin typeface="Arial Narrow"/>
                <a:cs typeface="Arial Narrow"/>
              </a:rPr>
              <a:t>, PRB 81</a:t>
            </a:r>
            <a:r>
              <a:rPr lang="de-CH" sz="1400" b="1" dirty="0">
                <a:latin typeface="Arial Narrow"/>
                <a:cs typeface="Arial Narrow"/>
              </a:rPr>
              <a:t>, 180502(R), (2010</a:t>
            </a:r>
            <a:r>
              <a:rPr lang="de-CH" sz="1400" b="1" dirty="0" smtClean="0">
                <a:latin typeface="Arial Narrow"/>
                <a:cs typeface="Arial Narrow"/>
              </a:rPr>
              <a:t>)</a:t>
            </a:r>
            <a:r>
              <a:rPr lang="de-CH" sz="1400" b="1" dirty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87313" y="5592659"/>
            <a:ext cx="3979862" cy="33855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44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Accelerator at PSI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4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2" descr="hall_oct_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9"/>
          <a:stretch/>
        </p:blipFill>
        <p:spPr bwMode="auto">
          <a:xfrm>
            <a:off x="1728812" y="717376"/>
            <a:ext cx="5651500" cy="586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6136" y="908720"/>
            <a:ext cx="1889428" cy="23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  Cockcroft Walton 870keV </a:t>
            </a:r>
            <a:endParaRPr lang="en-US" sz="1400" b="1" dirty="0">
              <a:latin typeface="Arial Narrow"/>
              <a:cs typeface="Arial Narrow"/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 bwMode="auto">
          <a:xfrm flipH="1">
            <a:off x="5076056" y="1027214"/>
            <a:ext cx="720080" cy="1184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67544" y="902825"/>
            <a:ext cx="2063065" cy="23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  Injector </a:t>
            </a:r>
            <a:r>
              <a:rPr lang="en-US" sz="1400" b="1" dirty="0">
                <a:latin typeface="Arial Narrow"/>
                <a:cs typeface="Arial Narrow"/>
              </a:rPr>
              <a:t>II Cyclotron 72 </a:t>
            </a:r>
            <a:r>
              <a:rPr lang="en-US" sz="1400" b="1" dirty="0" smtClean="0">
                <a:latin typeface="Arial Narrow"/>
                <a:cs typeface="Arial Narrow"/>
              </a:rPr>
              <a:t>MeV </a:t>
            </a:r>
            <a:endParaRPr lang="en-US" sz="1400" b="1" dirty="0">
              <a:latin typeface="Arial Narrow"/>
              <a:cs typeface="Arial Narrow"/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 bwMode="auto">
          <a:xfrm>
            <a:off x="2530609" y="1021319"/>
            <a:ext cx="1393319" cy="6514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467544" y="1412776"/>
            <a:ext cx="18726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+mn-lt"/>
              </a:rPr>
              <a:t>Ring Cyclotron 590 MeV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340173" y="1581929"/>
            <a:ext cx="1151707" cy="55092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467544" y="2204864"/>
            <a:ext cx="1298241" cy="286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sz="1400" b="1" dirty="0">
                <a:solidFill>
                  <a:srgbClr val="CC0000"/>
                </a:solidFill>
                <a:latin typeface="+mn-lt"/>
                <a:ea typeface="ＭＳ Ｐゴシック" charset="0"/>
                <a:sym typeface="Symbol" pitchFamily="18" charset="2"/>
              </a:rPr>
              <a:t>2.2 mA </a:t>
            </a:r>
            <a:r>
              <a:rPr lang="en-US" sz="1400" b="1" dirty="0" smtClean="0">
                <a:solidFill>
                  <a:srgbClr val="CC0000"/>
                </a:solidFill>
                <a:latin typeface="+mn-lt"/>
                <a:ea typeface="ＭＳ Ｐゴシック" charset="0"/>
                <a:sym typeface="Symbol" pitchFamily="18" charset="2"/>
              </a:rPr>
              <a:t>/ 1.3 </a:t>
            </a:r>
            <a:r>
              <a:rPr lang="en-US" sz="1400" b="1" dirty="0">
                <a:solidFill>
                  <a:srgbClr val="CC0000"/>
                </a:solidFill>
                <a:latin typeface="+mn-lt"/>
                <a:ea typeface="ＭＳ Ｐゴシック" charset="0"/>
                <a:sym typeface="Symbol" pitchFamily="18" charset="2"/>
              </a:rPr>
              <a:t>MW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765785" y="2327934"/>
            <a:ext cx="1654087" cy="4529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211960" y="4509120"/>
            <a:ext cx="1465594" cy="4739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  Pion/</a:t>
            </a:r>
            <a:r>
              <a:rPr lang="en-US" sz="1400" b="1" dirty="0" err="1" smtClean="0">
                <a:latin typeface="Arial Narrow"/>
                <a:cs typeface="Arial Narrow"/>
              </a:rPr>
              <a:t>Muon</a:t>
            </a:r>
            <a:endParaRPr lang="en-US" sz="1400" b="1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  Production Targets </a:t>
            </a:r>
            <a:endParaRPr lang="en-US" sz="1400" b="1" dirty="0">
              <a:latin typeface="Arial Narrow"/>
              <a:cs typeface="Arial Narrow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4211960" y="3429000"/>
            <a:ext cx="216024" cy="1080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4427984" y="3581400"/>
            <a:ext cx="288032" cy="9277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11560" y="5301208"/>
            <a:ext cx="1556516" cy="71096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Center for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Proton Therapy</a:t>
            </a:r>
          </a:p>
          <a:p>
            <a:pPr algn="ctr">
              <a:lnSpc>
                <a:spcPct val="110000"/>
              </a:lnSpc>
            </a:pPr>
            <a:r>
              <a:rPr lang="en-US" sz="1400" dirty="0" smtClean="0">
                <a:latin typeface="Arial Narrow"/>
                <a:cs typeface="Arial Narrow"/>
              </a:rPr>
              <a:t>(250MeV SC Cyclotron)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48264" y="3573016"/>
            <a:ext cx="1934825" cy="47397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  SINQ</a:t>
            </a:r>
          </a:p>
          <a:p>
            <a:pPr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  Neutron </a:t>
            </a:r>
            <a:r>
              <a:rPr lang="en-US" sz="1400" b="1" dirty="0" err="1" smtClean="0">
                <a:latin typeface="Arial Narrow"/>
                <a:cs typeface="Arial Narrow"/>
              </a:rPr>
              <a:t>Spalation</a:t>
            </a:r>
            <a:r>
              <a:rPr lang="en-US" sz="1400" b="1" dirty="0" smtClean="0">
                <a:latin typeface="Arial Narrow"/>
                <a:cs typeface="Arial Narrow"/>
              </a:rPr>
              <a:t> Source </a:t>
            </a:r>
            <a:endParaRPr lang="en-US" sz="1400" b="1" dirty="0">
              <a:latin typeface="Arial Narrow"/>
              <a:cs typeface="Arial Narrow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1378" y="3624060"/>
            <a:ext cx="1476366" cy="2369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latin typeface="Arial Narrow"/>
                <a:cs typeface="Arial Narrow"/>
              </a:rPr>
              <a:t> Ultra Cold Neutrons </a:t>
            </a:r>
            <a:endParaRPr lang="en-US" sz="1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50051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Fermilab</a:t>
            </a:r>
            <a:r>
              <a:rPr lang="de-CH" dirty="0" smtClean="0"/>
              <a:t> </a:t>
            </a:r>
            <a:r>
              <a:rPr lang="de-CH" dirty="0" err="1" smtClean="0"/>
              <a:t>Nb</a:t>
            </a:r>
            <a:r>
              <a:rPr lang="de-CH" dirty="0" smtClean="0"/>
              <a:t> </a:t>
            </a:r>
            <a:r>
              <a:rPr lang="de-CH" dirty="0" err="1" smtClean="0"/>
              <a:t>Cavity</a:t>
            </a:r>
            <a:r>
              <a:rPr lang="de-CH" dirty="0" smtClean="0"/>
              <a:t> Meissner Screening</a:t>
            </a:r>
            <a:endParaRPr lang="de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40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55" y="982887"/>
            <a:ext cx="2852454" cy="43125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4768" y="934931"/>
            <a:ext cx="3427571" cy="4744879"/>
            <a:chOff x="5120819" y="735440"/>
            <a:chExt cx="3427571" cy="47448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19" y="735440"/>
              <a:ext cx="3427571" cy="4744879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 bwMode="auto">
            <a:xfrm>
              <a:off x="5727560" y="1673051"/>
              <a:ext cx="2200589" cy="2682909"/>
            </a:xfrm>
            <a:custGeom>
              <a:avLst/>
              <a:gdLst>
                <a:gd name="connsiteX0" fmla="*/ 0 w 2316145"/>
                <a:gd name="connsiteY0" fmla="*/ 93789 h 2771674"/>
                <a:gd name="connsiteX1" fmla="*/ 482321 w 2316145"/>
                <a:gd name="connsiteY1" fmla="*/ 93789 h 2771674"/>
                <a:gd name="connsiteX2" fmla="*/ 1266093 w 2316145"/>
                <a:gd name="connsiteY2" fmla="*/ 1068479 h 2771674"/>
                <a:gd name="connsiteX3" fmla="*/ 2316145 w 2316145"/>
                <a:gd name="connsiteY3" fmla="*/ 2771674 h 2771674"/>
                <a:gd name="connsiteX0" fmla="*/ 0 w 2316145"/>
                <a:gd name="connsiteY0" fmla="*/ 93789 h 2771674"/>
                <a:gd name="connsiteX1" fmla="*/ 482321 w 2316145"/>
                <a:gd name="connsiteY1" fmla="*/ 93789 h 2771674"/>
                <a:gd name="connsiteX2" fmla="*/ 1266093 w 2316145"/>
                <a:gd name="connsiteY2" fmla="*/ 1068479 h 2771674"/>
                <a:gd name="connsiteX3" fmla="*/ 2316145 w 2316145"/>
                <a:gd name="connsiteY3" fmla="*/ 2771674 h 2771674"/>
                <a:gd name="connsiteX0" fmla="*/ 0 w 2316145"/>
                <a:gd name="connsiteY0" fmla="*/ 35367 h 2713252"/>
                <a:gd name="connsiteX1" fmla="*/ 482321 w 2316145"/>
                <a:gd name="connsiteY1" fmla="*/ 35367 h 2713252"/>
                <a:gd name="connsiteX2" fmla="*/ 1266093 w 2316145"/>
                <a:gd name="connsiteY2" fmla="*/ 1010057 h 2713252"/>
                <a:gd name="connsiteX3" fmla="*/ 2316145 w 2316145"/>
                <a:gd name="connsiteY3" fmla="*/ 2713252 h 2713252"/>
                <a:gd name="connsiteX0" fmla="*/ 0 w 2316145"/>
                <a:gd name="connsiteY0" fmla="*/ 0 h 2677885"/>
                <a:gd name="connsiteX1" fmla="*/ 482321 w 2316145"/>
                <a:gd name="connsiteY1" fmla="*/ 0 h 2677885"/>
                <a:gd name="connsiteX2" fmla="*/ 1266093 w 2316145"/>
                <a:gd name="connsiteY2" fmla="*/ 974690 h 2677885"/>
                <a:gd name="connsiteX3" fmla="*/ 2316145 w 2316145"/>
                <a:gd name="connsiteY3" fmla="*/ 2677885 h 2677885"/>
                <a:gd name="connsiteX0" fmla="*/ 0 w 2316145"/>
                <a:gd name="connsiteY0" fmla="*/ 5024 h 2682909"/>
                <a:gd name="connsiteX1" fmla="*/ 381849 w 2316145"/>
                <a:gd name="connsiteY1" fmla="*/ 0 h 2682909"/>
                <a:gd name="connsiteX2" fmla="*/ 1266093 w 2316145"/>
                <a:gd name="connsiteY2" fmla="*/ 979714 h 2682909"/>
                <a:gd name="connsiteX3" fmla="*/ 2316145 w 2316145"/>
                <a:gd name="connsiteY3" fmla="*/ 2682909 h 2682909"/>
                <a:gd name="connsiteX0" fmla="*/ 0 w 2316145"/>
                <a:gd name="connsiteY0" fmla="*/ 5024 h 2682909"/>
                <a:gd name="connsiteX1" fmla="*/ 381849 w 2316145"/>
                <a:gd name="connsiteY1" fmla="*/ 0 h 2682909"/>
                <a:gd name="connsiteX2" fmla="*/ 1218502 w 2316145"/>
                <a:gd name="connsiteY2" fmla="*/ 1024932 h 2682909"/>
                <a:gd name="connsiteX3" fmla="*/ 2316145 w 2316145"/>
                <a:gd name="connsiteY3" fmla="*/ 2682909 h 2682909"/>
                <a:gd name="connsiteX0" fmla="*/ 0 w 2316145"/>
                <a:gd name="connsiteY0" fmla="*/ 5024 h 2682909"/>
                <a:gd name="connsiteX1" fmla="*/ 381849 w 2316145"/>
                <a:gd name="connsiteY1" fmla="*/ 0 h 2682909"/>
                <a:gd name="connsiteX2" fmla="*/ 1218502 w 2316145"/>
                <a:gd name="connsiteY2" fmla="*/ 1024932 h 2682909"/>
                <a:gd name="connsiteX3" fmla="*/ 2316145 w 2316145"/>
                <a:gd name="connsiteY3" fmla="*/ 2682909 h 2682909"/>
                <a:gd name="connsiteX0" fmla="*/ 0 w 2316145"/>
                <a:gd name="connsiteY0" fmla="*/ 5024 h 2682909"/>
                <a:gd name="connsiteX1" fmla="*/ 381849 w 2316145"/>
                <a:gd name="connsiteY1" fmla="*/ 0 h 2682909"/>
                <a:gd name="connsiteX2" fmla="*/ 1197351 w 2316145"/>
                <a:gd name="connsiteY2" fmla="*/ 1029957 h 2682909"/>
                <a:gd name="connsiteX3" fmla="*/ 2316145 w 2316145"/>
                <a:gd name="connsiteY3" fmla="*/ 2682909 h 2682909"/>
                <a:gd name="connsiteX0" fmla="*/ 0 w 2316145"/>
                <a:gd name="connsiteY0" fmla="*/ 5024 h 2682909"/>
                <a:gd name="connsiteX1" fmla="*/ 381849 w 2316145"/>
                <a:gd name="connsiteY1" fmla="*/ 0 h 2682909"/>
                <a:gd name="connsiteX2" fmla="*/ 1197351 w 2316145"/>
                <a:gd name="connsiteY2" fmla="*/ 1029957 h 2682909"/>
                <a:gd name="connsiteX3" fmla="*/ 2316145 w 2316145"/>
                <a:gd name="connsiteY3" fmla="*/ 2682909 h 268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6145" h="2682909">
                  <a:moveTo>
                    <a:pt x="0" y="5024"/>
                  </a:moveTo>
                  <a:lnTo>
                    <a:pt x="381849" y="0"/>
                  </a:lnTo>
                  <a:cubicBezTo>
                    <a:pt x="592865" y="162448"/>
                    <a:pt x="906696" y="567733"/>
                    <a:pt x="1197351" y="1029957"/>
                  </a:cubicBezTo>
                  <a:cubicBezTo>
                    <a:pt x="1488006" y="1492181"/>
                    <a:pt x="1875192" y="2059493"/>
                    <a:pt x="2316145" y="2682909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5732585" y="1673316"/>
              <a:ext cx="2255855" cy="2346025"/>
            </a:xfrm>
            <a:custGeom>
              <a:avLst/>
              <a:gdLst>
                <a:gd name="connsiteX0" fmla="*/ 0 w 2255855"/>
                <a:gd name="connsiteY0" fmla="*/ 9783 h 2346025"/>
                <a:gd name="connsiteX1" fmla="*/ 547635 w 2255855"/>
                <a:gd name="connsiteY1" fmla="*/ 14807 h 2346025"/>
                <a:gd name="connsiteX2" fmla="*/ 1095270 w 2255855"/>
                <a:gd name="connsiteY2" fmla="*/ 150460 h 2346025"/>
                <a:gd name="connsiteX3" fmla="*/ 1517301 w 2255855"/>
                <a:gd name="connsiteY3" fmla="*/ 477031 h 2346025"/>
                <a:gd name="connsiteX4" fmla="*/ 1858945 w 2255855"/>
                <a:gd name="connsiteY4" fmla="*/ 1105053 h 2346025"/>
                <a:gd name="connsiteX5" fmla="*/ 2255855 w 2255855"/>
                <a:gd name="connsiteY5" fmla="*/ 2346025 h 234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5855" h="2346025">
                  <a:moveTo>
                    <a:pt x="0" y="9783"/>
                  </a:moveTo>
                  <a:cubicBezTo>
                    <a:pt x="182545" y="572"/>
                    <a:pt x="365090" y="-8639"/>
                    <a:pt x="547635" y="14807"/>
                  </a:cubicBezTo>
                  <a:cubicBezTo>
                    <a:pt x="730180" y="38253"/>
                    <a:pt x="933659" y="73423"/>
                    <a:pt x="1095270" y="150460"/>
                  </a:cubicBezTo>
                  <a:cubicBezTo>
                    <a:pt x="1256881" y="227497"/>
                    <a:pt x="1390022" y="317932"/>
                    <a:pt x="1517301" y="477031"/>
                  </a:cubicBezTo>
                  <a:cubicBezTo>
                    <a:pt x="1644580" y="636130"/>
                    <a:pt x="1735853" y="793554"/>
                    <a:pt x="1858945" y="1105053"/>
                  </a:cubicBezTo>
                  <a:cubicBezTo>
                    <a:pt x="1982037" y="1416552"/>
                    <a:pt x="2118946" y="1881288"/>
                    <a:pt x="2255855" y="2346025"/>
                  </a:cubicBez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" y="968183"/>
            <a:ext cx="2938463" cy="3938588"/>
          </a:xfrm>
          <a:prstGeom prst="rect">
            <a:avLst/>
          </a:prstGeom>
        </p:spPr>
      </p:pic>
      <p:sp>
        <p:nvSpPr>
          <p:cNvPr id="13" name="Notched Right Arrow 12"/>
          <p:cNvSpPr/>
          <p:nvPr/>
        </p:nvSpPr>
        <p:spPr bwMode="auto">
          <a:xfrm rot="7200000">
            <a:off x="5710843" y="4864072"/>
            <a:ext cx="1354975" cy="305354"/>
          </a:xfrm>
          <a:prstGeom prst="notchedRightArrow">
            <a:avLst>
              <a:gd name="adj1" fmla="val 50000"/>
              <a:gd name="adj2" fmla="val 11261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1374" y="5880273"/>
            <a:ext cx="3550652" cy="5518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Clear difference of the </a:t>
            </a:r>
            <a:r>
              <a:rPr lang="en-US" sz="1700" b="1" dirty="0" err="1" smtClean="0">
                <a:latin typeface="Arial Narrow"/>
                <a:cs typeface="Arial Narrow"/>
              </a:rPr>
              <a:t>Meissner</a:t>
            </a:r>
            <a:r>
              <a:rPr lang="en-US" sz="1700" b="1" dirty="0" smtClean="0">
                <a:latin typeface="Arial Narrow"/>
                <a:cs typeface="Arial Narrow"/>
              </a:rPr>
              <a:t> response</a:t>
            </a:r>
            <a:br>
              <a:rPr lang="en-US" sz="1700" b="1" dirty="0" smtClean="0">
                <a:latin typeface="Arial Narrow"/>
                <a:cs typeface="Arial Narrow"/>
              </a:rPr>
            </a:br>
            <a:r>
              <a:rPr lang="en-US" sz="1700" b="1" dirty="0" smtClean="0">
                <a:latin typeface="Arial Narrow"/>
                <a:cs typeface="Arial Narrow"/>
              </a:rPr>
              <a:t>between cold and hot parts!</a:t>
            </a:r>
            <a:endParaRPr lang="en-US" sz="17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13506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err="1" smtClean="0"/>
              <a:t>Oct</a:t>
            </a:r>
            <a:r>
              <a:rPr lang="de-DE" dirty="0" smtClean="0"/>
              <a:t>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41</a:t>
            </a:fld>
            <a:r>
              <a:rPr lang="de-DE" dirty="0" smtClean="0"/>
              <a:t>/41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333567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Spatially homogeneous ferromagnetism of (</a:t>
            </a:r>
            <a:r>
              <a:rPr lang="en-US" dirty="0" err="1"/>
              <a:t>Ga,Mn</a:t>
            </a:r>
            <a:r>
              <a:rPr lang="en-US" dirty="0"/>
              <a:t>)As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210-6599-406E-8CBD-4F863618D70A}" type="slidenum">
              <a:rPr lang="de-DE" smtClean="0"/>
              <a:pPr/>
              <a:t>42</a:t>
            </a:fld>
            <a:r>
              <a:rPr lang="de-DE" smtClean="0"/>
              <a:t>/41</a:t>
            </a:r>
            <a:endParaRPr lang="de-DE" dirty="0"/>
          </a:p>
        </p:txBody>
      </p:sp>
      <p:pic>
        <p:nvPicPr>
          <p:cNvPr id="6" name="Picture 10" descr="GaMnAs_S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36600"/>
            <a:ext cx="312737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GaMnAs_Resisti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855663"/>
            <a:ext cx="2116138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5364163" y="773113"/>
            <a:ext cx="3816350" cy="5110162"/>
            <a:chOff x="3379" y="1117"/>
            <a:chExt cx="2404" cy="3219"/>
          </a:xfrm>
        </p:grpSpPr>
        <p:pic>
          <p:nvPicPr>
            <p:cNvPr id="9" name="Picture 13" descr="GaMnAs_Asymmetr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1117"/>
              <a:ext cx="2097" cy="1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GaMnAs_Relax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2523"/>
              <a:ext cx="1925" cy="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379" y="3929"/>
              <a:ext cx="240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200" b="1" dirty="0" err="1">
                  <a:latin typeface="+mn-lt"/>
                </a:rPr>
                <a:t>muon</a:t>
              </a:r>
              <a:r>
                <a:rPr lang="en-US" sz="1200" b="1" dirty="0">
                  <a:latin typeface="+mn-lt"/>
                </a:rPr>
                <a:t> decay asymmetry (10 </a:t>
              </a:r>
              <a:r>
                <a:rPr lang="en-US" sz="1200" b="1" dirty="0" err="1">
                  <a:latin typeface="+mn-lt"/>
                </a:rPr>
                <a:t>mT</a:t>
              </a:r>
              <a:r>
                <a:rPr lang="en-US" sz="1200" b="1" dirty="0">
                  <a:latin typeface="+mn-lt"/>
                </a:rPr>
                <a:t> TF top) and zero field  (ZF) relaxation rate (bottom) as a function of temperature and doping</a:t>
              </a:r>
            </a:p>
          </p:txBody>
        </p:sp>
      </p:grp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4925" y="2454275"/>
            <a:ext cx="5545138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en-US" sz="1400" b="1" dirty="0">
                <a:latin typeface="+mn-lt"/>
              </a:rPr>
              <a:t> </a:t>
            </a:r>
            <a:r>
              <a:rPr lang="en-US" sz="1400" b="1" dirty="0" err="1">
                <a:latin typeface="+mn-lt"/>
              </a:rPr>
              <a:t>Mn</a:t>
            </a:r>
            <a:r>
              <a:rPr lang="en-US" sz="1400" b="1" dirty="0">
                <a:latin typeface="+mn-lt"/>
              </a:rPr>
              <a:t>-doped </a:t>
            </a:r>
            <a:r>
              <a:rPr lang="en-US" sz="1400" b="1" dirty="0" err="1">
                <a:latin typeface="+mn-lt"/>
              </a:rPr>
              <a:t>GaAs</a:t>
            </a:r>
            <a:r>
              <a:rPr lang="en-US" sz="1400" b="1" dirty="0">
                <a:latin typeface="+mn-lt"/>
              </a:rPr>
              <a:t> potential </a:t>
            </a:r>
            <a:r>
              <a:rPr lang="en-US" sz="1400" b="1" dirty="0">
                <a:solidFill>
                  <a:srgbClr val="0000FF"/>
                </a:solidFill>
                <a:latin typeface="+mn-lt"/>
              </a:rPr>
              <a:t>‘</a:t>
            </a:r>
            <a:r>
              <a:rPr lang="en-US" sz="1400" b="1" dirty="0" err="1">
                <a:solidFill>
                  <a:srgbClr val="0000FF"/>
                </a:solidFill>
                <a:latin typeface="+mn-lt"/>
              </a:rPr>
              <a:t>spintronics</a:t>
            </a:r>
            <a:r>
              <a:rPr lang="en-US" sz="1400" b="1" dirty="0">
                <a:solidFill>
                  <a:srgbClr val="0000FF"/>
                </a:solidFill>
                <a:latin typeface="+mn-lt"/>
              </a:rPr>
              <a:t>’ material</a:t>
            </a:r>
            <a:r>
              <a:rPr lang="en-US" sz="1400" b="1" dirty="0">
                <a:latin typeface="+mn-lt"/>
              </a:rPr>
              <a:t> </a:t>
            </a:r>
          </a:p>
          <a:p>
            <a:pPr algn="l"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en-US" sz="1400" b="1" dirty="0">
                <a:latin typeface="+mn-lt"/>
              </a:rPr>
              <a:t> great interest in fundamental research: </a:t>
            </a:r>
            <a:r>
              <a:rPr lang="en-US" sz="1400" b="1" dirty="0" smtClean="0">
                <a:latin typeface="+mn-lt"/>
              </a:rPr>
              <a:t/>
            </a:r>
            <a:br>
              <a:rPr lang="en-US" sz="1400" b="1" dirty="0" smtClean="0">
                <a:latin typeface="+mn-lt"/>
              </a:rPr>
            </a:br>
            <a:r>
              <a:rPr lang="en-US" sz="1400" b="1" dirty="0" smtClean="0">
                <a:latin typeface="+mn-lt"/>
              </a:rPr>
              <a:t>   </a:t>
            </a:r>
            <a:r>
              <a:rPr lang="en-US" sz="1400" b="1" dirty="0" smtClean="0">
                <a:solidFill>
                  <a:srgbClr val="0000FF"/>
                </a:solidFill>
                <a:latin typeface="+mn-lt"/>
              </a:rPr>
              <a:t>evolution </a:t>
            </a:r>
            <a:r>
              <a:rPr lang="en-US" sz="1400" b="1" dirty="0">
                <a:solidFill>
                  <a:srgbClr val="0000FF"/>
                </a:solidFill>
                <a:latin typeface="+mn-lt"/>
              </a:rPr>
              <a:t>from a paramagnetic insulator to ferromagnetic metal</a:t>
            </a:r>
          </a:p>
          <a:p>
            <a:pPr algn="l"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en-US" sz="1400" b="1" dirty="0">
                <a:latin typeface="+mn-lt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+mn-lt"/>
              </a:rPr>
              <a:t>controversy</a:t>
            </a:r>
            <a:r>
              <a:rPr lang="en-US" sz="1400" b="1" dirty="0">
                <a:latin typeface="+mn-lt"/>
              </a:rPr>
              <a:t> if FM is associated with </a:t>
            </a:r>
            <a:r>
              <a:rPr lang="en-US" sz="1400" b="1" dirty="0">
                <a:solidFill>
                  <a:srgbClr val="FF0000"/>
                </a:solidFill>
                <a:latin typeface="+mn-lt"/>
              </a:rPr>
              <a:t>intrinsic spatial inhomogeneity</a:t>
            </a:r>
          </a:p>
          <a:p>
            <a:pPr algn="l" eaLnBrk="1" hangingPunct="1">
              <a:spcBef>
                <a:spcPct val="50000"/>
              </a:spcBef>
              <a:buSzPct val="150000"/>
            </a:pPr>
            <a:r>
              <a:rPr lang="en-US" sz="1400" b="1" dirty="0">
                <a:solidFill>
                  <a:srgbClr val="00CC00"/>
                </a:solidFill>
                <a:latin typeface="+mn-lt"/>
              </a:rPr>
              <a:t>Low-energy </a:t>
            </a:r>
            <a:r>
              <a:rPr lang="en-US" sz="1400" b="1" dirty="0" smtClean="0">
                <a:solidFill>
                  <a:srgbClr val="00CC00"/>
                </a:solidFill>
                <a:latin typeface="+mn-lt"/>
              </a:rPr>
              <a:t>µSR</a:t>
            </a:r>
            <a:r>
              <a:rPr lang="en-US" sz="1400" b="1" dirty="0" smtClean="0">
                <a:latin typeface="+mn-lt"/>
              </a:rPr>
              <a:t> </a:t>
            </a:r>
            <a:r>
              <a:rPr lang="en-US" sz="1400" b="1" dirty="0">
                <a:latin typeface="+mn-lt"/>
              </a:rPr>
              <a:t>(in combination with conductivity and DC/AC magnetization)</a:t>
            </a:r>
            <a:r>
              <a:rPr lang="en-US" sz="1400" b="1" dirty="0">
                <a:solidFill>
                  <a:srgbClr val="00CC00"/>
                </a:solidFill>
                <a:latin typeface="+mn-lt"/>
              </a:rPr>
              <a:t> results</a:t>
            </a:r>
            <a:r>
              <a:rPr lang="en-US" sz="1400" b="1" dirty="0">
                <a:latin typeface="+mn-lt"/>
              </a:rPr>
              <a:t>:</a:t>
            </a:r>
          </a:p>
          <a:p>
            <a:pPr algn="l"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en-US" sz="1400" b="1" dirty="0">
                <a:latin typeface="+mn-lt"/>
              </a:rPr>
              <a:t> </a:t>
            </a:r>
            <a:r>
              <a:rPr lang="en-US" sz="1400" b="1" dirty="0">
                <a:solidFill>
                  <a:srgbClr val="00CC00"/>
                </a:solidFill>
                <a:latin typeface="+mn-lt"/>
              </a:rPr>
              <a:t>sharp onset of FM order, developing homogeneously in the full volume </a:t>
            </a:r>
            <a:r>
              <a:rPr lang="en-US" sz="1400" b="1" dirty="0" smtClean="0">
                <a:solidFill>
                  <a:srgbClr val="00CC00"/>
                </a:solidFill>
                <a:latin typeface="+mn-lt"/>
              </a:rPr>
              <a:t/>
            </a:r>
            <a:br>
              <a:rPr lang="en-US" sz="1400" b="1" dirty="0" smtClean="0">
                <a:solidFill>
                  <a:srgbClr val="00CC00"/>
                </a:solidFill>
                <a:latin typeface="+mn-lt"/>
              </a:rPr>
            </a:br>
            <a:r>
              <a:rPr lang="en-US" sz="1400" b="1" dirty="0" smtClean="0">
                <a:solidFill>
                  <a:srgbClr val="00CC00"/>
                </a:solidFill>
                <a:latin typeface="+mn-lt"/>
              </a:rPr>
              <a:t>   fraction</a:t>
            </a:r>
            <a:r>
              <a:rPr lang="en-US" sz="1400" b="1" dirty="0">
                <a:latin typeface="+mn-lt"/>
              </a:rPr>
              <a:t>, in both insulating and metallic films.</a:t>
            </a:r>
          </a:p>
          <a:p>
            <a:pPr algn="l"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en-US" sz="1400" b="1" dirty="0">
                <a:latin typeface="+mn-lt"/>
              </a:rPr>
              <a:t> </a:t>
            </a:r>
            <a:r>
              <a:rPr lang="en-US" sz="1400" b="1" dirty="0">
                <a:solidFill>
                  <a:srgbClr val="00CC00"/>
                </a:solidFill>
                <a:latin typeface="+mn-lt"/>
              </a:rPr>
              <a:t>smooth evolution of ordered moment</a:t>
            </a:r>
            <a:r>
              <a:rPr lang="en-US" sz="1400" b="1" dirty="0">
                <a:latin typeface="+mn-lt"/>
              </a:rPr>
              <a:t> size across metal-insulator transition </a:t>
            </a:r>
            <a:r>
              <a:rPr lang="en-US" sz="1400" b="1" dirty="0" smtClean="0">
                <a:latin typeface="+mn-lt"/>
              </a:rPr>
              <a:t/>
            </a:r>
            <a:br>
              <a:rPr lang="en-US" sz="1400" b="1" dirty="0" smtClean="0">
                <a:latin typeface="+mn-lt"/>
              </a:rPr>
            </a:br>
            <a:r>
              <a:rPr lang="en-US" sz="1400" b="1" dirty="0" smtClean="0">
                <a:latin typeface="+mn-lt"/>
              </a:rPr>
              <a:t>   at </a:t>
            </a:r>
            <a:r>
              <a:rPr lang="en-US" sz="1400" b="1" dirty="0">
                <a:latin typeface="+mn-lt"/>
              </a:rPr>
              <a:t>x </a:t>
            </a:r>
            <a:r>
              <a:rPr lang="de-CH" sz="1400" b="1" dirty="0">
                <a:latin typeface="+mn-lt"/>
                <a:cs typeface="Arial" pitchFamily="34" charset="0"/>
              </a:rPr>
              <a:t>~ 0.03</a:t>
            </a:r>
          </a:p>
          <a:p>
            <a:pPr algn="l"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en-US" sz="1400" b="1" dirty="0">
                <a:latin typeface="+mn-lt"/>
              </a:rPr>
              <a:t> </a:t>
            </a:r>
            <a:r>
              <a:rPr lang="en-US" sz="1400" b="1" dirty="0">
                <a:solidFill>
                  <a:srgbClr val="00CC00"/>
                </a:solidFill>
                <a:latin typeface="+mn-lt"/>
              </a:rPr>
              <a:t>FM coupling between </a:t>
            </a:r>
            <a:r>
              <a:rPr lang="en-US" sz="1400" b="1" dirty="0" err="1">
                <a:solidFill>
                  <a:srgbClr val="00CC00"/>
                </a:solidFill>
                <a:latin typeface="+mn-lt"/>
              </a:rPr>
              <a:t>Mn</a:t>
            </a:r>
            <a:r>
              <a:rPr lang="en-US" sz="1400" b="1" dirty="0">
                <a:solidFill>
                  <a:srgbClr val="00CC00"/>
                </a:solidFill>
                <a:latin typeface="+mn-lt"/>
              </a:rPr>
              <a:t> before full emergence of itinerant hole carriers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4925" y="6291600"/>
            <a:ext cx="85693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i="1" dirty="0">
                <a:latin typeface="Arial Narrow" pitchFamily="34" charset="0"/>
              </a:rPr>
              <a:t>S.R. </a:t>
            </a:r>
            <a:r>
              <a:rPr lang="en-US" sz="1400" b="1" i="1" dirty="0" err="1">
                <a:latin typeface="Arial Narrow" pitchFamily="34" charset="0"/>
              </a:rPr>
              <a:t>Dunsiger</a:t>
            </a:r>
            <a:r>
              <a:rPr lang="en-US" sz="1400" b="1" i="1" dirty="0">
                <a:latin typeface="Arial Narrow" pitchFamily="34" charset="0"/>
              </a:rPr>
              <a:t>, </a:t>
            </a:r>
            <a:r>
              <a:rPr lang="en-US" sz="1400" b="1" i="1" dirty="0" smtClean="0">
                <a:latin typeface="Arial Narrow" pitchFamily="34" charset="0"/>
              </a:rPr>
              <a:t>et al., </a:t>
            </a:r>
            <a:r>
              <a:rPr lang="en-US" sz="1400" b="1" dirty="0">
                <a:latin typeface="Arial Narrow" pitchFamily="34" charset="0"/>
              </a:rPr>
              <a:t>Nature Materials 9, 299 (2010).</a:t>
            </a:r>
          </a:p>
        </p:txBody>
      </p:sp>
    </p:spTree>
    <p:extLst>
      <p:ext uri="{BB962C8B-B14F-4D97-AF65-F5344CB8AC3E}">
        <p14:creationId xmlns:p14="http://schemas.microsoft.com/office/powerpoint/2010/main" val="386349208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Control of Electronic Phase </a:t>
            </a:r>
            <a:r>
              <a:rPr lang="en-US" dirty="0" smtClean="0"/>
              <a:t>Transitions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43</a:t>
            </a:fld>
            <a:r>
              <a:rPr lang="de-DE" smtClean="0"/>
              <a:t>/41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65289" y="797453"/>
            <a:ext cx="5693866" cy="11849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latin typeface="Arial Narrow"/>
                <a:cs typeface="Arial Narrow"/>
              </a:rPr>
              <a:t>Motivation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400" dirty="0">
                <a:latin typeface="Arial Narrow"/>
                <a:cs typeface="Arial Narrow"/>
              </a:rPr>
              <a:t>Dimensional tuning of collective electronic phases in order to stabilize new phases.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400" dirty="0">
                <a:latin typeface="Arial Narrow"/>
                <a:cs typeface="Arial Narrow"/>
              </a:rPr>
              <a:t>LaNiO3 is a correlated metallic paramagnet down to the lowest temperatures, </a:t>
            </a:r>
            <a:r>
              <a:rPr lang="en-US" sz="1400" dirty="0" smtClean="0">
                <a:latin typeface="Arial Narrow"/>
                <a:cs typeface="Arial Narrow"/>
              </a:rPr>
              <a:t/>
            </a:r>
            <a:br>
              <a:rPr lang="en-US" sz="1400" dirty="0" smtClean="0">
                <a:latin typeface="Arial Narrow"/>
                <a:cs typeface="Arial Narrow"/>
              </a:rPr>
            </a:br>
            <a:r>
              <a:rPr lang="en-US" sz="1400" dirty="0" smtClean="0">
                <a:latin typeface="Arial Narrow"/>
                <a:cs typeface="Arial Narrow"/>
              </a:rPr>
              <a:t>whereas </a:t>
            </a:r>
            <a:r>
              <a:rPr lang="en-US" sz="1400" dirty="0">
                <a:latin typeface="Arial Narrow"/>
                <a:cs typeface="Arial Narrow"/>
              </a:rPr>
              <a:t>RNiO3 are typically showing a metal-insulator transition, accompanied by </a:t>
            </a:r>
            <a:r>
              <a:rPr lang="en-US" sz="1400" dirty="0" smtClean="0">
                <a:latin typeface="Arial Narrow"/>
                <a:cs typeface="Arial Narrow"/>
              </a:rPr>
              <a:t/>
            </a:r>
            <a:br>
              <a:rPr lang="en-US" sz="1400" dirty="0" smtClean="0">
                <a:latin typeface="Arial Narrow"/>
                <a:cs typeface="Arial Narrow"/>
              </a:rPr>
            </a:br>
            <a:r>
              <a:rPr lang="en-US" sz="1400" dirty="0" smtClean="0">
                <a:latin typeface="Arial Narrow"/>
                <a:cs typeface="Arial Narrow"/>
              </a:rPr>
              <a:t>a </a:t>
            </a:r>
            <a:r>
              <a:rPr lang="en-US" sz="1400" dirty="0">
                <a:latin typeface="Arial Narrow"/>
                <a:cs typeface="Arial Narrow"/>
              </a:rPr>
              <a:t>magnetic phase transition, e.g. </a:t>
            </a:r>
            <a:r>
              <a:rPr lang="en-US" sz="1400" dirty="0" smtClean="0">
                <a:latin typeface="Arial Narrow"/>
                <a:cs typeface="Arial Narrow"/>
              </a:rPr>
              <a:t>NdNiO3. Hence </a:t>
            </a:r>
            <a:r>
              <a:rPr lang="en-US" sz="1400" dirty="0">
                <a:latin typeface="Arial Narrow"/>
                <a:cs typeface="Arial Narrow"/>
              </a:rPr>
              <a:t>LaNiO3 is an interesting case</a:t>
            </a:r>
            <a:r>
              <a:rPr lang="en-US" sz="1400" dirty="0" smtClean="0">
                <a:latin typeface="Arial Narrow"/>
                <a:cs typeface="Arial Narrow"/>
              </a:rPr>
              <a:t>.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73" y="63053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b="1" i="1" dirty="0">
                <a:latin typeface="+mn-lt"/>
              </a:rPr>
              <a:t>A.V. Boris et al.</a:t>
            </a:r>
            <a:r>
              <a:rPr lang="fr-FR" sz="1400" b="1" dirty="0">
                <a:latin typeface="+mn-lt"/>
              </a:rPr>
              <a:t>, Science 332, 937 (2011).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2" y="2309435"/>
            <a:ext cx="2369964" cy="360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45" y="2427666"/>
            <a:ext cx="3158612" cy="313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14352" y="2540346"/>
            <a:ext cx="3029676" cy="28223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latin typeface="Arial Narrow" pitchFamily="34" charset="0"/>
              </a:rPr>
              <a:t>Results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dirty="0">
                <a:latin typeface="Arial Narrow" pitchFamily="34" charset="0"/>
              </a:rPr>
              <a:t>LaNiO</a:t>
            </a:r>
            <a:r>
              <a:rPr lang="en-US" sz="1400" baseline="-25000" dirty="0">
                <a:latin typeface="Arial Narrow" pitchFamily="34" charset="0"/>
              </a:rPr>
              <a:t>3</a:t>
            </a:r>
            <a:r>
              <a:rPr lang="en-US" sz="1400" dirty="0">
                <a:latin typeface="Arial Narrow" pitchFamily="34" charset="0"/>
              </a:rPr>
              <a:t>/LaAlO</a:t>
            </a:r>
            <a:r>
              <a:rPr lang="en-US" sz="1400" baseline="-25000" dirty="0">
                <a:latin typeface="Arial Narrow" pitchFamily="34" charset="0"/>
              </a:rPr>
              <a:t>3</a:t>
            </a:r>
            <a:r>
              <a:rPr lang="en-US" sz="1400" dirty="0">
                <a:latin typeface="Arial Narrow" pitchFamily="34" charset="0"/>
              </a:rPr>
              <a:t> </a:t>
            </a:r>
            <a:r>
              <a:rPr lang="en-US" sz="1400" i="1" dirty="0">
                <a:latin typeface="Arial Narrow" pitchFamily="34" charset="0"/>
              </a:rPr>
              <a:t>N</a:t>
            </a:r>
            <a:r>
              <a:rPr lang="en-US" sz="1400" dirty="0">
                <a:latin typeface="Arial Narrow" pitchFamily="34" charset="0"/>
              </a:rPr>
              <a:t>=4 </a:t>
            </a:r>
            <a:r>
              <a:rPr lang="en-US" sz="1400" dirty="0" err="1">
                <a:latin typeface="Arial Narrow" pitchFamily="34" charset="0"/>
              </a:rPr>
              <a:t>superlattices</a:t>
            </a:r>
            <a:r>
              <a:rPr lang="en-US" sz="1400" dirty="0">
                <a:latin typeface="Arial Narrow" pitchFamily="34" charset="0"/>
              </a:rPr>
              <a:t> are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similar </a:t>
            </a:r>
            <a:r>
              <a:rPr lang="en-US" sz="1400" dirty="0">
                <a:latin typeface="Arial Narrow" pitchFamily="34" charset="0"/>
              </a:rPr>
              <a:t>to LaNiO</a:t>
            </a:r>
            <a:r>
              <a:rPr lang="en-US" sz="1400" baseline="-25000" dirty="0">
                <a:latin typeface="Arial Narrow" pitchFamily="34" charset="0"/>
              </a:rPr>
              <a:t>3</a:t>
            </a:r>
            <a:r>
              <a:rPr lang="en-US" sz="1400" dirty="0">
                <a:latin typeface="Arial Narrow" pitchFamily="34" charset="0"/>
              </a:rPr>
              <a:t> bulk.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dirty="0">
                <a:latin typeface="Arial Narrow" pitchFamily="34" charset="0"/>
              </a:rPr>
              <a:t>LaNiO</a:t>
            </a:r>
            <a:r>
              <a:rPr lang="en-US" sz="1400" baseline="-25000" dirty="0">
                <a:latin typeface="Arial Narrow" pitchFamily="34" charset="0"/>
              </a:rPr>
              <a:t>3</a:t>
            </a:r>
            <a:r>
              <a:rPr lang="en-US" sz="1400" dirty="0">
                <a:latin typeface="Arial Narrow" pitchFamily="34" charset="0"/>
              </a:rPr>
              <a:t>/LaAlO</a:t>
            </a:r>
            <a:r>
              <a:rPr lang="en-US" sz="1400" baseline="-25000" dirty="0">
                <a:latin typeface="Arial Narrow" pitchFamily="34" charset="0"/>
              </a:rPr>
              <a:t>3</a:t>
            </a:r>
            <a:r>
              <a:rPr lang="en-US" sz="1400" dirty="0">
                <a:latin typeface="Arial Narrow" pitchFamily="34" charset="0"/>
              </a:rPr>
              <a:t> </a:t>
            </a:r>
            <a:r>
              <a:rPr lang="en-US" sz="1400" i="1" dirty="0">
                <a:latin typeface="Arial Narrow" pitchFamily="34" charset="0"/>
              </a:rPr>
              <a:t>N</a:t>
            </a:r>
            <a:r>
              <a:rPr lang="en-US" sz="1400" dirty="0">
                <a:latin typeface="Arial Narrow" pitchFamily="34" charset="0"/>
              </a:rPr>
              <a:t>=2 </a:t>
            </a:r>
            <a:r>
              <a:rPr lang="en-US" sz="1400" dirty="0" err="1">
                <a:latin typeface="Arial Narrow" pitchFamily="34" charset="0"/>
              </a:rPr>
              <a:t>superlattices</a:t>
            </a:r>
            <a:r>
              <a:rPr lang="en-US" sz="1400" dirty="0">
                <a:latin typeface="Arial Narrow" pitchFamily="34" charset="0"/>
              </a:rPr>
              <a:t> show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a </a:t>
            </a:r>
            <a:r>
              <a:rPr lang="en-US" sz="1400" dirty="0">
                <a:latin typeface="Arial Narrow" pitchFamily="34" charset="0"/>
              </a:rPr>
              <a:t>metal-insulator transition, </a:t>
            </a:r>
            <a:r>
              <a:rPr lang="en-US" sz="1400" dirty="0" smtClean="0">
                <a:latin typeface="Arial Narrow" pitchFamily="34" charset="0"/>
              </a:rPr>
              <a:t>and at </a:t>
            </a:r>
            <a:r>
              <a:rPr lang="en-US" sz="1400" dirty="0">
                <a:latin typeface="Arial Narrow" pitchFamily="34" charset="0"/>
              </a:rPr>
              <a:t>lower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temperature </a:t>
            </a:r>
            <a:r>
              <a:rPr lang="en-US" sz="1400" dirty="0">
                <a:latin typeface="Arial Narrow" pitchFamily="34" charset="0"/>
              </a:rPr>
              <a:t>a magnetic phase transition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(</a:t>
            </a:r>
            <a:r>
              <a:rPr lang="en-US" sz="1400" dirty="0">
                <a:latin typeface="Arial Narrow" pitchFamily="34" charset="0"/>
              </a:rPr>
              <a:t>likely to be antiferromagnetic).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dirty="0">
                <a:latin typeface="Arial Narrow" pitchFamily="34" charset="0"/>
              </a:rPr>
              <a:t>Contrary to bulk, </a:t>
            </a:r>
            <a:r>
              <a:rPr lang="en-US" sz="1400" i="1" dirty="0">
                <a:latin typeface="Arial Narrow" pitchFamily="34" charset="0"/>
              </a:rPr>
              <a:t>T</a:t>
            </a:r>
            <a:r>
              <a:rPr lang="en-US" sz="1400" baseline="-25000" dirty="0">
                <a:latin typeface="Arial Narrow" pitchFamily="34" charset="0"/>
              </a:rPr>
              <a:t>MI</a:t>
            </a:r>
            <a:r>
              <a:rPr lang="en-US" sz="1400" dirty="0">
                <a:latin typeface="Arial Narrow" pitchFamily="34" charset="0"/>
              </a:rPr>
              <a:t> ≠ </a:t>
            </a:r>
            <a:r>
              <a:rPr lang="en-US" sz="1400" i="1" dirty="0">
                <a:latin typeface="Arial Narrow" pitchFamily="34" charset="0"/>
              </a:rPr>
              <a:t>T</a:t>
            </a:r>
            <a:r>
              <a:rPr lang="en-US" sz="1400" baseline="-25000" dirty="0">
                <a:latin typeface="Arial Narrow" pitchFamily="34" charset="0"/>
              </a:rPr>
              <a:t>N</a:t>
            </a:r>
            <a:r>
              <a:rPr lang="en-US" sz="1400" dirty="0">
                <a:latin typeface="Arial Narrow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dirty="0">
                <a:latin typeface="Arial Narrow" pitchFamily="34" charset="0"/>
              </a:rPr>
              <a:t>Strain is NOT the driving mechanism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since </a:t>
            </a:r>
            <a:r>
              <a:rPr lang="en-US" sz="1400" dirty="0">
                <a:latin typeface="Arial Narrow" pitchFamily="34" charset="0"/>
              </a:rPr>
              <a:t>both </a:t>
            </a:r>
            <a:r>
              <a:rPr lang="en-US" sz="1400" dirty="0" err="1">
                <a:latin typeface="Arial Narrow" pitchFamily="34" charset="0"/>
              </a:rPr>
              <a:t>superlattices</a:t>
            </a:r>
            <a:r>
              <a:rPr lang="en-US" sz="1400" dirty="0">
                <a:latin typeface="Arial Narrow" pitchFamily="34" charset="0"/>
              </a:rPr>
              <a:t> grown on</a:t>
            </a:r>
            <a:br>
              <a:rPr lang="en-US" sz="1400" dirty="0">
                <a:latin typeface="Arial Narrow" pitchFamily="34" charset="0"/>
              </a:rPr>
            </a:br>
            <a:r>
              <a:rPr lang="en-US" sz="1400" dirty="0">
                <a:latin typeface="Arial Narrow" pitchFamily="34" charset="0"/>
              </a:rPr>
              <a:t>LaSrAlO</a:t>
            </a:r>
            <a:r>
              <a:rPr lang="en-US" sz="1400" baseline="-25000" dirty="0">
                <a:latin typeface="Arial Narrow" pitchFamily="34" charset="0"/>
              </a:rPr>
              <a:t>4</a:t>
            </a:r>
            <a:r>
              <a:rPr lang="en-US" sz="1400" dirty="0">
                <a:latin typeface="Arial Narrow" pitchFamily="34" charset="0"/>
              </a:rPr>
              <a:t> or SrTiO</a:t>
            </a:r>
            <a:r>
              <a:rPr lang="en-US" sz="1400" baseline="-25000" dirty="0">
                <a:latin typeface="Arial Narrow" pitchFamily="34" charset="0"/>
              </a:rPr>
              <a:t>3</a:t>
            </a:r>
            <a:r>
              <a:rPr lang="en-US" sz="1400" dirty="0">
                <a:latin typeface="Arial Narrow" pitchFamily="34" charset="0"/>
              </a:rPr>
              <a:t> substrates show a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similar </a:t>
            </a:r>
            <a:r>
              <a:rPr lang="en-US" sz="1400" dirty="0" err="1">
                <a:latin typeface="Arial Narrow" pitchFamily="34" charset="0"/>
              </a:rPr>
              <a:t>behaviour</a:t>
            </a:r>
            <a:r>
              <a:rPr lang="en-US" sz="1400" dirty="0">
                <a:latin typeface="Arial Narrow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1400" dirty="0" err="1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8878081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Measuring the Spin-Diffusion Length in a </a:t>
            </a:r>
            <a:r>
              <a:rPr lang="en-US" sz="2000" dirty="0" smtClean="0"/>
              <a:t>Functional Organic </a:t>
            </a:r>
            <a:r>
              <a:rPr lang="en-US" sz="2000" dirty="0"/>
              <a:t>Spin </a:t>
            </a:r>
            <a:r>
              <a:rPr lang="en-US" sz="2000" dirty="0" smtClean="0"/>
              <a:t>Valve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44</a:t>
            </a:fld>
            <a:r>
              <a:rPr lang="de-DE" smtClean="0"/>
              <a:t>/41</a:t>
            </a:r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2" y="1521681"/>
            <a:ext cx="2923286" cy="148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2" y="3913370"/>
            <a:ext cx="5662455" cy="233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37" y="1146162"/>
            <a:ext cx="2584928" cy="227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74381" y="1146162"/>
            <a:ext cx="2857192" cy="1723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1723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Arial Narrow" pitchFamily="34" charset="0"/>
              </a:rPr>
              <a:t>Motivation / Questions</a:t>
            </a:r>
          </a:p>
          <a:p>
            <a:pPr marL="342900" indent="-342900" defTabSz="417231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atin typeface="Arial Narrow" pitchFamily="34" charset="0"/>
              </a:rPr>
              <a:t>Organic semiconductors are very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promising </a:t>
            </a:r>
            <a:r>
              <a:rPr lang="en-US" sz="1400" dirty="0">
                <a:latin typeface="Arial Narrow" pitchFamily="34" charset="0"/>
              </a:rPr>
              <a:t>candidates </a:t>
            </a:r>
            <a:r>
              <a:rPr lang="en-US" sz="1400" dirty="0" smtClean="0">
                <a:latin typeface="Arial Narrow" pitchFamily="34" charset="0"/>
              </a:rPr>
              <a:t>for </a:t>
            </a:r>
            <a:r>
              <a:rPr lang="en-US" sz="1400" dirty="0" err="1" smtClean="0">
                <a:latin typeface="Arial Narrow" pitchFamily="34" charset="0"/>
              </a:rPr>
              <a:t>spintronic</a:t>
            </a:r>
            <a:r>
              <a:rPr lang="en-US" sz="1400" dirty="0" smtClean="0">
                <a:latin typeface="Arial Narrow" pitchFamily="34" charset="0"/>
              </a:rPr>
              <a:t> </a:t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devices </a:t>
            </a:r>
            <a:r>
              <a:rPr lang="en-US" sz="1400" dirty="0">
                <a:latin typeface="Arial Narrow" pitchFamily="34" charset="0"/>
              </a:rPr>
              <a:t>(cheap, flexible, long spin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coherence </a:t>
            </a:r>
            <a:r>
              <a:rPr lang="en-US" sz="1400" dirty="0">
                <a:latin typeface="Arial Narrow" pitchFamily="34" charset="0"/>
              </a:rPr>
              <a:t>times).</a:t>
            </a:r>
          </a:p>
          <a:p>
            <a:pPr marL="342900" indent="-342900" defTabSz="417231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atin typeface="Arial Narrow" pitchFamily="34" charset="0"/>
              </a:rPr>
              <a:t>Is it possible to measure the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spin–diffusion </a:t>
            </a:r>
            <a:r>
              <a:rPr lang="en-US" sz="1400" dirty="0">
                <a:latin typeface="Arial Narrow" pitchFamily="34" charset="0"/>
              </a:rPr>
              <a:t>length in </a:t>
            </a:r>
            <a:r>
              <a:rPr lang="en-US" sz="1400" dirty="0" smtClean="0">
                <a:latin typeface="Arial Narrow" pitchFamily="34" charset="0"/>
              </a:rPr>
              <a:t>an operational </a:t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device</a:t>
            </a:r>
            <a:r>
              <a:rPr lang="en-US" sz="1400" dirty="0">
                <a:latin typeface="Arial Narrow" pitchFamily="34" charset="0"/>
              </a:rPr>
              <a:t>, i.e. within buried interfaces</a:t>
            </a:r>
            <a:r>
              <a:rPr lang="en-US" sz="1400" dirty="0" smtClean="0">
                <a:latin typeface="Arial Narrow" pitchFamily="34" charset="0"/>
              </a:rPr>
              <a:t>?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4381" y="4006436"/>
            <a:ext cx="28571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723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Arial Narrow" pitchFamily="34" charset="0"/>
              </a:rPr>
              <a:t>Results</a:t>
            </a:r>
          </a:p>
          <a:p>
            <a:pPr marL="342900" indent="-342900" defTabSz="417231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atin typeface="Arial Narrow" pitchFamily="34" charset="0"/>
              </a:rPr>
              <a:t>Measurement of the spin-diffusion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length </a:t>
            </a:r>
            <a:r>
              <a:rPr lang="en-US" sz="1400" dirty="0">
                <a:latin typeface="Arial Narrow" pitchFamily="34" charset="0"/>
              </a:rPr>
              <a:t>in an </a:t>
            </a:r>
            <a:r>
              <a:rPr lang="en-US" sz="1400" dirty="0" smtClean="0">
                <a:latin typeface="Arial Narrow" pitchFamily="34" charset="0"/>
              </a:rPr>
              <a:t>operational device </a:t>
            </a:r>
            <a:r>
              <a:rPr lang="en-US" sz="1400" dirty="0">
                <a:latin typeface="Arial Narrow" pitchFamily="34" charset="0"/>
              </a:rPr>
              <a:t>is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possible</a:t>
            </a:r>
            <a:r>
              <a:rPr lang="en-US" sz="1400" dirty="0">
                <a:latin typeface="Arial Narrow" pitchFamily="34" charset="0"/>
              </a:rPr>
              <a:t>.</a:t>
            </a:r>
          </a:p>
          <a:p>
            <a:pPr marL="342900" indent="-342900" defTabSz="417231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atin typeface="Arial Narrow" pitchFamily="34" charset="0"/>
              </a:rPr>
              <a:t>In principle, the spin-diffusion length </a:t>
            </a:r>
            <a:r>
              <a:rPr lang="en-US" sz="1400" dirty="0" smtClean="0">
                <a:latin typeface="Arial Narrow" pitchFamily="34" charset="0"/>
              </a:rPr>
              <a:t/>
            </a:r>
            <a:br>
              <a:rPr lang="en-US" sz="1400" dirty="0" smtClean="0">
                <a:latin typeface="Arial Narrow" pitchFamily="34" charset="0"/>
              </a:rPr>
            </a:br>
            <a:r>
              <a:rPr lang="en-US" sz="1400" dirty="0" smtClean="0">
                <a:latin typeface="Arial Narrow" pitchFamily="34" charset="0"/>
              </a:rPr>
              <a:t>can </a:t>
            </a:r>
            <a:r>
              <a:rPr lang="en-US" sz="1400" dirty="0">
                <a:latin typeface="Arial Narrow" pitchFamily="34" charset="0"/>
              </a:rPr>
              <a:t>be related to </a:t>
            </a:r>
            <a:r>
              <a:rPr lang="en-US" sz="1400" dirty="0" smtClean="0">
                <a:latin typeface="Arial Narrow" pitchFamily="34" charset="0"/>
              </a:rPr>
              <a:t>the </a:t>
            </a:r>
          </a:p>
          <a:p>
            <a:pPr marL="342900" indent="-342900" defTabSz="417231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>
                <a:latin typeface="Arial Narrow" pitchFamily="34" charset="0"/>
              </a:rPr>
              <a:t>magneto-resistance</a:t>
            </a:r>
            <a:r>
              <a:rPr lang="en-US" sz="1400" dirty="0">
                <a:latin typeface="Arial Narrow" pitchFamily="34" charset="0"/>
              </a:rPr>
              <a:t>. 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46744" y="6250511"/>
            <a:ext cx="2794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0000"/>
                </a:solidFill>
                <a:latin typeface="Arial Narrow" pitchFamily="34" charset="0"/>
              </a:rPr>
              <a:t>A.J. Drew et al.</a:t>
            </a: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</a:rPr>
              <a:t>, Nature Mater. 8, 109 (2009).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0588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</a:t>
            </a:r>
            <a:r>
              <a:rPr lang="fr-FR" baseline="-25000" dirty="0"/>
              <a:t>2-x</a:t>
            </a:r>
            <a:r>
              <a:rPr lang="fr-FR" dirty="0"/>
              <a:t>Sr</a:t>
            </a:r>
            <a:r>
              <a:rPr lang="fr-FR" baseline="-25000" dirty="0"/>
              <a:t>x</a:t>
            </a:r>
            <a:r>
              <a:rPr lang="fr-FR" dirty="0"/>
              <a:t>CuO</a:t>
            </a:r>
            <a:r>
              <a:rPr lang="fr-FR" baseline="-25000" dirty="0"/>
              <a:t>4</a:t>
            </a:r>
            <a:r>
              <a:rPr lang="fr-FR" dirty="0"/>
              <a:t> </a:t>
            </a:r>
            <a:r>
              <a:rPr lang="fr-FR" dirty="0" err="1"/>
              <a:t>Heterostructures</a:t>
            </a:r>
            <a:r>
              <a:rPr lang="fr-FR" dirty="0"/>
              <a:t> </a:t>
            </a:r>
            <a:r>
              <a:rPr lang="fr-FR" dirty="0" smtClean="0"/>
              <a:t>– </a:t>
            </a:r>
            <a:r>
              <a:rPr lang="fr-FR" dirty="0" err="1" smtClean="0"/>
              <a:t>Giant</a:t>
            </a:r>
            <a:r>
              <a:rPr lang="fr-FR" dirty="0" smtClean="0"/>
              <a:t> </a:t>
            </a:r>
            <a:r>
              <a:rPr lang="fr-FR" dirty="0" err="1"/>
              <a:t>Proximity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45</a:t>
            </a:fld>
            <a:r>
              <a:rPr lang="de-DE" smtClean="0"/>
              <a:t>/41</a:t>
            </a:r>
            <a:endParaRPr lang="de-DE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64990" y="944563"/>
            <a:ext cx="32194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300"/>
              </a:spcAft>
            </a:pPr>
            <a:r>
              <a:rPr lang="en-US" sz="1600" dirty="0">
                <a:latin typeface="+mn-lt"/>
              </a:rPr>
              <a:t>entire ‘barrier’ layer of thickness </a:t>
            </a:r>
            <a:r>
              <a:rPr lang="en-US" sz="1600" i="1" dirty="0">
                <a:latin typeface="+mn-lt"/>
              </a:rPr>
              <a:t>d</a:t>
            </a:r>
            <a:r>
              <a:rPr lang="en-US" sz="1600" dirty="0">
                <a:latin typeface="+mn-lt"/>
              </a:rPr>
              <a:t> much larger than typical </a:t>
            </a:r>
            <a:r>
              <a:rPr lang="en-US" sz="1600" i="1" dirty="0">
                <a:latin typeface="+mn-lt"/>
              </a:rPr>
              <a:t>c</a:t>
            </a:r>
            <a:r>
              <a:rPr lang="en-US" sz="1600" dirty="0">
                <a:latin typeface="+mn-lt"/>
              </a:rPr>
              <a:t>-axis coherence exhibits </a:t>
            </a:r>
            <a:r>
              <a:rPr lang="en-US" sz="1600" dirty="0" err="1">
                <a:latin typeface="+mn-lt"/>
              </a:rPr>
              <a:t>Meissner</a:t>
            </a:r>
            <a:r>
              <a:rPr lang="en-US" sz="1600" dirty="0">
                <a:latin typeface="+mn-lt"/>
              </a:rPr>
              <a:t> effect for temperatures well above </a:t>
            </a:r>
            <a:r>
              <a:rPr lang="en-US" sz="1600" i="1" dirty="0" err="1">
                <a:latin typeface="+mn-lt"/>
              </a:rPr>
              <a:t>T</a:t>
            </a:r>
            <a:r>
              <a:rPr lang="en-US" sz="1600" baseline="-25000" dirty="0" err="1">
                <a:latin typeface="+mn-lt"/>
              </a:rPr>
              <a:t>c</a:t>
            </a:r>
            <a:r>
              <a:rPr lang="en-US" sz="1600" dirty="0">
                <a:latin typeface="+mn-lt"/>
              </a:rPr>
              <a:t>’ 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564990" y="3583661"/>
            <a:ext cx="32099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en-US" sz="1600" dirty="0" err="1">
                <a:latin typeface="+mn-lt"/>
              </a:rPr>
              <a:t>Supercurrents</a:t>
            </a:r>
            <a:r>
              <a:rPr lang="en-US" sz="1600" dirty="0">
                <a:latin typeface="+mn-lt"/>
              </a:rPr>
              <a:t> flow in </a:t>
            </a:r>
            <a:r>
              <a:rPr lang="en-US" sz="1600" i="1" dirty="0">
                <a:latin typeface="+mn-lt"/>
              </a:rPr>
              <a:t>c</a:t>
            </a:r>
            <a:r>
              <a:rPr lang="en-US" sz="1600" dirty="0">
                <a:latin typeface="+mn-lt"/>
              </a:rPr>
              <a:t>-direction and </a:t>
            </a:r>
            <a:r>
              <a:rPr lang="en-US" sz="1600" i="1" dirty="0" err="1" smtClean="0">
                <a:latin typeface="+mn-lt"/>
              </a:rPr>
              <a:t>ab</a:t>
            </a:r>
            <a:r>
              <a:rPr lang="en-US" sz="1600" dirty="0" smtClean="0">
                <a:latin typeface="+mn-lt"/>
              </a:rPr>
              <a:t>-planes</a:t>
            </a:r>
            <a:r>
              <a:rPr lang="en-US" sz="1600" dirty="0">
                <a:latin typeface="+mn-lt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06" y="2139296"/>
            <a:ext cx="3248572" cy="87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27" y="3190919"/>
            <a:ext cx="942857" cy="194857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 flipH="1">
            <a:off x="8181698" y="2845067"/>
            <a:ext cx="144016" cy="2738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1" y="738022"/>
            <a:ext cx="2217063" cy="168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1" y="2439789"/>
            <a:ext cx="4554107" cy="411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98881" y="4595854"/>
            <a:ext cx="3603872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 smtClean="0">
                <a:latin typeface="Arial Narrow"/>
                <a:cs typeface="Arial Narrow"/>
              </a:rPr>
              <a:t>Results</a:t>
            </a:r>
            <a:r>
              <a:rPr lang="en-US" sz="1600" dirty="0" smtClean="0">
                <a:latin typeface="Arial Narrow"/>
                <a:cs typeface="Arial Narrow"/>
              </a:rPr>
              <a:t>: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The measured </a:t>
            </a:r>
            <a:r>
              <a:rPr lang="en-US" sz="1600" dirty="0" err="1" smtClean="0">
                <a:latin typeface="Arial Narrow"/>
                <a:cs typeface="Arial Narrow"/>
              </a:rPr>
              <a:t>Meissner</a:t>
            </a:r>
            <a:r>
              <a:rPr lang="en-US" sz="1600" dirty="0" smtClean="0">
                <a:latin typeface="Arial Narrow"/>
                <a:cs typeface="Arial Narrow"/>
              </a:rPr>
              <a:t> screening is not</a:t>
            </a:r>
            <a:br>
              <a:rPr lang="en-US" sz="1600" dirty="0" smtClean="0">
                <a:latin typeface="Arial Narrow"/>
                <a:cs typeface="Arial Narrow"/>
              </a:rPr>
            </a:br>
            <a:r>
              <a:rPr lang="en-US" sz="1600" dirty="0" smtClean="0">
                <a:latin typeface="Arial Narrow"/>
                <a:cs typeface="Arial Narrow"/>
              </a:rPr>
              <a:t>expected within conventional proximity effect</a:t>
            </a:r>
            <a:br>
              <a:rPr lang="en-US" sz="1600" dirty="0" smtClean="0">
                <a:latin typeface="Arial Narrow"/>
                <a:cs typeface="Arial Narrow"/>
              </a:rPr>
            </a:br>
            <a:r>
              <a:rPr lang="en-US" sz="1600" dirty="0" smtClean="0">
                <a:latin typeface="Arial Narrow"/>
                <a:cs typeface="Arial Narrow"/>
              </a:rPr>
              <a:t>theory and constrains the theory of HTS and</a:t>
            </a:r>
            <a:br>
              <a:rPr lang="en-US" sz="1600" dirty="0" smtClean="0">
                <a:latin typeface="Arial Narrow"/>
                <a:cs typeface="Arial Narrow"/>
              </a:rPr>
            </a:br>
            <a:r>
              <a:rPr lang="en-US" sz="1600" dirty="0" smtClean="0">
                <a:latin typeface="Arial Narrow"/>
                <a:cs typeface="Arial Narrow"/>
              </a:rPr>
              <a:t>our understanding of the </a:t>
            </a:r>
            <a:r>
              <a:rPr lang="en-US" sz="1600" dirty="0" err="1" smtClean="0">
                <a:latin typeface="Arial Narrow"/>
                <a:cs typeface="Arial Narrow"/>
              </a:rPr>
              <a:t>pseudogap</a:t>
            </a:r>
            <a:r>
              <a:rPr lang="en-US" sz="1600" dirty="0" smtClean="0">
                <a:latin typeface="Arial Narrow"/>
                <a:cs typeface="Arial Narrow"/>
              </a:rPr>
              <a:t> phase.</a:t>
            </a:r>
            <a:endParaRPr lang="en-US" sz="1600" dirty="0">
              <a:latin typeface="Arial Narrow"/>
              <a:cs typeface="Arial Narrow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76632" y="6400796"/>
            <a:ext cx="2924968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200" b="1" i="1" dirty="0">
                <a:latin typeface="+mn-lt"/>
              </a:rPr>
              <a:t>E. </a:t>
            </a:r>
            <a:r>
              <a:rPr lang="de-CH" sz="1200" b="1" i="1" dirty="0" err="1">
                <a:latin typeface="+mn-lt"/>
              </a:rPr>
              <a:t>Morenzoni</a:t>
            </a:r>
            <a:r>
              <a:rPr lang="de-CH" sz="1200" b="1" i="1" dirty="0">
                <a:latin typeface="+mn-lt"/>
              </a:rPr>
              <a:t>, </a:t>
            </a:r>
            <a:r>
              <a:rPr lang="de-CH" sz="1200" b="1" i="1" dirty="0" smtClean="0">
                <a:latin typeface="+mn-lt"/>
              </a:rPr>
              <a:t>et al.,</a:t>
            </a:r>
            <a:r>
              <a:rPr lang="de-CH" sz="1200" b="1" dirty="0" smtClean="0">
                <a:latin typeface="+mn-lt"/>
              </a:rPr>
              <a:t> </a:t>
            </a:r>
            <a:r>
              <a:rPr lang="en-US" sz="1200" b="1" dirty="0">
                <a:latin typeface="+mn-lt"/>
              </a:rPr>
              <a:t>Nat. </a:t>
            </a:r>
            <a:r>
              <a:rPr lang="en-US" sz="1200" b="1" dirty="0" err="1">
                <a:latin typeface="+mn-lt"/>
              </a:rPr>
              <a:t>Commun</a:t>
            </a:r>
            <a:r>
              <a:rPr lang="en-US" sz="1200" b="1" dirty="0">
                <a:latin typeface="+mn-lt"/>
              </a:rPr>
              <a:t>. </a:t>
            </a:r>
            <a:r>
              <a:rPr lang="en-US" sz="1200" b="1" dirty="0" smtClean="0">
                <a:latin typeface="+mn-lt"/>
              </a:rPr>
              <a:t>2, 272 (</a:t>
            </a:r>
            <a:r>
              <a:rPr lang="en-US" sz="1200" b="1" dirty="0">
                <a:latin typeface="+mn-lt"/>
              </a:rPr>
              <a:t>2011). </a:t>
            </a:r>
          </a:p>
        </p:txBody>
      </p:sp>
    </p:spTree>
    <p:extLst>
      <p:ext uri="{BB962C8B-B14F-4D97-AF65-F5344CB8AC3E}">
        <p14:creationId xmlns:p14="http://schemas.microsoft.com/office/powerpoint/2010/main" val="98255185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</a:t>
            </a:r>
            <a:r>
              <a:rPr lang="en-US" dirty="0" err="1" smtClean="0"/>
              <a:t>Muonium</a:t>
            </a:r>
            <a:r>
              <a:rPr lang="en-US" dirty="0" smtClean="0"/>
              <a:t> Source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46</a:t>
            </a:fld>
            <a:r>
              <a:rPr lang="de-DE" smtClean="0"/>
              <a:t>/41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" y="3365385"/>
            <a:ext cx="4248150" cy="3246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" y="777185"/>
            <a:ext cx="4251960" cy="2503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420" y="910396"/>
            <a:ext cx="4707164" cy="931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95283" y="6345917"/>
            <a:ext cx="2994794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i="1" dirty="0" smtClean="0">
                <a:latin typeface="Arial Narrow"/>
                <a:cs typeface="Arial Narrow"/>
              </a:rPr>
              <a:t>A. </a:t>
            </a:r>
            <a:r>
              <a:rPr lang="en-US" sz="1400" b="1" i="1" dirty="0" err="1" smtClean="0">
                <a:latin typeface="Arial Narrow"/>
                <a:cs typeface="Arial Narrow"/>
              </a:rPr>
              <a:t>Antognini</a:t>
            </a:r>
            <a:r>
              <a:rPr lang="en-US" sz="1400" b="1" i="1" dirty="0" smtClean="0">
                <a:latin typeface="Arial Narrow"/>
                <a:cs typeface="Arial Narrow"/>
              </a:rPr>
              <a:t> et al.</a:t>
            </a:r>
            <a:r>
              <a:rPr lang="en-US" sz="1400" b="1" dirty="0" smtClean="0">
                <a:latin typeface="Arial Narrow"/>
                <a:cs typeface="Arial Narrow"/>
              </a:rPr>
              <a:t>, PRL 108, 143401 (2012).</a:t>
            </a:r>
            <a:endParaRPr lang="en-US" sz="1400" b="1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2932" y="3101009"/>
            <a:ext cx="3539430" cy="23021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700" dirty="0" smtClean="0">
                <a:latin typeface="Arial Narrow"/>
                <a:cs typeface="Arial Narrow"/>
              </a:rPr>
              <a:t>Thermalized </a:t>
            </a:r>
            <a:r>
              <a:rPr lang="en-US" sz="1700" dirty="0" err="1" smtClean="0">
                <a:latin typeface="Arial Narrow"/>
                <a:cs typeface="Arial Narrow"/>
              </a:rPr>
              <a:t>Muonium</a:t>
            </a:r>
            <a:r>
              <a:rPr lang="en-US" sz="1700" dirty="0" smtClean="0">
                <a:latin typeface="Arial Narrow"/>
                <a:cs typeface="Arial Narrow"/>
              </a:rPr>
              <a:t> from </a:t>
            </a:r>
            <a:r>
              <a:rPr lang="en-US" sz="1700" dirty="0" err="1" smtClean="0">
                <a:latin typeface="Arial Narrow"/>
                <a:cs typeface="Arial Narrow"/>
              </a:rPr>
              <a:t>mesoporous</a:t>
            </a:r>
            <a:r>
              <a:rPr lang="en-US" sz="1700" dirty="0">
                <a:latin typeface="Arial Narrow"/>
                <a:cs typeface="Arial Narrow"/>
              </a:rPr>
              <a:t/>
            </a:r>
            <a:br>
              <a:rPr lang="en-US" sz="1700" dirty="0">
                <a:latin typeface="Arial Narrow"/>
                <a:cs typeface="Arial Narrow"/>
              </a:rPr>
            </a:br>
            <a:r>
              <a:rPr lang="en-US" sz="1700" dirty="0" smtClean="0">
                <a:latin typeface="Arial Narrow"/>
                <a:cs typeface="Arial Narrow"/>
              </a:rPr>
              <a:t>thin SiO</a:t>
            </a:r>
            <a:r>
              <a:rPr lang="en-US" sz="1700" baseline="-25000" dirty="0" smtClean="0">
                <a:latin typeface="Arial Narrow"/>
                <a:cs typeface="Arial Narrow"/>
              </a:rPr>
              <a:t>2</a:t>
            </a:r>
            <a:r>
              <a:rPr lang="en-US" sz="1700" dirty="0" smtClean="0">
                <a:latin typeface="Arial Narrow"/>
                <a:cs typeface="Arial Narrow"/>
              </a:rPr>
              <a:t> films.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700" dirty="0" smtClean="0">
                <a:latin typeface="Arial Narrow"/>
                <a:cs typeface="Arial Narrow"/>
              </a:rPr>
              <a:t>At T=250K,  &gt;2 x more than from </a:t>
            </a:r>
            <a:br>
              <a:rPr lang="en-US" sz="1700" dirty="0" smtClean="0">
                <a:latin typeface="Arial Narrow"/>
                <a:cs typeface="Arial Narrow"/>
              </a:rPr>
            </a:br>
            <a:r>
              <a:rPr lang="en-US" sz="1700" dirty="0" smtClean="0">
                <a:latin typeface="Arial Narrow"/>
                <a:cs typeface="Arial Narrow"/>
              </a:rPr>
              <a:t>SiO</a:t>
            </a:r>
            <a:r>
              <a:rPr lang="en-US" sz="1700" baseline="-25000" dirty="0" smtClean="0">
                <a:latin typeface="Arial Narrow"/>
                <a:cs typeface="Arial Narrow"/>
              </a:rPr>
              <a:t>2</a:t>
            </a:r>
            <a:r>
              <a:rPr lang="en-US" sz="1700" dirty="0" smtClean="0">
                <a:latin typeface="Arial Narrow"/>
                <a:cs typeface="Arial Narrow"/>
              </a:rPr>
              <a:t> powder at room temperature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700" dirty="0" smtClean="0">
                <a:latin typeface="Arial Narrow"/>
                <a:cs typeface="Arial Narrow"/>
              </a:rPr>
              <a:t>Allows </a:t>
            </a:r>
            <a:r>
              <a:rPr lang="en-US" sz="1700" dirty="0" err="1" smtClean="0">
                <a:latin typeface="Arial Narrow"/>
                <a:cs typeface="Arial Narrow"/>
              </a:rPr>
              <a:t>cw</a:t>
            </a:r>
            <a:r>
              <a:rPr lang="en-US" sz="1700" dirty="0" smtClean="0">
                <a:latin typeface="Arial Narrow"/>
                <a:cs typeface="Arial Narrow"/>
              </a:rPr>
              <a:t> laser spectroscopy of 1S-2S</a:t>
            </a:r>
            <a:br>
              <a:rPr lang="en-US" sz="1700" dirty="0" smtClean="0">
                <a:latin typeface="Arial Narrow"/>
                <a:cs typeface="Arial Narrow"/>
              </a:rPr>
            </a:br>
            <a:r>
              <a:rPr lang="en-US" sz="1700" dirty="0" smtClean="0">
                <a:latin typeface="Arial Narrow"/>
                <a:cs typeface="Arial Narrow"/>
              </a:rPr>
              <a:t>interval from which the </a:t>
            </a:r>
            <a:r>
              <a:rPr lang="en-US" sz="1700" dirty="0" err="1" smtClean="0">
                <a:latin typeface="Arial Narrow"/>
                <a:cs typeface="Arial Narrow"/>
              </a:rPr>
              <a:t>muon</a:t>
            </a:r>
            <a:r>
              <a:rPr lang="en-US" sz="1700" dirty="0" smtClean="0">
                <a:latin typeface="Arial Narrow"/>
                <a:cs typeface="Arial Narrow"/>
              </a:rPr>
              <a:t> mass can</a:t>
            </a:r>
            <a:r>
              <a:rPr lang="en-US" sz="1700" dirty="0">
                <a:latin typeface="Arial Narrow"/>
                <a:cs typeface="Arial Narrow"/>
              </a:rPr>
              <a:t/>
            </a:r>
            <a:br>
              <a:rPr lang="en-US" sz="1700" dirty="0">
                <a:latin typeface="Arial Narrow"/>
                <a:cs typeface="Arial Narrow"/>
              </a:rPr>
            </a:br>
            <a:r>
              <a:rPr lang="en-US" sz="1700" dirty="0" smtClean="0">
                <a:latin typeface="Arial Narrow"/>
                <a:cs typeface="Arial Narrow"/>
              </a:rPr>
              <a:t>be determined ≈ 1 order of magnitude </a:t>
            </a:r>
            <a:br>
              <a:rPr lang="en-US" sz="1700" dirty="0" smtClean="0">
                <a:latin typeface="Arial Narrow"/>
                <a:cs typeface="Arial Narrow"/>
              </a:rPr>
            </a:br>
            <a:r>
              <a:rPr lang="en-US" sz="1700" dirty="0" smtClean="0">
                <a:latin typeface="Arial Narrow"/>
                <a:cs typeface="Arial Narrow"/>
              </a:rPr>
              <a:t>more precise than previously measured.</a:t>
            </a:r>
            <a:endParaRPr lang="en-US" sz="1700" dirty="0" smtClean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9175042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Low Dimensional Magnetism – </a:t>
            </a:r>
            <a:r>
              <a:rPr lang="en-US" sz="2400" dirty="0" smtClean="0"/>
              <a:t>La</a:t>
            </a:r>
            <a:r>
              <a:rPr lang="en-US" sz="2400" baseline="-25000" dirty="0" smtClean="0"/>
              <a:t>2-x</a:t>
            </a:r>
            <a:r>
              <a:rPr lang="en-US" sz="2400" dirty="0" smtClean="0"/>
              <a:t>Sr</a:t>
            </a:r>
            <a:r>
              <a:rPr lang="en-US" sz="2400" baseline="-25000" dirty="0" smtClean="0"/>
              <a:t>x</a:t>
            </a:r>
            <a:r>
              <a:rPr lang="en-US" sz="2400" dirty="0" smtClean="0"/>
              <a:t>CuO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r>
              <a:rPr lang="en-US" sz="2400" dirty="0" err="1"/>
              <a:t>Superlattices</a:t>
            </a:r>
            <a:r>
              <a:rPr lang="en-US" sz="240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47</a:t>
            </a:fld>
            <a:r>
              <a:rPr lang="de-DE" smtClean="0"/>
              <a:t>/41</a:t>
            </a:r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98" y="714356"/>
            <a:ext cx="3271275" cy="356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951" y="1778558"/>
            <a:ext cx="4334238" cy="4841105"/>
            <a:chOff x="0" y="1778558"/>
            <a:chExt cx="4334238" cy="48411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8558"/>
              <a:ext cx="4334238" cy="484110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2091193" y="4063117"/>
              <a:ext cx="2243045" cy="24260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94" y="4390676"/>
            <a:ext cx="3506153" cy="19888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0586" y="780780"/>
            <a:ext cx="2682401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i="1" dirty="0" smtClean="0">
                <a:latin typeface="Arial Narrow"/>
                <a:cs typeface="Arial Narrow"/>
              </a:rPr>
              <a:t>A. </a:t>
            </a:r>
            <a:r>
              <a:rPr lang="en-US" sz="1400" b="1" i="1" dirty="0" err="1" smtClean="0">
                <a:latin typeface="Arial Narrow"/>
                <a:cs typeface="Arial Narrow"/>
              </a:rPr>
              <a:t>Suter</a:t>
            </a:r>
            <a:r>
              <a:rPr lang="en-US" sz="1400" b="1" i="1" dirty="0" smtClean="0">
                <a:latin typeface="Arial Narrow"/>
                <a:cs typeface="Arial Narrow"/>
              </a:rPr>
              <a:t> et al.</a:t>
            </a:r>
            <a:r>
              <a:rPr lang="en-US" sz="1400" b="1" dirty="0" smtClean="0">
                <a:latin typeface="Arial Narrow"/>
                <a:cs typeface="Arial Narrow"/>
              </a:rPr>
              <a:t>, PRL 106, 237003 (2011).</a:t>
            </a:r>
            <a:endParaRPr lang="en-US" sz="1400" b="1" dirty="0"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0697" y="4746927"/>
            <a:ext cx="3095399" cy="121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 smtClean="0">
                <a:latin typeface="Arial Narrow"/>
                <a:cs typeface="Arial Narrow"/>
              </a:rPr>
              <a:t>A few-unit-cells </a:t>
            </a:r>
            <a:r>
              <a:rPr lang="en-US" sz="1200" b="1" dirty="0">
                <a:latin typeface="Arial Narrow"/>
                <a:cs typeface="Arial Narrow"/>
              </a:rPr>
              <a:t>thick </a:t>
            </a:r>
            <a:r>
              <a:rPr lang="en-US" sz="1200" b="1" dirty="0" smtClean="0">
                <a:latin typeface="Arial Narrow"/>
                <a:cs typeface="Arial Narrow"/>
              </a:rPr>
              <a:t>LaCu</a:t>
            </a:r>
            <a:r>
              <a:rPr lang="en-US" sz="1200" b="1" baseline="-25000" dirty="0" smtClean="0">
                <a:latin typeface="Arial Narrow"/>
                <a:cs typeface="Arial Narrow"/>
              </a:rPr>
              <a:t>2</a:t>
            </a:r>
            <a:r>
              <a:rPr lang="en-US" sz="1200" b="1" dirty="0" smtClean="0">
                <a:latin typeface="Arial Narrow"/>
                <a:cs typeface="Arial Narrow"/>
              </a:rPr>
              <a:t>O</a:t>
            </a:r>
            <a:r>
              <a:rPr lang="en-US" sz="1200" b="1" baseline="-25000" dirty="0" smtClean="0">
                <a:latin typeface="Arial Narrow"/>
                <a:cs typeface="Arial Narrow"/>
              </a:rPr>
              <a:t>4</a:t>
            </a:r>
            <a:r>
              <a:rPr lang="en-US" sz="1200" b="1" dirty="0" smtClean="0">
                <a:latin typeface="Arial Narrow"/>
                <a:cs typeface="Arial Narrow"/>
              </a:rPr>
              <a:t> </a:t>
            </a:r>
            <a:r>
              <a:rPr lang="en-US" sz="1200" b="1" dirty="0">
                <a:latin typeface="Arial Narrow"/>
                <a:cs typeface="Arial Narrow"/>
              </a:rPr>
              <a:t>layers </a:t>
            </a:r>
            <a:r>
              <a:rPr lang="en-US" sz="1200" b="1" dirty="0" smtClean="0">
                <a:latin typeface="Arial Narrow"/>
                <a:cs typeface="Arial Narrow"/>
              </a:rPr>
              <a:t>synthesized</a:t>
            </a:r>
            <a:br>
              <a:rPr lang="en-US" sz="1200" b="1" dirty="0" smtClean="0">
                <a:latin typeface="Arial Narrow"/>
                <a:cs typeface="Arial Narrow"/>
              </a:rPr>
            </a:br>
            <a:r>
              <a:rPr lang="en-US" sz="1200" b="1" dirty="0" smtClean="0">
                <a:latin typeface="Arial Narrow"/>
                <a:cs typeface="Arial Narrow"/>
              </a:rPr>
              <a:t>by MBE are </a:t>
            </a:r>
            <a:r>
              <a:rPr lang="en-US" sz="1200" b="1" dirty="0" err="1" smtClean="0">
                <a:latin typeface="Arial Narrow"/>
                <a:cs typeface="Arial Narrow"/>
              </a:rPr>
              <a:t>antiferromagnetically</a:t>
            </a:r>
            <a:r>
              <a:rPr lang="en-US" sz="1200" b="1" dirty="0" smtClean="0">
                <a:latin typeface="Arial Narrow"/>
                <a:cs typeface="Arial Narrow"/>
              </a:rPr>
              <a:t> ordered</a:t>
            </a:r>
            <a:r>
              <a:rPr lang="en-US" sz="1200" b="1" dirty="0">
                <a:latin typeface="Arial Narrow"/>
                <a:cs typeface="Arial Narrow"/>
              </a:rPr>
              <a:t>. Below a </a:t>
            </a:r>
            <a:r>
              <a:rPr lang="en-US" sz="1200" b="1" dirty="0" smtClean="0">
                <a:latin typeface="Arial Narrow"/>
                <a:cs typeface="Arial Narrow"/>
              </a:rPr>
              <a:t/>
            </a:r>
            <a:br>
              <a:rPr lang="en-US" sz="1200" b="1" dirty="0" smtClean="0">
                <a:latin typeface="Arial Narrow"/>
                <a:cs typeface="Arial Narrow"/>
              </a:rPr>
            </a:br>
            <a:r>
              <a:rPr lang="en-US" sz="1200" b="1" dirty="0" smtClean="0">
                <a:latin typeface="Arial Narrow"/>
                <a:cs typeface="Arial Narrow"/>
              </a:rPr>
              <a:t>thickness </a:t>
            </a:r>
            <a:r>
              <a:rPr lang="en-US" sz="1200" b="1" dirty="0">
                <a:latin typeface="Arial Narrow"/>
                <a:cs typeface="Arial Narrow"/>
              </a:rPr>
              <a:t>of about 5 </a:t>
            </a:r>
            <a:r>
              <a:rPr lang="en-US" sz="1200" b="1" dirty="0" smtClean="0">
                <a:latin typeface="Arial Narrow"/>
                <a:cs typeface="Arial Narrow"/>
              </a:rPr>
              <a:t>CuO</a:t>
            </a:r>
            <a:r>
              <a:rPr lang="en-US" sz="1200" b="1" baseline="-25000" dirty="0" smtClean="0">
                <a:latin typeface="Arial Narrow"/>
                <a:cs typeface="Arial Narrow"/>
              </a:rPr>
              <a:t>2</a:t>
            </a:r>
            <a:r>
              <a:rPr lang="en-US" sz="1200" b="1" dirty="0" smtClean="0">
                <a:latin typeface="Arial Narrow"/>
                <a:cs typeface="Arial Narrow"/>
              </a:rPr>
              <a:t> layers </a:t>
            </a:r>
            <a:r>
              <a:rPr lang="en-US" sz="1200" b="1" dirty="0">
                <a:latin typeface="Arial Narrow"/>
                <a:cs typeface="Arial Narrow"/>
              </a:rPr>
              <a:t>the long-range </a:t>
            </a:r>
            <a:r>
              <a:rPr lang="en-US" sz="1200" b="1" dirty="0" smtClean="0">
                <a:latin typeface="Arial Narrow"/>
                <a:cs typeface="Arial Narrow"/>
              </a:rPr>
              <a:t/>
            </a:r>
            <a:br>
              <a:rPr lang="en-US" sz="1200" b="1" dirty="0" smtClean="0">
                <a:latin typeface="Arial Narrow"/>
                <a:cs typeface="Arial Narrow"/>
              </a:rPr>
            </a:br>
            <a:r>
              <a:rPr lang="en-US" sz="1200" b="1" dirty="0" smtClean="0">
                <a:latin typeface="Arial Narrow"/>
                <a:cs typeface="Arial Narrow"/>
              </a:rPr>
              <a:t>ordered </a:t>
            </a:r>
            <a:r>
              <a:rPr lang="en-US" sz="1200" b="1" dirty="0">
                <a:latin typeface="Arial Narrow"/>
                <a:cs typeface="Arial Narrow"/>
              </a:rPr>
              <a:t>state breaks down, </a:t>
            </a:r>
            <a:r>
              <a:rPr lang="en-US" sz="1200" b="1" dirty="0" smtClean="0">
                <a:latin typeface="Arial Narrow"/>
                <a:cs typeface="Arial Narrow"/>
              </a:rPr>
              <a:t>and </a:t>
            </a:r>
            <a:r>
              <a:rPr lang="en-US" sz="1200" b="1" dirty="0">
                <a:latin typeface="Arial Narrow"/>
                <a:cs typeface="Arial Narrow"/>
              </a:rPr>
              <a:t>a magnetic state </a:t>
            </a:r>
            <a:r>
              <a:rPr lang="en-US" sz="1200" b="1" dirty="0" smtClean="0">
                <a:latin typeface="Arial Narrow"/>
                <a:cs typeface="Arial Narrow"/>
              </a:rPr>
              <a:t/>
            </a:r>
            <a:br>
              <a:rPr lang="en-US" sz="1200" b="1" dirty="0" smtClean="0">
                <a:latin typeface="Arial Narrow"/>
                <a:cs typeface="Arial Narrow"/>
              </a:rPr>
            </a:br>
            <a:r>
              <a:rPr lang="en-US" sz="1200" b="1" dirty="0" smtClean="0">
                <a:latin typeface="Arial Narrow"/>
                <a:cs typeface="Arial Narrow"/>
              </a:rPr>
              <a:t>appears </a:t>
            </a:r>
            <a:r>
              <a:rPr lang="en-US" sz="1200" b="1" dirty="0">
                <a:latin typeface="Arial Narrow"/>
                <a:cs typeface="Arial Narrow"/>
              </a:rPr>
              <a:t>with enhanced </a:t>
            </a:r>
            <a:r>
              <a:rPr lang="en-US" sz="1200" b="1" dirty="0" smtClean="0">
                <a:latin typeface="Arial Narrow"/>
                <a:cs typeface="Arial Narrow"/>
              </a:rPr>
              <a:t> quantum </a:t>
            </a:r>
            <a:r>
              <a:rPr lang="en-US" sz="1200" b="1" dirty="0">
                <a:latin typeface="Arial Narrow"/>
                <a:cs typeface="Arial Narrow"/>
              </a:rPr>
              <a:t>fluctuations and </a:t>
            </a:r>
            <a:r>
              <a:rPr lang="en-US" sz="1200" b="1" dirty="0" smtClean="0">
                <a:latin typeface="Arial Narrow"/>
                <a:cs typeface="Arial Narrow"/>
              </a:rPr>
              <a:t/>
            </a:r>
            <a:br>
              <a:rPr lang="en-US" sz="1200" b="1" dirty="0" smtClean="0">
                <a:latin typeface="Arial Narrow"/>
                <a:cs typeface="Arial Narrow"/>
              </a:rPr>
            </a:br>
            <a:r>
              <a:rPr lang="en-US" sz="1200" b="1" dirty="0" smtClean="0">
                <a:latin typeface="Arial Narrow"/>
                <a:cs typeface="Arial Narrow"/>
              </a:rPr>
              <a:t>a </a:t>
            </a:r>
            <a:r>
              <a:rPr lang="en-US" sz="1200" b="1" dirty="0">
                <a:latin typeface="Arial Narrow"/>
                <a:cs typeface="Arial Narrow"/>
              </a:rPr>
              <a:t>reduced spin stiffness. </a:t>
            </a:r>
            <a:endParaRPr lang="en-US" sz="12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191681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Production – Example: Target E at PSI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Fermilab</a:t>
            </a:r>
            <a:r>
              <a:rPr lang="de-DE" dirty="0" smtClean="0"/>
              <a:t>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5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14" name="Picture 4" descr="Geschlitztes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4"/>
          <a:stretch>
            <a:fillRect/>
          </a:stretch>
        </p:blipFill>
        <p:spPr bwMode="auto">
          <a:xfrm>
            <a:off x="468313" y="2203450"/>
            <a:ext cx="3408362" cy="2014538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3"/>
          <p:cNvSpPr txBox="1">
            <a:spLocks/>
          </p:cNvSpPr>
          <p:nvPr/>
        </p:nvSpPr>
        <p:spPr>
          <a:xfrm>
            <a:off x="468313" y="735856"/>
            <a:ext cx="4031679" cy="1397000"/>
          </a:xfrm>
          <a:prstGeom prst="rect">
            <a:avLst/>
          </a:prstGeom>
          <a:noFill/>
          <a:ln>
            <a:solidFill>
              <a:srgbClr val="333399"/>
            </a:solidFill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179388" indent="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+mn-lt"/>
                <a:ea typeface="ヒラギノ角ゴ Pro W3" charset="-128"/>
                <a:cs typeface="ＭＳ Ｐゴシック" charset="-128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358775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de-DE" b="1" dirty="0" err="1"/>
              <a:t>R</a:t>
            </a:r>
            <a:r>
              <a:rPr lang="de-DE" b="1" dirty="0" err="1" smtClean="0"/>
              <a:t>otating</a:t>
            </a:r>
            <a:r>
              <a:rPr lang="de-DE" b="1" dirty="0" smtClean="0"/>
              <a:t> Graphite Target (1 Hz)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de-DE" b="1" dirty="0" smtClean="0"/>
              <a:t>Radiation </a:t>
            </a:r>
            <a:r>
              <a:rPr lang="de-DE" b="1" dirty="0" err="1" smtClean="0"/>
              <a:t>Cooled</a:t>
            </a:r>
            <a:r>
              <a:rPr lang="de-DE" b="1" dirty="0" smtClean="0"/>
              <a:t>, </a:t>
            </a:r>
            <a:r>
              <a:rPr lang="de-DE" b="1" i="1" dirty="0" err="1" smtClean="0"/>
              <a:t>T</a:t>
            </a:r>
            <a:r>
              <a:rPr lang="de-DE" b="1" baseline="-25000" dirty="0" err="1" smtClean="0"/>
              <a:t>avg</a:t>
            </a:r>
            <a:r>
              <a:rPr lang="de-DE" b="1" baseline="-25000" dirty="0" smtClean="0"/>
              <a:t> </a:t>
            </a:r>
            <a:r>
              <a:rPr lang="de-DE" b="1" dirty="0" smtClean="0"/>
              <a:t>= 1700K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de-DE" b="1" dirty="0" err="1" smtClean="0"/>
              <a:t>Thickness</a:t>
            </a:r>
            <a:r>
              <a:rPr lang="de-DE" b="1" dirty="0" smtClean="0"/>
              <a:t> </a:t>
            </a:r>
            <a:r>
              <a:rPr lang="de-DE" b="1" i="1" dirty="0" smtClean="0"/>
              <a:t>t</a:t>
            </a:r>
            <a:r>
              <a:rPr lang="de-DE" b="1" dirty="0" smtClean="0"/>
              <a:t>=40 mm; </a:t>
            </a:r>
            <a:r>
              <a:rPr lang="de-DE" b="1" i="1" dirty="0" smtClean="0"/>
              <a:t>h</a:t>
            </a:r>
            <a:r>
              <a:rPr lang="de-DE" b="1" dirty="0" smtClean="0"/>
              <a:t>=6 mm; </a:t>
            </a:r>
            <a:r>
              <a:rPr lang="de-DE" b="1" dirty="0" smtClean="0">
                <a:sym typeface="Symbol" pitchFamily="18" charset="2"/>
              </a:rPr>
              <a:t> </a:t>
            </a:r>
            <a:r>
              <a:rPr lang="de-DE" b="1" dirty="0" smtClean="0"/>
              <a:t>450 mm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de-DE" b="1" dirty="0" smtClean="0"/>
              <a:t>Radiation </a:t>
            </a:r>
            <a:r>
              <a:rPr lang="de-DE" b="1" dirty="0" err="1" smtClean="0"/>
              <a:t>Losses</a:t>
            </a:r>
            <a:r>
              <a:rPr lang="de-DE" b="1" dirty="0" smtClean="0"/>
              <a:t> 30%</a:t>
            </a:r>
          </a:p>
        </p:txBody>
      </p:sp>
      <p:pic>
        <p:nvPicPr>
          <p:cNvPr id="15" name="Picture 6" descr="cut_view_targ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8"/>
          <a:stretch>
            <a:fillRect/>
          </a:stretch>
        </p:blipFill>
        <p:spPr bwMode="auto">
          <a:xfrm>
            <a:off x="5967130" y="984922"/>
            <a:ext cx="2277278" cy="330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7"/>
          <p:cNvSpPr>
            <a:spLocks noChangeShapeType="1"/>
          </p:cNvSpPr>
          <p:nvPr/>
        </p:nvSpPr>
        <p:spPr bwMode="auto">
          <a:xfrm flipH="1" flipV="1">
            <a:off x="7597775" y="1673524"/>
            <a:ext cx="723900" cy="722313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7957691" y="1667174"/>
            <a:ext cx="10067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590 </a:t>
            </a:r>
            <a:r>
              <a:rPr kumimoji="0" lang="en-U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meV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p beam</a:t>
            </a: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026996" y="2708920"/>
            <a:ext cx="10080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rotation axis</a:t>
            </a: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7308304" y="1027462"/>
            <a:ext cx="355600" cy="3175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7524328" y="1135035"/>
            <a:ext cx="151073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7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Pions</a:t>
            </a:r>
            <a:r>
              <a:rPr lang="de-CH" sz="1700" b="1" kern="0" noProof="0" dirty="0" smtClean="0">
                <a:solidFill>
                  <a:srgbClr val="0000FF"/>
                </a:solidFill>
                <a:latin typeface="+mn-lt"/>
                <a:sym typeface="Symbol" pitchFamily="18" charset="2"/>
              </a:rPr>
              <a:t> / </a:t>
            </a:r>
            <a:r>
              <a:rPr lang="de-CH" sz="1700" b="1" kern="0" noProof="0" dirty="0" err="1" smtClean="0">
                <a:solidFill>
                  <a:srgbClr val="0000FF"/>
                </a:solidFill>
                <a:latin typeface="+mn-lt"/>
                <a:sym typeface="Symbol" pitchFamily="18" charset="2"/>
              </a:rPr>
              <a:t>Muons</a:t>
            </a:r>
            <a:endParaRPr kumimoji="0" lang="en-US" sz="1700" b="1" i="0" u="none" strike="noStrike" kern="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6948264" y="1344962"/>
            <a:ext cx="418559" cy="3747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stealth"/>
            <a:tailEnd type="stealth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>
            <a:off x="6876256" y="1186212"/>
            <a:ext cx="216024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7308304" y="1560986"/>
            <a:ext cx="216024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7127887" y="1556753"/>
            <a:ext cx="59312" cy="2641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b="1" i="1" dirty="0" smtClean="0">
                <a:solidFill>
                  <a:srgbClr val="00B050"/>
                </a:solidFill>
                <a:latin typeface="Arial Narrow"/>
                <a:cs typeface="Arial Narrow"/>
              </a:rPr>
              <a:t>t</a:t>
            </a:r>
            <a:endParaRPr lang="en-US" sz="1700" b="1" i="1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flipH="1" flipV="1">
            <a:off x="6832471" y="904202"/>
            <a:ext cx="273298" cy="2732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H="1" flipV="1">
            <a:off x="6804248" y="947402"/>
            <a:ext cx="273298" cy="2732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6876000" y="796202"/>
            <a:ext cx="14401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stealth" w="med" len="med"/>
            <a:tailEnd type="none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6696000" y="984922"/>
            <a:ext cx="14401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6623236" y="815378"/>
            <a:ext cx="109004" cy="2640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b="1" i="1" dirty="0" smtClean="0">
                <a:solidFill>
                  <a:srgbClr val="00B050"/>
                </a:solidFill>
                <a:latin typeface="Arial Narrow"/>
                <a:cs typeface="Arial Narrow"/>
              </a:rPr>
              <a:t>h</a:t>
            </a:r>
            <a:endParaRPr lang="en-US" sz="1700" b="1" i="1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46" name="Picture 10" descr="mu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0"/>
          <a:stretch>
            <a:fillRect/>
          </a:stretch>
        </p:blipFill>
        <p:spPr bwMode="auto">
          <a:xfrm>
            <a:off x="469379" y="4270375"/>
            <a:ext cx="367188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Line 11"/>
          <p:cNvSpPr>
            <a:spLocks noChangeShapeType="1"/>
          </p:cNvSpPr>
          <p:nvPr/>
        </p:nvSpPr>
        <p:spPr bwMode="auto">
          <a:xfrm flipH="1">
            <a:off x="4069829" y="4270376"/>
            <a:ext cx="430162" cy="515938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4213077" y="3852032"/>
            <a:ext cx="935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Font typeface="Arial" pitchFamily="34" charset="0"/>
              <a:buNone/>
            </a:pPr>
            <a:r>
              <a:rPr lang="en-US" sz="1800" b="1" dirty="0" smtClean="0">
                <a:latin typeface="+mn-lt"/>
              </a:rPr>
              <a:t>Target E</a:t>
            </a:r>
            <a:endParaRPr lang="en-US" sz="1800" b="1" dirty="0">
              <a:latin typeface="+mn-lt"/>
            </a:endParaRPr>
          </a:p>
        </p:txBody>
      </p:sp>
      <p:sp>
        <p:nvSpPr>
          <p:cNvPr id="49" name="Text Box 16"/>
          <p:cNvSpPr txBox="1">
            <a:spLocks noChangeArrowheads="1"/>
          </p:cNvSpPr>
          <p:nvPr/>
        </p:nvSpPr>
        <p:spPr bwMode="auto">
          <a:xfrm>
            <a:off x="2123727" y="4365625"/>
            <a:ext cx="791989" cy="2667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90000"/>
              </a:lnSpc>
              <a:buFont typeface="Wingdings" pitchFamily="2" charset="2"/>
              <a:buNone/>
            </a:pPr>
            <a:r>
              <a:rPr lang="en-US" sz="1200" b="1" dirty="0">
                <a:latin typeface="+mn-lt"/>
                <a:sym typeface="Wingdings" pitchFamily="2" charset="2"/>
              </a:rPr>
              <a:t>solenoids</a:t>
            </a:r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323528" y="4652963"/>
            <a:ext cx="1080889" cy="2667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90000"/>
              </a:lnSpc>
              <a:buFont typeface="Wingdings" pitchFamily="2" charset="2"/>
              <a:buNone/>
            </a:pPr>
            <a:r>
              <a:rPr lang="en-US" sz="1200" b="1" dirty="0" err="1">
                <a:latin typeface="+mn-lt"/>
                <a:sym typeface="Wingdings" pitchFamily="2" charset="2"/>
              </a:rPr>
              <a:t>quadrupoles</a:t>
            </a:r>
            <a:endParaRPr lang="en-US" sz="1200" b="1" dirty="0">
              <a:latin typeface="+mn-lt"/>
              <a:sym typeface="Wingdings" pitchFamily="2" charset="2"/>
            </a:endParaRPr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>
            <a:off x="2988742" y="4437063"/>
            <a:ext cx="720725" cy="2159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19"/>
          <p:cNvSpPr>
            <a:spLocks noChangeShapeType="1"/>
          </p:cNvSpPr>
          <p:nvPr/>
        </p:nvSpPr>
        <p:spPr bwMode="auto">
          <a:xfrm>
            <a:off x="756717" y="5084763"/>
            <a:ext cx="73025" cy="8651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" name="Line 20"/>
          <p:cNvSpPr>
            <a:spLocks noChangeShapeType="1"/>
          </p:cNvSpPr>
          <p:nvPr/>
        </p:nvSpPr>
        <p:spPr bwMode="auto">
          <a:xfrm>
            <a:off x="1188517" y="5013325"/>
            <a:ext cx="215900" cy="576263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" name="Line 21"/>
          <p:cNvSpPr>
            <a:spLocks noChangeShapeType="1"/>
          </p:cNvSpPr>
          <p:nvPr/>
        </p:nvSpPr>
        <p:spPr bwMode="auto">
          <a:xfrm>
            <a:off x="1477442" y="4941888"/>
            <a:ext cx="720725" cy="28733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" name="Line 22"/>
          <p:cNvSpPr>
            <a:spLocks noChangeShapeType="1"/>
          </p:cNvSpPr>
          <p:nvPr/>
        </p:nvSpPr>
        <p:spPr bwMode="auto">
          <a:xfrm>
            <a:off x="1477442" y="4797425"/>
            <a:ext cx="1439862" cy="144463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2053704" y="6453188"/>
            <a:ext cx="2016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►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90000"/>
              </a:lnSpc>
              <a:buFont typeface="Wingdings" pitchFamily="2" charset="2"/>
              <a:buNone/>
            </a:pPr>
            <a:r>
              <a:rPr lang="en-US" sz="1000" b="1">
                <a:sym typeface="Wingdings" pitchFamily="2" charset="2"/>
              </a:rPr>
              <a:t>T.Prokscha et al NIM-A (2008)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 flipH="1" flipV="1">
            <a:off x="3709467" y="3717032"/>
            <a:ext cx="539724" cy="298957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 flipV="1">
            <a:off x="5148114" y="3140967"/>
            <a:ext cx="819016" cy="76376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 flipH="1">
            <a:off x="8172399" y="3140968"/>
            <a:ext cx="358628" cy="432048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675761" y="4725144"/>
            <a:ext cx="2928687" cy="1726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2200 </a:t>
            </a:r>
            <a:r>
              <a:rPr lang="el-GR" sz="1700" b="1" dirty="0" smtClean="0">
                <a:latin typeface="Arial Narrow"/>
                <a:cs typeface="Arial Narrow"/>
              </a:rPr>
              <a:t>μ</a:t>
            </a:r>
            <a:r>
              <a:rPr lang="de-CH" sz="1700" b="1" dirty="0" smtClean="0">
                <a:latin typeface="Arial Narrow"/>
                <a:cs typeface="Arial Narrow"/>
              </a:rPr>
              <a:t>A ≈ 1.4∙10</a:t>
            </a:r>
            <a:r>
              <a:rPr lang="de-CH" sz="1700" b="1" baseline="30000" dirty="0" smtClean="0">
                <a:latin typeface="Arial Narrow"/>
                <a:cs typeface="Arial Narrow"/>
              </a:rPr>
              <a:t>6</a:t>
            </a:r>
            <a:r>
              <a:rPr lang="de-CH" sz="1700" b="1" dirty="0" smtClean="0">
                <a:latin typeface="Arial Narrow"/>
                <a:cs typeface="Arial Narrow"/>
              </a:rPr>
              <a:t> p/sec  →</a:t>
            </a:r>
          </a:p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≈ 10</a:t>
            </a:r>
            <a:r>
              <a:rPr lang="de-CH" sz="1700" b="1" baseline="30000" dirty="0" smtClean="0">
                <a:latin typeface="Arial Narrow"/>
                <a:cs typeface="Arial Narrow"/>
              </a:rPr>
              <a:t>7</a:t>
            </a:r>
            <a:r>
              <a:rPr lang="de-CH" sz="1700" b="1" dirty="0" smtClean="0">
                <a:latin typeface="Arial Narrow"/>
                <a:cs typeface="Arial Narrow"/>
              </a:rPr>
              <a:t> – 10</a:t>
            </a:r>
            <a:r>
              <a:rPr lang="de-CH" sz="1700" b="1" baseline="30000" dirty="0" smtClean="0">
                <a:latin typeface="Arial Narrow"/>
                <a:cs typeface="Arial Narrow"/>
              </a:rPr>
              <a:t>8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el-GR" sz="1700" b="1" dirty="0" smtClean="0">
                <a:latin typeface="Arial Narrow"/>
                <a:cs typeface="Arial Narrow"/>
              </a:rPr>
              <a:t>μ</a:t>
            </a:r>
            <a:r>
              <a:rPr lang="de-CH" sz="1700" b="1" dirty="0" smtClean="0">
                <a:latin typeface="Arial Narrow"/>
                <a:cs typeface="Arial Narrow"/>
              </a:rPr>
              <a:t>+/sec</a:t>
            </a:r>
          </a:p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100% </a:t>
            </a:r>
            <a:r>
              <a:rPr lang="de-CH" sz="1700" b="1" dirty="0" err="1" smtClean="0">
                <a:latin typeface="Arial Narrow"/>
                <a:cs typeface="Arial Narrow"/>
              </a:rPr>
              <a:t>polarized</a:t>
            </a:r>
            <a:endParaRPr lang="de-CH" sz="1700" b="1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CH" sz="1700" b="1" dirty="0" err="1" smtClean="0">
                <a:latin typeface="Arial Narrow"/>
                <a:cs typeface="Arial Narrow"/>
              </a:rPr>
              <a:t>Surface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Muons</a:t>
            </a:r>
            <a:r>
              <a:rPr lang="de-CH" sz="1700" b="1" dirty="0" smtClean="0">
                <a:latin typeface="Arial Narrow"/>
                <a:cs typeface="Arial Narrow"/>
              </a:rPr>
              <a:t>: </a:t>
            </a:r>
            <a:r>
              <a:rPr lang="de-CH" sz="1700" b="1" dirty="0">
                <a:latin typeface="Arial Narrow"/>
                <a:cs typeface="Arial Narrow"/>
              </a:rPr>
              <a:t>≈ </a:t>
            </a:r>
            <a:r>
              <a:rPr lang="de-CH" sz="1700" b="1" dirty="0" smtClean="0">
                <a:latin typeface="Arial Narrow"/>
                <a:cs typeface="Arial Narrow"/>
              </a:rPr>
              <a:t>4 </a:t>
            </a:r>
            <a:r>
              <a:rPr lang="de-CH" sz="1700" b="1" dirty="0" err="1" smtClean="0">
                <a:latin typeface="Arial Narrow"/>
                <a:cs typeface="Arial Narrow"/>
              </a:rPr>
              <a:t>MeV</a:t>
            </a:r>
            <a:endParaRPr lang="de-CH" sz="1700" b="1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CH" sz="1700" b="1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l-GR" sz="1700" b="1" dirty="0" smtClean="0">
                <a:latin typeface="Arial Narrow"/>
                <a:cs typeface="Arial Narrow"/>
              </a:rPr>
              <a:t>μ</a:t>
            </a:r>
            <a:r>
              <a:rPr lang="de-CH" sz="1700" b="1" dirty="0" smtClean="0">
                <a:latin typeface="Arial Narrow"/>
                <a:cs typeface="Arial Narrow"/>
              </a:rPr>
              <a:t>E4 </a:t>
            </a:r>
            <a:r>
              <a:rPr lang="de-CH" sz="1700" b="1" dirty="0" err="1" smtClean="0">
                <a:latin typeface="Arial Narrow"/>
                <a:cs typeface="Arial Narrow"/>
              </a:rPr>
              <a:t>beamline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at</a:t>
            </a:r>
            <a:r>
              <a:rPr lang="de-CH" sz="1700" b="1" dirty="0" smtClean="0">
                <a:latin typeface="Arial Narrow"/>
                <a:cs typeface="Arial Narrow"/>
              </a:rPr>
              <a:t> PSI: 4 ∙ </a:t>
            </a:r>
            <a:r>
              <a:rPr lang="de-CH" sz="1700" b="1" dirty="0">
                <a:latin typeface="Arial Narrow"/>
                <a:cs typeface="Arial Narrow"/>
              </a:rPr>
              <a:t>10</a:t>
            </a:r>
            <a:r>
              <a:rPr lang="de-CH" sz="1700" b="1" baseline="30000" dirty="0">
                <a:latin typeface="Arial Narrow"/>
                <a:cs typeface="Arial Narrow"/>
              </a:rPr>
              <a:t>8</a:t>
            </a:r>
            <a:r>
              <a:rPr lang="de-CH" sz="1700" b="1" dirty="0">
                <a:latin typeface="Arial Narrow"/>
                <a:cs typeface="Arial Narrow"/>
              </a:rPr>
              <a:t> </a:t>
            </a:r>
            <a:r>
              <a:rPr lang="el-GR" sz="1700" b="1" dirty="0">
                <a:latin typeface="Arial Narrow"/>
                <a:cs typeface="Arial Narrow"/>
              </a:rPr>
              <a:t>μ</a:t>
            </a:r>
            <a:r>
              <a:rPr lang="de-CH" sz="1700" b="1" dirty="0">
                <a:latin typeface="Arial Narrow"/>
                <a:cs typeface="Arial Narrow"/>
              </a:rPr>
              <a:t>+/sec</a:t>
            </a:r>
            <a:endParaRPr lang="en-US" sz="1700" b="1" dirty="0" err="1">
              <a:latin typeface="Arial Narrow"/>
              <a:cs typeface="Arial Narrow"/>
            </a:endParaRPr>
          </a:p>
        </p:txBody>
      </p:sp>
      <p:sp>
        <p:nvSpPr>
          <p:cNvPr id="64" name="Notched Right Arrow 63"/>
          <p:cNvSpPr/>
          <p:nvPr/>
        </p:nvSpPr>
        <p:spPr bwMode="auto">
          <a:xfrm rot="12600000">
            <a:off x="3981992" y="5628304"/>
            <a:ext cx="1693175" cy="361493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49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Power of Accelerators World Wide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6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6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416824" cy="5191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2724" y="6313289"/>
            <a:ext cx="1607748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latin typeface="Arial Narrow"/>
                <a:cs typeface="Arial Narrow"/>
              </a:rPr>
              <a:t>from </a:t>
            </a:r>
            <a:r>
              <a:rPr lang="en-US" sz="1400" dirty="0" err="1" smtClean="0">
                <a:latin typeface="Arial Narrow"/>
                <a:cs typeface="Arial Narrow"/>
              </a:rPr>
              <a:t>M.Seidel</a:t>
            </a:r>
            <a:r>
              <a:rPr lang="en-US" sz="1400" dirty="0" smtClean="0">
                <a:latin typeface="Arial Narrow"/>
                <a:cs typeface="Arial Narrow"/>
              </a:rPr>
              <a:t>, GFA, PSI</a:t>
            </a:r>
            <a:endParaRPr lang="en-US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01669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3551275"/>
            <a:ext cx="9144000" cy="30808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Parity Violation is at the Heart of </a:t>
            </a:r>
            <a:r>
              <a:rPr lang="el-GR" dirty="0" smtClean="0"/>
              <a:t>μ</a:t>
            </a:r>
            <a:r>
              <a:rPr lang="de-CH" dirty="0" smtClean="0"/>
              <a:t>SR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7</a:t>
            </a:fld>
            <a:r>
              <a:rPr lang="de-DE" dirty="0" smtClean="0"/>
              <a:t>/41</a:t>
            </a:r>
            <a:endParaRPr lang="de-D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8" y="925416"/>
            <a:ext cx="2338096" cy="182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9" y="1215473"/>
            <a:ext cx="4463878" cy="206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171244" y="1090717"/>
            <a:ext cx="2644955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1</a:t>
            </a:r>
            <a:r>
              <a:rPr lang="de-CH" sz="1700" b="1" baseline="30000" dirty="0" smtClean="0">
                <a:latin typeface="Arial Narrow"/>
                <a:cs typeface="Arial Narrow"/>
              </a:rPr>
              <a:t>st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step</a:t>
            </a:r>
            <a:r>
              <a:rPr lang="de-CH" sz="1700" b="1" dirty="0" smtClean="0">
                <a:latin typeface="Arial Narrow"/>
                <a:cs typeface="Arial Narrow"/>
              </a:rPr>
              <a:t>: </a:t>
            </a:r>
            <a:br>
              <a:rPr lang="de-CH" sz="1700" b="1" dirty="0" smtClean="0">
                <a:latin typeface="Arial Narrow"/>
                <a:cs typeface="Arial Narrow"/>
              </a:rPr>
            </a:br>
            <a:r>
              <a:rPr lang="de-CH" sz="1700" b="1" dirty="0" smtClean="0">
                <a:latin typeface="Arial Narrow"/>
                <a:cs typeface="Arial Narrow"/>
              </a:rPr>
              <a:t>  100% </a:t>
            </a:r>
            <a:r>
              <a:rPr lang="de-CH" sz="1700" b="1" dirty="0" err="1" smtClean="0">
                <a:latin typeface="Arial Narrow"/>
                <a:cs typeface="Arial Narrow"/>
              </a:rPr>
              <a:t>polarized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muon</a:t>
            </a:r>
            <a:r>
              <a:rPr lang="de-CH" sz="1700" b="1" dirty="0" smtClean="0">
                <a:latin typeface="Arial Narrow"/>
                <a:cs typeface="Arial Narrow"/>
              </a:rPr>
              <a:t>, i.e. </a:t>
            </a:r>
            <a:r>
              <a:rPr lang="de-CH" sz="1700" b="1" i="1" dirty="0" smtClean="0">
                <a:latin typeface="Arial Narrow"/>
                <a:cs typeface="Arial Narrow"/>
              </a:rPr>
              <a:t>P</a:t>
            </a:r>
            <a:r>
              <a:rPr lang="de-CH" sz="1700" b="1" dirty="0" smtClean="0">
                <a:latin typeface="Arial Narrow"/>
                <a:cs typeface="Arial Narrow"/>
              </a:rPr>
              <a:t>=1</a:t>
            </a:r>
            <a:br>
              <a:rPr lang="de-CH" sz="1700" b="1" dirty="0" smtClean="0">
                <a:latin typeface="Arial Narrow"/>
                <a:cs typeface="Arial Narrow"/>
              </a:rPr>
            </a:br>
            <a:r>
              <a:rPr lang="de-CH" sz="1700" b="1" dirty="0" smtClean="0">
                <a:latin typeface="Arial Narrow"/>
                <a:cs typeface="Arial Narrow"/>
              </a:rPr>
              <a:t>  (NMR: P ≈ 10</a:t>
            </a:r>
            <a:r>
              <a:rPr lang="de-CH" sz="1700" b="1" baseline="30000" dirty="0" smtClean="0">
                <a:latin typeface="Arial Narrow"/>
                <a:cs typeface="Arial Narrow"/>
              </a:rPr>
              <a:t>-5</a:t>
            </a:r>
            <a:r>
              <a:rPr lang="de-CH" sz="1700" b="1" dirty="0" smtClean="0">
                <a:latin typeface="Arial Narrow"/>
                <a:cs typeface="Arial Narrow"/>
              </a:rPr>
              <a:t>)</a:t>
            </a:r>
            <a:endParaRPr lang="de-CH" sz="1700" b="1" dirty="0">
              <a:latin typeface="Arial Narrow"/>
              <a:cs typeface="Arial Narrow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0" y="4490320"/>
            <a:ext cx="2965961" cy="12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72" name="Group 11271"/>
          <p:cNvGrpSpPr/>
          <p:nvPr/>
        </p:nvGrpSpPr>
        <p:grpSpPr>
          <a:xfrm>
            <a:off x="3072464" y="3755383"/>
            <a:ext cx="2756850" cy="2722710"/>
            <a:chOff x="3104363" y="4063740"/>
            <a:chExt cx="2756850" cy="2722710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363" y="4063740"/>
              <a:ext cx="2756850" cy="2722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65" name="Arc 11264"/>
            <p:cNvSpPr/>
            <p:nvPr/>
          </p:nvSpPr>
          <p:spPr bwMode="auto">
            <a:xfrm>
              <a:off x="4068692" y="4886044"/>
              <a:ext cx="1024128" cy="1024128"/>
            </a:xfrm>
            <a:prstGeom prst="arc">
              <a:avLst>
                <a:gd name="adj1" fmla="val 17884349"/>
                <a:gd name="adj2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269" name="TextBox 11268"/>
            <p:cNvSpPr txBox="1"/>
            <p:nvPr/>
          </p:nvSpPr>
          <p:spPr>
            <a:xfrm>
              <a:off x="4867044" y="5060909"/>
              <a:ext cx="128240" cy="2640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l-GR" sz="1700" b="1" dirty="0" smtClean="0">
                  <a:latin typeface="Arial Narrow"/>
                  <a:cs typeface="Arial Narrow"/>
                </a:rPr>
                <a:t>φ</a:t>
              </a:r>
              <a:endParaRPr lang="de-CH" sz="1700" b="1" dirty="0" err="1">
                <a:latin typeface="Arial Narrow"/>
                <a:cs typeface="Arial Narrow"/>
              </a:endParaRPr>
            </a:p>
          </p:txBody>
        </p:sp>
      </p:grpSp>
      <p:pic>
        <p:nvPicPr>
          <p:cNvPr id="11270" name="Picture 112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37" y="4061601"/>
            <a:ext cx="2919984" cy="316992"/>
          </a:xfrm>
          <a:prstGeom prst="rect">
            <a:avLst/>
          </a:prstGeom>
        </p:spPr>
      </p:pic>
      <p:sp>
        <p:nvSpPr>
          <p:cNvPr id="11271" name="TextBox 11270"/>
          <p:cNvSpPr txBox="1"/>
          <p:nvPr/>
        </p:nvSpPr>
        <p:spPr>
          <a:xfrm>
            <a:off x="6171244" y="5016599"/>
            <a:ext cx="2776401" cy="11510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2</a:t>
            </a:r>
            <a:r>
              <a:rPr lang="de-CH" sz="1700" b="1" baseline="30000" dirty="0" smtClean="0">
                <a:latin typeface="Arial Narrow"/>
                <a:cs typeface="Arial Narrow"/>
              </a:rPr>
              <a:t>nd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latin typeface="Arial Narrow"/>
                <a:cs typeface="Arial Narrow"/>
              </a:rPr>
              <a:t>step</a:t>
            </a:r>
            <a:r>
              <a:rPr lang="de-CH" sz="1700" b="1" dirty="0" smtClean="0">
                <a:latin typeface="Arial Narrow"/>
                <a:cs typeface="Arial Narrow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de-CH" sz="1700" b="1" dirty="0">
                <a:latin typeface="Arial Narrow"/>
                <a:cs typeface="Arial Narrow"/>
              </a:rPr>
              <a:t> </a:t>
            </a:r>
            <a:r>
              <a:rPr lang="de-CH" sz="1700" b="1" dirty="0" smtClean="0">
                <a:latin typeface="Arial Narrow"/>
                <a:cs typeface="Arial Narrow"/>
              </a:rPr>
              <a:t> </a:t>
            </a:r>
            <a:r>
              <a:rPr lang="en-US" sz="1700" b="1" dirty="0">
                <a:latin typeface="Arial Narrow"/>
                <a:cs typeface="Arial Narrow"/>
              </a:rPr>
              <a:t>Positrons preferentially </a:t>
            </a:r>
            <a:r>
              <a:rPr lang="en-US" sz="1700" b="1" dirty="0" smtClean="0">
                <a:latin typeface="Arial Narrow"/>
                <a:cs typeface="Arial Narrow"/>
              </a:rPr>
              <a:t>emitted</a:t>
            </a:r>
            <a:br>
              <a:rPr lang="en-US" sz="1700" b="1" dirty="0" smtClean="0">
                <a:latin typeface="Arial Narrow"/>
                <a:cs typeface="Arial Narrow"/>
              </a:rPr>
            </a:br>
            <a:r>
              <a:rPr lang="en-US" sz="1700" b="1" dirty="0" smtClean="0">
                <a:latin typeface="Arial Narrow"/>
                <a:cs typeface="Arial Narrow"/>
              </a:rPr>
              <a:t>  along the direction of</a:t>
            </a:r>
            <a:br>
              <a:rPr lang="en-US" sz="1700" b="1" dirty="0" smtClean="0">
                <a:latin typeface="Arial Narrow"/>
                <a:cs typeface="Arial Narrow"/>
              </a:rPr>
            </a:br>
            <a:r>
              <a:rPr lang="en-US" sz="1700" b="1" dirty="0" smtClean="0">
                <a:latin typeface="Arial Narrow"/>
                <a:cs typeface="Arial Narrow"/>
              </a:rPr>
              <a:t>  </a:t>
            </a:r>
            <a:r>
              <a:rPr lang="en-US" sz="1700" b="1" dirty="0" err="1" smtClean="0">
                <a:latin typeface="Arial Narrow"/>
                <a:cs typeface="Arial Narrow"/>
              </a:rPr>
              <a:t>muon</a:t>
            </a:r>
            <a:r>
              <a:rPr lang="en-US" sz="1700" b="1" dirty="0" smtClean="0">
                <a:latin typeface="Arial Narrow"/>
                <a:cs typeface="Arial Narrow"/>
              </a:rPr>
              <a:t> </a:t>
            </a:r>
            <a:r>
              <a:rPr lang="en-US" sz="1700" b="1" dirty="0">
                <a:latin typeface="Arial Narrow"/>
                <a:cs typeface="Arial Narrow"/>
              </a:rPr>
              <a:t>spin at decay time</a:t>
            </a:r>
            <a:endParaRPr lang="de-CH" sz="17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0896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</a:t>
            </a:r>
            <a:r>
              <a:rPr lang="en-US" dirty="0" err="1"/>
              <a:t>M</a:t>
            </a:r>
            <a:r>
              <a:rPr lang="en-US" dirty="0" err="1" smtClean="0"/>
              <a:t>uons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topping in Matter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8</a:t>
            </a:fld>
            <a:r>
              <a:rPr lang="de-DE" dirty="0" smtClean="0"/>
              <a:t>/41</a:t>
            </a:r>
            <a:endParaRPr lang="de-DE" dirty="0"/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417513" y="2047875"/>
            <a:ext cx="4587875" cy="433345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6" name="AutoShape 6"/>
          <p:cNvSpPr>
            <a:spLocks noChangeArrowheads="1"/>
          </p:cNvSpPr>
          <p:nvPr/>
        </p:nvSpPr>
        <p:spPr bwMode="auto">
          <a:xfrm>
            <a:off x="1047750" y="1049338"/>
            <a:ext cx="1544638" cy="619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Muon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Production</a:t>
            </a: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1304925" y="1674813"/>
            <a:ext cx="239713" cy="603250"/>
          </a:xfrm>
          <a:prstGeom prst="downArrow">
            <a:avLst>
              <a:gd name="adj1" fmla="val 50000"/>
              <a:gd name="adj2" fmla="val 6291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3043238" y="1128713"/>
            <a:ext cx="16351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Surface Muons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Energy: 4.1 MeV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v ≈ 0.27 c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 rot="16200000">
            <a:off x="-85725" y="2566988"/>
            <a:ext cx="746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Sample</a:t>
            </a:r>
          </a:p>
        </p:txBody>
      </p:sp>
      <p:sp>
        <p:nvSpPr>
          <p:cNvPr id="40" name="AutoShape 11"/>
          <p:cNvSpPr>
            <a:spLocks noChangeArrowheads="1"/>
          </p:cNvSpPr>
          <p:nvPr/>
        </p:nvSpPr>
        <p:spPr bwMode="auto">
          <a:xfrm>
            <a:off x="592138" y="2314575"/>
            <a:ext cx="2112962" cy="619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Ionization of atoms</a:t>
            </a:r>
          </a:p>
        </p:txBody>
      </p:sp>
      <p:sp>
        <p:nvSpPr>
          <p:cNvPr id="41" name="AutoShape 12"/>
          <p:cNvSpPr>
            <a:spLocks noChangeArrowheads="1"/>
          </p:cNvSpPr>
          <p:nvPr/>
        </p:nvSpPr>
        <p:spPr bwMode="auto">
          <a:xfrm>
            <a:off x="1301750" y="2928938"/>
            <a:ext cx="239713" cy="328612"/>
          </a:xfrm>
          <a:prstGeom prst="downArrow">
            <a:avLst>
              <a:gd name="adj1" fmla="val 49667"/>
              <a:gd name="adj2" fmla="val 5695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3341688" y="2335213"/>
            <a:ext cx="16637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10</a:t>
            </a:r>
            <a:r>
              <a:rPr kumimoji="0" lang="en-US" sz="1600" b="1" i="1" u="none" strike="noStrike" kern="0" cap="none" spc="0" normalizeH="0" baseline="3000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5</a:t>
            </a: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– 10</a:t>
            </a:r>
            <a:r>
              <a:rPr kumimoji="0" lang="en-US" sz="1600" b="1" i="1" u="none" strike="noStrike" kern="0" cap="none" spc="0" normalizeH="0" baseline="3000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6</a:t>
            </a: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excess e</a:t>
            </a:r>
            <a:r>
              <a:rPr kumimoji="0" lang="en-US" sz="1600" b="1" i="1" u="none" strike="noStrike" kern="0" cap="none" spc="0" normalizeH="0" baseline="3000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–</a:t>
            </a:r>
            <a:endParaRPr kumimoji="0" lang="en-US" sz="1600" b="1" i="1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2-3 keV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v ≈ 0.007 c</a:t>
            </a:r>
          </a:p>
        </p:txBody>
      </p:sp>
      <p:sp>
        <p:nvSpPr>
          <p:cNvPr id="43" name="AutoShape 18"/>
          <p:cNvSpPr>
            <a:spLocks noChangeArrowheads="1"/>
          </p:cNvSpPr>
          <p:nvPr/>
        </p:nvSpPr>
        <p:spPr bwMode="auto">
          <a:xfrm>
            <a:off x="592138" y="3276600"/>
            <a:ext cx="2698750" cy="698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Muonium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formation (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μ</a:t>
            </a:r>
            <a:r>
              <a:rPr kumimoji="0" lang="de-CH" sz="18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+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e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–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charge cycling</a:t>
            </a:r>
            <a:endParaRPr kumimoji="0" lang="el-GR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44" name="AutoShape 19"/>
          <p:cNvSpPr>
            <a:spLocks noChangeArrowheads="1"/>
          </p:cNvSpPr>
          <p:nvPr/>
        </p:nvSpPr>
        <p:spPr bwMode="auto">
          <a:xfrm>
            <a:off x="1298575" y="3973513"/>
            <a:ext cx="239713" cy="328612"/>
          </a:xfrm>
          <a:prstGeom prst="downArrow">
            <a:avLst>
              <a:gd name="adj1" fmla="val 49667"/>
              <a:gd name="adj2" fmla="val 5695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5" name="Line 20"/>
          <p:cNvSpPr>
            <a:spLocks noChangeShapeType="1"/>
          </p:cNvSpPr>
          <p:nvPr/>
        </p:nvSpPr>
        <p:spPr bwMode="auto">
          <a:xfrm flipV="1">
            <a:off x="2689225" y="2944813"/>
            <a:ext cx="896938" cy="257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3611563" y="3722688"/>
            <a:ext cx="1123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100 eV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v ≈ 0.0013 c</a:t>
            </a:r>
          </a:p>
        </p:txBody>
      </p:sp>
      <p:sp>
        <p:nvSpPr>
          <p:cNvPr id="47" name="AutoShape 22"/>
          <p:cNvSpPr>
            <a:spLocks noChangeArrowheads="1"/>
          </p:cNvSpPr>
          <p:nvPr/>
        </p:nvSpPr>
        <p:spPr bwMode="auto">
          <a:xfrm>
            <a:off x="588963" y="4321175"/>
            <a:ext cx="2698750" cy="11477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mainly elastic collisions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(dissociation, 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μ</a:t>
            </a:r>
            <a:r>
              <a:rPr kumimoji="0" lang="de-CH" sz="18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+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e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–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→ 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μ</a:t>
            </a:r>
            <a:r>
              <a:rPr kumimoji="0" lang="de-CH" sz="18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+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stop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typically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at</a:t>
            </a:r>
            <a:r>
              <a:rPr lang="de-CH" sz="1800" b="1" kern="0" dirty="0">
                <a:latin typeface="+mn-lt"/>
              </a:rPr>
              <a:t/>
            </a:r>
            <a:br>
              <a:rPr lang="de-CH" sz="1800" b="1" kern="0" dirty="0">
                <a:latin typeface="+mn-lt"/>
              </a:rPr>
            </a:b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an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interstitial</a:t>
            </a:r>
            <a:r>
              <a:rPr kumimoji="0" lang="de-CH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de-CH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site</a:t>
            </a:r>
            <a:endParaRPr kumimoji="0" lang="en-US" sz="1800" b="1" i="0" u="none" strike="noStrike" kern="0" cap="none" spc="0" normalizeH="0" baseline="3000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 flipV="1">
            <a:off x="2692400" y="4110038"/>
            <a:ext cx="933450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9" name="AutoShape 25"/>
          <p:cNvSpPr>
            <a:spLocks noChangeArrowheads="1"/>
          </p:cNvSpPr>
          <p:nvPr/>
        </p:nvSpPr>
        <p:spPr bwMode="auto">
          <a:xfrm rot="5400000">
            <a:off x="1285641" y="5594587"/>
            <a:ext cx="624355" cy="373062"/>
          </a:xfrm>
          <a:custGeom>
            <a:avLst/>
            <a:gdLst>
              <a:gd name="T0" fmla="*/ 329983 w 21600"/>
              <a:gd name="T1" fmla="*/ 0 h 21600"/>
              <a:gd name="T2" fmla="*/ 197981 w 21600"/>
              <a:gd name="T3" fmla="*/ 124354 h 21600"/>
              <a:gd name="T4" fmla="*/ 0 w 21600"/>
              <a:gd name="T5" fmla="*/ 310902 h 21600"/>
              <a:gd name="T6" fmla="*/ 197981 w 21600"/>
              <a:gd name="T7" fmla="*/ 373062 h 21600"/>
              <a:gd name="T8" fmla="*/ 395962 w 21600"/>
              <a:gd name="T9" fmla="*/ 259071 h 21600"/>
              <a:gd name="T10" fmla="*/ 461963 w 21600"/>
              <a:gd name="T11" fmla="*/ 124354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0" name="AutoShape 26"/>
          <p:cNvSpPr>
            <a:spLocks noChangeArrowheads="1"/>
          </p:cNvSpPr>
          <p:nvPr/>
        </p:nvSpPr>
        <p:spPr bwMode="auto">
          <a:xfrm>
            <a:off x="5111750" y="2343150"/>
            <a:ext cx="479425" cy="3125788"/>
          </a:xfrm>
          <a:prstGeom prst="downArrow">
            <a:avLst>
              <a:gd name="adj1" fmla="val 50000"/>
              <a:gd name="adj2" fmla="val 16299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1" name="AutoShape 27"/>
          <p:cNvSpPr>
            <a:spLocks noChangeArrowheads="1"/>
          </p:cNvSpPr>
          <p:nvPr/>
        </p:nvSpPr>
        <p:spPr bwMode="auto">
          <a:xfrm>
            <a:off x="1806575" y="5661248"/>
            <a:ext cx="1846263" cy="495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thermalized 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μ</a:t>
            </a:r>
            <a:r>
              <a:rPr kumimoji="0" lang="de-CH" sz="18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+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</a:p>
        </p:txBody>
      </p:sp>
      <p:grpSp>
        <p:nvGrpSpPr>
          <p:cNvPr id="52" name="Group 32"/>
          <p:cNvGrpSpPr>
            <a:grpSpLocks/>
          </p:cNvGrpSpPr>
          <p:nvPr/>
        </p:nvGrpSpPr>
        <p:grpSpPr bwMode="auto">
          <a:xfrm>
            <a:off x="5735638" y="2090738"/>
            <a:ext cx="3090862" cy="2333625"/>
            <a:chOff x="3601" y="1580"/>
            <a:chExt cx="1947" cy="1470"/>
          </a:xfrm>
        </p:grpSpPr>
        <p:sp>
          <p:nvSpPr>
            <p:cNvPr id="53" name="AutoShape 28"/>
            <p:cNvSpPr>
              <a:spLocks noChangeArrowheads="1"/>
            </p:cNvSpPr>
            <p:nvPr/>
          </p:nvSpPr>
          <p:spPr bwMode="auto">
            <a:xfrm>
              <a:off x="3601" y="1580"/>
              <a:ext cx="1947" cy="1470"/>
            </a:xfrm>
            <a:prstGeom prst="roundRect">
              <a:avLst>
                <a:gd name="adj" fmla="val 813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54" name="Text Box 31"/>
            <p:cNvSpPr txBox="1">
              <a:spLocks noChangeArrowheads="1"/>
            </p:cNvSpPr>
            <p:nvPr/>
          </p:nvSpPr>
          <p:spPr bwMode="auto">
            <a:xfrm>
              <a:off x="3673" y="1680"/>
              <a:ext cx="1802" cy="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  <a:t> Total stopping time in</a:t>
              </a:r>
              <a:br>
                <a:rPr kumimoji="0" lang="en-US" sz="18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</a:br>
              <a:r>
                <a:rPr kumimoji="0" lang="en-US" sz="18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  <a:t>   matter &lt; 0.1 ns</a:t>
              </a:r>
              <a:br>
                <a:rPr kumimoji="0" lang="en-US" sz="18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</a:br>
              <a:endParaRPr kumimoji="0" lang="en-US" sz="18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  <a:t> Only electrostatic processes</a:t>
              </a:r>
              <a:br>
                <a:rPr kumimoji="0" lang="en-US" sz="18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</a:br>
              <a:r>
                <a:rPr kumimoji="0" lang="en-US" sz="18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  <a:t>   → no loss of polarization!</a:t>
              </a:r>
              <a:br>
                <a:rPr kumimoji="0" lang="en-US" sz="18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</a:br>
              <a:endParaRPr kumimoji="0" lang="en-US" sz="18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 Narrow" pitchFamily="34" charset="0"/>
                </a:rPr>
                <a:t> Penetration ≈ 0.1 mm</a:t>
              </a:r>
            </a:p>
          </p:txBody>
        </p:sp>
      </p:grpSp>
      <p:sp>
        <p:nvSpPr>
          <p:cNvPr id="55" name="AutoShape 33"/>
          <p:cNvSpPr>
            <a:spLocks noChangeArrowheads="1"/>
          </p:cNvSpPr>
          <p:nvPr/>
        </p:nvSpPr>
        <p:spPr bwMode="auto">
          <a:xfrm>
            <a:off x="5735638" y="4606925"/>
            <a:ext cx="3090862" cy="11287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6" name="Text Box 34"/>
          <p:cNvSpPr txBox="1">
            <a:spLocks noChangeArrowheads="1"/>
          </p:cNvSpPr>
          <p:nvPr/>
        </p:nvSpPr>
        <p:spPr bwMode="auto">
          <a:xfrm>
            <a:off x="5945188" y="4713288"/>
            <a:ext cx="26717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Low Energy Muons: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much less excess electrons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Penetration ≈ 1 – 200 nm</a:t>
            </a:r>
          </a:p>
        </p:txBody>
      </p:sp>
    </p:spTree>
    <p:extLst>
      <p:ext uri="{BB962C8B-B14F-4D97-AF65-F5344CB8AC3E}">
        <p14:creationId xmlns:p14="http://schemas.microsoft.com/office/powerpoint/2010/main" val="336782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Energies for Different </a:t>
            </a:r>
            <a:r>
              <a:rPr lang="en-US" dirty="0"/>
              <a:t>S</a:t>
            </a:r>
            <a:r>
              <a:rPr lang="en-US" dirty="0" smtClean="0"/>
              <a:t>tudies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Oct. 17, 2012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Fermilab,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2643-5466-486D-9147-44BBFE58F5E4}" type="slidenum">
              <a:rPr lang="de-DE" smtClean="0"/>
              <a:pPr/>
              <a:t>9</a:t>
            </a:fld>
            <a:r>
              <a:rPr lang="de-DE" dirty="0" smtClean="0"/>
              <a:t>/41</a:t>
            </a:r>
            <a:endParaRPr lang="de-DE" dirty="0"/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180082" y="533102"/>
            <a:ext cx="4679950" cy="6064250"/>
            <a:chOff x="12" y="212"/>
            <a:chExt cx="2948" cy="3820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1179" y="2742"/>
              <a:ext cx="635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ts val="0"/>
                </a:spcAft>
                <a:buClr>
                  <a:srgbClr val="333399"/>
                </a:buClr>
                <a:buSzTx/>
                <a:buFontTx/>
                <a:buNone/>
                <a:tabLst/>
                <a:defRPr/>
              </a:pPr>
              <a:r>
                <a:rPr kumimoji="0" lang="de-CH" sz="1800" b="1" i="0" u="sng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</a:rPr>
                <a:t>LE µSR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956" y="1491"/>
              <a:ext cx="740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ts val="0"/>
                </a:spcAft>
                <a:buClr>
                  <a:srgbClr val="333399"/>
                </a:buClr>
                <a:buSzTx/>
                <a:buFontTx/>
                <a:buNone/>
                <a:tabLst/>
                <a:defRPr/>
              </a:pPr>
              <a:r>
                <a:rPr kumimoji="0" lang="de-CH" sz="1800" b="1" i="0" u="sng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</a:rPr>
                <a:t>Bulk µSR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950" y="1264"/>
              <a:ext cx="895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ts val="0"/>
                </a:spcAft>
                <a:buClr>
                  <a:srgbClr val="333399"/>
                </a:buClr>
                <a:buSzTx/>
                <a:buFontTx/>
                <a:buNone/>
                <a:tabLst/>
                <a:defRPr/>
              </a:pPr>
              <a:r>
                <a:rPr kumimoji="0" lang="de-CH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</a:rPr>
                <a:t>Decay beam</a:t>
              </a: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680" y="1737"/>
              <a:ext cx="980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ts val="0"/>
                </a:spcAft>
                <a:buClr>
                  <a:srgbClr val="333399"/>
                </a:buClr>
                <a:buSzTx/>
                <a:buFontTx/>
                <a:buNone/>
                <a:tabLst/>
                <a:defRPr/>
              </a:pPr>
              <a:r>
                <a:rPr kumimoji="0" lang="de-CH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</a:rPr>
                <a:t>Surface beam</a:t>
              </a: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567" y="663"/>
              <a:ext cx="449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ts val="0"/>
                </a:spcAft>
                <a:buClr>
                  <a:srgbClr val="333399"/>
                </a:buClr>
                <a:buSzTx/>
                <a:buFontTx/>
                <a:buNone/>
                <a:tabLst/>
                <a:defRPr/>
              </a:pPr>
              <a:r>
                <a:rPr kumimoji="0" lang="de-CH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rPr>
                <a:t>Cu</a:t>
              </a: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1218" y="739"/>
              <a:ext cx="1051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>
              <a:spAutoFit/>
            </a:bodyPr>
            <a:lstStyle>
              <a:lvl1pPr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ts val="0"/>
                </a:spcAft>
                <a:buClr>
                  <a:srgbClr val="333399"/>
                </a:buClr>
                <a:buSzTx/>
                <a:buFontTx/>
                <a:buNone/>
                <a:tabLst/>
                <a:defRPr/>
              </a:pPr>
              <a:r>
                <a:rPr kumimoji="0" lang="de-CH" sz="1800" b="1" i="0" u="sng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</a:rPr>
                <a:t>Cosmic muons</a:t>
              </a: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859" y="2760"/>
              <a:ext cx="332" cy="292"/>
            </a:xfrm>
            <a:custGeom>
              <a:avLst/>
              <a:gdLst>
                <a:gd name="T0" fmla="*/ 0 w 332"/>
                <a:gd name="T1" fmla="*/ 292 h 292"/>
                <a:gd name="T2" fmla="*/ 168 w 332"/>
                <a:gd name="T3" fmla="*/ 172 h 292"/>
                <a:gd name="T4" fmla="*/ 332 w 332"/>
                <a:gd name="T5" fmla="*/ 0 h 2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2" h="292">
                  <a:moveTo>
                    <a:pt x="0" y="292"/>
                  </a:moveTo>
                  <a:cubicBezTo>
                    <a:pt x="28" y="272"/>
                    <a:pt x="113" y="221"/>
                    <a:pt x="168" y="172"/>
                  </a:cubicBezTo>
                  <a:cubicBezTo>
                    <a:pt x="223" y="123"/>
                    <a:pt x="298" y="36"/>
                    <a:pt x="332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62000" tIns="226800" rIns="16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1687" y="1541"/>
              <a:ext cx="264" cy="462"/>
            </a:xfrm>
            <a:custGeom>
              <a:avLst/>
              <a:gdLst>
                <a:gd name="T0" fmla="*/ 0 w 264"/>
                <a:gd name="T1" fmla="*/ 462 h 462"/>
                <a:gd name="T2" fmla="*/ 165 w 264"/>
                <a:gd name="T3" fmla="*/ 171 h 462"/>
                <a:gd name="T4" fmla="*/ 264 w 264"/>
                <a:gd name="T5" fmla="*/ 0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4" h="462">
                  <a:moveTo>
                    <a:pt x="0" y="462"/>
                  </a:moveTo>
                  <a:cubicBezTo>
                    <a:pt x="27" y="414"/>
                    <a:pt x="121" y="248"/>
                    <a:pt x="165" y="171"/>
                  </a:cubicBezTo>
                  <a:cubicBezTo>
                    <a:pt x="209" y="94"/>
                    <a:pt x="244" y="36"/>
                    <a:pt x="264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FE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62000" tIns="226800" rIns="16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25" name="Object 13"/>
            <p:cNvGraphicFramePr>
              <a:graphicFrameLocks noChangeAspect="1"/>
            </p:cNvGraphicFramePr>
            <p:nvPr/>
          </p:nvGraphicFramePr>
          <p:xfrm>
            <a:off x="12" y="212"/>
            <a:ext cx="2948" cy="38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44" name="Graph" r:id="rId3" imgW="6941820" imgH="8307324" progId="Origin50.Graph">
                    <p:embed/>
                  </p:oleObj>
                </mc:Choice>
                <mc:Fallback>
                  <p:oleObj name="Graph" r:id="rId3" imgW="6941820" imgH="8307324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587"/>
                        <a:stretch>
                          <a:fillRect/>
                        </a:stretch>
                      </p:blipFill>
                      <p:spPr bwMode="auto">
                        <a:xfrm>
                          <a:off x="12" y="212"/>
                          <a:ext cx="2948" cy="38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FE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4643686" y="1916832"/>
            <a:ext cx="4248794" cy="2879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62000" tIns="226800" rIns="162000"/>
          <a:lstStyle/>
          <a:p>
            <a:pPr defTabSz="444500" eaLnBrk="1" hangingPunct="1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Font typeface="Wingdings 3" pitchFamily="18" charset="2"/>
              <a:buNone/>
            </a:pPr>
            <a:r>
              <a:rPr lang="en-US" sz="1700" b="1" dirty="0">
                <a:latin typeface="+mn-lt"/>
              </a:rPr>
              <a:t>Bulk µSR:</a:t>
            </a:r>
          </a:p>
          <a:p>
            <a:pPr marL="285750" indent="-285750" defTabSz="444500" eaLnBrk="1" hangingPunct="1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b="1" dirty="0" smtClean="0">
                <a:latin typeface="+mn-lt"/>
              </a:rPr>
              <a:t>“</a:t>
            </a:r>
            <a:r>
              <a:rPr lang="en-US" sz="1700" b="1" dirty="0">
                <a:latin typeface="+mn-lt"/>
              </a:rPr>
              <a:t>Normal” samples (</a:t>
            </a:r>
            <a:r>
              <a:rPr lang="en-US" sz="1700" b="1" dirty="0" smtClean="0">
                <a:latin typeface="+mn-lt"/>
              </a:rPr>
              <a:t>sub-mm)</a:t>
            </a:r>
          </a:p>
          <a:p>
            <a:pPr marL="285750" indent="-285750" defTabSz="444500" eaLnBrk="1" hangingPunct="1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b="1" dirty="0" smtClean="0">
                <a:latin typeface="+mn-lt"/>
                <a:sym typeface="Wingdings 3" pitchFamily="18" charset="2"/>
              </a:rPr>
              <a:t>Bulky</a:t>
            </a:r>
            <a:r>
              <a:rPr lang="en-US" sz="1700" b="1" dirty="0" smtClean="0">
                <a:latin typeface="+mn-lt"/>
              </a:rPr>
              <a:t> </a:t>
            </a:r>
            <a:r>
              <a:rPr lang="en-US" sz="1700" b="1" dirty="0">
                <a:latin typeface="+mn-lt"/>
              </a:rPr>
              <a:t>samples </a:t>
            </a:r>
            <a:r>
              <a:rPr lang="en-US" sz="1700" b="1" dirty="0" smtClean="0">
                <a:latin typeface="+mn-lt"/>
              </a:rPr>
              <a:t>or </a:t>
            </a:r>
            <a:r>
              <a:rPr lang="en-US" sz="1700" b="1" dirty="0">
                <a:latin typeface="+mn-lt"/>
              </a:rPr>
              <a:t>samples in containers or </a:t>
            </a:r>
            <a:r>
              <a:rPr lang="en-US" sz="1700" b="1" dirty="0" smtClean="0">
                <a:latin typeface="+mn-lt"/>
              </a:rPr>
              <a:t>pressure cells</a:t>
            </a:r>
            <a:br>
              <a:rPr lang="en-US" sz="1700" b="1" dirty="0" smtClean="0">
                <a:latin typeface="+mn-lt"/>
              </a:rPr>
            </a:br>
            <a:endParaRPr lang="en-US" sz="1700" b="1" dirty="0">
              <a:latin typeface="+mn-lt"/>
            </a:endParaRPr>
          </a:p>
          <a:p>
            <a:pPr defTabSz="444500" eaLnBrk="1" hangingPunct="1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Font typeface="Wingdings 3" pitchFamily="18" charset="2"/>
              <a:buNone/>
            </a:pPr>
            <a:r>
              <a:rPr lang="en-US" sz="1700" b="1" dirty="0">
                <a:latin typeface="+mn-lt"/>
              </a:rPr>
              <a:t>LE-µSR:</a:t>
            </a:r>
          </a:p>
          <a:p>
            <a:pPr marL="285750" indent="-285750" defTabSz="444500" eaLnBrk="1" hangingPunct="1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b="1" dirty="0" smtClean="0">
                <a:latin typeface="+mn-lt"/>
              </a:rPr>
              <a:t>Depth-selective </a:t>
            </a:r>
            <a:r>
              <a:rPr lang="en-US" sz="1700" b="1" dirty="0">
                <a:latin typeface="+mn-lt"/>
              </a:rPr>
              <a:t>investigations (1–200 nm)</a:t>
            </a:r>
            <a:endParaRPr lang="de-CH" sz="17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5201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vorlage_quer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rgbClr val="00B05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700" dirty="0" err="1">
            <a:latin typeface="Arial Narrow"/>
            <a:cs typeface="Arial Narrow"/>
          </a:defRPr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ppt_vorlage_quer</Template>
  <TotalTime>0</TotalTime>
  <Words>2206</Words>
  <Application>Microsoft Office PowerPoint</Application>
  <PresentationFormat>On-screen Show (4:3)</PresentationFormat>
  <Paragraphs>576</Paragraphs>
  <Slides>47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ppt_vorlage_quer</vt:lpstr>
      <vt:lpstr>Graph</vt:lpstr>
      <vt:lpstr>CorelDRAW</vt:lpstr>
      <vt:lpstr>Image Document</vt:lpstr>
      <vt:lpstr>PowerPoint Presentation</vt:lpstr>
      <vt:lpstr>µSR Facilities around the World </vt:lpstr>
      <vt:lpstr>µSR Facilities around the World</vt:lpstr>
      <vt:lpstr>Proton Accelerator at PSI</vt:lpstr>
      <vt:lpstr>Muon Production – Example: Target E at PSI</vt:lpstr>
      <vt:lpstr>Beam Power of Accelerators World Wide</vt:lpstr>
      <vt:lpstr>Parity Violation is at the Heart of μSR</vt:lpstr>
      <vt:lpstr>Surface Muons Stopping in Matter</vt:lpstr>
      <vt:lpstr>Different Energies for Different Studies</vt:lpstr>
      <vt:lpstr>Muon Spin Precession – Bloch Equation</vt:lpstr>
      <vt:lpstr>Principle Setup for Time Differential μSR</vt:lpstr>
      <vt:lpstr>μSR Spectra</vt:lpstr>
      <vt:lpstr>μSR Spectra - Fourier</vt:lpstr>
      <vt:lpstr>μSR: Time Window and Sensitivity</vt:lpstr>
      <vt:lpstr>μSR: Magnetic Volume Fraction</vt:lpstr>
      <vt:lpstr>μSR Techniques</vt:lpstr>
      <vt:lpstr>Muon Beam Time Structure</vt:lpstr>
      <vt:lpstr>Difference between CW and Pulsed Beams</vt:lpstr>
      <vt:lpstr>What means good timing? The High Field Instrument at PSI</vt:lpstr>
      <vt:lpstr>What means good timing? The High Field Instrument at PSI</vt:lpstr>
      <vt:lpstr>Typical Research Fields of μSR</vt:lpstr>
      <vt:lpstr>Typical Research Fields of μSR</vt:lpstr>
      <vt:lpstr>Typical Research Fields of μSR</vt:lpstr>
      <vt:lpstr>Typical Research Fields of μSR</vt:lpstr>
      <vt:lpstr>Typical Research Fields of μSR</vt:lpstr>
      <vt:lpstr>Typical Research Fields of μSR</vt:lpstr>
      <vt:lpstr>Typical Research Fields of μSR</vt:lpstr>
      <vt:lpstr>Typical Research Fields of μSR</vt:lpstr>
      <vt:lpstr>Generation of Thermal μ+ at a Pulsed Muon Beam</vt:lpstr>
      <vt:lpstr>Generation of Polarized Epithermal μ+</vt:lpstr>
      <vt:lpstr>Characteristics of Epithermal μ+</vt:lpstr>
      <vt:lpstr>Low Energy μ+ Beam and Setup for  LE- μSR </vt:lpstr>
      <vt:lpstr>Low Energy μ+ Beam and Setup for LE-μSR </vt:lpstr>
      <vt:lpstr>μE4 Beamline at PSI</vt:lpstr>
      <vt:lpstr>Meissner State Measurements</vt:lpstr>
      <vt:lpstr>keV μ+ Stopping Profiles in Matter</vt:lpstr>
      <vt:lpstr>Absolute Determination of the Magnetic Penetration Depth</vt:lpstr>
      <vt:lpstr>Example: Anisotropy of the Meissner State in YBa2Cu3O6.95</vt:lpstr>
      <vt:lpstr>Example: Anisotropy of the Meissner State in YBa2Cu3O6.95</vt:lpstr>
      <vt:lpstr>Fermilab Nb Cavity Meissner Screening</vt:lpstr>
      <vt:lpstr>PowerPoint Presentation</vt:lpstr>
      <vt:lpstr>Spatially homogeneous ferromagnetism of (Ga,Mn)As</vt:lpstr>
      <vt:lpstr>Dimensionality Control of Electronic Phase Transitions </vt:lpstr>
      <vt:lpstr>Measuring the Spin-Diffusion Length in a Functional Organic Spin Valve</vt:lpstr>
      <vt:lpstr>La2-xSrxCuO4 Heterostructures – Giant Proximity Effect </vt:lpstr>
      <vt:lpstr>Cold Muonium Source</vt:lpstr>
      <vt:lpstr>Low Dimensional Magnetism – La2-xSrxCuO4 Superlattices </vt:lpstr>
    </vt:vector>
  </TitlesOfParts>
  <Manager/>
  <Company>Paul Scherrer Institut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Scherrer Institut</dc:title>
  <dc:subject/>
  <dc:creator>PSIUser</dc:creator>
  <cp:keywords/>
  <dc:description/>
  <cp:lastModifiedBy>PSI USER</cp:lastModifiedBy>
  <cp:revision>306</cp:revision>
  <cp:lastPrinted>2004-07-12T09:37:01Z</cp:lastPrinted>
  <dcterms:created xsi:type="dcterms:W3CDTF">2010-03-26T12:27:56Z</dcterms:created>
  <dcterms:modified xsi:type="dcterms:W3CDTF">2012-10-12T14:45:28Z</dcterms:modified>
  <cp:category/>
</cp:coreProperties>
</file>