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</p:sldMasterIdLst>
  <p:notesMasterIdLst>
    <p:notesMasterId r:id="rId30"/>
  </p:notesMasterIdLst>
  <p:sldIdLst>
    <p:sldId id="256" r:id="rId3"/>
    <p:sldId id="382" r:id="rId4"/>
    <p:sldId id="462" r:id="rId5"/>
    <p:sldId id="463" r:id="rId6"/>
    <p:sldId id="446" r:id="rId7"/>
    <p:sldId id="465" r:id="rId8"/>
    <p:sldId id="466" r:id="rId9"/>
    <p:sldId id="391" r:id="rId10"/>
    <p:sldId id="443" r:id="rId11"/>
    <p:sldId id="460" r:id="rId12"/>
    <p:sldId id="464" r:id="rId13"/>
    <p:sldId id="390" r:id="rId14"/>
    <p:sldId id="470" r:id="rId15"/>
    <p:sldId id="475" r:id="rId16"/>
    <p:sldId id="476" r:id="rId17"/>
    <p:sldId id="469" r:id="rId18"/>
    <p:sldId id="468" r:id="rId19"/>
    <p:sldId id="482" r:id="rId20"/>
    <p:sldId id="479" r:id="rId21"/>
    <p:sldId id="480" r:id="rId22"/>
    <p:sldId id="481" r:id="rId23"/>
    <p:sldId id="474" r:id="rId24"/>
    <p:sldId id="472" r:id="rId25"/>
    <p:sldId id="477" r:id="rId26"/>
    <p:sldId id="478" r:id="rId27"/>
    <p:sldId id="471" r:id="rId28"/>
    <p:sldId id="444" r:id="rId29"/>
  </p:sldIdLst>
  <p:sldSz cx="9144000" cy="6858000" type="screen4x3"/>
  <p:notesSz cx="6858000" cy="9144000"/>
  <p:defaultTextStyle>
    <a:defPPr>
      <a:defRPr lang="en-GB"/>
    </a:defPPr>
    <a:lvl1pPr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pitchFamily="1" charset="0"/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1pPr>
    <a:lvl2pPr marL="742950" indent="-28575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pitchFamily="1" charset="0"/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2pPr>
    <a:lvl3pPr marL="11430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pitchFamily="1" charset="0"/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3pPr>
    <a:lvl4pPr marL="16002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pitchFamily="1" charset="0"/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4pPr>
    <a:lvl5pPr marL="2057400" indent="-228600" algn="r" defTabSz="457200" rtl="0" fontAlgn="base">
      <a:spcBef>
        <a:spcPts val="600"/>
      </a:spcBef>
      <a:spcAft>
        <a:spcPct val="0"/>
      </a:spcAft>
      <a:buClr>
        <a:srgbClr val="000000"/>
      </a:buClr>
      <a:buSzPct val="100000"/>
      <a:buFont typeface="Times New Roman" pitchFamily="1" charset="0"/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000080"/>
    <a:srgbClr val="D68C2C"/>
    <a:srgbClr val="FF6699"/>
    <a:srgbClr val="90EE90"/>
    <a:srgbClr val="FF8000"/>
    <a:srgbClr val="FA91C5"/>
    <a:srgbClr val="3EFDDC"/>
    <a:srgbClr val="EFD8A1"/>
    <a:srgbClr val="00D3AD"/>
    <a:srgbClr val="9BBF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800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76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ts val="3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" charset="0"/>
                <a:ea typeface="Arial Unicode MS" pitchFamily="1" charset="0"/>
                <a:cs typeface="Arial Unicode MS" pitchFamily="1" charset="0"/>
              </a:defRPr>
            </a:lvl1pPr>
          </a:lstStyle>
          <a:p>
            <a:pPr>
              <a:defRPr/>
            </a:pPr>
            <a:fld id="{6C2187D8-C8D1-EC49-8808-0BA3BF7A1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" charset="0"/>
      <a:defRPr sz="1200" kern="1200">
        <a:solidFill>
          <a:srgbClr val="000000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" charset="0"/>
      <a:defRPr sz="1200" kern="1200">
        <a:solidFill>
          <a:srgbClr val="000000"/>
        </a:solidFill>
        <a:latin typeface="Times New Roman" pitchFamily="1" charset="0"/>
        <a:ea typeface="ＭＳ Ｐゴシック" pitchFamily="1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" charset="0"/>
      <a:defRPr sz="1200" kern="1200">
        <a:solidFill>
          <a:srgbClr val="000000"/>
        </a:solidFill>
        <a:latin typeface="Times New Roman" pitchFamily="1" charset="0"/>
        <a:ea typeface="ＭＳ Ｐゴシック" pitchFamily="1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" charset="0"/>
      <a:defRPr sz="1200" kern="1200">
        <a:solidFill>
          <a:srgbClr val="000000"/>
        </a:solidFill>
        <a:latin typeface="Times New Roman" pitchFamily="1" charset="0"/>
        <a:ea typeface="ＭＳ Ｐゴシック" pitchFamily="1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" charset="0"/>
      <a:defRPr sz="1200" kern="1200">
        <a:solidFill>
          <a:srgbClr val="000000"/>
        </a:solidFill>
        <a:latin typeface="Times New Roman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4F58C2-AB67-4B4B-B7A0-79F49BE519AA}" type="slidenum">
              <a:rPr lang="en-US"/>
              <a:pPr/>
              <a:t>1</a:t>
            </a:fld>
            <a:endParaRPr lang="en-US"/>
          </a:p>
        </p:txBody>
      </p:sp>
      <p:sp>
        <p:nvSpPr>
          <p:cNvPr id="296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F13967-FB44-104C-B7BC-7B00189E6CE2}" type="slidenum">
              <a:rPr lang="en-US"/>
              <a:pPr/>
              <a:t>10</a:t>
            </a:fld>
            <a:endParaRPr lang="en-US"/>
          </a:p>
        </p:txBody>
      </p:sp>
      <p:sp>
        <p:nvSpPr>
          <p:cNvPr id="829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F13967-FB44-104C-B7BC-7B00189E6CE2}" type="slidenum">
              <a:rPr lang="en-US"/>
              <a:pPr/>
              <a:t>11</a:t>
            </a:fld>
            <a:endParaRPr lang="en-US"/>
          </a:p>
        </p:txBody>
      </p:sp>
      <p:sp>
        <p:nvSpPr>
          <p:cNvPr id="829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12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13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14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15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16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17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22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23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2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24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25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26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D683BB-89CD-414E-8C4B-345B3879FE65}" type="slidenum">
              <a:rPr lang="en-US"/>
              <a:pPr/>
              <a:t>27</a:t>
            </a:fld>
            <a:endParaRPr lang="en-US"/>
          </a:p>
        </p:txBody>
      </p:sp>
      <p:sp>
        <p:nvSpPr>
          <p:cNvPr id="911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11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3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4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DC4F039-1D94-A840-B459-AF3C292B5A52}" type="slidenum">
              <a:rPr lang="en-US"/>
              <a:pPr/>
              <a:t>5</a:t>
            </a:fld>
            <a:endParaRPr lang="en-US"/>
          </a:p>
        </p:txBody>
      </p:sp>
      <p:sp>
        <p:nvSpPr>
          <p:cNvPr id="4198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CC29182-D53E-A741-A7B3-C5E937C79C40}" type="slidenum">
              <a:rPr lang="en-US"/>
              <a:pPr/>
              <a:t>6</a:t>
            </a:fld>
            <a:endParaRPr lang="en-US"/>
          </a:p>
        </p:txBody>
      </p:sp>
      <p:sp>
        <p:nvSpPr>
          <p:cNvPr id="1341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CC29182-D53E-A741-A7B3-C5E937C79C40}" type="slidenum">
              <a:rPr lang="en-US"/>
              <a:pPr/>
              <a:t>7</a:t>
            </a:fld>
            <a:endParaRPr lang="en-US"/>
          </a:p>
        </p:txBody>
      </p:sp>
      <p:sp>
        <p:nvSpPr>
          <p:cNvPr id="1341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8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CC29182-D53E-A741-A7B3-C5E937C79C40}" type="slidenum">
              <a:rPr lang="en-US"/>
              <a:pPr/>
              <a:t>9</a:t>
            </a:fld>
            <a:endParaRPr lang="en-US"/>
          </a:p>
        </p:txBody>
      </p:sp>
      <p:sp>
        <p:nvSpPr>
          <p:cNvPr id="1341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645CC-7D32-1343-B0AB-42F8F1FC0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67952-F0E8-5643-B5CF-0EB0DF5E6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29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07467-64DE-CA47-988F-861A6E524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68564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1981200"/>
            <a:ext cx="33512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3813" y="1981200"/>
            <a:ext cx="3352800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3813" y="4113213"/>
            <a:ext cx="3352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1563-2B83-AB49-87B2-BFB29C335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12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813" y="1981200"/>
            <a:ext cx="33528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B7723-DE96-6840-8E8B-5B845CFC5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29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68564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A63B8-E860-7345-B4E7-0E09DCFCD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12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813" y="1981200"/>
            <a:ext cx="33528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84D71-2CA4-B848-B936-D88DD8291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91799-C5C6-DE4D-B2E7-88CD646BE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A08CB-9919-C445-AD17-683E9506D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8AB40-51F1-2741-BB46-53B4AB6A6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F02BB-A6D1-7C4C-B731-C08D2A89F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59A1-B8E8-4849-87EE-EF908AB34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ftr"/>
          </p:nvPr>
        </p:nvSpPr>
        <p:spPr bwMode="auto">
          <a:xfrm>
            <a:off x="2095500" y="6324600"/>
            <a:ext cx="4951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a typeface="Arial Unicode MS" pitchFamily="1" charset="0"/>
                <a:cs typeface="Arial Unicode MS" pitchFamily="1" charset="0"/>
              </a:defRPr>
            </a:lvl1pPr>
          </a:lstStyle>
          <a:p>
            <a:pPr>
              <a:defRPr/>
            </a:pPr>
            <a:r>
              <a:rPr lang="en-US" dirty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381000" y="6305550"/>
            <a:ext cx="989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ea typeface="Arial Unicode MS" pitchFamily="1" charset="0"/>
                <a:cs typeface="Arial Unicode MS" pitchFamily="1" charset="0"/>
              </a:defRPr>
            </a:lvl1pPr>
          </a:lstStyle>
          <a:p>
            <a:pPr>
              <a:defRPr/>
            </a:pPr>
            <a:fld id="{E25A8F7F-687C-8547-9C6B-0288BAF27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64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64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800100" y="914400"/>
            <a:ext cx="7543800" cy="1588"/>
          </a:xfrm>
          <a:prstGeom prst="line">
            <a:avLst/>
          </a:prstGeom>
          <a:noFill/>
          <a:ln w="36720">
            <a:solidFill>
              <a:srgbClr val="FFFF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0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54"/>
            </a:gs>
            <a:gs pos="50000">
              <a:srgbClr val="00007A"/>
            </a:gs>
            <a:gs pos="100000">
              <a:srgbClr val="0000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64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4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64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800">
          <a:solidFill>
            <a:srgbClr val="FFFFFF"/>
          </a:solidFill>
          <a:latin typeface="Arial" pitchFamily="1" charset="0"/>
          <a:ea typeface="MS Gothic" charset="0"/>
          <a:cs typeface="MS Gothic" charset="0"/>
        </a:defRPr>
      </a:lvl9pPr>
    </p:titleStyle>
    <p:bodyStyle>
      <a:lvl1pPr marL="342900" indent="-3429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4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 sz="2000">
          <a:solidFill>
            <a:srgbClr val="EAEAEA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" charset="0"/>
        <a:defRPr>
          <a:solidFill>
            <a:srgbClr val="EAEAE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1219200" y="1371600"/>
            <a:ext cx="7772400" cy="3276600"/>
          </a:xfrm>
        </p:spPr>
        <p:txBody>
          <a:bodyPr lIns="91440" tIns="45720" rIns="91440" bIns="4572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 smtClean="0"/>
              <a:t>Possibilities with the Fermilab Muon Campus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400" dirty="0"/>
              <a:t>Chris Polly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Project X Muon Spin Rotation Forum</a:t>
            </a:r>
            <a:br>
              <a:rPr lang="en-US" sz="2000" dirty="0" smtClean="0"/>
            </a:br>
            <a:r>
              <a:rPr lang="en-US" sz="2000" dirty="0" smtClean="0"/>
              <a:t>October 18, 2012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EA01092-229B-764E-B6B8-DAD296BE0D18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" name="Title 13"/>
          <p:cNvSpPr txBox="1">
            <a:spLocks/>
          </p:cNvSpPr>
          <p:nvPr/>
        </p:nvSpPr>
        <p:spPr bwMode="auto">
          <a:xfrm>
            <a:off x="914400" y="304800"/>
            <a:ext cx="75422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buFont typeface="Times New Roman" charset="0"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 of infrastructure available after g-2</a:t>
            </a:r>
            <a:endParaRPr lang="en-US" sz="2800" kern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 descr="Muon Campus 2.jpg"/>
          <p:cNvPicPr>
            <a:picLocks noChangeAspect="1"/>
          </p:cNvPicPr>
          <p:nvPr/>
        </p:nvPicPr>
        <p:blipFill>
          <a:blip r:embed="rId3"/>
          <a:srcRect b="11684"/>
          <a:stretch>
            <a:fillRect/>
          </a:stretch>
        </p:blipFill>
        <p:spPr>
          <a:xfrm>
            <a:off x="304800" y="1066800"/>
            <a:ext cx="6553200" cy="37297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010400" y="1676400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Muon g-2 </a:t>
            </a:r>
          </a:p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Building (MC-1)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53200" y="4016514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New </a:t>
            </a:r>
            <a:r>
              <a:rPr lang="en-US" sz="2000" dirty="0" err="1" smtClean="0">
                <a:solidFill>
                  <a:srgbClr val="FFFF00"/>
                </a:solidFill>
              </a:rPr>
              <a:t>cryo</a:t>
            </a:r>
            <a:endParaRPr lang="en-US" sz="2000" dirty="0" smtClean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plant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95800" y="4854714"/>
            <a:ext cx="205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New </a:t>
            </a:r>
            <a:r>
              <a:rPr lang="en-US" sz="2000" dirty="0" err="1" smtClean="0">
                <a:solidFill>
                  <a:srgbClr val="FFFF00"/>
                </a:solidFill>
              </a:rPr>
              <a:t>unnel</a:t>
            </a:r>
            <a:r>
              <a:rPr lang="en-US" sz="2000" dirty="0" smtClean="0">
                <a:solidFill>
                  <a:srgbClr val="FFFF00"/>
                </a:solidFill>
              </a:rPr>
              <a:t> that connects Muon Campus to rest of FNAL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0" y="4924961"/>
            <a:ext cx="32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Mu2e running starts in 2019 and will continue in Project X Stage 1 era (not part of </a:t>
            </a:r>
            <a:r>
              <a:rPr lang="en-US" sz="2000" dirty="0" err="1" smtClean="0">
                <a:solidFill>
                  <a:srgbClr val="FFFF00"/>
                </a:solidFill>
              </a:rPr>
              <a:t>muSR</a:t>
            </a:r>
            <a:r>
              <a:rPr lang="en-US" sz="2000" dirty="0" smtClean="0">
                <a:solidFill>
                  <a:srgbClr val="FFFF00"/>
                </a:solidFill>
              </a:rPr>
              <a:t>)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>
            <a:stCxn id="21" idx="2"/>
          </p:cNvCxnSpPr>
          <p:nvPr/>
        </p:nvCxnSpPr>
        <p:spPr bwMode="auto">
          <a:xfrm rot="5400000">
            <a:off x="6583300" y="1592198"/>
            <a:ext cx="816113" cy="2400289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10800000">
            <a:off x="4800600" y="3429000"/>
            <a:ext cx="2286000" cy="533400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2133601" y="4114801"/>
            <a:ext cx="914401" cy="609601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10800000">
            <a:off x="4343400" y="3657601"/>
            <a:ext cx="228600" cy="1398657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EA01092-229B-764E-B6B8-DAD296BE0D18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4" name="Title 13"/>
          <p:cNvSpPr txBox="1">
            <a:spLocks/>
          </p:cNvSpPr>
          <p:nvPr/>
        </p:nvSpPr>
        <p:spPr bwMode="auto">
          <a:xfrm>
            <a:off x="914400" y="228600"/>
            <a:ext cx="7542213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buFont typeface="Times New Roman" charset="0"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 of 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 for </a:t>
            </a:r>
            <a:r>
              <a:rPr lang="en-US" sz="2800" kern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cryo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plant</a:t>
            </a:r>
            <a:endParaRPr lang="en-US" sz="2800" kern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381000" y="1066800"/>
            <a:ext cx="8763000" cy="3859624"/>
            <a:chOff x="381000" y="1066800"/>
            <a:chExt cx="9351257" cy="4118719"/>
          </a:xfrm>
        </p:grpSpPr>
        <p:pic>
          <p:nvPicPr>
            <p:cNvPr id="5" name="Picture 5" descr="MuonCampusRendering_12-20-11.jpg"/>
            <p:cNvPicPr>
              <a:picLocks noChangeAspect="1"/>
            </p:cNvPicPr>
            <p:nvPr/>
          </p:nvPicPr>
          <p:blipFill>
            <a:blip r:embed="rId3"/>
            <a:srcRect l="15833" t="25664" r="34166" b="34630"/>
            <a:stretch>
              <a:fillRect/>
            </a:stretch>
          </p:blipFill>
          <p:spPr bwMode="auto">
            <a:xfrm>
              <a:off x="381000" y="1066800"/>
              <a:ext cx="6400800" cy="330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Freeform 6"/>
            <p:cNvSpPr>
              <a:spLocks noChangeArrowheads="1"/>
            </p:cNvSpPr>
            <p:nvPr/>
          </p:nvSpPr>
          <p:spPr bwMode="auto">
            <a:xfrm>
              <a:off x="1281113" y="2952750"/>
              <a:ext cx="2849562" cy="593725"/>
            </a:xfrm>
            <a:custGeom>
              <a:avLst/>
              <a:gdLst>
                <a:gd name="T0" fmla="*/ 0 w 2848741"/>
                <a:gd name="T1" fmla="*/ 592473 h 594980"/>
                <a:gd name="T2" fmla="*/ 80131 w 2848741"/>
                <a:gd name="T3" fmla="*/ 353204 h 594980"/>
                <a:gd name="T4" fmla="*/ 2117755 w 2848741"/>
                <a:gd name="T5" fmla="*/ 273449 h 594980"/>
                <a:gd name="T6" fmla="*/ 2850383 w 2848741"/>
                <a:gd name="T7" fmla="*/ 239267 h 594980"/>
                <a:gd name="T8" fmla="*/ 2793147 w 2848741"/>
                <a:gd name="T9" fmla="*/ 0 h 594980"/>
                <a:gd name="T10" fmla="*/ 2793147 w 2848741"/>
                <a:gd name="T11" fmla="*/ 0 h 5949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48741"/>
                <a:gd name="T19" fmla="*/ 0 h 594980"/>
                <a:gd name="T20" fmla="*/ 2848741 w 2848741"/>
                <a:gd name="T21" fmla="*/ 594980 h 5949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48741" h="594980">
                  <a:moveTo>
                    <a:pt x="0" y="594980"/>
                  </a:moveTo>
                  <a:lnTo>
                    <a:pt x="80085" y="354699"/>
                  </a:lnTo>
                  <a:lnTo>
                    <a:pt x="2116535" y="274606"/>
                  </a:lnTo>
                  <a:lnTo>
                    <a:pt x="2848741" y="240280"/>
                  </a:lnTo>
                  <a:lnTo>
                    <a:pt x="2791537" y="0"/>
                  </a:lnTo>
                </a:path>
              </a:pathLst>
            </a:custGeom>
            <a:noFill/>
            <a:ln w="38100">
              <a:solidFill>
                <a:srgbClr val="FA0F0F"/>
              </a:solidFill>
              <a:round/>
              <a:headEnd type="arrow" w="med" len="med"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 noChangeArrowheads="1"/>
            </p:cNvSpPr>
            <p:nvPr/>
          </p:nvSpPr>
          <p:spPr bwMode="auto">
            <a:xfrm>
              <a:off x="4805363" y="1338263"/>
              <a:ext cx="1176337" cy="858837"/>
            </a:xfrm>
            <a:custGeom>
              <a:avLst/>
              <a:gdLst>
                <a:gd name="T0" fmla="*/ 0 w 1176487"/>
                <a:gd name="T1" fmla="*/ 0 h 858144"/>
                <a:gd name="T2" fmla="*/ 1017964 w 1176487"/>
                <a:gd name="T3" fmla="*/ 446956 h 858144"/>
                <a:gd name="T4" fmla="*/ 949338 w 1176487"/>
                <a:gd name="T5" fmla="*/ 859531 h 858144"/>
                <a:gd name="T6" fmla="*/ 0 60000 65536"/>
                <a:gd name="T7" fmla="*/ 0 60000 65536"/>
                <a:gd name="T8" fmla="*/ 0 60000 65536"/>
                <a:gd name="T9" fmla="*/ 0 w 1176487"/>
                <a:gd name="T10" fmla="*/ 0 h 858144"/>
                <a:gd name="T11" fmla="*/ 1176487 w 1176487"/>
                <a:gd name="T12" fmla="*/ 858144 h 858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6487" h="858144">
                  <a:moveTo>
                    <a:pt x="0" y="0"/>
                  </a:moveTo>
                  <a:cubicBezTo>
                    <a:pt x="429980" y="151605"/>
                    <a:pt x="859961" y="303211"/>
                    <a:pt x="1018224" y="446235"/>
                  </a:cubicBezTo>
                  <a:cubicBezTo>
                    <a:pt x="1176487" y="589259"/>
                    <a:pt x="949580" y="858144"/>
                    <a:pt x="949580" y="85814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ChangeArrowheads="1"/>
            </p:cNvSpPr>
            <p:nvPr/>
          </p:nvSpPr>
          <p:spPr bwMode="auto">
            <a:xfrm>
              <a:off x="3443288" y="2133600"/>
              <a:ext cx="2347912" cy="1293813"/>
            </a:xfrm>
            <a:custGeom>
              <a:avLst/>
              <a:gdLst>
                <a:gd name="T0" fmla="*/ 2447247 w 2299586"/>
                <a:gd name="T1" fmla="*/ 0 h 1241449"/>
                <a:gd name="T2" fmla="*/ 1436692 w 2299586"/>
                <a:gd name="T3" fmla="*/ 1203989 h 1241449"/>
                <a:gd name="T4" fmla="*/ 0 w 2299586"/>
                <a:gd name="T5" fmla="*/ 1203989 h 1241449"/>
                <a:gd name="T6" fmla="*/ 0 60000 65536"/>
                <a:gd name="T7" fmla="*/ 0 60000 65536"/>
                <a:gd name="T8" fmla="*/ 0 60000 65536"/>
                <a:gd name="T9" fmla="*/ 0 w 2299586"/>
                <a:gd name="T10" fmla="*/ 0 h 1241449"/>
                <a:gd name="T11" fmla="*/ 2299586 w 2299586"/>
                <a:gd name="T12" fmla="*/ 1241449 h 12414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9586" h="1241449">
                  <a:moveTo>
                    <a:pt x="2299586" y="0"/>
                  </a:moveTo>
                  <a:cubicBezTo>
                    <a:pt x="2016428" y="443374"/>
                    <a:pt x="1733270" y="886749"/>
                    <a:pt x="1350006" y="1064099"/>
                  </a:cubicBezTo>
                  <a:cubicBezTo>
                    <a:pt x="966742" y="1241449"/>
                    <a:pt x="0" y="1064099"/>
                    <a:pt x="0" y="1064099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" name="Straight Arrow Connector 9"/>
            <p:cNvCxnSpPr>
              <a:cxnSpLocks noChangeShapeType="1"/>
            </p:cNvCxnSpPr>
            <p:nvPr/>
          </p:nvCxnSpPr>
          <p:spPr bwMode="auto">
            <a:xfrm rot="10800000">
              <a:off x="4724400" y="1219200"/>
              <a:ext cx="2438400" cy="228600"/>
            </a:xfrm>
            <a:prstGeom prst="straightConnector1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cxnSp>
          <p:nvCxnSpPr>
            <p:cNvPr id="10" name="Straight Arrow Connector 10"/>
            <p:cNvCxnSpPr>
              <a:cxnSpLocks noChangeShapeType="1"/>
            </p:cNvCxnSpPr>
            <p:nvPr/>
          </p:nvCxnSpPr>
          <p:spPr bwMode="auto">
            <a:xfrm rot="10800000">
              <a:off x="5562600" y="2590800"/>
              <a:ext cx="1524000" cy="152400"/>
            </a:xfrm>
            <a:prstGeom prst="straightConnector1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cxnSp>
          <p:nvCxnSpPr>
            <p:cNvPr id="11" name="Straight Arrow Connector 11"/>
            <p:cNvCxnSpPr>
              <a:cxnSpLocks noChangeShapeType="1"/>
            </p:cNvCxnSpPr>
            <p:nvPr/>
          </p:nvCxnSpPr>
          <p:spPr bwMode="auto">
            <a:xfrm rot="16200000" flipV="1">
              <a:off x="3238500" y="3467100"/>
              <a:ext cx="1447800" cy="1219200"/>
            </a:xfrm>
            <a:prstGeom prst="straightConnector1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cxnSp>
          <p:nvCxnSpPr>
            <p:cNvPr id="12" name="Straight Arrow Connector 12"/>
            <p:cNvCxnSpPr>
              <a:cxnSpLocks noChangeShapeType="1"/>
            </p:cNvCxnSpPr>
            <p:nvPr/>
          </p:nvCxnSpPr>
          <p:spPr bwMode="auto">
            <a:xfrm rot="5400000" flipH="1" flipV="1">
              <a:off x="1975821" y="3877293"/>
              <a:ext cx="1368072" cy="166688"/>
            </a:xfrm>
            <a:prstGeom prst="straightConnector1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7113588" y="1143001"/>
              <a:ext cx="2212093" cy="98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Compressed He </a:t>
              </a:r>
            </a:p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from existing </a:t>
              </a:r>
              <a:r>
                <a:rPr lang="en-US" sz="1800" dirty="0" err="1"/>
                <a:t>TeV</a:t>
              </a:r>
              <a:endParaRPr lang="en-US" sz="1800" dirty="0"/>
            </a:p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compressors</a:t>
              </a: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>
              <a:off x="6873876" y="2362200"/>
              <a:ext cx="2858381" cy="98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New transfer line for</a:t>
              </a:r>
            </a:p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compressed He built</a:t>
              </a:r>
            </a:p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from recycled parts </a:t>
              </a:r>
            </a:p>
          </p:txBody>
        </p:sp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4495799" y="4495800"/>
              <a:ext cx="4341990" cy="689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 smtClean="0"/>
                <a:t>Four</a:t>
              </a:r>
              <a:r>
                <a:rPr lang="en-US" sz="1800" dirty="0" smtClean="0"/>
                <a:t> </a:t>
              </a:r>
              <a:r>
                <a:rPr lang="en-US" sz="1800" dirty="0" err="1"/>
                <a:t>TeV</a:t>
              </a:r>
              <a:r>
                <a:rPr lang="en-US" sz="1800" dirty="0"/>
                <a:t> </a:t>
              </a:r>
              <a:r>
                <a:rPr lang="en-US" sz="1800" dirty="0" smtClean="0"/>
                <a:t>refrigerators installed </a:t>
              </a:r>
              <a:r>
                <a:rPr lang="en-US" sz="1800" dirty="0"/>
                <a:t>in MC-</a:t>
              </a:r>
              <a:r>
                <a:rPr lang="en-US" sz="1800" dirty="0" smtClean="0"/>
                <a:t>1 (two dedicated to each building)</a:t>
              </a:r>
              <a:endParaRPr lang="en-US" sz="1800" dirty="0"/>
            </a:p>
          </p:txBody>
        </p: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609601" y="4495800"/>
              <a:ext cx="2210858" cy="689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Cold He lines </a:t>
              </a:r>
            </a:p>
            <a:p>
              <a:pPr algn="ctr">
                <a:lnSpc>
                  <a:spcPts val="2200"/>
                </a:lnSpc>
                <a:spcBef>
                  <a:spcPct val="0"/>
                </a:spcBef>
              </a:pPr>
              <a:r>
                <a:rPr lang="en-US" sz="1800" dirty="0"/>
                <a:t>to experiments</a:t>
              </a:r>
            </a:p>
          </p:txBody>
        </p:sp>
      </p:grpSp>
      <p:sp>
        <p:nvSpPr>
          <p:cNvPr id="17" name="Text Placeholder 14"/>
          <p:cNvSpPr txBox="1">
            <a:spLocks/>
          </p:cNvSpPr>
          <p:nvPr/>
        </p:nvSpPr>
        <p:spPr bwMode="auto">
          <a:xfrm>
            <a:off x="457200" y="5029200"/>
            <a:ext cx="86868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chemeClr val="bg1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n-US" sz="2000" kern="0" dirty="0" smtClean="0">
                <a:latin typeface="+mn-lt"/>
              </a:rPr>
              <a:t>Each </a:t>
            </a:r>
            <a:r>
              <a:rPr lang="en-US" sz="2000" kern="0" dirty="0" err="1" smtClean="0">
                <a:latin typeface="+mn-lt"/>
              </a:rPr>
              <a:t>TeV</a:t>
            </a:r>
            <a:r>
              <a:rPr lang="en-US" sz="2000" kern="0" dirty="0" smtClean="0">
                <a:latin typeface="+mn-lt"/>
              </a:rPr>
              <a:t> frig capable of about 625 W at 4.5 K</a:t>
            </a:r>
            <a:endParaRPr lang="en-US" sz="2000" kern="0" dirty="0" smtClean="0">
              <a:latin typeface="+mn-lt"/>
            </a:endParaRPr>
          </a:p>
          <a:p>
            <a:pPr marL="584200" lvl="1" indent="-265113" algn="l" eaLnBrk="0" hangingPunct="0">
              <a:spcBef>
                <a:spcPts val="500"/>
              </a:spcBef>
              <a:buClr>
                <a:schemeClr val="bg1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n-US" sz="2000" kern="0" dirty="0" smtClean="0">
                <a:latin typeface="+mn-lt"/>
              </a:rPr>
              <a:t>Plant capable of independent operations at either facility</a:t>
            </a:r>
            <a:endParaRPr lang="en-US" sz="2000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371600" y="269875"/>
            <a:ext cx="6705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Muon Campus</a:t>
            </a:r>
            <a:r>
              <a:rPr lang="en-US" sz="2800" dirty="0" smtClean="0">
                <a:solidFill>
                  <a:srgbClr val="FFFFFF"/>
                </a:solidFill>
              </a:rPr>
              <a:t> aerial view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502" t="24075" r="29003" b="42132"/>
          <a:stretch>
            <a:fillRect/>
          </a:stretch>
        </p:blipFill>
        <p:spPr>
          <a:xfrm>
            <a:off x="533400" y="1066800"/>
            <a:ext cx="7972795" cy="344712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4572000" y="4189412"/>
            <a:ext cx="1524000" cy="158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922564" y="4126242"/>
            <a:ext cx="75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24 </a:t>
            </a:r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447800" y="2080284"/>
            <a:ext cx="3124200" cy="6096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 rot="510236">
            <a:off x="2674141" y="1981200"/>
            <a:ext cx="75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50 </a:t>
            </a:r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 Placeholder 14"/>
          <p:cNvSpPr txBox="1">
            <a:spLocks/>
          </p:cNvSpPr>
          <p:nvPr/>
        </p:nvSpPr>
        <p:spPr bwMode="auto">
          <a:xfrm>
            <a:off x="457200" y="4800600"/>
            <a:ext cx="86868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chemeClr val="bg1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n-US" sz="2000" kern="0" dirty="0" smtClean="0">
                <a:latin typeface="+mn-lt"/>
              </a:rPr>
              <a:t>Tunnel splits into 50 </a:t>
            </a:r>
            <a:r>
              <a:rPr lang="en-US" sz="2000" kern="0" dirty="0" err="1" smtClean="0">
                <a:latin typeface="+mn-lt"/>
              </a:rPr>
              <a:t>m</a:t>
            </a:r>
            <a:r>
              <a:rPr lang="en-US" sz="2000" kern="0" dirty="0" smtClean="0">
                <a:latin typeface="+mn-lt"/>
              </a:rPr>
              <a:t> branch to bring 3 </a:t>
            </a:r>
            <a:r>
              <a:rPr lang="en-US" sz="2000" kern="0" dirty="0" err="1" smtClean="0">
                <a:latin typeface="+mn-lt"/>
              </a:rPr>
              <a:t>GeV</a:t>
            </a:r>
            <a:r>
              <a:rPr lang="en-US" sz="2000" kern="0" dirty="0" smtClean="0">
                <a:latin typeface="+mn-lt"/>
              </a:rPr>
              <a:t> muon beam into MC-1</a:t>
            </a:r>
            <a:endParaRPr lang="en-US" sz="2000" kern="0" dirty="0" smtClean="0">
              <a:latin typeface="+mn-lt"/>
            </a:endParaRPr>
          </a:p>
          <a:p>
            <a:pPr marL="584200" lvl="1" indent="-265113" algn="l" eaLnBrk="0" hangingPunct="0">
              <a:spcBef>
                <a:spcPts val="500"/>
              </a:spcBef>
              <a:buClr>
                <a:schemeClr val="bg1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n-US" sz="2000" kern="0" dirty="0" smtClean="0">
                <a:latin typeface="+mn-lt"/>
              </a:rPr>
              <a:t>Building high-bay is 24m </a:t>
            </a:r>
            <a:r>
              <a:rPr lang="en-US" sz="2000" kern="0" dirty="0" err="1" smtClean="0">
                <a:latin typeface="+mn-lt"/>
              </a:rPr>
              <a:t>x</a:t>
            </a:r>
            <a:r>
              <a:rPr lang="en-US" sz="2000" kern="0" dirty="0" smtClean="0">
                <a:latin typeface="+mn-lt"/>
              </a:rPr>
              <a:t> 24m</a:t>
            </a:r>
            <a:endParaRPr lang="en-US" sz="2000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600200" y="269875"/>
            <a:ext cx="3657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MC-1 Building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16" y="990600"/>
            <a:ext cx="823798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371600" y="269875"/>
            <a:ext cx="6705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Muon Campus offers many advantages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262" t="12629" r="2492" b="17806"/>
          <a:stretch/>
        </p:blipFill>
        <p:spPr bwMode="auto">
          <a:xfrm>
            <a:off x="495350" y="1219200"/>
            <a:ext cx="8115250" cy="409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371600" y="269875"/>
            <a:ext cx="6705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Muon Campus offers many advantages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8200" y="977024"/>
            <a:ext cx="7467600" cy="54237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24000" y="2909887"/>
            <a:ext cx="6705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Switching to Stage 1 Project X era…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371600" y="269875"/>
            <a:ext cx="6705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Stage 1 Project just includes pink part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 descr="Project X - Staging Exhibit-Chris Polly Ver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1" y="990600"/>
            <a:ext cx="8061081" cy="44196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5486400"/>
            <a:ext cx="85344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Stage 1 capable of delivering 1 MW at 1 </a:t>
            </a:r>
            <a:r>
              <a:rPr lang="en-US" sz="1600" dirty="0" err="1" smtClean="0">
                <a:solidFill>
                  <a:srgbClr val="FFFF00"/>
                </a:solidFill>
              </a:rPr>
              <a:t>GeV</a:t>
            </a:r>
            <a:r>
              <a:rPr lang="en-US" sz="1600" dirty="0" smtClean="0">
                <a:solidFill>
                  <a:srgbClr val="FFFF00"/>
                </a:solidFill>
              </a:rPr>
              <a:t>, upgradeable to 2 MW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Dashed pink connects Stage 1 to Booster increasing beam power by 70% through existing chain…Booster, Recycler, Main Injector, Delivery Ring, Muon Campus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Polly, Project X muSR Forum, October 18, 2012</a:t>
            </a:r>
            <a:endParaRPr lang="en-US" dirty="0"/>
          </a:p>
        </p:txBody>
      </p:sp>
      <p:pic>
        <p:nvPicPr>
          <p:cNvPr id="4" name="Picture 3" descr="Screen shot 2012-10-18 at 1.20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7200319" cy="539496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838200" y="269875"/>
            <a:ext cx="73914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Simple primer on Project X beam structures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Polly, Project X muSR Forum, October 18, 2012</a:t>
            </a:r>
            <a:endParaRPr lang="en-US" dirty="0"/>
          </a:p>
        </p:txBody>
      </p:sp>
      <p:pic>
        <p:nvPicPr>
          <p:cNvPr id="3" name="Picture 2" descr="Screen shot 2012-10-18 at 1.13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14" y="990600"/>
            <a:ext cx="7293986" cy="539496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838200" y="269875"/>
            <a:ext cx="73914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Simple primer on Project X beam structures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4008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066800"/>
            <a:ext cx="37338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04800" y="1143000"/>
            <a:ext cx="4589463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FFFFFF"/>
                </a:solidFill>
              </a:rPr>
              <a:t>Muons can be extremely good probes of the Standard Model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3663" y="1982788"/>
            <a:ext cx="4630737" cy="159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buFont typeface="Wingdings" pitchFamily="1" charset="2"/>
              <a:buChar char="à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Can be produced copiously</a:t>
            </a:r>
          </a:p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                     BR(</a:t>
            </a:r>
            <a:r>
              <a:rPr lang="en-GB" sz="1600" dirty="0">
                <a:solidFill>
                  <a:srgbClr val="FFFF00"/>
                </a:solidFill>
                <a:latin typeface="+mj-lt"/>
              </a:rPr>
              <a:t>π</a:t>
            </a:r>
            <a:r>
              <a:rPr lang="en-GB" baseline="20000" dirty="0">
                <a:solidFill>
                  <a:srgbClr val="FFFF00"/>
                </a:solidFill>
                <a:latin typeface="+mj-lt"/>
              </a:rPr>
              <a:t>±</a:t>
            </a:r>
            <a:r>
              <a:rPr lang="en-GB" sz="1600" dirty="0">
                <a:solidFill>
                  <a:srgbClr val="FFFF00"/>
                </a:solidFill>
                <a:latin typeface="+mj-lt"/>
              </a:rPr>
              <a:t>→μ</a:t>
            </a:r>
            <a:r>
              <a:rPr lang="en-GB" baseline="20000" dirty="0">
                <a:solidFill>
                  <a:srgbClr val="FFFF00"/>
                </a:solidFill>
                <a:latin typeface="+mj-lt"/>
              </a:rPr>
              <a:t>± </a:t>
            </a:r>
            <a:r>
              <a:rPr lang="en-GB" sz="1600" dirty="0" err="1">
                <a:solidFill>
                  <a:srgbClr val="FFFF00"/>
                </a:solidFill>
                <a:latin typeface="+mj-lt"/>
              </a:rPr>
              <a:t>ν</a:t>
            </a: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)=99.9877%</a:t>
            </a:r>
          </a:p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buFont typeface="Wingdings" pitchFamily="1" charset="2"/>
              <a:buChar char="à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No confinement considerations</a:t>
            </a:r>
          </a:p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buFont typeface="Wingdings" pitchFamily="1" charset="2"/>
              <a:buChar char="à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Relatively long life time 2.2 </a:t>
            </a:r>
            <a:r>
              <a:rPr lang="en-GB" sz="1600" dirty="0" err="1">
                <a:solidFill>
                  <a:srgbClr val="FFFF00"/>
                </a:solidFill>
                <a:latin typeface="+mj-lt"/>
              </a:rPr>
              <a:t>μ</a:t>
            </a:r>
            <a:r>
              <a:rPr lang="en-GB" sz="1600" dirty="0" err="1">
                <a:solidFill>
                  <a:srgbClr val="FFFF00"/>
                </a:solidFill>
                <a:latin typeface="Lucida Sans" pitchFamily="1" charset="0"/>
              </a:rPr>
              <a:t>s</a:t>
            </a:r>
            <a:endParaRPr lang="en-GB" sz="1600" dirty="0">
              <a:solidFill>
                <a:srgbClr val="FFFF00"/>
              </a:solidFill>
              <a:latin typeface="Lucida Sans" pitchFamily="1" charset="0"/>
            </a:endParaRPr>
          </a:p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buFont typeface="Wingdings" pitchFamily="1" charset="2"/>
              <a:buChar char="à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Relatively heavy (m</a:t>
            </a:r>
            <a:r>
              <a:rPr lang="en-GB" sz="2000" baseline="-25000" dirty="0">
                <a:solidFill>
                  <a:srgbClr val="FFFF00"/>
                </a:solidFill>
                <a:latin typeface="+mj-lt"/>
              </a:rPr>
              <a:t>μ</a:t>
            </a: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/m</a:t>
            </a:r>
            <a:r>
              <a:rPr lang="en-GB" sz="2000" baseline="-25000" dirty="0">
                <a:solidFill>
                  <a:srgbClr val="FFFF00"/>
                </a:solidFill>
                <a:latin typeface="Lucida Sans" pitchFamily="1" charset="0"/>
              </a:rPr>
              <a:t>e</a:t>
            </a: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)</a:t>
            </a:r>
            <a:r>
              <a:rPr lang="en-GB" sz="1800" baseline="30000" dirty="0">
                <a:solidFill>
                  <a:srgbClr val="FFFF00"/>
                </a:solidFill>
                <a:latin typeface="Lucida Sans" pitchFamily="1" charset="0"/>
              </a:rPr>
              <a:t>2</a:t>
            </a:r>
            <a:r>
              <a:rPr lang="en-GB" sz="1600" dirty="0">
                <a:solidFill>
                  <a:srgbClr val="FFFF00"/>
                </a:solidFill>
                <a:latin typeface="Lucida Sans" pitchFamily="1" charset="0"/>
              </a:rPr>
              <a:t> = 40000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4800" y="3657600"/>
            <a:ext cx="4589463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FFFFFF"/>
                </a:solidFill>
              </a:rPr>
              <a:t>Planning to develop a program at Fermilab based on muons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93663" y="4419600"/>
            <a:ext cx="4630737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buFont typeface="Wingdings" pitchFamily="1" charset="2"/>
              <a:buChar char="à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600">
                <a:solidFill>
                  <a:srgbClr val="FFFF00"/>
                </a:solidFill>
                <a:latin typeface="Lucida Sans" pitchFamily="1" charset="0"/>
              </a:rPr>
              <a:t>Muon g-2 (data ~2016)</a:t>
            </a:r>
          </a:p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buFont typeface="Wingdings" pitchFamily="1" charset="2"/>
              <a:buChar char="à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600">
                <a:solidFill>
                  <a:srgbClr val="FFFF00"/>
                </a:solidFill>
                <a:latin typeface="Lucida Sans" pitchFamily="1" charset="0"/>
              </a:rPr>
              <a:t>Mu2e (data ~2019)</a:t>
            </a:r>
          </a:p>
          <a:p>
            <a:pPr marL="741363" lvl="1" indent="-284163" algn="l" eaLnBrk="0" hangingPunct="0">
              <a:spcBef>
                <a:spcPts val="500"/>
              </a:spcBef>
              <a:buClr>
                <a:srgbClr val="EAEAEA"/>
              </a:buClr>
              <a:buSzPct val="75000"/>
              <a:buFont typeface="Wingdings" pitchFamily="1" charset="2"/>
              <a:buChar char="à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600">
                <a:solidFill>
                  <a:srgbClr val="FFFF00"/>
                </a:solidFill>
                <a:latin typeface="Lucida Sans" pitchFamily="1" charset="0"/>
              </a:rPr>
              <a:t>Future possibilities include muon EDM, other CLFV channels, muon collider R&amp;D, or even a surface muon beam for basic or applied physics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4800600"/>
            <a:ext cx="2332038" cy="10144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24" name="Picture 1047" descr="susyloop"/>
          <p:cNvPicPr>
            <a:picLocks noChangeAspect="1" noChangeArrowheads="1"/>
          </p:cNvPicPr>
          <p:nvPr/>
        </p:nvPicPr>
        <p:blipFill>
          <a:blip r:embed="rId5"/>
          <a:srcRect t="7680" b="5760"/>
          <a:stretch>
            <a:fillRect/>
          </a:stretch>
        </p:blipFill>
        <p:spPr bwMode="auto">
          <a:xfrm>
            <a:off x="7162800" y="4800600"/>
            <a:ext cx="1866900" cy="1014413"/>
          </a:xfrm>
          <a:prstGeom prst="rect">
            <a:avLst/>
          </a:prstGeom>
          <a:solidFill>
            <a:srgbClr val="47FFD1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1443038" y="269875"/>
            <a:ext cx="7472362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rgbClr val="FFFFFF"/>
                </a:solidFill>
              </a:rPr>
              <a:t>Muons and the intensity frontier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Polly, Project X muSR Forum, October 18, 2012</a:t>
            </a:r>
            <a:endParaRPr lang="en-US" dirty="0"/>
          </a:p>
        </p:txBody>
      </p:sp>
      <p:pic>
        <p:nvPicPr>
          <p:cNvPr id="3" name="Picture 2" descr="Screen shot 2012-10-18 at 1.16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19" y="1005840"/>
            <a:ext cx="7239481" cy="539496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838200" y="269875"/>
            <a:ext cx="73914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Simple primer on Project X beam structures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Polly, Project X muSR Forum, October 18, 2012</a:t>
            </a:r>
            <a:endParaRPr lang="en-US" dirty="0"/>
          </a:p>
        </p:txBody>
      </p:sp>
      <p:pic>
        <p:nvPicPr>
          <p:cNvPr id="3" name="Picture 2" descr="Screen shot 2012-10-18 at 1.16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7214438" cy="539496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838200" y="269875"/>
            <a:ext cx="73914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Simple primer on Project X beam structures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371600" y="269875"/>
            <a:ext cx="6705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Just from feeding Booster with new </a:t>
            </a:r>
            <a:r>
              <a:rPr lang="en-US" sz="2800" dirty="0" err="1" smtClean="0">
                <a:solidFill>
                  <a:srgbClr val="FFFFFF"/>
                </a:solidFill>
              </a:rPr>
              <a:t>linac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 descr="Project X - Staging Exhibit-Chris Polly Ver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1" y="990600"/>
            <a:ext cx="8061081" cy="44196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2400" y="5486400"/>
            <a:ext cx="88392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Potentially very interesting for existing experiments like </a:t>
            </a:r>
            <a:r>
              <a:rPr lang="en-US" sz="1600" dirty="0" err="1" smtClean="0">
                <a:solidFill>
                  <a:srgbClr val="FFFF00"/>
                </a:solidFill>
              </a:rPr>
              <a:t>NOvA</a:t>
            </a:r>
            <a:r>
              <a:rPr lang="en-US" sz="1600" dirty="0" smtClean="0">
                <a:solidFill>
                  <a:srgbClr val="FFFF00"/>
                </a:solidFill>
              </a:rPr>
              <a:t>, </a:t>
            </a:r>
            <a:r>
              <a:rPr lang="en-US" sz="1600" dirty="0" err="1" smtClean="0">
                <a:solidFill>
                  <a:srgbClr val="FFFF00"/>
                </a:solidFill>
              </a:rPr>
              <a:t>MicroBooNE</a:t>
            </a:r>
            <a:r>
              <a:rPr lang="en-US" sz="1600" dirty="0" smtClean="0">
                <a:solidFill>
                  <a:srgbClr val="FFFF00"/>
                </a:solidFill>
              </a:rPr>
              <a:t>, g-2, &amp; Mu2e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Bridging the program with existing experiments ($600M, 700 users) works well if increase in beam power start in 2020…more aggressive timescale than currently planned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838200" y="269875"/>
            <a:ext cx="79248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Connecting 1 </a:t>
            </a:r>
            <a:r>
              <a:rPr lang="en-US" sz="2800" dirty="0" err="1" smtClean="0">
                <a:solidFill>
                  <a:srgbClr val="FFFFFF"/>
                </a:solidFill>
              </a:rPr>
              <a:t>GeV</a:t>
            </a:r>
            <a:r>
              <a:rPr lang="en-US" sz="2800" dirty="0" smtClean="0">
                <a:solidFill>
                  <a:srgbClr val="FFFFFF"/>
                </a:solidFill>
              </a:rPr>
              <a:t> beam into the Muon Campus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 descr="Project X - Staging Exhibit-Chris Polly Ver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1" y="990600"/>
            <a:ext cx="8061081" cy="44196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1645964" y="2364187"/>
            <a:ext cx="2116535" cy="1750613"/>
          </a:xfrm>
          <a:custGeom>
            <a:avLst/>
            <a:gdLst>
              <a:gd name="connsiteX0" fmla="*/ 2116535 w 2116535"/>
              <a:gd name="connsiteY0" fmla="*/ 1750613 h 1750613"/>
              <a:gd name="connsiteX1" fmla="*/ 1395769 w 2116535"/>
              <a:gd name="connsiteY1" fmla="*/ 1178517 h 1750613"/>
              <a:gd name="connsiteX2" fmla="*/ 1144073 w 2116535"/>
              <a:gd name="connsiteY2" fmla="*/ 915353 h 1750613"/>
              <a:gd name="connsiteX3" fmla="*/ 880936 w 2116535"/>
              <a:gd name="connsiteY3" fmla="*/ 423351 h 1750613"/>
              <a:gd name="connsiteX4" fmla="*/ 549155 w 2116535"/>
              <a:gd name="connsiteY4" fmla="*/ 228838 h 1750613"/>
              <a:gd name="connsiteX5" fmla="*/ 0 w 2116535"/>
              <a:gd name="connsiteY5" fmla="*/ 11442 h 1750613"/>
              <a:gd name="connsiteX6" fmla="*/ 0 w 2116535"/>
              <a:gd name="connsiteY6" fmla="*/ 11442 h 1750613"/>
              <a:gd name="connsiteX7" fmla="*/ 0 w 2116535"/>
              <a:gd name="connsiteY7" fmla="*/ 0 h 175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6535" h="1750613">
                <a:moveTo>
                  <a:pt x="2116535" y="1750613"/>
                </a:moveTo>
                <a:cubicBezTo>
                  <a:pt x="1837190" y="1534170"/>
                  <a:pt x="1557846" y="1317727"/>
                  <a:pt x="1395769" y="1178517"/>
                </a:cubicBezTo>
                <a:cubicBezTo>
                  <a:pt x="1233692" y="1039307"/>
                  <a:pt x="1229878" y="1041214"/>
                  <a:pt x="1144073" y="915353"/>
                </a:cubicBezTo>
                <a:cubicBezTo>
                  <a:pt x="1058268" y="789492"/>
                  <a:pt x="980089" y="537770"/>
                  <a:pt x="880936" y="423351"/>
                </a:cubicBezTo>
                <a:cubicBezTo>
                  <a:pt x="781783" y="308932"/>
                  <a:pt x="695978" y="297490"/>
                  <a:pt x="549155" y="228838"/>
                </a:cubicBezTo>
                <a:cubicBezTo>
                  <a:pt x="402332" y="160187"/>
                  <a:pt x="0" y="11442"/>
                  <a:pt x="0" y="11442"/>
                </a:cubicBezTo>
                <a:lnTo>
                  <a:pt x="0" y="11442"/>
                </a:lnTo>
                <a:lnTo>
                  <a:pt x="0" y="0"/>
                </a:lnTo>
              </a:path>
            </a:pathLst>
          </a:custGeom>
          <a:noFill/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1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7200" y="5486400"/>
            <a:ext cx="85344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A future upgrade to Mu2e (&gt;2023) strongly motivates making the orange connection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CW </a:t>
            </a:r>
            <a:r>
              <a:rPr lang="en-US" sz="1600" dirty="0" err="1" smtClean="0">
                <a:solidFill>
                  <a:srgbClr val="FFFF00"/>
                </a:solidFill>
              </a:rPr>
              <a:t>linac</a:t>
            </a:r>
            <a:r>
              <a:rPr lang="en-US" sz="1600" dirty="0" smtClean="0">
                <a:solidFill>
                  <a:srgbClr val="FFFF00"/>
                </a:solidFill>
              </a:rPr>
              <a:t> timing nearly perfect, will allow Mu2e beam power to increase by factor of 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 bwMode="auto">
          <a:xfrm>
            <a:off x="0" y="0"/>
            <a:ext cx="4114800" cy="6553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1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4267200" y="242887"/>
            <a:ext cx="46482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Can </a:t>
            </a:r>
            <a:r>
              <a:rPr lang="en-US" sz="2000" dirty="0" smtClean="0">
                <a:solidFill>
                  <a:srgbClr val="FFFFFF"/>
                </a:solidFill>
              </a:rPr>
              <a:t>a natural evolution of the Muon Campus support a </a:t>
            </a:r>
            <a:r>
              <a:rPr lang="en-US" sz="2000" dirty="0" err="1" smtClean="0">
                <a:solidFill>
                  <a:srgbClr val="FFFFFF"/>
                </a:solidFill>
              </a:rPr>
              <a:t>muSR</a:t>
            </a:r>
            <a:r>
              <a:rPr lang="en-US" sz="2000" dirty="0" smtClean="0">
                <a:solidFill>
                  <a:srgbClr val="FFFFFF"/>
                </a:solidFill>
              </a:rPr>
              <a:t> program?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296" r="33532" b="24531"/>
          <a:stretch>
            <a:fillRect/>
          </a:stretch>
        </p:blipFill>
        <p:spPr bwMode="auto">
          <a:xfrm>
            <a:off x="255705" y="578694"/>
            <a:ext cx="3637971" cy="570292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V="1">
            <a:off x="141295" y="6109985"/>
            <a:ext cx="590909" cy="537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>
            <a:spLocks noChangeAspect="1"/>
          </p:cNvSpPr>
          <p:nvPr/>
        </p:nvSpPr>
        <p:spPr>
          <a:xfrm>
            <a:off x="697886" y="5949801"/>
            <a:ext cx="223667" cy="145884"/>
          </a:xfrm>
          <a:prstGeom prst="rect">
            <a:avLst/>
          </a:prstGeom>
          <a:solidFill>
            <a:srgbClr val="00FF00"/>
          </a:solidFill>
          <a:ln w="34925">
            <a:solidFill>
              <a:srgbClr val="008000"/>
            </a:solidFill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36" idx="3"/>
          </p:cNvCxnSpPr>
          <p:nvPr/>
        </p:nvCxnSpPr>
        <p:spPr>
          <a:xfrm flipV="1">
            <a:off x="921553" y="5083631"/>
            <a:ext cx="636679" cy="939112"/>
          </a:xfrm>
          <a:prstGeom prst="straightConnector1">
            <a:avLst/>
          </a:prstGeom>
          <a:ln w="60325" cmpd="dbl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1597110" y="4663745"/>
            <a:ext cx="331816" cy="2951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615437" y="4797820"/>
            <a:ext cx="592623" cy="17941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615435" y="4977236"/>
            <a:ext cx="455336" cy="1487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27159" y="3746016"/>
            <a:ext cx="3009229" cy="13525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847875" y="228600"/>
            <a:ext cx="885627" cy="892707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>
            <a:spLocks noChangeAspect="1"/>
          </p:cNvSpPr>
          <p:nvPr/>
        </p:nvSpPr>
        <p:spPr>
          <a:xfrm>
            <a:off x="1501027" y="4877914"/>
            <a:ext cx="228600" cy="228600"/>
          </a:xfrm>
          <a:prstGeom prst="triangle">
            <a:avLst/>
          </a:prstGeom>
          <a:solidFill>
            <a:srgbClr val="000080"/>
          </a:solidFill>
          <a:ln>
            <a:solidFill>
              <a:srgbClr val="000080"/>
            </a:solidFill>
          </a:ln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>
            <a:spLocks noChangeAspect="1"/>
          </p:cNvSpPr>
          <p:nvPr/>
        </p:nvSpPr>
        <p:spPr>
          <a:xfrm>
            <a:off x="2116528" y="2746304"/>
            <a:ext cx="228600" cy="228600"/>
          </a:xfrm>
          <a:prstGeom prst="triangle">
            <a:avLst/>
          </a:prstGeom>
          <a:solidFill>
            <a:srgbClr val="000080"/>
          </a:solidFill>
          <a:ln>
            <a:solidFill>
              <a:srgbClr val="000080"/>
            </a:solidFill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rot="5400000" flipH="1" flipV="1">
            <a:off x="2030595" y="2511619"/>
            <a:ext cx="514886" cy="1141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 flipH="1" flipV="1">
            <a:off x="1823967" y="1528833"/>
            <a:ext cx="1686066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0" y="60198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1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3845" y="603124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2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63563" y="25863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5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225563" y="11385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6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191000" y="914400"/>
            <a:ext cx="48768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AutoNum type="arabicParenR"/>
            </a:pPr>
            <a:r>
              <a:rPr lang="en-US" sz="1600" dirty="0" smtClean="0">
                <a:solidFill>
                  <a:srgbClr val="D68C2C"/>
                </a:solidFill>
              </a:rPr>
              <a:t>Stage 1 Project X, 975 kW CW beam enters Muon Campus</a:t>
            </a:r>
          </a:p>
          <a:p>
            <a:pPr marL="342900" indent="-342900" algn="l">
              <a:buClrTx/>
              <a:buAutoNum type="arabicParenR"/>
            </a:pPr>
            <a:r>
              <a:rPr lang="en-US" sz="1600" dirty="0" smtClean="0">
                <a:solidFill>
                  <a:srgbClr val="D68C2C"/>
                </a:solidFill>
              </a:rPr>
              <a:t>Beam passes through muon production target, depositing 15% of power, leaving 825 kW.</a:t>
            </a:r>
          </a:p>
          <a:p>
            <a:pPr marL="342900" indent="-342900" algn="l">
              <a:buClrTx/>
              <a:buAutoNum type="arabicParenR"/>
            </a:pPr>
            <a:r>
              <a:rPr lang="en-US" sz="1600" dirty="0" smtClean="0">
                <a:solidFill>
                  <a:srgbClr val="D68C2C"/>
                </a:solidFill>
              </a:rPr>
              <a:t>Build two </a:t>
            </a:r>
            <a:r>
              <a:rPr lang="en-US" sz="1600" dirty="0" err="1" smtClean="0">
                <a:solidFill>
                  <a:srgbClr val="D68C2C"/>
                </a:solidFill>
              </a:rPr>
              <a:t>beamlines</a:t>
            </a:r>
            <a:r>
              <a:rPr lang="en-US" sz="1600" dirty="0" smtClean="0">
                <a:solidFill>
                  <a:srgbClr val="D68C2C"/>
                </a:solidFill>
              </a:rPr>
              <a:t> viewing production target, transport 50m to MC-1</a:t>
            </a:r>
          </a:p>
          <a:p>
            <a:pPr marL="342900" indent="-342900" algn="l">
              <a:buClrTx/>
              <a:buAutoNum type="arabicParenR"/>
            </a:pPr>
            <a:r>
              <a:rPr lang="en-US" sz="1600" dirty="0" smtClean="0">
                <a:solidFill>
                  <a:srgbClr val="D68C2C"/>
                </a:solidFill>
              </a:rPr>
              <a:t>Build </a:t>
            </a:r>
            <a:r>
              <a:rPr lang="en-US" sz="1600" dirty="0" err="1" smtClean="0">
                <a:solidFill>
                  <a:srgbClr val="D68C2C"/>
                </a:solidFill>
              </a:rPr>
              <a:t>muSR</a:t>
            </a:r>
            <a:r>
              <a:rPr lang="en-US" sz="1600" dirty="0" smtClean="0">
                <a:solidFill>
                  <a:srgbClr val="D68C2C"/>
                </a:solidFill>
              </a:rPr>
              <a:t> facility in MC-1, one beamline to initiate a materials </a:t>
            </a:r>
            <a:r>
              <a:rPr lang="en-US" sz="1600" dirty="0" err="1" smtClean="0">
                <a:solidFill>
                  <a:srgbClr val="D68C2C"/>
                </a:solidFill>
              </a:rPr>
              <a:t>muSR</a:t>
            </a:r>
            <a:r>
              <a:rPr lang="en-US" sz="1600" dirty="0" smtClean="0">
                <a:solidFill>
                  <a:srgbClr val="D68C2C"/>
                </a:solidFill>
              </a:rPr>
              <a:t> program &amp; one reserved for physics in HEP mission</a:t>
            </a:r>
          </a:p>
          <a:p>
            <a:pPr marL="342900" indent="-342900" algn="l">
              <a:buClrTx/>
              <a:buAutoNum type="arabicParenR"/>
            </a:pPr>
            <a:r>
              <a:rPr lang="en-US" sz="1600" dirty="0" smtClean="0">
                <a:solidFill>
                  <a:srgbClr val="D68C2C"/>
                </a:solidFill>
              </a:rPr>
              <a:t>Upgrade Mu2e to use 80-150kW of 1 </a:t>
            </a:r>
            <a:r>
              <a:rPr lang="en-US" sz="1600" dirty="0" err="1" smtClean="0">
                <a:solidFill>
                  <a:srgbClr val="D68C2C"/>
                </a:solidFill>
              </a:rPr>
              <a:t>GeV</a:t>
            </a:r>
            <a:r>
              <a:rPr lang="en-US" sz="1600" dirty="0" smtClean="0">
                <a:solidFill>
                  <a:srgbClr val="D68C2C"/>
                </a:solidFill>
              </a:rPr>
              <a:t> beam</a:t>
            </a:r>
          </a:p>
          <a:p>
            <a:pPr marL="342900" indent="-342900" algn="l">
              <a:buClrTx/>
              <a:buAutoNum type="arabicParenR"/>
            </a:pPr>
            <a:r>
              <a:rPr lang="en-US" sz="1600" dirty="0" smtClean="0">
                <a:solidFill>
                  <a:srgbClr val="D68C2C"/>
                </a:solidFill>
              </a:rPr>
              <a:t>Remaining 675 kW passed to new facility for </a:t>
            </a:r>
            <a:r>
              <a:rPr lang="en-US" sz="1600" dirty="0" err="1" smtClean="0">
                <a:solidFill>
                  <a:srgbClr val="D68C2C"/>
                </a:solidFill>
              </a:rPr>
              <a:t>n</a:t>
            </a:r>
            <a:r>
              <a:rPr lang="en-US" sz="1600" dirty="0" smtClean="0">
                <a:solidFill>
                  <a:srgbClr val="D68C2C"/>
                </a:solidFill>
              </a:rPr>
              <a:t> production experiments, or more elaborate </a:t>
            </a:r>
            <a:r>
              <a:rPr lang="en-US" sz="1600" dirty="0" err="1" smtClean="0">
                <a:solidFill>
                  <a:srgbClr val="D68C2C"/>
                </a:solidFill>
              </a:rPr>
              <a:t>muSR</a:t>
            </a:r>
            <a:r>
              <a:rPr lang="en-US" sz="1600" dirty="0" smtClean="0">
                <a:solidFill>
                  <a:srgbClr val="D68C2C"/>
                </a:solidFill>
              </a:rPr>
              <a:t> facility.</a:t>
            </a:r>
          </a:p>
          <a:p>
            <a:pPr marL="342900" indent="-342900" algn="l">
              <a:buClrTx/>
              <a:buAutoNum type="arabicParenR"/>
            </a:pPr>
            <a:endParaRPr lang="en-US" sz="1600" dirty="0" smtClean="0">
              <a:solidFill>
                <a:srgbClr val="D68C2C"/>
              </a:solidFill>
            </a:endParaRPr>
          </a:p>
          <a:p>
            <a:pPr marL="342900" indent="-342900" algn="l">
              <a:buClrTx/>
            </a:pPr>
            <a:r>
              <a:rPr lang="en-US" sz="1600" dirty="0" smtClean="0">
                <a:solidFill>
                  <a:srgbClr val="D68C2C"/>
                </a:solidFill>
              </a:rPr>
              <a:t> </a:t>
            </a:r>
          </a:p>
          <a:p>
            <a:pPr marL="342900" indent="-342900" algn="l">
              <a:buAutoNum type="arabicParenR"/>
            </a:pPr>
            <a:endParaRPr lang="en-US" sz="1600" dirty="0">
              <a:solidFill>
                <a:srgbClr val="D68C2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77763" y="44913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4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19200" y="54057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3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505200" y="4843219"/>
            <a:ext cx="5715000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600" kern="0" dirty="0" smtClean="0">
                <a:solidFill>
                  <a:srgbClr val="FFFF00"/>
                </a:solidFill>
              </a:rPr>
              <a:t>Why not just put 2, 3, 4, into new facility at </a:t>
            </a:r>
            <a:r>
              <a:rPr lang="en-US" sz="1600" kern="0" dirty="0" smtClean="0">
                <a:solidFill>
                  <a:srgbClr val="FFFF00"/>
                </a:solidFill>
              </a:rPr>
              <a:t>6 or closer to the </a:t>
            </a:r>
            <a:r>
              <a:rPr lang="en-US" sz="1600" kern="0" dirty="0" err="1" smtClean="0">
                <a:solidFill>
                  <a:srgbClr val="FFFF00"/>
                </a:solidFill>
              </a:rPr>
              <a:t>Linac</a:t>
            </a:r>
            <a:r>
              <a:rPr lang="en-US" sz="1600" kern="0" dirty="0" smtClean="0">
                <a:solidFill>
                  <a:srgbClr val="FFFF00"/>
                </a:solidFill>
              </a:rPr>
              <a:t>? </a:t>
            </a:r>
            <a:endParaRPr lang="en-US" sz="1600" kern="0" dirty="0" smtClean="0">
              <a:solidFill>
                <a:srgbClr val="FFFF00"/>
              </a:solidFill>
            </a:endParaRP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600" kern="0" dirty="0" smtClean="0">
                <a:solidFill>
                  <a:srgbClr val="FFFF00"/>
                </a:solidFill>
              </a:rPr>
              <a:t>	Timing.  3 &amp; 4 available as early as 2021, while it is not clear when the funding profile will allow the construction of a new, more glorious experimental facility at </a:t>
            </a:r>
            <a:r>
              <a:rPr lang="en-US" sz="1600" kern="0" dirty="0" smtClean="0">
                <a:solidFill>
                  <a:srgbClr val="FFFF00"/>
                </a:solidFill>
              </a:rPr>
              <a:t>6 to be constructed.</a:t>
            </a:r>
            <a:endParaRPr lang="en-US" sz="1600" kern="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 bwMode="auto">
          <a:xfrm>
            <a:off x="0" y="0"/>
            <a:ext cx="4114800" cy="6553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1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4267200" y="242887"/>
            <a:ext cx="46482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Big questions </a:t>
            </a:r>
            <a:r>
              <a:rPr lang="en-US" sz="2000" dirty="0" smtClean="0">
                <a:solidFill>
                  <a:srgbClr val="FFFFFF"/>
                </a:solidFill>
              </a:rPr>
              <a:t>in need of answers to </a:t>
            </a:r>
          </a:p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decide if worth pursuing…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296" r="33532" b="24531"/>
          <a:stretch>
            <a:fillRect/>
          </a:stretch>
        </p:blipFill>
        <p:spPr bwMode="auto">
          <a:xfrm>
            <a:off x="255705" y="578694"/>
            <a:ext cx="3637971" cy="570292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V="1">
            <a:off x="141295" y="6109985"/>
            <a:ext cx="590909" cy="537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>
            <a:spLocks noChangeAspect="1"/>
          </p:cNvSpPr>
          <p:nvPr/>
        </p:nvSpPr>
        <p:spPr>
          <a:xfrm>
            <a:off x="697886" y="5949801"/>
            <a:ext cx="223667" cy="145884"/>
          </a:xfrm>
          <a:prstGeom prst="rect">
            <a:avLst/>
          </a:prstGeom>
          <a:solidFill>
            <a:srgbClr val="00FF00"/>
          </a:solidFill>
          <a:ln w="34925">
            <a:solidFill>
              <a:srgbClr val="008000"/>
            </a:solidFill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36" idx="3"/>
          </p:cNvCxnSpPr>
          <p:nvPr/>
        </p:nvCxnSpPr>
        <p:spPr>
          <a:xfrm flipV="1">
            <a:off x="921553" y="5083631"/>
            <a:ext cx="636679" cy="939112"/>
          </a:xfrm>
          <a:prstGeom prst="straightConnector1">
            <a:avLst/>
          </a:prstGeom>
          <a:ln w="60325" cmpd="dbl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1597110" y="4663745"/>
            <a:ext cx="331816" cy="2951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615437" y="4797820"/>
            <a:ext cx="592623" cy="17941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615435" y="4977236"/>
            <a:ext cx="455336" cy="1487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27159" y="3746016"/>
            <a:ext cx="3009229" cy="13525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847875" y="228600"/>
            <a:ext cx="885627" cy="892707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>
            <a:spLocks noChangeAspect="1"/>
          </p:cNvSpPr>
          <p:nvPr/>
        </p:nvSpPr>
        <p:spPr>
          <a:xfrm>
            <a:off x="1501027" y="4877914"/>
            <a:ext cx="228600" cy="228600"/>
          </a:xfrm>
          <a:prstGeom prst="triangle">
            <a:avLst/>
          </a:prstGeom>
          <a:solidFill>
            <a:srgbClr val="000080"/>
          </a:solidFill>
          <a:ln>
            <a:solidFill>
              <a:srgbClr val="000080"/>
            </a:solidFill>
          </a:ln>
          <a:scene3d>
            <a:camera prst="orthographicFront">
              <a:rot lat="0" lon="0" rev="206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>
            <a:spLocks noChangeAspect="1"/>
          </p:cNvSpPr>
          <p:nvPr/>
        </p:nvSpPr>
        <p:spPr>
          <a:xfrm>
            <a:off x="2116528" y="2746304"/>
            <a:ext cx="228600" cy="228600"/>
          </a:xfrm>
          <a:prstGeom prst="triangle">
            <a:avLst/>
          </a:prstGeom>
          <a:solidFill>
            <a:srgbClr val="000080"/>
          </a:solidFill>
          <a:ln>
            <a:solidFill>
              <a:srgbClr val="000080"/>
            </a:solidFill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rot="5400000" flipH="1" flipV="1">
            <a:off x="2030595" y="2511619"/>
            <a:ext cx="514886" cy="1141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 flipH="1" flipV="1">
            <a:off x="1823967" y="1528833"/>
            <a:ext cx="1686066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0" y="60198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1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3845" y="6031242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2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63563" y="25863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5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225563" y="11385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6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77763" y="44913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4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19200" y="54057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8C2C"/>
                </a:solidFill>
              </a:rPr>
              <a:t>3</a:t>
            </a:r>
            <a:endParaRPr lang="en-US" dirty="0">
              <a:solidFill>
                <a:srgbClr val="D68C2C"/>
              </a:solidFill>
            </a:endParaRPr>
          </a:p>
        </p:txBody>
      </p:sp>
      <p:sp>
        <p:nvSpPr>
          <p:cNvPr id="26" name="Text Placeholder 14"/>
          <p:cNvSpPr txBox="1">
            <a:spLocks/>
          </p:cNvSpPr>
          <p:nvPr/>
        </p:nvSpPr>
        <p:spPr bwMode="auto">
          <a:xfrm>
            <a:off x="3581400" y="1066800"/>
            <a:ext cx="5562600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Is there enough demand in North America to justify development of</a:t>
            </a:r>
            <a:r>
              <a:rPr lang="en-US" sz="1800" kern="0" dirty="0" smtClean="0">
                <a:solidFill>
                  <a:srgbClr val="FFFF00"/>
                </a:solidFill>
              </a:rPr>
              <a:t> FNAL </a:t>
            </a:r>
            <a:r>
              <a:rPr lang="en-US" sz="1800" kern="0" dirty="0" err="1" smtClean="0">
                <a:solidFill>
                  <a:srgbClr val="FFFF00"/>
                </a:solidFill>
              </a:rPr>
              <a:t>muSR</a:t>
            </a:r>
            <a:r>
              <a:rPr lang="en-US" sz="1800" kern="0" dirty="0" smtClean="0">
                <a:solidFill>
                  <a:srgbClr val="FFFF00"/>
                </a:solidFill>
              </a:rPr>
              <a:t>?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	</a:t>
            </a:r>
            <a:r>
              <a:rPr lang="en-US" sz="1600" kern="0" dirty="0" smtClean="0">
                <a:solidFill>
                  <a:srgbClr val="3EFDDC"/>
                </a:solidFill>
              </a:rPr>
              <a:t>Think the answer is yes, but clearly depends on ability of facility to meet demand (CW </a:t>
            </a:r>
            <a:r>
              <a:rPr lang="en-US" sz="1600" kern="0" dirty="0" err="1" smtClean="0">
                <a:solidFill>
                  <a:srgbClr val="3EFDDC"/>
                </a:solidFill>
              </a:rPr>
              <a:t>vs</a:t>
            </a:r>
            <a:r>
              <a:rPr lang="en-US" sz="1600" kern="0" dirty="0" smtClean="0">
                <a:solidFill>
                  <a:srgbClr val="3EFDDC"/>
                </a:solidFill>
              </a:rPr>
              <a:t> pulsed,  </a:t>
            </a:r>
            <a:r>
              <a:rPr lang="en-US" sz="1600" kern="0" dirty="0" err="1" smtClean="0">
                <a:solidFill>
                  <a:srgbClr val="3EFDDC"/>
                </a:solidFill>
              </a:rPr>
              <a:t>μ/s</a:t>
            </a:r>
            <a:r>
              <a:rPr lang="en-US" sz="1600" kern="0" dirty="0" smtClean="0">
                <a:solidFill>
                  <a:srgbClr val="3EFDDC"/>
                </a:solidFill>
              </a:rPr>
              <a:t>, spot size, ability to span useful Eμ range)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Can the infrastructure in 2, 3, 4, be justified as a first step to a broader program?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	</a:t>
            </a:r>
            <a:r>
              <a:rPr lang="en-US" sz="1600" kern="0" dirty="0" smtClean="0">
                <a:solidFill>
                  <a:srgbClr val="3EFDDC"/>
                </a:solidFill>
              </a:rPr>
              <a:t>Take this small, exploratory facility as a test- case and use it to prove </a:t>
            </a:r>
            <a:r>
              <a:rPr lang="en-US" sz="1600" kern="0" dirty="0" err="1" smtClean="0">
                <a:solidFill>
                  <a:srgbClr val="3EFDDC"/>
                </a:solidFill>
              </a:rPr>
              <a:t>muSR</a:t>
            </a:r>
            <a:r>
              <a:rPr lang="en-US" sz="1600" kern="0" dirty="0" smtClean="0">
                <a:solidFill>
                  <a:srgbClr val="3EFDDC"/>
                </a:solidFill>
              </a:rPr>
              <a:t> demand.  Move to bigger facility if/when available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Is the beam energy, timing a showstopper?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Is there an avenue for joint development with our TRIUMF colleagues?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Are there steps we should be taking now to maintain this possibility as construction of the Muon Campus starts this year?</a:t>
            </a:r>
            <a:endParaRPr lang="en-US" sz="1800" kern="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676400" y="269875"/>
            <a:ext cx="6705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No Conclusions…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676400" y="1447800"/>
            <a:ext cx="6705600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Just looking </a:t>
            </a:r>
            <a:r>
              <a:rPr lang="en-US" sz="2800" dirty="0" smtClean="0">
                <a:solidFill>
                  <a:srgbClr val="FFFFFF"/>
                </a:solidFill>
              </a:rPr>
              <a:t>to the experts at this workshop for answers to questions. </a:t>
            </a:r>
          </a:p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dirty="0" smtClean="0">
              <a:solidFill>
                <a:srgbClr val="FFFFFF"/>
              </a:solidFill>
            </a:endParaRPr>
          </a:p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        					Thank you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600200" y="269875"/>
            <a:ext cx="61722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>
                <a:solidFill>
                  <a:srgbClr val="FFFFFF"/>
                </a:solidFill>
              </a:rPr>
              <a:t>Booster and Main Injector Timeline</a:t>
            </a:r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10DFB31-5B86-0944-9060-87EC09AB41D5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7" name="Rectangle 85"/>
          <p:cNvSpPr txBox="1">
            <a:spLocks noChangeArrowheads="1"/>
          </p:cNvSpPr>
          <p:nvPr/>
        </p:nvSpPr>
        <p:spPr bwMode="auto">
          <a:xfrm>
            <a:off x="4419600" y="1066800"/>
            <a:ext cx="47244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</a:rPr>
              <a:t>20 Booster cycles per </a:t>
            </a:r>
            <a:r>
              <a:rPr lang="en-US" sz="1200" kern="0" dirty="0" err="1">
                <a:solidFill>
                  <a:srgbClr val="FFFFFF"/>
                </a:solidFill>
                <a:latin typeface="+mn-lt"/>
              </a:rPr>
              <a:t>NOvA</a:t>
            </a:r>
            <a:r>
              <a:rPr lang="en-US" sz="1200" kern="0" dirty="0">
                <a:solidFill>
                  <a:srgbClr val="FFFFFF"/>
                </a:solidFill>
                <a:latin typeface="+mn-lt"/>
              </a:rPr>
              <a:t> cycle (1.33 sec)</a:t>
            </a:r>
          </a:p>
          <a:p>
            <a:pPr marL="342900" indent="-342900" algn="l" eaLnBrk="0" hangingPunct="0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</a:rPr>
              <a:t>12 </a:t>
            </a:r>
            <a:r>
              <a:rPr lang="en-US" sz="1200" kern="0" dirty="0" err="1">
                <a:solidFill>
                  <a:srgbClr val="FFFFFF"/>
                </a:solidFill>
                <a:latin typeface="+mn-lt"/>
              </a:rPr>
              <a:t>NOvA</a:t>
            </a:r>
            <a:r>
              <a:rPr lang="en-US" sz="1200" kern="0" dirty="0">
                <a:solidFill>
                  <a:srgbClr val="FFFFFF"/>
                </a:solidFill>
                <a:latin typeface="+mn-lt"/>
              </a:rPr>
              <a:t> cycles stored in Recycler before transfer to MI</a:t>
            </a:r>
          </a:p>
          <a:p>
            <a:pPr marL="342900" indent="-342900" algn="l" eaLnBrk="0" hangingPunct="0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</a:rPr>
              <a:t>Remaining 8 Booster cycles available for other experiments</a:t>
            </a:r>
          </a:p>
        </p:txBody>
      </p:sp>
      <p:sp>
        <p:nvSpPr>
          <p:cNvPr id="90118" name="Line 7"/>
          <p:cNvSpPr>
            <a:spLocks noChangeShapeType="1"/>
          </p:cNvSpPr>
          <p:nvPr/>
        </p:nvSpPr>
        <p:spPr bwMode="auto">
          <a:xfrm>
            <a:off x="914400" y="41148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1219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0" name="Rectangle 9"/>
          <p:cNvSpPr>
            <a:spLocks noChangeArrowheads="1"/>
          </p:cNvSpPr>
          <p:nvPr/>
        </p:nvSpPr>
        <p:spPr bwMode="auto">
          <a:xfrm>
            <a:off x="1371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1" name="Rectangle 10"/>
          <p:cNvSpPr>
            <a:spLocks noChangeArrowheads="1"/>
          </p:cNvSpPr>
          <p:nvPr/>
        </p:nvSpPr>
        <p:spPr bwMode="auto">
          <a:xfrm>
            <a:off x="15240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2" name="Rectangle 11"/>
          <p:cNvSpPr>
            <a:spLocks noChangeArrowheads="1"/>
          </p:cNvSpPr>
          <p:nvPr/>
        </p:nvSpPr>
        <p:spPr bwMode="auto">
          <a:xfrm>
            <a:off x="16764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3" name="Rectangle 12"/>
          <p:cNvSpPr>
            <a:spLocks noChangeArrowheads="1"/>
          </p:cNvSpPr>
          <p:nvPr/>
        </p:nvSpPr>
        <p:spPr bwMode="auto">
          <a:xfrm>
            <a:off x="18288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4" name="Rectangle 13"/>
          <p:cNvSpPr>
            <a:spLocks noChangeArrowheads="1"/>
          </p:cNvSpPr>
          <p:nvPr/>
        </p:nvSpPr>
        <p:spPr bwMode="auto">
          <a:xfrm>
            <a:off x="1981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5" name="Rectangle 14"/>
          <p:cNvSpPr>
            <a:spLocks noChangeArrowheads="1"/>
          </p:cNvSpPr>
          <p:nvPr/>
        </p:nvSpPr>
        <p:spPr bwMode="auto">
          <a:xfrm>
            <a:off x="2133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6" name="Rectangle 15"/>
          <p:cNvSpPr>
            <a:spLocks noChangeArrowheads="1"/>
          </p:cNvSpPr>
          <p:nvPr/>
        </p:nvSpPr>
        <p:spPr bwMode="auto">
          <a:xfrm>
            <a:off x="22860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7" name="Rectangle 16"/>
          <p:cNvSpPr>
            <a:spLocks noChangeArrowheads="1"/>
          </p:cNvSpPr>
          <p:nvPr/>
        </p:nvSpPr>
        <p:spPr bwMode="auto">
          <a:xfrm>
            <a:off x="24384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8" name="Rectangle 17"/>
          <p:cNvSpPr>
            <a:spLocks noChangeArrowheads="1"/>
          </p:cNvSpPr>
          <p:nvPr/>
        </p:nvSpPr>
        <p:spPr bwMode="auto">
          <a:xfrm>
            <a:off x="25908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9" name="Rectangle 18"/>
          <p:cNvSpPr>
            <a:spLocks noChangeArrowheads="1"/>
          </p:cNvSpPr>
          <p:nvPr/>
        </p:nvSpPr>
        <p:spPr bwMode="auto">
          <a:xfrm>
            <a:off x="2743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0" name="Rectangle 19"/>
          <p:cNvSpPr>
            <a:spLocks noChangeArrowheads="1"/>
          </p:cNvSpPr>
          <p:nvPr/>
        </p:nvSpPr>
        <p:spPr bwMode="auto">
          <a:xfrm>
            <a:off x="2895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1" name="Rectangle 20"/>
          <p:cNvSpPr>
            <a:spLocks noChangeArrowheads="1"/>
          </p:cNvSpPr>
          <p:nvPr/>
        </p:nvSpPr>
        <p:spPr bwMode="auto">
          <a:xfrm>
            <a:off x="3048000" y="4114800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2" name="Rectangle 21"/>
          <p:cNvSpPr>
            <a:spLocks noChangeArrowheads="1"/>
          </p:cNvSpPr>
          <p:nvPr/>
        </p:nvSpPr>
        <p:spPr bwMode="auto">
          <a:xfrm>
            <a:off x="32004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3" name="Rectangle 22"/>
          <p:cNvSpPr>
            <a:spLocks noChangeArrowheads="1"/>
          </p:cNvSpPr>
          <p:nvPr/>
        </p:nvSpPr>
        <p:spPr bwMode="auto">
          <a:xfrm>
            <a:off x="3352800" y="4114800"/>
            <a:ext cx="762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4" name="Rectangle 23"/>
          <p:cNvSpPr>
            <a:spLocks noChangeArrowheads="1"/>
          </p:cNvSpPr>
          <p:nvPr/>
        </p:nvSpPr>
        <p:spPr bwMode="auto">
          <a:xfrm>
            <a:off x="35052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5" name="Rectangle 24"/>
          <p:cNvSpPr>
            <a:spLocks noChangeArrowheads="1"/>
          </p:cNvSpPr>
          <p:nvPr/>
        </p:nvSpPr>
        <p:spPr bwMode="auto">
          <a:xfrm>
            <a:off x="3657600" y="4114800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6" name="Rectangle 25"/>
          <p:cNvSpPr>
            <a:spLocks noChangeArrowheads="1"/>
          </p:cNvSpPr>
          <p:nvPr/>
        </p:nvSpPr>
        <p:spPr bwMode="auto">
          <a:xfrm>
            <a:off x="38100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7" name="Rectangle 26"/>
          <p:cNvSpPr>
            <a:spLocks noChangeArrowheads="1"/>
          </p:cNvSpPr>
          <p:nvPr/>
        </p:nvSpPr>
        <p:spPr bwMode="auto">
          <a:xfrm>
            <a:off x="3962400" y="4114800"/>
            <a:ext cx="762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8" name="Rectangle 27"/>
          <p:cNvSpPr>
            <a:spLocks noChangeArrowheads="1"/>
          </p:cNvSpPr>
          <p:nvPr/>
        </p:nvSpPr>
        <p:spPr bwMode="auto">
          <a:xfrm>
            <a:off x="41148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39" name="Rectangle 28"/>
          <p:cNvSpPr>
            <a:spLocks noChangeArrowheads="1"/>
          </p:cNvSpPr>
          <p:nvPr/>
        </p:nvSpPr>
        <p:spPr bwMode="auto">
          <a:xfrm>
            <a:off x="4267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0" name="Rectangle 29"/>
          <p:cNvSpPr>
            <a:spLocks noChangeArrowheads="1"/>
          </p:cNvSpPr>
          <p:nvPr/>
        </p:nvSpPr>
        <p:spPr bwMode="auto">
          <a:xfrm>
            <a:off x="4419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1" name="Rectangle 30"/>
          <p:cNvSpPr>
            <a:spLocks noChangeArrowheads="1"/>
          </p:cNvSpPr>
          <p:nvPr/>
        </p:nvSpPr>
        <p:spPr bwMode="auto">
          <a:xfrm>
            <a:off x="45720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2" name="Rectangle 31"/>
          <p:cNvSpPr>
            <a:spLocks noChangeArrowheads="1"/>
          </p:cNvSpPr>
          <p:nvPr/>
        </p:nvSpPr>
        <p:spPr bwMode="auto">
          <a:xfrm>
            <a:off x="47244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3" name="Rectangle 32"/>
          <p:cNvSpPr>
            <a:spLocks noChangeArrowheads="1"/>
          </p:cNvSpPr>
          <p:nvPr/>
        </p:nvSpPr>
        <p:spPr bwMode="auto">
          <a:xfrm>
            <a:off x="48768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4" name="Rectangle 33"/>
          <p:cNvSpPr>
            <a:spLocks noChangeArrowheads="1"/>
          </p:cNvSpPr>
          <p:nvPr/>
        </p:nvSpPr>
        <p:spPr bwMode="auto">
          <a:xfrm>
            <a:off x="5029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5" name="Rectangle 34"/>
          <p:cNvSpPr>
            <a:spLocks noChangeArrowheads="1"/>
          </p:cNvSpPr>
          <p:nvPr/>
        </p:nvSpPr>
        <p:spPr bwMode="auto">
          <a:xfrm>
            <a:off x="5181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6" name="Rectangle 35"/>
          <p:cNvSpPr>
            <a:spLocks noChangeArrowheads="1"/>
          </p:cNvSpPr>
          <p:nvPr/>
        </p:nvSpPr>
        <p:spPr bwMode="auto">
          <a:xfrm>
            <a:off x="53340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7" name="Rectangle 36"/>
          <p:cNvSpPr>
            <a:spLocks noChangeArrowheads="1"/>
          </p:cNvSpPr>
          <p:nvPr/>
        </p:nvSpPr>
        <p:spPr bwMode="auto">
          <a:xfrm>
            <a:off x="54864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8" name="Rectangle 37"/>
          <p:cNvSpPr>
            <a:spLocks noChangeArrowheads="1"/>
          </p:cNvSpPr>
          <p:nvPr/>
        </p:nvSpPr>
        <p:spPr bwMode="auto">
          <a:xfrm>
            <a:off x="56388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49" name="Rectangle 38"/>
          <p:cNvSpPr>
            <a:spLocks noChangeArrowheads="1"/>
          </p:cNvSpPr>
          <p:nvPr/>
        </p:nvSpPr>
        <p:spPr bwMode="auto">
          <a:xfrm>
            <a:off x="5791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0" name="Rectangle 39"/>
          <p:cNvSpPr>
            <a:spLocks noChangeArrowheads="1"/>
          </p:cNvSpPr>
          <p:nvPr/>
        </p:nvSpPr>
        <p:spPr bwMode="auto">
          <a:xfrm>
            <a:off x="5943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1" name="Rectangle 40"/>
          <p:cNvSpPr>
            <a:spLocks noChangeArrowheads="1"/>
          </p:cNvSpPr>
          <p:nvPr/>
        </p:nvSpPr>
        <p:spPr bwMode="auto">
          <a:xfrm>
            <a:off x="6096000" y="4114800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2" name="Rectangle 41"/>
          <p:cNvSpPr>
            <a:spLocks noChangeArrowheads="1"/>
          </p:cNvSpPr>
          <p:nvPr/>
        </p:nvSpPr>
        <p:spPr bwMode="auto">
          <a:xfrm>
            <a:off x="62484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3" name="Rectangle 42"/>
          <p:cNvSpPr>
            <a:spLocks noChangeArrowheads="1"/>
          </p:cNvSpPr>
          <p:nvPr/>
        </p:nvSpPr>
        <p:spPr bwMode="auto">
          <a:xfrm>
            <a:off x="6400800" y="4114800"/>
            <a:ext cx="762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4" name="Rectangle 43"/>
          <p:cNvSpPr>
            <a:spLocks noChangeArrowheads="1"/>
          </p:cNvSpPr>
          <p:nvPr/>
        </p:nvSpPr>
        <p:spPr bwMode="auto">
          <a:xfrm>
            <a:off x="65532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5" name="Rectangle 44"/>
          <p:cNvSpPr>
            <a:spLocks noChangeArrowheads="1"/>
          </p:cNvSpPr>
          <p:nvPr/>
        </p:nvSpPr>
        <p:spPr bwMode="auto">
          <a:xfrm>
            <a:off x="6705600" y="4114800"/>
            <a:ext cx="76200" cy="3810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6" name="Rectangle 45"/>
          <p:cNvSpPr>
            <a:spLocks noChangeArrowheads="1"/>
          </p:cNvSpPr>
          <p:nvPr/>
        </p:nvSpPr>
        <p:spPr bwMode="auto">
          <a:xfrm>
            <a:off x="68580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7" name="Rectangle 46"/>
          <p:cNvSpPr>
            <a:spLocks noChangeArrowheads="1"/>
          </p:cNvSpPr>
          <p:nvPr/>
        </p:nvSpPr>
        <p:spPr bwMode="auto">
          <a:xfrm>
            <a:off x="7010400" y="4114800"/>
            <a:ext cx="762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8" name="Rectangle 47"/>
          <p:cNvSpPr>
            <a:spLocks noChangeArrowheads="1"/>
          </p:cNvSpPr>
          <p:nvPr/>
        </p:nvSpPr>
        <p:spPr bwMode="auto">
          <a:xfrm>
            <a:off x="7162800" y="4114800"/>
            <a:ext cx="76200" cy="381000"/>
          </a:xfrm>
          <a:prstGeom prst="rect">
            <a:avLst/>
          </a:prstGeom>
          <a:solidFill>
            <a:srgbClr val="EBFC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59" name="Rectangle 48"/>
          <p:cNvSpPr>
            <a:spLocks noChangeArrowheads="1"/>
          </p:cNvSpPr>
          <p:nvPr/>
        </p:nvSpPr>
        <p:spPr bwMode="auto">
          <a:xfrm>
            <a:off x="7315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0" name="Rectangle 49"/>
          <p:cNvSpPr>
            <a:spLocks noChangeArrowheads="1"/>
          </p:cNvSpPr>
          <p:nvPr/>
        </p:nvSpPr>
        <p:spPr bwMode="auto">
          <a:xfrm>
            <a:off x="7467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1" name="Rectangle 50"/>
          <p:cNvSpPr>
            <a:spLocks noChangeArrowheads="1"/>
          </p:cNvSpPr>
          <p:nvPr/>
        </p:nvSpPr>
        <p:spPr bwMode="auto">
          <a:xfrm>
            <a:off x="76200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2" name="Rectangle 51"/>
          <p:cNvSpPr>
            <a:spLocks noChangeArrowheads="1"/>
          </p:cNvSpPr>
          <p:nvPr/>
        </p:nvSpPr>
        <p:spPr bwMode="auto">
          <a:xfrm>
            <a:off x="77724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3" name="Rectangle 52"/>
          <p:cNvSpPr>
            <a:spLocks noChangeArrowheads="1"/>
          </p:cNvSpPr>
          <p:nvPr/>
        </p:nvSpPr>
        <p:spPr bwMode="auto">
          <a:xfrm>
            <a:off x="79248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4" name="Rectangle 53"/>
          <p:cNvSpPr>
            <a:spLocks noChangeArrowheads="1"/>
          </p:cNvSpPr>
          <p:nvPr/>
        </p:nvSpPr>
        <p:spPr bwMode="auto">
          <a:xfrm>
            <a:off x="80772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5" name="Rectangle 54"/>
          <p:cNvSpPr>
            <a:spLocks noChangeArrowheads="1"/>
          </p:cNvSpPr>
          <p:nvPr/>
        </p:nvSpPr>
        <p:spPr bwMode="auto">
          <a:xfrm>
            <a:off x="82296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6" name="Rectangle 55"/>
          <p:cNvSpPr>
            <a:spLocks noChangeArrowheads="1"/>
          </p:cNvSpPr>
          <p:nvPr/>
        </p:nvSpPr>
        <p:spPr bwMode="auto">
          <a:xfrm>
            <a:off x="8382000" y="4114800"/>
            <a:ext cx="76200" cy="381000"/>
          </a:xfrm>
          <a:prstGeom prst="rect">
            <a:avLst/>
          </a:prstGeom>
          <a:solidFill>
            <a:srgbClr val="EE8A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7" name="Line 56"/>
          <p:cNvSpPr>
            <a:spLocks noChangeShapeType="1"/>
          </p:cNvSpPr>
          <p:nvPr/>
        </p:nvSpPr>
        <p:spPr bwMode="auto">
          <a:xfrm flipV="1">
            <a:off x="3048000" y="2514600"/>
            <a:ext cx="19812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8" name="Line 57"/>
          <p:cNvSpPr>
            <a:spLocks noChangeShapeType="1"/>
          </p:cNvSpPr>
          <p:nvPr/>
        </p:nvSpPr>
        <p:spPr bwMode="auto">
          <a:xfrm>
            <a:off x="5029200" y="25146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69" name="Line 58"/>
          <p:cNvSpPr>
            <a:spLocks noChangeShapeType="1"/>
          </p:cNvSpPr>
          <p:nvPr/>
        </p:nvSpPr>
        <p:spPr bwMode="auto">
          <a:xfrm>
            <a:off x="5257800" y="2514600"/>
            <a:ext cx="6858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0" name="Line 59"/>
          <p:cNvSpPr>
            <a:spLocks noChangeShapeType="1"/>
          </p:cNvSpPr>
          <p:nvPr/>
        </p:nvSpPr>
        <p:spPr bwMode="auto">
          <a:xfrm>
            <a:off x="5943600" y="38862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1" name="Line 60"/>
          <p:cNvSpPr>
            <a:spLocks noChangeShapeType="1"/>
          </p:cNvSpPr>
          <p:nvPr/>
        </p:nvSpPr>
        <p:spPr bwMode="auto">
          <a:xfrm flipV="1">
            <a:off x="6096000" y="2514600"/>
            <a:ext cx="19812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2" name="Line 61"/>
          <p:cNvSpPr>
            <a:spLocks noChangeShapeType="1"/>
          </p:cNvSpPr>
          <p:nvPr/>
        </p:nvSpPr>
        <p:spPr bwMode="auto">
          <a:xfrm>
            <a:off x="8077200" y="25146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3" name="Line 62"/>
          <p:cNvSpPr>
            <a:spLocks noChangeShapeType="1"/>
          </p:cNvSpPr>
          <p:nvPr/>
        </p:nvSpPr>
        <p:spPr bwMode="auto">
          <a:xfrm>
            <a:off x="8305800" y="2514600"/>
            <a:ext cx="3048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4" name="Line 63"/>
          <p:cNvSpPr>
            <a:spLocks noChangeShapeType="1"/>
          </p:cNvSpPr>
          <p:nvPr/>
        </p:nvSpPr>
        <p:spPr bwMode="auto">
          <a:xfrm flipV="1">
            <a:off x="762000" y="2514600"/>
            <a:ext cx="12192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5" name="Line 64"/>
          <p:cNvSpPr>
            <a:spLocks noChangeShapeType="1"/>
          </p:cNvSpPr>
          <p:nvPr/>
        </p:nvSpPr>
        <p:spPr bwMode="auto">
          <a:xfrm>
            <a:off x="1981200" y="25146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6" name="Line 65"/>
          <p:cNvSpPr>
            <a:spLocks noChangeShapeType="1"/>
          </p:cNvSpPr>
          <p:nvPr/>
        </p:nvSpPr>
        <p:spPr bwMode="auto">
          <a:xfrm>
            <a:off x="2209800" y="2514600"/>
            <a:ext cx="6858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7" name="Line 66"/>
          <p:cNvSpPr>
            <a:spLocks noChangeShapeType="1"/>
          </p:cNvSpPr>
          <p:nvPr/>
        </p:nvSpPr>
        <p:spPr bwMode="auto">
          <a:xfrm>
            <a:off x="2895600" y="38862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8" name="Line 67"/>
          <p:cNvSpPr>
            <a:spLocks noChangeShapeType="1"/>
          </p:cNvSpPr>
          <p:nvPr/>
        </p:nvSpPr>
        <p:spPr bwMode="auto">
          <a:xfrm flipV="1">
            <a:off x="2971800" y="38862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79" name="Line 68"/>
          <p:cNvSpPr>
            <a:spLocks noChangeShapeType="1"/>
          </p:cNvSpPr>
          <p:nvPr/>
        </p:nvSpPr>
        <p:spPr bwMode="auto">
          <a:xfrm flipV="1">
            <a:off x="6019800" y="388620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80" name="Text Box 69"/>
          <p:cNvSpPr txBox="1">
            <a:spLocks noChangeArrowheads="1"/>
          </p:cNvSpPr>
          <p:nvPr/>
        </p:nvSpPr>
        <p:spPr bwMode="auto">
          <a:xfrm>
            <a:off x="107950" y="2133600"/>
            <a:ext cx="149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Main Injector</a:t>
            </a:r>
          </a:p>
          <a:p>
            <a:r>
              <a:rPr lang="en-US" sz="1800"/>
              <a:t>Energy</a:t>
            </a:r>
          </a:p>
        </p:txBody>
      </p:sp>
      <p:sp>
        <p:nvSpPr>
          <p:cNvPr id="90181" name="Text Box 70"/>
          <p:cNvSpPr txBox="1">
            <a:spLocks noChangeArrowheads="1"/>
          </p:cNvSpPr>
          <p:nvPr/>
        </p:nvSpPr>
        <p:spPr bwMode="auto">
          <a:xfrm>
            <a:off x="441325" y="46085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Booster</a:t>
            </a:r>
          </a:p>
          <a:p>
            <a:r>
              <a:rPr lang="en-US" sz="1800"/>
              <a:t>Cycles</a:t>
            </a:r>
          </a:p>
        </p:txBody>
      </p:sp>
      <p:sp>
        <p:nvSpPr>
          <p:cNvPr id="90182" name="Text Box 71"/>
          <p:cNvSpPr txBox="1">
            <a:spLocks noChangeArrowheads="1"/>
          </p:cNvSpPr>
          <p:nvPr/>
        </p:nvSpPr>
        <p:spPr bwMode="auto">
          <a:xfrm>
            <a:off x="4343400" y="525780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Protons to NOvA</a:t>
            </a:r>
          </a:p>
        </p:txBody>
      </p:sp>
      <p:sp>
        <p:nvSpPr>
          <p:cNvPr id="90183" name="Line 72"/>
          <p:cNvSpPr>
            <a:spLocks noChangeShapeType="1"/>
          </p:cNvSpPr>
          <p:nvPr/>
        </p:nvSpPr>
        <p:spPr bwMode="auto">
          <a:xfrm flipH="1" flipV="1">
            <a:off x="4343400" y="4572000"/>
            <a:ext cx="6858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84" name="Line 73"/>
          <p:cNvSpPr>
            <a:spLocks noChangeShapeType="1"/>
          </p:cNvSpPr>
          <p:nvPr/>
        </p:nvSpPr>
        <p:spPr bwMode="auto">
          <a:xfrm flipV="1">
            <a:off x="5181600" y="4572000"/>
            <a:ext cx="7620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85" name="Text Box 74"/>
          <p:cNvSpPr txBox="1">
            <a:spLocks noChangeArrowheads="1"/>
          </p:cNvSpPr>
          <p:nvPr/>
        </p:nvSpPr>
        <p:spPr bwMode="auto">
          <a:xfrm>
            <a:off x="1905000" y="5334000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Protons to g-2</a:t>
            </a:r>
          </a:p>
        </p:txBody>
      </p:sp>
      <p:sp>
        <p:nvSpPr>
          <p:cNvPr id="90186" name="Line 75"/>
          <p:cNvSpPr>
            <a:spLocks noChangeShapeType="1"/>
          </p:cNvSpPr>
          <p:nvPr/>
        </p:nvSpPr>
        <p:spPr bwMode="auto">
          <a:xfrm flipV="1">
            <a:off x="2667000" y="4572000"/>
            <a:ext cx="3810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87" name="Line 76"/>
          <p:cNvSpPr>
            <a:spLocks noChangeShapeType="1"/>
          </p:cNvSpPr>
          <p:nvPr/>
        </p:nvSpPr>
        <p:spPr bwMode="auto">
          <a:xfrm flipV="1">
            <a:off x="2667000" y="4572000"/>
            <a:ext cx="6096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88" name="Line 77"/>
          <p:cNvSpPr>
            <a:spLocks noChangeShapeType="1"/>
          </p:cNvSpPr>
          <p:nvPr/>
        </p:nvSpPr>
        <p:spPr bwMode="auto">
          <a:xfrm flipV="1">
            <a:off x="2667000" y="4572000"/>
            <a:ext cx="9144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89" name="Line 78"/>
          <p:cNvSpPr>
            <a:spLocks noChangeShapeType="1"/>
          </p:cNvSpPr>
          <p:nvPr/>
        </p:nvSpPr>
        <p:spPr bwMode="auto">
          <a:xfrm flipV="1">
            <a:off x="2667000" y="4572000"/>
            <a:ext cx="12192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90" name="Text Box 79"/>
          <p:cNvSpPr txBox="1">
            <a:spLocks noChangeArrowheads="1"/>
          </p:cNvSpPr>
          <p:nvPr/>
        </p:nvSpPr>
        <p:spPr bwMode="auto">
          <a:xfrm>
            <a:off x="6248400" y="5715000"/>
            <a:ext cx="257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Protons to MicroBooNE</a:t>
            </a:r>
          </a:p>
        </p:txBody>
      </p:sp>
      <p:sp>
        <p:nvSpPr>
          <p:cNvPr id="90191" name="Line 80"/>
          <p:cNvSpPr>
            <a:spLocks noChangeShapeType="1"/>
          </p:cNvSpPr>
          <p:nvPr/>
        </p:nvSpPr>
        <p:spPr bwMode="auto">
          <a:xfrm flipH="1" flipV="1">
            <a:off x="6324600" y="4572000"/>
            <a:ext cx="10668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92" name="Line 81"/>
          <p:cNvSpPr>
            <a:spLocks noChangeShapeType="1"/>
          </p:cNvSpPr>
          <p:nvPr/>
        </p:nvSpPr>
        <p:spPr bwMode="auto">
          <a:xfrm flipH="1" flipV="1">
            <a:off x="6629400" y="4572000"/>
            <a:ext cx="7620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93" name="Line 82"/>
          <p:cNvSpPr>
            <a:spLocks noChangeShapeType="1"/>
          </p:cNvSpPr>
          <p:nvPr/>
        </p:nvSpPr>
        <p:spPr bwMode="auto">
          <a:xfrm flipH="1" flipV="1">
            <a:off x="6934200" y="4572000"/>
            <a:ext cx="4572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94" name="Line 83"/>
          <p:cNvSpPr>
            <a:spLocks noChangeShapeType="1"/>
          </p:cNvSpPr>
          <p:nvPr/>
        </p:nvSpPr>
        <p:spPr bwMode="auto">
          <a:xfrm flipH="1" flipV="1">
            <a:off x="7239000" y="4572000"/>
            <a:ext cx="1524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95" name="Text Box 84"/>
          <p:cNvSpPr txBox="1">
            <a:spLocks noChangeArrowheads="1"/>
          </p:cNvSpPr>
          <p:nvPr/>
        </p:nvSpPr>
        <p:spPr bwMode="auto">
          <a:xfrm>
            <a:off x="3124200" y="1905000"/>
            <a:ext cx="186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Protons to Mu2e</a:t>
            </a:r>
          </a:p>
        </p:txBody>
      </p:sp>
      <p:sp>
        <p:nvSpPr>
          <p:cNvPr id="90196" name="Line 85"/>
          <p:cNvSpPr>
            <a:spLocks noChangeShapeType="1"/>
          </p:cNvSpPr>
          <p:nvPr/>
        </p:nvSpPr>
        <p:spPr bwMode="auto">
          <a:xfrm flipH="1">
            <a:off x="3124200" y="2362200"/>
            <a:ext cx="838200" cy="1676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97" name="Line 86"/>
          <p:cNvSpPr>
            <a:spLocks noChangeShapeType="1"/>
          </p:cNvSpPr>
          <p:nvPr/>
        </p:nvSpPr>
        <p:spPr bwMode="auto">
          <a:xfrm flipH="1">
            <a:off x="3657600" y="2362200"/>
            <a:ext cx="304800" cy="1676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ooter Placeholder 1"/>
          <p:cNvSpPr>
            <a:spLocks noGrp="1"/>
          </p:cNvSpPr>
          <p:nvPr>
            <p:ph type="ftr" idx="10"/>
          </p:nvPr>
        </p:nvSpPr>
        <p:spPr>
          <a:xfrm>
            <a:off x="2095500" y="6324600"/>
            <a:ext cx="4951413" cy="4556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4008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1671638" y="269875"/>
            <a:ext cx="6329362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Muon g-2 at Fermilab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8458200" cy="196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228600" algn="l" eaLnBrk="0" hangingPunct="0">
              <a:buClr>
                <a:srgbClr val="FFFFFF"/>
              </a:buClr>
              <a:buSzPct val="50000"/>
              <a:buFont typeface="Wingdings" pitchFamily="1" charset="2"/>
              <a:buChar char="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200" dirty="0">
                <a:solidFill>
                  <a:srgbClr val="FFFFFF"/>
                </a:solidFill>
              </a:rPr>
              <a:t>Goal of E989...bring the apparatus from BNL to FNAL and improve the experimental precision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x</a:t>
            </a:r>
            <a:r>
              <a:rPr lang="en-US" sz="2000" dirty="0" smtClean="0">
                <a:solidFill>
                  <a:srgbClr val="FFFFFF"/>
                </a:solidFill>
              </a:rPr>
              <a:t> 4-5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High physics merit, BNL </a:t>
            </a:r>
            <a:r>
              <a:rPr lang="en-US" sz="2000" dirty="0" err="1" smtClean="0">
                <a:solidFill>
                  <a:srgbClr val="FFFF00"/>
                </a:solidFill>
              </a:rPr>
              <a:t>expt</a:t>
            </a:r>
            <a:r>
              <a:rPr lang="en-US" sz="2000" dirty="0" smtClean="0">
                <a:solidFill>
                  <a:srgbClr val="FFFF00"/>
                </a:solidFill>
              </a:rPr>
              <a:t> stat-limited, citations &gt; 2000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Reuse of BNL experiment apparatus  fairly low risk &amp; short timeline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Unique</a:t>
            </a:r>
            <a:r>
              <a:rPr lang="en-US" sz="2000" dirty="0" smtClean="0">
                <a:solidFill>
                  <a:srgbClr val="FFFF00"/>
                </a:solidFill>
              </a:rPr>
              <a:t> possibility at FNAL </a:t>
            </a:r>
            <a:r>
              <a:rPr lang="en-US" sz="2000" dirty="0">
                <a:solidFill>
                  <a:srgbClr val="FFFF00"/>
                </a:solidFill>
              </a:rPr>
              <a:t>due to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available </a:t>
            </a:r>
            <a:r>
              <a:rPr lang="en-US" sz="2000" dirty="0" smtClean="0">
                <a:solidFill>
                  <a:srgbClr val="FFFF00"/>
                </a:solidFill>
              </a:rPr>
              <a:t>infrastructure </a:t>
            </a:r>
            <a:r>
              <a:rPr lang="en-US" sz="2000" dirty="0">
                <a:solidFill>
                  <a:srgbClr val="FFFF00"/>
                </a:solidFill>
              </a:rPr>
              <a:t>post-Run </a:t>
            </a:r>
            <a:r>
              <a:rPr lang="en-US" sz="2000" dirty="0" smtClean="0">
                <a:solidFill>
                  <a:srgbClr val="FFFF00"/>
                </a:solidFill>
              </a:rPr>
              <a:t>II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957763" y="2820988"/>
            <a:ext cx="3783012" cy="1827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DCFF"/>
                </a:solidFill>
              </a:rPr>
              <a:t>If the current discrepancy persists, </a:t>
            </a:r>
          </a:p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DCFF"/>
                </a:solidFill>
              </a:rPr>
              <a:t>reducing the exp error to 16 </a:t>
            </a:r>
            <a:r>
              <a:rPr lang="en-US" sz="1800" dirty="0" err="1">
                <a:solidFill>
                  <a:srgbClr val="00DCFF"/>
                </a:solidFill>
              </a:rPr>
              <a:t>x</a:t>
            </a:r>
            <a:r>
              <a:rPr lang="en-US" sz="1800" dirty="0">
                <a:solidFill>
                  <a:srgbClr val="00DCFF"/>
                </a:solidFill>
              </a:rPr>
              <a:t> 10</a:t>
            </a:r>
            <a:r>
              <a:rPr lang="en-US" sz="1800" baseline="33000" dirty="0">
                <a:solidFill>
                  <a:srgbClr val="00DCFF"/>
                </a:solidFill>
              </a:rPr>
              <a:t>-11</a:t>
            </a:r>
            <a:r>
              <a:rPr lang="en-US" sz="1800" dirty="0">
                <a:solidFill>
                  <a:srgbClr val="00DCFF"/>
                </a:solidFill>
              </a:rPr>
              <a:t> </a:t>
            </a:r>
          </a:p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FF00"/>
                </a:solidFill>
              </a:rPr>
              <a:t>⇒ 5.6σ discovery</a:t>
            </a:r>
            <a:endParaRPr lang="en-US" sz="1800" dirty="0" smtClean="0">
              <a:solidFill>
                <a:srgbClr val="00FF00"/>
              </a:solidFill>
            </a:endParaRPr>
          </a:p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00" dirty="0">
              <a:solidFill>
                <a:srgbClr val="FF420E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61950" y="5983288"/>
            <a:ext cx="1290638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 algn="l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arXiv:1010:4180</a:t>
            </a: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" y="2868613"/>
            <a:ext cx="40513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3709988" y="3084513"/>
            <a:ext cx="146050" cy="2660650"/>
          </a:xfrm>
          <a:prstGeom prst="roundRect">
            <a:avLst>
              <a:gd name="adj" fmla="val 1083"/>
            </a:avLst>
          </a:prstGeom>
          <a:solidFill>
            <a:srgbClr val="FF420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H="1">
            <a:off x="3848100" y="3048000"/>
            <a:ext cx="1146175" cy="228600"/>
          </a:xfrm>
          <a:prstGeom prst="line">
            <a:avLst/>
          </a:prstGeom>
          <a:noFill/>
          <a:ln w="36720">
            <a:solidFill>
              <a:srgbClr val="FF420E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810000"/>
            <a:ext cx="3904192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4008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1671638" y="269875"/>
            <a:ext cx="6329362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Mu2e at Fermilab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67200" y="1009650"/>
            <a:ext cx="4648200" cy="196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228600" algn="l" eaLnBrk="0" hangingPunct="0">
              <a:buClr>
                <a:srgbClr val="FFFFFF"/>
              </a:buClr>
              <a:buSzPct val="50000"/>
              <a:buFont typeface="Wingdings" pitchFamily="1" charset="2"/>
              <a:buChar char="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200" dirty="0" smtClean="0">
                <a:solidFill>
                  <a:srgbClr val="FFFFFF"/>
                </a:solidFill>
              </a:rPr>
              <a:t>Mu2e goal…improve sensitivity to muon conversion by 4 orders of magnitude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2000" dirty="0" smtClean="0">
                <a:solidFill>
                  <a:srgbClr val="FFFF00"/>
                </a:solidFill>
              </a:rPr>
              <a:t>Solenoid fabrication is schedule driver…data start in 2019</a:t>
            </a:r>
            <a:endParaRPr lang="en-US" sz="2000" dirty="0" smtClean="0">
              <a:solidFill>
                <a:srgbClr val="FFFF00"/>
              </a:solidFill>
            </a:endParaRPr>
          </a:p>
        </p:txBody>
      </p:sp>
      <p:pic>
        <p:nvPicPr>
          <p:cNvPr id="20" name="Picture 19" descr="mu2e-pic-v3.png"/>
          <p:cNvPicPr>
            <a:picLocks noChangeAspect="1"/>
          </p:cNvPicPr>
          <p:nvPr/>
        </p:nvPicPr>
        <p:blipFill>
          <a:blip r:embed="rId3"/>
          <a:srcRect b="18749"/>
          <a:stretch>
            <a:fillRect/>
          </a:stretch>
        </p:blipFill>
        <p:spPr>
          <a:xfrm>
            <a:off x="356626" y="3339895"/>
            <a:ext cx="8547100" cy="3472337"/>
          </a:xfrm>
          <a:prstGeom prst="rect">
            <a:avLst/>
          </a:prstGeom>
        </p:spPr>
      </p:pic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2057400" y="3565339"/>
            <a:ext cx="41148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>
                <a:solidFill>
                  <a:srgbClr val="FFFFFF"/>
                </a:solidFill>
              </a:rPr>
              <a:t>Mu2e at Fermilab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06964" y="4247105"/>
            <a:ext cx="8508436" cy="2520023"/>
            <a:chOff x="278938" y="3147442"/>
            <a:chExt cx="8508436" cy="2520023"/>
          </a:xfrm>
        </p:grpSpPr>
        <p:sp>
          <p:nvSpPr>
            <p:cNvPr id="23" name="TextBox 22"/>
            <p:cNvSpPr txBox="1"/>
            <p:nvPr/>
          </p:nvSpPr>
          <p:spPr>
            <a:xfrm>
              <a:off x="278938" y="3147442"/>
              <a:ext cx="2079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Production Solenoid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61116" y="3384490"/>
              <a:ext cx="20571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Detector Solenoid</a:t>
              </a:r>
              <a:endParaRPr lang="en-US" sz="2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58216" y="3689288"/>
              <a:ext cx="21423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Transport Solenoid</a:t>
              </a:r>
              <a:endParaRPr lang="en-US" sz="2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95550" y="5067300"/>
              <a:ext cx="2031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Production Target</a:t>
              </a:r>
              <a:endParaRPr lang="en-US" sz="2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27650" y="5267355"/>
              <a:ext cx="941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Tracker</a:t>
              </a:r>
              <a:endParaRPr 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69398" y="5105459"/>
              <a:ext cx="14179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Calorimeter</a:t>
              </a:r>
              <a:endParaRPr lang="en-US" sz="2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092200" y="4483100"/>
              <a:ext cx="804899" cy="641350"/>
            </a:xfrm>
            <a:prstGeom prst="line">
              <a:avLst/>
            </a:prstGeom>
            <a:ln w="19050">
              <a:solidFill>
                <a:schemeClr val="tx1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969742" y="4844309"/>
              <a:ext cx="622300" cy="395183"/>
            </a:xfrm>
            <a:prstGeom prst="line">
              <a:avLst/>
            </a:prstGeom>
            <a:ln w="19050">
              <a:solidFill>
                <a:schemeClr val="tx1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endCxn id="32" idx="0"/>
            </p:cNvCxnSpPr>
            <p:nvPr/>
          </p:nvCxnSpPr>
          <p:spPr>
            <a:xfrm rot="16200000" flipH="1">
              <a:off x="7552746" y="4579819"/>
              <a:ext cx="584200" cy="467079"/>
            </a:xfrm>
            <a:prstGeom prst="line">
              <a:avLst/>
            </a:prstGeom>
            <a:ln w="19050">
              <a:solidFill>
                <a:schemeClr val="tx1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flipV="1">
            <a:off x="2195212" y="4490303"/>
            <a:ext cx="1570464" cy="567155"/>
          </a:xfrm>
          <a:prstGeom prst="line">
            <a:avLst/>
          </a:prstGeom>
          <a:ln>
            <a:solidFill>
              <a:srgbClr val="FF0000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82595" y="4087241"/>
            <a:ext cx="1543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Proton Beam</a:t>
            </a:r>
            <a:endParaRPr lang="en-US" sz="2000" dirty="0"/>
          </a:p>
        </p:txBody>
      </p:sp>
      <p:grpSp>
        <p:nvGrpSpPr>
          <p:cNvPr id="39" name="Group 9"/>
          <p:cNvGrpSpPr/>
          <p:nvPr/>
        </p:nvGrpSpPr>
        <p:grpSpPr>
          <a:xfrm>
            <a:off x="111957" y="4200376"/>
            <a:ext cx="8614837" cy="1308620"/>
            <a:chOff x="-16069" y="3186667"/>
            <a:chExt cx="8614837" cy="1308620"/>
          </a:xfrm>
        </p:grpSpPr>
        <p:grpSp>
          <p:nvGrpSpPr>
            <p:cNvPr id="41" name="Group 77"/>
            <p:cNvGrpSpPr/>
            <p:nvPr/>
          </p:nvGrpSpPr>
          <p:grpSpPr>
            <a:xfrm>
              <a:off x="-16069" y="3753822"/>
              <a:ext cx="543739" cy="393192"/>
              <a:chOff x="999063" y="1778000"/>
              <a:chExt cx="543739" cy="393192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1092200" y="1778000"/>
                <a:ext cx="393192" cy="393192"/>
              </a:xfrm>
              <a:prstGeom prst="ellipse">
                <a:avLst/>
              </a:prstGeom>
              <a:ln w="12700">
                <a:solidFill>
                  <a:schemeClr val="tx2">
                    <a:lumMod val="75000"/>
                  </a:schemeClr>
                </a:solidFill>
              </a:ln>
              <a:effectLst>
                <a:outerShdw blurRad="40000" dist="73787" dir="33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99063" y="1813467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4.6 T</a:t>
                </a:r>
                <a:endParaRPr lang="en-US" sz="1400" dirty="0"/>
              </a:p>
            </p:txBody>
          </p:sp>
        </p:grpSp>
        <p:grpSp>
          <p:nvGrpSpPr>
            <p:cNvPr id="42" name="Group 78"/>
            <p:cNvGrpSpPr/>
            <p:nvPr/>
          </p:nvGrpSpPr>
          <p:grpSpPr>
            <a:xfrm>
              <a:off x="1695550" y="3473642"/>
              <a:ext cx="543739" cy="393192"/>
              <a:chOff x="2309480" y="1974596"/>
              <a:chExt cx="543739" cy="393192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2377216" y="1974596"/>
                <a:ext cx="393192" cy="393192"/>
              </a:xfrm>
              <a:prstGeom prst="ellipse">
                <a:avLst/>
              </a:prstGeom>
              <a:ln w="12700">
                <a:solidFill>
                  <a:schemeClr val="tx2">
                    <a:lumMod val="75000"/>
                  </a:schemeClr>
                </a:solidFill>
              </a:ln>
              <a:effectLst>
                <a:outerShdw blurRad="40000" dist="73787" dir="33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309480" y="2018530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2.5 T</a:t>
                </a:r>
                <a:endParaRPr lang="en-US" sz="1400" dirty="0"/>
              </a:p>
            </p:txBody>
          </p:sp>
        </p:grpSp>
        <p:grpSp>
          <p:nvGrpSpPr>
            <p:cNvPr id="43" name="Group 79"/>
            <p:cNvGrpSpPr/>
            <p:nvPr/>
          </p:nvGrpSpPr>
          <p:grpSpPr>
            <a:xfrm>
              <a:off x="4519549" y="4102095"/>
              <a:ext cx="403739" cy="393192"/>
              <a:chOff x="3647263" y="2434257"/>
              <a:chExt cx="403739" cy="393192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3655730" y="2434257"/>
                <a:ext cx="393192" cy="393192"/>
              </a:xfrm>
              <a:prstGeom prst="ellipse">
                <a:avLst/>
              </a:prstGeom>
              <a:ln w="12700">
                <a:solidFill>
                  <a:schemeClr val="tx2">
                    <a:lumMod val="75000"/>
                  </a:schemeClr>
                </a:solidFill>
              </a:ln>
              <a:effectLst>
                <a:outerShdw blurRad="40000" dist="73787" dir="33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647263" y="2471841"/>
                <a:ext cx="40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2 T</a:t>
                </a:r>
                <a:endParaRPr lang="en-US" sz="1400" dirty="0"/>
              </a:p>
            </p:txBody>
          </p:sp>
        </p:grpSp>
        <p:grpSp>
          <p:nvGrpSpPr>
            <p:cNvPr id="44" name="Group 80"/>
            <p:cNvGrpSpPr/>
            <p:nvPr/>
          </p:nvGrpSpPr>
          <p:grpSpPr>
            <a:xfrm>
              <a:off x="8195029" y="3186667"/>
              <a:ext cx="403739" cy="393192"/>
              <a:chOff x="8195029" y="3186667"/>
              <a:chExt cx="403739" cy="393192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8203496" y="3186667"/>
                <a:ext cx="393192" cy="393192"/>
              </a:xfrm>
              <a:prstGeom prst="ellipse">
                <a:avLst/>
              </a:prstGeom>
              <a:ln w="12700">
                <a:solidFill>
                  <a:schemeClr val="tx2">
                    <a:lumMod val="75000"/>
                  </a:schemeClr>
                </a:solidFill>
              </a:ln>
              <a:effectLst>
                <a:outerShdw blurRad="40000" dist="73787" dir="33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195029" y="3230601"/>
                <a:ext cx="40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1 T</a:t>
                </a:r>
                <a:endParaRPr lang="en-US" sz="1400" dirty="0"/>
              </a:p>
            </p:txBody>
          </p:sp>
        </p:grp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5997929" y="3753822"/>
              <a:ext cx="393192" cy="393192"/>
            </a:xfrm>
            <a:prstGeom prst="ellips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  <a:effectLst>
              <a:outerShdw blurRad="40000" dist="73787" dir="33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997929" y="3795722"/>
              <a:ext cx="40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/>
                <a:t>1 T</a:t>
              </a:r>
              <a:endParaRPr lang="en-US" sz="1400" dirty="0"/>
            </a:p>
          </p:txBody>
        </p:sp>
      </p:grp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7023773" y="5816570"/>
            <a:ext cx="233864" cy="767062"/>
            <a:chOff x="6753492" y="3554374"/>
            <a:chExt cx="752208" cy="2467414"/>
          </a:xfrm>
        </p:grpSpPr>
        <p:sp>
          <p:nvSpPr>
            <p:cNvPr id="56" name="Freeform 55"/>
            <p:cNvSpPr/>
            <p:nvPr/>
          </p:nvSpPr>
          <p:spPr>
            <a:xfrm>
              <a:off x="7100887" y="5263757"/>
              <a:ext cx="46567" cy="561975"/>
            </a:xfrm>
            <a:custGeom>
              <a:avLst/>
              <a:gdLst>
                <a:gd name="connsiteX0" fmla="*/ 46567 w 46567"/>
                <a:gd name="connsiteY0" fmla="*/ 561975 h 561975"/>
                <a:gd name="connsiteX1" fmla="*/ 37042 w 46567"/>
                <a:gd name="connsiteY1" fmla="*/ 482600 h 561975"/>
                <a:gd name="connsiteX2" fmla="*/ 24342 w 46567"/>
                <a:gd name="connsiteY2" fmla="*/ 371475 h 561975"/>
                <a:gd name="connsiteX3" fmla="*/ 14817 w 46567"/>
                <a:gd name="connsiteY3" fmla="*/ 257175 h 561975"/>
                <a:gd name="connsiteX4" fmla="*/ 5292 w 46567"/>
                <a:gd name="connsiteY4" fmla="*/ 165100 h 561975"/>
                <a:gd name="connsiteX5" fmla="*/ 46567 w 46567"/>
                <a:gd name="connsiteY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67" h="561975">
                  <a:moveTo>
                    <a:pt x="46567" y="561975"/>
                  </a:moveTo>
                  <a:cubicBezTo>
                    <a:pt x="43656" y="538162"/>
                    <a:pt x="40746" y="514350"/>
                    <a:pt x="37042" y="482600"/>
                  </a:cubicBezTo>
                  <a:cubicBezTo>
                    <a:pt x="33338" y="450850"/>
                    <a:pt x="28046" y="409046"/>
                    <a:pt x="24342" y="371475"/>
                  </a:cubicBezTo>
                  <a:cubicBezTo>
                    <a:pt x="20638" y="333904"/>
                    <a:pt x="17992" y="291571"/>
                    <a:pt x="14817" y="257175"/>
                  </a:cubicBezTo>
                  <a:cubicBezTo>
                    <a:pt x="11642" y="222779"/>
                    <a:pt x="0" y="207962"/>
                    <a:pt x="5292" y="165100"/>
                  </a:cubicBezTo>
                  <a:cubicBezTo>
                    <a:pt x="10584" y="122238"/>
                    <a:pt x="46567" y="0"/>
                    <a:pt x="46567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20000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083431" y="3884666"/>
              <a:ext cx="120912" cy="115353"/>
            </a:xfrm>
            <a:prstGeom prst="rect">
              <a:avLst/>
            </a:prstGeom>
            <a:solidFill>
              <a:schemeClr val="tx1">
                <a:alpha val="6000"/>
              </a:schemeClr>
            </a:solidFill>
            <a:ln w="19050">
              <a:noFill/>
            </a:ln>
            <a:effectLst>
              <a:outerShdw blurRad="53975" dist="25400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58" name="Freeform 14"/>
            <p:cNvSpPr/>
            <p:nvPr/>
          </p:nvSpPr>
          <p:spPr>
            <a:xfrm>
              <a:off x="7082635" y="3554374"/>
              <a:ext cx="325261" cy="204610"/>
            </a:xfrm>
            <a:custGeom>
              <a:avLst/>
              <a:gdLst>
                <a:gd name="connsiteX0" fmla="*/ 0 w 325261"/>
                <a:gd name="connsiteY0" fmla="*/ 90310 h 204610"/>
                <a:gd name="connsiteX1" fmla="*/ 33866 w 325261"/>
                <a:gd name="connsiteY1" fmla="*/ 43744 h 204610"/>
                <a:gd name="connsiteX2" fmla="*/ 105833 w 325261"/>
                <a:gd name="connsiteY2" fmla="*/ 5644 h 204610"/>
                <a:gd name="connsiteX3" fmla="*/ 198966 w 325261"/>
                <a:gd name="connsiteY3" fmla="*/ 9877 h 204610"/>
                <a:gd name="connsiteX4" fmla="*/ 292100 w 325261"/>
                <a:gd name="connsiteY4" fmla="*/ 60677 h 204610"/>
                <a:gd name="connsiteX5" fmla="*/ 321733 w 325261"/>
                <a:gd name="connsiteY5" fmla="*/ 94544 h 204610"/>
                <a:gd name="connsiteX6" fmla="*/ 313266 w 325261"/>
                <a:gd name="connsiteY6" fmla="*/ 204610 h 2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261" h="204610">
                  <a:moveTo>
                    <a:pt x="0" y="90310"/>
                  </a:moveTo>
                  <a:cubicBezTo>
                    <a:pt x="8113" y="74082"/>
                    <a:pt x="16227" y="57855"/>
                    <a:pt x="33866" y="43744"/>
                  </a:cubicBezTo>
                  <a:cubicBezTo>
                    <a:pt x="51505" y="29633"/>
                    <a:pt x="78316" y="11288"/>
                    <a:pt x="105833" y="5644"/>
                  </a:cubicBezTo>
                  <a:cubicBezTo>
                    <a:pt x="133350" y="0"/>
                    <a:pt x="167921" y="705"/>
                    <a:pt x="198966" y="9877"/>
                  </a:cubicBezTo>
                  <a:cubicBezTo>
                    <a:pt x="230011" y="19049"/>
                    <a:pt x="271639" y="46566"/>
                    <a:pt x="292100" y="60677"/>
                  </a:cubicBezTo>
                  <a:cubicBezTo>
                    <a:pt x="312561" y="74788"/>
                    <a:pt x="318205" y="70555"/>
                    <a:pt x="321733" y="94544"/>
                  </a:cubicBezTo>
                  <a:cubicBezTo>
                    <a:pt x="325261" y="118533"/>
                    <a:pt x="313266" y="204610"/>
                    <a:pt x="313266" y="20461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082635" y="3644684"/>
              <a:ext cx="313266" cy="1143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6"/>
            <p:cNvCxnSpPr/>
            <p:nvPr/>
          </p:nvCxnSpPr>
          <p:spPr>
            <a:xfrm>
              <a:off x="6937906" y="3606407"/>
              <a:ext cx="144729" cy="3827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7"/>
            <p:cNvCxnSpPr/>
            <p:nvPr/>
          </p:nvCxnSpPr>
          <p:spPr>
            <a:xfrm rot="5400000">
              <a:off x="7026279" y="3702628"/>
              <a:ext cx="1127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18"/>
            <p:cNvCxnSpPr/>
            <p:nvPr/>
          </p:nvCxnSpPr>
          <p:spPr>
            <a:xfrm rot="5400000">
              <a:off x="6973365" y="3824603"/>
              <a:ext cx="118536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9"/>
            <p:cNvCxnSpPr/>
            <p:nvPr/>
          </p:nvCxnSpPr>
          <p:spPr>
            <a:xfrm rot="16200000" flipH="1">
              <a:off x="7030515" y="3879636"/>
              <a:ext cx="54239" cy="51590"/>
            </a:xfrm>
            <a:prstGeom prst="line">
              <a:avLst/>
            </a:prstGeom>
            <a:ln w="19050">
              <a:solidFill>
                <a:schemeClr val="tx1">
                  <a:alpha val="32000"/>
                </a:schemeClr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6982358" y="4032034"/>
              <a:ext cx="19896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2118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0800000" flipV="1">
              <a:off x="7030254" y="3758984"/>
              <a:ext cx="53177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/>
              </a:outerShdw>
            </a:effectLst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6980021" y="3793923"/>
              <a:ext cx="56582" cy="4268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 w="19050">
              <a:solidFill>
                <a:schemeClr val="tx1"/>
              </a:solidFill>
            </a:ln>
            <a:effectLst>
              <a:outerShdw blurRad="95250" dist="381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67" name="Straight Connector 66"/>
            <p:cNvCxnSpPr/>
            <p:nvPr/>
          </p:nvCxnSpPr>
          <p:spPr>
            <a:xfrm rot="10800000">
              <a:off x="6951401" y="4000019"/>
              <a:ext cx="7885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6966312" y="4065549"/>
              <a:ext cx="181061" cy="531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083432" y="4001608"/>
              <a:ext cx="247911" cy="181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7128841" y="3750171"/>
              <a:ext cx="875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7135030" y="3864030"/>
              <a:ext cx="13862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7203549" y="3933344"/>
              <a:ext cx="127794" cy="238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7310177" y="3822220"/>
              <a:ext cx="11218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7357978" y="3888189"/>
              <a:ext cx="59003" cy="4083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6782288" y="4156431"/>
              <a:ext cx="3128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V="1">
              <a:off x="6809716" y="4004122"/>
              <a:ext cx="132293" cy="124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692330" y="4061182"/>
              <a:ext cx="182650" cy="60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740396" y="4195765"/>
              <a:ext cx="169866" cy="1436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874672" y="4335334"/>
              <a:ext cx="84931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6200000" flipH="1">
              <a:off x="6927723" y="4337314"/>
              <a:ext cx="126206" cy="7885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6884068" y="4493683"/>
              <a:ext cx="200025" cy="9234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579000" y="4957237"/>
              <a:ext cx="676275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896368" y="5316144"/>
              <a:ext cx="8365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939495" y="5265344"/>
              <a:ext cx="232304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173387" y="5243119"/>
              <a:ext cx="2817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6200000" flipH="1">
              <a:off x="7293640" y="5081591"/>
              <a:ext cx="234950" cy="881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 flipH="1" flipV="1">
              <a:off x="7143622" y="4785522"/>
              <a:ext cx="444499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6200000" flipV="1">
              <a:off x="7257922" y="4456116"/>
              <a:ext cx="123825" cy="91281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7224584" y="4298955"/>
              <a:ext cx="190501" cy="91280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H="1" flipV="1">
              <a:off x="7240812" y="4124682"/>
              <a:ext cx="2493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364680" y="4001608"/>
              <a:ext cx="90488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7334520" y="4471594"/>
              <a:ext cx="200024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16200000" flipH="1">
              <a:off x="7349335" y="4267072"/>
              <a:ext cx="64294" cy="28838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7332005" y="4375948"/>
              <a:ext cx="126998" cy="793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7328571" y="4444210"/>
              <a:ext cx="70900" cy="65356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7242842" y="3968666"/>
              <a:ext cx="627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0800000">
              <a:off x="7203550" y="4001609"/>
              <a:ext cx="6985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7164613" y="4042134"/>
              <a:ext cx="7787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6575163" y="5644755"/>
              <a:ext cx="752475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 flipH="1" flipV="1">
              <a:off x="6922849" y="5963823"/>
              <a:ext cx="85725" cy="286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6980021" y="5935270"/>
              <a:ext cx="502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7004853" y="5903520"/>
              <a:ext cx="6350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 flipH="1" flipV="1">
              <a:off x="7040963" y="5845179"/>
              <a:ext cx="54769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6200000" flipV="1">
              <a:off x="6983422" y="5766201"/>
              <a:ext cx="99219" cy="55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6999557" y="5482038"/>
              <a:ext cx="47466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7224584" y="5768979"/>
              <a:ext cx="976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7177754" y="5876929"/>
              <a:ext cx="1166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7087661" y="5878120"/>
              <a:ext cx="117476" cy="1588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7161084" y="5979323"/>
              <a:ext cx="8334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Freeform 109"/>
            <p:cNvSpPr/>
            <p:nvPr/>
          </p:nvSpPr>
          <p:spPr>
            <a:xfrm>
              <a:off x="7452254" y="4003282"/>
              <a:ext cx="53446" cy="438150"/>
            </a:xfrm>
            <a:custGeom>
              <a:avLst/>
              <a:gdLst>
                <a:gd name="connsiteX0" fmla="*/ 0 w 53446"/>
                <a:gd name="connsiteY0" fmla="*/ 0 h 438150"/>
                <a:gd name="connsiteX1" fmla="*/ 12700 w 53446"/>
                <a:gd name="connsiteY1" fmla="*/ 107950 h 438150"/>
                <a:gd name="connsiteX2" fmla="*/ 47625 w 53446"/>
                <a:gd name="connsiteY2" fmla="*/ 269875 h 438150"/>
                <a:gd name="connsiteX3" fmla="*/ 47625 w 53446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46" h="438150">
                  <a:moveTo>
                    <a:pt x="0" y="0"/>
                  </a:moveTo>
                  <a:cubicBezTo>
                    <a:pt x="2381" y="31485"/>
                    <a:pt x="4762" y="62971"/>
                    <a:pt x="12700" y="107950"/>
                  </a:cubicBezTo>
                  <a:cubicBezTo>
                    <a:pt x="20638" y="152929"/>
                    <a:pt x="41804" y="214842"/>
                    <a:pt x="47625" y="269875"/>
                  </a:cubicBezTo>
                  <a:cubicBezTo>
                    <a:pt x="53446" y="324908"/>
                    <a:pt x="47625" y="438150"/>
                    <a:pt x="47625" y="43815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111" name="Straight Connector 110"/>
            <p:cNvCxnSpPr/>
            <p:nvPr/>
          </p:nvCxnSpPr>
          <p:spPr>
            <a:xfrm rot="16200000" flipH="1">
              <a:off x="7130127" y="5949160"/>
              <a:ext cx="85724" cy="5794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7205138" y="5938445"/>
              <a:ext cx="3095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7236094" y="5819382"/>
              <a:ext cx="36512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7237682" y="5709844"/>
              <a:ext cx="34924" cy="1111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/>
            <p:cNvSpPr/>
            <p:nvPr/>
          </p:nvSpPr>
          <p:spPr>
            <a:xfrm>
              <a:off x="7017546" y="5269313"/>
              <a:ext cx="100013" cy="454025"/>
            </a:xfrm>
            <a:custGeom>
              <a:avLst/>
              <a:gdLst>
                <a:gd name="connsiteX0" fmla="*/ 0 w 100013"/>
                <a:gd name="connsiteY0" fmla="*/ 454025 h 454025"/>
                <a:gd name="connsiteX1" fmla="*/ 47625 w 100013"/>
                <a:gd name="connsiteY1" fmla="*/ 327025 h 454025"/>
                <a:gd name="connsiteX2" fmla="*/ 95250 w 100013"/>
                <a:gd name="connsiteY2" fmla="*/ 209550 h 454025"/>
                <a:gd name="connsiteX3" fmla="*/ 76200 w 100013"/>
                <a:gd name="connsiteY3" fmla="*/ 85725 h 454025"/>
                <a:gd name="connsiteX4" fmla="*/ 73025 w 100013"/>
                <a:gd name="connsiteY4" fmla="*/ 0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3" h="454025">
                  <a:moveTo>
                    <a:pt x="0" y="454025"/>
                  </a:moveTo>
                  <a:cubicBezTo>
                    <a:pt x="15875" y="410898"/>
                    <a:pt x="31750" y="367771"/>
                    <a:pt x="47625" y="327025"/>
                  </a:cubicBezTo>
                  <a:cubicBezTo>
                    <a:pt x="63500" y="286279"/>
                    <a:pt x="90488" y="249767"/>
                    <a:pt x="95250" y="209550"/>
                  </a:cubicBezTo>
                  <a:cubicBezTo>
                    <a:pt x="100013" y="169333"/>
                    <a:pt x="79904" y="120650"/>
                    <a:pt x="76200" y="85725"/>
                  </a:cubicBezTo>
                  <a:cubicBezTo>
                    <a:pt x="72496" y="50800"/>
                    <a:pt x="73025" y="0"/>
                    <a:pt x="73025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32639" dir="100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116" name="Straight Connector 115"/>
            <p:cNvCxnSpPr/>
            <p:nvPr/>
          </p:nvCxnSpPr>
          <p:spPr>
            <a:xfrm rot="5400000">
              <a:off x="6871358" y="4420406"/>
              <a:ext cx="88122" cy="1590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914624" y="4455982"/>
              <a:ext cx="84447" cy="50537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16200000" flipH="1">
              <a:off x="7396341" y="3944106"/>
              <a:ext cx="67468" cy="4435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7300388" y="3969063"/>
              <a:ext cx="6191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7331343" y="4003282"/>
              <a:ext cx="35720" cy="7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Oval 120"/>
          <p:cNvSpPr/>
          <p:nvPr/>
        </p:nvSpPr>
        <p:spPr>
          <a:xfrm flipH="1">
            <a:off x="1219200" y="5403664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/>
          <p:nvPr/>
        </p:nvSpPr>
        <p:spPr>
          <a:xfrm flipH="1">
            <a:off x="5996940" y="5602420"/>
            <a:ext cx="45719" cy="45719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3" name="Group 122"/>
          <p:cNvGrpSpPr>
            <a:grpSpLocks noChangeAspect="1"/>
          </p:cNvGrpSpPr>
          <p:nvPr/>
        </p:nvGrpSpPr>
        <p:grpSpPr>
          <a:xfrm>
            <a:off x="186212" y="5226067"/>
            <a:ext cx="1389822" cy="729043"/>
            <a:chOff x="2282825" y="3660775"/>
            <a:chExt cx="1616075" cy="847724"/>
          </a:xfrm>
        </p:grpSpPr>
        <p:cxnSp>
          <p:nvCxnSpPr>
            <p:cNvPr id="124" name="Straight Connector 123"/>
            <p:cNvCxnSpPr/>
            <p:nvPr/>
          </p:nvCxnSpPr>
          <p:spPr>
            <a:xfrm rot="10800000" flipV="1">
              <a:off x="2406650" y="3898899"/>
              <a:ext cx="1022350" cy="409575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0800000" flipV="1">
              <a:off x="2406650" y="3887786"/>
              <a:ext cx="1022351" cy="357188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0800000" flipV="1">
              <a:off x="2406652" y="3898899"/>
              <a:ext cx="1022349" cy="488950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0800000" flipV="1">
              <a:off x="2282825" y="3908422"/>
              <a:ext cx="1146176" cy="400051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10800000" flipV="1">
              <a:off x="2657475" y="3908424"/>
              <a:ext cx="771526" cy="457200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10800000" flipV="1">
              <a:off x="3429001" y="3743325"/>
              <a:ext cx="346075" cy="155574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0800000" flipV="1">
              <a:off x="2505075" y="3887786"/>
              <a:ext cx="923927" cy="47626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0800000" flipV="1">
              <a:off x="2406650" y="3908423"/>
              <a:ext cx="1022351" cy="142875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0800000" flipV="1">
              <a:off x="3429000" y="3908422"/>
              <a:ext cx="469900" cy="2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0800000" flipV="1">
              <a:off x="2406649" y="3887786"/>
              <a:ext cx="1004891" cy="265113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10800000" flipV="1">
              <a:off x="2738438" y="3908425"/>
              <a:ext cx="690565" cy="600074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10800000" flipV="1">
              <a:off x="2657476" y="3898899"/>
              <a:ext cx="754065" cy="609599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0800000" flipV="1">
              <a:off x="2545555" y="3887785"/>
              <a:ext cx="883448" cy="500063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0800000" flipV="1">
              <a:off x="2846389" y="3887785"/>
              <a:ext cx="582614" cy="565152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3121820" y="3990177"/>
              <a:ext cx="398461" cy="215905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5400000">
              <a:off x="3229773" y="4098129"/>
              <a:ext cx="398461" cy="1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5400000">
              <a:off x="3130551" y="4035420"/>
              <a:ext cx="425449" cy="171458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16200000" flipH="1">
              <a:off x="3224211" y="3694109"/>
              <a:ext cx="238124" cy="171455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clfvHistoryNe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8117" y="1090820"/>
            <a:ext cx="3886201" cy="304056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1 -0.00047 C 0.00921 -0.00394 0.01268 -0.00741 0.01528 -0.00741 C 0.01789 -0.00741 0.01997 -0.00139 0.02188 -0.00047 C 0.02379 0.00046 0.0257 0.00046 0.02709 -0.00139 C 0.02848 -0.00324 0.029 -0.00973 0.03056 -0.01158 C 0.03212 -0.01343 0.03438 -0.01343 0.03612 -0.0125 C 0.03785 -0.01158 0.03889 -0.00811 0.04063 -0.00648 C 0.04237 -0.00486 0.04497 -0.00232 0.04653 -0.00324 C 0.04809 -0.00417 0.04914 -0.00996 0.05 -0.01204 C 0.05087 -0.01412 0.0507 -0.01551 0.05174 -0.01621 C 0.05278 -0.0169 0.05504 -0.0176 0.05625 -0.01667 C 0.05747 -0.01574 0.05816 -0.01204 0.05903 -0.01065 C 0.0599 -0.00926 0.0599 -0.00787 0.06112 -0.00787 C 0.06233 -0.00787 0.06459 -0.00903 0.06598 -0.01111 C 0.06737 -0.0132 0.06841 -0.01898 0.0698 -0.02037 C 0.07118 -0.02176 0.07292 -0.01968 0.07466 -0.01945 C 0.07639 -0.01922 0.0783 -0.0176 0.07987 -0.01852 C 0.08143 -0.01945 0.08247 -0.02431 0.08438 -0.025 C 0.08629 -0.0257 0.08889 -0.02246 0.09098 -0.02269 C 0.09306 -0.02292 0.09532 -0.02593 0.09688 -0.02686 C 0.09844 -0.02778 0.09914 -0.02871 0.10035 -0.02824 C 0.10157 -0.02778 0.10278 -0.02477 0.10417 -0.02454 C 0.10556 -0.02431 0.10764 -0.02616 0.10903 -0.02732 C 0.11042 -0.02848 0.11129 -0.03079 0.1125 -0.03148 C 0.11372 -0.03218 0.11511 -0.03172 0.11632 -0.03102 C 0.11754 -0.03033 0.11823 -0.02732 0.1198 -0.02686 C 0.12136 -0.02639 0.12414 -0.02755 0.1257 -0.02871 C 0.12726 -0.02986 0.12726 -0.0338 0.12882 -0.03426 C 0.13039 -0.03473 0.13386 -0.03218 0.13542 -0.03102 C 0.13698 -0.02986 0.13681 -0.02732 0.1382 -0.02732 C 0.13959 -0.02732 0.14237 -0.02963 0.1441 -0.03102 C 0.14584 -0.03241 0.14757 -0.03542 0.14896 -0.03565 C 0.15035 -0.03588 0.15087 -0.03426 0.15209 -0.03287 C 0.1533 -0.03148 0.15434 -0.02801 0.15625 -0.02732 C 0.15816 -0.02662 0.16146 -0.02824 0.16355 -0.02917 C 0.16563 -0.0301 0.16754 -0.03264 0.1691 -0.03334 C 0.17066 -0.03403 0.17171 -0.03426 0.17292 -0.03334 C 0.17414 -0.03241 0.17535 -0.02963 0.17639 -0.02824 C 0.17743 -0.02686 0.17796 -0.0257 0.17917 -0.02547 C 0.18039 -0.02523 0.18247 -0.02547 0.18368 -0.02639 C 0.1849 -0.02732 0.18577 -0.02986 0.18681 -0.03056 C 0.18785 -0.03125 0.18924 -0.03102 0.18993 -0.0301 C 0.19063 -0.02917 0.19063 -0.02616 0.19132 -0.025 C 0.19202 -0.02385 0.19271 -0.02292 0.19427 -0.02315 C 0.19601 -0.02338 0.19948 -0.02593 0.20139 -0.02593 C 0.2033 -0.02593 0.20452 -0.02454 0.20556 -0.02315 C 0.2066 -0.02176 0.2066 -0.01852 0.2073 -0.01713 C 0.20782 -0.01574 0.20816 -0.01482 0.20973 -0.01482 C 0.21112 -0.01482 0.21389 -0.01598 0.21563 -0.01667 C 0.21719 -0.01736 0.21806 -0.01852 0.2191 -0.01898 C 0.21997 -0.01945 0.22066 -0.02014 0.22118 -0.01898 C 0.22171 -0.01783 0.22171 -0.01459 0.22223 -0.0125 C 0.22275 -0.01042 0.22344 -0.00834 0.22431 -0.00695 C 0.22518 -0.00556 0.2257 -0.00486 0.22709 -0.00463 C 0.22848 -0.0044 0.23073 -0.00556 0.2323 -0.00602 C 0.23386 -0.00648 0.23525 -0.00764 0.23646 -0.00695 C 0.23768 -0.00625 0.23855 -0.00324 0.23924 -0.00139 C 0.23993 0.00046 0.23993 0.00254 0.24028 0.00463 C 0.24063 0.00671 0.24063 0.01018 0.24132 0.01111 C 0.24202 0.01203 0.24341 0.01064 0.24445 0.01064 C 0.24549 0.01064 0.24671 0.00972 0.24757 0.01064 C 0.24844 0.01157 0.24931 0.01481 0.24966 0.0162 C 0.25 0.01759 0.24948 0.01782 0.25 0.01944 C 0.25052 0.02106 0.25122 0.025 0.25243 0.02639 C 0.25365 0.02777 0.25556 0.02615 0.2573 0.02777 C 0.25903 0.02939 0.26164 0.03333 0.2632 0.03564 C 0.26476 0.03796 0.26459 0.04097 0.26632 0.04213 C 0.26806 0.04328 0.27205 0.04213 0.27396 0.04213 C 0.27587 0.04213 0.27639 0.04143 0.27743 0.04259 C 0.27848 0.04375 0.27952 0.04745 0.28021 0.04907 C 0.28091 0.05069 0.28021 0.05185 0.2816 0.05231 C 0.28299 0.05277 0.28646 0.05092 0.28855 0.05185 C 0.29063 0.05277 0.29271 0.05764 0.29445 0.05833 C 0.29618 0.05902 0.29775 0.05648 0.29931 0.05648 C 0.30087 0.05648 0.30261 0.05787 0.30382 0.05879 C 0.30504 0.05972 0.30521 0.06203 0.3066 0.0625 C 0.30799 0.06296 0.31112 0.06134 0.3125 0.06111 C 0.31389 0.06088 0.31407 0.05995 0.31528 0.06064 C 0.3165 0.06134 0.31823 0.06458 0.3198 0.06527 C 0.32136 0.06597 0.32344 0.06481 0.32466 0.06435 C 0.32587 0.06389 0.32605 0.0625 0.32743 0.0625 C 0.32882 0.0625 0.33143 0.06342 0.33264 0.06435 C 0.33386 0.06527 0.33351 0.06805 0.33507 0.06852 C 0.33664 0.06898 0.34046 0.06736 0.34202 0.06666 C 0.34358 0.06597 0.34306 0.06389 0.34445 0.06435 C 0.34584 0.06481 0.34792 0.06875 0.35035 0.06898 C 0.35278 0.06921 0.3573 0.06666 0.35938 0.06574 C 0.36146 0.06481 0.36146 0.06342 0.36268 0.06389 C 0.36424 0.06435 0.36563 0.06852 0.36771 0.06898 C 0.3698 0.06944 0.37309 0.06805 0.37483 0.06713 C 0.37691 0.0662 0.37743 0.06481 0.37865 0.06389 C 0.38021 0.06296 0.38195 0.06134 0.38334 0.06157 C 0.38473 0.0618 0.38577 0.06389 0.38716 0.06481 C 0.38855 0.06574 0.38959 0.06828 0.39132 0.06759 C 0.39306 0.06689 0.39601 0.0618 0.39792 0.06018 C 0.39983 0.05856 0.40105 0.0581 0.40261 0.05833 C 0.40452 0.05856 0.40643 0.06064 0.40799 0.06111 C 0.40938 0.06157 0.40973 0.06203 0.41146 0.06111 C 0.4132 0.06018 0.41632 0.0574 0.41789 0.05602 C 0.4198 0.05463 0.42049 0.05254 0.42205 0.05277 C 0.42396 0.05301 0.42726 0.05602 0.42882 0.05694 C 0.43021 0.05787 0.42987 0.05787 0.4316 0.05787 C 0.43316 0.05787 0.43577 0.05879 0.43768 0.05694 C 0.43993 0.05509 0.44132 0.04953 0.44375 0.04722 C 0.44584 0.0449 0.44914 0.04259 0.45174 0.04305 C 0.454 0.04352 0.4566 0.04838 0.45834 0.05 C 0.46007 0.05162 0.46059 0.05254 0.4625 0.05277 C 0.46441 0.05301 0.46789 0.05277 0.46927 0.05185 C 0.47101 0.05092 0.47118 0.04907 0.47188 0.04722 C 0.47257 0.04537 0.47257 0.04259 0.47309 0.04074 C 0.47379 0.03889 0.47535 0.0368 0.47639 0.03564 C 0.47726 0.03449 0.47778 0.03402 0.47952 0.03426 C 0.48091 0.03449 0.48316 0.03588 0.48525 0.0375 " pathEditMode="relative" ptsTypes="aaaaaaaaaaaaaaaaaaaaaaaa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116 C 0.00521 -0.00278 0.00643 -0.00416 0.00799 -0.00625 C 0.00955 -0.00833 0.01164 -0.01111 0.01389 -0.01412 C 0.01615 -0.01713 0.01858 -0.02129 0.02188 -0.0243 C 0.02518 -0.02731 0.02986 -0.03032 0.03334 -0.03171 C 0.03681 -0.0331 0.03959 -0.03217 0.04271 -0.03217 C 0.04584 -0.03217 0.04827 -0.0331 0.05243 -0.03217 C 0.0566 -0.03125 0.06111 -0.03009 0.06736 -0.02708 C 0.07361 -0.02407 0.08334 -0.01597 0.08959 -0.01458 C 0.09584 -0.01319 0.10035 -0.01574 0.10486 -0.01875 C 0.10938 -0.02176 0.11372 -0.02824 0.11667 -0.03264 C 0.11962 -0.03704 0.12084 -0.0412 0.12257 -0.04514 C 0.12431 -0.04907 0.12344 -0.0537 0.12709 -0.05717 C 0.13073 -0.06065 0.13872 -0.06643 0.1441 -0.06597 C 0.14948 -0.06551 0.15556 -0.05717 0.15938 -0.0544 C 0.1632 -0.05162 0.16528 -0.05069 0.16771 -0.0493 C 0.17014 -0.04791 0.17101 -0.04676 0.17361 -0.04653 C 0.17622 -0.04629 0.18056 -0.04629 0.18334 -0.04745 C 0.18611 -0.04861 0.18837 -0.04977 0.19063 -0.05393 C 0.19289 -0.0581 0.19462 -0.06551 0.19653 -0.07291 " pathEditMode="relative" ptsTypes="aaaaaaaaaaaaaaaaaaaA">
                                      <p:cBhvr>
                                        <p:cTn id="29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1447800" y="304800"/>
            <a:ext cx="61722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The new Muon Campus at Fermilab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A4BD149-A128-EA4C-ABA7-2A93FD28BFE5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922" r="33047"/>
          <a:stretch>
            <a:fillRect/>
          </a:stretch>
        </p:blipFill>
        <p:spPr bwMode="auto">
          <a:xfrm>
            <a:off x="228600" y="1295400"/>
            <a:ext cx="537819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57800" y="1143000"/>
            <a:ext cx="38100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The Muon Campus plan emerged as the best strategy for mounting the g-2 &amp; Mu2e experiments in a way that… </a:t>
            </a:r>
          </a:p>
          <a:p>
            <a:pPr marL="984250" lvl="2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keeps the experiments mutually compatible,</a:t>
            </a:r>
          </a:p>
          <a:p>
            <a:pPr marL="984250" lvl="2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maximizes reuse of </a:t>
            </a:r>
            <a:r>
              <a:rPr lang="en-US" sz="1600" dirty="0" err="1" smtClean="0">
                <a:solidFill>
                  <a:srgbClr val="FFFF00"/>
                </a:solidFill>
              </a:rPr>
              <a:t>Tevatron</a:t>
            </a:r>
            <a:r>
              <a:rPr lang="en-US" sz="1600" dirty="0" smtClean="0">
                <a:solidFill>
                  <a:srgbClr val="FFFF00"/>
                </a:solidFill>
              </a:rPr>
              <a:t> Run II equipment, </a:t>
            </a:r>
          </a:p>
          <a:p>
            <a:pPr marL="984250" lvl="2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and minimizes the total cost of the muon program by sharing infrastructure where possible.</a:t>
            </a:r>
            <a:endParaRPr lang="en-US" sz="1600" dirty="0" smtClean="0">
              <a:solidFill>
                <a:srgbClr val="FFFF00"/>
              </a:solidFill>
            </a:endParaRP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This facility offers a number of future possibilities </a:t>
            </a:r>
            <a:r>
              <a:rPr lang="en-US" sz="1600" dirty="0" smtClean="0">
                <a:solidFill>
                  <a:srgbClr val="FFFF00"/>
                </a:solidFill>
              </a:rPr>
              <a:t>as we enter the Stage I Project X era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600" dirty="0" smtClean="0">
                <a:solidFill>
                  <a:srgbClr val="FFFF00"/>
                </a:solidFill>
              </a:rPr>
              <a:t>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muSR</a:t>
            </a:r>
            <a:r>
              <a:rPr lang="en-US" sz="1600" dirty="0" smtClean="0">
                <a:solidFill>
                  <a:srgbClr val="FFFF00"/>
                </a:solidFill>
              </a:rPr>
              <a:t> program at FNAL could start here as early as 2021 or 2022 (IF we get Project X Stage 1 onto a compatible timeline)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F0DF02B-1A88-8C46-AC76-8FC5C7BA7965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762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defTabSz="914400"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This</a:t>
            </a: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a large program at the laboratory</a:t>
            </a:r>
            <a:endParaRPr lang="en-US" sz="2800" kern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22588" y="1447800"/>
          <a:ext cx="259080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MC-1 Building GPP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MC Beamline Enclosure GPP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MC Site</a:t>
                      </a:r>
                      <a:r>
                        <a:rPr lang="en-US" sz="1400" baseline="0" dirty="0" smtClean="0"/>
                        <a:t> Prep GPP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MC </a:t>
                      </a:r>
                      <a:r>
                        <a:rPr lang="en-US" sz="1400" dirty="0" err="1" smtClean="0"/>
                        <a:t>Cryo</a:t>
                      </a:r>
                      <a:r>
                        <a:rPr lang="en-US" sz="1400" dirty="0" smtClean="0"/>
                        <a:t> Plant</a:t>
                      </a:r>
                      <a:r>
                        <a:rPr lang="en-US" sz="1400" baseline="0" dirty="0" smtClean="0"/>
                        <a:t> AIP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Recycler</a:t>
                      </a:r>
                      <a:r>
                        <a:rPr lang="en-US" sz="1400" baseline="0" dirty="0" smtClean="0"/>
                        <a:t> Upgrades AIP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Delivery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RIng</a:t>
                      </a:r>
                      <a:r>
                        <a:rPr lang="en-US" sz="1400" dirty="0" smtClean="0"/>
                        <a:t> Upgrades AIP</a:t>
                      </a:r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  Total cost ~$50M</a:t>
                      </a:r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922588" y="4546600"/>
          <a:ext cx="25908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g-2 Accelerator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Ring Reassembly/Upgrades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 Equipment</a:t>
                      </a:r>
                      <a:r>
                        <a:rPr lang="en-US" sz="1400" baseline="0" dirty="0" smtClean="0"/>
                        <a:t> Transfer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Management</a:t>
                      </a:r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        Total cost ~</a:t>
                      </a:r>
                      <a:r>
                        <a:rPr lang="en-US" sz="1400" baseline="0" dirty="0" smtClean="0"/>
                        <a:t>$40M</a:t>
                      </a:r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" y="1549400"/>
          <a:ext cx="251460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Accelerator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Civil Construction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Solenoids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Muon</a:t>
                      </a:r>
                      <a:r>
                        <a:rPr lang="en-US" sz="1400" baseline="0" dirty="0" smtClean="0"/>
                        <a:t> Channel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Tracker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Calorimeter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CRV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DAQ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Management</a:t>
                      </a:r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   Total cost ~$230M</a:t>
                      </a:r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33206" name="Text Box 9"/>
          <p:cNvSpPr txBox="1">
            <a:spLocks noChangeArrowheads="1"/>
          </p:cNvSpPr>
          <p:nvPr/>
        </p:nvSpPr>
        <p:spPr bwMode="auto">
          <a:xfrm>
            <a:off x="2895600" y="993775"/>
            <a:ext cx="2617788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D3AD"/>
                </a:solidFill>
              </a:rPr>
              <a:t>Muon Campus</a:t>
            </a:r>
          </a:p>
        </p:txBody>
      </p:sp>
      <p:sp>
        <p:nvSpPr>
          <p:cNvPr id="133207" name="Text Box 9"/>
          <p:cNvSpPr txBox="1">
            <a:spLocks noChangeArrowheads="1"/>
          </p:cNvSpPr>
          <p:nvPr/>
        </p:nvSpPr>
        <p:spPr bwMode="auto">
          <a:xfrm>
            <a:off x="2922588" y="4107815"/>
            <a:ext cx="261778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D3AD"/>
                </a:solidFill>
              </a:rPr>
              <a:t>Muon g-2 Project</a:t>
            </a:r>
          </a:p>
        </p:txBody>
      </p:sp>
      <p:sp>
        <p:nvSpPr>
          <p:cNvPr id="133208" name="Text Box 9"/>
          <p:cNvSpPr txBox="1">
            <a:spLocks noChangeArrowheads="1"/>
          </p:cNvSpPr>
          <p:nvPr/>
        </p:nvSpPr>
        <p:spPr bwMode="auto">
          <a:xfrm>
            <a:off x="0" y="1069975"/>
            <a:ext cx="261778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D3AD"/>
                </a:solidFill>
              </a:rPr>
              <a:t>Mu2e Project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2095500" y="6324600"/>
            <a:ext cx="4951413" cy="4556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13" name="Text Placeholder 14"/>
          <p:cNvSpPr txBox="1">
            <a:spLocks/>
          </p:cNvSpPr>
          <p:nvPr/>
        </p:nvSpPr>
        <p:spPr bwMode="auto">
          <a:xfrm>
            <a:off x="5257800" y="1143000"/>
            <a:ext cx="3886200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chemeClr val="bg1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n-US" sz="2000" kern="0" dirty="0" smtClean="0">
                <a:latin typeface="+mn-lt"/>
              </a:rPr>
              <a:t>It is going forward..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  <a:latin typeface="+mn-lt"/>
              </a:rPr>
              <a:t>CD-0 for g-2/CD-1 for Mu2e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  <a:latin typeface="+mn-lt"/>
              </a:rPr>
              <a:t>In FY13, $10M going into Muon Campus alone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  <a:latin typeface="+mn-lt"/>
              </a:rPr>
              <a:t>Transport of g-2 equipment from BNL (highest risk part of project) is on track for shipping in October 2013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  <a:latin typeface="+mn-lt"/>
              </a:rPr>
              <a:t>Relevant for the particular plan presented here today  because g-2 needs to finish before </a:t>
            </a:r>
            <a:r>
              <a:rPr lang="en-US" sz="1800" kern="0" dirty="0" err="1" smtClean="0">
                <a:solidFill>
                  <a:srgbClr val="FFFF00"/>
                </a:solidFill>
                <a:latin typeface="+mn-lt"/>
              </a:rPr>
              <a:t>muSR</a:t>
            </a:r>
            <a:r>
              <a:rPr lang="en-US" sz="1800" kern="0" dirty="0" smtClean="0">
                <a:solidFill>
                  <a:srgbClr val="FFFF00"/>
                </a:solidFill>
                <a:latin typeface="+mn-lt"/>
              </a:rPr>
              <a:t> starts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defRPr/>
            </a:pPr>
            <a:endParaRPr lang="en-US" sz="1800" kern="0" dirty="0" smtClean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F0DF02B-1A88-8C46-AC76-8FC5C7BA7965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762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defTabSz="914400"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Aside on g-2 transport</a:t>
            </a:r>
            <a:endParaRPr lang="en-US" sz="2800" kern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2095500" y="6324600"/>
            <a:ext cx="4951413" cy="4556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pic>
        <p:nvPicPr>
          <p:cNvPr id="14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59" y="1066800"/>
            <a:ext cx="4395126" cy="24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723" y="3740738"/>
            <a:ext cx="4419600" cy="273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2067" t="23736" r="14480" b="17143"/>
          <a:stretch>
            <a:fillRect/>
          </a:stretch>
        </p:blipFill>
        <p:spPr>
          <a:xfrm>
            <a:off x="4727188" y="4191000"/>
            <a:ext cx="4264412" cy="2093892"/>
          </a:xfrm>
          <a:prstGeom prst="rect">
            <a:avLst/>
          </a:prstGeom>
        </p:spPr>
      </p:pic>
      <p:sp>
        <p:nvSpPr>
          <p:cNvPr id="17" name="Text Placeholder 14"/>
          <p:cNvSpPr txBox="1">
            <a:spLocks/>
          </p:cNvSpPr>
          <p:nvPr/>
        </p:nvSpPr>
        <p:spPr bwMode="auto">
          <a:xfrm>
            <a:off x="4343400" y="1066800"/>
            <a:ext cx="48006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chemeClr val="bg1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n-US" sz="1600" kern="0" dirty="0" smtClean="0">
                <a:latin typeface="+mn-lt"/>
              </a:rPr>
              <a:t>Superconducting coils are 14m in diameter and do not come apart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600" kern="0" dirty="0" smtClean="0">
                <a:solidFill>
                  <a:srgbClr val="FFFF00"/>
                </a:solidFill>
                <a:latin typeface="+mn-lt"/>
              </a:rPr>
              <a:t>Logistics similar</a:t>
            </a:r>
            <a:r>
              <a:rPr lang="en-US" sz="1600" kern="0" dirty="0" smtClean="0">
                <a:solidFill>
                  <a:srgbClr val="FFFF00"/>
                </a:solidFill>
                <a:latin typeface="+mn-lt"/>
              </a:rPr>
              <a:t> to moving space shuttle</a:t>
            </a:r>
            <a:endParaRPr lang="en-US" sz="1600" kern="0" dirty="0" smtClean="0">
              <a:solidFill>
                <a:srgbClr val="FFFF00"/>
              </a:solidFill>
            </a:endParaRPr>
          </a:p>
          <a:p>
            <a:pPr marL="584200" lvl="1" indent="-265113" algn="l" eaLnBrk="0" hangingPunct="0">
              <a:spcBef>
                <a:spcPts val="500"/>
              </a:spcBef>
              <a:buClr>
                <a:schemeClr val="bg1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pPr>
            <a:r>
              <a:rPr lang="en-US" sz="1600" kern="0" dirty="0" smtClean="0"/>
              <a:t>Successful transport review held last month with magnet experts, transport vendors, IDOT, </a:t>
            </a:r>
            <a:r>
              <a:rPr lang="en-US" sz="1600" kern="0" dirty="0" err="1" smtClean="0"/>
              <a:t>tollway</a:t>
            </a:r>
            <a:r>
              <a:rPr lang="en-US" sz="1600" kern="0" dirty="0" smtClean="0"/>
              <a:t> authority, etc.</a:t>
            </a:r>
            <a:endParaRPr lang="en-US" sz="1600" kern="0" dirty="0" smtClean="0"/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600" kern="0" dirty="0" smtClean="0">
                <a:solidFill>
                  <a:srgbClr val="FFFF00"/>
                </a:solidFill>
              </a:rPr>
              <a:t>Plan approved, bid for transport contract to be awarded Nov 16.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600" kern="0" dirty="0" smtClean="0">
                <a:solidFill>
                  <a:srgbClr val="FFFF00"/>
                </a:solidFill>
              </a:rPr>
              <a:t>Keeps data start on track for 2016, run time probably 5 years.</a:t>
            </a:r>
            <a:endParaRPr lang="en-US" sz="1600" kern="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095500" y="6324600"/>
            <a:ext cx="4953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>
                <a:solidFill>
                  <a:srgbClr val="FFFFFF"/>
                </a:solidFill>
              </a:rPr>
              <a:t>Chris Polly,</a:t>
            </a:r>
            <a:r>
              <a:rPr lang="en-US" sz="1200" dirty="0" smtClean="0">
                <a:solidFill>
                  <a:srgbClr val="FFFFFF"/>
                </a:solidFill>
              </a:rPr>
              <a:t> Project X </a:t>
            </a:r>
            <a:r>
              <a:rPr lang="en-US" sz="1200" dirty="0" err="1" smtClean="0">
                <a:solidFill>
                  <a:srgbClr val="FFFFFF"/>
                </a:solidFill>
              </a:rPr>
              <a:t>muSR</a:t>
            </a:r>
            <a:r>
              <a:rPr lang="en-US" sz="1200" dirty="0" smtClean="0">
                <a:solidFill>
                  <a:srgbClr val="FFFFFF"/>
                </a:solidFill>
              </a:rPr>
              <a:t> Forum, October 18, 2012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1371600" y="269875"/>
            <a:ext cx="71628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FFFFFF"/>
                </a:solidFill>
              </a:rPr>
              <a:t>Schedule being proposed in master plan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4038600"/>
            <a:ext cx="8610600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endParaRPr lang="en-US" sz="1800" dirty="0" smtClean="0">
              <a:solidFill>
                <a:srgbClr val="FFFF00"/>
              </a:solidFill>
              <a:ea typeface="MS Gothic" charset="0"/>
              <a:cs typeface="MS Gothic" charset="0"/>
            </a:endParaRP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800" dirty="0" smtClean="0">
                <a:solidFill>
                  <a:srgbClr val="FFFF00"/>
                </a:solidFill>
                <a:ea typeface="MS Gothic" charset="0"/>
                <a:cs typeface="MS Gothic" charset="0"/>
              </a:rPr>
              <a:t>Everything you see in this table is currently fully funded in the FY13 budget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pitchFamily="1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sz="1800" dirty="0" smtClean="0">
                <a:solidFill>
                  <a:srgbClr val="FFFF00"/>
                </a:solidFill>
                <a:ea typeface="MS Gothic" charset="0"/>
                <a:cs typeface="MS Gothic" charset="0"/>
              </a:rPr>
              <a:t>$7.5M MC-1 Building, $400k Beamline design, $400k </a:t>
            </a:r>
            <a:r>
              <a:rPr lang="en-US" sz="1800" dirty="0" err="1" smtClean="0">
                <a:solidFill>
                  <a:srgbClr val="FFFF00"/>
                </a:solidFill>
                <a:ea typeface="MS Gothic" charset="0"/>
                <a:cs typeface="MS Gothic" charset="0"/>
              </a:rPr>
              <a:t>Cryo</a:t>
            </a:r>
            <a:r>
              <a:rPr lang="en-US" sz="1800" dirty="0" smtClean="0">
                <a:solidFill>
                  <a:srgbClr val="FFFF00"/>
                </a:solidFill>
                <a:ea typeface="MS Gothic" charset="0"/>
                <a:cs typeface="MS Gothic" charset="0"/>
              </a:rPr>
              <a:t> Plant design, $700k Recycler technical design, $1.1M Delivery Ring technical design, and$4.7M to advance Muon g-2 </a:t>
            </a:r>
            <a:r>
              <a:rPr lang="en-US" sz="1800" dirty="0" smtClean="0">
                <a:solidFill>
                  <a:srgbClr val="FFFF00"/>
                </a:solidFill>
                <a:ea typeface="MS Gothic" charset="0"/>
                <a:cs typeface="MS Gothic" charset="0"/>
              </a:rPr>
              <a:t>project, and $25M for Mu2e</a:t>
            </a:r>
            <a:endParaRPr lang="en-US" sz="1800" dirty="0" smtClean="0">
              <a:solidFill>
                <a:srgbClr val="FFFF00"/>
              </a:solidFill>
              <a:ea typeface="MS Gothic" charset="0"/>
              <a:cs typeface="MS Gothic" charset="0"/>
            </a:endParaRPr>
          </a:p>
        </p:txBody>
      </p:sp>
      <p:pic>
        <p:nvPicPr>
          <p:cNvPr id="17" name="Picture 16" descr="MC Schedu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37749"/>
            <a:ext cx="8915400" cy="30770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F0DF02B-1A88-8C46-AC76-8FC5C7BA7965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38200" y="76200"/>
            <a:ext cx="7848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l" defTabSz="914400"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Highlighted portion potentially useful for </a:t>
            </a:r>
            <a:r>
              <a:rPr lang="en-US" sz="2800" kern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muSR</a:t>
            </a:r>
            <a:endParaRPr lang="en-US" sz="2800" kern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22588" y="1447800"/>
          <a:ext cx="259080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MC-1 Building GPP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MC Beamline Enclosure GPP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MC Site</a:t>
                      </a:r>
                      <a:r>
                        <a:rPr lang="en-US" sz="1400" baseline="0" dirty="0" smtClean="0"/>
                        <a:t> Prep GPP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MC </a:t>
                      </a:r>
                      <a:r>
                        <a:rPr lang="en-US" sz="1400" dirty="0" err="1" smtClean="0"/>
                        <a:t>Cryo</a:t>
                      </a:r>
                      <a:r>
                        <a:rPr lang="en-US" sz="1400" dirty="0" smtClean="0"/>
                        <a:t> Plant</a:t>
                      </a:r>
                      <a:r>
                        <a:rPr lang="en-US" sz="1400" baseline="0" dirty="0" smtClean="0"/>
                        <a:t> AIP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Recycler</a:t>
                      </a:r>
                      <a:r>
                        <a:rPr lang="en-US" sz="1400" baseline="0" dirty="0" smtClean="0"/>
                        <a:t> Upgrades AIP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Delivery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RIng</a:t>
                      </a:r>
                      <a:r>
                        <a:rPr lang="en-US" sz="1400" dirty="0" smtClean="0"/>
                        <a:t> Upgrades AIP</a:t>
                      </a:r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  Total cost ~$50M</a:t>
                      </a:r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922588" y="4546600"/>
          <a:ext cx="25908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g-2 Accelerator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Ring Reassembly/Upgrades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E821 Equipment</a:t>
                      </a:r>
                      <a:r>
                        <a:rPr lang="en-US" sz="1400" baseline="0" dirty="0" smtClean="0"/>
                        <a:t> Transfer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Management</a:t>
                      </a:r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        Total cost ~</a:t>
                      </a:r>
                      <a:r>
                        <a:rPr lang="en-US" sz="1400" baseline="0" dirty="0" smtClean="0"/>
                        <a:t>$40M</a:t>
                      </a:r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" y="1549400"/>
          <a:ext cx="251460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Accelerator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Civil Construction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Solenoids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Muon</a:t>
                      </a:r>
                      <a:r>
                        <a:rPr lang="en-US" sz="1400" baseline="0" dirty="0" smtClean="0"/>
                        <a:t> Channel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Tracker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Calorimeter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CRV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DAQ</a:t>
                      </a:r>
                      <a:endParaRPr 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Management</a:t>
                      </a:r>
                      <a:endParaRPr lang="en-US" sz="1400" dirty="0"/>
                    </a:p>
                  </a:txBody>
                  <a:tcPr>
                    <a:lnB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   Total cost ~$230M</a:t>
                      </a:r>
                      <a:endParaRPr lang="en-US" sz="1400" dirty="0"/>
                    </a:p>
                  </a:txBody>
                  <a:tcPr>
                    <a:lnT w="381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33206" name="Text Box 9"/>
          <p:cNvSpPr txBox="1">
            <a:spLocks noChangeArrowheads="1"/>
          </p:cNvSpPr>
          <p:nvPr/>
        </p:nvSpPr>
        <p:spPr bwMode="auto">
          <a:xfrm>
            <a:off x="2895600" y="993775"/>
            <a:ext cx="2617788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D3AD"/>
                </a:solidFill>
              </a:rPr>
              <a:t>Muon Campus</a:t>
            </a:r>
          </a:p>
        </p:txBody>
      </p:sp>
      <p:sp>
        <p:nvSpPr>
          <p:cNvPr id="133207" name="Text Box 9"/>
          <p:cNvSpPr txBox="1">
            <a:spLocks noChangeArrowheads="1"/>
          </p:cNvSpPr>
          <p:nvPr/>
        </p:nvSpPr>
        <p:spPr bwMode="auto">
          <a:xfrm>
            <a:off x="2922588" y="4107815"/>
            <a:ext cx="261778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D3AD"/>
                </a:solidFill>
              </a:rPr>
              <a:t>Muon g-2 Project</a:t>
            </a:r>
          </a:p>
        </p:txBody>
      </p:sp>
      <p:sp>
        <p:nvSpPr>
          <p:cNvPr id="133208" name="Text Box 9"/>
          <p:cNvSpPr txBox="1">
            <a:spLocks noChangeArrowheads="1"/>
          </p:cNvSpPr>
          <p:nvPr/>
        </p:nvSpPr>
        <p:spPr bwMode="auto">
          <a:xfrm>
            <a:off x="0" y="1069975"/>
            <a:ext cx="261778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D3AD"/>
                </a:solidFill>
              </a:rPr>
              <a:t>Mu2e Project</a:t>
            </a:r>
          </a:p>
        </p:txBody>
      </p:sp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2095500" y="6324600"/>
            <a:ext cx="4951413" cy="4556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Polly,</a:t>
            </a:r>
            <a:r>
              <a:rPr lang="en-US" dirty="0" smtClean="0"/>
              <a:t> Project X </a:t>
            </a:r>
            <a:r>
              <a:rPr lang="en-US" dirty="0" err="1" smtClean="0"/>
              <a:t>muSR</a:t>
            </a:r>
            <a:r>
              <a:rPr lang="en-US" dirty="0" smtClean="0"/>
              <a:t> Forum, October 18, 2012</a:t>
            </a:r>
            <a:endParaRPr lang="en-US" dirty="0"/>
          </a:p>
        </p:txBody>
      </p:sp>
      <p:sp>
        <p:nvSpPr>
          <p:cNvPr id="13" name="Text Placeholder 14"/>
          <p:cNvSpPr txBox="1">
            <a:spLocks/>
          </p:cNvSpPr>
          <p:nvPr/>
        </p:nvSpPr>
        <p:spPr bwMode="auto">
          <a:xfrm>
            <a:off x="5105400" y="1295400"/>
            <a:ext cx="4038600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This </a:t>
            </a:r>
            <a:r>
              <a:rPr lang="en-US" sz="1800" kern="0" dirty="0" smtClean="0">
                <a:solidFill>
                  <a:srgbClr val="FFFF00"/>
                </a:solidFill>
              </a:rPr>
              <a:t>infrastructure is the part we could consider incorporating into an initial </a:t>
            </a:r>
            <a:r>
              <a:rPr lang="en-US" sz="1800" kern="0" dirty="0" err="1" smtClean="0">
                <a:solidFill>
                  <a:srgbClr val="FFFF00"/>
                </a:solidFill>
              </a:rPr>
              <a:t>muSR</a:t>
            </a:r>
            <a:r>
              <a:rPr lang="en-US" sz="1800" kern="0" dirty="0" smtClean="0">
                <a:solidFill>
                  <a:srgbClr val="FFFF00"/>
                </a:solidFill>
              </a:rPr>
              <a:t> program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Potentially very important, as the </a:t>
            </a:r>
            <a:r>
              <a:rPr lang="en-US" sz="1800" kern="0" dirty="0" smtClean="0">
                <a:solidFill>
                  <a:srgbClr val="FFFF00"/>
                </a:solidFill>
              </a:rPr>
              <a:t>the $ required to build the accelerator will </a:t>
            </a:r>
            <a:r>
              <a:rPr lang="en-US" sz="1800" kern="0" dirty="0" smtClean="0">
                <a:solidFill>
                  <a:srgbClr val="FFFF00"/>
                </a:solidFill>
              </a:rPr>
              <a:t>force us to maximize reuse of facilities, at least initially 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“Day 1 (or 2) physics” is an important catch-phrase</a:t>
            </a:r>
          </a:p>
          <a:p>
            <a:pPr marL="822960" lvl="2" algn="l" eaLnBrk="0" hangingPunct="0">
              <a:spcBef>
                <a:spcPts val="450"/>
              </a:spcBef>
              <a:buClr>
                <a:srgbClr val="FFFF00"/>
              </a:buClr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FFFF00"/>
                </a:solidFill>
              </a:rPr>
              <a:t>Success of an initial program (mounted with minimal additional cost) could lead to a more elaborate, longer-term possibilities</a:t>
            </a:r>
            <a:endParaRPr lang="en-US" sz="1800" kern="0" dirty="0" smtClean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796518" y="1383042"/>
            <a:ext cx="2819400" cy="1600200"/>
          </a:xfrm>
          <a:prstGeom prst="rect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1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572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rgbClr val="000000"/>
          </a:buClr>
          <a:buSzPct val="100000"/>
          <a:buFont typeface="Times New Roman" pitchFamily="1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15761</TotalTime>
  <Words>1924</Words>
  <Application>Microsoft Macintosh PowerPoint</Application>
  <PresentationFormat>On-screen Show (4:3)</PresentationFormat>
  <Paragraphs>275</Paragraphs>
  <Slides>27</Slides>
  <Notes>23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Possibilities with the Fermilab Muon Campus   Chris Polly Project X Muon Spin Rotation Forum October 18, 2012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Young-kee Kim x3384 05917V</dc:creator>
  <cp:lastModifiedBy>Chris Polly</cp:lastModifiedBy>
  <cp:revision>165</cp:revision>
  <cp:lastPrinted>1601-01-01T00:00:00Z</cp:lastPrinted>
  <dcterms:created xsi:type="dcterms:W3CDTF">2012-10-18T12:03:06Z</dcterms:created>
  <dcterms:modified xsi:type="dcterms:W3CDTF">2012-10-18T18:32:29Z</dcterms:modified>
</cp:coreProperties>
</file>