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300" r:id="rId2"/>
    <p:sldId id="619" r:id="rId3"/>
    <p:sldId id="725" r:id="rId4"/>
    <p:sldId id="728" r:id="rId5"/>
    <p:sldId id="739" r:id="rId6"/>
    <p:sldId id="735" r:id="rId7"/>
    <p:sldId id="733" r:id="rId8"/>
    <p:sldId id="732" r:id="rId9"/>
    <p:sldId id="734" r:id="rId10"/>
    <p:sldId id="736" r:id="rId11"/>
    <p:sldId id="737" r:id="rId12"/>
    <p:sldId id="730" r:id="rId13"/>
    <p:sldId id="738" r:id="rId14"/>
    <p:sldId id="665" r:id="rId15"/>
    <p:sldId id="649" r:id="rId16"/>
    <p:sldId id="715" r:id="rId17"/>
    <p:sldId id="740" r:id="rId18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CC"/>
    <a:srgbClr val="FF0000"/>
    <a:srgbClr val="0066CC"/>
    <a:srgbClr val="008000"/>
    <a:srgbClr val="990033"/>
    <a:srgbClr val="6600FF"/>
    <a:srgbClr val="990000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7597" autoAdjust="0"/>
  </p:normalViewPr>
  <p:slideViewPr>
    <p:cSldViewPr>
      <p:cViewPr>
        <p:scale>
          <a:sx n="60" d="100"/>
          <a:sy n="60" d="100"/>
        </p:scale>
        <p:origin x="-77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466" y="-67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5" tIns="48213" rIns="96425" bIns="48213" numCol="1" anchor="t" anchorCtr="0" compatLnSpc="1">
            <a:prstTxWarp prst="textNoShape">
              <a:avLst/>
            </a:prstTxWarp>
          </a:bodyPr>
          <a:lstStyle>
            <a:lvl1pPr defTabSz="964974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5" tIns="48213" rIns="96425" bIns="48213" numCol="1" anchor="t" anchorCtr="0" compatLnSpc="1">
            <a:prstTxWarp prst="textNoShape">
              <a:avLst/>
            </a:prstTxWarp>
          </a:bodyPr>
          <a:lstStyle>
            <a:lvl1pPr algn="r" defTabSz="964974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5" tIns="48213" rIns="96425" bIns="48213" numCol="1" anchor="b" anchorCtr="0" compatLnSpc="1">
            <a:prstTxWarp prst="textNoShape">
              <a:avLst/>
            </a:prstTxWarp>
          </a:bodyPr>
          <a:lstStyle>
            <a:lvl1pPr defTabSz="964974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5" tIns="48213" rIns="96425" bIns="48213" numCol="1" anchor="b" anchorCtr="0" compatLnSpc="1">
            <a:prstTxWarp prst="textNoShape">
              <a:avLst/>
            </a:prstTxWarp>
          </a:bodyPr>
          <a:lstStyle>
            <a:lvl1pPr algn="r" defTabSz="964974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B3658F1-939B-4F88-B271-5FC4A642AE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284663"/>
            <a:ext cx="58547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8364C57-7EB7-4972-B453-B291F62ED9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A9268-19D1-49C0-A910-1A1C3A5F1559}" type="slidenum">
              <a:rPr lang="en-CA" smtClean="0">
                <a:cs typeface="Arial" pitchFamily="34" charset="0"/>
              </a:rPr>
              <a:pPr/>
              <a:t>1</a:t>
            </a:fld>
            <a:endParaRPr lang="en-CA" smtClean="0"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4721225"/>
            <a:ext cx="5854700" cy="83185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E98BD-4F5D-4334-9F3E-C30195198794}" type="slidenum">
              <a:rPr lang="en-CA" smtClean="0">
                <a:cs typeface="Arial" pitchFamily="34" charset="0"/>
              </a:rPr>
              <a:pPr/>
              <a:t>2</a:t>
            </a:fld>
            <a:endParaRPr lang="en-CA" smtClean="0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I’ll start with a general introduction about interfaces  and why they are  interesting. </a:t>
            </a:r>
          </a:p>
          <a:p>
            <a:pPr eaLnBrk="1" hangingPunct="1"/>
            <a:r>
              <a:rPr lang="en-US" smtClean="0"/>
              <a:t>Quick review of beta-NMR by way of comparison with NMR, mSR and LEmSR. Briefly dedcribe some essential parts of the instruments i.e  polarizer and spectometers.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remainder of the talk will be on  recent results which span a range of topics. Some are compeleted others in progress and a few just beginning. Much of  this can be found  on the website.</a:t>
            </a:r>
          </a:p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64C57-7EB7-4972-B453-B291F62ED9BD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62E1D-C92C-4EAA-8229-295A34D8908C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is easy to justify the science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Hard condensed matter is  the study of collective many body effects associated with electrons  in any given material A.  </a:t>
            </a:r>
          </a:p>
          <a:p>
            <a:pPr eaLnBrk="1" hangingPunct="1"/>
            <a:r>
              <a:rPr lang="en-US" smtClean="0"/>
              <a:t>If you bring two materials together the behaviour of electrons near the interface within some length scale (LA+LB) is in general quite distinct from  that  Found in A or B. It is really a different system with its own distinct electronic and magnetic properties.  The chemical analogy is two atoms</a:t>
            </a:r>
          </a:p>
          <a:p>
            <a:pPr eaLnBrk="1" hangingPunct="1"/>
            <a:r>
              <a:rPr lang="en-US" smtClean="0"/>
              <a:t>They are important to understand  from a practical point of view since you can’t make any useful device  without  interfaces.  More than that they can have unsual and interesting properties.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481A-5EB9-4AD0-82B2-453E41E6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9AB4-EA6B-48AB-A474-A0FB2DFA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3A94-CA56-4235-9D05-DFAB65FA2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62B9-C2D6-4B03-89DB-832D47AF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7F29-4982-4EEE-9A9F-A811258E3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9043-20A9-4E25-9D38-42A9CD32A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0DAC-7E2B-4302-BC27-3776792C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53D26-1860-4B22-BE48-FEF4803B6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34C2-3279-4413-93FC-09137833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46DE-85AD-4D42-951D-50F35A2FE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FE94-422B-4798-914C-7CCC8D3CA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9B34-9D3E-4BCF-8BC1-452CC605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8DB8E-0267-4E70-9777-CE7D9FFB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943F-5131-4CDA-871D-6DAA3DC5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3F9694-71E7-460A-8127-822D22900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0" dirty="0" smtClean="0">
                <a:latin typeface="+mj-lt"/>
              </a:rPr>
              <a:t>Condensed Matter Physics  at a next Generation </a:t>
            </a:r>
            <a:r>
              <a:rPr lang="en-US" sz="2400" b="0" dirty="0" err="1" smtClean="0">
                <a:latin typeface="+mj-lt"/>
              </a:rPr>
              <a:t>Muon</a:t>
            </a:r>
            <a:r>
              <a:rPr lang="en-US" sz="2400" b="0" dirty="0" smtClean="0">
                <a:latin typeface="+mj-lt"/>
              </a:rPr>
              <a:t> Source </a:t>
            </a:r>
            <a:endParaRPr lang="en-US" sz="2400" b="0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76400" y="1066800"/>
            <a:ext cx="624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  <a:latin typeface="Comic Sans MS" pitchFamily="66" charset="0"/>
              </a:rPr>
              <a:t>     </a:t>
            </a:r>
            <a:r>
              <a:rPr lang="en-US" sz="2400" b="0" dirty="0" smtClean="0">
                <a:solidFill>
                  <a:schemeClr val="hlink"/>
                </a:solidFill>
                <a:latin typeface="Comic Sans MS" pitchFamily="66" charset="0"/>
              </a:rPr>
              <a:t>      </a:t>
            </a:r>
            <a:r>
              <a:rPr lang="en-US" sz="2000" b="0" dirty="0" smtClean="0">
                <a:solidFill>
                  <a:schemeClr val="accent2"/>
                </a:solidFill>
              </a:rPr>
              <a:t>R.F. </a:t>
            </a:r>
            <a:r>
              <a:rPr lang="en-US" sz="2000" b="0" dirty="0" err="1" smtClean="0">
                <a:solidFill>
                  <a:schemeClr val="accent2"/>
                </a:solidFill>
              </a:rPr>
              <a:t>Kiefl</a:t>
            </a:r>
            <a:r>
              <a:rPr lang="en-US" sz="2000" b="0" dirty="0" smtClean="0">
                <a:solidFill>
                  <a:schemeClr val="accent2"/>
                </a:solidFill>
              </a:rPr>
              <a:t>,  UBC and CIFAR</a:t>
            </a:r>
            <a:endParaRPr lang="en-US" sz="2000" b="0" dirty="0">
              <a:solidFill>
                <a:schemeClr val="accent2"/>
              </a:solidFill>
            </a:endParaRPr>
          </a:p>
          <a:p>
            <a:endParaRPr lang="en-US" sz="2000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5334000" y="57150"/>
            <a:ext cx="28761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/>
              <a:t>FNAL,  Project X   2012</a:t>
            </a:r>
            <a:endParaRPr lang="en-US" sz="2000" b="0" dirty="0"/>
          </a:p>
        </p:txBody>
      </p:sp>
      <p:pic>
        <p:nvPicPr>
          <p:cNvPr id="15365" name="Picture 16" descr="TRIUMFsit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45124"/>
            <a:ext cx="4800600" cy="43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609600" y="59436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Photo: TRIUMF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63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62200"/>
            <a:ext cx="4229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3200"/>
            <a:ext cx="1476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 happens below 50 </a:t>
            </a:r>
            <a:r>
              <a:rPr lang="en-CA" dirty="0" err="1" smtClean="0"/>
              <a:t>mK</a:t>
            </a:r>
            <a:r>
              <a:rPr lang="en-CA" dirty="0" smtClean="0"/>
              <a:t>? What is energy dependence between </a:t>
            </a:r>
          </a:p>
          <a:p>
            <a:r>
              <a:rPr lang="en-CA" dirty="0" smtClean="0"/>
              <a:t>30 </a:t>
            </a:r>
            <a:r>
              <a:rPr lang="en-CA" dirty="0" err="1" smtClean="0"/>
              <a:t>keV</a:t>
            </a:r>
            <a:r>
              <a:rPr lang="en-CA" dirty="0" smtClean="0"/>
              <a:t> and 3 </a:t>
            </a:r>
            <a:r>
              <a:rPr lang="en-CA" dirty="0" err="1" smtClean="0"/>
              <a:t>MeV</a:t>
            </a:r>
            <a:r>
              <a:rPr lang="en-CA" dirty="0" smtClean="0"/>
              <a:t>?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4343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"/>
            <a:ext cx="3886200" cy="547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6019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640080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 is the detailed field distribution at the core?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4648200" cy="380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753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617220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valid is the </a:t>
            </a:r>
            <a:r>
              <a:rPr lang="en-CA" dirty="0" err="1" smtClean="0"/>
              <a:t>Uemura</a:t>
            </a:r>
            <a:r>
              <a:rPr lang="en-CA" dirty="0" smtClean="0"/>
              <a:t> relation?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63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1"/>
            <a:ext cx="46077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18288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 err="1" smtClean="0"/>
              <a:t>Ph.D</a:t>
            </a:r>
            <a:r>
              <a:rPr lang="en-CA" b="0" dirty="0" smtClean="0"/>
              <a:t> thesis M. </a:t>
            </a:r>
            <a:r>
              <a:rPr lang="en-CA" b="0" dirty="0" err="1" smtClean="0"/>
              <a:t>Hossain</a:t>
            </a:r>
            <a:r>
              <a:rPr lang="en-CA" b="0" dirty="0" smtClean="0"/>
              <a:t> 2012</a:t>
            </a:r>
            <a:endParaRPr lang="en-CA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90800"/>
            <a:ext cx="4176712" cy="3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762000" y="2286000"/>
            <a:ext cx="9144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?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914400" y="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400" b="0" dirty="0">
                <a:solidFill>
                  <a:schemeClr val="accent6"/>
                </a:solidFill>
                <a:latin typeface="Tahoma" pitchFamily="34" charset="0"/>
              </a:rPr>
              <a:t>Comparison of conventional NMR with </a:t>
            </a:r>
            <a:r>
              <a:rPr lang="en-US" sz="2400" b="0" dirty="0" err="1">
                <a:solidFill>
                  <a:schemeClr val="accent6"/>
                </a:solidFill>
                <a:latin typeface="Tahoma" pitchFamily="34" charset="0"/>
              </a:rPr>
              <a:t>LE</a:t>
            </a:r>
            <a:r>
              <a:rPr lang="en-US" sz="2400" b="0" dirty="0" err="1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sz="2400" b="0" dirty="0" err="1">
                <a:solidFill>
                  <a:schemeClr val="accent6"/>
                </a:solidFill>
                <a:latin typeface="Tahoma" pitchFamily="34" charset="0"/>
              </a:rPr>
              <a:t>SR</a:t>
            </a:r>
            <a:r>
              <a:rPr lang="en-US" sz="2400" b="0" dirty="0">
                <a:solidFill>
                  <a:schemeClr val="accent6"/>
                </a:solidFill>
                <a:latin typeface="Tahoma" pitchFamily="34" charset="0"/>
              </a:rPr>
              <a:t> and </a:t>
            </a:r>
            <a:r>
              <a:rPr lang="en-US" sz="2400" b="0" dirty="0" err="1">
                <a:solidFill>
                  <a:schemeClr val="accent6"/>
                </a:solidFill>
                <a:latin typeface="Symbol" pitchFamily="18" charset="2"/>
              </a:rPr>
              <a:t>b</a:t>
            </a:r>
            <a:r>
              <a:rPr lang="en-US" sz="2400" b="0" dirty="0" err="1">
                <a:solidFill>
                  <a:schemeClr val="accent6"/>
                </a:solidFill>
                <a:latin typeface="Tahoma" pitchFamily="34" charset="0"/>
              </a:rPr>
              <a:t>NMR</a:t>
            </a:r>
            <a:endParaRPr lang="en-US" sz="2400" b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19200" y="12192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                                NMR                   </a:t>
            </a:r>
            <a:r>
              <a:rPr lang="en-US" dirty="0" err="1"/>
              <a:t>LE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SR</a:t>
            </a:r>
            <a:r>
              <a:rPr lang="en-US" dirty="0"/>
              <a:t>               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-NMR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Polarization           &lt;</a:t>
            </a:r>
            <a:r>
              <a:rPr lang="en-US" dirty="0">
                <a:latin typeface="Symbol" pitchFamily="18" charset="2"/>
              </a:rPr>
              <a:t>0.01                                &gt;0.8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</a:pPr>
            <a:endParaRPr lang="en-US" dirty="0">
              <a:latin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detection                electronic                   anisotropic       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dirty="0"/>
              <a:t>method                  pickup                          </a:t>
            </a:r>
            <a:r>
              <a:rPr lang="en-US" dirty="0">
                <a:cs typeface="Times New Roman" pitchFamily="18" charset="0"/>
              </a:rPr>
              <a:t>β </a:t>
            </a:r>
            <a:r>
              <a:rPr lang="en-US" dirty="0"/>
              <a:t>decay   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Sensitivity             </a:t>
            </a:r>
            <a:r>
              <a:rPr lang="en-US" dirty="0">
                <a:latin typeface="Symbol" pitchFamily="18" charset="2"/>
              </a:rPr>
              <a:t>10</a:t>
            </a:r>
            <a:r>
              <a:rPr lang="en-US" baseline="30000" dirty="0">
                <a:latin typeface="Symbol" pitchFamily="18" charset="2"/>
              </a:rPr>
              <a:t>17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spins</a:t>
            </a:r>
            <a:r>
              <a:rPr lang="en-US" dirty="0">
                <a:latin typeface="Symbol" pitchFamily="18" charset="2"/>
              </a:rPr>
              <a:t>                     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10</a:t>
            </a:r>
            <a:r>
              <a:rPr lang="en-US" baseline="30000" dirty="0">
                <a:solidFill>
                  <a:srgbClr val="0000FF"/>
                </a:solidFill>
                <a:latin typeface="Symbol" pitchFamily="18" charset="2"/>
              </a:rPr>
              <a:t>7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spins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  <a:p>
            <a:pPr marL="342900" indent="-342900">
              <a:lnSpc>
                <a:spcPct val="30000"/>
              </a:lnSpc>
              <a:spcBef>
                <a:spcPct val="20000"/>
              </a:spcBef>
            </a:pPr>
            <a:endParaRPr lang="en-US" dirty="0">
              <a:solidFill>
                <a:srgbClr val="CC0000"/>
              </a:solidFill>
              <a:latin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T</a:t>
            </a:r>
            <a:r>
              <a:rPr lang="en-US" baseline="-25000" dirty="0">
                <a:latin typeface="Symbol" pitchFamily="18" charset="2"/>
              </a:rPr>
              <a:t>1   </a:t>
            </a:r>
            <a:r>
              <a:rPr lang="en-US" dirty="0"/>
              <a:t>range (s)        </a:t>
            </a:r>
            <a:r>
              <a:rPr lang="en-US" dirty="0">
                <a:latin typeface="Symbol" pitchFamily="18" charset="2"/>
              </a:rPr>
              <a:t>10 </a:t>
            </a:r>
            <a:r>
              <a:rPr lang="en-US" baseline="30000" dirty="0">
                <a:latin typeface="Symbol" pitchFamily="18" charset="2"/>
              </a:rPr>
              <a:t>-5 </a:t>
            </a:r>
            <a:r>
              <a:rPr lang="en-US" dirty="0">
                <a:latin typeface="Symbol" pitchFamily="18" charset="2"/>
              </a:rPr>
              <a:t>- 10 </a:t>
            </a:r>
            <a:r>
              <a:rPr lang="en-US" baseline="30000" dirty="0">
                <a:latin typeface="Symbol" pitchFamily="18" charset="2"/>
              </a:rPr>
              <a:t>2                  </a:t>
            </a:r>
            <a:r>
              <a:rPr lang="en-US" dirty="0">
                <a:latin typeface="Symbol" pitchFamily="18" charset="2"/>
              </a:rPr>
              <a:t>10</a:t>
            </a:r>
            <a:r>
              <a:rPr lang="en-US" baseline="30000" dirty="0">
                <a:latin typeface="Symbol" pitchFamily="18" charset="2"/>
              </a:rPr>
              <a:t>-8  </a:t>
            </a:r>
            <a:r>
              <a:rPr lang="en-US" dirty="0">
                <a:latin typeface="Symbol" pitchFamily="18" charset="2"/>
              </a:rPr>
              <a:t>- 10</a:t>
            </a:r>
            <a:r>
              <a:rPr lang="en-US" baseline="30000" dirty="0">
                <a:latin typeface="Symbol" pitchFamily="18" charset="2"/>
              </a:rPr>
              <a:t> -4   </a:t>
            </a:r>
            <a:r>
              <a:rPr lang="en-US" dirty="0">
                <a:latin typeface="Symbol" pitchFamily="18" charset="2"/>
              </a:rPr>
              <a:t>         10 </a:t>
            </a:r>
            <a:r>
              <a:rPr lang="en-US" baseline="30000" dirty="0">
                <a:latin typeface="Symbol" pitchFamily="18" charset="2"/>
              </a:rPr>
              <a:t>-3 </a:t>
            </a:r>
            <a:r>
              <a:rPr lang="en-US" dirty="0">
                <a:latin typeface="Symbol" pitchFamily="18" charset="2"/>
              </a:rPr>
              <a:t>- 10 </a:t>
            </a:r>
            <a:r>
              <a:rPr lang="en-US" baseline="30000" dirty="0">
                <a:latin typeface="Symbol" pitchFamily="18" charset="2"/>
              </a:rPr>
              <a:t>3</a:t>
            </a:r>
            <a:r>
              <a:rPr lang="en-US" dirty="0">
                <a:latin typeface="Symbol" pitchFamily="18" charset="2"/>
              </a:rPr>
              <a:t> </a:t>
            </a:r>
          </a:p>
          <a:p>
            <a:pPr marL="342900" indent="-342900">
              <a:lnSpc>
                <a:spcPct val="10000"/>
              </a:lnSpc>
              <a:spcBef>
                <a:spcPct val="20000"/>
              </a:spcBef>
            </a:pPr>
            <a:endParaRPr lang="en-US" dirty="0">
              <a:latin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range                       N/A                       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10 </a:t>
            </a:r>
            <a:r>
              <a:rPr lang="en-CA" dirty="0">
                <a:solidFill>
                  <a:srgbClr val="FF0000"/>
                </a:solidFill>
                <a:cs typeface="Times New Roman" pitchFamily="18" charset="0"/>
              </a:rPr>
              <a:t>Å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 -3000 </a:t>
            </a:r>
            <a:r>
              <a:rPr lang="en-CA" dirty="0">
                <a:solidFill>
                  <a:srgbClr val="FF0000"/>
                </a:solidFill>
                <a:cs typeface="Times New Roman" pitchFamily="18" charset="0"/>
              </a:rPr>
              <a:t>Å*</a:t>
            </a:r>
            <a:r>
              <a:rPr lang="en-US" dirty="0">
                <a:latin typeface="Symbol" pitchFamily="18" charset="2"/>
              </a:rPr>
              <a:t>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dirty="0"/>
              <a:t>Applied field          &gt; 1 T                       </a:t>
            </a:r>
            <a:r>
              <a:rPr lang="en-US" dirty="0" smtClean="0"/>
              <a:t>       </a:t>
            </a:r>
            <a:r>
              <a:rPr lang="en-US" dirty="0"/>
              <a:t>any            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dirty="0"/>
              <a:t>(frequency)                                 </a:t>
            </a:r>
            <a:endParaRPr lang="en-US" baseline="30000" dirty="0"/>
          </a:p>
          <a:p>
            <a:pPr marL="342900" indent="-342900">
              <a:spcBef>
                <a:spcPct val="20000"/>
              </a:spcBef>
            </a:pPr>
            <a:endParaRPr lang="en-US" baseline="30000" dirty="0"/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endParaRPr lang="en-US" baseline="30000" dirty="0">
              <a:latin typeface="Symbol" pitchFamily="18" charset="2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143000" y="17526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219200" y="22098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667000" y="2057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 flipV="1">
            <a:off x="2895600" y="2209800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219200" y="55626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334000" y="5943600"/>
            <a:ext cx="2667000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en-CA">
                <a:cs typeface="Times New Roman" pitchFamily="18" charset="0"/>
              </a:rPr>
              <a:t>* Depth Sensitivity!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64DFAD-3099-4949-A278-F6DA21444788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82075" cy="12414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General Scientific Motivation: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Exploring </a:t>
            </a:r>
            <a:r>
              <a:rPr lang="en-US" sz="2000" dirty="0" smtClean="0">
                <a:solidFill>
                  <a:schemeClr val="tx1"/>
                </a:solidFill>
              </a:rPr>
              <a:t> the collective </a:t>
            </a:r>
            <a:r>
              <a:rPr lang="en-US" sz="2000" dirty="0" err="1" smtClean="0">
                <a:solidFill>
                  <a:schemeClr val="tx1"/>
                </a:solidFill>
              </a:rPr>
              <a:t>behaviour</a:t>
            </a:r>
            <a:r>
              <a:rPr lang="en-US" sz="2000" dirty="0" smtClean="0">
                <a:solidFill>
                  <a:schemeClr val="tx1"/>
                </a:solidFill>
              </a:rPr>
              <a:t>  of electrons  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near  an  interface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981200" y="1828800"/>
            <a:ext cx="1143000" cy="2743200"/>
          </a:xfrm>
          <a:prstGeom prst="rect">
            <a:avLst/>
          </a:prstGeom>
          <a:solidFill>
            <a:srgbClr val="CC99FF"/>
          </a:solidFill>
          <a:ln w="12700">
            <a:solidFill>
              <a:srgbClr val="9933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" y="1828800"/>
            <a:ext cx="1828800" cy="2743200"/>
          </a:xfrm>
          <a:prstGeom prst="rect">
            <a:avLst/>
          </a:prstGeom>
          <a:solidFill>
            <a:srgbClr val="99CCFF"/>
          </a:solidFill>
          <a:ln w="12700">
            <a:solidFill>
              <a:srgbClr val="9933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3968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66CCFF"/>
                </a:solidFill>
                <a:latin typeface="Tahoma" pitchFamily="34" charset="0"/>
              </a:rPr>
              <a:t>A</a:t>
            </a:r>
            <a:endParaRPr lang="en-US" sz="2800">
              <a:latin typeface="Tahoma" pitchFamily="34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514600" y="1219200"/>
            <a:ext cx="3937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398838" y="1295400"/>
            <a:ext cx="574516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b="0" dirty="0"/>
          </a:p>
          <a:p>
            <a:r>
              <a:rPr lang="en-US" sz="2000" b="0" dirty="0">
                <a:solidFill>
                  <a:srgbClr val="0033CC"/>
                </a:solidFill>
              </a:rPr>
              <a:t>-superconductor/vacuum</a:t>
            </a:r>
            <a:r>
              <a:rPr lang="en-US" sz="2000" b="0" dirty="0"/>
              <a:t>,</a:t>
            </a:r>
            <a:r>
              <a:rPr lang="en-US" b="0" dirty="0"/>
              <a:t>  e.g.  YBa2Cu3Ox </a:t>
            </a:r>
          </a:p>
          <a:p>
            <a:r>
              <a:rPr lang="en-US" b="0" dirty="0"/>
              <a:t> E1041, E1095, E1100,  M1153</a:t>
            </a:r>
          </a:p>
          <a:p>
            <a:endParaRPr lang="en-US" b="0" dirty="0"/>
          </a:p>
          <a:p>
            <a:r>
              <a:rPr lang="en-US" sz="2000" b="0" dirty="0">
                <a:solidFill>
                  <a:srgbClr val="0033CC"/>
                </a:solidFill>
              </a:rPr>
              <a:t>-</a:t>
            </a:r>
            <a:r>
              <a:rPr lang="en-US" sz="2000" b="0" dirty="0" smtClean="0">
                <a:solidFill>
                  <a:srgbClr val="0033CC"/>
                </a:solidFill>
              </a:rPr>
              <a:t>metal/insulator </a:t>
            </a:r>
            <a:r>
              <a:rPr lang="en-US" b="0" dirty="0"/>
              <a:t>e.g.  </a:t>
            </a:r>
            <a:r>
              <a:rPr lang="en-US" b="0" dirty="0" smtClean="0"/>
              <a:t>Pd/STO, </a:t>
            </a:r>
            <a:r>
              <a:rPr lang="en-US" b="0" dirty="0"/>
              <a:t>E1042</a:t>
            </a:r>
            <a:r>
              <a:rPr lang="en-US" b="0" dirty="0" smtClean="0"/>
              <a:t>,  M1355</a:t>
            </a:r>
            <a:endParaRPr lang="en-US" b="0" dirty="0"/>
          </a:p>
          <a:p>
            <a:r>
              <a:rPr lang="en-US" b="0" dirty="0"/>
              <a:t> </a:t>
            </a:r>
          </a:p>
          <a:p>
            <a:r>
              <a:rPr lang="en-US" sz="2000" b="0" dirty="0" smtClean="0">
                <a:solidFill>
                  <a:srgbClr val="0033CC"/>
                </a:solidFill>
              </a:rPr>
              <a:t> insulator/vacuum</a:t>
            </a:r>
            <a:r>
              <a:rPr lang="en-US" sz="2000" b="0" dirty="0">
                <a:solidFill>
                  <a:srgbClr val="0033CC"/>
                </a:solidFill>
              </a:rPr>
              <a:t>,</a:t>
            </a:r>
            <a:r>
              <a:rPr lang="en-US" b="0" dirty="0">
                <a:solidFill>
                  <a:srgbClr val="0033CC"/>
                </a:solidFill>
              </a:rPr>
              <a:t> </a:t>
            </a:r>
            <a:r>
              <a:rPr lang="en-US" b="0" dirty="0"/>
              <a:t>SrTiO3  E1094</a:t>
            </a:r>
          </a:p>
          <a:p>
            <a:endParaRPr lang="en-US" b="0" dirty="0"/>
          </a:p>
          <a:p>
            <a:pPr>
              <a:buFontTx/>
              <a:buChar char="-"/>
            </a:pPr>
            <a:r>
              <a:rPr lang="en-US" sz="2000" b="0" dirty="0" err="1">
                <a:solidFill>
                  <a:srgbClr val="0033CC"/>
                </a:solidFill>
              </a:rPr>
              <a:t>ferromagnet</a:t>
            </a:r>
            <a:r>
              <a:rPr lang="en-US" sz="2000" b="0" dirty="0">
                <a:solidFill>
                  <a:srgbClr val="0033CC"/>
                </a:solidFill>
              </a:rPr>
              <a:t> /metal</a:t>
            </a:r>
            <a:r>
              <a:rPr lang="en-US" sz="2000" b="0" dirty="0"/>
              <a:t>, </a:t>
            </a:r>
            <a:r>
              <a:rPr lang="en-US" b="0" dirty="0"/>
              <a:t>e.g.  Ag/Fe M1093</a:t>
            </a:r>
          </a:p>
          <a:p>
            <a:pPr>
              <a:buFontTx/>
              <a:buChar char="-"/>
            </a:pPr>
            <a:endParaRPr lang="en-US" b="0" dirty="0"/>
          </a:p>
          <a:p>
            <a:pPr>
              <a:buFontTx/>
              <a:buChar char="-"/>
            </a:pPr>
            <a:r>
              <a:rPr lang="en-US" sz="2000" b="0" dirty="0">
                <a:solidFill>
                  <a:srgbClr val="0033CC"/>
                </a:solidFill>
              </a:rPr>
              <a:t>semiconductor/</a:t>
            </a:r>
            <a:r>
              <a:rPr lang="en-US" sz="2000" b="0" dirty="0" err="1">
                <a:solidFill>
                  <a:srgbClr val="0033CC"/>
                </a:solidFill>
              </a:rPr>
              <a:t>ferromagnet</a:t>
            </a:r>
            <a:r>
              <a:rPr lang="en-US" sz="2000" b="0" dirty="0">
                <a:solidFill>
                  <a:srgbClr val="0033CC"/>
                </a:solidFill>
              </a:rPr>
              <a:t>,  </a:t>
            </a:r>
            <a:r>
              <a:rPr lang="en-US" sz="2000" b="0" dirty="0" err="1"/>
              <a:t>spintronics</a:t>
            </a:r>
            <a:r>
              <a:rPr lang="en-US" sz="2000" b="0" dirty="0"/>
              <a:t>  e.g. </a:t>
            </a:r>
            <a:r>
              <a:rPr lang="en-US" sz="2000" b="0" dirty="0" err="1"/>
              <a:t>EuO</a:t>
            </a:r>
            <a:r>
              <a:rPr lang="en-US" sz="2000" b="0" dirty="0"/>
              <a:t>/Si  M1165,  M1176,</a:t>
            </a:r>
          </a:p>
          <a:p>
            <a:endParaRPr lang="en-US" sz="2000" b="0" dirty="0"/>
          </a:p>
          <a:p>
            <a:pPr>
              <a:buFontTx/>
              <a:buChar char="-"/>
            </a:pPr>
            <a:r>
              <a:rPr lang="en-US" sz="2000" b="0" dirty="0">
                <a:solidFill>
                  <a:srgbClr val="0033CC"/>
                </a:solidFill>
              </a:rPr>
              <a:t>insulator/insulator </a:t>
            </a:r>
            <a:r>
              <a:rPr lang="en-US" b="0" dirty="0"/>
              <a:t>SrTiO</a:t>
            </a:r>
            <a:r>
              <a:rPr lang="en-US" b="0" baseline="-25000" dirty="0"/>
              <a:t>3  </a:t>
            </a:r>
            <a:r>
              <a:rPr lang="en-US" b="0" dirty="0"/>
              <a:t>/LaAlO3   M1226, </a:t>
            </a:r>
          </a:p>
          <a:p>
            <a:r>
              <a:rPr lang="en-US" b="0" dirty="0"/>
              <a:t>- </a:t>
            </a:r>
          </a:p>
          <a:p>
            <a:r>
              <a:rPr lang="en-US" sz="2000" b="0" dirty="0">
                <a:solidFill>
                  <a:srgbClr val="0033CC"/>
                </a:solidFill>
              </a:rPr>
              <a:t>superconductor/metal</a:t>
            </a:r>
            <a:r>
              <a:rPr lang="en-US" sz="2000" b="0" dirty="0"/>
              <a:t>, proximity effect M1153</a:t>
            </a:r>
            <a:r>
              <a:rPr lang="en-US" sz="2000" b="0" dirty="0" smtClean="0"/>
              <a:t>.</a:t>
            </a:r>
          </a:p>
          <a:p>
            <a:endParaRPr lang="en-US" sz="2000" b="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000" b="0" dirty="0" smtClean="0">
                <a:solidFill>
                  <a:srgbClr val="0033CC"/>
                </a:solidFill>
                <a:latin typeface="+mj-lt"/>
              </a:rPr>
              <a:t>topological insulator/vacuum   </a:t>
            </a:r>
            <a:r>
              <a:rPr lang="en-US" sz="2000" b="0" dirty="0" smtClean="0">
                <a:latin typeface="+mj-lt"/>
              </a:rPr>
              <a:t>M1306 M1352</a:t>
            </a:r>
            <a:endParaRPr lang="en-US" dirty="0">
              <a:latin typeface="+mj-lt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12725" y="5141913"/>
            <a:ext cx="1111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NMR</a:t>
            </a:r>
          </a:p>
          <a:p>
            <a:r>
              <a:rPr lang="en-US"/>
              <a:t>Neutrons</a:t>
            </a:r>
          </a:p>
          <a:p>
            <a:r>
              <a:rPr lang="en-US">
                <a:latin typeface="Symbol" pitchFamily="18" charset="2"/>
              </a:rPr>
              <a:t>m</a:t>
            </a:r>
            <a:r>
              <a:rPr lang="en-US"/>
              <a:t>SR</a:t>
            </a: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 flipV="1">
            <a:off x="381000" y="4648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2514600" y="5141913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ARPES</a:t>
            </a:r>
          </a:p>
          <a:p>
            <a:r>
              <a:rPr lang="en-US"/>
              <a:t>STM</a:t>
            </a: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V="1">
            <a:off x="31242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1219200" y="5105400"/>
            <a:ext cx="1371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LE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SR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Resonant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Xray</a:t>
            </a:r>
            <a:r>
              <a:rPr lang="en-US" dirty="0"/>
              <a:t> </a:t>
            </a:r>
            <a:r>
              <a:rPr lang="en-US" dirty="0" err="1"/>
              <a:t>scatt</a:t>
            </a:r>
            <a:r>
              <a:rPr lang="en-US" dirty="0"/>
              <a:t>. 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Symbol" pitchFamily="18" charset="2"/>
              </a:rPr>
              <a:t>b</a:t>
            </a:r>
            <a:r>
              <a:rPr lang="en-US" dirty="0" err="1"/>
              <a:t>NMR</a:t>
            </a:r>
            <a:endParaRPr lang="en-US" dirty="0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 flipV="1">
            <a:off x="18288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3657600" cy="4111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990000"/>
                </a:solidFill>
              </a:rPr>
              <a:t>Conclusions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4953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000" dirty="0" smtClean="0"/>
              <a:t>The next generation </a:t>
            </a:r>
            <a:r>
              <a:rPr lang="en-US" sz="2000" dirty="0" err="1" smtClean="0"/>
              <a:t>muon</a:t>
            </a:r>
            <a:r>
              <a:rPr lang="en-US" sz="2000" dirty="0" smtClean="0"/>
              <a:t> source will revolutionize </a:t>
            </a:r>
            <a:r>
              <a:rPr lang="en-US" sz="2000" dirty="0" err="1" smtClean="0"/>
              <a:t>muSR</a:t>
            </a:r>
            <a:r>
              <a:rPr lang="en-US" sz="2000" dirty="0" smtClean="0"/>
              <a:t>  increasing sensitivity to the magnetic environment  and at the same time allow new types of experiments  </a:t>
            </a:r>
            <a:r>
              <a:rPr lang="en-US" sz="2000" dirty="0" err="1" smtClean="0"/>
              <a:t>e.g</a:t>
            </a:r>
            <a:r>
              <a:rPr lang="en-US" sz="2000" dirty="0" smtClean="0"/>
              <a:t>  lower temperatures  1 </a:t>
            </a:r>
            <a:r>
              <a:rPr lang="en-US" sz="2000" dirty="0" err="1" smtClean="0"/>
              <a:t>nK</a:t>
            </a:r>
            <a:r>
              <a:rPr lang="en-US" sz="2000" dirty="0" smtClean="0"/>
              <a:t>  and higher fields   15T . In Addition  it will be possible to run multiple samples at the same time greatly increasing the scientific output. There will be a world wide user group many from the U.S.</a:t>
            </a:r>
          </a:p>
          <a:p>
            <a:pPr eaLnBrk="1" hangingPunct="1">
              <a:buFontTx/>
              <a:buChar char="-"/>
            </a:pPr>
            <a:endParaRPr lang="en-US" sz="2000" dirty="0" smtClean="0"/>
          </a:p>
          <a:p>
            <a:pPr eaLnBrk="1" hangingPunct="1">
              <a:buFontTx/>
              <a:buChar char="-"/>
            </a:pPr>
            <a:r>
              <a:rPr lang="en-US" sz="2000" dirty="0" smtClean="0"/>
              <a:t>North America needs a low energy </a:t>
            </a:r>
            <a:r>
              <a:rPr lang="en-US" sz="2000" dirty="0" err="1" smtClean="0"/>
              <a:t>muon</a:t>
            </a:r>
            <a:r>
              <a:rPr lang="en-US" sz="2000" dirty="0" smtClean="0"/>
              <a:t> source. This should be given the highest priority. The </a:t>
            </a:r>
            <a:r>
              <a:rPr lang="en-US" sz="2000" dirty="0" err="1" smtClean="0"/>
              <a:t>muon</a:t>
            </a:r>
            <a:r>
              <a:rPr lang="en-US" sz="2000" dirty="0" smtClean="0"/>
              <a:t> can play a dominant role in studies of thin films and interfaces .  This is  emerging branch of </a:t>
            </a:r>
            <a:r>
              <a:rPr lang="en-US" sz="2000" dirty="0" err="1" smtClean="0"/>
              <a:t>ccndensed</a:t>
            </a:r>
            <a:r>
              <a:rPr lang="en-US" sz="2000" dirty="0" smtClean="0"/>
              <a:t> matter physics.  Low energy </a:t>
            </a:r>
            <a:r>
              <a:rPr lang="en-US" sz="2000" dirty="0" err="1" smtClean="0"/>
              <a:t>muSR</a:t>
            </a:r>
            <a:r>
              <a:rPr lang="en-US" sz="2000" dirty="0" smtClean="0"/>
              <a:t>  is one of the few methods that can be used in a depth controlled  manner.  </a:t>
            </a:r>
          </a:p>
          <a:p>
            <a:pPr eaLnBrk="1" hangingPunct="1">
              <a:buFontTx/>
              <a:buChar char="-"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 smtClean="0"/>
              <a:t>-    Would DOE  fund anything but  the world’s best </a:t>
            </a:r>
            <a:r>
              <a:rPr lang="en-US" sz="2000" dirty="0" err="1" smtClean="0"/>
              <a:t>muon</a:t>
            </a:r>
            <a:r>
              <a:rPr lang="en-US" sz="2000" dirty="0" smtClean="0"/>
              <a:t> source? Whatever you do has to be compatible  </a:t>
            </a:r>
            <a:r>
              <a:rPr lang="en-US" sz="2000" smtClean="0"/>
              <a:t>with </a:t>
            </a:r>
            <a:r>
              <a:rPr lang="en-US" sz="2000" smtClean="0"/>
              <a:t>this </a:t>
            </a:r>
            <a:r>
              <a:rPr lang="en-US" sz="2000" dirty="0" smtClean="0"/>
              <a:t>option.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762000"/>
            <a:ext cx="7239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6385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413" y="2438400"/>
            <a:ext cx="461158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3886200" cy="4873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990000"/>
                </a:solidFill>
              </a:rPr>
              <a:t>Plan</a:t>
            </a:r>
            <a:r>
              <a:rPr lang="en-US" sz="2800" smtClean="0">
                <a:solidFill>
                  <a:srgbClr val="333399"/>
                </a:solidFill>
              </a:rPr>
              <a:t> </a:t>
            </a:r>
            <a:endParaRPr lang="en-CA" sz="2800" smtClean="0">
              <a:solidFill>
                <a:srgbClr val="333399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62484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</a:rPr>
              <a:t>   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6699"/>
                </a:solidFill>
              </a:rPr>
              <a:t>	</a:t>
            </a:r>
            <a:endParaRPr lang="en-US" sz="2000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6699"/>
                </a:solidFill>
              </a:rPr>
              <a:t>      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1. What are the necessary elements for  a next             generation </a:t>
            </a:r>
            <a:r>
              <a:rPr lang="en-US" sz="2400" dirty="0" err="1" smtClean="0">
                <a:solidFill>
                  <a:schemeClr val="accent4"/>
                </a:solidFill>
              </a:rPr>
              <a:t>muon</a:t>
            </a:r>
            <a:r>
              <a:rPr lang="en-US" sz="2400" dirty="0" smtClean="0">
                <a:solidFill>
                  <a:schemeClr val="accent4"/>
                </a:solidFill>
              </a:rPr>
              <a:t> source?.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accent4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4"/>
                </a:solidFill>
              </a:rPr>
              <a:t>      2. How would it affect  science output?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           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3429000" cy="792162"/>
          </a:xfrm>
        </p:spPr>
        <p:txBody>
          <a:bodyPr/>
          <a:lstStyle/>
          <a:p>
            <a:r>
              <a:rPr lang="en-CA" sz="2800" dirty="0" smtClean="0">
                <a:solidFill>
                  <a:schemeClr val="accent2"/>
                </a:solidFill>
              </a:rPr>
              <a:t>Introduction</a:t>
            </a:r>
            <a:endParaRPr lang="en-CA" sz="28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dirty="0" smtClean="0"/>
              <a:t>By definition a  next generation </a:t>
            </a:r>
            <a:r>
              <a:rPr lang="en-CA" sz="2400" b="0" dirty="0" err="1" smtClean="0"/>
              <a:t>muon</a:t>
            </a:r>
            <a:r>
              <a:rPr lang="en-CA" sz="2400" b="0" dirty="0" smtClean="0"/>
              <a:t> source  must be significantly more “powerful”  than any existing </a:t>
            </a:r>
            <a:r>
              <a:rPr lang="en-CA" sz="2400" b="0" dirty="0" err="1" smtClean="0"/>
              <a:t>muon</a:t>
            </a:r>
            <a:r>
              <a:rPr lang="en-CA" sz="2400" b="0" dirty="0" smtClean="0"/>
              <a:t> sources in regard to either  intensity and level of control  on  the stopping distribution for </a:t>
            </a:r>
            <a:r>
              <a:rPr lang="en-CA" sz="2400" b="0" dirty="0" err="1" smtClean="0"/>
              <a:t>muons</a:t>
            </a:r>
            <a:r>
              <a:rPr lang="en-CA" sz="2400" b="0" dirty="0" smtClean="0"/>
              <a:t> in space and time. </a:t>
            </a:r>
          </a:p>
          <a:p>
            <a:endParaRPr lang="en-CA" sz="2400" b="0" dirty="0" smtClean="0"/>
          </a:p>
          <a:p>
            <a:r>
              <a:rPr lang="en-CA" sz="2400" b="0" dirty="0" smtClean="0"/>
              <a:t>What do  we need in order to significantly  improve or  expand  on experiments from  the current generation </a:t>
            </a:r>
            <a:r>
              <a:rPr lang="en-CA" sz="2400" b="0" dirty="0" err="1" smtClean="0"/>
              <a:t>muon</a:t>
            </a:r>
            <a:r>
              <a:rPr lang="en-CA" sz="2400" b="0" dirty="0" smtClean="0"/>
              <a:t> sources? </a:t>
            </a:r>
          </a:p>
          <a:p>
            <a:endParaRPr lang="en-CA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7511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CA" b="0" dirty="0" smtClean="0"/>
              <a:t>The  proton  pulses should be  less than the </a:t>
            </a:r>
            <a:r>
              <a:rPr lang="en-CA" b="0" dirty="0" err="1" smtClean="0"/>
              <a:t>pion</a:t>
            </a:r>
            <a:r>
              <a:rPr lang="en-CA" b="0" dirty="0" smtClean="0"/>
              <a:t> lifetime of 26 ns </a:t>
            </a:r>
          </a:p>
          <a:p>
            <a:pPr marL="342900" indent="-342900"/>
            <a:r>
              <a:rPr lang="en-CA" b="0" dirty="0" smtClean="0"/>
              <a:t> and spaced by 20 </a:t>
            </a:r>
            <a:r>
              <a:rPr lang="en-CA" b="0" dirty="0" err="1" smtClean="0"/>
              <a:t>microsec</a:t>
            </a:r>
            <a:r>
              <a:rPr lang="en-CA" b="0" dirty="0" smtClean="0"/>
              <a:t>. Need a high luminosity surface </a:t>
            </a:r>
            <a:r>
              <a:rPr lang="en-CA" b="0" dirty="0" err="1" smtClean="0"/>
              <a:t>muon</a:t>
            </a:r>
            <a:r>
              <a:rPr lang="en-CA" b="0" dirty="0" smtClean="0"/>
              <a:t> beam</a:t>
            </a:r>
          </a:p>
          <a:p>
            <a:pPr marL="342900" indent="-342900"/>
            <a:r>
              <a:rPr lang="en-CA" b="0" dirty="0" smtClean="0"/>
              <a:t>and  a  pulse width of 10-20 ns  and   a  pulse rate of  50 KHz. </a:t>
            </a:r>
          </a:p>
          <a:p>
            <a:pPr marL="342900" indent="-342900"/>
            <a:endParaRPr lang="en-CA" b="0" dirty="0" smtClean="0"/>
          </a:p>
          <a:p>
            <a:pPr marL="342900" indent="-342900"/>
            <a:r>
              <a:rPr lang="en-CA" b="0" dirty="0" smtClean="0"/>
              <a:t>[</a:t>
            </a:r>
            <a:r>
              <a:rPr lang="en-CA" b="0" i="1" dirty="0" smtClean="0"/>
              <a:t>Note such a time structure (at 28 </a:t>
            </a:r>
            <a:r>
              <a:rPr lang="en-CA" b="0" i="1" dirty="0" err="1" smtClean="0"/>
              <a:t>MeV</a:t>
            </a:r>
            <a:r>
              <a:rPr lang="en-CA" b="0" i="1" dirty="0" smtClean="0"/>
              <a:t>/c)  can also be used with an incoming </a:t>
            </a:r>
            <a:r>
              <a:rPr lang="en-CA" b="0" i="1" dirty="0" err="1" smtClean="0"/>
              <a:t>muon</a:t>
            </a:r>
            <a:r>
              <a:rPr lang="en-CA" b="0" i="1" dirty="0" smtClean="0"/>
              <a:t> </a:t>
            </a:r>
          </a:p>
          <a:p>
            <a:pPr marL="342900" indent="-342900"/>
            <a:r>
              <a:rPr lang="en-CA" b="0" i="1" dirty="0" smtClean="0"/>
              <a:t>detector by lowering the rate to an average of one </a:t>
            </a:r>
            <a:r>
              <a:rPr lang="en-CA" b="0" i="1" dirty="0" err="1" smtClean="0"/>
              <a:t>muon</a:t>
            </a:r>
            <a:r>
              <a:rPr lang="en-CA" b="0" i="1" dirty="0" smtClean="0"/>
              <a:t> per pulse. </a:t>
            </a:r>
          </a:p>
          <a:p>
            <a:pPr marL="342900" indent="-342900"/>
            <a:r>
              <a:rPr lang="en-CA" b="0" i="1" dirty="0" smtClean="0"/>
              <a:t>This would be equivalent to MORE  at a CW machine such as PSI</a:t>
            </a:r>
          </a:p>
          <a:p>
            <a:pPr marL="342900" indent="-342900"/>
            <a:r>
              <a:rPr lang="en-CA" b="0" i="1" dirty="0" smtClean="0"/>
              <a:t>  and  TRIUMF.</a:t>
            </a:r>
          </a:p>
          <a:p>
            <a:endParaRPr lang="en-CA" b="0" dirty="0" smtClean="0"/>
          </a:p>
          <a:p>
            <a:r>
              <a:rPr lang="en-CA" b="0" dirty="0" smtClean="0"/>
              <a:t>2. With no incoming </a:t>
            </a:r>
            <a:r>
              <a:rPr lang="en-CA" b="0" dirty="0" err="1" smtClean="0"/>
              <a:t>muon</a:t>
            </a:r>
            <a:r>
              <a:rPr lang="en-CA" b="0" dirty="0" smtClean="0"/>
              <a:t> detector and thin windows  one should be able to create </a:t>
            </a:r>
          </a:p>
          <a:p>
            <a:r>
              <a:rPr lang="en-CA" b="0" dirty="0" smtClean="0"/>
              <a:t>a  10  mm  diameter beam at the sample  with  ~2x10^2  </a:t>
            </a:r>
            <a:r>
              <a:rPr lang="en-CA" b="0" dirty="0" err="1" smtClean="0"/>
              <a:t>muons</a:t>
            </a:r>
            <a:r>
              <a:rPr lang="en-CA" b="0" dirty="0" smtClean="0"/>
              <a:t>  per pulse  </a:t>
            </a:r>
          </a:p>
          <a:p>
            <a:r>
              <a:rPr lang="en-CA" b="0" dirty="0" smtClean="0"/>
              <a:t> yielding a good  e+  event rate in  of  3x10^6 /s . (a factor of 300 greater than </a:t>
            </a:r>
          </a:p>
          <a:p>
            <a:r>
              <a:rPr lang="en-CA" b="0" dirty="0" smtClean="0"/>
              <a:t>TRIUMF or PSI). </a:t>
            </a:r>
          </a:p>
          <a:p>
            <a:endParaRPr lang="en-CA" b="0" dirty="0" smtClean="0"/>
          </a:p>
          <a:p>
            <a:pPr marL="342900" indent="-342900"/>
            <a:endParaRPr lang="en-C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806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33CC"/>
                </a:solidFill>
              </a:rPr>
              <a:t>What  does a  next generation </a:t>
            </a:r>
            <a:r>
              <a:rPr lang="en-CA" sz="2400" dirty="0" err="1" smtClean="0">
                <a:solidFill>
                  <a:srgbClr val="0033CC"/>
                </a:solidFill>
              </a:rPr>
              <a:t>muon</a:t>
            </a:r>
            <a:r>
              <a:rPr lang="en-CA" sz="2400" dirty="0" smtClean="0">
                <a:solidFill>
                  <a:srgbClr val="0033CC"/>
                </a:solidFill>
              </a:rPr>
              <a:t> source look like?</a:t>
            </a:r>
            <a:endParaRPr lang="en-CA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CA" b="0" dirty="0" smtClean="0"/>
              <a:t>4. Need a high acceptance </a:t>
            </a:r>
            <a:r>
              <a:rPr lang="en-CA" b="0" dirty="0" err="1" smtClean="0"/>
              <a:t>muon</a:t>
            </a:r>
            <a:r>
              <a:rPr lang="en-CA" b="0" dirty="0" smtClean="0"/>
              <a:t> channel  and thick target </a:t>
            </a:r>
            <a:r>
              <a:rPr lang="en-CA" b="0" dirty="0" smtClean="0"/>
              <a:t>to </a:t>
            </a:r>
            <a:r>
              <a:rPr lang="en-CA" b="0" dirty="0" smtClean="0"/>
              <a:t>get </a:t>
            </a:r>
            <a:r>
              <a:rPr lang="en-CA" b="0" dirty="0" smtClean="0"/>
              <a:t>50,000  </a:t>
            </a:r>
            <a:r>
              <a:rPr lang="en-CA" b="0" dirty="0" smtClean="0">
                <a:latin typeface="Symbol" pitchFamily="18" charset="2"/>
              </a:rPr>
              <a:t>m</a:t>
            </a:r>
            <a:r>
              <a:rPr lang="en-CA" b="0" dirty="0" smtClean="0"/>
              <a:t>+/</a:t>
            </a:r>
            <a:r>
              <a:rPr lang="en-CA" b="0" dirty="0" smtClean="0"/>
              <a:t>s  CW  or pulsed. </a:t>
            </a:r>
            <a:r>
              <a:rPr lang="en-CA" b="0" dirty="0" smtClean="0"/>
              <a:t>  </a:t>
            </a:r>
            <a:r>
              <a:rPr lang="en-CA" b="0" dirty="0" smtClean="0"/>
              <a:t>This would yield  a good event rate  </a:t>
            </a:r>
            <a:r>
              <a:rPr lang="en-CA" b="0" dirty="0" smtClean="0"/>
              <a:t>~</a:t>
            </a:r>
            <a:r>
              <a:rPr lang="en-CA" b="0" dirty="0" smtClean="0"/>
              <a:t>1</a:t>
            </a:r>
            <a:r>
              <a:rPr lang="en-CA" b="0" dirty="0" smtClean="0"/>
              <a:t>0^4/s</a:t>
            </a:r>
            <a:r>
              <a:rPr lang="en-CA" b="0" dirty="0" smtClean="0"/>
              <a:t>. The  low energy </a:t>
            </a:r>
            <a:r>
              <a:rPr lang="en-CA" b="0" dirty="0" err="1" smtClean="0"/>
              <a:t>muons</a:t>
            </a:r>
            <a:r>
              <a:rPr lang="en-CA" b="0" dirty="0" smtClean="0"/>
              <a:t> have a small phase </a:t>
            </a:r>
            <a:r>
              <a:rPr lang="en-CA" b="0" dirty="0" smtClean="0"/>
              <a:t>space  </a:t>
            </a:r>
            <a:r>
              <a:rPr lang="en-CA" b="0" dirty="0" smtClean="0"/>
              <a:t>(</a:t>
            </a:r>
            <a:r>
              <a:rPr lang="en-CA" b="0" dirty="0" smtClean="0">
                <a:latin typeface="Symbol" pitchFamily="18" charset="2"/>
              </a:rPr>
              <a:t>D</a:t>
            </a:r>
            <a:r>
              <a:rPr lang="en-CA" b="0" dirty="0" smtClean="0"/>
              <a:t>E=20 </a:t>
            </a:r>
            <a:r>
              <a:rPr lang="en-CA" b="0" dirty="0" err="1" smtClean="0"/>
              <a:t>eV</a:t>
            </a:r>
            <a:r>
              <a:rPr lang="en-CA" b="0" dirty="0" smtClean="0"/>
              <a:t>,</a:t>
            </a:r>
            <a:r>
              <a:rPr lang="en-CA" b="0" dirty="0" smtClean="0">
                <a:latin typeface="Symbol" pitchFamily="18" charset="2"/>
              </a:rPr>
              <a:t> </a:t>
            </a:r>
            <a:r>
              <a:rPr lang="en-CA" b="0" dirty="0" err="1" smtClean="0">
                <a:latin typeface="Symbol" pitchFamily="18" charset="2"/>
              </a:rPr>
              <a:t>D</a:t>
            </a:r>
            <a:r>
              <a:rPr lang="en-CA" b="0" dirty="0" err="1" smtClean="0"/>
              <a:t>x</a:t>
            </a:r>
            <a:r>
              <a:rPr lang="en-CA" b="0" dirty="0" smtClean="0"/>
              <a:t>=5 cm) and they come off the  cryogenic target  with a well defined time </a:t>
            </a:r>
            <a:r>
              <a:rPr lang="en-CA" b="0" dirty="0" smtClean="0"/>
              <a:t>structure.  </a:t>
            </a:r>
            <a:r>
              <a:rPr lang="en-CA" b="0" dirty="0" smtClean="0"/>
              <a:t>It may be possible  to build a low energy </a:t>
            </a:r>
            <a:r>
              <a:rPr lang="en-CA" b="0" dirty="0" err="1" smtClean="0"/>
              <a:t>muon</a:t>
            </a:r>
            <a:r>
              <a:rPr lang="en-CA" b="0" dirty="0" smtClean="0"/>
              <a:t> </a:t>
            </a:r>
            <a:r>
              <a:rPr lang="en-CA" b="0" dirty="0" err="1" smtClean="0"/>
              <a:t>beamline</a:t>
            </a:r>
            <a:r>
              <a:rPr lang="en-CA" b="0" dirty="0" smtClean="0"/>
              <a:t> /</a:t>
            </a:r>
            <a:r>
              <a:rPr lang="en-CA" b="0" dirty="0" err="1" smtClean="0"/>
              <a:t>linac</a:t>
            </a:r>
            <a:r>
              <a:rPr lang="en-CA" b="0" dirty="0" smtClean="0"/>
              <a:t>  that you can </a:t>
            </a:r>
            <a:r>
              <a:rPr lang="en-CA" b="0" dirty="0" smtClean="0"/>
              <a:t>bunch,  chop, store, cool, </a:t>
            </a:r>
            <a:r>
              <a:rPr lang="en-CA" b="0" dirty="0" smtClean="0"/>
              <a:t>accelerate . This would a unique instrument  for exploring thin films and interface. </a:t>
            </a:r>
            <a:r>
              <a:rPr lang="en-CA" b="0" dirty="0" smtClean="0"/>
              <a:t>Accelerating it from </a:t>
            </a:r>
            <a:r>
              <a:rPr lang="en-CA" b="0" dirty="0" smtClean="0"/>
              <a:t>30—300 </a:t>
            </a:r>
            <a:r>
              <a:rPr lang="en-CA" b="0" dirty="0" err="1" smtClean="0"/>
              <a:t>keV</a:t>
            </a:r>
            <a:r>
              <a:rPr lang="en-CA" b="0" dirty="0" smtClean="0"/>
              <a:t> would open up an unexplored </a:t>
            </a:r>
            <a:r>
              <a:rPr lang="en-CA" b="0" dirty="0" err="1" smtClean="0"/>
              <a:t>mesoscopic</a:t>
            </a:r>
            <a:r>
              <a:rPr lang="en-CA" b="0" dirty="0" smtClean="0"/>
              <a:t> length scale to </a:t>
            </a:r>
            <a:r>
              <a:rPr lang="en-CA" b="0" dirty="0" err="1" smtClean="0"/>
              <a:t>muSR</a:t>
            </a:r>
            <a:r>
              <a:rPr lang="en-CA" b="0" dirty="0" smtClean="0"/>
              <a:t>.  This  will attract  a </a:t>
            </a:r>
            <a:r>
              <a:rPr lang="en-CA" b="0" dirty="0" smtClean="0"/>
              <a:t>large </a:t>
            </a:r>
            <a:r>
              <a:rPr lang="en-CA" b="0" dirty="0" smtClean="0"/>
              <a:t>world wide user group. </a:t>
            </a:r>
          </a:p>
          <a:p>
            <a:pPr marL="342900" indent="-342900"/>
            <a:endParaRPr lang="en-CA" b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0" dirty="0" smtClean="0"/>
              <a:t>3. If one inserts an iris at an intermediate focus, followed by suitably positioned defection plates, it should be possible to create a  small beam spot (2 mm) that can be moved across the sample (</a:t>
            </a:r>
            <a:r>
              <a:rPr lang="en-CA" b="0" dirty="0" err="1" smtClean="0"/>
              <a:t>muon</a:t>
            </a:r>
            <a:r>
              <a:rPr lang="en-CA" b="0" dirty="0" smtClean="0"/>
              <a:t> </a:t>
            </a:r>
            <a:r>
              <a:rPr lang="en-CA" b="0" dirty="0" err="1" smtClean="0"/>
              <a:t>milliscope</a:t>
            </a:r>
            <a:r>
              <a:rPr lang="en-CA" b="0" dirty="0" smtClean="0"/>
              <a:t>).  This would allow multiple samples to be run  at a time or study different parts of the  same  sample e.g. Use  SRF cavities </a:t>
            </a:r>
            <a:r>
              <a:rPr lang="en-CA" b="0" dirty="0" err="1" smtClean="0"/>
              <a:t>Nb</a:t>
            </a:r>
            <a:r>
              <a:rPr lang="en-CA" b="0" dirty="0" smtClean="0"/>
              <a:t>  as an example.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 bwMode="auto">
          <a:xfrm>
            <a:off x="2209800" y="1981200"/>
            <a:ext cx="1676400" cy="1676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21336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21920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0" dirty="0" smtClean="0"/>
              <a:t>1</a:t>
            </a:r>
            <a:r>
              <a:rPr lang="en-CA" sz="2000" b="0" dirty="0" smtClean="0">
                <a:solidFill>
                  <a:srgbClr val="C00000"/>
                </a:solidFill>
              </a:rPr>
              <a:t>.  </a:t>
            </a:r>
            <a:r>
              <a:rPr lang="en-CA" sz="2000" b="0" dirty="0" smtClean="0"/>
              <a:t>Structure of BC </a:t>
            </a:r>
            <a:r>
              <a:rPr lang="en-CA" sz="2000" b="0" dirty="0" err="1" smtClean="0"/>
              <a:t>muonium</a:t>
            </a:r>
            <a:r>
              <a:rPr lang="en-CA" sz="2000" b="0" dirty="0" smtClean="0"/>
              <a:t> in Si  </a:t>
            </a:r>
          </a:p>
          <a:p>
            <a:endParaRPr lang="en-CA" sz="2000" b="0" dirty="0" smtClean="0"/>
          </a:p>
          <a:p>
            <a:pPr marL="342900" indent="-342900"/>
            <a:r>
              <a:rPr lang="en-CA" sz="2000" b="0" dirty="0" smtClean="0"/>
              <a:t>2.  Magnetic phase diagram in  YBa2Cu3Ox</a:t>
            </a:r>
          </a:p>
          <a:p>
            <a:pPr marL="342900" indent="-342900"/>
            <a:endParaRPr lang="en-CA" sz="2000" b="0" dirty="0" smtClean="0"/>
          </a:p>
          <a:p>
            <a:pPr marL="342900" indent="-342900">
              <a:buAutoNum type="arabicPeriod" startAt="3"/>
            </a:pPr>
            <a:r>
              <a:rPr lang="en-CA" sz="2000" b="0" dirty="0" smtClean="0"/>
              <a:t>Search for time reversal symmetry breaking  YBCO .</a:t>
            </a:r>
          </a:p>
          <a:p>
            <a:pPr marL="342900" indent="-342900">
              <a:buAutoNum type="arabicPeriod" startAt="3"/>
            </a:pPr>
            <a:endParaRPr lang="en-CA" sz="2000" b="0" dirty="0" smtClean="0"/>
          </a:p>
          <a:p>
            <a:pPr marL="342900" indent="-342900"/>
            <a:r>
              <a:rPr lang="en-CA" sz="2000" b="0" dirty="0" smtClean="0"/>
              <a:t>4.   Cooperative </a:t>
            </a:r>
            <a:r>
              <a:rPr lang="en-CA" sz="2000" b="0" dirty="0" err="1" smtClean="0"/>
              <a:t>paramagnetism</a:t>
            </a:r>
            <a:r>
              <a:rPr lang="en-CA" sz="2000" b="0" dirty="0" smtClean="0"/>
              <a:t> in Tb2Ti2O7.  </a:t>
            </a:r>
          </a:p>
          <a:p>
            <a:pPr marL="342900" indent="-342900"/>
            <a:endParaRPr lang="en-CA" sz="2000" b="0" dirty="0" smtClean="0"/>
          </a:p>
          <a:p>
            <a:pPr marL="342900" indent="-342900"/>
            <a:r>
              <a:rPr lang="en-CA" sz="2000" b="0" dirty="0" smtClean="0"/>
              <a:t>5.  Magnetic vortices in  </a:t>
            </a:r>
            <a:r>
              <a:rPr lang="en-CA" sz="2000" b="0" dirty="0" err="1" smtClean="0"/>
              <a:t>underdoped</a:t>
            </a:r>
            <a:r>
              <a:rPr lang="en-CA" sz="2000" b="0" dirty="0" smtClean="0"/>
              <a:t> YBCO</a:t>
            </a:r>
          </a:p>
          <a:p>
            <a:pPr marL="342900" indent="-342900"/>
            <a:endParaRPr lang="en-CA" sz="2000" b="0" dirty="0" smtClean="0"/>
          </a:p>
          <a:p>
            <a:pPr marL="342900" indent="-342900"/>
            <a:r>
              <a:rPr lang="en-CA" sz="2000" b="0" dirty="0" smtClean="0"/>
              <a:t>6.  Measurement of lambda in the </a:t>
            </a:r>
            <a:r>
              <a:rPr lang="en-CA" sz="2000" b="0" dirty="0" err="1" smtClean="0"/>
              <a:t>Meissner</a:t>
            </a:r>
            <a:r>
              <a:rPr lang="en-CA" sz="2000" b="0" dirty="0" smtClean="0"/>
              <a:t> state of exotic superconductors. </a:t>
            </a:r>
            <a:endParaRPr lang="en-CA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279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2"/>
                </a:solidFill>
              </a:rPr>
              <a:t>Impact on science using examples from the past</a:t>
            </a:r>
            <a:endParaRPr lang="en-CA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3881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76426"/>
            <a:ext cx="3810000" cy="26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3505200" cy="231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96143"/>
            <a:ext cx="5638800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7743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5781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14601"/>
            <a:ext cx="8868023" cy="36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 is effect of nuclear spins?  Is the broken TRS on  a finer scale?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14344</TotalTime>
  <Words>1062</Words>
  <Application>Microsoft Office PowerPoint</Application>
  <PresentationFormat>On-screen Show (4:3)</PresentationFormat>
  <Paragraphs>123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Plan </vt:lpstr>
      <vt:lpstr>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General Scientific Motivation:  Exploring  the collective behaviour  of electrons    near  an  interface</vt:lpstr>
      <vt:lpstr>Conclusions </vt:lpstr>
      <vt:lpstr>Slide 17</vt:lpstr>
    </vt:vector>
  </TitlesOfParts>
  <Company>Graduate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 and Superconductivity</dc:title>
  <dc:creator>Roger Miller</dc:creator>
  <cp:lastModifiedBy>kiefl</cp:lastModifiedBy>
  <cp:revision>628</cp:revision>
  <dcterms:created xsi:type="dcterms:W3CDTF">2002-07-16T23:17:19Z</dcterms:created>
  <dcterms:modified xsi:type="dcterms:W3CDTF">2012-10-19T12:50:28Z</dcterms:modified>
</cp:coreProperties>
</file>