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275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acLean" initials="DM" lastIdx="1" clrIdx="0">
    <p:extLst>
      <p:ext uri="{19B8F6BF-5375-455C-9EA6-DF929625EA0E}">
        <p15:presenceInfo xmlns:p15="http://schemas.microsoft.com/office/powerpoint/2012/main" userId="51c8b332a98d6c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50"/>
    <a:srgbClr val="97D7EB"/>
    <a:srgbClr val="98D7EA"/>
    <a:srgbClr val="98D7EB"/>
    <a:srgbClr val="50504E"/>
    <a:srgbClr val="4E4E4E"/>
    <a:srgbClr val="404040"/>
    <a:srgbClr val="63666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4663"/>
  </p:normalViewPr>
  <p:slideViewPr>
    <p:cSldViewPr snapToGrid="0" snapToObjects="1" showGuides="1">
      <p:cViewPr varScale="1">
        <p:scale>
          <a:sx n="165" d="100"/>
          <a:sy n="165" d="100"/>
        </p:scale>
        <p:origin x="1016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6/15/23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6/15/23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7 Oct.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DRM | FAST/IOTA Departmental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cloud-my.sharepoint.com/:p:/g/personal/santucci_services_fnal_gov/EZT7cF81bAhGpViLKcL97AIBObjA7K44vTegd506Dhtvsw?e=4%3AENsUvI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7" y="4095240"/>
            <a:ext cx="8499231" cy="935794"/>
          </a:xfrm>
        </p:spPr>
        <p:txBody>
          <a:bodyPr/>
          <a:lstStyle/>
          <a:p>
            <a:r>
              <a:rPr lang="en-US" sz="1200" dirty="0"/>
              <a:t>Jamie Santucci</a:t>
            </a:r>
          </a:p>
          <a:p>
            <a:r>
              <a:rPr lang="en-US" sz="1200" dirty="0"/>
              <a:t>AD Operations Meeting</a:t>
            </a:r>
          </a:p>
          <a:p>
            <a:r>
              <a:rPr lang="en-US" sz="1200" dirty="0"/>
              <a:t>Friday 0900 </a:t>
            </a:r>
          </a:p>
          <a:p>
            <a:r>
              <a:rPr lang="en-US" sz="1200" dirty="0"/>
              <a:t>9 June 2023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4" y="3280634"/>
            <a:ext cx="8499232" cy="752287"/>
          </a:xfrm>
        </p:spPr>
        <p:txBody>
          <a:bodyPr>
            <a:noAutofit/>
          </a:bodyPr>
          <a:lstStyle/>
          <a:p>
            <a:r>
              <a:rPr lang="en-US" sz="2000" dirty="0"/>
              <a:t>FAST Facility / IOTA</a:t>
            </a:r>
          </a:p>
          <a:p>
            <a:r>
              <a:rPr lang="en-US" sz="2000" dirty="0"/>
              <a:t>Machine Report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27648" y="4873970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J. Santucci  |  FAST/IOTA | </a:t>
            </a:r>
            <a:endParaRPr lang="en-US" b="1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43B8595-F81D-46C3-8D15-E63152A77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1980" y="4882352"/>
            <a:ext cx="736344" cy="177964"/>
          </a:xfrm>
        </p:spPr>
        <p:txBody>
          <a:bodyPr/>
          <a:lstStyle/>
          <a:p>
            <a:pPr>
              <a:defRPr/>
            </a:pPr>
            <a:r>
              <a:rPr lang="en-US" dirty="0"/>
              <a:t>16-JUN-2023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9E53-6333-4FA5-A8A1-36021FFE96F9}"/>
              </a:ext>
            </a:extLst>
          </p:cNvPr>
          <p:cNvSpPr txBox="1"/>
          <p:nvPr/>
        </p:nvSpPr>
        <p:spPr>
          <a:xfrm>
            <a:off x="222250" y="83184"/>
            <a:ext cx="5209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FAST / IOTA </a:t>
            </a:r>
            <a:r>
              <a:rPr lang="en-US" sz="1400" b="1" dirty="0">
                <a:latin typeface="+mj-lt"/>
              </a:rPr>
              <a:t>(since last Friday)</a:t>
            </a:r>
            <a:endParaRPr lang="en-US" b="1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D8BEBD-EFCB-8016-C228-6FBA79213D7A}"/>
              </a:ext>
            </a:extLst>
          </p:cNvPr>
          <p:cNvSpPr txBox="1">
            <a:spLocks/>
          </p:cNvSpPr>
          <p:nvPr/>
        </p:nvSpPr>
        <p:spPr>
          <a:xfrm>
            <a:off x="404794" y="617473"/>
            <a:ext cx="8513736" cy="1273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 &amp; IOTA continue to run smoothly; no major issues w/the machine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FAST/IOTA </a:t>
            </a:r>
            <a:r>
              <a:rPr lang="en-US" sz="1600" b="1" dirty="0">
                <a:solidFill>
                  <a:schemeClr val="accent6"/>
                </a:solidFill>
              </a:rPr>
              <a:t>Scientific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b="1" dirty="0">
                <a:solidFill>
                  <a:schemeClr val="accent6"/>
                </a:solidFill>
              </a:rPr>
              <a:t>Run 4</a:t>
            </a:r>
            <a:r>
              <a:rPr lang="en-US" sz="1600" dirty="0">
                <a:solidFill>
                  <a:schemeClr val="accent6"/>
                </a:solidFill>
              </a:rPr>
              <a:t> is scheduled to </a:t>
            </a:r>
            <a:r>
              <a:rPr lang="en-US" sz="1600" b="1" dirty="0">
                <a:solidFill>
                  <a:schemeClr val="accent6"/>
                </a:solidFill>
              </a:rPr>
              <a:t>end: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b="1" dirty="0">
                <a:solidFill>
                  <a:schemeClr val="accent6"/>
                </a:solidFill>
              </a:rPr>
              <a:t>July 31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FAST/IOTA </a:t>
            </a:r>
            <a:r>
              <a:rPr lang="en-US" sz="1600" b="1" dirty="0">
                <a:solidFill>
                  <a:schemeClr val="accent6"/>
                </a:solidFill>
              </a:rPr>
              <a:t>Shutdown</a:t>
            </a:r>
            <a:r>
              <a:rPr lang="en-US" sz="1600" dirty="0">
                <a:solidFill>
                  <a:schemeClr val="accent6"/>
                </a:solidFill>
              </a:rPr>
              <a:t> for </a:t>
            </a:r>
            <a:r>
              <a:rPr lang="en-US" sz="1600" i="1" dirty="0">
                <a:solidFill>
                  <a:schemeClr val="accent6"/>
                </a:solidFill>
              </a:rPr>
              <a:t>Proton Injector </a:t>
            </a:r>
            <a:r>
              <a:rPr lang="en-US" sz="1600" dirty="0">
                <a:solidFill>
                  <a:schemeClr val="accent6"/>
                </a:solidFill>
              </a:rPr>
              <a:t>installation starts August 1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REMINDER:  IOTA Proton Injector (IPI) is our main “thrust”</a:t>
            </a:r>
            <a:endParaRPr lang="en-US" sz="800" b="1" dirty="0">
              <a:solidFill>
                <a:srgbClr val="004C97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A8E8FC-6A8D-2D53-E989-A2EE8DFA3BC2}"/>
              </a:ext>
            </a:extLst>
          </p:cNvPr>
          <p:cNvSpPr txBox="1"/>
          <p:nvPr/>
        </p:nvSpPr>
        <p:spPr>
          <a:xfrm>
            <a:off x="396328" y="1984449"/>
            <a:ext cx="8513736" cy="24314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SA Monday for IOTA cable-pull, delayed (to next day), and then delayed again (next Tues)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IOTA studies: Capability Enhancement, Streak Camera recommissioning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FAST cave work: GREENs opportunistically</a:t>
            </a:r>
            <a:endParaRPr lang="en-US" sz="1600" i="1" dirty="0">
              <a:solidFill>
                <a:srgbClr val="004C97"/>
              </a:solidFill>
              <a:latin typeface="+mn-lt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FAST linac beam studies continue for baselining </a:t>
            </a:r>
            <a:r>
              <a:rPr lang="en-US" sz="1600" i="1" dirty="0">
                <a:solidFill>
                  <a:schemeClr val="accent6"/>
                </a:solidFill>
                <a:latin typeface="+mn-lt"/>
              </a:rPr>
              <a:t>FAST-GREENS </a:t>
            </a:r>
            <a:r>
              <a:rPr lang="en-US" sz="1600" i="1" dirty="0">
                <a:solidFill>
                  <a:srgbClr val="004C97"/>
                </a:solidFill>
                <a:latin typeface="+mn-lt"/>
              </a:rPr>
              <a:t>– J. </a:t>
            </a:r>
            <a:r>
              <a:rPr lang="en-US" sz="1600" i="1" dirty="0" err="1">
                <a:solidFill>
                  <a:srgbClr val="004C97"/>
                </a:solidFill>
                <a:latin typeface="+mn-lt"/>
              </a:rPr>
              <a:t>Ruan</a:t>
            </a:r>
            <a:endParaRPr lang="en-US" sz="1600" i="1" dirty="0">
              <a:solidFill>
                <a:srgbClr val="004C97"/>
              </a:solidFill>
              <a:latin typeface="+mn-lt"/>
            </a:endParaRP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“Work-at-Height” safety walkthroughs and evaluations ongoing at FAST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Supervised Access first half of next week for </a:t>
            </a:r>
            <a:r>
              <a:rPr lang="en-US" sz="1600" u="sng" dirty="0">
                <a:solidFill>
                  <a:schemeClr val="accent6"/>
                </a:solidFill>
                <a:latin typeface="+mn-lt"/>
              </a:rPr>
              <a:t>approved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 jobs (i.e., cable pull)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For any Access or Beam requests, contact the FAST </a:t>
            </a:r>
            <a:r>
              <a:rPr lang="en-US" sz="1600" dirty="0" err="1">
                <a:solidFill>
                  <a:schemeClr val="accent6"/>
                </a:solidFill>
                <a:latin typeface="+mn-lt"/>
              </a:rPr>
              <a:t>RunCo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   (</a:t>
            </a:r>
            <a:r>
              <a:rPr lang="en-US" sz="1200" b="0" i="0" u="none" strike="noStrike" dirty="0">
                <a:solidFill>
                  <a:srgbClr val="339999"/>
                </a:solidFill>
                <a:effectLst/>
                <a:latin typeface="Helvetica" pitchFamily="2" charset="0"/>
                <a:hlinkClick r:id="rId2"/>
              </a:rPr>
              <a:t>FAST Coordinator Schedule</a:t>
            </a:r>
            <a:r>
              <a:rPr lang="en-US" sz="1600" dirty="0">
                <a:solidFill>
                  <a:schemeClr val="accent6"/>
                </a:solidFill>
                <a:latin typeface="+mn-lt"/>
              </a:rPr>
              <a:t>)</a:t>
            </a:r>
            <a:endParaRPr lang="en-US" sz="1600" i="1" dirty="0">
              <a:solidFill>
                <a:srgbClr val="004C9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maclean_meeting-presentation-template-1_AD-FAST.potx" id="{569847A4-D0C0-440F-9B7D-0321AB7A1A41}" vid="{9A2CC57E-A8BF-4A0D-BABE-3B464CE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6670</TotalTime>
  <Words>177</Words>
  <Application>Microsoft Macintosh PowerPoint</Application>
  <PresentationFormat>On-screen Show (16:9)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Fermilab_PPT_090915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 Stone</dc:creator>
  <cp:lastModifiedBy>James K Santucci</cp:lastModifiedBy>
  <cp:revision>567</cp:revision>
  <cp:lastPrinted>2014-01-20T19:40:21Z</cp:lastPrinted>
  <dcterms:created xsi:type="dcterms:W3CDTF">2021-05-21T20:37:35Z</dcterms:created>
  <dcterms:modified xsi:type="dcterms:W3CDTF">2023-06-15T23:52:48Z</dcterms:modified>
</cp:coreProperties>
</file>