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2"/>
  </p:notesMasterIdLst>
  <p:handoutMasterIdLst>
    <p:handoutMasterId r:id="rId13"/>
  </p:handoutMasterIdLst>
  <p:sldIdLst>
    <p:sldId id="298" r:id="rId2"/>
    <p:sldId id="305" r:id="rId3"/>
    <p:sldId id="316" r:id="rId4"/>
    <p:sldId id="317" r:id="rId5"/>
    <p:sldId id="314" r:id="rId6"/>
    <p:sldId id="310" r:id="rId7"/>
    <p:sldId id="318" r:id="rId8"/>
    <p:sldId id="312" r:id="rId9"/>
    <p:sldId id="315" r:id="rId10"/>
    <p:sldId id="313" r:id="rId11"/>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7D7EB"/>
    <a:srgbClr val="98D7EA"/>
    <a:srgbClr val="98D7EB"/>
    <a:srgbClr val="50504E"/>
    <a:srgbClr val="4E4E4E"/>
    <a:srgbClr val="404040"/>
    <a:srgbClr val="004C97"/>
    <a:srgbClr val="63666A"/>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28" autoAdjust="0"/>
    <p:restoredTop sz="94663"/>
  </p:normalViewPr>
  <p:slideViewPr>
    <p:cSldViewPr snapToGrid="0" snapToObjects="1" showGuides="1">
      <p:cViewPr varScale="1">
        <p:scale>
          <a:sx n="154" d="100"/>
          <a:sy n="154" d="100"/>
        </p:scale>
        <p:origin x="699" y="75"/>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6/15/2023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6/15/2023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09EA2773-F02A-CC43-B1C5-479A1F34EDA7}" type="datetime1">
              <a:rPr lang="en-US" smtClean="0"/>
              <a:pPr>
                <a:defRPr/>
              </a:pPr>
              <a:t>6/15/2023</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8FEA58B7-095F-6844-8E3C-8A1DDD22BF89}" type="datetime1">
              <a:rPr lang="en-US" smtClean="0"/>
              <a:pPr>
                <a:defRPr/>
              </a:pPr>
              <a:t>6/15/2023</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3C7E1B65-1920-CF40-87B8-818D6517E0EA}" type="datetime1">
              <a:rPr lang="en-US" smtClean="0"/>
              <a:pPr>
                <a:defRPr/>
              </a:pPr>
              <a:t>6/15/2023</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dirty="0"/>
              <a:t>Aleksandr Romanov | </a:t>
            </a:r>
            <a:r>
              <a:rPr lang="en-US" altLang="en-US" dirty="0">
                <a:latin typeface="Helvetica" panose="020B0604020202020204" pitchFamily="34" charset="0"/>
                <a:ea typeface="Geneva" pitchFamily="121" charset="-128"/>
              </a:rPr>
              <a:t>3D tracking of a single electron in IOTA</a:t>
            </a:r>
            <a:endParaRPr lang="en-US"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6/15/2023</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2" y="77750"/>
            <a:ext cx="8686798" cy="481304"/>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2" y="700088"/>
            <a:ext cx="8672513" cy="3823098"/>
          </a:xfrm>
          <a:prstGeom prst="rect">
            <a:avLst/>
          </a:prstGeom>
        </p:spPr>
        <p:txBody>
          <a:bodyPr lIns="0" tIns="0" rIns="0" bIns="0"/>
          <a:lstStyle>
            <a:lvl1pPr marL="171450" indent="-171450">
              <a:defRPr sz="1800">
                <a:solidFill>
                  <a:srgbClr val="404040"/>
                </a:solidFill>
              </a:defRPr>
            </a:lvl1pPr>
            <a:lvl2pPr marL="628650" indent="-171450">
              <a:defRPr sz="1650">
                <a:solidFill>
                  <a:srgbClr val="404040"/>
                </a:solidFill>
              </a:defRPr>
            </a:lvl2pPr>
            <a:lvl3pPr marL="1028700" indent="-114300">
              <a:defRPr sz="1500">
                <a:solidFill>
                  <a:srgbClr val="404040"/>
                </a:solidFill>
              </a:defRPr>
            </a:lvl3pPr>
            <a:lvl4pPr marL="1543050" indent="-171450">
              <a:defRPr sz="1350">
                <a:solidFill>
                  <a:srgbClr val="404040"/>
                </a:solidFill>
              </a:defRPr>
            </a:lvl4pPr>
            <a:lvl5pPr marL="1657350" indent="-171450">
              <a:buFont typeface="Arial"/>
              <a:buChar char="•"/>
              <a:defRPr sz="135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2DC652F2-B0C7-4DC5-BC93-30F610F3C0D9}"/>
              </a:ext>
            </a:extLst>
          </p:cNvPr>
          <p:cNvSpPr>
            <a:spLocks noChangeAspect="1"/>
          </p:cNvSpPr>
          <p:nvPr userDrawn="1"/>
        </p:nvSpPr>
        <p:spPr>
          <a:xfrm>
            <a:off x="7427756" y="77750"/>
            <a:ext cx="1645920" cy="16459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7">
            <a:extLst>
              <a:ext uri="{FF2B5EF4-FFF2-40B4-BE49-F238E27FC236}">
                <a16:creationId xmlns:a16="http://schemas.microsoft.com/office/drawing/2014/main" id="{565905E5-3C60-4E93-9E96-DC9747B6E359}"/>
              </a:ext>
            </a:extLst>
          </p:cNvPr>
          <p:cNvSpPr>
            <a:spLocks noGrp="1"/>
          </p:cNvSpPr>
          <p:nvPr>
            <p:ph type="dt" sz="half" idx="10"/>
          </p:nvPr>
        </p:nvSpPr>
        <p:spPr/>
        <p:txBody>
          <a:bodyPr/>
          <a:lstStyle/>
          <a:p>
            <a:pPr>
              <a:defRPr/>
            </a:pPr>
            <a:fld id="{E2EF4938-6162-EE4E-9ED3-73016E21644A}" type="datetime1">
              <a:rPr lang="en-US" smtClean="0"/>
              <a:pPr>
                <a:defRPr/>
              </a:pPr>
              <a:t>6/15/2023</a:t>
            </a:fld>
            <a:endParaRPr lang="en-US" dirty="0"/>
          </a:p>
        </p:txBody>
      </p:sp>
      <p:sp>
        <p:nvSpPr>
          <p:cNvPr id="9" name="Footer Placeholder 8">
            <a:extLst>
              <a:ext uri="{FF2B5EF4-FFF2-40B4-BE49-F238E27FC236}">
                <a16:creationId xmlns:a16="http://schemas.microsoft.com/office/drawing/2014/main" id="{E01EB607-E72D-484D-80A3-8FD0FDE496E2}"/>
              </a:ext>
            </a:extLst>
          </p:cNvPr>
          <p:cNvSpPr>
            <a:spLocks noGrp="1"/>
          </p:cNvSpPr>
          <p:nvPr>
            <p:ph type="ftr" sz="quarter" idx="11"/>
          </p:nvPr>
        </p:nvSpPr>
        <p:spPr/>
        <p:txBody>
          <a:bodyPr/>
          <a:lstStyle/>
          <a:p>
            <a:pPr>
              <a:defRPr/>
            </a:pPr>
            <a:r>
              <a:rPr lang="en-US" dirty="0"/>
              <a:t>Aleksandr Romanov | </a:t>
            </a:r>
            <a:r>
              <a:rPr lang="en-US" altLang="en-US" dirty="0">
                <a:latin typeface="Helvetica" panose="020B0604020202020204" pitchFamily="34" charset="0"/>
                <a:ea typeface="Geneva" pitchFamily="121" charset="-128"/>
              </a:rPr>
              <a:t>3D tracking of a single electron in IOTA </a:t>
            </a:r>
            <a:endParaRPr lang="en-US" dirty="0"/>
          </a:p>
        </p:txBody>
      </p:sp>
      <p:sp>
        <p:nvSpPr>
          <p:cNvPr id="10" name="Slide Number Placeholder 9">
            <a:extLst>
              <a:ext uri="{FF2B5EF4-FFF2-40B4-BE49-F238E27FC236}">
                <a16:creationId xmlns:a16="http://schemas.microsoft.com/office/drawing/2014/main" id="{E5E8388E-CFD5-441C-BD58-D222375831FC}"/>
              </a:ext>
            </a:extLst>
          </p:cNvPr>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39832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dirty="0"/>
              <a:t>Click to edit Master title style</a:t>
            </a:r>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pPr>
                <a:defRPr/>
              </a:pPr>
              <a:t>6/15/2023</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a:t>Aleksandr Romanov | </a:t>
            </a:r>
            <a:r>
              <a:rPr lang="en-US" altLang="en-US" dirty="0">
                <a:latin typeface="Helvetica" panose="020B0604020202020204" pitchFamily="34" charset="0"/>
                <a:ea typeface="Geneva" pitchFamily="121" charset="-128"/>
              </a:rPr>
              <a:t>3D tracking of a single electron in IOTA</a:t>
            </a:r>
            <a:endParaRPr lang="en-US"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099EE7B-C01A-E94A-AA76-2F04CF97FC05}" type="datetime1">
              <a:rPr lang="en-US" smtClean="0"/>
              <a:pPr>
                <a:defRPr/>
              </a:pPr>
              <a:t>6/15/2023</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dirty="0"/>
              <a:t>Click to edit Master title style</a:t>
            </a:r>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2EF4938-6162-EE4E-9ED3-73016E21644A}" type="datetime1">
              <a:rPr lang="en-US" smtClean="0"/>
              <a:pPr>
                <a:defRPr/>
              </a:pPr>
              <a:t>6/15/2023</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a:t>Aleksandr Romanov | </a:t>
            </a:r>
            <a:r>
              <a:rPr lang="en-US" altLang="en-US" dirty="0">
                <a:latin typeface="Helvetica" panose="020B0604020202020204" pitchFamily="34" charset="0"/>
                <a:ea typeface="Geneva" pitchFamily="121" charset="-128"/>
              </a:rPr>
              <a:t>3D tracking of a single electron in IOTA</a:t>
            </a:r>
            <a:endParaRPr lang="en-US"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24" r:id="rId1"/>
    <p:sldLayoutId id="2147484119" r:id="rId2"/>
    <p:sldLayoutId id="2147484123"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 id="2147484129" r:id="rId14"/>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A703B8-D243-460E-8F4A-346DC3B11479}"/>
              </a:ext>
            </a:extLst>
          </p:cNvPr>
          <p:cNvSpPr>
            <a:spLocks noGrp="1"/>
          </p:cNvSpPr>
          <p:nvPr>
            <p:ph type="body" sz="quarter" idx="10"/>
          </p:nvPr>
        </p:nvSpPr>
        <p:spPr>
          <a:xfrm>
            <a:off x="341927" y="4032913"/>
            <a:ext cx="8499231" cy="889464"/>
          </a:xfrm>
        </p:spPr>
        <p:txBody>
          <a:bodyPr/>
          <a:lstStyle/>
          <a:p>
            <a:r>
              <a:rPr lang="en-US" altLang="en-US" dirty="0">
                <a:latin typeface="Helvetica" panose="020B0604020202020204" pitchFamily="34" charset="0"/>
                <a:ea typeface="Geneva" pitchFamily="121" charset="-128"/>
              </a:rPr>
              <a:t>Aleksandr Romanov, </a:t>
            </a:r>
            <a:r>
              <a:rPr lang="it-IT" dirty="0"/>
              <a:t>Giulio Stancari, James Santucci and Jonathan Jarvis</a:t>
            </a:r>
            <a:endParaRPr lang="en-US" altLang="en-US" dirty="0">
              <a:latin typeface="Helvetica" panose="020B0604020202020204" pitchFamily="34" charset="0"/>
              <a:ea typeface="Geneva" pitchFamily="121" charset="-128"/>
            </a:endParaRPr>
          </a:p>
          <a:p>
            <a:r>
              <a:rPr lang="en-US" altLang="en-US" dirty="0">
                <a:latin typeface="Helvetica" panose="020B0604020202020204" pitchFamily="34" charset="0"/>
                <a:ea typeface="Geneva" pitchFamily="121" charset="-128"/>
              </a:rPr>
              <a:t>Studies in IOTA during Run4 (2023)</a:t>
            </a:r>
          </a:p>
          <a:p>
            <a:endParaRPr lang="en-US" dirty="0"/>
          </a:p>
        </p:txBody>
      </p:sp>
      <p:sp>
        <p:nvSpPr>
          <p:cNvPr id="3" name="Text Placeholder 2">
            <a:extLst>
              <a:ext uri="{FF2B5EF4-FFF2-40B4-BE49-F238E27FC236}">
                <a16:creationId xmlns:a16="http://schemas.microsoft.com/office/drawing/2014/main" id="{96606DD3-5B04-4778-A5D6-4DFE7E06C135}"/>
              </a:ext>
            </a:extLst>
          </p:cNvPr>
          <p:cNvSpPr>
            <a:spLocks noGrp="1"/>
          </p:cNvSpPr>
          <p:nvPr>
            <p:ph type="body" sz="quarter" idx="11"/>
          </p:nvPr>
        </p:nvSpPr>
        <p:spPr>
          <a:xfrm>
            <a:off x="341923" y="3125337"/>
            <a:ext cx="8499232" cy="907576"/>
          </a:xfrm>
        </p:spPr>
        <p:txBody>
          <a:bodyPr>
            <a:normAutofit/>
          </a:bodyPr>
          <a:lstStyle/>
          <a:p>
            <a:r>
              <a:rPr lang="en-US" altLang="en-US" dirty="0">
                <a:latin typeface="Helvetica" panose="020B0604020202020204" pitchFamily="34" charset="0"/>
                <a:ea typeface="Geneva" pitchFamily="121" charset="-128"/>
              </a:rPr>
              <a:t>Single-Electron Tracking in IOTA (SETI)</a:t>
            </a:r>
            <a:endParaRPr lang="en-US" dirty="0"/>
          </a:p>
        </p:txBody>
      </p:sp>
    </p:spTree>
    <p:extLst>
      <p:ext uri="{BB962C8B-B14F-4D97-AF65-F5344CB8AC3E}">
        <p14:creationId xmlns:p14="http://schemas.microsoft.com/office/powerpoint/2010/main" val="499230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2B6E-D80E-4F07-B890-68526CDE4191}"/>
              </a:ext>
            </a:extLst>
          </p:cNvPr>
          <p:cNvSpPr>
            <a:spLocks noGrp="1"/>
          </p:cNvSpPr>
          <p:nvPr>
            <p:ph type="title"/>
          </p:nvPr>
        </p:nvSpPr>
        <p:spPr/>
        <p:txBody>
          <a:bodyPr/>
          <a:lstStyle/>
          <a:p>
            <a:r>
              <a:rPr lang="en-US" dirty="0"/>
              <a:t>Studies plan</a:t>
            </a:r>
          </a:p>
        </p:txBody>
      </p:sp>
      <p:sp>
        <p:nvSpPr>
          <p:cNvPr id="4" name="Date Placeholder 3">
            <a:extLst>
              <a:ext uri="{FF2B5EF4-FFF2-40B4-BE49-F238E27FC236}">
                <a16:creationId xmlns:a16="http://schemas.microsoft.com/office/drawing/2014/main" id="{E0819372-5438-459D-9CFC-B294D7939E7F}"/>
              </a:ext>
            </a:extLst>
          </p:cNvPr>
          <p:cNvSpPr>
            <a:spLocks noGrp="1"/>
          </p:cNvSpPr>
          <p:nvPr>
            <p:ph type="dt" sz="half" idx="10"/>
          </p:nvPr>
        </p:nvSpPr>
        <p:spPr/>
        <p:txBody>
          <a:bodyPr/>
          <a:lstStyle/>
          <a:p>
            <a:pPr>
              <a:defRPr/>
            </a:pPr>
            <a:fld id="{E2EF4938-6162-EE4E-9ED3-73016E21644A}" type="datetime1">
              <a:rPr lang="en-US" smtClean="0"/>
              <a:pPr>
                <a:defRPr/>
              </a:pPr>
              <a:t>6/15/2023</a:t>
            </a:fld>
            <a:endParaRPr lang="en-US" dirty="0"/>
          </a:p>
        </p:txBody>
      </p:sp>
      <p:sp>
        <p:nvSpPr>
          <p:cNvPr id="5" name="Footer Placeholder 4">
            <a:extLst>
              <a:ext uri="{FF2B5EF4-FFF2-40B4-BE49-F238E27FC236}">
                <a16:creationId xmlns:a16="http://schemas.microsoft.com/office/drawing/2014/main" id="{B3ED1AEE-61DB-45A3-8126-BAF9C025A369}"/>
              </a:ext>
            </a:extLst>
          </p:cNvPr>
          <p:cNvSpPr>
            <a:spLocks noGrp="1"/>
          </p:cNvSpPr>
          <p:nvPr>
            <p:ph type="ftr" sz="quarter" idx="11"/>
          </p:nvPr>
        </p:nvSpPr>
        <p:spPr/>
        <p:txBody>
          <a:bodyPr/>
          <a:lstStyle/>
          <a:p>
            <a:pPr>
              <a:defRPr/>
            </a:pPr>
            <a:r>
              <a:rPr lang="en-US" dirty="0"/>
              <a:t>Aleksandr Romanov | </a:t>
            </a:r>
            <a:r>
              <a:rPr lang="en-US" altLang="en-US" dirty="0">
                <a:latin typeface="Helvetica" panose="020B0604020202020204" pitchFamily="34" charset="0"/>
                <a:ea typeface="Geneva" pitchFamily="121" charset="-128"/>
              </a:rPr>
              <a:t>Proof of principle studies on </a:t>
            </a:r>
            <a:r>
              <a:rPr lang="en-US" altLang="en-US" dirty="0" err="1">
                <a:latin typeface="Helvetica" panose="020B0604020202020204" pitchFamily="34" charset="0"/>
                <a:ea typeface="Geneva" pitchFamily="121" charset="-128"/>
              </a:rPr>
              <a:t>betatron</a:t>
            </a:r>
            <a:r>
              <a:rPr lang="en-US" altLang="en-US">
                <a:latin typeface="Helvetica" panose="020B0604020202020204" pitchFamily="34" charset="0"/>
                <a:ea typeface="Geneva" pitchFamily="121" charset="-128"/>
              </a:rPr>
              <a:t> oscillations phase tracking of a single electron (BOPTSE)</a:t>
            </a:r>
            <a:endParaRPr lang="en-US" dirty="0"/>
          </a:p>
        </p:txBody>
      </p:sp>
      <p:sp>
        <p:nvSpPr>
          <p:cNvPr id="6" name="Slide Number Placeholder 5">
            <a:extLst>
              <a:ext uri="{FF2B5EF4-FFF2-40B4-BE49-F238E27FC236}">
                <a16:creationId xmlns:a16="http://schemas.microsoft.com/office/drawing/2014/main" id="{422F47C9-C00A-498E-BF03-67DEF82CE6A7}"/>
              </a:ext>
            </a:extLst>
          </p:cNvPr>
          <p:cNvSpPr>
            <a:spLocks noGrp="1"/>
          </p:cNvSpPr>
          <p:nvPr>
            <p:ph type="sldNum" sz="quarter" idx="12"/>
          </p:nvPr>
        </p:nvSpPr>
        <p:spPr/>
        <p:txBody>
          <a:bodyPr/>
          <a:lstStyle/>
          <a:p>
            <a:pPr>
              <a:defRPr/>
            </a:pPr>
            <a:fld id="{148C009B-CB69-E04A-B9B3-34B26D69E9CF}" type="slidenum">
              <a:rPr lang="en-US" smtClean="0"/>
              <a:pPr>
                <a:defRPr/>
              </a:pPr>
              <a:t>10</a:t>
            </a:fld>
            <a:endParaRPr lang="en-US" dirty="0"/>
          </a:p>
        </p:txBody>
      </p:sp>
      <p:sp>
        <p:nvSpPr>
          <p:cNvPr id="10" name="Content Placeholder 9">
            <a:extLst>
              <a:ext uri="{FF2B5EF4-FFF2-40B4-BE49-F238E27FC236}">
                <a16:creationId xmlns:a16="http://schemas.microsoft.com/office/drawing/2014/main" id="{3748C157-3BCE-466F-9DE8-D1B609A16436}"/>
              </a:ext>
            </a:extLst>
          </p:cNvPr>
          <p:cNvSpPr>
            <a:spLocks noGrp="1"/>
          </p:cNvSpPr>
          <p:nvPr>
            <p:ph idx="1"/>
          </p:nvPr>
        </p:nvSpPr>
        <p:spPr/>
        <p:txBody>
          <a:bodyPr/>
          <a:lstStyle/>
          <a:p>
            <a:pPr marL="0" indent="0" algn="l">
              <a:buNone/>
            </a:pPr>
            <a:r>
              <a:rPr lang="en-US" sz="2000" b="0" i="0" u="none" strike="noStrike" baseline="0" dirty="0">
                <a:latin typeface="NimbusRomNo9L-Regu"/>
              </a:rPr>
              <a:t>Already done as part of enhancing IOTA capabilities:</a:t>
            </a:r>
          </a:p>
          <a:p>
            <a:pPr algn="l"/>
            <a:r>
              <a:rPr lang="en-US" sz="2000" b="0" i="0" u="none" strike="noStrike" baseline="0" dirty="0">
                <a:latin typeface="NimbusRomNo9L-Regu"/>
              </a:rPr>
              <a:t>8, 2, 4 and 4 hours of access for upgrading M3L station.</a:t>
            </a:r>
          </a:p>
          <a:p>
            <a:pPr lvl="1"/>
            <a:r>
              <a:rPr lang="en-US" sz="1200" b="0" i="0" u="none" strike="noStrike" baseline="0" dirty="0">
                <a:latin typeface="NimbusRomNo9L-Regu"/>
              </a:rPr>
              <a:t>The first access was used for installation</a:t>
            </a:r>
          </a:p>
          <a:p>
            <a:pPr lvl="1"/>
            <a:r>
              <a:rPr lang="en-US" sz="1200" dirty="0">
                <a:latin typeface="NimbusRomNo9L-Regu"/>
              </a:rPr>
              <a:t>Consecutive accesses were necessary to track and </a:t>
            </a:r>
            <a:r>
              <a:rPr lang="en-US" sz="1200" dirty="0" err="1">
                <a:latin typeface="NimbusRomNo9L-Regu"/>
              </a:rPr>
              <a:t>fis</a:t>
            </a:r>
            <a:r>
              <a:rPr lang="en-US" sz="1200" dirty="0">
                <a:latin typeface="NimbusRomNo9L-Regu"/>
              </a:rPr>
              <a:t> problems caused by bad cable</a:t>
            </a:r>
            <a:endParaRPr lang="en-US" sz="1850" b="0" i="0" u="none" strike="noStrike" baseline="0" dirty="0">
              <a:latin typeface="NimbusRomNo9L-Regu"/>
            </a:endParaRPr>
          </a:p>
          <a:p>
            <a:pPr algn="l"/>
            <a:r>
              <a:rPr lang="en-US" sz="2000" dirty="0">
                <a:latin typeface="NimbusRomNo9L-Regu"/>
              </a:rPr>
              <a:t>2- and 1-hour of access time for a modification of M2L station</a:t>
            </a:r>
            <a:endParaRPr lang="en-US" sz="2000" b="0" i="0" u="none" strike="noStrike" baseline="0" dirty="0">
              <a:latin typeface="NimbusRomNo9L-Regu"/>
            </a:endParaRPr>
          </a:p>
          <a:p>
            <a:pPr algn="l"/>
            <a:r>
              <a:rPr lang="en-US" sz="2000" b="0" i="0" u="none" strike="noStrike" baseline="0" dirty="0">
                <a:latin typeface="NimbusRomNo9L-Regu"/>
              </a:rPr>
              <a:t>4-, 2- and 1-hour</a:t>
            </a:r>
            <a:r>
              <a:rPr lang="en-US" sz="2000" dirty="0">
                <a:latin typeface="NimbusRomNo9L-Regu"/>
              </a:rPr>
              <a:t> opportunistic shifts for i</a:t>
            </a:r>
            <a:r>
              <a:rPr lang="en-US" sz="2000" b="0" i="0" u="none" strike="noStrike" baseline="0" dirty="0">
                <a:latin typeface="NimbusRomNo9L-Regu"/>
              </a:rPr>
              <a:t>nitial commissioning of the data acquisition system </a:t>
            </a:r>
          </a:p>
          <a:p>
            <a:pPr marL="0" indent="0" algn="l">
              <a:buNone/>
            </a:pPr>
            <a:r>
              <a:rPr lang="en-US" sz="2000" dirty="0">
                <a:latin typeface="NimbusRomNo9L-Regu"/>
              </a:rPr>
              <a:t>Planned activities:</a:t>
            </a:r>
            <a:endParaRPr lang="en-US" sz="2000" b="0" i="0" u="none" strike="noStrike" baseline="0" dirty="0">
              <a:latin typeface="NimbusRomNo9L-Regu"/>
            </a:endParaRPr>
          </a:p>
          <a:p>
            <a:pPr algn="l"/>
            <a:r>
              <a:rPr lang="en-US" sz="2000" b="0" i="0" u="none" strike="noStrike" baseline="0" dirty="0">
                <a:latin typeface="NimbusRomNo9L-Regu"/>
              </a:rPr>
              <a:t>2 of 1-hour of short accesses to finish M2L modification</a:t>
            </a:r>
          </a:p>
          <a:p>
            <a:pPr algn="l"/>
            <a:r>
              <a:rPr lang="en-US" sz="2000" b="0" i="0" u="none" strike="noStrike" baseline="0" dirty="0">
                <a:latin typeface="NimbusRomNo9L-Regu"/>
              </a:rPr>
              <a:t>2 of 8-hour shifts for 6D tracking in a linear lattice</a:t>
            </a:r>
            <a:endParaRPr lang="en-US" sz="2000" dirty="0">
              <a:latin typeface="NimbusRomNo9L-Regu"/>
            </a:endParaRPr>
          </a:p>
          <a:p>
            <a:r>
              <a:rPr lang="en-US" sz="2000" dirty="0">
                <a:latin typeface="NimbusRomNo9L-Regu"/>
              </a:rPr>
              <a:t>3</a:t>
            </a:r>
            <a:r>
              <a:rPr lang="en-US" sz="2000" b="0" i="0" u="none" strike="noStrike" baseline="0" dirty="0">
                <a:latin typeface="NimbusRomNo9L-Regu"/>
              </a:rPr>
              <a:t> of 8-hour shifts for 6D tracking in the NIO lattice</a:t>
            </a:r>
          </a:p>
          <a:p>
            <a:pPr marL="0" indent="0" algn="l">
              <a:buNone/>
            </a:pPr>
            <a:endParaRPr lang="en-US" sz="2000" b="0" i="0" u="none" strike="noStrike" baseline="0" dirty="0">
              <a:latin typeface="NimbusRomNo9L-Regu"/>
            </a:endParaRPr>
          </a:p>
        </p:txBody>
      </p:sp>
    </p:spTree>
    <p:extLst>
      <p:ext uri="{BB962C8B-B14F-4D97-AF65-F5344CB8AC3E}">
        <p14:creationId xmlns:p14="http://schemas.microsoft.com/office/powerpoint/2010/main" val="3495805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77C53-DC13-4078-B8AE-DF10CDC8BFA0}"/>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B93DFB05-4293-4903-8FB7-84A15025DA21}"/>
              </a:ext>
            </a:extLst>
          </p:cNvPr>
          <p:cNvSpPr>
            <a:spLocks noGrp="1"/>
          </p:cNvSpPr>
          <p:nvPr>
            <p:ph idx="1"/>
          </p:nvPr>
        </p:nvSpPr>
        <p:spPr/>
        <p:txBody>
          <a:bodyPr/>
          <a:lstStyle/>
          <a:p>
            <a:r>
              <a:rPr lang="en-US" dirty="0"/>
              <a:t>Previous single electron studies at IOTA:</a:t>
            </a:r>
          </a:p>
          <a:p>
            <a:pPr lvl="1"/>
            <a:r>
              <a:rPr lang="en-US" dirty="0"/>
              <a:t>Longitudinal dynamics</a:t>
            </a:r>
          </a:p>
          <a:p>
            <a:pPr lvl="1"/>
            <a:r>
              <a:rPr lang="en-US" dirty="0"/>
              <a:t>Slowly changing mode amplitudes </a:t>
            </a:r>
          </a:p>
          <a:p>
            <a:pPr lvl="1"/>
            <a:r>
              <a:rPr lang="en-US" dirty="0"/>
              <a:t>Proof of principle measurement of </a:t>
            </a:r>
            <a:r>
              <a:rPr lang="en-US" dirty="0" err="1"/>
              <a:t>betatron</a:t>
            </a:r>
            <a:r>
              <a:rPr lang="en-US" dirty="0"/>
              <a:t> phases</a:t>
            </a:r>
          </a:p>
          <a:p>
            <a:r>
              <a:rPr lang="en-US" dirty="0"/>
              <a:t>Experimental tracking of an electron in a real accelerator opens a new class of accelerator diagnostics with wide range of capabilities. Some are available with conventional tools but with less accuracy. Some are unique, relying on the point-like nature of an electron:</a:t>
            </a:r>
          </a:p>
          <a:p>
            <a:pPr lvl="1"/>
            <a:r>
              <a:rPr lang="en-US" dirty="0"/>
              <a:t>Long term tracking of dynamic variables, such as invariants of motion</a:t>
            </a:r>
          </a:p>
          <a:p>
            <a:pPr lvl="1"/>
            <a:r>
              <a:rPr lang="en-US" dirty="0"/>
              <a:t>High-precision and high-rep-rate measurements of </a:t>
            </a:r>
            <a:r>
              <a:rPr lang="en-US" dirty="0" err="1"/>
              <a:t>betatron</a:t>
            </a:r>
            <a:r>
              <a:rPr lang="en-US" dirty="0"/>
              <a:t> and synchrotron tunes</a:t>
            </a:r>
          </a:p>
          <a:p>
            <a:pPr lvl="1"/>
            <a:r>
              <a:rPr lang="en-US" dirty="0" err="1"/>
              <a:t>Chromaticities</a:t>
            </a:r>
            <a:endParaRPr lang="en-US" dirty="0"/>
          </a:p>
          <a:p>
            <a:pPr lvl="1"/>
            <a:r>
              <a:rPr lang="en-US" dirty="0"/>
              <a:t>Dependance of tunes on mode amplitudes</a:t>
            </a:r>
          </a:p>
        </p:txBody>
      </p:sp>
      <p:sp>
        <p:nvSpPr>
          <p:cNvPr id="4" name="Date Placeholder 3">
            <a:extLst>
              <a:ext uri="{FF2B5EF4-FFF2-40B4-BE49-F238E27FC236}">
                <a16:creationId xmlns:a16="http://schemas.microsoft.com/office/drawing/2014/main" id="{50CBC2CF-AE10-4E12-B619-2E96502DAA85}"/>
              </a:ext>
            </a:extLst>
          </p:cNvPr>
          <p:cNvSpPr>
            <a:spLocks noGrp="1"/>
          </p:cNvSpPr>
          <p:nvPr>
            <p:ph type="dt" sz="half" idx="10"/>
          </p:nvPr>
        </p:nvSpPr>
        <p:spPr/>
        <p:txBody>
          <a:bodyPr/>
          <a:lstStyle/>
          <a:p>
            <a:pPr>
              <a:defRPr/>
            </a:pPr>
            <a:fld id="{E2EF4938-6162-EE4E-9ED3-73016E21644A}" type="datetime1">
              <a:rPr lang="en-US" smtClean="0"/>
              <a:pPr>
                <a:defRPr/>
              </a:pPr>
              <a:t>6/15/2023</a:t>
            </a:fld>
            <a:endParaRPr lang="en-US" dirty="0"/>
          </a:p>
        </p:txBody>
      </p:sp>
      <p:sp>
        <p:nvSpPr>
          <p:cNvPr id="5" name="Footer Placeholder 4">
            <a:extLst>
              <a:ext uri="{FF2B5EF4-FFF2-40B4-BE49-F238E27FC236}">
                <a16:creationId xmlns:a16="http://schemas.microsoft.com/office/drawing/2014/main" id="{E9F9AFBE-4BD2-47D6-B677-EDADF83AE6E9}"/>
              </a:ext>
            </a:extLst>
          </p:cNvPr>
          <p:cNvSpPr>
            <a:spLocks noGrp="1"/>
          </p:cNvSpPr>
          <p:nvPr>
            <p:ph type="ftr" sz="quarter" idx="11"/>
          </p:nvPr>
        </p:nvSpPr>
        <p:spPr/>
        <p:txBody>
          <a:bodyPr/>
          <a:lstStyle/>
          <a:p>
            <a:pPr>
              <a:defRPr/>
            </a:pPr>
            <a:r>
              <a:rPr lang="en-US" dirty="0"/>
              <a:t>Aleksandr Romanov | </a:t>
            </a:r>
            <a:r>
              <a:rPr lang="en-US" altLang="en-US" dirty="0">
                <a:latin typeface="Helvetica" panose="020B0604020202020204" pitchFamily="34" charset="0"/>
                <a:ea typeface="Geneva" pitchFamily="121" charset="-128"/>
              </a:rPr>
              <a:t>Proof of principle studies on </a:t>
            </a:r>
            <a:r>
              <a:rPr lang="en-US" altLang="en-US" dirty="0" err="1">
                <a:latin typeface="Helvetica" panose="020B0604020202020204" pitchFamily="34" charset="0"/>
                <a:ea typeface="Geneva" pitchFamily="121" charset="-128"/>
              </a:rPr>
              <a:t>betatron</a:t>
            </a:r>
            <a:r>
              <a:rPr lang="en-US" altLang="en-US" dirty="0">
                <a:latin typeface="Helvetica" panose="020B0604020202020204" pitchFamily="34" charset="0"/>
                <a:ea typeface="Geneva" pitchFamily="121" charset="-128"/>
              </a:rPr>
              <a:t> oscillations phase tracking of a single electron (BOPTSE)</a:t>
            </a:r>
            <a:endParaRPr lang="en-US" dirty="0"/>
          </a:p>
        </p:txBody>
      </p:sp>
      <p:sp>
        <p:nvSpPr>
          <p:cNvPr id="6" name="Slide Number Placeholder 5">
            <a:extLst>
              <a:ext uri="{FF2B5EF4-FFF2-40B4-BE49-F238E27FC236}">
                <a16:creationId xmlns:a16="http://schemas.microsoft.com/office/drawing/2014/main" id="{536B04EA-4D77-4D60-8300-C6264A74DCE6}"/>
              </a:ext>
            </a:extLst>
          </p:cNvPr>
          <p:cNvSpPr>
            <a:spLocks noGrp="1"/>
          </p:cNvSpPr>
          <p:nvPr>
            <p:ph type="sldNum" sz="quarter" idx="12"/>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757214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E64B-17A4-CB4A-F8E7-44636950963C}"/>
              </a:ext>
            </a:extLst>
          </p:cNvPr>
          <p:cNvSpPr>
            <a:spLocks noGrp="1"/>
          </p:cNvSpPr>
          <p:nvPr>
            <p:ph type="title"/>
          </p:nvPr>
        </p:nvSpPr>
        <p:spPr/>
        <p:txBody>
          <a:bodyPr/>
          <a:lstStyle/>
          <a:p>
            <a:r>
              <a:rPr lang="en-US" dirty="0"/>
              <a:t>Special lattice configuration</a:t>
            </a:r>
          </a:p>
        </p:txBody>
      </p:sp>
      <p:sp>
        <p:nvSpPr>
          <p:cNvPr id="3" name="Content Placeholder 2">
            <a:extLst>
              <a:ext uri="{FF2B5EF4-FFF2-40B4-BE49-F238E27FC236}">
                <a16:creationId xmlns:a16="http://schemas.microsoft.com/office/drawing/2014/main" id="{DA4334A7-A24E-9C7B-B7A0-C5013C63A471}"/>
              </a:ext>
            </a:extLst>
          </p:cNvPr>
          <p:cNvSpPr>
            <a:spLocks noGrp="1"/>
          </p:cNvSpPr>
          <p:nvPr>
            <p:ph idx="1"/>
          </p:nvPr>
        </p:nvSpPr>
        <p:spPr/>
        <p:txBody>
          <a:bodyPr/>
          <a:lstStyle/>
          <a:p>
            <a:r>
              <a:rPr lang="en-US" dirty="0"/>
              <a:t>Special lattice with parameters that simplifies 6D tracking was designed. It can be implemented if tracking would be problematic in already implemented lattice (NIO).</a:t>
            </a:r>
          </a:p>
        </p:txBody>
      </p:sp>
      <p:sp>
        <p:nvSpPr>
          <p:cNvPr id="4" name="Date Placeholder 3">
            <a:extLst>
              <a:ext uri="{FF2B5EF4-FFF2-40B4-BE49-F238E27FC236}">
                <a16:creationId xmlns:a16="http://schemas.microsoft.com/office/drawing/2014/main" id="{EA4629DC-29F2-EE7D-9643-24C4D6854D28}"/>
              </a:ext>
            </a:extLst>
          </p:cNvPr>
          <p:cNvSpPr>
            <a:spLocks noGrp="1"/>
          </p:cNvSpPr>
          <p:nvPr>
            <p:ph type="dt" sz="half" idx="10"/>
          </p:nvPr>
        </p:nvSpPr>
        <p:spPr/>
        <p:txBody>
          <a:bodyPr/>
          <a:lstStyle/>
          <a:p>
            <a:pPr>
              <a:defRPr/>
            </a:pPr>
            <a:fld id="{E2EF4938-6162-EE4E-9ED3-73016E21644A}" type="datetime1">
              <a:rPr lang="en-US" smtClean="0"/>
              <a:pPr>
                <a:defRPr/>
              </a:pPr>
              <a:t>6/16/2023</a:t>
            </a:fld>
            <a:endParaRPr lang="en-US" dirty="0"/>
          </a:p>
        </p:txBody>
      </p:sp>
      <p:sp>
        <p:nvSpPr>
          <p:cNvPr id="5" name="Footer Placeholder 4">
            <a:extLst>
              <a:ext uri="{FF2B5EF4-FFF2-40B4-BE49-F238E27FC236}">
                <a16:creationId xmlns:a16="http://schemas.microsoft.com/office/drawing/2014/main" id="{ADFF7F32-49E7-498D-0506-4C431995A2C9}"/>
              </a:ext>
            </a:extLst>
          </p:cNvPr>
          <p:cNvSpPr>
            <a:spLocks noGrp="1"/>
          </p:cNvSpPr>
          <p:nvPr>
            <p:ph type="ftr" sz="quarter" idx="11"/>
          </p:nvPr>
        </p:nvSpPr>
        <p:spPr/>
        <p:txBody>
          <a:bodyPr/>
          <a:lstStyle/>
          <a:p>
            <a:pPr>
              <a:defRPr/>
            </a:pPr>
            <a:r>
              <a:rPr lang="en-US"/>
              <a:t>Aleksandr Romanov | </a:t>
            </a:r>
            <a:r>
              <a:rPr lang="en-US" altLang="en-US">
                <a:latin typeface="Helvetica" panose="020B0604020202020204" pitchFamily="34" charset="0"/>
                <a:ea typeface="Geneva" pitchFamily="121" charset="-128"/>
              </a:rPr>
              <a:t>3D tracking of a single electron in IOTA </a:t>
            </a:r>
            <a:endParaRPr lang="en-US" dirty="0"/>
          </a:p>
        </p:txBody>
      </p:sp>
      <p:sp>
        <p:nvSpPr>
          <p:cNvPr id="6" name="Slide Number Placeholder 5">
            <a:extLst>
              <a:ext uri="{FF2B5EF4-FFF2-40B4-BE49-F238E27FC236}">
                <a16:creationId xmlns:a16="http://schemas.microsoft.com/office/drawing/2014/main" id="{649B476A-5523-462A-52DE-7B90029D756C}"/>
              </a:ext>
            </a:extLst>
          </p:cNvPr>
          <p:cNvSpPr>
            <a:spLocks noGrp="1"/>
          </p:cNvSpPr>
          <p:nvPr>
            <p:ph type="sldNum" sz="quarter" idx="12"/>
          </p:nvPr>
        </p:nvSpPr>
        <p:spPr/>
        <p:txBody>
          <a:bodyPr/>
          <a:lstStyle/>
          <a:p>
            <a:pPr>
              <a:defRPr/>
            </a:pPr>
            <a:fld id="{148C009B-CB69-E04A-B9B3-34B26D69E9CF}" type="slidenum">
              <a:rPr lang="en-US" smtClean="0"/>
              <a:pPr>
                <a:defRPr/>
              </a:pPr>
              <a:t>3</a:t>
            </a:fld>
            <a:endParaRPr lang="en-US" dirty="0"/>
          </a:p>
        </p:txBody>
      </p:sp>
      <p:pic>
        <p:nvPicPr>
          <p:cNvPr id="12" name="Picture 11" descr="Text, table&#10;&#10;Description automatically generated with medium confidence">
            <a:extLst>
              <a:ext uri="{FF2B5EF4-FFF2-40B4-BE49-F238E27FC236}">
                <a16:creationId xmlns:a16="http://schemas.microsoft.com/office/drawing/2014/main" id="{830A2D29-A04C-8E75-93B9-08ADA759D353}"/>
              </a:ext>
            </a:extLst>
          </p:cNvPr>
          <p:cNvPicPr>
            <a:picLocks noChangeAspect="1"/>
          </p:cNvPicPr>
          <p:nvPr/>
        </p:nvPicPr>
        <p:blipFill>
          <a:blip r:embed="rId2"/>
          <a:stretch>
            <a:fillRect/>
          </a:stretch>
        </p:blipFill>
        <p:spPr>
          <a:xfrm>
            <a:off x="636588" y="1544916"/>
            <a:ext cx="3516449" cy="2717117"/>
          </a:xfrm>
          <a:prstGeom prst="rect">
            <a:avLst/>
          </a:prstGeom>
        </p:spPr>
      </p:pic>
      <p:pic>
        <p:nvPicPr>
          <p:cNvPr id="14" name="Picture 13" descr="Chart, histogram&#10;&#10;Description automatically generated">
            <a:extLst>
              <a:ext uri="{FF2B5EF4-FFF2-40B4-BE49-F238E27FC236}">
                <a16:creationId xmlns:a16="http://schemas.microsoft.com/office/drawing/2014/main" id="{D6D39412-81AA-9286-B069-67BADEB2E0CD}"/>
              </a:ext>
            </a:extLst>
          </p:cNvPr>
          <p:cNvPicPr>
            <a:picLocks noChangeAspect="1"/>
          </p:cNvPicPr>
          <p:nvPr/>
        </p:nvPicPr>
        <p:blipFill>
          <a:blip r:embed="rId3"/>
          <a:stretch>
            <a:fillRect/>
          </a:stretch>
        </p:blipFill>
        <p:spPr>
          <a:xfrm>
            <a:off x="4863372" y="1361553"/>
            <a:ext cx="3459221" cy="1597274"/>
          </a:xfrm>
          <a:prstGeom prst="rect">
            <a:avLst/>
          </a:prstGeom>
        </p:spPr>
      </p:pic>
      <p:pic>
        <p:nvPicPr>
          <p:cNvPr id="16" name="Picture 15" descr="Chart, histogram&#10;&#10;Description automatically generated">
            <a:extLst>
              <a:ext uri="{FF2B5EF4-FFF2-40B4-BE49-F238E27FC236}">
                <a16:creationId xmlns:a16="http://schemas.microsoft.com/office/drawing/2014/main" id="{6A792AA3-AC37-F166-E307-65A8B8AA3243}"/>
              </a:ext>
            </a:extLst>
          </p:cNvPr>
          <p:cNvPicPr>
            <a:picLocks noChangeAspect="1"/>
          </p:cNvPicPr>
          <p:nvPr/>
        </p:nvPicPr>
        <p:blipFill>
          <a:blip r:embed="rId4"/>
          <a:stretch>
            <a:fillRect/>
          </a:stretch>
        </p:blipFill>
        <p:spPr>
          <a:xfrm>
            <a:off x="4863371" y="3056302"/>
            <a:ext cx="3459221" cy="1597274"/>
          </a:xfrm>
          <a:prstGeom prst="rect">
            <a:avLst/>
          </a:prstGeom>
        </p:spPr>
      </p:pic>
    </p:spTree>
    <p:extLst>
      <p:ext uri="{BB962C8B-B14F-4D97-AF65-F5344CB8AC3E}">
        <p14:creationId xmlns:p14="http://schemas.microsoft.com/office/powerpoint/2010/main" val="1890140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A761-DFFF-4DBF-4316-C593DC13B5CB}"/>
              </a:ext>
            </a:extLst>
          </p:cNvPr>
          <p:cNvSpPr>
            <a:spLocks noGrp="1"/>
          </p:cNvSpPr>
          <p:nvPr>
            <p:ph type="title"/>
          </p:nvPr>
        </p:nvSpPr>
        <p:spPr/>
        <p:txBody>
          <a:bodyPr/>
          <a:lstStyle/>
          <a:p>
            <a:r>
              <a:rPr lang="en-US" dirty="0"/>
              <a:t>NIO lattice </a:t>
            </a:r>
          </a:p>
        </p:txBody>
      </p:sp>
      <p:pic>
        <p:nvPicPr>
          <p:cNvPr id="8" name="Content Placeholder 7" descr="Table&#10;&#10;Description automatically generated with low confidence">
            <a:extLst>
              <a:ext uri="{FF2B5EF4-FFF2-40B4-BE49-F238E27FC236}">
                <a16:creationId xmlns:a16="http://schemas.microsoft.com/office/drawing/2014/main" id="{C23F2CD4-C9B5-3063-1F29-37C87E3C0C54}"/>
              </a:ext>
            </a:extLst>
          </p:cNvPr>
          <p:cNvPicPr>
            <a:picLocks noGrp="1" noChangeAspect="1"/>
          </p:cNvPicPr>
          <p:nvPr>
            <p:ph idx="1"/>
          </p:nvPr>
        </p:nvPicPr>
        <p:blipFill>
          <a:blip r:embed="rId2"/>
          <a:stretch>
            <a:fillRect/>
          </a:stretch>
        </p:blipFill>
        <p:spPr>
          <a:xfrm>
            <a:off x="767282" y="1327074"/>
            <a:ext cx="3653652" cy="2693569"/>
          </a:xfrm>
        </p:spPr>
      </p:pic>
      <p:sp>
        <p:nvSpPr>
          <p:cNvPr id="4" name="Date Placeholder 3">
            <a:extLst>
              <a:ext uri="{FF2B5EF4-FFF2-40B4-BE49-F238E27FC236}">
                <a16:creationId xmlns:a16="http://schemas.microsoft.com/office/drawing/2014/main" id="{E6687D4B-952C-70D4-94DD-345428A06A11}"/>
              </a:ext>
            </a:extLst>
          </p:cNvPr>
          <p:cNvSpPr>
            <a:spLocks noGrp="1"/>
          </p:cNvSpPr>
          <p:nvPr>
            <p:ph type="dt" sz="half" idx="10"/>
          </p:nvPr>
        </p:nvSpPr>
        <p:spPr/>
        <p:txBody>
          <a:bodyPr/>
          <a:lstStyle/>
          <a:p>
            <a:pPr>
              <a:defRPr/>
            </a:pPr>
            <a:fld id="{E2EF4938-6162-EE4E-9ED3-73016E21644A}" type="datetime1">
              <a:rPr lang="en-US" smtClean="0"/>
              <a:pPr>
                <a:defRPr/>
              </a:pPr>
              <a:t>6/16/2023</a:t>
            </a:fld>
            <a:endParaRPr lang="en-US" dirty="0"/>
          </a:p>
        </p:txBody>
      </p:sp>
      <p:sp>
        <p:nvSpPr>
          <p:cNvPr id="5" name="Footer Placeholder 4">
            <a:extLst>
              <a:ext uri="{FF2B5EF4-FFF2-40B4-BE49-F238E27FC236}">
                <a16:creationId xmlns:a16="http://schemas.microsoft.com/office/drawing/2014/main" id="{50836C6C-F1D7-68F3-C6DD-3A77FC144386}"/>
              </a:ext>
            </a:extLst>
          </p:cNvPr>
          <p:cNvSpPr>
            <a:spLocks noGrp="1"/>
          </p:cNvSpPr>
          <p:nvPr>
            <p:ph type="ftr" sz="quarter" idx="11"/>
          </p:nvPr>
        </p:nvSpPr>
        <p:spPr/>
        <p:txBody>
          <a:bodyPr/>
          <a:lstStyle/>
          <a:p>
            <a:pPr>
              <a:defRPr/>
            </a:pPr>
            <a:r>
              <a:rPr lang="en-US"/>
              <a:t>Aleksandr Romanov | </a:t>
            </a:r>
            <a:r>
              <a:rPr lang="en-US" altLang="en-US">
                <a:latin typeface="Helvetica" panose="020B0604020202020204" pitchFamily="34" charset="0"/>
                <a:ea typeface="Geneva" pitchFamily="121" charset="-128"/>
              </a:rPr>
              <a:t>3D tracking of a single electron in IOTA </a:t>
            </a:r>
            <a:endParaRPr lang="en-US" dirty="0"/>
          </a:p>
        </p:txBody>
      </p:sp>
      <p:sp>
        <p:nvSpPr>
          <p:cNvPr id="6" name="Slide Number Placeholder 5">
            <a:extLst>
              <a:ext uri="{FF2B5EF4-FFF2-40B4-BE49-F238E27FC236}">
                <a16:creationId xmlns:a16="http://schemas.microsoft.com/office/drawing/2014/main" id="{9140B9D3-46EA-7668-08AB-8FA7791CFEE5}"/>
              </a:ext>
            </a:extLst>
          </p:cNvPr>
          <p:cNvSpPr>
            <a:spLocks noGrp="1"/>
          </p:cNvSpPr>
          <p:nvPr>
            <p:ph type="sldNum" sz="quarter" idx="12"/>
          </p:nvPr>
        </p:nvSpPr>
        <p:spPr/>
        <p:txBody>
          <a:bodyPr/>
          <a:lstStyle/>
          <a:p>
            <a:pPr>
              <a:defRPr/>
            </a:pPr>
            <a:fld id="{148C009B-CB69-E04A-B9B3-34B26D69E9CF}" type="slidenum">
              <a:rPr lang="en-US" smtClean="0"/>
              <a:pPr>
                <a:defRPr/>
              </a:pPr>
              <a:t>4</a:t>
            </a:fld>
            <a:endParaRPr lang="en-US" dirty="0"/>
          </a:p>
        </p:txBody>
      </p:sp>
      <p:pic>
        <p:nvPicPr>
          <p:cNvPr id="10" name="Picture 9" descr="Chart, line chart, histogram&#10;&#10;Description automatically generated">
            <a:extLst>
              <a:ext uri="{FF2B5EF4-FFF2-40B4-BE49-F238E27FC236}">
                <a16:creationId xmlns:a16="http://schemas.microsoft.com/office/drawing/2014/main" id="{99489C7A-21FE-693B-9BF0-22AA0F40F831}"/>
              </a:ext>
            </a:extLst>
          </p:cNvPr>
          <p:cNvPicPr>
            <a:picLocks noChangeAspect="1"/>
          </p:cNvPicPr>
          <p:nvPr/>
        </p:nvPicPr>
        <p:blipFill>
          <a:blip r:embed="rId3"/>
          <a:stretch>
            <a:fillRect/>
          </a:stretch>
        </p:blipFill>
        <p:spPr>
          <a:xfrm>
            <a:off x="4939425" y="2728715"/>
            <a:ext cx="3380065" cy="1837352"/>
          </a:xfrm>
          <a:prstGeom prst="rect">
            <a:avLst/>
          </a:prstGeom>
        </p:spPr>
      </p:pic>
      <p:pic>
        <p:nvPicPr>
          <p:cNvPr id="12" name="Picture 11" descr="Chart, histogram&#10;&#10;Description automatically generated">
            <a:extLst>
              <a:ext uri="{FF2B5EF4-FFF2-40B4-BE49-F238E27FC236}">
                <a16:creationId xmlns:a16="http://schemas.microsoft.com/office/drawing/2014/main" id="{898998CF-CBC8-7D6F-DD6E-2EA80A46CAB2}"/>
              </a:ext>
            </a:extLst>
          </p:cNvPr>
          <p:cNvPicPr>
            <a:picLocks noChangeAspect="1"/>
          </p:cNvPicPr>
          <p:nvPr/>
        </p:nvPicPr>
        <p:blipFill>
          <a:blip r:embed="rId4"/>
          <a:stretch>
            <a:fillRect/>
          </a:stretch>
        </p:blipFill>
        <p:spPr>
          <a:xfrm>
            <a:off x="4939425" y="891363"/>
            <a:ext cx="3380065" cy="1837352"/>
          </a:xfrm>
          <a:prstGeom prst="rect">
            <a:avLst/>
          </a:prstGeom>
        </p:spPr>
      </p:pic>
    </p:spTree>
    <p:extLst>
      <p:ext uri="{BB962C8B-B14F-4D97-AF65-F5344CB8AC3E}">
        <p14:creationId xmlns:p14="http://schemas.microsoft.com/office/powerpoint/2010/main" val="30933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092D7-CE46-0CDD-E1CF-FA02C86F7C75}"/>
              </a:ext>
            </a:extLst>
          </p:cNvPr>
          <p:cNvSpPr>
            <a:spLocks noGrp="1"/>
          </p:cNvSpPr>
          <p:nvPr>
            <p:ph type="title"/>
          </p:nvPr>
        </p:nvSpPr>
        <p:spPr/>
        <p:txBody>
          <a:bodyPr/>
          <a:lstStyle/>
          <a:p>
            <a:r>
              <a:rPr lang="en-US" dirty="0"/>
              <a:t>Electron tracking tools</a:t>
            </a:r>
          </a:p>
        </p:txBody>
      </p:sp>
      <p:pic>
        <p:nvPicPr>
          <p:cNvPr id="8" name="Content Placeholder 7" descr="Diagram&#10;&#10;Description automatically generated">
            <a:extLst>
              <a:ext uri="{FF2B5EF4-FFF2-40B4-BE49-F238E27FC236}">
                <a16:creationId xmlns:a16="http://schemas.microsoft.com/office/drawing/2014/main" id="{7B7AF664-06E7-729C-71FD-AC3B8B9A2F4C}"/>
              </a:ext>
            </a:extLst>
          </p:cNvPr>
          <p:cNvPicPr>
            <a:picLocks noGrp="1" noChangeAspect="1"/>
          </p:cNvPicPr>
          <p:nvPr>
            <p:ph idx="1"/>
          </p:nvPr>
        </p:nvPicPr>
        <p:blipFill>
          <a:blip r:embed="rId2"/>
          <a:stretch>
            <a:fillRect/>
          </a:stretch>
        </p:blipFill>
        <p:spPr>
          <a:xfrm>
            <a:off x="4543545" y="2872160"/>
            <a:ext cx="4400405" cy="1623071"/>
          </a:xfrm>
        </p:spPr>
      </p:pic>
      <p:sp>
        <p:nvSpPr>
          <p:cNvPr id="4" name="Date Placeholder 3">
            <a:extLst>
              <a:ext uri="{FF2B5EF4-FFF2-40B4-BE49-F238E27FC236}">
                <a16:creationId xmlns:a16="http://schemas.microsoft.com/office/drawing/2014/main" id="{F9A168D1-463B-1FCD-0377-AF96653DE555}"/>
              </a:ext>
            </a:extLst>
          </p:cNvPr>
          <p:cNvSpPr>
            <a:spLocks noGrp="1"/>
          </p:cNvSpPr>
          <p:nvPr>
            <p:ph type="dt" sz="half" idx="10"/>
          </p:nvPr>
        </p:nvSpPr>
        <p:spPr/>
        <p:txBody>
          <a:bodyPr/>
          <a:lstStyle/>
          <a:p>
            <a:pPr>
              <a:defRPr/>
            </a:pPr>
            <a:fld id="{E2EF4938-6162-EE4E-9ED3-73016E21644A}" type="datetime1">
              <a:rPr lang="en-US" smtClean="0"/>
              <a:pPr>
                <a:defRPr/>
              </a:pPr>
              <a:t>6/16/2023</a:t>
            </a:fld>
            <a:endParaRPr lang="en-US" dirty="0"/>
          </a:p>
        </p:txBody>
      </p:sp>
      <p:sp>
        <p:nvSpPr>
          <p:cNvPr id="5" name="Footer Placeholder 4">
            <a:extLst>
              <a:ext uri="{FF2B5EF4-FFF2-40B4-BE49-F238E27FC236}">
                <a16:creationId xmlns:a16="http://schemas.microsoft.com/office/drawing/2014/main" id="{5407577C-9547-09C7-2E60-C1FB9A6A0C05}"/>
              </a:ext>
            </a:extLst>
          </p:cNvPr>
          <p:cNvSpPr>
            <a:spLocks noGrp="1"/>
          </p:cNvSpPr>
          <p:nvPr>
            <p:ph type="ftr" sz="quarter" idx="11"/>
          </p:nvPr>
        </p:nvSpPr>
        <p:spPr/>
        <p:txBody>
          <a:bodyPr/>
          <a:lstStyle/>
          <a:p>
            <a:pPr>
              <a:defRPr/>
            </a:pPr>
            <a:r>
              <a:rPr lang="en-US" dirty="0"/>
              <a:t>Aleksandr Romanov | </a:t>
            </a:r>
            <a:r>
              <a:rPr lang="en-US" altLang="en-US" dirty="0">
                <a:latin typeface="Helvetica" panose="020B0604020202020204" pitchFamily="34" charset="0"/>
                <a:ea typeface="Geneva" pitchFamily="121" charset="-128"/>
              </a:rPr>
              <a:t>3D tracking of a single electron in IOTA </a:t>
            </a:r>
            <a:endParaRPr lang="en-US" dirty="0"/>
          </a:p>
        </p:txBody>
      </p:sp>
      <p:sp>
        <p:nvSpPr>
          <p:cNvPr id="6" name="Slide Number Placeholder 5">
            <a:extLst>
              <a:ext uri="{FF2B5EF4-FFF2-40B4-BE49-F238E27FC236}">
                <a16:creationId xmlns:a16="http://schemas.microsoft.com/office/drawing/2014/main" id="{6CD27FC0-E041-9E99-8EF8-DDF5B43FD608}"/>
              </a:ext>
            </a:extLst>
          </p:cNvPr>
          <p:cNvSpPr>
            <a:spLocks noGrp="1"/>
          </p:cNvSpPr>
          <p:nvPr>
            <p:ph type="sldNum" sz="quarter" idx="12"/>
          </p:nvPr>
        </p:nvSpPr>
        <p:spPr/>
        <p:txBody>
          <a:bodyPr/>
          <a:lstStyle/>
          <a:p>
            <a:pPr>
              <a:defRPr/>
            </a:pPr>
            <a:fld id="{148C009B-CB69-E04A-B9B3-34B26D69E9CF}" type="slidenum">
              <a:rPr lang="en-US" smtClean="0"/>
              <a:pPr>
                <a:defRPr/>
              </a:pPr>
              <a:t>5</a:t>
            </a:fld>
            <a:endParaRPr lang="en-US" dirty="0"/>
          </a:p>
        </p:txBody>
      </p:sp>
      <p:sp>
        <p:nvSpPr>
          <p:cNvPr id="13" name="Content Placeholder 2">
            <a:extLst>
              <a:ext uri="{FF2B5EF4-FFF2-40B4-BE49-F238E27FC236}">
                <a16:creationId xmlns:a16="http://schemas.microsoft.com/office/drawing/2014/main" id="{36FF1ADC-3260-DC7F-04C3-9F67587B046A}"/>
              </a:ext>
            </a:extLst>
          </p:cNvPr>
          <p:cNvSpPr txBox="1">
            <a:spLocks/>
          </p:cNvSpPr>
          <p:nvPr/>
        </p:nvSpPr>
        <p:spPr>
          <a:xfrm>
            <a:off x="228601" y="700088"/>
            <a:ext cx="6345779" cy="2098906"/>
          </a:xfrm>
          <a:prstGeom prst="rect">
            <a:avLst/>
          </a:prstGeom>
        </p:spPr>
        <p:txBody>
          <a:bodyPr lIns="0" tIns="0" rIns="0" bIns="0"/>
          <a:lstStyle>
            <a:lvl1pPr marL="171450" indent="-171450" algn="l" defTabSz="457200" rtl="0" eaLnBrk="1" fontAlgn="base" hangingPunct="1">
              <a:spcBef>
                <a:spcPct val="20000"/>
              </a:spcBef>
              <a:spcAft>
                <a:spcPct val="0"/>
              </a:spcAft>
              <a:buFont typeface="Arial" charset="0"/>
              <a:buChar char="•"/>
              <a:defRPr sz="1800" kern="1200">
                <a:solidFill>
                  <a:srgbClr val="404040"/>
                </a:solidFill>
                <a:latin typeface="Helvetica"/>
                <a:ea typeface="Geneva" charset="0"/>
                <a:cs typeface="ＭＳ Ｐゴシック" charset="0"/>
              </a:defRPr>
            </a:lvl1pPr>
            <a:lvl2pPr marL="628650" indent="-171450" algn="l" defTabSz="457200" rtl="0" eaLnBrk="1" fontAlgn="base" hangingPunct="1">
              <a:spcBef>
                <a:spcPct val="20000"/>
              </a:spcBef>
              <a:spcAft>
                <a:spcPct val="0"/>
              </a:spcAft>
              <a:buFont typeface="Arial" charset="0"/>
              <a:buChar char="–"/>
              <a:defRPr sz="1650" kern="1200">
                <a:solidFill>
                  <a:srgbClr val="404040"/>
                </a:solidFill>
                <a:latin typeface="Helvetica"/>
                <a:ea typeface="ＭＳ Ｐゴシック" charset="0"/>
                <a:cs typeface="ＭＳ Ｐゴシック" charset="0"/>
              </a:defRPr>
            </a:lvl2pPr>
            <a:lvl3pPr marL="1028700" indent="-114300" algn="l" defTabSz="457200" rtl="0" eaLnBrk="1" fontAlgn="base" hangingPunct="1">
              <a:spcBef>
                <a:spcPct val="20000"/>
              </a:spcBef>
              <a:spcAft>
                <a:spcPct val="0"/>
              </a:spcAft>
              <a:buFont typeface="Arial" charset="0"/>
              <a:buChar char="•"/>
              <a:defRPr sz="1500" kern="1200">
                <a:solidFill>
                  <a:srgbClr val="404040"/>
                </a:solidFill>
                <a:latin typeface="Helvetica"/>
                <a:ea typeface="ＭＳ Ｐゴシック" charset="0"/>
                <a:cs typeface="ＭＳ Ｐゴシック" charset="0"/>
              </a:defRPr>
            </a:lvl3pPr>
            <a:lvl4pPr marL="1543050" indent="-171450" algn="l" defTabSz="457200" rtl="0" eaLnBrk="1" fontAlgn="base" hangingPunct="1">
              <a:spcBef>
                <a:spcPct val="20000"/>
              </a:spcBef>
              <a:spcAft>
                <a:spcPct val="0"/>
              </a:spcAft>
              <a:buFont typeface="Arial" charset="0"/>
              <a:buChar char="–"/>
              <a:defRPr sz="1350" kern="1200">
                <a:solidFill>
                  <a:srgbClr val="404040"/>
                </a:solidFill>
                <a:latin typeface="Helvetica"/>
                <a:ea typeface="ＭＳ Ｐゴシック" charset="0"/>
                <a:cs typeface="ＭＳ Ｐゴシック" charset="0"/>
              </a:defRPr>
            </a:lvl4pPr>
            <a:lvl5pPr marL="1657350" indent="-171450" algn="l" defTabSz="457200" rtl="0" eaLnBrk="1" fontAlgn="base" hangingPunct="1">
              <a:spcBef>
                <a:spcPct val="20000"/>
              </a:spcBef>
              <a:spcAft>
                <a:spcPct val="0"/>
              </a:spcAft>
              <a:buFont typeface="Arial"/>
              <a:buChar char="•"/>
              <a:defRPr sz="135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Two </a:t>
            </a:r>
            <a:r>
              <a:rPr lang="en-US" dirty="0" err="1"/>
              <a:t>multianode</a:t>
            </a:r>
            <a:r>
              <a:rPr lang="en-US" dirty="0"/>
              <a:t> PMTs (PML-16) from the Becker-</a:t>
            </a:r>
            <a:r>
              <a:rPr lang="en-US" dirty="0" err="1"/>
              <a:t>Hickl</a:t>
            </a:r>
            <a:r>
              <a:rPr lang="en-US" dirty="0"/>
              <a:t> were bought for the experiment.</a:t>
            </a:r>
          </a:p>
          <a:p>
            <a:r>
              <a:rPr lang="en-US" dirty="0"/>
              <a:t>Dark noise rate from all channels is about 600 Hz</a:t>
            </a:r>
          </a:p>
          <a:p>
            <a:r>
              <a:rPr lang="en-US" dirty="0"/>
              <a:t>Time resolution ~0.15 ns</a:t>
            </a:r>
          </a:p>
          <a:p>
            <a:r>
              <a:rPr lang="en-US" dirty="0"/>
              <a:t>Two PML-16 must be connected to a Windows PC with ~3 m long cables</a:t>
            </a:r>
          </a:p>
          <a:p>
            <a:endParaRPr lang="en-US" dirty="0"/>
          </a:p>
        </p:txBody>
      </p:sp>
      <p:pic>
        <p:nvPicPr>
          <p:cNvPr id="15" name="Picture 14" descr="Diagram&#10;&#10;Description automatically generated">
            <a:extLst>
              <a:ext uri="{FF2B5EF4-FFF2-40B4-BE49-F238E27FC236}">
                <a16:creationId xmlns:a16="http://schemas.microsoft.com/office/drawing/2014/main" id="{65E07677-A5E7-8F21-9487-A021406C0768}"/>
              </a:ext>
            </a:extLst>
          </p:cNvPr>
          <p:cNvPicPr>
            <a:picLocks noChangeAspect="1"/>
          </p:cNvPicPr>
          <p:nvPr/>
        </p:nvPicPr>
        <p:blipFill>
          <a:blip r:embed="rId3"/>
          <a:stretch>
            <a:fillRect/>
          </a:stretch>
        </p:blipFill>
        <p:spPr>
          <a:xfrm>
            <a:off x="6648214" y="828819"/>
            <a:ext cx="1872754" cy="1720830"/>
          </a:xfrm>
          <a:prstGeom prst="rect">
            <a:avLst/>
          </a:prstGeom>
        </p:spPr>
      </p:pic>
      <p:pic>
        <p:nvPicPr>
          <p:cNvPr id="10" name="Picture 9" descr="A picture containing text, electronics&#10;&#10;Description automatically generated">
            <a:extLst>
              <a:ext uri="{FF2B5EF4-FFF2-40B4-BE49-F238E27FC236}">
                <a16:creationId xmlns:a16="http://schemas.microsoft.com/office/drawing/2014/main" id="{3AA6384D-3AB9-0035-1CE0-F9A8EB3884C3}"/>
              </a:ext>
            </a:extLst>
          </p:cNvPr>
          <p:cNvPicPr>
            <a:picLocks noChangeAspect="1"/>
          </p:cNvPicPr>
          <p:nvPr/>
        </p:nvPicPr>
        <p:blipFill>
          <a:blip r:embed="rId4"/>
          <a:stretch>
            <a:fillRect/>
          </a:stretch>
        </p:blipFill>
        <p:spPr>
          <a:xfrm>
            <a:off x="429419" y="2833762"/>
            <a:ext cx="3754462" cy="1748857"/>
          </a:xfrm>
          <a:prstGeom prst="rect">
            <a:avLst/>
          </a:prstGeom>
        </p:spPr>
      </p:pic>
    </p:spTree>
    <p:extLst>
      <p:ext uri="{BB962C8B-B14F-4D97-AF65-F5344CB8AC3E}">
        <p14:creationId xmlns:p14="http://schemas.microsoft.com/office/powerpoint/2010/main" val="67939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2DD7-8ED0-434B-AF39-A77FB37BA843}"/>
              </a:ext>
            </a:extLst>
          </p:cNvPr>
          <p:cNvSpPr>
            <a:spLocks noGrp="1"/>
          </p:cNvSpPr>
          <p:nvPr>
            <p:ph type="title"/>
          </p:nvPr>
        </p:nvSpPr>
        <p:spPr/>
        <p:txBody>
          <a:bodyPr/>
          <a:lstStyle/>
          <a:p>
            <a:r>
              <a:rPr lang="en-US" dirty="0"/>
              <a:t>Experimental setup M3L</a:t>
            </a:r>
          </a:p>
        </p:txBody>
      </p:sp>
      <p:sp>
        <p:nvSpPr>
          <p:cNvPr id="4" name="Date Placeholder 3">
            <a:extLst>
              <a:ext uri="{FF2B5EF4-FFF2-40B4-BE49-F238E27FC236}">
                <a16:creationId xmlns:a16="http://schemas.microsoft.com/office/drawing/2014/main" id="{8A3998F1-4CFF-4648-B550-380FF6EF228C}"/>
              </a:ext>
            </a:extLst>
          </p:cNvPr>
          <p:cNvSpPr>
            <a:spLocks noGrp="1"/>
          </p:cNvSpPr>
          <p:nvPr>
            <p:ph type="dt" sz="half" idx="10"/>
          </p:nvPr>
        </p:nvSpPr>
        <p:spPr/>
        <p:txBody>
          <a:bodyPr/>
          <a:lstStyle/>
          <a:p>
            <a:pPr>
              <a:defRPr/>
            </a:pPr>
            <a:fld id="{E2EF4938-6162-EE4E-9ED3-73016E21644A}" type="datetime1">
              <a:rPr lang="en-US" smtClean="0"/>
              <a:pPr>
                <a:defRPr/>
              </a:pPr>
              <a:t>6/15/2023</a:t>
            </a:fld>
            <a:endParaRPr lang="en-US" dirty="0"/>
          </a:p>
        </p:txBody>
      </p:sp>
      <p:sp>
        <p:nvSpPr>
          <p:cNvPr id="5" name="Footer Placeholder 4">
            <a:extLst>
              <a:ext uri="{FF2B5EF4-FFF2-40B4-BE49-F238E27FC236}">
                <a16:creationId xmlns:a16="http://schemas.microsoft.com/office/drawing/2014/main" id="{D111B665-98CE-4A05-8ECC-F90CB97113DC}"/>
              </a:ext>
            </a:extLst>
          </p:cNvPr>
          <p:cNvSpPr>
            <a:spLocks noGrp="1"/>
          </p:cNvSpPr>
          <p:nvPr>
            <p:ph type="ftr" sz="quarter" idx="11"/>
          </p:nvPr>
        </p:nvSpPr>
        <p:spPr/>
        <p:txBody>
          <a:bodyPr/>
          <a:lstStyle/>
          <a:p>
            <a:pPr>
              <a:defRPr/>
            </a:pPr>
            <a:r>
              <a:rPr lang="en-US" dirty="0"/>
              <a:t>Aleksandr Romanov | </a:t>
            </a:r>
            <a:r>
              <a:rPr lang="en-US" altLang="en-US" dirty="0">
                <a:latin typeface="Helvetica" panose="020B0604020202020204" pitchFamily="34" charset="0"/>
                <a:ea typeface="Geneva" pitchFamily="121" charset="-128"/>
              </a:rPr>
              <a:t>Proof of principle studies on </a:t>
            </a:r>
            <a:r>
              <a:rPr lang="en-US" altLang="en-US" dirty="0" err="1">
                <a:latin typeface="Helvetica" panose="020B0604020202020204" pitchFamily="34" charset="0"/>
                <a:ea typeface="Geneva" pitchFamily="121" charset="-128"/>
              </a:rPr>
              <a:t>betatron</a:t>
            </a:r>
            <a:r>
              <a:rPr lang="en-US" altLang="en-US" dirty="0">
                <a:latin typeface="Helvetica" panose="020B0604020202020204" pitchFamily="34" charset="0"/>
                <a:ea typeface="Geneva" pitchFamily="121" charset="-128"/>
              </a:rPr>
              <a:t> oscillations phase tracking of a single electron (BOPTSE)</a:t>
            </a:r>
            <a:endParaRPr lang="en-US" dirty="0"/>
          </a:p>
        </p:txBody>
      </p:sp>
      <p:sp>
        <p:nvSpPr>
          <p:cNvPr id="6" name="Slide Number Placeholder 5">
            <a:extLst>
              <a:ext uri="{FF2B5EF4-FFF2-40B4-BE49-F238E27FC236}">
                <a16:creationId xmlns:a16="http://schemas.microsoft.com/office/drawing/2014/main" id="{1B485FFC-1FFF-4C40-B154-3C4878ABD988}"/>
              </a:ext>
            </a:extLst>
          </p:cNvPr>
          <p:cNvSpPr>
            <a:spLocks noGrp="1"/>
          </p:cNvSpPr>
          <p:nvPr>
            <p:ph type="sldNum" sz="quarter" idx="12"/>
          </p:nvPr>
        </p:nvSpPr>
        <p:spPr/>
        <p:txBody>
          <a:bodyPr/>
          <a:lstStyle/>
          <a:p>
            <a:pPr>
              <a:defRPr/>
            </a:pPr>
            <a:fld id="{148C009B-CB69-E04A-B9B3-34B26D69E9CF}" type="slidenum">
              <a:rPr lang="en-US" smtClean="0"/>
              <a:pPr>
                <a:defRPr/>
              </a:pPr>
              <a:t>6</a:t>
            </a:fld>
            <a:endParaRPr lang="en-US" dirty="0"/>
          </a:p>
        </p:txBody>
      </p:sp>
      <p:sp>
        <p:nvSpPr>
          <p:cNvPr id="23" name="Content Placeholder 2">
            <a:extLst>
              <a:ext uri="{FF2B5EF4-FFF2-40B4-BE49-F238E27FC236}">
                <a16:creationId xmlns:a16="http://schemas.microsoft.com/office/drawing/2014/main" id="{AD600BDE-97F6-40EE-A33F-B9619C61D708}"/>
              </a:ext>
            </a:extLst>
          </p:cNvPr>
          <p:cNvSpPr txBox="1">
            <a:spLocks/>
          </p:cNvSpPr>
          <p:nvPr/>
        </p:nvSpPr>
        <p:spPr>
          <a:xfrm>
            <a:off x="228603" y="700088"/>
            <a:ext cx="4275204" cy="3856414"/>
          </a:xfrm>
          <a:prstGeom prst="rect">
            <a:avLst/>
          </a:prstGeom>
        </p:spPr>
        <p:txBody>
          <a:bodyPr lIns="0" tIns="0" rIns="0" bIns="0"/>
          <a:lstStyle>
            <a:lvl1pPr marL="171450" indent="-171450" algn="l" defTabSz="457200" rtl="0" eaLnBrk="1" fontAlgn="base" hangingPunct="1">
              <a:spcBef>
                <a:spcPct val="20000"/>
              </a:spcBef>
              <a:spcAft>
                <a:spcPct val="0"/>
              </a:spcAft>
              <a:buFont typeface="Arial" charset="0"/>
              <a:buChar char="•"/>
              <a:defRPr sz="1800" kern="1200">
                <a:solidFill>
                  <a:srgbClr val="404040"/>
                </a:solidFill>
                <a:latin typeface="Helvetica"/>
                <a:ea typeface="Geneva" charset="0"/>
                <a:cs typeface="ＭＳ Ｐゴシック" charset="0"/>
              </a:defRPr>
            </a:lvl1pPr>
            <a:lvl2pPr marL="628650" indent="-171450" algn="l" defTabSz="457200" rtl="0" eaLnBrk="1" fontAlgn="base" hangingPunct="1">
              <a:spcBef>
                <a:spcPct val="20000"/>
              </a:spcBef>
              <a:spcAft>
                <a:spcPct val="0"/>
              </a:spcAft>
              <a:buFont typeface="Arial" charset="0"/>
              <a:buChar char="–"/>
              <a:defRPr sz="1650" kern="1200">
                <a:solidFill>
                  <a:srgbClr val="404040"/>
                </a:solidFill>
                <a:latin typeface="Helvetica"/>
                <a:ea typeface="ＭＳ Ｐゴシック" charset="0"/>
                <a:cs typeface="ＭＳ Ｐゴシック" charset="0"/>
              </a:defRPr>
            </a:lvl2pPr>
            <a:lvl3pPr marL="1028700" indent="-114300" algn="l" defTabSz="457200" rtl="0" eaLnBrk="1" fontAlgn="base" hangingPunct="1">
              <a:spcBef>
                <a:spcPct val="20000"/>
              </a:spcBef>
              <a:spcAft>
                <a:spcPct val="0"/>
              </a:spcAft>
              <a:buFont typeface="Arial" charset="0"/>
              <a:buChar char="•"/>
              <a:defRPr sz="1500" kern="1200">
                <a:solidFill>
                  <a:srgbClr val="404040"/>
                </a:solidFill>
                <a:latin typeface="Helvetica"/>
                <a:ea typeface="ＭＳ Ｐゴシック" charset="0"/>
                <a:cs typeface="ＭＳ Ｐゴシック" charset="0"/>
              </a:defRPr>
            </a:lvl3pPr>
            <a:lvl4pPr marL="1543050" indent="-171450" algn="l" defTabSz="457200" rtl="0" eaLnBrk="1" fontAlgn="base" hangingPunct="1">
              <a:spcBef>
                <a:spcPct val="20000"/>
              </a:spcBef>
              <a:spcAft>
                <a:spcPct val="0"/>
              </a:spcAft>
              <a:buFont typeface="Arial" charset="0"/>
              <a:buChar char="–"/>
              <a:defRPr sz="1350" kern="1200">
                <a:solidFill>
                  <a:srgbClr val="404040"/>
                </a:solidFill>
                <a:latin typeface="Helvetica"/>
                <a:ea typeface="ＭＳ Ｐゴシック" charset="0"/>
                <a:cs typeface="ＭＳ Ｐゴシック" charset="0"/>
              </a:defRPr>
            </a:lvl4pPr>
            <a:lvl5pPr marL="1657350" indent="-171450" algn="l" defTabSz="457200" rtl="0" eaLnBrk="1" fontAlgn="base" hangingPunct="1">
              <a:spcBef>
                <a:spcPct val="20000"/>
              </a:spcBef>
              <a:spcAft>
                <a:spcPct val="0"/>
              </a:spcAft>
              <a:buFont typeface="Arial"/>
              <a:buChar char="•"/>
              <a:defRPr sz="135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dirty="0"/>
              <a:t>	Both 16ch PMT and a digital camera (blue shaded) are located on a stack of movable stages. Focusing stage can move insertion stage (grey shaded) to position sensors in the focal planes. The insertion stage can position either one of the sensors on axis of the light beam or let the light pass through to other detectors. Additional insertion stage can move a defocusing lens in and out of the photons path changing magnification factor from 88% to 400% which matches beam size to the size of 16ch PMT</a:t>
            </a:r>
          </a:p>
        </p:txBody>
      </p:sp>
      <p:pic>
        <p:nvPicPr>
          <p:cNvPr id="7" name="Picture 6" descr="Chart, diagram&#10;&#10;Description automatically generated">
            <a:extLst>
              <a:ext uri="{FF2B5EF4-FFF2-40B4-BE49-F238E27FC236}">
                <a16:creationId xmlns:a16="http://schemas.microsoft.com/office/drawing/2014/main" id="{D9D867B0-4E0F-AF3B-D975-F459F73555D4}"/>
              </a:ext>
            </a:extLst>
          </p:cNvPr>
          <p:cNvPicPr>
            <a:picLocks noChangeAspect="1"/>
          </p:cNvPicPr>
          <p:nvPr/>
        </p:nvPicPr>
        <p:blipFill>
          <a:blip r:embed="rId2"/>
          <a:stretch>
            <a:fillRect/>
          </a:stretch>
        </p:blipFill>
        <p:spPr>
          <a:xfrm>
            <a:off x="4726251" y="559054"/>
            <a:ext cx="3746439" cy="4027622"/>
          </a:xfrm>
          <a:prstGeom prst="rect">
            <a:avLst/>
          </a:prstGeom>
        </p:spPr>
      </p:pic>
    </p:spTree>
    <p:extLst>
      <p:ext uri="{BB962C8B-B14F-4D97-AF65-F5344CB8AC3E}">
        <p14:creationId xmlns:p14="http://schemas.microsoft.com/office/powerpoint/2010/main" val="320541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2DD7-8ED0-434B-AF39-A77FB37BA843}"/>
              </a:ext>
            </a:extLst>
          </p:cNvPr>
          <p:cNvSpPr>
            <a:spLocks noGrp="1"/>
          </p:cNvSpPr>
          <p:nvPr>
            <p:ph type="title"/>
          </p:nvPr>
        </p:nvSpPr>
        <p:spPr/>
        <p:txBody>
          <a:bodyPr/>
          <a:lstStyle/>
          <a:p>
            <a:r>
              <a:rPr lang="en-US" dirty="0"/>
              <a:t>Experimental setup M2L</a:t>
            </a:r>
          </a:p>
        </p:txBody>
      </p:sp>
      <p:sp>
        <p:nvSpPr>
          <p:cNvPr id="4" name="Date Placeholder 3">
            <a:extLst>
              <a:ext uri="{FF2B5EF4-FFF2-40B4-BE49-F238E27FC236}">
                <a16:creationId xmlns:a16="http://schemas.microsoft.com/office/drawing/2014/main" id="{8A3998F1-4CFF-4648-B550-380FF6EF228C}"/>
              </a:ext>
            </a:extLst>
          </p:cNvPr>
          <p:cNvSpPr>
            <a:spLocks noGrp="1"/>
          </p:cNvSpPr>
          <p:nvPr>
            <p:ph type="dt" sz="half" idx="10"/>
          </p:nvPr>
        </p:nvSpPr>
        <p:spPr/>
        <p:txBody>
          <a:bodyPr/>
          <a:lstStyle/>
          <a:p>
            <a:pPr>
              <a:defRPr/>
            </a:pPr>
            <a:fld id="{E2EF4938-6162-EE4E-9ED3-73016E21644A}" type="datetime1">
              <a:rPr lang="en-US" smtClean="0"/>
              <a:pPr>
                <a:defRPr/>
              </a:pPr>
              <a:t>6/16/2023</a:t>
            </a:fld>
            <a:endParaRPr lang="en-US" dirty="0"/>
          </a:p>
        </p:txBody>
      </p:sp>
      <p:sp>
        <p:nvSpPr>
          <p:cNvPr id="5" name="Footer Placeholder 4">
            <a:extLst>
              <a:ext uri="{FF2B5EF4-FFF2-40B4-BE49-F238E27FC236}">
                <a16:creationId xmlns:a16="http://schemas.microsoft.com/office/drawing/2014/main" id="{D111B665-98CE-4A05-8ECC-F90CB97113DC}"/>
              </a:ext>
            </a:extLst>
          </p:cNvPr>
          <p:cNvSpPr>
            <a:spLocks noGrp="1"/>
          </p:cNvSpPr>
          <p:nvPr>
            <p:ph type="ftr" sz="quarter" idx="11"/>
          </p:nvPr>
        </p:nvSpPr>
        <p:spPr/>
        <p:txBody>
          <a:bodyPr/>
          <a:lstStyle/>
          <a:p>
            <a:pPr>
              <a:defRPr/>
            </a:pPr>
            <a:r>
              <a:rPr lang="en-US" dirty="0"/>
              <a:t>Aleksandr Romanov | </a:t>
            </a:r>
            <a:r>
              <a:rPr lang="en-US" altLang="en-US" dirty="0">
                <a:latin typeface="Helvetica" panose="020B0604020202020204" pitchFamily="34" charset="0"/>
                <a:ea typeface="Geneva" pitchFamily="121" charset="-128"/>
              </a:rPr>
              <a:t>Proof of principle studies on </a:t>
            </a:r>
            <a:r>
              <a:rPr lang="en-US" altLang="en-US" dirty="0" err="1">
                <a:latin typeface="Helvetica" panose="020B0604020202020204" pitchFamily="34" charset="0"/>
                <a:ea typeface="Geneva" pitchFamily="121" charset="-128"/>
              </a:rPr>
              <a:t>betatron</a:t>
            </a:r>
            <a:r>
              <a:rPr lang="en-US" altLang="en-US" dirty="0">
                <a:latin typeface="Helvetica" panose="020B0604020202020204" pitchFamily="34" charset="0"/>
                <a:ea typeface="Geneva" pitchFamily="121" charset="-128"/>
              </a:rPr>
              <a:t> oscillations phase tracking of a single electron (BOPTSE)</a:t>
            </a:r>
            <a:endParaRPr lang="en-US" dirty="0"/>
          </a:p>
        </p:txBody>
      </p:sp>
      <p:sp>
        <p:nvSpPr>
          <p:cNvPr id="6" name="Slide Number Placeholder 5">
            <a:extLst>
              <a:ext uri="{FF2B5EF4-FFF2-40B4-BE49-F238E27FC236}">
                <a16:creationId xmlns:a16="http://schemas.microsoft.com/office/drawing/2014/main" id="{1B485FFC-1FFF-4C40-B154-3C4878ABD988}"/>
              </a:ext>
            </a:extLst>
          </p:cNvPr>
          <p:cNvSpPr>
            <a:spLocks noGrp="1"/>
          </p:cNvSpPr>
          <p:nvPr>
            <p:ph type="sldNum" sz="quarter" idx="12"/>
          </p:nvPr>
        </p:nvSpPr>
        <p:spPr/>
        <p:txBody>
          <a:bodyPr/>
          <a:lstStyle/>
          <a:p>
            <a:pPr>
              <a:defRPr/>
            </a:pPr>
            <a:fld id="{148C009B-CB69-E04A-B9B3-34B26D69E9CF}" type="slidenum">
              <a:rPr lang="en-US" smtClean="0"/>
              <a:pPr>
                <a:defRPr/>
              </a:pPr>
              <a:t>7</a:t>
            </a:fld>
            <a:endParaRPr lang="en-US" dirty="0"/>
          </a:p>
        </p:txBody>
      </p:sp>
      <p:sp>
        <p:nvSpPr>
          <p:cNvPr id="23" name="Content Placeholder 2">
            <a:extLst>
              <a:ext uri="{FF2B5EF4-FFF2-40B4-BE49-F238E27FC236}">
                <a16:creationId xmlns:a16="http://schemas.microsoft.com/office/drawing/2014/main" id="{AD600BDE-97F6-40EE-A33F-B9619C61D708}"/>
              </a:ext>
            </a:extLst>
          </p:cNvPr>
          <p:cNvSpPr txBox="1">
            <a:spLocks/>
          </p:cNvSpPr>
          <p:nvPr/>
        </p:nvSpPr>
        <p:spPr>
          <a:xfrm>
            <a:off x="228603" y="700088"/>
            <a:ext cx="4275204" cy="3856414"/>
          </a:xfrm>
          <a:prstGeom prst="rect">
            <a:avLst/>
          </a:prstGeom>
        </p:spPr>
        <p:txBody>
          <a:bodyPr lIns="0" tIns="0" rIns="0" bIns="0"/>
          <a:lstStyle>
            <a:lvl1pPr marL="171450" indent="-171450" algn="l" defTabSz="457200" rtl="0" eaLnBrk="1" fontAlgn="base" hangingPunct="1">
              <a:spcBef>
                <a:spcPct val="20000"/>
              </a:spcBef>
              <a:spcAft>
                <a:spcPct val="0"/>
              </a:spcAft>
              <a:buFont typeface="Arial" charset="0"/>
              <a:buChar char="•"/>
              <a:defRPr sz="1800" kern="1200">
                <a:solidFill>
                  <a:srgbClr val="404040"/>
                </a:solidFill>
                <a:latin typeface="Helvetica"/>
                <a:ea typeface="Geneva" charset="0"/>
                <a:cs typeface="ＭＳ Ｐゴシック" charset="0"/>
              </a:defRPr>
            </a:lvl1pPr>
            <a:lvl2pPr marL="628650" indent="-171450" algn="l" defTabSz="457200" rtl="0" eaLnBrk="1" fontAlgn="base" hangingPunct="1">
              <a:spcBef>
                <a:spcPct val="20000"/>
              </a:spcBef>
              <a:spcAft>
                <a:spcPct val="0"/>
              </a:spcAft>
              <a:buFont typeface="Arial" charset="0"/>
              <a:buChar char="–"/>
              <a:defRPr sz="1650" kern="1200">
                <a:solidFill>
                  <a:srgbClr val="404040"/>
                </a:solidFill>
                <a:latin typeface="Helvetica"/>
                <a:ea typeface="ＭＳ Ｐゴシック" charset="0"/>
                <a:cs typeface="ＭＳ Ｐゴシック" charset="0"/>
              </a:defRPr>
            </a:lvl2pPr>
            <a:lvl3pPr marL="1028700" indent="-114300" algn="l" defTabSz="457200" rtl="0" eaLnBrk="1" fontAlgn="base" hangingPunct="1">
              <a:spcBef>
                <a:spcPct val="20000"/>
              </a:spcBef>
              <a:spcAft>
                <a:spcPct val="0"/>
              </a:spcAft>
              <a:buFont typeface="Arial" charset="0"/>
              <a:buChar char="•"/>
              <a:defRPr sz="1500" kern="1200">
                <a:solidFill>
                  <a:srgbClr val="404040"/>
                </a:solidFill>
                <a:latin typeface="Helvetica"/>
                <a:ea typeface="ＭＳ Ｐゴシック" charset="0"/>
                <a:cs typeface="ＭＳ Ｐゴシック" charset="0"/>
              </a:defRPr>
            </a:lvl3pPr>
            <a:lvl4pPr marL="1543050" indent="-171450" algn="l" defTabSz="457200" rtl="0" eaLnBrk="1" fontAlgn="base" hangingPunct="1">
              <a:spcBef>
                <a:spcPct val="20000"/>
              </a:spcBef>
              <a:spcAft>
                <a:spcPct val="0"/>
              </a:spcAft>
              <a:buFont typeface="Arial" charset="0"/>
              <a:buChar char="–"/>
              <a:defRPr sz="1350" kern="1200">
                <a:solidFill>
                  <a:srgbClr val="404040"/>
                </a:solidFill>
                <a:latin typeface="Helvetica"/>
                <a:ea typeface="ＭＳ Ｐゴシック" charset="0"/>
                <a:cs typeface="ＭＳ Ｐゴシック" charset="0"/>
              </a:defRPr>
            </a:lvl4pPr>
            <a:lvl5pPr marL="1657350" indent="-171450" algn="l" defTabSz="457200" rtl="0" eaLnBrk="1" fontAlgn="base" hangingPunct="1">
              <a:spcBef>
                <a:spcPct val="20000"/>
              </a:spcBef>
              <a:spcAft>
                <a:spcPct val="0"/>
              </a:spcAft>
              <a:buFont typeface="Arial"/>
              <a:buChar char="•"/>
              <a:defRPr sz="135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dirty="0"/>
              <a:t>	PML-16 replaces digital camera which also used to verify proper focusing after installation of the fixed magnification lens.</a:t>
            </a:r>
          </a:p>
          <a:p>
            <a:pPr marL="0" indent="0" algn="just">
              <a:buNone/>
            </a:pPr>
            <a:r>
              <a:rPr lang="en-US" dirty="0"/>
              <a:t>	Magnification factor is approximately the same as for M3L station</a:t>
            </a:r>
          </a:p>
        </p:txBody>
      </p:sp>
      <p:pic>
        <p:nvPicPr>
          <p:cNvPr id="10" name="Picture 9" descr="Diagram&#10;&#10;Description automatically generated">
            <a:extLst>
              <a:ext uri="{FF2B5EF4-FFF2-40B4-BE49-F238E27FC236}">
                <a16:creationId xmlns:a16="http://schemas.microsoft.com/office/drawing/2014/main" id="{FFFB6B36-77B0-825D-0B90-F6528D0D53CC}"/>
              </a:ext>
            </a:extLst>
          </p:cNvPr>
          <p:cNvPicPr>
            <a:picLocks noChangeAspect="1"/>
          </p:cNvPicPr>
          <p:nvPr/>
        </p:nvPicPr>
        <p:blipFill>
          <a:blip r:embed="rId2"/>
          <a:stretch>
            <a:fillRect/>
          </a:stretch>
        </p:blipFill>
        <p:spPr>
          <a:xfrm>
            <a:off x="5075662" y="412255"/>
            <a:ext cx="3747721" cy="4193078"/>
          </a:xfrm>
          <a:prstGeom prst="rect">
            <a:avLst/>
          </a:prstGeom>
        </p:spPr>
      </p:pic>
    </p:spTree>
    <p:extLst>
      <p:ext uri="{BB962C8B-B14F-4D97-AF65-F5344CB8AC3E}">
        <p14:creationId xmlns:p14="http://schemas.microsoft.com/office/powerpoint/2010/main" val="351082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4BC6-1301-4766-A45F-D132F8AF19AF}"/>
              </a:ext>
            </a:extLst>
          </p:cNvPr>
          <p:cNvSpPr>
            <a:spLocks noGrp="1"/>
          </p:cNvSpPr>
          <p:nvPr>
            <p:ph type="title"/>
          </p:nvPr>
        </p:nvSpPr>
        <p:spPr/>
        <p:txBody>
          <a:bodyPr/>
          <a:lstStyle/>
          <a:p>
            <a:r>
              <a:rPr lang="en-US" dirty="0"/>
              <a:t>Experimental data</a:t>
            </a:r>
          </a:p>
        </p:txBody>
      </p:sp>
      <p:sp>
        <p:nvSpPr>
          <p:cNvPr id="4" name="Date Placeholder 3">
            <a:extLst>
              <a:ext uri="{FF2B5EF4-FFF2-40B4-BE49-F238E27FC236}">
                <a16:creationId xmlns:a16="http://schemas.microsoft.com/office/drawing/2014/main" id="{DAC7C08B-1192-48F5-9C51-26ADCE75D27F}"/>
              </a:ext>
            </a:extLst>
          </p:cNvPr>
          <p:cNvSpPr>
            <a:spLocks noGrp="1"/>
          </p:cNvSpPr>
          <p:nvPr>
            <p:ph type="dt" sz="half" idx="10"/>
          </p:nvPr>
        </p:nvSpPr>
        <p:spPr/>
        <p:txBody>
          <a:bodyPr/>
          <a:lstStyle/>
          <a:p>
            <a:pPr>
              <a:defRPr/>
            </a:pPr>
            <a:fld id="{E2EF4938-6162-EE4E-9ED3-73016E21644A}" type="datetime1">
              <a:rPr lang="en-US" smtClean="0"/>
              <a:pPr>
                <a:defRPr/>
              </a:pPr>
              <a:t>6/15/2023</a:t>
            </a:fld>
            <a:endParaRPr lang="en-US" dirty="0"/>
          </a:p>
        </p:txBody>
      </p:sp>
      <p:sp>
        <p:nvSpPr>
          <p:cNvPr id="5" name="Footer Placeholder 4">
            <a:extLst>
              <a:ext uri="{FF2B5EF4-FFF2-40B4-BE49-F238E27FC236}">
                <a16:creationId xmlns:a16="http://schemas.microsoft.com/office/drawing/2014/main" id="{825B7AA2-591C-403D-A301-1D970ECCAF71}"/>
              </a:ext>
            </a:extLst>
          </p:cNvPr>
          <p:cNvSpPr>
            <a:spLocks noGrp="1"/>
          </p:cNvSpPr>
          <p:nvPr>
            <p:ph type="ftr" sz="quarter" idx="11"/>
          </p:nvPr>
        </p:nvSpPr>
        <p:spPr/>
        <p:txBody>
          <a:bodyPr/>
          <a:lstStyle/>
          <a:p>
            <a:pPr>
              <a:defRPr/>
            </a:pPr>
            <a:r>
              <a:rPr lang="en-US" dirty="0"/>
              <a:t>Aleksandr Romanov | </a:t>
            </a:r>
            <a:r>
              <a:rPr lang="en-US" altLang="en-US" dirty="0">
                <a:latin typeface="Helvetica" panose="020B0604020202020204" pitchFamily="34" charset="0"/>
                <a:ea typeface="Geneva" pitchFamily="121" charset="-128"/>
              </a:rPr>
              <a:t>Proof of principle studies on </a:t>
            </a:r>
            <a:r>
              <a:rPr lang="en-US" altLang="en-US" dirty="0" err="1">
                <a:latin typeface="Helvetica" panose="020B0604020202020204" pitchFamily="34" charset="0"/>
                <a:ea typeface="Geneva" pitchFamily="121" charset="-128"/>
              </a:rPr>
              <a:t>betatron</a:t>
            </a:r>
            <a:r>
              <a:rPr lang="en-US" altLang="en-US" dirty="0">
                <a:latin typeface="Helvetica" panose="020B0604020202020204" pitchFamily="34" charset="0"/>
                <a:ea typeface="Geneva" pitchFamily="121" charset="-128"/>
              </a:rPr>
              <a:t> oscillations phase tracking of a single electron (BOPTSE)</a:t>
            </a:r>
            <a:endParaRPr lang="en-US" dirty="0"/>
          </a:p>
        </p:txBody>
      </p:sp>
      <p:sp>
        <p:nvSpPr>
          <p:cNvPr id="6" name="Slide Number Placeholder 5">
            <a:extLst>
              <a:ext uri="{FF2B5EF4-FFF2-40B4-BE49-F238E27FC236}">
                <a16:creationId xmlns:a16="http://schemas.microsoft.com/office/drawing/2014/main" id="{CA07D0CB-8736-4E74-B2AA-17E0EBE0C4AE}"/>
              </a:ext>
            </a:extLst>
          </p:cNvPr>
          <p:cNvSpPr>
            <a:spLocks noGrp="1"/>
          </p:cNvSpPr>
          <p:nvPr>
            <p:ph type="sldNum" sz="quarter" idx="12"/>
          </p:nvPr>
        </p:nvSpPr>
        <p:spPr/>
        <p:txBody>
          <a:bodyPr/>
          <a:lstStyle/>
          <a:p>
            <a:pPr>
              <a:defRPr/>
            </a:pPr>
            <a:fld id="{148C009B-CB69-E04A-B9B3-34B26D69E9CF}" type="slidenum">
              <a:rPr lang="en-US" smtClean="0"/>
              <a:pPr>
                <a:defRPr/>
              </a:pPr>
              <a:t>8</a:t>
            </a:fld>
            <a:endParaRPr lang="en-US" dirty="0"/>
          </a:p>
        </p:txBody>
      </p:sp>
      <p:sp>
        <p:nvSpPr>
          <p:cNvPr id="9" name="Content Placeholder 2">
            <a:extLst>
              <a:ext uri="{FF2B5EF4-FFF2-40B4-BE49-F238E27FC236}">
                <a16:creationId xmlns:a16="http://schemas.microsoft.com/office/drawing/2014/main" id="{3592E4DC-C3D1-4423-997F-3121B21A3DA0}"/>
              </a:ext>
            </a:extLst>
          </p:cNvPr>
          <p:cNvSpPr txBox="1">
            <a:spLocks/>
          </p:cNvSpPr>
          <p:nvPr/>
        </p:nvSpPr>
        <p:spPr>
          <a:xfrm>
            <a:off x="228603" y="700088"/>
            <a:ext cx="8484543" cy="3823098"/>
          </a:xfrm>
          <a:prstGeom prst="rect">
            <a:avLst/>
          </a:prstGeom>
        </p:spPr>
        <p:txBody>
          <a:bodyPr lIns="0" tIns="0" rIns="0" bIns="0"/>
          <a:lstStyle>
            <a:lvl1pPr marL="171450" indent="-171450" algn="l" defTabSz="457200" rtl="0" eaLnBrk="1" fontAlgn="base" hangingPunct="1">
              <a:spcBef>
                <a:spcPct val="20000"/>
              </a:spcBef>
              <a:spcAft>
                <a:spcPct val="0"/>
              </a:spcAft>
              <a:buFont typeface="Arial" charset="0"/>
              <a:buChar char="•"/>
              <a:defRPr sz="1800" kern="1200">
                <a:solidFill>
                  <a:srgbClr val="404040"/>
                </a:solidFill>
                <a:latin typeface="Helvetica"/>
                <a:ea typeface="Geneva" charset="0"/>
                <a:cs typeface="ＭＳ Ｐゴシック" charset="0"/>
              </a:defRPr>
            </a:lvl1pPr>
            <a:lvl2pPr marL="628650" indent="-171450" algn="l" defTabSz="457200" rtl="0" eaLnBrk="1" fontAlgn="base" hangingPunct="1">
              <a:spcBef>
                <a:spcPct val="20000"/>
              </a:spcBef>
              <a:spcAft>
                <a:spcPct val="0"/>
              </a:spcAft>
              <a:buFont typeface="Arial" charset="0"/>
              <a:buChar char="–"/>
              <a:defRPr sz="1650" kern="1200">
                <a:solidFill>
                  <a:srgbClr val="404040"/>
                </a:solidFill>
                <a:latin typeface="Helvetica"/>
                <a:ea typeface="ＭＳ Ｐゴシック" charset="0"/>
                <a:cs typeface="ＭＳ Ｐゴシック" charset="0"/>
              </a:defRPr>
            </a:lvl2pPr>
            <a:lvl3pPr marL="1028700" indent="-114300" algn="l" defTabSz="457200" rtl="0" eaLnBrk="1" fontAlgn="base" hangingPunct="1">
              <a:spcBef>
                <a:spcPct val="20000"/>
              </a:spcBef>
              <a:spcAft>
                <a:spcPct val="0"/>
              </a:spcAft>
              <a:buFont typeface="Arial" charset="0"/>
              <a:buChar char="•"/>
              <a:defRPr sz="1500" kern="1200">
                <a:solidFill>
                  <a:srgbClr val="404040"/>
                </a:solidFill>
                <a:latin typeface="Helvetica"/>
                <a:ea typeface="ＭＳ Ｐゴシック" charset="0"/>
                <a:cs typeface="ＭＳ Ｐゴシック" charset="0"/>
              </a:defRPr>
            </a:lvl3pPr>
            <a:lvl4pPr marL="1543050" indent="-171450" algn="l" defTabSz="457200" rtl="0" eaLnBrk="1" fontAlgn="base" hangingPunct="1">
              <a:spcBef>
                <a:spcPct val="20000"/>
              </a:spcBef>
              <a:spcAft>
                <a:spcPct val="0"/>
              </a:spcAft>
              <a:buFont typeface="Arial" charset="0"/>
              <a:buChar char="–"/>
              <a:defRPr sz="1350" kern="1200">
                <a:solidFill>
                  <a:srgbClr val="404040"/>
                </a:solidFill>
                <a:latin typeface="Helvetica"/>
                <a:ea typeface="ＭＳ Ｐゴシック" charset="0"/>
                <a:cs typeface="ＭＳ Ｐゴシック" charset="0"/>
              </a:defRPr>
            </a:lvl4pPr>
            <a:lvl5pPr marL="1657350" indent="-171450" algn="l" defTabSz="457200" rtl="0" eaLnBrk="1" fontAlgn="base" hangingPunct="1">
              <a:spcBef>
                <a:spcPct val="20000"/>
              </a:spcBef>
              <a:spcAft>
                <a:spcPct val="0"/>
              </a:spcAft>
              <a:buFont typeface="Arial"/>
              <a:buChar char="•"/>
              <a:defRPr sz="135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PML-16 record continuous series of data entries for individual photons. Each entry consists of the following:</a:t>
            </a:r>
          </a:p>
          <a:p>
            <a:pPr lvl="1"/>
            <a:r>
              <a:rPr lang="en-US" dirty="0"/>
              <a:t>Absolute turn number</a:t>
            </a:r>
          </a:p>
          <a:p>
            <a:pPr lvl="1"/>
            <a:r>
              <a:rPr lang="en-US" dirty="0"/>
              <a:t>Detection time within the turn</a:t>
            </a:r>
          </a:p>
          <a:p>
            <a:pPr lvl="1"/>
            <a:r>
              <a:rPr lang="en-US" dirty="0"/>
              <a:t>Number of a segment that detected the photon</a:t>
            </a:r>
          </a:p>
          <a:p>
            <a:pPr lvl="1"/>
            <a:r>
              <a:rPr lang="en-US" dirty="0"/>
              <a:t>Service information</a:t>
            </a:r>
          </a:p>
          <a:p>
            <a:r>
              <a:rPr lang="en-US" dirty="0"/>
              <a:t>Two detectors are synchronized, and each produce a record of its own data series </a:t>
            </a:r>
          </a:p>
          <a:p>
            <a:r>
              <a:rPr lang="en-US" dirty="0"/>
              <a:t>Duration of the data recording and fine tuning of signal processing can be controlled with graphical user interface</a:t>
            </a:r>
          </a:p>
          <a:p>
            <a:endParaRPr lang="en-US" dirty="0"/>
          </a:p>
          <a:p>
            <a:endParaRPr lang="en-US" dirty="0"/>
          </a:p>
          <a:p>
            <a:pPr lvl="1"/>
            <a:endParaRPr lang="en-US" dirty="0"/>
          </a:p>
        </p:txBody>
      </p:sp>
    </p:spTree>
    <p:extLst>
      <p:ext uri="{BB962C8B-B14F-4D97-AF65-F5344CB8AC3E}">
        <p14:creationId xmlns:p14="http://schemas.microsoft.com/office/powerpoint/2010/main" val="699650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11E40-1998-278C-4904-3DD9C783A7B1}"/>
              </a:ext>
            </a:extLst>
          </p:cNvPr>
          <p:cNvSpPr>
            <a:spLocks noGrp="1"/>
          </p:cNvSpPr>
          <p:nvPr>
            <p:ph type="title"/>
          </p:nvPr>
        </p:nvSpPr>
        <p:spPr/>
        <p:txBody>
          <a:bodyPr/>
          <a:lstStyle/>
          <a:p>
            <a:r>
              <a:rPr lang="en-US" dirty="0"/>
              <a:t>Preliminary data</a:t>
            </a:r>
          </a:p>
        </p:txBody>
      </p:sp>
      <p:sp>
        <p:nvSpPr>
          <p:cNvPr id="3" name="Content Placeholder 2">
            <a:extLst>
              <a:ext uri="{FF2B5EF4-FFF2-40B4-BE49-F238E27FC236}">
                <a16:creationId xmlns:a16="http://schemas.microsoft.com/office/drawing/2014/main" id="{253B1383-1FE1-8BC8-64FF-1FB7EF2BB2FE}"/>
              </a:ext>
            </a:extLst>
          </p:cNvPr>
          <p:cNvSpPr>
            <a:spLocks noGrp="1"/>
          </p:cNvSpPr>
          <p:nvPr>
            <p:ph idx="1"/>
          </p:nvPr>
        </p:nvSpPr>
        <p:spPr>
          <a:xfrm>
            <a:off x="228603" y="700088"/>
            <a:ext cx="4269006" cy="1773890"/>
          </a:xfrm>
        </p:spPr>
        <p:txBody>
          <a:bodyPr/>
          <a:lstStyle/>
          <a:p>
            <a:r>
              <a:rPr lang="en-US" sz="1800" dirty="0"/>
              <a:t>The first PML-16 detector was installed in </a:t>
            </a:r>
            <a:r>
              <a:rPr lang="en-US" dirty="0"/>
              <a:t>the ring for diagnostics enhancement.</a:t>
            </a:r>
          </a:p>
          <a:p>
            <a:r>
              <a:rPr lang="en-US" dirty="0"/>
              <a:t>Results from the commissioning of the apparatus are very encouraging</a:t>
            </a:r>
          </a:p>
        </p:txBody>
      </p:sp>
      <p:sp>
        <p:nvSpPr>
          <p:cNvPr id="4" name="Date Placeholder 3">
            <a:extLst>
              <a:ext uri="{FF2B5EF4-FFF2-40B4-BE49-F238E27FC236}">
                <a16:creationId xmlns:a16="http://schemas.microsoft.com/office/drawing/2014/main" id="{74D68A07-1F20-ECC5-A17F-DD44E67EA942}"/>
              </a:ext>
            </a:extLst>
          </p:cNvPr>
          <p:cNvSpPr>
            <a:spLocks noGrp="1"/>
          </p:cNvSpPr>
          <p:nvPr>
            <p:ph type="dt" sz="half" idx="10"/>
          </p:nvPr>
        </p:nvSpPr>
        <p:spPr/>
        <p:txBody>
          <a:bodyPr/>
          <a:lstStyle/>
          <a:p>
            <a:pPr>
              <a:defRPr/>
            </a:pPr>
            <a:fld id="{E2EF4938-6162-EE4E-9ED3-73016E21644A}" type="datetime1">
              <a:rPr lang="en-US" smtClean="0"/>
              <a:pPr>
                <a:defRPr/>
              </a:pPr>
              <a:t>6/16/2023</a:t>
            </a:fld>
            <a:endParaRPr lang="en-US" dirty="0"/>
          </a:p>
        </p:txBody>
      </p:sp>
      <p:sp>
        <p:nvSpPr>
          <p:cNvPr id="5" name="Footer Placeholder 4">
            <a:extLst>
              <a:ext uri="{FF2B5EF4-FFF2-40B4-BE49-F238E27FC236}">
                <a16:creationId xmlns:a16="http://schemas.microsoft.com/office/drawing/2014/main" id="{67181125-C21A-A9AC-E802-9FD8790462F7}"/>
              </a:ext>
            </a:extLst>
          </p:cNvPr>
          <p:cNvSpPr>
            <a:spLocks noGrp="1"/>
          </p:cNvSpPr>
          <p:nvPr>
            <p:ph type="ftr" sz="quarter" idx="11"/>
          </p:nvPr>
        </p:nvSpPr>
        <p:spPr/>
        <p:txBody>
          <a:bodyPr/>
          <a:lstStyle/>
          <a:p>
            <a:pPr>
              <a:defRPr/>
            </a:pPr>
            <a:r>
              <a:rPr lang="en-US"/>
              <a:t>Aleksandr Romanov | </a:t>
            </a:r>
            <a:r>
              <a:rPr lang="en-US" altLang="en-US">
                <a:latin typeface="Helvetica" panose="020B0604020202020204" pitchFamily="34" charset="0"/>
                <a:ea typeface="Geneva" pitchFamily="121" charset="-128"/>
              </a:rPr>
              <a:t>3D tracking of a single electron in IOTA </a:t>
            </a:r>
            <a:endParaRPr lang="en-US" dirty="0"/>
          </a:p>
        </p:txBody>
      </p:sp>
      <p:sp>
        <p:nvSpPr>
          <p:cNvPr id="6" name="Slide Number Placeholder 5">
            <a:extLst>
              <a:ext uri="{FF2B5EF4-FFF2-40B4-BE49-F238E27FC236}">
                <a16:creationId xmlns:a16="http://schemas.microsoft.com/office/drawing/2014/main" id="{B9AE14DE-DCE5-4270-D27C-7BDE12B597DF}"/>
              </a:ext>
            </a:extLst>
          </p:cNvPr>
          <p:cNvSpPr>
            <a:spLocks noGrp="1"/>
          </p:cNvSpPr>
          <p:nvPr>
            <p:ph type="sldNum" sz="quarter" idx="12"/>
          </p:nvPr>
        </p:nvSpPr>
        <p:spPr/>
        <p:txBody>
          <a:bodyPr/>
          <a:lstStyle/>
          <a:p>
            <a:pPr>
              <a:defRPr/>
            </a:pPr>
            <a:fld id="{148C009B-CB69-E04A-B9B3-34B26D69E9CF}" type="slidenum">
              <a:rPr lang="en-US" smtClean="0"/>
              <a:pPr>
                <a:defRPr/>
              </a:pPr>
              <a:t>9</a:t>
            </a:fld>
            <a:endParaRPr lang="en-US" dirty="0"/>
          </a:p>
        </p:txBody>
      </p:sp>
      <p:pic>
        <p:nvPicPr>
          <p:cNvPr id="7" name="Picture 6" descr="Chart, scatter chart&#10;&#10;Description automatically generated">
            <a:extLst>
              <a:ext uri="{FF2B5EF4-FFF2-40B4-BE49-F238E27FC236}">
                <a16:creationId xmlns:a16="http://schemas.microsoft.com/office/drawing/2014/main" id="{F65CA07F-BA7F-DAD6-7F2E-6DBD1BEB9C23}"/>
              </a:ext>
            </a:extLst>
          </p:cNvPr>
          <p:cNvPicPr>
            <a:picLocks noChangeAspect="1"/>
          </p:cNvPicPr>
          <p:nvPr/>
        </p:nvPicPr>
        <p:blipFill>
          <a:blip r:embed="rId2"/>
          <a:stretch>
            <a:fillRect/>
          </a:stretch>
        </p:blipFill>
        <p:spPr>
          <a:xfrm>
            <a:off x="4594747" y="668834"/>
            <a:ext cx="4182567" cy="1268325"/>
          </a:xfrm>
          <a:prstGeom prst="rect">
            <a:avLst/>
          </a:prstGeom>
        </p:spPr>
      </p:pic>
      <p:pic>
        <p:nvPicPr>
          <p:cNvPr id="8" name="Picture 7" descr="A picture containing text, bunch, lots, different&#10;&#10;Description automatically generated">
            <a:extLst>
              <a:ext uri="{FF2B5EF4-FFF2-40B4-BE49-F238E27FC236}">
                <a16:creationId xmlns:a16="http://schemas.microsoft.com/office/drawing/2014/main" id="{60F1F84D-523E-5707-6098-844E7F6DA31A}"/>
              </a:ext>
            </a:extLst>
          </p:cNvPr>
          <p:cNvPicPr>
            <a:picLocks noChangeAspect="1"/>
          </p:cNvPicPr>
          <p:nvPr/>
        </p:nvPicPr>
        <p:blipFill>
          <a:blip r:embed="rId3"/>
          <a:stretch>
            <a:fillRect/>
          </a:stretch>
        </p:blipFill>
        <p:spPr>
          <a:xfrm>
            <a:off x="4605729" y="2043741"/>
            <a:ext cx="4189022" cy="1420008"/>
          </a:xfrm>
          <a:prstGeom prst="rect">
            <a:avLst/>
          </a:prstGeom>
        </p:spPr>
      </p:pic>
      <p:pic>
        <p:nvPicPr>
          <p:cNvPr id="9" name="Picture 8" descr="Chart, scatter chart&#10;&#10;Description automatically generated">
            <a:extLst>
              <a:ext uri="{FF2B5EF4-FFF2-40B4-BE49-F238E27FC236}">
                <a16:creationId xmlns:a16="http://schemas.microsoft.com/office/drawing/2014/main" id="{EA94330B-0348-A261-952D-8DA90C7B0513}"/>
              </a:ext>
            </a:extLst>
          </p:cNvPr>
          <p:cNvPicPr>
            <a:picLocks noChangeAspect="1"/>
          </p:cNvPicPr>
          <p:nvPr/>
        </p:nvPicPr>
        <p:blipFill>
          <a:blip r:embed="rId4"/>
          <a:stretch>
            <a:fillRect/>
          </a:stretch>
        </p:blipFill>
        <p:spPr>
          <a:xfrm>
            <a:off x="4636607" y="3542184"/>
            <a:ext cx="1795808" cy="1065016"/>
          </a:xfrm>
          <a:prstGeom prst="rect">
            <a:avLst/>
          </a:prstGeom>
        </p:spPr>
      </p:pic>
      <p:pic>
        <p:nvPicPr>
          <p:cNvPr id="10" name="Picture 9" descr="Chart, scatter chart&#10;&#10;Description automatically generated">
            <a:extLst>
              <a:ext uri="{FF2B5EF4-FFF2-40B4-BE49-F238E27FC236}">
                <a16:creationId xmlns:a16="http://schemas.microsoft.com/office/drawing/2014/main" id="{330D7F62-9576-66DF-A9DF-F2B5B194A2A8}"/>
              </a:ext>
            </a:extLst>
          </p:cNvPr>
          <p:cNvPicPr>
            <a:picLocks noChangeAspect="1"/>
          </p:cNvPicPr>
          <p:nvPr/>
        </p:nvPicPr>
        <p:blipFill>
          <a:blip r:embed="rId5"/>
          <a:stretch>
            <a:fillRect/>
          </a:stretch>
        </p:blipFill>
        <p:spPr>
          <a:xfrm>
            <a:off x="6766338" y="3514189"/>
            <a:ext cx="1745443" cy="1065016"/>
          </a:xfrm>
          <a:prstGeom prst="rect">
            <a:avLst/>
          </a:prstGeom>
        </p:spPr>
      </p:pic>
      <p:pic>
        <p:nvPicPr>
          <p:cNvPr id="16" name="Picture 15" descr="Table&#10;&#10;Description automatically generated with medium confidence">
            <a:extLst>
              <a:ext uri="{FF2B5EF4-FFF2-40B4-BE49-F238E27FC236}">
                <a16:creationId xmlns:a16="http://schemas.microsoft.com/office/drawing/2014/main" id="{FEBAC7BD-F2B9-BD4C-5A10-60FC66D3A5DA}"/>
              </a:ext>
            </a:extLst>
          </p:cNvPr>
          <p:cNvPicPr>
            <a:picLocks noChangeAspect="1"/>
          </p:cNvPicPr>
          <p:nvPr/>
        </p:nvPicPr>
        <p:blipFill>
          <a:blip r:embed="rId6"/>
          <a:stretch>
            <a:fillRect/>
          </a:stretch>
        </p:blipFill>
        <p:spPr>
          <a:xfrm>
            <a:off x="702189" y="2977575"/>
            <a:ext cx="3155275" cy="1546085"/>
          </a:xfrm>
          <a:prstGeom prst="rect">
            <a:avLst/>
          </a:prstGeom>
        </p:spPr>
      </p:pic>
      <p:sp>
        <p:nvSpPr>
          <p:cNvPr id="17" name="Text Placeholder 7">
            <a:extLst>
              <a:ext uri="{FF2B5EF4-FFF2-40B4-BE49-F238E27FC236}">
                <a16:creationId xmlns:a16="http://schemas.microsoft.com/office/drawing/2014/main" id="{0ABF527D-CDFC-2716-4E8F-63808BB7625B}"/>
              </a:ext>
            </a:extLst>
          </p:cNvPr>
          <p:cNvSpPr txBox="1">
            <a:spLocks/>
          </p:cNvSpPr>
          <p:nvPr/>
        </p:nvSpPr>
        <p:spPr>
          <a:xfrm>
            <a:off x="636588" y="2473978"/>
            <a:ext cx="3396887" cy="433080"/>
          </a:xfrm>
          <a:prstGeom prst="rect">
            <a:avLst/>
          </a:prstGeom>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sz="1200" b="0" i="0" dirty="0">
                <a:solidFill>
                  <a:schemeClr val="tx1"/>
                </a:solidFill>
                <a:effectLst/>
                <a:latin typeface="Arial" panose="020B0604020202020204" pitchFamily="34" charset="0"/>
              </a:rPr>
              <a:t>Parameters of the 4D electron trajectory measured using 80 photons over 60000 turns.</a:t>
            </a:r>
            <a:endParaRPr lang="en-US" sz="1200" dirty="0">
              <a:solidFill>
                <a:schemeClr val="tx1"/>
              </a:solidFill>
            </a:endParaRPr>
          </a:p>
        </p:txBody>
      </p:sp>
    </p:spTree>
    <p:extLst>
      <p:ext uri="{BB962C8B-B14F-4D97-AF65-F5344CB8AC3E}">
        <p14:creationId xmlns:p14="http://schemas.microsoft.com/office/powerpoint/2010/main" val="2731459822"/>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ACC5B8B7-4881-3A42-B148-992DB39D7017}" vid="{D17B6A01-1A8A-194F-8473-11391C446D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FNAL_PowerPoint_16x9-seasons_010521</Template>
  <TotalTime>19332</TotalTime>
  <Words>712</Words>
  <Application>Microsoft Office PowerPoint</Application>
  <PresentationFormat>On-screen Show (16:9)</PresentationFormat>
  <Paragraphs>77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Helvetica</vt:lpstr>
      <vt:lpstr>NimbusRomNo9L-Regu</vt:lpstr>
      <vt:lpstr>Fermilab_PPT_090915</vt:lpstr>
      <vt:lpstr>PowerPoint Presentation</vt:lpstr>
      <vt:lpstr>Motivation</vt:lpstr>
      <vt:lpstr>Special lattice configuration</vt:lpstr>
      <vt:lpstr>NIO lattice </vt:lpstr>
      <vt:lpstr>Electron tracking tools</vt:lpstr>
      <vt:lpstr>Experimental setup M3L</vt:lpstr>
      <vt:lpstr>Experimental setup M2L</vt:lpstr>
      <vt:lpstr>Experimental data</vt:lpstr>
      <vt:lpstr>Preliminary data</vt:lpstr>
      <vt:lpstr>Studies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L. Romanov x 13883N</dc:creator>
  <cp:lastModifiedBy>Aleksandr  L. Romanov</cp:lastModifiedBy>
  <cp:revision>78</cp:revision>
  <cp:lastPrinted>2014-01-20T19:40:21Z</cp:lastPrinted>
  <dcterms:created xsi:type="dcterms:W3CDTF">2021-04-30T17:50:18Z</dcterms:created>
  <dcterms:modified xsi:type="dcterms:W3CDTF">2023-06-16T15:27:15Z</dcterms:modified>
</cp:coreProperties>
</file>