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122" r:id="rId2"/>
  </p:sldMasterIdLst>
  <p:sldIdLst>
    <p:sldId id="256" r:id="rId3"/>
    <p:sldId id="258" r:id="rId4"/>
    <p:sldId id="267" r:id="rId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84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000" y="6292134"/>
            <a:ext cx="900000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Bhabha Atomic Research Centre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17,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Aravind T |      Colloquium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F5C-0F57-47CE-AF4C-B1F13282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874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03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7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4943011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7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63DC-D9DD-45D0-9C93-969A5B091E01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3856-B704-48AC-B70B-57FD73031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4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5" y="3951843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5"/>
            <a:ext cx="9010786" cy="3018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Bhabha Atomic Research Centre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11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971552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4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3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958852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2" y="6504215"/>
            <a:ext cx="6262119" cy="250031"/>
          </a:xfrm>
          <a:prstGeom prst="rect">
            <a:avLst/>
          </a:prstGeo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7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50">
                <a:solidFill>
                  <a:srgbClr val="404040"/>
                </a:solidFill>
              </a:defRPr>
            </a:lvl2pPr>
            <a:lvl3pPr>
              <a:defRPr sz="1500">
                <a:solidFill>
                  <a:srgbClr val="404040"/>
                </a:solidFill>
              </a:defRPr>
            </a:lvl3pPr>
            <a:lvl4pPr>
              <a:defRPr sz="1350">
                <a:solidFill>
                  <a:srgbClr val="40404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1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7926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571" y="6495483"/>
            <a:ext cx="6742542" cy="23728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2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721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153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5"/>
            <a:ext cx="6272278" cy="24287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23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103666"/>
            <a:ext cx="86725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900"/>
              </a:spcBef>
              <a:defRPr sz="1800">
                <a:solidFill>
                  <a:srgbClr val="404040"/>
                </a:solidFill>
              </a:defRPr>
            </a:lvl1pPr>
            <a:lvl2pPr>
              <a:spcBef>
                <a:spcPts val="150"/>
              </a:spcBef>
              <a:defRPr sz="165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15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350">
                <a:solidFill>
                  <a:srgbClr val="404040"/>
                </a:solidFill>
              </a:defRPr>
            </a:lvl4pPr>
            <a:lvl5pPr marL="1543050" indent="-171450">
              <a:spcBef>
                <a:spcPts val="0"/>
              </a:spcBef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718354" cy="241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April 17, 2019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12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74189" y="6360810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88919"/>
            <a:ext cx="9010786" cy="3018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0E44DA-468D-4764-9AF0-0922B4266F82}"/>
              </a:ext>
            </a:extLst>
          </p:cNvPr>
          <p:cNvSpPr txBox="1"/>
          <p:nvPr/>
        </p:nvSpPr>
        <p:spPr>
          <a:xfrm>
            <a:off x="5541485" y="5027249"/>
            <a:ext cx="33862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UK/STFC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France/CEA/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Irfu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, CNRS/IN2P3 </a:t>
            </a:r>
            <a:endParaRPr lang="en-US" sz="1200" kern="1200" baseline="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D4385A-2640-462D-A0F9-1CDE8B819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1" y="840137"/>
            <a:ext cx="9189720" cy="330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0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6" y="6495483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4" y="6495483"/>
            <a:ext cx="682270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1043696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3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5" y="971553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4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1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7" y="971551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4838" indent="-171450">
              <a:defRPr sz="1125">
                <a:solidFill>
                  <a:srgbClr val="505050"/>
                </a:solidFill>
              </a:defRPr>
            </a:lvl3pPr>
            <a:lvl4pPr marL="815579" indent="-171450">
              <a:defRPr sz="1050">
                <a:solidFill>
                  <a:srgbClr val="505050"/>
                </a:solidFill>
              </a:defRPr>
            </a:lvl4pPr>
            <a:lvl5pPr marL="1027510" indent="-171450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3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3" y="4765103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1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6" y="6495484"/>
            <a:ext cx="6826432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sz="9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9722" y="233019"/>
            <a:ext cx="8675370" cy="7253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  <p:sldLayoutId id="2147484132" r:id="rId8"/>
    <p:sldLayoutId id="2147484133" r:id="rId9"/>
    <p:sldLayoutId id="2147484134" r:id="rId10"/>
    <p:sldLayoutId id="2147484139" r:id="rId11"/>
    <p:sldLayoutId id="2147484140" r:id="rId12"/>
    <p:sldLayoutId id="2147484141" r:id="rId13"/>
    <p:sldLayoutId id="2147484142" r:id="rId14"/>
    <p:sldLayoutId id="2147484143" r:id="rId15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 txBox="1">
            <a:spLocks/>
          </p:cNvSpPr>
          <p:nvPr/>
        </p:nvSpPr>
        <p:spPr>
          <a:xfrm>
            <a:off x="6450014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5900" y="6362733"/>
            <a:ext cx="8675370" cy="0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8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720" y="4963775"/>
            <a:ext cx="4941110" cy="12592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Status Update – Jun, 2023</a:t>
            </a:r>
          </a:p>
        </p:txBody>
      </p:sp>
    </p:spTree>
    <p:extLst>
      <p:ext uri="{BB962C8B-B14F-4D97-AF65-F5344CB8AC3E}">
        <p14:creationId xmlns:p14="http://schemas.microsoft.com/office/powerpoint/2010/main" val="70442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SSR2 Cavity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8672513" cy="5117959"/>
          </a:xfrm>
        </p:spPr>
        <p:txBody>
          <a:bodyPr>
            <a:normAutofit/>
          </a:bodyPr>
          <a:lstStyle/>
          <a:p>
            <a:r>
              <a:rPr lang="en-US" dirty="0"/>
              <a:t>Cavity Component Forming</a:t>
            </a:r>
          </a:p>
          <a:p>
            <a:pPr lvl="1"/>
            <a:r>
              <a:rPr lang="en-US" dirty="0"/>
              <a:t>Nb Material supplied to the vendor</a:t>
            </a:r>
          </a:p>
          <a:p>
            <a:pPr lvl="1"/>
            <a:r>
              <a:rPr lang="en-US" dirty="0"/>
              <a:t>Expected to start forming from next week</a:t>
            </a:r>
          </a:p>
          <a:p>
            <a:endParaRPr lang="en-US" dirty="0"/>
          </a:p>
          <a:p>
            <a:r>
              <a:rPr lang="en-US" dirty="0"/>
              <a:t>EBW Trials</a:t>
            </a:r>
          </a:p>
          <a:p>
            <a:pPr lvl="1"/>
            <a:r>
              <a:rPr lang="en-US" dirty="0"/>
              <a:t>Trials completed; Acceptable parameters achieved for all weld types</a:t>
            </a:r>
          </a:p>
          <a:p>
            <a:pPr lvl="1"/>
            <a:r>
              <a:rPr lang="en-US" dirty="0"/>
              <a:t>WPS, PQR completed for 3.2 mm Nb-Nb, 4.0 mm Nb-Nb, 4.7mm Nb-Nb, 4.0 mm Nb-</a:t>
            </a:r>
            <a:r>
              <a:rPr lang="en-US" dirty="0" err="1"/>
              <a:t>Ti</a:t>
            </a:r>
            <a:r>
              <a:rPr lang="en-US" dirty="0"/>
              <a:t> Grade 2, 13mm Nb-</a:t>
            </a:r>
            <a:r>
              <a:rPr lang="en-US" dirty="0" err="1"/>
              <a:t>Ti</a:t>
            </a:r>
            <a:r>
              <a:rPr lang="en-US" dirty="0"/>
              <a:t> Grade 5</a:t>
            </a:r>
          </a:p>
          <a:p>
            <a:endParaRPr lang="en-US" dirty="0"/>
          </a:p>
          <a:p>
            <a:r>
              <a:rPr lang="en-US" dirty="0"/>
              <a:t>Nb Components</a:t>
            </a:r>
          </a:p>
          <a:p>
            <a:pPr lvl="1"/>
            <a:r>
              <a:rPr lang="en-US" dirty="0"/>
              <a:t>Machining Completed</a:t>
            </a:r>
          </a:p>
          <a:p>
            <a:pPr lvl="1"/>
            <a:r>
              <a:rPr lang="en-US" dirty="0"/>
              <a:t>Seam Weld u/p</a:t>
            </a:r>
          </a:p>
          <a:p>
            <a:pPr lvl="1"/>
            <a:endParaRPr lang="en-US" dirty="0"/>
          </a:p>
          <a:p>
            <a:r>
              <a:rPr lang="en-US" dirty="0"/>
              <a:t>Weld Fixture scheme and Drawing completed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7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SSR2 Tuner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Procurement of Standard Components </a:t>
            </a:r>
          </a:p>
          <a:p>
            <a:pPr lvl="1"/>
            <a:r>
              <a:rPr lang="en-US" dirty="0"/>
              <a:t>Bellows received at BARC</a:t>
            </a:r>
          </a:p>
          <a:p>
            <a:pPr lvl="1"/>
            <a:r>
              <a:rPr lang="en-US" dirty="0"/>
              <a:t>Machining of G10 components under progress</a:t>
            </a:r>
          </a:p>
          <a:p>
            <a:endParaRPr lang="en-US" dirty="0"/>
          </a:p>
          <a:p>
            <a:r>
              <a:rPr lang="en-US" dirty="0"/>
              <a:t>Manufacturing under progress </a:t>
            </a:r>
          </a:p>
          <a:p>
            <a:pPr lvl="1"/>
            <a:r>
              <a:rPr lang="en-US"/>
              <a:t>75% </a:t>
            </a:r>
            <a:r>
              <a:rPr lang="en-US" dirty="0"/>
              <a:t>of all components completed.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57499"/>
      </p:ext>
    </p:extLst>
  </p:cSld>
  <p:clrMapOvr>
    <a:masterClrMapping/>
  </p:clrMapOvr>
</p:sld>
</file>

<file path=ppt/theme/theme1.xml><?xml version="1.0" encoding="utf-8"?>
<a:theme xmlns:a="http://schemas.openxmlformats.org/drawingml/2006/main" name="BARC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RC" id="{0CDB8508-94BF-462B-928F-2F4E568712AE}" vid="{4F6E58F1-3410-4886-ACC9-00B72AFC5A3A}"/>
    </a:ext>
  </a:extLst>
</a:theme>
</file>

<file path=ppt/theme/theme2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4x3_100716 [Read-Only]" id="{B81737F8-D419-4D0C-9352-DF10F5D39923}" vid="{3CF56E4B-1339-4923-B68D-C89D45FFE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BARC</Template>
  <TotalTime>1477</TotalTime>
  <Words>105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BARC</vt:lpstr>
      <vt:lpstr>Fermilab_PPT_090815</vt:lpstr>
      <vt:lpstr>PowerPoint Presentation</vt:lpstr>
      <vt:lpstr>SSR2 Cavity</vt:lpstr>
      <vt:lpstr>SSR2 Tuner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Aravind</dc:creator>
  <cp:lastModifiedBy>Aravind</cp:lastModifiedBy>
  <cp:revision>64</cp:revision>
  <dcterms:created xsi:type="dcterms:W3CDTF">2021-01-28T08:16:50Z</dcterms:created>
  <dcterms:modified xsi:type="dcterms:W3CDTF">2023-06-22T10:18:37Z</dcterms:modified>
</cp:coreProperties>
</file>