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9" r:id="rId3"/>
    <p:sldId id="314" r:id="rId4"/>
    <p:sldId id="311" r:id="rId5"/>
    <p:sldId id="316" r:id="rId6"/>
    <p:sldId id="319" r:id="rId7"/>
    <p:sldId id="315" r:id="rId8"/>
    <p:sldId id="313" r:id="rId9"/>
    <p:sldId id="321" r:id="rId10"/>
    <p:sldId id="328" r:id="rId11"/>
    <p:sldId id="317" r:id="rId12"/>
    <p:sldId id="310" r:id="rId13"/>
    <p:sldId id="326" r:id="rId14"/>
    <p:sldId id="323" r:id="rId15"/>
    <p:sldId id="331" r:id="rId16"/>
    <p:sldId id="330" r:id="rId17"/>
    <p:sldId id="329" r:id="rId18"/>
    <p:sldId id="327" r:id="rId19"/>
    <p:sldId id="324" r:id="rId20"/>
    <p:sldId id="318" r:id="rId21"/>
    <p:sldId id="312" r:id="rId22"/>
    <p:sldId id="270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348A964F-618F-464D-9758-5FA297D2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77F890A-91C9-47DB-8C79-2C1070280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9C08-E699-441D-8FB4-04991316D12B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9AF7-07CF-4840-B960-6D47CD81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BFE4-8656-44DD-800B-AA3664B3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CBAC-7F7B-4EBD-8CB6-4B86E5206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E458-731F-4A12-AEC0-4EA3F60C7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8914-3399-4C55-A1F1-F87FD5A01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A2AD-D2C0-4381-B6DA-243113AC9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1433-A7CD-42F7-AE55-76D73601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47EE-673D-435A-A249-6803D0A1F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5F86-F0B8-4D54-81E2-9A8DE76A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AB4E-9D26-4F9C-907A-BD54A570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394BEE4-2748-4C3A-B4C5-FD5395D1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305800" cy="7620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Secure High Performance Networking at BNL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6172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Winter 2013 ESCC Meeting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685800" y="33528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-112" charset="2"/>
              <a:buNone/>
              <a:defRPr/>
            </a:pPr>
            <a:r>
              <a:rPr lang="en-US" i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John Bigrow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955925" y="2655888"/>
            <a:ext cx="204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Honolulu Hawaii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br-109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RHIC ATLAS Internal Architecture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Internal Access</a:t>
            </a:r>
          </a:p>
          <a:p>
            <a:endParaRPr lang="en-US" smtClean="0"/>
          </a:p>
          <a:p>
            <a:pPr lvl="1"/>
            <a:r>
              <a:rPr lang="en-US" smtClean="0"/>
              <a:t>Access is either firewalled or proxied  </a:t>
            </a:r>
          </a:p>
          <a:p>
            <a:pPr lvl="1"/>
            <a:r>
              <a:rPr lang="en-US" smtClean="0"/>
              <a:t>Limits intra-campus access into RHIC – ATLAS</a:t>
            </a:r>
          </a:p>
          <a:p>
            <a:pPr lvl="1"/>
            <a:r>
              <a:rPr lang="en-US" smtClean="0"/>
              <a:t>Slightly more liberal access controls than PDN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igrow.Bigrow-PC\Downloads\Network 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Authentication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Internal RHIC / ATLAS Access</a:t>
            </a:r>
          </a:p>
          <a:p>
            <a:endParaRPr lang="en-US" smtClean="0"/>
          </a:p>
          <a:p>
            <a:pPr lvl="1"/>
            <a:r>
              <a:rPr lang="en-US" smtClean="0"/>
              <a:t>User access is either firewalled or proxied  </a:t>
            </a:r>
          </a:p>
          <a:p>
            <a:pPr lvl="1"/>
            <a:r>
              <a:rPr lang="en-US" smtClean="0"/>
              <a:t>Kerberos authentication</a:t>
            </a:r>
          </a:p>
          <a:p>
            <a:pPr lvl="1"/>
            <a:r>
              <a:rPr lang="en-US" smtClean="0"/>
              <a:t>Active Directory for Windows environment</a:t>
            </a:r>
          </a:p>
          <a:p>
            <a:pPr lvl="1"/>
            <a:r>
              <a:rPr lang="en-US" smtClean="0"/>
              <a:t>Centrify Active Directory for Unix</a:t>
            </a:r>
          </a:p>
          <a:p>
            <a:pPr lvl="1"/>
            <a:r>
              <a:rPr lang="en-US" smtClean="0"/>
              <a:t>X.509 Certificates for grid</a:t>
            </a:r>
          </a:p>
          <a:p>
            <a:pPr lvl="1"/>
            <a:r>
              <a:rPr lang="en-US" smtClean="0"/>
              <a:t>SSH Keys</a:t>
            </a:r>
          </a:p>
          <a:p>
            <a:pPr lvl="1"/>
            <a:r>
              <a:rPr lang="en-US" smtClean="0"/>
              <a:t>Local Accounts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Management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RHIC / ATLAS uses Puppet</a:t>
            </a:r>
          </a:p>
          <a:p>
            <a:endParaRPr lang="en-US" smtClean="0"/>
          </a:p>
          <a:p>
            <a:r>
              <a:rPr lang="en-US" smtClean="0"/>
              <a:t>ITD uses CFEngine and RedHat Satellite Server</a:t>
            </a:r>
          </a:p>
          <a:p>
            <a:endParaRPr lang="en-US" smtClean="0"/>
          </a:p>
          <a:p>
            <a:r>
              <a:rPr lang="en-US" smtClean="0"/>
              <a:t>ORDO in-house tool for host configuration</a:t>
            </a:r>
          </a:p>
          <a:p>
            <a:pPr lvl="1"/>
            <a:r>
              <a:rPr lang="en-US" smtClean="0"/>
              <a:t>Collects config files and emails them to the ordo master</a:t>
            </a:r>
          </a:p>
          <a:p>
            <a:pPr lvl="1"/>
            <a:r>
              <a:rPr lang="en-US" smtClean="0"/>
              <a:t>Runs on multiple Unix-like OS’s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Vulnerability Scanners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External and Internal scanners</a:t>
            </a:r>
          </a:p>
          <a:p>
            <a:endParaRPr lang="en-US" smtClean="0"/>
          </a:p>
          <a:p>
            <a:pPr lvl="1"/>
            <a:r>
              <a:rPr lang="en-US" smtClean="0"/>
              <a:t>External scans are more intensive</a:t>
            </a:r>
          </a:p>
          <a:p>
            <a:pPr lvl="1"/>
            <a:r>
              <a:rPr lang="en-US" smtClean="0"/>
              <a:t>Must pass scans to maintain firewall conduit</a:t>
            </a:r>
          </a:p>
          <a:p>
            <a:pPr lvl="1"/>
            <a:r>
              <a:rPr lang="en-US" smtClean="0"/>
              <a:t>Quarterly, daily and continuous scanning</a:t>
            </a:r>
          </a:p>
          <a:p>
            <a:pPr lvl="2"/>
            <a:r>
              <a:rPr lang="en-US" sz="1800" smtClean="0"/>
              <a:t>Quarterly are the most intensive</a:t>
            </a:r>
          </a:p>
          <a:p>
            <a:pPr lvl="2"/>
            <a:r>
              <a:rPr lang="en-US" sz="1800" smtClean="0"/>
              <a:t>Continuous for high risk vulnerabilities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Autoblocker</a:t>
            </a:r>
            <a:endParaRPr lang="en-US" sz="2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Pseudo real-time dynamic ACL generator</a:t>
            </a:r>
          </a:p>
          <a:p>
            <a:endParaRPr lang="en-US" smtClean="0"/>
          </a:p>
          <a:p>
            <a:pPr lvl="1"/>
            <a:r>
              <a:rPr lang="en-US" smtClean="0"/>
              <a:t>Emulates a network engineer manually configuring an ACL</a:t>
            </a:r>
          </a:p>
          <a:p>
            <a:pPr lvl="2"/>
            <a:r>
              <a:rPr lang="en-US" sz="1800" smtClean="0"/>
              <a:t>ACL blocks at the Generic Internet links</a:t>
            </a:r>
          </a:p>
          <a:p>
            <a:pPr lvl="2"/>
            <a:r>
              <a:rPr lang="en-US" sz="1800" smtClean="0"/>
              <a:t>Time-based penalty box with cumulative sentence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Data sources include</a:t>
            </a:r>
          </a:p>
          <a:p>
            <a:pPr lvl="2"/>
            <a:r>
              <a:rPr lang="en-US" sz="1800" smtClean="0"/>
              <a:t>Netflow / Sflow records</a:t>
            </a:r>
          </a:p>
          <a:p>
            <a:pPr lvl="2"/>
            <a:r>
              <a:rPr lang="en-US" sz="1800" smtClean="0"/>
              <a:t>Centralized System Log Analysis applications</a:t>
            </a:r>
          </a:p>
          <a:p>
            <a:pPr lvl="2"/>
            <a:r>
              <a:rPr lang="en-US" sz="1800" smtClean="0"/>
              <a:t>Manual additions and deletions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utoblock fl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5775" y="838200"/>
            <a:ext cx="5632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100gb Science DMZ </a:t>
            </a:r>
            <a:r>
              <a:rPr lang="en-US" sz="2400" smtClean="0"/>
              <a:t>Entry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100gb/sec </a:t>
            </a:r>
          </a:p>
          <a:p>
            <a:endParaRPr lang="en-US" smtClean="0"/>
          </a:p>
          <a:p>
            <a:pPr lvl="1"/>
            <a:r>
              <a:rPr lang="en-US" smtClean="0"/>
              <a:t>Provides native 100gb/sec. interfaces LR-4</a:t>
            </a:r>
          </a:p>
          <a:p>
            <a:pPr lvl="1"/>
            <a:r>
              <a:rPr lang="en-US" smtClean="0"/>
              <a:t>2 port layer-3 cards</a:t>
            </a:r>
          </a:p>
          <a:p>
            <a:pPr lvl="1"/>
            <a:r>
              <a:rPr lang="en-US" smtClean="0"/>
              <a:t>Can interface to ANI and Production waves</a:t>
            </a:r>
          </a:p>
          <a:p>
            <a:pPr lvl="1"/>
            <a:r>
              <a:rPr lang="en-US" smtClean="0"/>
              <a:t>Ether channel between Nexus units</a:t>
            </a:r>
          </a:p>
          <a:p>
            <a:pPr lvl="1"/>
            <a:r>
              <a:rPr lang="en-US" smtClean="0"/>
              <a:t>2 attachment  ports at 100gb/sec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Highlight the BNL security techniques for RHIC and ATLAS</a:t>
            </a:r>
          </a:p>
          <a:p>
            <a:pPr lvl="1"/>
            <a:endParaRPr lang="en-US" sz="1600" smtClean="0"/>
          </a:p>
          <a:p>
            <a:pPr lvl="1"/>
            <a:r>
              <a:rPr lang="en-US" sz="1600" smtClean="0"/>
              <a:t>Current Architecture</a:t>
            </a:r>
          </a:p>
          <a:p>
            <a:pPr lvl="1"/>
            <a:r>
              <a:rPr lang="en-US" sz="1600" smtClean="0"/>
              <a:t>User Access and Controls</a:t>
            </a:r>
          </a:p>
          <a:p>
            <a:pPr lvl="1"/>
            <a:r>
              <a:rPr lang="en-US" sz="1600" smtClean="0"/>
              <a:t>Configuration Management</a:t>
            </a:r>
          </a:p>
          <a:p>
            <a:pPr lvl="1"/>
            <a:r>
              <a:rPr lang="en-US" sz="1600" smtClean="0"/>
              <a:t>Vulnerability Scanners</a:t>
            </a:r>
          </a:p>
          <a:p>
            <a:pPr lvl="1"/>
            <a:r>
              <a:rPr lang="en-US" sz="1600" smtClean="0"/>
              <a:t>Autoblocker</a:t>
            </a:r>
          </a:p>
          <a:p>
            <a:pPr lvl="1"/>
            <a:endParaRPr lang="en-US" sz="1600" smtClean="0"/>
          </a:p>
          <a:p>
            <a:pPr lvl="1">
              <a:buFont typeface="Times" pitchFamily="18" charset="0"/>
              <a:buNone/>
            </a:pPr>
            <a:endParaRPr lang="en-US" sz="1600" smtClean="0"/>
          </a:p>
          <a:p>
            <a:r>
              <a:rPr lang="en-US" sz="2000" smtClean="0"/>
              <a:t>Illustrate our proposed 100gb/sec Science DMZ</a:t>
            </a:r>
          </a:p>
          <a:p>
            <a:pPr lvl="1"/>
            <a:endParaRPr lang="en-US" sz="1600" smtClean="0"/>
          </a:p>
          <a:p>
            <a:pPr lvl="1"/>
            <a:r>
              <a:rPr lang="en-US" sz="1600" smtClean="0"/>
              <a:t>100 gb/sec. full mesh architecture</a:t>
            </a:r>
          </a:p>
          <a:p>
            <a:pPr lvl="1"/>
            <a:r>
              <a:rPr lang="en-US" sz="1600" smtClean="0"/>
              <a:t>100 gb/sec. production migration</a:t>
            </a:r>
          </a:p>
          <a:p>
            <a:endParaRPr lang="en-US" sz="16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100gb Science DMZ </a:t>
            </a:r>
            <a:r>
              <a:rPr lang="en-US" sz="2400" smtClean="0"/>
              <a:t>Full Blown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100gb/sec full mesh</a:t>
            </a:r>
          </a:p>
          <a:p>
            <a:endParaRPr lang="en-US" smtClean="0"/>
          </a:p>
          <a:p>
            <a:pPr lvl="1"/>
            <a:r>
              <a:rPr lang="en-US" smtClean="0"/>
              <a:t>Provides native 100gb/sec. intefaces</a:t>
            </a:r>
          </a:p>
          <a:p>
            <a:pPr lvl="1"/>
            <a:r>
              <a:rPr lang="en-US" smtClean="0"/>
              <a:t>Can interface to ANI and Production waves</a:t>
            </a:r>
          </a:p>
          <a:p>
            <a:pPr lvl="1"/>
            <a:r>
              <a:rPr lang="en-US" smtClean="0"/>
              <a:t>Supports multiple 10gb/sec. and 40gb/sec. connections</a:t>
            </a:r>
          </a:p>
          <a:p>
            <a:pPr lvl="1"/>
            <a:r>
              <a:rPr lang="en-US" smtClean="0"/>
              <a:t>2 attachment ports at 100gb/sec.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bigrow.Bigrow-PC\Documents\HPC Encla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28600"/>
            <a:ext cx="7191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82000" cy="1143000"/>
          </a:xfrm>
        </p:spPr>
        <p:txBody>
          <a:bodyPr/>
          <a:lstStyle/>
          <a:p>
            <a:pPr algn="ctr"/>
            <a:r>
              <a:rPr lang="en-US" smtClean="0"/>
              <a:t>???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Dark Fiber Deployment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Dedicated fiber infrastructure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Protected ring topology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North Shore and South Shore loop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South Shore has mid-span repeater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North Shore Point-to-Point (BNL - NYC)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Lots of dark strands (spares) available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Classical Routing and Light Path connections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464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Architecture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20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Dedicated security appliances are not available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ES net modified “Science DMZ” configuration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Separate data and control channel networks</a:t>
            </a:r>
          </a:p>
          <a:p>
            <a:pPr lvl="2">
              <a:lnSpc>
                <a:spcPct val="70000"/>
              </a:lnSpc>
            </a:pPr>
            <a:r>
              <a:rPr lang="en-US" sz="1600" smtClean="0"/>
              <a:t>WAN NIC – can’t firewall here</a:t>
            </a:r>
          </a:p>
          <a:p>
            <a:pPr lvl="2">
              <a:lnSpc>
                <a:spcPct val="70000"/>
              </a:lnSpc>
            </a:pPr>
            <a:r>
              <a:rPr lang="en-US" sz="1600" smtClean="0"/>
              <a:t>Campus NIC – can firewall here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Host-based firewall (IP tables) on dCache servers (WAN)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/>
              <a:t>Policy Based Routing (PBR) on ATLAS links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Default Free Routing for High Performance Links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PBR for others (reverse logic)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Autoblocker (router ACL) on Internet interfaces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Minimal block is 4 hours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Architecture </a:t>
            </a:r>
            <a:r>
              <a:rPr lang="en-US" sz="2400" smtClean="0"/>
              <a:t>cont</a:t>
            </a:r>
            <a:r>
              <a:rPr lang="en-US" smtClean="0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20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Dedicated High Bandwidth Links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Directly connected to border routers</a:t>
            </a:r>
            <a:endParaRPr lang="en-US" sz="2200" smtClean="0"/>
          </a:p>
          <a:p>
            <a:pPr lvl="2"/>
            <a:r>
              <a:rPr lang="en-US" sz="1600" smtClean="0"/>
              <a:t>Virtual Gateway (HSRP) for fault tolerance</a:t>
            </a:r>
          </a:p>
          <a:p>
            <a:pPr lvl="1">
              <a:buFont typeface="Times" pitchFamily="18" charset="0"/>
              <a:buNone/>
            </a:pPr>
            <a:endParaRPr lang="en-US" sz="1200" smtClean="0"/>
          </a:p>
          <a:p>
            <a:pPr lvl="1"/>
            <a:r>
              <a:rPr lang="en-US" sz="1800" smtClean="0"/>
              <a:t>No network-based access controls on data path</a:t>
            </a:r>
          </a:p>
          <a:p>
            <a:pPr lvl="2"/>
            <a:r>
              <a:rPr lang="en-US" sz="1600" smtClean="0"/>
              <a:t>No Firewall or Router ACL’s</a:t>
            </a:r>
          </a:p>
          <a:p>
            <a:pPr lvl="2"/>
            <a:endParaRPr lang="en-US" sz="1600" smtClean="0"/>
          </a:p>
          <a:p>
            <a:pPr lvl="1"/>
            <a:r>
              <a:rPr lang="en-US" sz="1800" smtClean="0"/>
              <a:t>Secure the “Control Channel”</a:t>
            </a:r>
          </a:p>
          <a:p>
            <a:pPr lvl="2"/>
            <a:r>
              <a:rPr lang="en-US" sz="1600" smtClean="0"/>
              <a:t>Firewall or Load Balancer</a:t>
            </a:r>
          </a:p>
          <a:p>
            <a:pPr lvl="2"/>
            <a:r>
              <a:rPr lang="en-US" sz="1600" smtClean="0"/>
              <a:t>Host based ACL’s</a:t>
            </a:r>
          </a:p>
          <a:p>
            <a:pPr lvl="2"/>
            <a:endParaRPr lang="en-US" sz="1800" smtClean="0"/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Architecture </a:t>
            </a:r>
            <a:r>
              <a:rPr lang="en-US" sz="2400" smtClean="0"/>
              <a:t>cont</a:t>
            </a:r>
            <a:r>
              <a:rPr lang="en-US" smtClean="0"/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20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Tiered Firewall Architecture for BNL Campus Access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PDN Firewall / Proxies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2"/>
            <a:r>
              <a:rPr lang="en-US" sz="1600" smtClean="0"/>
              <a:t>Access is either firewalled or proxied</a:t>
            </a:r>
          </a:p>
          <a:p>
            <a:pPr lvl="3">
              <a:lnSpc>
                <a:spcPct val="60000"/>
              </a:lnSpc>
            </a:pPr>
            <a:r>
              <a:rPr lang="en-US" sz="1600" smtClean="0"/>
              <a:t>Load Balancer on PDN Proxies</a:t>
            </a:r>
          </a:p>
          <a:p>
            <a:pPr lvl="3">
              <a:lnSpc>
                <a:spcPct val="60000"/>
              </a:lnSpc>
            </a:pPr>
            <a:r>
              <a:rPr lang="en-US" sz="1600" smtClean="0"/>
              <a:t>One IP address / service</a:t>
            </a:r>
          </a:p>
          <a:p>
            <a:pPr lvl="2"/>
            <a:r>
              <a:rPr lang="en-US" sz="1600" smtClean="0"/>
              <a:t>Limits outside access into BNL</a:t>
            </a:r>
          </a:p>
          <a:p>
            <a:pPr lvl="2"/>
            <a:r>
              <a:rPr lang="en-US" sz="1600" smtClean="0"/>
              <a:t>Secures ATLAS control channel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Internal Firewalls / Proxies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 lvl="2"/>
            <a:r>
              <a:rPr lang="en-US" sz="1600" smtClean="0"/>
              <a:t>Access is either firewalled or proxied  </a:t>
            </a:r>
          </a:p>
          <a:p>
            <a:pPr lvl="2"/>
            <a:r>
              <a:rPr lang="en-US" sz="1600" smtClean="0"/>
              <a:t>Limits intra-campus access into RHIC / ATLAS</a:t>
            </a:r>
          </a:p>
          <a:p>
            <a:pPr lvl="2"/>
            <a:r>
              <a:rPr lang="en-US" sz="1600" smtClean="0"/>
              <a:t>Slightly more liberal access controls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05975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gippd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9231</TotalTime>
  <Words>528</Words>
  <Application>Microsoft Office PowerPoint</Application>
  <PresentationFormat>On-screen Show (4:3)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Wingdings</vt:lpstr>
      <vt:lpstr>Times</vt:lpstr>
      <vt:lpstr>Blank Presentation</vt:lpstr>
      <vt:lpstr>Secure High Performance Networking at BNL</vt:lpstr>
      <vt:lpstr>Objectives:</vt:lpstr>
      <vt:lpstr>Dark Fiber Deployment</vt:lpstr>
      <vt:lpstr>Slide 4</vt:lpstr>
      <vt:lpstr>Basic Architecture</vt:lpstr>
      <vt:lpstr>Basic Architecture cont.</vt:lpstr>
      <vt:lpstr>Basic Architecture cont.</vt:lpstr>
      <vt:lpstr>Slide 8</vt:lpstr>
      <vt:lpstr>Slide 9</vt:lpstr>
      <vt:lpstr>Slide 10</vt:lpstr>
      <vt:lpstr>RHIC ATLAS Internal Architecture</vt:lpstr>
      <vt:lpstr>Slide 12</vt:lpstr>
      <vt:lpstr>User Authentication</vt:lpstr>
      <vt:lpstr>Configuration Management</vt:lpstr>
      <vt:lpstr>Vulnerability Scanners</vt:lpstr>
      <vt:lpstr>Autoblocker</vt:lpstr>
      <vt:lpstr>Slide 17</vt:lpstr>
      <vt:lpstr>100gb Science DMZ Entry Level</vt:lpstr>
      <vt:lpstr>Slide 19</vt:lpstr>
      <vt:lpstr>100gb Science DMZ Full Blown</vt:lpstr>
      <vt:lpstr>Slide 21</vt:lpstr>
      <vt:lpstr>???  Thank You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demar</cp:lastModifiedBy>
  <cp:revision>567</cp:revision>
  <cp:lastPrinted>2007-07-02T19:06:14Z</cp:lastPrinted>
  <dcterms:created xsi:type="dcterms:W3CDTF">2007-06-28T20:22:43Z</dcterms:created>
  <dcterms:modified xsi:type="dcterms:W3CDTF">2013-01-17T00:44:44Z</dcterms:modified>
</cp:coreProperties>
</file>