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0"/>
  </p:notesMasterIdLst>
  <p:sldIdLst>
    <p:sldId id="377" r:id="rId2"/>
    <p:sldId id="378" r:id="rId3"/>
    <p:sldId id="399" r:id="rId4"/>
    <p:sldId id="397" r:id="rId5"/>
    <p:sldId id="398" r:id="rId6"/>
    <p:sldId id="383" r:id="rId7"/>
    <p:sldId id="402" r:id="rId8"/>
    <p:sldId id="38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C00"/>
    <a:srgbClr val="3333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5C1E0A1-108B-4178-A5C4-1BA21DEE7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CDC4A-CD42-4F6F-90DD-6033B3C3E05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2444" tIns="46222" rIns="92444" bIns="46222"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4" tIns="46222" rIns="92444" bIns="46222" anchor="b"/>
          <a:lstStyle/>
          <a:p>
            <a:pPr algn="r" defTabSz="922338" eaLnBrk="0" hangingPunct="0"/>
            <a:fld id="{D8FD7730-A699-4BD2-924E-E1ABBF53C0BD}" type="slidenum">
              <a:rPr lang="en-US" sz="1200"/>
              <a:pPr algn="r" defTabSz="922338" eaLnBrk="0" hangingPunct="0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CDC4A-CD42-4F6F-90DD-6033B3C3E057}" type="slidenum">
              <a:rPr lang="en-US" smtClean="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2444" tIns="46222" rIns="92444" bIns="46222"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4" tIns="46222" rIns="92444" bIns="46222" anchor="b"/>
          <a:lstStyle/>
          <a:p>
            <a:pPr algn="r" defTabSz="922338" eaLnBrk="0" hangingPunct="0"/>
            <a:fld id="{D8FD7730-A699-4BD2-924E-E1ABBF53C0BD}" type="slidenum">
              <a:rPr lang="en-US" sz="1200">
                <a:solidFill>
                  <a:prstClr val="black"/>
                </a:solidFill>
              </a:rPr>
              <a:pPr algn="r" defTabSz="922338" eaLnBrk="0" hangingPunct="0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6A4E-B988-47B4-96B2-8B18E534A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F1D8-23F7-497A-91AD-D3285EDF2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4116B-1ECA-4081-BD75-083FA27EB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70000"/>
            <a:ext cx="8229600" cy="51990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2610-8706-430E-9EEC-7EB2817D2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3C40-5A47-41F3-9326-86C2D3CC8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70000"/>
            <a:ext cx="4038600" cy="252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4938"/>
            <a:ext cx="4038600" cy="25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3E13-61E0-4AA2-9941-4687231E5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E9FF-5C8D-4558-9A3D-23A8F3E2E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E56C-F886-4F0F-840F-985FC64E5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943E5-B0B0-4FE1-BCA7-1EE7988B27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72D3-319A-415D-8E4F-E8488B7AD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15056-7A04-4FCB-BC98-BD3642B039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CC651-D276-4869-830D-CD9B6C8B46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E8C7-B417-4FDE-917B-9C469ECFB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711C-D5C9-442A-9CAB-315357282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F5D5FC4A-7BAC-47F4-BB21-8A9F7255B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>
              <a:lnSpc>
                <a:spcPct val="85000"/>
              </a:lnSpc>
              <a:defRPr/>
            </a:pPr>
            <a:endParaRPr lang="en-US" sz="2200" i="1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30" name="Picture 9" descr="New_DOE_Logo_Color_04280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1925" y="171450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solidFill>
                  <a:srgbClr val="0000FF"/>
                </a:solidFill>
              </a:rPr>
              <a:t>View from Washington and Germantown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781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Vincent </a:t>
            </a:r>
            <a:r>
              <a:rPr lang="en-US" dirty="0" err="1" smtClean="0"/>
              <a:t>Dattoria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ESnet</a:t>
            </a:r>
            <a:r>
              <a:rPr lang="en-US" sz="2400" dirty="0" smtClean="0"/>
              <a:t> Program Manager, Facilities Division, Office of Advanced Scientific Computing Research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January 17th, 2013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Talk Outline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SC Organization</a:t>
            </a:r>
          </a:p>
          <a:p>
            <a:r>
              <a:rPr lang="en-US" sz="2800" dirty="0" smtClean="0"/>
              <a:t>ASCR </a:t>
            </a:r>
            <a:r>
              <a:rPr lang="en-US" sz="2800" dirty="0" smtClean="0"/>
              <a:t>Org Chart (old)</a:t>
            </a:r>
            <a:endParaRPr lang="en-US" sz="2800" dirty="0" smtClean="0"/>
          </a:p>
          <a:p>
            <a:r>
              <a:rPr lang="en-US" sz="2800" dirty="0" smtClean="0"/>
              <a:t>2013 ASCR Budget Request</a:t>
            </a:r>
          </a:p>
          <a:p>
            <a:r>
              <a:rPr lang="en-US" sz="2800" dirty="0" smtClean="0"/>
              <a:t>DOE </a:t>
            </a:r>
            <a:r>
              <a:rPr lang="en-US" sz="2800" dirty="0" smtClean="0"/>
              <a:t>Conference </a:t>
            </a:r>
            <a:r>
              <a:rPr lang="en-US" sz="2800" dirty="0" smtClean="0"/>
              <a:t>Reporting (updated)</a:t>
            </a:r>
          </a:p>
          <a:p>
            <a:r>
              <a:rPr lang="en-US" sz="2800" dirty="0" smtClean="0"/>
              <a:t>ASCR Facilities Strategic Planning</a:t>
            </a:r>
            <a:endParaRPr lang="en-US" sz="2800" dirty="0" smtClean="0"/>
          </a:p>
          <a:p>
            <a:r>
              <a:rPr lang="en-US" sz="2800" dirty="0" smtClean="0"/>
              <a:t>Notable Activities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ESCC January 17, 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1669256"/>
            <a:ext cx="7239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ASCR Org Chart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848599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ASCR Budget Request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1421606"/>
            <a:ext cx="78867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2819400" y="228600"/>
            <a:ext cx="6019800" cy="762000"/>
          </a:xfrm>
        </p:spPr>
        <p:txBody>
          <a:bodyPr/>
          <a:lstStyle/>
          <a:p>
            <a:r>
              <a:rPr lang="en-US" b="1" dirty="0" smtClean="0"/>
              <a:t>DOE Conference Reporting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r>
              <a:rPr lang="en-US" sz="2400" dirty="0" smtClean="0"/>
              <a:t>OMB </a:t>
            </a:r>
            <a:r>
              <a:rPr lang="en-US" sz="2400" dirty="0" smtClean="0"/>
              <a:t>policy for conference sponsorship, hosting, and attendance.</a:t>
            </a:r>
          </a:p>
          <a:p>
            <a:r>
              <a:rPr lang="en-US" sz="2400" dirty="0" smtClean="0"/>
              <a:t>Data </a:t>
            </a:r>
            <a:r>
              <a:rPr lang="en-US" sz="2400" dirty="0" smtClean="0"/>
              <a:t>requested annually and updated quarterly (w/actuals).</a:t>
            </a:r>
          </a:p>
          <a:p>
            <a:pPr lvl="1"/>
            <a:r>
              <a:rPr lang="en-US" sz="2000" dirty="0" smtClean="0"/>
              <a:t>Hosting a conference with 30 or more participants and at least half on official travel</a:t>
            </a:r>
          </a:p>
          <a:p>
            <a:pPr lvl="1"/>
            <a:r>
              <a:rPr lang="en-US" sz="2000" dirty="0" smtClean="0"/>
              <a:t>Sending 15 or more participants from the organization</a:t>
            </a:r>
          </a:p>
          <a:p>
            <a:pPr lvl="1"/>
            <a:r>
              <a:rPr lang="en-US" sz="2000" strike="sngStrike" dirty="0" smtClean="0">
                <a:solidFill>
                  <a:srgbClr val="00B0F0"/>
                </a:solidFill>
              </a:rPr>
              <a:t>Conference expenditures &gt;$100K (travel, fees, etc</a:t>
            </a:r>
            <a:r>
              <a:rPr lang="en-US" sz="2000" strike="sngStrike" dirty="0" smtClean="0">
                <a:solidFill>
                  <a:srgbClr val="00B0F0"/>
                </a:solidFill>
              </a:rPr>
              <a:t>.) </a:t>
            </a:r>
            <a:r>
              <a:rPr lang="en-US" sz="2000" b="1" dirty="0" smtClean="0">
                <a:solidFill>
                  <a:srgbClr val="00B0F0"/>
                </a:solidFill>
              </a:rPr>
              <a:t>(SC)</a:t>
            </a:r>
          </a:p>
          <a:p>
            <a:pPr lvl="1"/>
            <a:r>
              <a:rPr lang="en-US" sz="2000" b="1" dirty="0" smtClean="0">
                <a:solidFill>
                  <a:srgbClr val="00B0F0"/>
                </a:solidFill>
              </a:rPr>
              <a:t>Entered into conference database before authorizations begin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400" dirty="0" smtClean="0"/>
              <a:t>Scope: Feds and DOE contractors</a:t>
            </a:r>
          </a:p>
          <a:p>
            <a:r>
              <a:rPr lang="en-US" sz="2400" dirty="0" smtClean="0"/>
              <a:t>Different approval levels based on costs:</a:t>
            </a:r>
          </a:p>
          <a:p>
            <a:pPr lvl="1"/>
            <a:r>
              <a:rPr lang="en-US" sz="2000" dirty="0" smtClean="0"/>
              <a:t>AD/SC-2 for &lt;$100K or </a:t>
            </a:r>
            <a:r>
              <a:rPr lang="en-US" sz="2000" b="1" dirty="0" smtClean="0"/>
              <a:t>operational</a:t>
            </a:r>
            <a:r>
              <a:rPr lang="en-US" sz="2000" dirty="0" smtClean="0"/>
              <a:t> in nature</a:t>
            </a:r>
          </a:p>
          <a:p>
            <a:pPr lvl="1"/>
            <a:r>
              <a:rPr lang="en-US" sz="2000" dirty="0" err="1" smtClean="0"/>
              <a:t>Dep</a:t>
            </a:r>
            <a:r>
              <a:rPr lang="en-US" sz="2000" dirty="0" smtClean="0"/>
              <a:t> Sec for $100K-$500K</a:t>
            </a:r>
          </a:p>
          <a:p>
            <a:pPr lvl="1"/>
            <a:r>
              <a:rPr lang="en-US" sz="2000" dirty="0" smtClean="0"/>
              <a:t>Secretary waiver for &gt;$500K “exceptional circumstances</a:t>
            </a:r>
            <a:r>
              <a:rPr lang="en-US" sz="2200" dirty="0" smtClean="0"/>
              <a:t>”</a:t>
            </a:r>
          </a:p>
          <a:p>
            <a:pPr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2819400" y="228600"/>
            <a:ext cx="6019800" cy="762000"/>
          </a:xfrm>
        </p:spPr>
        <p:txBody>
          <a:bodyPr/>
          <a:lstStyle/>
          <a:p>
            <a:r>
              <a:rPr lang="en-US" b="1" dirty="0" smtClean="0"/>
              <a:t>ASCR Facilities Strategic Planning</a:t>
            </a:r>
            <a:endParaRPr lang="en-US" b="1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r>
              <a:rPr lang="en-US" sz="2400" dirty="0" smtClean="0"/>
              <a:t>Strategic planning retreat- GTN</a:t>
            </a:r>
          </a:p>
          <a:p>
            <a:pPr lvl="1"/>
            <a:r>
              <a:rPr lang="en-US" sz="2200" dirty="0" smtClean="0"/>
              <a:t>Each ASCR scientific user facility (ALCF, </a:t>
            </a:r>
            <a:r>
              <a:rPr lang="en-US" sz="2200" dirty="0" err="1" smtClean="0"/>
              <a:t>ESnet</a:t>
            </a:r>
            <a:r>
              <a:rPr lang="en-US" sz="2200" dirty="0" smtClean="0"/>
              <a:t>, NERSC, OLCF</a:t>
            </a:r>
          </a:p>
          <a:p>
            <a:pPr lvl="1"/>
            <a:r>
              <a:rPr lang="en-US" sz="2200" dirty="0" smtClean="0"/>
              <a:t>Presentations in A.M., discussions in P.M.</a:t>
            </a:r>
          </a:p>
          <a:p>
            <a:pPr lvl="1"/>
            <a:r>
              <a:rPr lang="en-US" sz="2200" dirty="0" smtClean="0"/>
              <a:t>ASCAC observers</a:t>
            </a:r>
          </a:p>
          <a:p>
            <a:endParaRPr lang="en-US" sz="1800" b="0" dirty="0" smtClean="0"/>
          </a:p>
          <a:p>
            <a:r>
              <a:rPr lang="en-US" sz="2400" dirty="0" smtClean="0"/>
              <a:t>Charge to Advisory Committee</a:t>
            </a:r>
          </a:p>
          <a:p>
            <a:pPr lvl="1"/>
            <a:r>
              <a:rPr lang="en-US" sz="2200" dirty="0" smtClean="0"/>
              <a:t>Sent to each SC advisory committee</a:t>
            </a:r>
          </a:p>
          <a:p>
            <a:pPr lvl="1"/>
            <a:r>
              <a:rPr lang="en-US" sz="2200" dirty="0" smtClean="0"/>
              <a:t>10-year view (2014-2024)</a:t>
            </a:r>
          </a:p>
          <a:p>
            <a:pPr lvl="1"/>
            <a:r>
              <a:rPr lang="en-US" sz="2200" dirty="0" smtClean="0"/>
              <a:t>Subcommittee reviews plans and suggests subtractions or additions (&gt;$100M)</a:t>
            </a:r>
          </a:p>
          <a:p>
            <a:pPr lvl="1"/>
            <a:r>
              <a:rPr lang="en-US" sz="2200" dirty="0" smtClean="0"/>
              <a:t>Report d</a:t>
            </a:r>
            <a:r>
              <a:rPr lang="en-US" sz="2200" dirty="0" smtClean="0"/>
              <a:t>ue March 22, 2013</a:t>
            </a:r>
          </a:p>
          <a:p>
            <a:pPr lvl="1"/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>
                    <a:lumMod val="75000"/>
                  </a:srgbClr>
                </a:solidFill>
              </a:rPr>
              <a:t>ESCC January 17, 2013</a:t>
            </a:r>
            <a:endParaRPr lang="en-US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Notable Activities</a:t>
            </a:r>
            <a:endParaRPr lang="en-US" dirty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u="sng" dirty="0" smtClean="0"/>
              <a:t>Upcoming-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ASCAC </a:t>
            </a:r>
            <a:r>
              <a:rPr lang="en-US" sz="2400" dirty="0"/>
              <a:t>(</a:t>
            </a:r>
            <a:r>
              <a:rPr lang="en-US" sz="2400" b="0" dirty="0"/>
              <a:t>Wash, AGU</a:t>
            </a:r>
            <a:r>
              <a:rPr lang="en-US" sz="2400" dirty="0"/>
              <a:t>): </a:t>
            </a:r>
            <a:r>
              <a:rPr lang="en-US" sz="2400" dirty="0" smtClean="0"/>
              <a:t>Mar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ASCR Facilities Strategic Retreat </a:t>
            </a:r>
            <a:r>
              <a:rPr lang="en-US" sz="2400" b="0" dirty="0" smtClean="0"/>
              <a:t>(GTN, MD)</a:t>
            </a:r>
            <a:r>
              <a:rPr lang="en-US" sz="2400" dirty="0" smtClean="0"/>
              <a:t>: Jan </a:t>
            </a:r>
            <a:r>
              <a:rPr lang="en-US" sz="2400" dirty="0" smtClean="0"/>
              <a:t>30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2013 </a:t>
            </a:r>
            <a:r>
              <a:rPr lang="en-US" sz="2400" dirty="0" err="1" smtClean="0"/>
              <a:t>Exascale</a:t>
            </a:r>
            <a:r>
              <a:rPr lang="en-US" sz="2400" dirty="0" smtClean="0"/>
              <a:t> Operating and Runtime Systems (proposals due): Feb 18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NERSC/FES Program Requirements Review Workshop </a:t>
            </a:r>
            <a:r>
              <a:rPr lang="en-US" sz="2400" b="0" dirty="0" smtClean="0"/>
              <a:t>(Rockville, MD</a:t>
            </a:r>
            <a:r>
              <a:rPr lang="en-US" sz="2400" dirty="0" smtClean="0"/>
              <a:t>): Mar </a:t>
            </a:r>
            <a:r>
              <a:rPr lang="en-US" sz="2400" dirty="0" smtClean="0"/>
              <a:t>19-20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ESnet</a:t>
            </a:r>
            <a:r>
              <a:rPr lang="en-US" sz="2400" dirty="0" smtClean="0"/>
              <a:t>/HEP-NP Program Requirements Review Workshop </a:t>
            </a:r>
            <a:r>
              <a:rPr lang="en-US" sz="2400" b="0" dirty="0" smtClean="0"/>
              <a:t>(Wash DC metro)</a:t>
            </a:r>
            <a:r>
              <a:rPr lang="en-US" sz="2400" dirty="0" smtClean="0"/>
              <a:t>: Summer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ESnet</a:t>
            </a:r>
            <a:r>
              <a:rPr lang="en-US" sz="2400" dirty="0" smtClean="0"/>
              <a:t>  On-site Operational Assessment </a:t>
            </a:r>
            <a:r>
              <a:rPr lang="en-US" sz="2400" b="0" dirty="0" smtClean="0"/>
              <a:t>(LBNL): </a:t>
            </a:r>
            <a:r>
              <a:rPr lang="en-US" sz="2400" dirty="0" smtClean="0"/>
              <a:t>Mar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ESnet</a:t>
            </a:r>
            <a:r>
              <a:rPr lang="en-US" sz="2200" dirty="0" smtClean="0"/>
              <a:t> customer satisfaction surveys due prior…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January 17,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R Program Presentation090331dh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ASCAC-master-022307</Template>
  <TotalTime>6006</TotalTime>
  <Words>336</Words>
  <Application>Microsoft Office PowerPoint</Application>
  <PresentationFormat>On-screen Show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ASCR Program Presentation090331dh</vt:lpstr>
      <vt:lpstr>View from Washington and Germantown</vt:lpstr>
      <vt:lpstr>Talk Outline</vt:lpstr>
      <vt:lpstr>SC Organization</vt:lpstr>
      <vt:lpstr>ASCR Org Chart</vt:lpstr>
      <vt:lpstr>2013 ASCR Budget Request</vt:lpstr>
      <vt:lpstr>DOE Conference Reporting</vt:lpstr>
      <vt:lpstr>ASCR Facilities Strategic Planning</vt:lpstr>
      <vt:lpstr>Notable Activities</vt:lpstr>
    </vt:vector>
  </TitlesOfParts>
  <Company>US Department of Energy/ASCR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helland</dc:creator>
  <cp:lastModifiedBy>Cosmo</cp:lastModifiedBy>
  <cp:revision>357</cp:revision>
  <dcterms:created xsi:type="dcterms:W3CDTF">2009-02-13T19:11:42Z</dcterms:created>
  <dcterms:modified xsi:type="dcterms:W3CDTF">2013-01-16T00:55:53Z</dcterms:modified>
</cp:coreProperties>
</file>