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0"/>
  </p:notesMasterIdLst>
  <p:handoutMasterIdLst>
    <p:handoutMasterId r:id="rId41"/>
  </p:handoutMasterIdLst>
  <p:sldIdLst>
    <p:sldId id="263" r:id="rId3"/>
    <p:sldId id="354" r:id="rId4"/>
    <p:sldId id="353" r:id="rId5"/>
    <p:sldId id="387" r:id="rId6"/>
    <p:sldId id="359" r:id="rId7"/>
    <p:sldId id="388" r:id="rId8"/>
    <p:sldId id="367" r:id="rId9"/>
    <p:sldId id="366" r:id="rId10"/>
    <p:sldId id="374" r:id="rId11"/>
    <p:sldId id="360" r:id="rId12"/>
    <p:sldId id="363" r:id="rId13"/>
    <p:sldId id="361" r:id="rId14"/>
    <p:sldId id="369" r:id="rId15"/>
    <p:sldId id="364" r:id="rId16"/>
    <p:sldId id="365" r:id="rId17"/>
    <p:sldId id="368" r:id="rId18"/>
    <p:sldId id="386" r:id="rId19"/>
    <p:sldId id="389" r:id="rId20"/>
    <p:sldId id="391" r:id="rId21"/>
    <p:sldId id="390" r:id="rId22"/>
    <p:sldId id="356" r:id="rId23"/>
    <p:sldId id="372" r:id="rId24"/>
    <p:sldId id="384" r:id="rId25"/>
    <p:sldId id="370" r:id="rId26"/>
    <p:sldId id="373" r:id="rId27"/>
    <p:sldId id="371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55" r:id="rId36"/>
    <p:sldId id="385" r:id="rId37"/>
    <p:sldId id="382" r:id="rId38"/>
    <p:sldId id="358" r:id="rId39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79646"/>
    <a:srgbClr val="4F81BD"/>
    <a:srgbClr val="C0504D"/>
    <a:srgbClr val="004C97"/>
    <a:srgbClr val="00B5E2"/>
    <a:srgbClr val="63666A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47" autoAdjust="0"/>
    <p:restoredTop sz="98464" autoAdjust="0"/>
  </p:normalViewPr>
  <p:slideViewPr>
    <p:cSldViewPr snapToGrid="0" snapToObjects="1">
      <p:cViewPr varScale="1">
        <p:scale>
          <a:sx n="128" d="100"/>
          <a:sy n="128" d="100"/>
        </p:scale>
        <p:origin x="1952" y="88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6/26/2023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6/26/2023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C1517-621B-43C2-9BA9-5BF605AF91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20000" y="131012"/>
            <a:ext cx="1359282" cy="2809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David Warner | Photon Detector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829886" y="6451676"/>
            <a:ext cx="1136650" cy="2349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2883232/1" TargetMode="External"/><Relationship Id="rId7" Type="http://schemas.openxmlformats.org/officeDocument/2006/relationships/image" Target="../media/image40.png"/><Relationship Id="rId2" Type="http://schemas.openxmlformats.org/officeDocument/2006/relationships/hyperlink" Target="https://edms.cern.ch/document/2883231/1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nam10.safelinks.protection.outlook.com/?url=https%3A%2F%2Fedms.cern.ch%2Fdocument%2F2883233%2F1&amp;data=05%7C01%7CDavid.Warner%40colostate.edu%7C19d1909466de42b8cd3f08db3f4bdcfd%7Cafb58802ff7a4bb1ab21367ff2ecfc8b%7C0%7C0%7C638173367318964410%7CUnknown%7CTWFpbGZsb3d8eyJWIjoiMC4wLjAwMDAiLCJQIjoiV2luMzIiLCJBTiI6Ik1haWwiLCJXVCI6Mn0%3D%7C3000%7C%7C%7C&amp;sdata=DgBJwhg3sQobRne%2B3h0aC6uQHF4kB5V7AIavR0x7rB8%3D&amp;reserved=0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dms.cern.ch/project/CERN-000024099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57200" y="1711325"/>
            <a:ext cx="8218488" cy="1143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26 June 2023 FD2 PDS Module Design Workshop: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Overview and Schedule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523297" y="3824938"/>
            <a:ext cx="8221663" cy="95488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Helvetica" charset="0"/>
              </a:rPr>
              <a:t>David Warner </a:t>
            </a:r>
          </a:p>
          <a:p>
            <a:pPr algn="ctr"/>
            <a:r>
              <a:rPr lang="en-US" dirty="0">
                <a:latin typeface="Helvetica" charset="0"/>
              </a:rPr>
              <a:t>6/26/23</a:t>
            </a:r>
          </a:p>
        </p:txBody>
      </p:sp>
      <p:pic>
        <p:nvPicPr>
          <p:cNvPr id="4" name="Picture 2" descr="Hans Hochheim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032" y="5795965"/>
            <a:ext cx="1009087" cy="1009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37BA5-E940-4D13-3F61-44A33303D43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1B9E5-CC71-B1F0-376D-B4B14E59F73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8720A1-D1FF-3967-6F2B-D21B1156874E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4687888" y="432609"/>
            <a:ext cx="3998912" cy="2713359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F18DF-97D7-D10D-41A9-ACF5E5F2FE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CE9042-1C3B-8167-CED2-929361AD3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88" y="3255819"/>
            <a:ext cx="3988530" cy="2752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F413CB-21F7-71E7-FF09-697859B83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56" y="3255819"/>
            <a:ext cx="3682291" cy="2996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D01F92-E602-41DE-CFA9-56602F7A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5284"/>
            <a:ext cx="8293100" cy="548785"/>
          </a:xfrm>
        </p:spPr>
        <p:txBody>
          <a:bodyPr/>
          <a:lstStyle/>
          <a:p>
            <a:r>
              <a:rPr lang="en-US" dirty="0"/>
              <a:t>Core- Spring-loaded SiPM mounting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F58B2A-3FE5-95E8-0EC2-6D9F7778D83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93700" y="682388"/>
            <a:ext cx="3998912" cy="2398783"/>
          </a:xfrm>
        </p:spPr>
        <p:txBody>
          <a:bodyPr/>
          <a:lstStyle/>
          <a:p>
            <a:r>
              <a:rPr lang="en-US" dirty="0"/>
              <a:t>2 springs push SiPMs against WLS plate</a:t>
            </a:r>
          </a:p>
          <a:p>
            <a:r>
              <a:rPr lang="en-US" dirty="0"/>
              <a:t>Designed to accommodate full relative WLS plate motion during cooldown (~6mm total)</a:t>
            </a:r>
          </a:p>
          <a:p>
            <a:r>
              <a:rPr lang="en-US" dirty="0"/>
              <a:t>Acrylic shoe behind flexi PCB to manage contraction of PCB relative to spring structure.</a:t>
            </a:r>
          </a:p>
          <a:p>
            <a:r>
              <a:rPr lang="en-US" dirty="0">
                <a:solidFill>
                  <a:srgbClr val="FF0000"/>
                </a:solidFill>
              </a:rPr>
              <a:t>Need to optimize </a:t>
            </a:r>
            <a:r>
              <a:rPr lang="en-US" dirty="0" err="1">
                <a:solidFill>
                  <a:srgbClr val="FF0000"/>
                </a:solidFill>
              </a:rPr>
              <a:t>Vikuiti</a:t>
            </a:r>
            <a:r>
              <a:rPr lang="en-US" dirty="0">
                <a:solidFill>
                  <a:srgbClr val="FF0000"/>
                </a:solidFill>
              </a:rPr>
              <a:t> on SiPM PCBs.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17109-8BDF-7116-E40C-F447B6824A6E}"/>
              </a:ext>
            </a:extLst>
          </p:cNvPr>
          <p:cNvSpPr txBox="1"/>
          <p:nvPr/>
        </p:nvSpPr>
        <p:spPr>
          <a:xfrm>
            <a:off x="7270474" y="2454965"/>
            <a:ext cx="12575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Vikuiti</a:t>
            </a:r>
            <a:r>
              <a:rPr lang="en-US" dirty="0"/>
              <a:t> here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7FD285-2FED-E492-81BD-B14D19296F46}"/>
              </a:ext>
            </a:extLst>
          </p:cNvPr>
          <p:cNvCxnSpPr/>
          <p:nvPr/>
        </p:nvCxnSpPr>
        <p:spPr>
          <a:xfrm flipH="1" flipV="1">
            <a:off x="6301409" y="2102126"/>
            <a:ext cx="969065" cy="5466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20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B5BFE-6800-0634-3C69-BE69462F7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04" y="61738"/>
            <a:ext cx="4959205" cy="548785"/>
          </a:xfrm>
        </p:spPr>
        <p:txBody>
          <a:bodyPr/>
          <a:lstStyle/>
          <a:p>
            <a:r>
              <a:rPr lang="en-US" dirty="0"/>
              <a:t>Core- Cathode HV breakdown protection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BFB32-E43A-72F4-21C7-0BC05C9A55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3748D-B59F-F639-E590-06F6E7E5B1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26A06D-C357-C2C9-97FC-0792EAFC689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50104" y="709650"/>
            <a:ext cx="4428114" cy="2578716"/>
          </a:xfrm>
        </p:spPr>
        <p:txBody>
          <a:bodyPr/>
          <a:lstStyle/>
          <a:p>
            <a:r>
              <a:rPr lang="en-US" sz="1800" dirty="0"/>
              <a:t>3-sided Faraday cage (single-sided copper-clad FR4, stainless steel backing channel) provides protection for SiPMs and cables.</a:t>
            </a:r>
          </a:p>
          <a:p>
            <a:r>
              <a:rPr lang="en-US" sz="1800" dirty="0"/>
              <a:t>Connected to electronics box ground.</a:t>
            </a:r>
          </a:p>
          <a:p>
            <a:r>
              <a:rPr lang="en-US" sz="1800" dirty="0"/>
              <a:t>Enclosure designed to protect SiPMs after thermal contraction of WLS plate.</a:t>
            </a:r>
          </a:p>
          <a:p>
            <a:r>
              <a:rPr lang="en-US" sz="1800" dirty="0"/>
              <a:t>Validated by simulations at FNAL, BNL.</a:t>
            </a:r>
          </a:p>
          <a:p>
            <a:r>
              <a:rPr lang="en-US" sz="1800" dirty="0">
                <a:solidFill>
                  <a:srgbClr val="FF0000"/>
                </a:solidFill>
              </a:rPr>
              <a:t>Need to optimize </a:t>
            </a:r>
            <a:r>
              <a:rPr lang="en-US" sz="1800" dirty="0" err="1">
                <a:solidFill>
                  <a:srgbClr val="FF0000"/>
                </a:solidFill>
              </a:rPr>
              <a:t>Vikuiti</a:t>
            </a:r>
            <a:r>
              <a:rPr lang="en-US" sz="1800" dirty="0">
                <a:solidFill>
                  <a:srgbClr val="FF0000"/>
                </a:solidFill>
              </a:rPr>
              <a:t> application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E6DC41-FA14-FC09-D6C7-77E2F73C50A7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4751388" y="182245"/>
            <a:ext cx="3998912" cy="288260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10DD0F-E586-9FB8-8938-88EAFD3B09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F0D957-E095-F152-F1A3-27FB05506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88" y="3535603"/>
            <a:ext cx="4048551" cy="2711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45445A-676F-FF1E-2C5B-E43ACA169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61" y="3602182"/>
            <a:ext cx="3470458" cy="2578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3E72B-A0A2-B454-D5A4-FADC474ACB7D}"/>
              </a:ext>
            </a:extLst>
          </p:cNvPr>
          <p:cNvSpPr txBox="1"/>
          <p:nvPr/>
        </p:nvSpPr>
        <p:spPr>
          <a:xfrm>
            <a:off x="8011667" y="2741687"/>
            <a:ext cx="882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Vikuiti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r>
              <a:rPr lang="en-US" dirty="0">
                <a:solidFill>
                  <a:srgbClr val="FF0000"/>
                </a:solidFill>
              </a:rPr>
              <a:t>Tyvek?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AD8839-601F-0A16-C283-117E3BA95F25}"/>
              </a:ext>
            </a:extLst>
          </p:cNvPr>
          <p:cNvCxnSpPr/>
          <p:nvPr/>
        </p:nvCxnSpPr>
        <p:spPr>
          <a:xfrm flipH="1" flipV="1">
            <a:off x="6927574" y="2375452"/>
            <a:ext cx="1084093" cy="6894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83C925-6432-2012-7038-9DC6BCE30950}"/>
              </a:ext>
            </a:extLst>
          </p:cNvPr>
          <p:cNvCxnSpPr>
            <a:cxnSpLocks/>
          </p:cNvCxnSpPr>
          <p:nvPr/>
        </p:nvCxnSpPr>
        <p:spPr>
          <a:xfrm flipH="1" flipV="1">
            <a:off x="6975966" y="1795377"/>
            <a:ext cx="1035701" cy="1269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599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1DC3B-C0BF-3670-33A3-FF077AF9E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18918"/>
            <a:ext cx="8293100" cy="548785"/>
          </a:xfrm>
        </p:spPr>
        <p:txBody>
          <a:bodyPr/>
          <a:lstStyle/>
          <a:p>
            <a:r>
              <a:rPr lang="en-US" dirty="0"/>
              <a:t>Electronics enclosures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EDA4F5-A8F7-D54C-EF2F-30CCE9A216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82803-9FF4-DD72-2358-2E04EC9F87B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769615-52A7-0DA8-2671-699627062F3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1256" y="293310"/>
            <a:ext cx="4577663" cy="2487115"/>
          </a:xfrm>
        </p:spPr>
        <p:txBody>
          <a:bodyPr/>
          <a:lstStyle/>
          <a:p>
            <a:r>
              <a:rPr lang="en-US" sz="1600" dirty="0"/>
              <a:t>Folded stainless-steel sheet metal box.</a:t>
            </a:r>
          </a:p>
          <a:p>
            <a:r>
              <a:rPr lang="en-US" sz="1600" dirty="0"/>
              <a:t>Top cover can be removed after assembly to allow electronics hookup following installation in cryostat.</a:t>
            </a:r>
          </a:p>
          <a:p>
            <a:r>
              <a:rPr lang="en-US" sz="1600" dirty="0"/>
              <a:t>Extends module Faraday cage around electronics.</a:t>
            </a:r>
          </a:p>
          <a:p>
            <a:r>
              <a:rPr lang="en-US" sz="1600" dirty="0"/>
              <a:t>Provides light shield around POF and SOF to protect module</a:t>
            </a:r>
          </a:p>
          <a:p>
            <a:r>
              <a:rPr lang="en-US" sz="1600" dirty="0"/>
              <a:t>Can house both membrane (Copper) and cathode (POF, SOF) electronics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Shared box for two membrane modules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Protected from Faraday cage electrical contact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359432-5617-50D6-E69C-B0B73B7A00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C9BE34F-39B1-398C-168E-44430B300C40}"/>
              </a:ext>
            </a:extLst>
          </p:cNvPr>
          <p:cNvPicPr>
            <a:picLocks noGrp="1" noChangeAspect="1" noChangeArrowheads="1"/>
          </p:cNvPicPr>
          <p:nvPr>
            <p:ph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24" y="4498004"/>
            <a:ext cx="3425276" cy="14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DBED21-D4DB-E3F5-50F3-2B6E5A160C7E}"/>
              </a:ext>
            </a:extLst>
          </p:cNvPr>
          <p:cNvSpPr txBox="1"/>
          <p:nvPr/>
        </p:nvSpPr>
        <p:spPr>
          <a:xfrm>
            <a:off x="5325024" y="6061022"/>
            <a:ext cx="2825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Membrane module shared electronics box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29CF7F-78FD-AF17-5BCE-67714CEC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024" y="2271478"/>
            <a:ext cx="3425276" cy="2211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EFDFD-1647-23A1-BAA7-2C520A0A7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024" y="115643"/>
            <a:ext cx="3425276" cy="2178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409FB8-0D5E-648C-2949-8918FE0C7A82}"/>
              </a:ext>
            </a:extLst>
          </p:cNvPr>
          <p:cNvSpPr txBox="1"/>
          <p:nvPr/>
        </p:nvSpPr>
        <p:spPr>
          <a:xfrm>
            <a:off x="5624945" y="1717527"/>
            <a:ext cx="16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Cathode electronics box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7B2C11-1780-5D20-3361-4D22DB12ACAB}"/>
              </a:ext>
            </a:extLst>
          </p:cNvPr>
          <p:cNvSpPr txBox="1"/>
          <p:nvPr/>
        </p:nvSpPr>
        <p:spPr>
          <a:xfrm>
            <a:off x="6805536" y="3825182"/>
            <a:ext cx="1854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Membrane electronics box</a:t>
            </a:r>
          </a:p>
          <a:p>
            <a:r>
              <a:rPr lang="en-US" sz="1200" dirty="0"/>
              <a:t>(note openings in back)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101DFB-E16D-9D57-B0F4-F2EABAC6D05A}"/>
              </a:ext>
            </a:extLst>
          </p:cNvPr>
          <p:cNvCxnSpPr/>
          <p:nvPr/>
        </p:nvCxnSpPr>
        <p:spPr>
          <a:xfrm flipH="1">
            <a:off x="6128327" y="4065401"/>
            <a:ext cx="677209" cy="1941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336A60-5C6B-8F3A-9A31-E4065A1E2D47}"/>
              </a:ext>
            </a:extLst>
          </p:cNvPr>
          <p:cNvCxnSpPr>
            <a:stCxn id="15" idx="0"/>
          </p:cNvCxnSpPr>
          <p:nvPr/>
        </p:nvCxnSpPr>
        <p:spPr>
          <a:xfrm flipV="1">
            <a:off x="7732713" y="2841701"/>
            <a:ext cx="927177" cy="9834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03FD8A6-DADE-1717-AC6E-CC88C3D03047}"/>
              </a:ext>
            </a:extLst>
          </p:cNvPr>
          <p:cNvSpPr txBox="1"/>
          <p:nvPr/>
        </p:nvSpPr>
        <p:spPr>
          <a:xfrm>
            <a:off x="5522029" y="2570701"/>
            <a:ext cx="1779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“Fork lift” mounting arms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950E39-0BAF-0180-3073-B9A27EAADFBF}"/>
              </a:ext>
            </a:extLst>
          </p:cNvPr>
          <p:cNvCxnSpPr/>
          <p:nvPr/>
        </p:nvCxnSpPr>
        <p:spPr>
          <a:xfrm flipH="1">
            <a:off x="5477164" y="2847700"/>
            <a:ext cx="902038" cy="1015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486487B-5CB7-79E4-DC15-6E351C441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199" y="3277779"/>
            <a:ext cx="4288313" cy="3210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DD109C-8BF3-210F-DE64-235DE900718A}"/>
              </a:ext>
            </a:extLst>
          </p:cNvPr>
          <p:cNvSpPr txBox="1"/>
          <p:nvPr/>
        </p:nvSpPr>
        <p:spPr>
          <a:xfrm>
            <a:off x="7822166" y="61626"/>
            <a:ext cx="1367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Ground</a:t>
            </a:r>
          </a:p>
          <a:p>
            <a:r>
              <a:rPr lang="en-US" dirty="0">
                <a:solidFill>
                  <a:srgbClr val="FF0000"/>
                </a:solidFill>
              </a:rPr>
              <a:t>Isolation</a:t>
            </a:r>
          </a:p>
          <a:p>
            <a:r>
              <a:rPr lang="en-US" dirty="0">
                <a:solidFill>
                  <a:srgbClr val="FF0000"/>
                </a:solidFill>
              </a:rPr>
              <a:t>Here </a:t>
            </a:r>
          </a:p>
          <a:p>
            <a:r>
              <a:rPr lang="en-US" dirty="0">
                <a:solidFill>
                  <a:srgbClr val="FF0000"/>
                </a:solidFill>
              </a:rPr>
              <a:t>(Membrane)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920639-E942-1DAC-31E5-198E0BC37E5C}"/>
              </a:ext>
            </a:extLst>
          </p:cNvPr>
          <p:cNvCxnSpPr/>
          <p:nvPr/>
        </p:nvCxnSpPr>
        <p:spPr>
          <a:xfrm flipH="1">
            <a:off x="7151204" y="664428"/>
            <a:ext cx="670962" cy="3294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564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6664-C283-FEBD-800C-758534B0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07" y="51275"/>
            <a:ext cx="4424218" cy="548785"/>
          </a:xfrm>
        </p:spPr>
        <p:txBody>
          <a:bodyPr/>
          <a:lstStyle/>
          <a:p>
            <a:r>
              <a:rPr lang="en-US" dirty="0"/>
              <a:t>Filter Frame Assembly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60BF6-A918-A31F-307F-5961ABF7759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4576A-6196-951B-0318-25FCE882ABA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414696-12BA-15BF-548E-C67339EF2A7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99354" y="452781"/>
            <a:ext cx="4625071" cy="5833877"/>
          </a:xfrm>
        </p:spPr>
        <p:txBody>
          <a:bodyPr/>
          <a:lstStyle/>
          <a:p>
            <a:r>
              <a:rPr lang="en-US" sz="1800" dirty="0"/>
              <a:t>Dichroic filters are supported in pockets in FR-4 G-10 frames (16 per frame). </a:t>
            </a:r>
            <a:r>
              <a:rPr lang="en-US" sz="1800" dirty="0">
                <a:solidFill>
                  <a:srgbClr val="FF0000"/>
                </a:solidFill>
              </a:rPr>
              <a:t>(Can we accommodate 200 X 200mm filter plates if they become available?)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Held in place by polycarbonate washers with M3 screws.</a:t>
            </a:r>
          </a:p>
          <a:p>
            <a:endParaRPr lang="en-US" sz="1800" dirty="0"/>
          </a:p>
          <a:p>
            <a:r>
              <a:rPr lang="en-US" sz="1800" dirty="0"/>
              <a:t>Assembly time is approximately 30 minutes per frame.</a:t>
            </a:r>
          </a:p>
          <a:p>
            <a:endParaRPr lang="en-US" sz="1800" dirty="0"/>
          </a:p>
          <a:p>
            <a:r>
              <a:rPr lang="en-US" sz="1800" dirty="0"/>
              <a:t>Frame ribs covered with </a:t>
            </a:r>
            <a:r>
              <a:rPr lang="en-US" sz="1800" dirty="0" err="1"/>
              <a:t>Vikuiti</a:t>
            </a:r>
            <a:r>
              <a:rPr lang="en-US" sz="1800" dirty="0"/>
              <a:t> to increase light collection. </a:t>
            </a:r>
            <a:r>
              <a:rPr lang="en-US" sz="1800" dirty="0">
                <a:solidFill>
                  <a:srgbClr val="FF0000"/>
                </a:solidFill>
              </a:rPr>
              <a:t>(Need to optimize application)</a:t>
            </a:r>
          </a:p>
          <a:p>
            <a:endParaRPr lang="en-US" sz="1800" dirty="0"/>
          </a:p>
          <a:p>
            <a:r>
              <a:rPr lang="en-US" sz="1800" dirty="0"/>
              <a:t>Filters flush with inner surface of frame (optimize ARAPUCA effect).</a:t>
            </a:r>
          </a:p>
          <a:p>
            <a:endParaRPr lang="en-US" sz="1800" dirty="0"/>
          </a:p>
          <a:p>
            <a:r>
              <a:rPr lang="en-US" sz="1800" dirty="0"/>
              <a:t>Rib height minimized to avoid light loss. </a:t>
            </a:r>
            <a:r>
              <a:rPr lang="en-US" sz="1800" dirty="0">
                <a:solidFill>
                  <a:srgbClr val="FF0000"/>
                </a:solidFill>
              </a:rPr>
              <a:t>(Can we reduce shadowing on front face? Thinner sheet?)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195353-0A3E-BBAE-1D95-D57874F39C95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5033679" y="83871"/>
            <a:ext cx="3690755" cy="3218187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602D8B-881D-A0B6-8216-A9AE39BAE3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AF51D4-9A29-8BE5-4792-310B1E7ED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680" y="3429000"/>
            <a:ext cx="3690755" cy="28576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223B31-CFA6-C396-7746-0DE53F28697F}"/>
              </a:ext>
            </a:extLst>
          </p:cNvPr>
          <p:cNvSpPr txBox="1"/>
          <p:nvPr/>
        </p:nvSpPr>
        <p:spPr>
          <a:xfrm>
            <a:off x="7609004" y="3522302"/>
            <a:ext cx="1077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Polycarbonate</a:t>
            </a:r>
          </a:p>
          <a:p>
            <a:r>
              <a:rPr lang="en-US" sz="1200" dirty="0"/>
              <a:t>Washers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FA66E68-B78B-97CB-18BB-4BBF536BC340}"/>
              </a:ext>
            </a:extLst>
          </p:cNvPr>
          <p:cNvCxnSpPr/>
          <p:nvPr/>
        </p:nvCxnSpPr>
        <p:spPr>
          <a:xfrm flipH="1">
            <a:off x="6996545" y="3782291"/>
            <a:ext cx="612459" cy="2355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D7C4E8-2D02-2F78-1BF1-E8F76073E704}"/>
              </a:ext>
            </a:extLst>
          </p:cNvPr>
          <p:cNvCxnSpPr>
            <a:stCxn id="12" idx="1"/>
          </p:cNvCxnSpPr>
          <p:nvPr/>
        </p:nvCxnSpPr>
        <p:spPr>
          <a:xfrm>
            <a:off x="7609004" y="3753135"/>
            <a:ext cx="805323" cy="1104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64FA288-B25F-A859-FD90-1509C29A6046}"/>
              </a:ext>
            </a:extLst>
          </p:cNvPr>
          <p:cNvSpPr txBox="1"/>
          <p:nvPr/>
        </p:nvSpPr>
        <p:spPr>
          <a:xfrm>
            <a:off x="5169985" y="3573255"/>
            <a:ext cx="1121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Vikuiti</a:t>
            </a:r>
            <a:r>
              <a:rPr lang="en-US" sz="1200" dirty="0"/>
              <a:t>-covered</a:t>
            </a:r>
          </a:p>
          <a:p>
            <a:r>
              <a:rPr lang="en-US" sz="1200" dirty="0"/>
              <a:t>ribs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E9AFF3-6720-4874-A982-99A8FB0A49FE}"/>
              </a:ext>
            </a:extLst>
          </p:cNvPr>
          <p:cNvCxnSpPr/>
          <p:nvPr/>
        </p:nvCxnSpPr>
        <p:spPr>
          <a:xfrm>
            <a:off x="5536884" y="4017818"/>
            <a:ext cx="350732" cy="1253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238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869B-52FB-AA95-3363-CE41C2DA8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3998846" cy="548785"/>
          </a:xfrm>
        </p:spPr>
        <p:txBody>
          <a:bodyPr/>
          <a:lstStyle/>
          <a:p>
            <a:r>
              <a:rPr lang="en-US" dirty="0"/>
              <a:t>Shipping/ assembly plan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2865E-44FA-302E-B4DD-7AFF879435E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71700-5A30-E3AF-0FD4-1F80D2AE5A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C918D9-648E-259C-250F-7AA655408C6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0748" y="438000"/>
            <a:ext cx="4177434" cy="5424478"/>
          </a:xfrm>
        </p:spPr>
        <p:txBody>
          <a:bodyPr/>
          <a:lstStyle/>
          <a:p>
            <a:r>
              <a:rPr lang="en-US" sz="2000" dirty="0"/>
              <a:t>PD modules to be shipped in 3 pieces:</a:t>
            </a:r>
          </a:p>
          <a:p>
            <a:pPr lvl="1"/>
            <a:r>
              <a:rPr lang="en-US" sz="1800" dirty="0"/>
              <a:t>Core assembly (including SiPMs, WLS, electronics box, Faraday cage) pre-assembled at assembly sites.</a:t>
            </a:r>
          </a:p>
          <a:p>
            <a:pPr lvl="1"/>
            <a:r>
              <a:rPr lang="en-US" sz="1800" dirty="0"/>
              <a:t>Filter frame assemblies and backing plate for membrane module.</a:t>
            </a:r>
          </a:p>
          <a:p>
            <a:pPr lvl="1"/>
            <a:r>
              <a:rPr lang="en-US" sz="1800" dirty="0"/>
              <a:t>Dichroic filter plates</a:t>
            </a:r>
          </a:p>
          <a:p>
            <a:pPr lvl="1" indent="0">
              <a:buNone/>
            </a:pPr>
            <a:endParaRPr lang="en-US" sz="1800" dirty="0"/>
          </a:p>
          <a:p>
            <a:r>
              <a:rPr lang="en-US" sz="2000" dirty="0"/>
              <a:t>Assembly at SURF will consist of:</a:t>
            </a:r>
          </a:p>
          <a:p>
            <a:pPr lvl="1"/>
            <a:r>
              <a:rPr lang="en-US" sz="1800" dirty="0"/>
              <a:t>Loading filters into frame ~ 30 minutes per frame. </a:t>
            </a:r>
            <a:r>
              <a:rPr lang="en-US" sz="1800" dirty="0">
                <a:solidFill>
                  <a:srgbClr val="FF0000"/>
                </a:solidFill>
              </a:rPr>
              <a:t>(Question: Can we pre-load filters in frame?)</a:t>
            </a:r>
          </a:p>
          <a:p>
            <a:pPr lvl="1"/>
            <a:r>
              <a:rPr lang="en-US" sz="1800" dirty="0"/>
              <a:t>Screwing frames to module core (~10 minutes per frame).</a:t>
            </a:r>
          </a:p>
          <a:p>
            <a:pPr lvl="1"/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6E999B-920D-81D0-D90B-77E3D072B092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5250007" y="2838913"/>
            <a:ext cx="3453245" cy="3447217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AFAAD-D20A-7189-358D-2F6D323231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99B245-D85F-6EF0-1E6C-9DC2BF9FE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007" y="236822"/>
            <a:ext cx="3436793" cy="26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91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F0C4-DC58-3A08-EE2D-6942CC4B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66" y="51849"/>
            <a:ext cx="8293100" cy="548785"/>
          </a:xfrm>
        </p:spPr>
        <p:txBody>
          <a:bodyPr/>
          <a:lstStyle/>
          <a:p>
            <a:r>
              <a:rPr lang="en-US" dirty="0"/>
              <a:t>Cathode mounting points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65936A-F453-2C80-1D89-7C18C1C259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3A55F-00B4-57FB-BBF5-8768C3F5A7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24AFAB-178E-F32A-0679-7AA44D4408B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38442" y="387029"/>
            <a:ext cx="3998846" cy="2507024"/>
          </a:xfrm>
        </p:spPr>
        <p:txBody>
          <a:bodyPr/>
          <a:lstStyle/>
          <a:p>
            <a:r>
              <a:rPr lang="en-US" dirty="0"/>
              <a:t>PD modules mounted in cathode with 3-point suspension.</a:t>
            </a:r>
          </a:p>
          <a:p>
            <a:r>
              <a:rPr lang="en-US" dirty="0"/>
              <a:t>Two configurations:  Perimeter and interior mounting.</a:t>
            </a:r>
          </a:p>
          <a:p>
            <a:r>
              <a:rPr lang="en-US" dirty="0">
                <a:solidFill>
                  <a:srgbClr val="FF0000"/>
                </a:solidFill>
              </a:rPr>
              <a:t>Any changes from ProtoDUNE VD?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C5C6190-5EED-C0EE-0CCD-BC8E55068372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4795790" y="1501487"/>
            <a:ext cx="3910110" cy="484663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C614E7-AAC3-AF78-0810-91334E4D51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D329F9-FD15-BB35-5FDF-7EE48FA70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4" y="3371130"/>
            <a:ext cx="3752467" cy="273388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63F2CE5-3EDD-1735-A812-7FFDA6CB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4903" y="-890542"/>
            <a:ext cx="1288705" cy="323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D8837C-794F-3BB4-333F-8467FAE646AA}"/>
              </a:ext>
            </a:extLst>
          </p:cNvPr>
          <p:cNvSpPr txBox="1"/>
          <p:nvPr/>
        </p:nvSpPr>
        <p:spPr>
          <a:xfrm>
            <a:off x="5329383" y="1447753"/>
            <a:ext cx="805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Perimeter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BE94F0-F5F1-3445-83F0-F7974310C5D7}"/>
              </a:ext>
            </a:extLst>
          </p:cNvPr>
          <p:cNvCxnSpPr>
            <a:stCxn id="13" idx="0"/>
          </p:cNvCxnSpPr>
          <p:nvPr/>
        </p:nvCxnSpPr>
        <p:spPr>
          <a:xfrm flipV="1">
            <a:off x="5732314" y="1197471"/>
            <a:ext cx="1351977" cy="2502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CAA9CCC-0C30-C41B-579A-7B03C0047AAB}"/>
              </a:ext>
            </a:extLst>
          </p:cNvPr>
          <p:cNvSpPr txBox="1"/>
          <p:nvPr/>
        </p:nvSpPr>
        <p:spPr>
          <a:xfrm>
            <a:off x="7407078" y="1447753"/>
            <a:ext cx="651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Interior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E82F23-EF63-1205-378F-4A3232B49367}"/>
              </a:ext>
            </a:extLst>
          </p:cNvPr>
          <p:cNvCxnSpPr>
            <a:stCxn id="16" idx="0"/>
          </p:cNvCxnSpPr>
          <p:nvPr/>
        </p:nvCxnSpPr>
        <p:spPr>
          <a:xfrm flipH="1" flipV="1">
            <a:off x="7487222" y="707001"/>
            <a:ext cx="245491" cy="7407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564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ED88-8A59-D147-17B8-07679BCA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-8182"/>
            <a:ext cx="4285673" cy="890443"/>
          </a:xfrm>
        </p:spPr>
        <p:txBody>
          <a:bodyPr/>
          <a:lstStyle/>
          <a:p>
            <a:r>
              <a:rPr lang="en-US" dirty="0"/>
              <a:t>Module mounts to membrane  suspension lines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55CBDE-86D5-3919-4777-A5E21BA917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298AD-2514-6868-4AD9-E20FA322FA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01AC03-147D-03EF-8D14-56B8C36F750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49382" y="718038"/>
            <a:ext cx="3998846" cy="5618157"/>
          </a:xfrm>
        </p:spPr>
        <p:txBody>
          <a:bodyPr/>
          <a:lstStyle/>
          <a:p>
            <a:r>
              <a:rPr lang="en-US" sz="2000" dirty="0"/>
              <a:t>Modules attach to suspension lines at 4 points using a single M5 screw for each support.</a:t>
            </a:r>
          </a:p>
          <a:p>
            <a:r>
              <a:rPr lang="en-US" sz="2000" dirty="0"/>
              <a:t>Mounting system designed to address thermal expansion of module relative to suspension lines:</a:t>
            </a:r>
          </a:p>
          <a:p>
            <a:pPr lvl="1"/>
            <a:r>
              <a:rPr lang="en-US" sz="1800" dirty="0"/>
              <a:t>Upper supports carry weight, restricts motion in plane perpendicular to cable.</a:t>
            </a:r>
          </a:p>
          <a:p>
            <a:pPr lvl="1"/>
            <a:r>
              <a:rPr lang="en-US" sz="1800" dirty="0"/>
              <a:t>Lower supports allow motion along suspension line, restrict motion in plane perpendicular to cable.</a:t>
            </a:r>
          </a:p>
          <a:p>
            <a:r>
              <a:rPr lang="en-US" sz="2000" dirty="0"/>
              <a:t>HV shielding meshes attach with similar supports.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Electrically isolated from membrane mount system?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6FF0429-3AC9-B890-2EE8-A2A200D4D8C5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4687955" y="605539"/>
            <a:ext cx="4136011" cy="225894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DB0EF5-E1C8-B884-75B1-8811FEED42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53D0F2-B9C4-D514-5D6E-90E0AABA0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956" y="3450767"/>
            <a:ext cx="4136011" cy="19514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B51E4A-941D-5982-43C2-1B99E2AFA2D7}"/>
              </a:ext>
            </a:extLst>
          </p:cNvPr>
          <p:cNvSpPr txBox="1"/>
          <p:nvPr/>
        </p:nvSpPr>
        <p:spPr>
          <a:xfrm>
            <a:off x="5648001" y="2936803"/>
            <a:ext cx="187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 constraint.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89355E-352B-1803-D894-86F841F180C5}"/>
              </a:ext>
            </a:extLst>
          </p:cNvPr>
          <p:cNvSpPr txBox="1"/>
          <p:nvPr/>
        </p:nvSpPr>
        <p:spPr>
          <a:xfrm>
            <a:off x="5740398" y="5402179"/>
            <a:ext cx="178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Constraint</a:t>
            </a:r>
          </a:p>
        </p:txBody>
      </p:sp>
    </p:spTree>
    <p:extLst>
      <p:ext uri="{BB962C8B-B14F-4D97-AF65-F5344CB8AC3E}">
        <p14:creationId xmlns:p14="http://schemas.microsoft.com/office/powerpoint/2010/main" val="888369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74E6FF-5196-FD04-7361-302CEBFD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147976"/>
            <a:ext cx="8293100" cy="569268"/>
          </a:xfrm>
        </p:spPr>
        <p:txBody>
          <a:bodyPr/>
          <a:lstStyle/>
          <a:p>
            <a:r>
              <a:rPr lang="en-US" dirty="0"/>
              <a:t>2023 Module Test Campaign: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1D59E8-3D5D-B1FD-AC1F-27B335975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A7106-3755-9315-A990-249996644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5D366B-569D-0B1C-5BEE-E19C96AE0D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7809" y="547480"/>
            <a:ext cx="8293100" cy="5619750"/>
          </a:xfrm>
        </p:spPr>
        <p:txBody>
          <a:bodyPr/>
          <a:lstStyle/>
          <a:p>
            <a:r>
              <a:rPr lang="en-US" sz="2000" dirty="0"/>
              <a:t>Photon Collection Efficiency (PCE) Testing</a:t>
            </a:r>
          </a:p>
          <a:p>
            <a:pPr lvl="1"/>
            <a:r>
              <a:rPr lang="en-US" sz="1800" dirty="0"/>
              <a:t>Measurements of photon collection efficiency at multiple positions across module (Initial results needed early-mid August 2023)</a:t>
            </a:r>
          </a:p>
          <a:p>
            <a:pPr lvl="1"/>
            <a:r>
              <a:rPr lang="en-US" sz="1800" dirty="0"/>
              <a:t>INFN Naples:</a:t>
            </a:r>
          </a:p>
          <a:p>
            <a:pPr lvl="2"/>
            <a:r>
              <a:rPr lang="en-US" sz="1600" dirty="0"/>
              <a:t>Cryogenic test stand prepared, validated</a:t>
            </a:r>
          </a:p>
          <a:p>
            <a:pPr lvl="2"/>
            <a:r>
              <a:rPr lang="en-US" sz="1600" dirty="0"/>
              <a:t>Module delivered and assembled</a:t>
            </a:r>
          </a:p>
          <a:p>
            <a:pPr lvl="2"/>
            <a:r>
              <a:rPr lang="en-US" sz="1600" dirty="0"/>
              <a:t>Radioactive source ready</a:t>
            </a:r>
          </a:p>
          <a:p>
            <a:pPr lvl="2"/>
            <a:r>
              <a:rPr lang="en-US" sz="1600" dirty="0"/>
              <a:t>Readout electronics in final preparation</a:t>
            </a:r>
          </a:p>
          <a:p>
            <a:pPr lvl="1"/>
            <a:r>
              <a:rPr lang="en-US" sz="1800" dirty="0"/>
              <a:t>CIEMAT</a:t>
            </a:r>
          </a:p>
          <a:p>
            <a:pPr lvl="2"/>
            <a:r>
              <a:rPr lang="en-US" sz="1600" dirty="0"/>
              <a:t>Cryogenic test stand in final stages of preparation</a:t>
            </a:r>
          </a:p>
          <a:p>
            <a:pPr lvl="2"/>
            <a:r>
              <a:rPr lang="en-US" sz="1600" dirty="0"/>
              <a:t>Module will be delivered shortly (Week of 7/3?)</a:t>
            </a:r>
          </a:p>
          <a:p>
            <a:pPr lvl="2"/>
            <a:r>
              <a:rPr lang="en-US" sz="1600" dirty="0"/>
              <a:t>Radioactive source ready</a:t>
            </a:r>
          </a:p>
          <a:p>
            <a:pPr lvl="2"/>
            <a:r>
              <a:rPr lang="en-US" sz="1600" dirty="0"/>
              <a:t>Readout electronics in final preparation</a:t>
            </a:r>
          </a:p>
          <a:p>
            <a:r>
              <a:rPr lang="en-US" sz="2000" dirty="0"/>
              <a:t>Possible additional testing:</a:t>
            </a:r>
          </a:p>
          <a:p>
            <a:pPr lvl="1"/>
            <a:r>
              <a:rPr lang="en-US" sz="1600" dirty="0"/>
              <a:t>Investigation of optimal </a:t>
            </a:r>
            <a:r>
              <a:rPr lang="en-US" sz="1600" dirty="0" err="1"/>
              <a:t>Vikuiti</a:t>
            </a:r>
            <a:r>
              <a:rPr lang="en-US" sz="1600" dirty="0"/>
              <a:t> positioning</a:t>
            </a:r>
          </a:p>
          <a:p>
            <a:pPr lvl="1"/>
            <a:r>
              <a:rPr lang="en-US" sz="1600" dirty="0"/>
              <a:t>Validation of simulation results to allow rapid module optimization.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A5561B-E996-F2A4-C698-D47F53FC97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2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74E6FF-5196-FD04-7361-302CEBFD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147976"/>
            <a:ext cx="8293100" cy="569268"/>
          </a:xfrm>
        </p:spPr>
        <p:txBody>
          <a:bodyPr/>
          <a:lstStyle/>
          <a:p>
            <a:r>
              <a:rPr lang="en-US" dirty="0"/>
              <a:t>Module 1 Test: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1D59E8-3D5D-B1FD-AC1F-27B335975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A7106-3755-9315-A990-249996644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35D366B-569D-0B1C-5BEE-E19C96AE0D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57809" y="547480"/>
            <a:ext cx="8293100" cy="5619750"/>
          </a:xfrm>
        </p:spPr>
        <p:txBody>
          <a:bodyPr/>
          <a:lstStyle/>
          <a:p>
            <a:r>
              <a:rPr lang="en-US" sz="2000" dirty="0"/>
              <a:t>CERN Cold Box Test</a:t>
            </a:r>
          </a:p>
          <a:p>
            <a:pPr lvl="1"/>
            <a:r>
              <a:rPr lang="en-US" sz="1800" dirty="0"/>
              <a:t>Final operational test prior to Production readiness review (PRR)</a:t>
            </a:r>
          </a:p>
          <a:p>
            <a:pPr lvl="1"/>
            <a:r>
              <a:rPr lang="en-US" sz="1800" dirty="0"/>
              <a:t>4 cathode modules with POF, SOF</a:t>
            </a:r>
          </a:p>
          <a:p>
            <a:pPr lvl="1"/>
            <a:r>
              <a:rPr lang="en-US" sz="1800" dirty="0"/>
              <a:t>2 membrane modules (1/2 area?)</a:t>
            </a:r>
          </a:p>
          <a:p>
            <a:pPr lvl="1"/>
            <a:r>
              <a:rPr lang="en-US" sz="1800" dirty="0"/>
              <a:t>Measurements of photon collection efficiency with pulsed neutron source?</a:t>
            </a:r>
          </a:p>
          <a:p>
            <a:pPr lvl="2"/>
            <a:r>
              <a:rPr lang="en-US" sz="1400" dirty="0"/>
              <a:t>Test both DMEM and DCEM configurations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Initial cold box test late September 2023</a:t>
            </a:r>
          </a:p>
          <a:p>
            <a:pPr lvl="1"/>
            <a:endParaRPr lang="en-US" sz="1600" dirty="0"/>
          </a:p>
          <a:p>
            <a:r>
              <a:rPr lang="en-US" sz="2000" dirty="0"/>
              <a:t>Possible additional testing:</a:t>
            </a:r>
          </a:p>
          <a:p>
            <a:pPr lvl="1"/>
            <a:r>
              <a:rPr lang="en-US" sz="1600" dirty="0"/>
              <a:t>Rebuild 4 cathode modules into membrane modules and replace lower membrane modules in Module 0</a:t>
            </a:r>
          </a:p>
          <a:p>
            <a:pPr lvl="2"/>
            <a:r>
              <a:rPr lang="en-US" sz="1400" dirty="0">
                <a:solidFill>
                  <a:srgbClr val="FF0000"/>
                </a:solidFill>
              </a:rPr>
              <a:t>October 2023?</a:t>
            </a:r>
          </a:p>
          <a:p>
            <a:pPr lvl="1"/>
            <a:r>
              <a:rPr lang="en-US" sz="1600" dirty="0"/>
              <a:t>Additional cold box testing at CERN?</a:t>
            </a:r>
          </a:p>
          <a:p>
            <a:pPr lvl="2"/>
            <a:r>
              <a:rPr lang="en-US" sz="1400" dirty="0">
                <a:solidFill>
                  <a:srgbClr val="FF0000"/>
                </a:solidFill>
              </a:rPr>
              <a:t>Will we require additional modules if we have installed cathode modules in Module 0 test?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A5561B-E996-F2A4-C698-D47F53FC97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024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C67DC-D5E7-6174-B49F-D8A3464A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192"/>
            <a:ext cx="8293100" cy="548785"/>
          </a:xfrm>
        </p:spPr>
        <p:txBody>
          <a:bodyPr/>
          <a:lstStyle/>
          <a:p>
            <a:r>
              <a:rPr lang="en-US" dirty="0"/>
              <a:t>PCE/ Module 1 Schedule Summary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D61C9-066A-5ADA-6C81-32E44CBB74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C317D-EA6F-53A6-0CE9-74EE2710D2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948652-1AB1-4E71-8D9C-5FCA4953CE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7200" y="900320"/>
            <a:ext cx="8010939" cy="4846638"/>
          </a:xfrm>
        </p:spPr>
        <p:txBody>
          <a:bodyPr/>
          <a:lstStyle/>
          <a:p>
            <a:r>
              <a:rPr lang="en-US" dirty="0"/>
              <a:t>PCE Tests:  July/August 2023</a:t>
            </a:r>
          </a:p>
          <a:p>
            <a:endParaRPr lang="en-US" dirty="0"/>
          </a:p>
          <a:p>
            <a:r>
              <a:rPr lang="en-US" dirty="0"/>
              <a:t>Final module 1 design complete:  Week of July 23, 2023</a:t>
            </a:r>
          </a:p>
          <a:p>
            <a:pPr lvl="1"/>
            <a:r>
              <a:rPr lang="en-US" dirty="0"/>
              <a:t>Includes ½ area module for membrane</a:t>
            </a:r>
          </a:p>
          <a:p>
            <a:endParaRPr lang="en-US" dirty="0"/>
          </a:p>
          <a:p>
            <a:r>
              <a:rPr lang="en-US" dirty="0"/>
              <a:t>Begin module assembly: Week of July</a:t>
            </a:r>
          </a:p>
          <a:p>
            <a:endParaRPr lang="en-US" dirty="0"/>
          </a:p>
          <a:p>
            <a:r>
              <a:rPr lang="en-US" dirty="0"/>
              <a:t>Module 1 Delivery to CERN:</a:t>
            </a:r>
          </a:p>
          <a:p>
            <a:pPr lvl="1"/>
            <a:r>
              <a:rPr lang="en-US" dirty="0"/>
              <a:t>4 Cathode modules:  Week of September 4</a:t>
            </a:r>
          </a:p>
          <a:p>
            <a:pPr lvl="1"/>
            <a:r>
              <a:rPr lang="en-US" dirty="0"/>
              <a:t>2 membrane modules:  Week of September 11</a:t>
            </a:r>
          </a:p>
          <a:p>
            <a:endParaRPr lang="en-US" dirty="0"/>
          </a:p>
          <a:p>
            <a:r>
              <a:rPr lang="en-US" dirty="0"/>
              <a:t>Cold box test: Week of September 25 through week of October 13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AABCE-46F5-CC12-2053-1509A0DE23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97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4A4E3D1-886A-4037-D9A9-7B1BE06A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2136"/>
            <a:ext cx="8293100" cy="569268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3FFEE-6537-BAB9-8056-A3C2F01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58D8-05A4-A150-8BD5-6418E84A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CFE545-45DE-FA23-FF68-18EA5699AC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4049" y="566187"/>
            <a:ext cx="8213148" cy="5927461"/>
          </a:xfrm>
          <a:ln>
            <a:noFill/>
          </a:ln>
        </p:spPr>
        <p:txBody>
          <a:bodyPr/>
          <a:lstStyle/>
          <a:p>
            <a:r>
              <a:rPr lang="en-US" sz="1600" dirty="0"/>
              <a:t>History of mechanical development</a:t>
            </a:r>
          </a:p>
          <a:p>
            <a:r>
              <a:rPr lang="en-US" sz="1600" dirty="0"/>
              <a:t>PD module description</a:t>
            </a:r>
          </a:p>
          <a:p>
            <a:pPr lvl="1"/>
            <a:r>
              <a:rPr lang="en-US" sz="1400" dirty="0"/>
              <a:t>Module dimensions, general design outline</a:t>
            </a:r>
          </a:p>
          <a:p>
            <a:pPr lvl="1"/>
            <a:r>
              <a:rPr lang="en-US" sz="1400" dirty="0"/>
              <a:t>SiPM spring loading</a:t>
            </a:r>
          </a:p>
          <a:p>
            <a:pPr lvl="1"/>
            <a:r>
              <a:rPr lang="en-US" sz="1400" dirty="0"/>
              <a:t>Electronics housing </a:t>
            </a:r>
          </a:p>
          <a:p>
            <a:pPr lvl="1"/>
            <a:r>
              <a:rPr lang="en-US" sz="1400" dirty="0"/>
              <a:t>HV protection </a:t>
            </a:r>
          </a:p>
          <a:p>
            <a:pPr lvl="1"/>
            <a:r>
              <a:rPr lang="en-US" sz="1400" dirty="0"/>
              <a:t>Filter plate mounting </a:t>
            </a:r>
          </a:p>
          <a:p>
            <a:pPr lvl="1"/>
            <a:r>
              <a:rPr lang="en-US" sz="1400" dirty="0"/>
              <a:t>Assembly and shipping plan </a:t>
            </a:r>
          </a:p>
          <a:p>
            <a:r>
              <a:rPr lang="en-US" sz="1600" dirty="0"/>
              <a:t>PD mounting in detector</a:t>
            </a:r>
          </a:p>
          <a:p>
            <a:pPr lvl="1"/>
            <a:r>
              <a:rPr lang="en-US" sz="1400" dirty="0"/>
              <a:t>Cathode mounting </a:t>
            </a:r>
          </a:p>
          <a:p>
            <a:pPr lvl="1"/>
            <a:r>
              <a:rPr lang="en-US" sz="1400" dirty="0"/>
              <a:t>Membrane mounting </a:t>
            </a:r>
          </a:p>
          <a:p>
            <a:r>
              <a:rPr lang="en-US" sz="1600" dirty="0"/>
              <a:t>Testing plan and schedule</a:t>
            </a:r>
          </a:p>
          <a:p>
            <a:pPr lvl="1"/>
            <a:r>
              <a:rPr lang="en-US" sz="1400" dirty="0"/>
              <a:t>Photon Collection Efficiency measurements</a:t>
            </a:r>
          </a:p>
          <a:p>
            <a:pPr lvl="1"/>
            <a:r>
              <a:rPr lang="en-US" sz="1400" dirty="0"/>
              <a:t>Module 1</a:t>
            </a:r>
          </a:p>
          <a:p>
            <a:pPr lvl="1"/>
            <a:r>
              <a:rPr lang="en-US" sz="1400" dirty="0"/>
              <a:t>Schedule summary</a:t>
            </a:r>
          </a:p>
          <a:p>
            <a:pPr lvl="1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E3822-1CE2-0509-C59D-9DBBF311B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03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FC94-A711-7F44-A731-694B687E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FD2 Production Schedule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AA79D1-3CDC-C61B-8377-5208DCEC8AC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9A3B4-45AB-C8C8-5CB8-EE607BB9DB1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881159-21EC-DDB2-F14C-98BFEACA98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D14232-78E1-5223-2420-ABC67ABC8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5"/>
          <a:stretch/>
        </p:blipFill>
        <p:spPr>
          <a:xfrm>
            <a:off x="95621" y="1046445"/>
            <a:ext cx="9001367" cy="474309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E2002F3-BA7E-B94B-0424-8B6C9590AA0F}"/>
              </a:ext>
            </a:extLst>
          </p:cNvPr>
          <p:cNvSpPr/>
          <p:nvPr/>
        </p:nvSpPr>
        <p:spPr>
          <a:xfrm>
            <a:off x="1510748" y="3195430"/>
            <a:ext cx="3866322" cy="3925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9FF16D-8053-B8C9-C0DB-C6090FE46670}"/>
              </a:ext>
            </a:extLst>
          </p:cNvPr>
          <p:cNvSpPr/>
          <p:nvPr/>
        </p:nvSpPr>
        <p:spPr>
          <a:xfrm>
            <a:off x="1648239" y="3717681"/>
            <a:ext cx="4220817" cy="262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345790-7346-20C8-52D6-EDA03F3A9A8F}"/>
              </a:ext>
            </a:extLst>
          </p:cNvPr>
          <p:cNvSpPr/>
          <p:nvPr/>
        </p:nvSpPr>
        <p:spPr>
          <a:xfrm>
            <a:off x="2401956" y="4599995"/>
            <a:ext cx="6175513" cy="5087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01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3FFEE-6537-BAB9-8056-A3C2F01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58D8-05A4-A150-8BD5-6418E84A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CFE545-45DE-FA23-FF68-18EA5699AC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4073" y="2623339"/>
            <a:ext cx="8213148" cy="475461"/>
          </a:xfrm>
        </p:spPr>
        <p:txBody>
          <a:bodyPr/>
          <a:lstStyle/>
          <a:p>
            <a:pPr lvl="1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Backups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E3822-1CE2-0509-C59D-9DBBF311B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537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4A4E3D1-886A-4037-D9A9-7B1BE06A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2136"/>
            <a:ext cx="8293100" cy="569268"/>
          </a:xfrm>
        </p:spPr>
        <p:txBody>
          <a:bodyPr/>
          <a:lstStyle/>
          <a:p>
            <a:r>
              <a:rPr lang="en-US" dirty="0"/>
              <a:t>Mechanical design evolution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3FFEE-6537-BAB9-8056-A3C2F01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58D8-05A4-A150-8BD5-6418E84A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CFE545-45DE-FA23-FF68-18EA5699AC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9290" y="429087"/>
            <a:ext cx="8845419" cy="6201660"/>
          </a:xfrm>
          <a:ln>
            <a:noFill/>
          </a:ln>
        </p:spPr>
        <p:txBody>
          <a:bodyPr/>
          <a:lstStyle/>
          <a:p>
            <a:r>
              <a:rPr lang="en-US" sz="2000" dirty="0"/>
              <a:t>Module design</a:t>
            </a:r>
          </a:p>
          <a:p>
            <a:pPr lvl="1"/>
            <a:r>
              <a:rPr lang="en-US" sz="1800" dirty="0"/>
              <a:t>Evolution of successful FD1 PD design (60 X 12 cm</a:t>
            </a:r>
            <a:r>
              <a:rPr lang="en-US" sz="1800" baseline="30000" dirty="0"/>
              <a:t>2</a:t>
            </a:r>
            <a:r>
              <a:rPr lang="en-US" sz="1800" dirty="0"/>
              <a:t> -&gt; 60 X 60cm</a:t>
            </a:r>
            <a:r>
              <a:rPr lang="en-US" sz="1800" baseline="30000" dirty="0"/>
              <a:t>2</a:t>
            </a:r>
            <a:r>
              <a:rPr lang="en-US" sz="1800" dirty="0"/>
              <a:t>) active cells.</a:t>
            </a:r>
          </a:p>
          <a:p>
            <a:pPr lvl="1"/>
            <a:r>
              <a:rPr lang="en-US" sz="1800" dirty="0"/>
              <a:t>Similar to FD1 construction materials (FR-4 G-10 frames, Acrylic WLS plates, glass dichroic filter plates).</a:t>
            </a:r>
          </a:p>
          <a:p>
            <a:pPr lvl="1"/>
            <a:r>
              <a:rPr lang="en-US" sz="1800" dirty="0"/>
              <a:t>Similar common design for membrane and cathode modules.</a:t>
            </a:r>
          </a:p>
          <a:p>
            <a:pPr lvl="1"/>
            <a:r>
              <a:rPr lang="en-US" sz="1800" dirty="0"/>
              <a:t>Special FD2 module features include:</a:t>
            </a:r>
          </a:p>
          <a:p>
            <a:pPr lvl="2"/>
            <a:r>
              <a:rPr lang="en-US" sz="1600" dirty="0"/>
              <a:t>SiPMs spring-loaded to WLS plates to follow relative thermal contraction, improving optical contact.</a:t>
            </a:r>
          </a:p>
          <a:p>
            <a:pPr lvl="2"/>
            <a:r>
              <a:rPr lang="en-US" sz="1600" dirty="0"/>
              <a:t>3-sided “Faraday cage” included to shield SiPMs from discharges of HV system.</a:t>
            </a:r>
          </a:p>
          <a:p>
            <a:pPr lvl="2"/>
            <a:r>
              <a:rPr lang="en-US" sz="1600" dirty="0"/>
              <a:t>Minimized support frame occlusion of optically active area.</a:t>
            </a:r>
          </a:p>
          <a:p>
            <a:pPr lvl="2"/>
            <a:r>
              <a:rPr lang="en-US" sz="1600" dirty="0"/>
              <a:t>Provision for simplified assembly at SURF.</a:t>
            </a:r>
          </a:p>
          <a:p>
            <a:pPr lvl="1"/>
            <a:r>
              <a:rPr lang="en-US" sz="1800" dirty="0"/>
              <a:t>Module frame design evolved through 5 design permutations and tested in CERN NP-02 cold box.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Internal consortium expert review to finalize design prior to Module 0. </a:t>
            </a:r>
          </a:p>
          <a:p>
            <a:r>
              <a:rPr lang="en-US" sz="2000" dirty="0"/>
              <a:t>Interface with Cathode and Cryostat for PD mounting closely controlled.</a:t>
            </a:r>
          </a:p>
          <a:p>
            <a:endParaRPr lang="en-US" sz="2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E3822-1CE2-0509-C59D-9DBBF311B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15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B966-BDEC-D259-0B7E-4FE7050F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008"/>
            <a:ext cx="8293100" cy="548785"/>
          </a:xfrm>
        </p:spPr>
        <p:txBody>
          <a:bodyPr/>
          <a:lstStyle/>
          <a:p>
            <a:r>
              <a:rPr lang="en-US" dirty="0"/>
              <a:t>QA/QC/Manufacturing summary </a:t>
            </a:r>
            <a:br>
              <a:rPr lang="en-US" dirty="0"/>
            </a:br>
            <a:r>
              <a:rPr lang="en-US" dirty="0"/>
              <a:t>(Details in https://edms.cern.ch/document/2730720/2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612880-614A-2D4E-7A9D-F018923CF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FCF5D-3852-958D-7328-B3BC480E79C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ABBBAC-9D6F-3F6C-9490-3F29A40CD94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7200" y="712430"/>
            <a:ext cx="8574833" cy="5287153"/>
          </a:xfrm>
        </p:spPr>
        <p:txBody>
          <a:bodyPr/>
          <a:lstStyle/>
          <a:p>
            <a:r>
              <a:rPr lang="en-US" sz="1800" dirty="0"/>
              <a:t>Remaining QA/Validation for mechanicals: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All major design decisions for the FD2 PDS mechanics have been taken.</a:t>
            </a:r>
          </a:p>
          <a:p>
            <a:pPr lvl="1"/>
            <a:r>
              <a:rPr lang="en-US" sz="1600" dirty="0"/>
              <a:t>Final PRR preparation (“Module 1”) modules to be fabricated in summer 2023 for autumn 2023 testing in NP02 cold box.</a:t>
            </a:r>
          </a:p>
          <a:p>
            <a:pPr lvl="2"/>
            <a:r>
              <a:rPr lang="en-US" sz="1400" dirty="0"/>
              <a:t>Minor changes for ease of fabrication implemented- no conceptual changes</a:t>
            </a:r>
            <a:r>
              <a:rPr lang="en-US" dirty="0"/>
              <a:t>.</a:t>
            </a:r>
          </a:p>
          <a:p>
            <a:pPr lvl="2"/>
            <a:r>
              <a:rPr lang="en-US" sz="1400" dirty="0"/>
              <a:t>Resolve electronics mounting prior to PRR.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ProtoDUNE-II VD represents extremely valuable QA/Validation opportunity!</a:t>
            </a:r>
          </a:p>
          <a:p>
            <a:r>
              <a:rPr lang="en-US" sz="1800" dirty="0"/>
              <a:t>Manufacturing plans under development.</a:t>
            </a:r>
          </a:p>
          <a:p>
            <a:pPr lvl="1"/>
            <a:r>
              <a:rPr lang="en-US" sz="1600" dirty="0"/>
              <a:t>Fabrication assembly sites selected (US for cathode, Spain for membrane).</a:t>
            </a:r>
          </a:p>
          <a:p>
            <a:pPr lvl="1"/>
            <a:r>
              <a:rPr lang="en-US" sz="1600" dirty="0"/>
              <a:t>Manufacturing/contracting will follow local procurement procedures in the US and Spain.</a:t>
            </a:r>
          </a:p>
          <a:p>
            <a:r>
              <a:rPr lang="en-US" sz="1800" dirty="0"/>
              <a:t>QC testing planned in detail, described in QA/QC document.</a:t>
            </a:r>
          </a:p>
          <a:p>
            <a:pPr lvl="1"/>
            <a:r>
              <a:rPr lang="en-US" sz="1600" dirty="0"/>
              <a:t>Warm scans at fabrication sites prior to shipping.</a:t>
            </a:r>
          </a:p>
          <a:p>
            <a:pPr lvl="1"/>
            <a:r>
              <a:rPr lang="en-US" sz="1600" dirty="0"/>
              <a:t>All modules tested in LN2 cryogenic test stations (US and Spain).</a:t>
            </a:r>
          </a:p>
          <a:p>
            <a:pPr lvl="1"/>
            <a:r>
              <a:rPr lang="en-US" sz="1600" dirty="0"/>
              <a:t>Warm scan prior to installation in cathode/membrane mounting.</a:t>
            </a:r>
          </a:p>
          <a:p>
            <a:pPr lvl="1"/>
            <a:r>
              <a:rPr lang="en-US" sz="1600" dirty="0"/>
              <a:t>Final installation verification procedure (in-situ test).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All QC data stored in DUNE QC database.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FA6F6E-3A4B-0E5D-2FBD-ECBA7E4235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70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9DC8-0B3E-2E2A-885C-E6236762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64" y="144943"/>
            <a:ext cx="8293100" cy="548785"/>
          </a:xfrm>
        </p:spPr>
        <p:txBody>
          <a:bodyPr/>
          <a:lstStyle/>
          <a:p>
            <a:r>
              <a:rPr lang="en-US" dirty="0"/>
              <a:t>Compliance Office Analysis </a:t>
            </a:r>
            <a:br>
              <a:rPr lang="en-US" dirty="0"/>
            </a:br>
            <a:r>
              <a:rPr lang="en-US" dirty="0"/>
              <a:t>Documents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3382E-9D81-7F80-AE6E-CE1C10C177D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3AA04-7786-55D6-A67A-77818ECB55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3928F0-148C-08CE-22F0-253510B3653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4024" y="896746"/>
            <a:ext cx="4117975" cy="2705601"/>
          </a:xfrm>
        </p:spPr>
        <p:txBody>
          <a:bodyPr/>
          <a:lstStyle/>
          <a:p>
            <a:r>
              <a:rPr lang="en-US" sz="1800" dirty="0"/>
              <a:t>Analysis plan submitted to compliance office. </a:t>
            </a:r>
            <a:r>
              <a:rPr lang="en-US" sz="1400" i="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https://edms.cern.ch/document/2883231/1</a:t>
            </a:r>
            <a:endParaRPr lang="en-US" sz="1400" i="0" u="sng" dirty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800" dirty="0"/>
              <a:t>Analysis report submitted to compliance office.</a:t>
            </a:r>
            <a:r>
              <a:rPr lang="en-US" sz="1800" i="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sz="1400" i="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https://edms.cern.ch/document/2883232/1</a:t>
            </a:r>
            <a:endParaRPr lang="en-US" sz="1400" dirty="0"/>
          </a:p>
          <a:p>
            <a:r>
              <a:rPr lang="en-US" sz="1800" dirty="0"/>
              <a:t>All loads and deflections within reasonable safety factors</a:t>
            </a:r>
          </a:p>
          <a:p>
            <a:r>
              <a:rPr lang="en-US" sz="1800" dirty="0"/>
              <a:t>Compliance office preliminary reply at</a:t>
            </a:r>
          </a:p>
          <a:p>
            <a:pPr marL="0" indent="0">
              <a:buNone/>
            </a:pPr>
            <a:r>
              <a:rPr lang="en-GB" sz="1400" u="none" strike="noStrike" dirty="0">
                <a:solidFill>
                  <a:srgbClr val="0645AD"/>
                </a:solidFill>
                <a:effectLst/>
                <a:latin typeface="Helvetica Neue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	https://edms.cern.ch/document/288323</a:t>
            </a:r>
            <a:r>
              <a:rPr lang="en-GB" sz="1800" u="none" strike="noStrike" dirty="0">
                <a:solidFill>
                  <a:srgbClr val="0645AD"/>
                </a:solidFill>
                <a:effectLst/>
                <a:latin typeface="Helvetica Neue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3/1</a:t>
            </a:r>
            <a:endParaRPr lang="en-US" sz="1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4927B76-6D22-E402-B74C-CBFF2E50786E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5"/>
          <a:stretch>
            <a:fillRect/>
          </a:stretch>
        </p:blipFill>
        <p:spPr>
          <a:xfrm>
            <a:off x="4924425" y="896746"/>
            <a:ext cx="3998912" cy="1682857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0F8691-4483-59DD-9D07-F69A8147CA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345CE0-6B00-E6FE-5FFA-E1CDC0F27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68" y="3685310"/>
            <a:ext cx="3998846" cy="24061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C6CFAB-2969-03ED-37EA-C384655AB7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8503" y="2969248"/>
            <a:ext cx="4014834" cy="2591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C4BF1D-7ECB-7340-2085-89A39CD0DD28}"/>
              </a:ext>
            </a:extLst>
          </p:cNvPr>
          <p:cNvSpPr txBox="1"/>
          <p:nvPr/>
        </p:nvSpPr>
        <p:spPr>
          <a:xfrm>
            <a:off x="5344816" y="574611"/>
            <a:ext cx="3142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Analysis results for membrane mount supports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038E5D-4DD0-CE0E-BC32-7958E0A3C05A}"/>
              </a:ext>
            </a:extLst>
          </p:cNvPr>
          <p:cNvSpPr txBox="1"/>
          <p:nvPr/>
        </p:nvSpPr>
        <p:spPr>
          <a:xfrm>
            <a:off x="550266" y="6035894"/>
            <a:ext cx="3806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Analysis results for module deflections in cathode support </a:t>
            </a:r>
          </a:p>
        </p:txBody>
      </p:sp>
    </p:spTree>
    <p:extLst>
      <p:ext uri="{BB962C8B-B14F-4D97-AF65-F5344CB8AC3E}">
        <p14:creationId xmlns:p14="http://schemas.microsoft.com/office/powerpoint/2010/main" val="2594972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EBA0D-4EC3-C602-BBEC-3A8D7376A2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D1614-5C6D-C400-8355-B63FF79721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0FAFD8F-97B7-AF5D-4840-1C276A524ACC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454025" y="1523742"/>
            <a:ext cx="8105068" cy="366407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5DFEF6-8DCB-156D-9E1A-A67B751DAB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0F6D45-DAA2-E7F3-77D8-E5AB754A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9" y="324652"/>
            <a:ext cx="8293100" cy="548785"/>
          </a:xfrm>
        </p:spPr>
        <p:txBody>
          <a:bodyPr/>
          <a:lstStyle/>
          <a:p>
            <a:r>
              <a:rPr lang="en-US" dirty="0"/>
              <a:t>Compliance Office Analysis </a:t>
            </a:r>
            <a:br>
              <a:rPr lang="en-US" dirty="0"/>
            </a:br>
            <a:r>
              <a:rPr lang="en-US" dirty="0"/>
              <a:t>Documents PRELIMINARY assessment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87C99A-565E-A938-861E-4524B5FF0D1C}"/>
              </a:ext>
            </a:extLst>
          </p:cNvPr>
          <p:cNvSpPr/>
          <p:nvPr/>
        </p:nvSpPr>
        <p:spPr>
          <a:xfrm>
            <a:off x="279918" y="3582955"/>
            <a:ext cx="8584163" cy="1912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07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1EE2C6B-AE63-EBFD-A1A6-DB64BB389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211782"/>
            <a:ext cx="8293100" cy="569268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71962-211A-09B5-9CC4-FF4E0615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7F191-A735-2F08-C75E-B8C7CBE83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9CEC3C-885F-171C-0FC7-7823122DE43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025" y="684068"/>
            <a:ext cx="8293100" cy="4846638"/>
          </a:xfrm>
        </p:spPr>
        <p:txBody>
          <a:bodyPr/>
          <a:lstStyle/>
          <a:p>
            <a:r>
              <a:rPr lang="en-US" sz="2000" dirty="0"/>
              <a:t>Extensive testing in the NP02 cold box and Module 0 have resulted in a well-proven mechanical system.</a:t>
            </a:r>
          </a:p>
          <a:p>
            <a:endParaRPr lang="en-US" sz="2000" dirty="0"/>
          </a:p>
          <a:p>
            <a:r>
              <a:rPr lang="en-US" sz="2000" dirty="0"/>
              <a:t>Multiple phases of design evolution and internal reviews have led to an easy to assemble, reliable module design.</a:t>
            </a:r>
          </a:p>
          <a:p>
            <a:endParaRPr lang="en-US" sz="2000" dirty="0"/>
          </a:p>
          <a:p>
            <a:r>
              <a:rPr lang="en-US" sz="2000" dirty="0"/>
              <a:t>Manufacturing and QC plans are well advanced and reasonable.</a:t>
            </a:r>
          </a:p>
          <a:p>
            <a:endParaRPr lang="en-US" sz="2000" dirty="0"/>
          </a:p>
          <a:p>
            <a:r>
              <a:rPr lang="en-US" sz="2000" dirty="0"/>
              <a:t>Engineering analysis show that the support systems are reliable and meet required safety factors.</a:t>
            </a:r>
          </a:p>
          <a:p>
            <a:endParaRPr lang="en-US" sz="2000" dirty="0"/>
          </a:p>
          <a:p>
            <a:r>
              <a:rPr lang="en-US" sz="2000" dirty="0"/>
              <a:t>The PD mechanical system is well advanced and ready to prepare for the Production Readiness Review.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B4C010-D685-FAC5-8030-ADC1235A1F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9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2DFA8-6EB0-98F9-A98F-7178FD23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 Port Assignments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5BAC7-CA63-DE0D-7E04-3BBF6D8355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9D3FA-76C2-F0D6-0789-6D1F9BE59C1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BC1355-E743-F9B0-6E9F-EC51259D91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FC26BB-E4D2-EA1E-A6A5-1E2959BAB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4" y="1252815"/>
            <a:ext cx="8149346" cy="48392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89AE9BE-8DB8-C131-B161-9FC9B4E20830}"/>
              </a:ext>
            </a:extLst>
          </p:cNvPr>
          <p:cNvSpPr/>
          <p:nvPr/>
        </p:nvSpPr>
        <p:spPr>
          <a:xfrm>
            <a:off x="918158" y="3562295"/>
            <a:ext cx="7371184" cy="3452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836862-354C-B23B-7D6E-7BBD43538521}"/>
              </a:ext>
            </a:extLst>
          </p:cNvPr>
          <p:cNvSpPr/>
          <p:nvPr/>
        </p:nvSpPr>
        <p:spPr>
          <a:xfrm>
            <a:off x="918158" y="5095625"/>
            <a:ext cx="7371184" cy="3452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94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91F2A-08E5-4A48-3B50-7E8BB8145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204307"/>
            <a:ext cx="8293100" cy="548785"/>
          </a:xfrm>
        </p:spPr>
        <p:txBody>
          <a:bodyPr/>
          <a:lstStyle/>
          <a:p>
            <a:r>
              <a:rPr lang="en-US" dirty="0"/>
              <a:t>FD2 PDS flange/cable/fiber routing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5796F3-F918-E0D1-0BBD-04C25FE71D5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540A3-5104-B3A3-4FAC-44A732CF76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8F4DB6-88AF-FE36-CBFA-CF5CD0D288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69F0686-624D-FF16-616F-32AC9CFA927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72352" y="795699"/>
            <a:ext cx="3734538" cy="3416347"/>
          </a:xfrm>
        </p:spPr>
      </p:pic>
      <p:pic>
        <p:nvPicPr>
          <p:cNvPr id="3074" name="83D30149-DD5D-4C56-B551-357877659CEF">
            <a:extLst>
              <a:ext uri="{FF2B5EF4-FFF2-40B4-BE49-F238E27FC236}">
                <a16:creationId xmlns:a16="http://schemas.microsoft.com/office/drawing/2014/main" id="{9C4D6883-869E-5B7C-8D48-DA095904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444703"/>
            <a:ext cx="5532437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490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6196C-EE2A-99BF-B3A8-97ECD7AF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Consortium-Held Requirements (I, General)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9BDB82-BCA3-86E6-35E1-E1B1282300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9C199-2946-41B4-B7C7-A631A92220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CA3459-8119-903F-E81D-3B795198705B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457200" y="1357888"/>
            <a:ext cx="8293100" cy="303554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B0627F-ADB0-408A-81CB-8BC2FDC5EC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9E630-F5E3-3E50-A4A6-065FBBB5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158216"/>
            <a:ext cx="8293100" cy="548785"/>
          </a:xfrm>
        </p:spPr>
        <p:txBody>
          <a:bodyPr/>
          <a:lstStyle/>
          <a:p>
            <a:r>
              <a:rPr lang="en-US" dirty="0"/>
              <a:t>PD module arrangement on TPC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E6DE5-487D-6CD2-C0A2-757554B3E7E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918E4-8F25-EAA2-389C-E2BC3D4E67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920295-24FA-E19D-8454-8319FA0F6D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2050" name="Picture 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A604279A-C4FD-49A4-B437-FC0480F3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48" y="877818"/>
            <a:ext cx="7985903" cy="51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21CB62-B0AD-9541-C063-5A4F8AEA7FDB}"/>
              </a:ext>
            </a:extLst>
          </p:cNvPr>
          <p:cNvSpPr txBox="1"/>
          <p:nvPr/>
        </p:nvSpPr>
        <p:spPr>
          <a:xfrm>
            <a:off x="5869710" y="4073390"/>
            <a:ext cx="2765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Membrane mount modules</a:t>
            </a:r>
          </a:p>
          <a:p>
            <a:r>
              <a:rPr lang="en-US" dirty="0"/>
              <a:t>(20 strings of 8 modules</a:t>
            </a:r>
          </a:p>
          <a:p>
            <a:r>
              <a:rPr lang="en-US" dirty="0"/>
              <a:t>Per side, 320 total)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F749832-C264-D4E4-4F19-D2BE7F907D5B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190836" y="3953268"/>
            <a:ext cx="678874" cy="581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37C70D-7144-A12D-7AF7-7625BEB4E13A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190836" y="2891460"/>
            <a:ext cx="678874" cy="1643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E405BEF-AAD0-44F6-B9DC-1EF485A04A27}"/>
              </a:ext>
            </a:extLst>
          </p:cNvPr>
          <p:cNvSpPr txBox="1"/>
          <p:nvPr/>
        </p:nvSpPr>
        <p:spPr>
          <a:xfrm>
            <a:off x="4013775" y="5076051"/>
            <a:ext cx="2482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 modules</a:t>
            </a:r>
          </a:p>
          <a:p>
            <a:r>
              <a:rPr lang="en-US" dirty="0"/>
              <a:t>(80 cathodes, 4 modules</a:t>
            </a:r>
          </a:p>
          <a:p>
            <a:r>
              <a:rPr lang="en-US" dirty="0"/>
              <a:t>Per cathode, 320 total)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A96540-5BCC-03C1-C1B5-A1034D93E1B8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4410364" y="3429000"/>
            <a:ext cx="844681" cy="1647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F967990-BD38-AA3E-D8A8-8057C827DAB5}"/>
              </a:ext>
            </a:extLst>
          </p:cNvPr>
          <p:cNvSpPr txBox="1"/>
          <p:nvPr/>
        </p:nvSpPr>
        <p:spPr>
          <a:xfrm>
            <a:off x="900545" y="5417189"/>
            <a:ext cx="256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wall modules (16 per</a:t>
            </a:r>
          </a:p>
          <a:p>
            <a:r>
              <a:rPr lang="en-US" dirty="0"/>
              <a:t>End, 32 total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65F6378-8086-0A87-4196-2B9DFB5890D4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1854467" y="4839855"/>
            <a:ext cx="326557" cy="5773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63142F-9114-5195-403C-8FFF58A2AD07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1854467" y="3657600"/>
            <a:ext cx="326557" cy="17595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175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AB286-AEFB-D5FD-547F-1E81A797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3" y="432609"/>
            <a:ext cx="8528179" cy="621750"/>
          </a:xfrm>
        </p:spPr>
        <p:txBody>
          <a:bodyPr/>
          <a:lstStyle/>
          <a:p>
            <a:r>
              <a:rPr lang="en-US" dirty="0"/>
              <a:t>Consortium-Held Requirements (ii, Integration, cathode mount)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0A2B3-ACE4-9DBC-AD7C-BAECC9D6FB1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63CC6-3EAB-9DA9-B68D-061AAAA883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3A4C8D9-B6E9-B37D-863B-284321721061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454025" y="1716832"/>
            <a:ext cx="8288154" cy="2771191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8BB91-C805-F256-2A90-2E755487D9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942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1D273-C5DC-72EB-0016-FAB7D035F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6" y="298580"/>
            <a:ext cx="8910734" cy="765109"/>
          </a:xfrm>
        </p:spPr>
        <p:txBody>
          <a:bodyPr/>
          <a:lstStyle/>
          <a:p>
            <a:r>
              <a:rPr lang="en-US" dirty="0"/>
              <a:t>Consortium-Held Requirements (iii, Integration, membrane mount)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E30057-6915-7BEB-8850-E9F4DAA8F5C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A15A-578F-0C94-E5AB-7A70B5B9E1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D38667-1CD6-3F92-E73A-8171390A2E0F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83976" y="1063689"/>
            <a:ext cx="8692631" cy="2607787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91265F-3AEE-45B0-BCA4-6CFF1D6CD0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7B5064-B154-4B6B-3AD9-434CE6A8C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6" y="3851801"/>
            <a:ext cx="8692631" cy="147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06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8BAF-EA3E-C8C1-6B4A-42384430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237404"/>
            <a:ext cx="8845420" cy="548785"/>
          </a:xfrm>
        </p:spPr>
        <p:txBody>
          <a:bodyPr/>
          <a:lstStyle/>
          <a:p>
            <a:r>
              <a:rPr lang="en-US" dirty="0"/>
              <a:t>Consortium-Held Requirements (iv, Design)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E12C13-C4B9-5681-ABE8-88AABEE8EDD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37581-F104-5ED2-9EC0-F32C4338625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C421B9E-FAA9-042D-CFF4-BA205BB7D7A2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195943" y="633499"/>
            <a:ext cx="8752114" cy="5494554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15F673-C3E2-D4A9-D183-97CA018407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816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445-F115-9231-4089-D7CF6BE27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Consortium-Held Requirements (v, Fabrication, Installation)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B1916-B3B7-7C19-FE0D-E953C414461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7AD93-7934-6B1C-9FC2-B746EE199CF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77D5FA-40C8-4ED5-333D-EE7F9EB8F2B1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454025" y="1113046"/>
            <a:ext cx="8296275" cy="236687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EBA6D-E4C8-E4B4-50C6-2B2E1197D3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81868D-DD07-7654-F47D-23E37D244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98247"/>
            <a:ext cx="8293100" cy="107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80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4A4E3D1-886A-4037-D9A9-7B1BE06A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64" y="59347"/>
            <a:ext cx="8293100" cy="569268"/>
          </a:xfrm>
        </p:spPr>
        <p:txBody>
          <a:bodyPr/>
          <a:lstStyle/>
          <a:p>
            <a:r>
              <a:rPr lang="en-US" dirty="0"/>
              <a:t>Cathode mounted modules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3FFEE-6537-BAB9-8056-A3C2F01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58D8-05A4-A150-8BD5-6418E84A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E3822-1CE2-0509-C59D-9DBBF311B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9EDDCA-26A4-9AE0-3015-12F71D679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10086" y="166175"/>
            <a:ext cx="3627685" cy="359536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040650B-5821-BC5A-2D02-AA3C276B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04"/>
            <a:ext cx="5502779" cy="457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C88B32-68A6-08CF-2041-2859DCB4584E}"/>
              </a:ext>
            </a:extLst>
          </p:cNvPr>
          <p:cNvCxnSpPr/>
          <p:nvPr/>
        </p:nvCxnSpPr>
        <p:spPr>
          <a:xfrm flipV="1">
            <a:off x="457200" y="669904"/>
            <a:ext cx="83127" cy="7712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E0B3D5-FD3E-A50D-B9C3-34FF495D2598}"/>
              </a:ext>
            </a:extLst>
          </p:cNvPr>
          <p:cNvCxnSpPr/>
          <p:nvPr/>
        </p:nvCxnSpPr>
        <p:spPr>
          <a:xfrm>
            <a:off x="540327" y="669904"/>
            <a:ext cx="4798291" cy="1644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2B31E7-A24C-82A0-AA3E-9343CDE443D0}"/>
              </a:ext>
            </a:extLst>
          </p:cNvPr>
          <p:cNvCxnSpPr>
            <a:cxnSpLocks/>
          </p:cNvCxnSpPr>
          <p:nvPr/>
        </p:nvCxnSpPr>
        <p:spPr>
          <a:xfrm flipV="1">
            <a:off x="1727200" y="1090158"/>
            <a:ext cx="46182" cy="350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379772-F688-59E5-818A-FA35B9B92EAF}"/>
              </a:ext>
            </a:extLst>
          </p:cNvPr>
          <p:cNvCxnSpPr>
            <a:cxnSpLocks/>
          </p:cNvCxnSpPr>
          <p:nvPr/>
        </p:nvCxnSpPr>
        <p:spPr>
          <a:xfrm flipV="1">
            <a:off x="2939472" y="1529087"/>
            <a:ext cx="85437" cy="8356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B311E8-7AFD-00F3-291E-3EBB88961D23}"/>
              </a:ext>
            </a:extLst>
          </p:cNvPr>
          <p:cNvCxnSpPr/>
          <p:nvPr/>
        </p:nvCxnSpPr>
        <p:spPr>
          <a:xfrm flipV="1">
            <a:off x="4202545" y="1928358"/>
            <a:ext cx="32328" cy="2701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0C91D-B8A3-C449-CA12-B4FAAA4F5C0E}"/>
              </a:ext>
            </a:extLst>
          </p:cNvPr>
          <p:cNvCxnSpPr/>
          <p:nvPr/>
        </p:nvCxnSpPr>
        <p:spPr>
          <a:xfrm flipH="1">
            <a:off x="5287818" y="2313976"/>
            <a:ext cx="50800" cy="965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1A6D73-AC57-6E8D-7392-2259C50C9909}"/>
              </a:ext>
            </a:extLst>
          </p:cNvPr>
          <p:cNvCxnSpPr/>
          <p:nvPr/>
        </p:nvCxnSpPr>
        <p:spPr>
          <a:xfrm flipH="1">
            <a:off x="5098473" y="3279176"/>
            <a:ext cx="189345" cy="1477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39C8D5C-1310-37BE-AFDE-EE35E64CD806}"/>
              </a:ext>
            </a:extLst>
          </p:cNvPr>
          <p:cNvCxnSpPr/>
          <p:nvPr/>
        </p:nvCxnSpPr>
        <p:spPr>
          <a:xfrm flipH="1">
            <a:off x="854364" y="3131012"/>
            <a:ext cx="41563" cy="3381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F867D9-A044-19ED-7330-BE53D41EF68A}"/>
              </a:ext>
            </a:extLst>
          </p:cNvPr>
          <p:cNvCxnSpPr/>
          <p:nvPr/>
        </p:nvCxnSpPr>
        <p:spPr>
          <a:xfrm>
            <a:off x="854364" y="3469192"/>
            <a:ext cx="4244109" cy="14494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5870EBE-2795-81E9-039E-B626B2697626}"/>
              </a:ext>
            </a:extLst>
          </p:cNvPr>
          <p:cNvCxnSpPr/>
          <p:nvPr/>
        </p:nvCxnSpPr>
        <p:spPr>
          <a:xfrm flipV="1">
            <a:off x="5098473" y="4027322"/>
            <a:ext cx="94672" cy="8913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905188-8C48-3B96-49DD-78B794DF4420}"/>
              </a:ext>
            </a:extLst>
          </p:cNvPr>
          <p:cNvCxnSpPr/>
          <p:nvPr/>
        </p:nvCxnSpPr>
        <p:spPr>
          <a:xfrm flipH="1">
            <a:off x="5024582" y="4064267"/>
            <a:ext cx="168563" cy="198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5C4C91E-04CF-F38E-FE58-30AC1C9AFA85}"/>
              </a:ext>
            </a:extLst>
          </p:cNvPr>
          <p:cNvCxnSpPr>
            <a:cxnSpLocks/>
          </p:cNvCxnSpPr>
          <p:nvPr/>
        </p:nvCxnSpPr>
        <p:spPr>
          <a:xfrm flipH="1">
            <a:off x="2059709" y="3094297"/>
            <a:ext cx="106218" cy="8037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AFA5A3-49B0-E33D-50E7-CEB14C4A9F3B}"/>
              </a:ext>
            </a:extLst>
          </p:cNvPr>
          <p:cNvCxnSpPr/>
          <p:nvPr/>
        </p:nvCxnSpPr>
        <p:spPr>
          <a:xfrm flipH="1">
            <a:off x="3315855" y="4128922"/>
            <a:ext cx="32327" cy="1964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B406DEA-9412-1EC6-7089-44517A78DCBE}"/>
              </a:ext>
            </a:extLst>
          </p:cNvPr>
          <p:cNvCxnSpPr/>
          <p:nvPr/>
        </p:nvCxnSpPr>
        <p:spPr>
          <a:xfrm flipH="1">
            <a:off x="4022436" y="3777698"/>
            <a:ext cx="73891" cy="766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476DADB-A070-8C5A-896A-61E8FB04730D}"/>
              </a:ext>
            </a:extLst>
          </p:cNvPr>
          <p:cNvSpPr txBox="1"/>
          <p:nvPr/>
        </p:nvSpPr>
        <p:spPr>
          <a:xfrm>
            <a:off x="3057236" y="1090158"/>
            <a:ext cx="18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Fiber routing path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36AB09C-13D9-6D85-86A5-EB89CF85D16D}"/>
              </a:ext>
            </a:extLst>
          </p:cNvPr>
          <p:cNvCxnSpPr>
            <a:stCxn id="43" idx="2"/>
          </p:cNvCxnSpPr>
          <p:nvPr/>
        </p:nvCxnSpPr>
        <p:spPr>
          <a:xfrm flipH="1">
            <a:off x="3736109" y="1459490"/>
            <a:ext cx="259333" cy="2607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771D1B4-A5AE-DA58-0890-B7D01A7AC261}"/>
              </a:ext>
            </a:extLst>
          </p:cNvPr>
          <p:cNvCxnSpPr/>
          <p:nvPr/>
        </p:nvCxnSpPr>
        <p:spPr>
          <a:xfrm flipH="1">
            <a:off x="2902210" y="1459490"/>
            <a:ext cx="1093231" cy="260477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0F496EF-01EB-9ECA-A574-CD2A70FEDA21}"/>
              </a:ext>
            </a:extLst>
          </p:cNvPr>
          <p:cNvSpPr txBox="1"/>
          <p:nvPr/>
        </p:nvSpPr>
        <p:spPr>
          <a:xfrm>
            <a:off x="7531595" y="3284526"/>
            <a:ext cx="169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Fiber exit points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99ACC69-1E47-DDB4-7A21-897EBA73905D}"/>
              </a:ext>
            </a:extLst>
          </p:cNvPr>
          <p:cNvCxnSpPr>
            <a:cxnSpLocks/>
            <a:stCxn id="49" idx="0"/>
          </p:cNvCxnSpPr>
          <p:nvPr/>
        </p:nvCxnSpPr>
        <p:spPr>
          <a:xfrm flipH="1" flipV="1">
            <a:off x="8198405" y="2910423"/>
            <a:ext cx="178550" cy="3741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A261B32-FD3A-73FD-218E-3622DD0CF41C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8376955" y="2159800"/>
            <a:ext cx="173766" cy="11247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D722059-02F1-79A3-5A96-C6E4B38CAD43}"/>
              </a:ext>
            </a:extLst>
          </p:cNvPr>
          <p:cNvSpPr txBox="1"/>
          <p:nvPr/>
        </p:nvSpPr>
        <p:spPr>
          <a:xfrm>
            <a:off x="222299" y="4121675"/>
            <a:ext cx="2689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Note:  field cage side</a:t>
            </a:r>
          </a:p>
          <a:p>
            <a:pPr algn="r"/>
            <a:r>
              <a:rPr lang="en-US" dirty="0"/>
              <a:t>Modules stepped back</a:t>
            </a:r>
          </a:p>
          <a:p>
            <a:pPr algn="r"/>
            <a:r>
              <a:rPr lang="en-US" dirty="0"/>
              <a:t>From edge (HV protection)</a:t>
            </a:r>
          </a:p>
        </p:txBody>
      </p:sp>
      <p:cxnSp>
        <p:nvCxnSpPr>
          <p:cNvPr id="4097" name="Straight Arrow Connector 4096">
            <a:extLst>
              <a:ext uri="{FF2B5EF4-FFF2-40B4-BE49-F238E27FC236}">
                <a16:creationId xmlns:a16="http://schemas.microsoft.com/office/drawing/2014/main" id="{877C20E1-8782-310B-B944-4BA1095E48A7}"/>
              </a:ext>
            </a:extLst>
          </p:cNvPr>
          <p:cNvCxnSpPr>
            <a:cxnSpLocks/>
          </p:cNvCxnSpPr>
          <p:nvPr/>
        </p:nvCxnSpPr>
        <p:spPr>
          <a:xfrm flipV="1">
            <a:off x="2911818" y="3632138"/>
            <a:ext cx="1363059" cy="95120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DBD3017-DD4C-BB94-64BE-E1D385CFB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829" y="4932821"/>
            <a:ext cx="5624047" cy="150127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2D224B-E8FB-2E5B-3D41-4DEE89EB0165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2911818" y="4583340"/>
            <a:ext cx="520575" cy="63778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181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CA5B6-6BBB-5A5B-F089-D0BC679E7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8" y="164028"/>
            <a:ext cx="8720340" cy="748248"/>
          </a:xfrm>
        </p:spPr>
        <p:txBody>
          <a:bodyPr/>
          <a:lstStyle/>
          <a:p>
            <a:r>
              <a:rPr lang="en-US" dirty="0"/>
              <a:t>Module layout in cathode controlled in PDS/HV Interface control documents (https://edms.cern.ch/document/2619007/2)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E2198-4817-21F9-054D-DC0A33E382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2B7D6-1F52-2273-4013-4DA9DD3B7E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91D36E-AD10-C35D-E5A5-5091968F37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4098" name="x_A9E7F319-16FC-480B-BEB6-AF9259844D44">
            <a:extLst>
              <a:ext uri="{FF2B5EF4-FFF2-40B4-BE49-F238E27FC236}">
                <a16:creationId xmlns:a16="http://schemas.microsoft.com/office/drawing/2014/main" id="{6D62125F-D4F0-AE88-AA41-143666F9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42" y="1093524"/>
            <a:ext cx="7617716" cy="503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ABDDCC-150C-4BE6-0FB9-52CEA64C8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984" y="1172820"/>
            <a:ext cx="3353091" cy="22328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0A527-405C-93F5-5B50-E4D4C3BCE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014" y="3385257"/>
            <a:ext cx="2888061" cy="29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55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AC9B-6311-38F4-FB05-99DE9D913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BDE/PDS Crossing tube/cable/fiber routing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24D226-8BCB-65E0-0CA7-24392D97955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9AD1A-9689-6669-05E7-D6D620A3A73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B71809-E8F8-D72B-3B61-F1D93EA543B5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595345" y="981394"/>
            <a:ext cx="8154955" cy="528576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0D884-4883-37F7-A00D-A44DFDC1C6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40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39AF8-B327-C264-2C07-F526AE77CDB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04562-E6EC-B86C-1132-1F8B8D8257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8C57F1-7177-C8C5-404E-2917246CA4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08FCCD82-A84F-49C9-8519-D76A53C3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333867"/>
            <a:ext cx="8293100" cy="569268"/>
          </a:xfrm>
        </p:spPr>
        <p:txBody>
          <a:bodyPr/>
          <a:lstStyle/>
          <a:p>
            <a:r>
              <a:rPr lang="en-US" dirty="0"/>
              <a:t>Monitoring system mechanicals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C03D37-0EC1-C5F2-C257-629C10D31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845"/>
            <a:ext cx="8741730" cy="49619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FC3B-DF05-3D3D-4285-D6017BBE3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618" y="3429000"/>
            <a:ext cx="1130746" cy="10954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C4DED3-F620-EBDC-797A-DDB717218796}"/>
              </a:ext>
            </a:extLst>
          </p:cNvPr>
          <p:cNvSpPr txBox="1"/>
          <p:nvPr/>
        </p:nvSpPr>
        <p:spPr>
          <a:xfrm>
            <a:off x="7817088" y="4558105"/>
            <a:ext cx="1019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Possible fiber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end diffusers</a:t>
            </a:r>
          </a:p>
        </p:txBody>
      </p:sp>
    </p:spTree>
    <p:extLst>
      <p:ext uri="{BB962C8B-B14F-4D97-AF65-F5344CB8AC3E}">
        <p14:creationId xmlns:p14="http://schemas.microsoft.com/office/powerpoint/2010/main" val="1770803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433F3-6A11-726F-5507-05F18A6C1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concept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15DAB-BDBA-B7D4-8D3E-2EDE3A555EE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774A1-E397-5D70-9920-0488B0E3A9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F482C-FB8D-707C-3629-EEF2F44FFD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F71E7723-9C33-E34E-DE5D-01B844EC1529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457200" y="2339745"/>
            <a:ext cx="3998913" cy="264364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0639CF4-8004-D6B7-305B-FB91357B5037}"/>
              </a:ext>
            </a:extLst>
          </p:cNvPr>
          <p:cNvPicPr>
            <a:picLocks noGrp="1" noChangeAspect="1" noChangeArrowheads="1"/>
          </p:cNvPicPr>
          <p:nvPr>
            <p:ph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287175"/>
            <a:ext cx="3998912" cy="274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FC875-8B7B-3D74-0AEE-F8B6B30A1D42}"/>
              </a:ext>
            </a:extLst>
          </p:cNvPr>
          <p:cNvSpPr txBox="1"/>
          <p:nvPr/>
        </p:nvSpPr>
        <p:spPr>
          <a:xfrm>
            <a:off x="1203649" y="1464906"/>
            <a:ext cx="5793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Drawings:  </a:t>
            </a:r>
            <a:r>
              <a:rPr lang="en-US" dirty="0">
                <a:solidFill>
                  <a:srgbClr val="FF0000"/>
                </a:solidFill>
                <a:hlinkClick r:id="rId4"/>
              </a:rPr>
              <a:t>https://edms.cern.ch/project/CERN-0000240991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Models:  https://edms.cern.ch/project/CERN-0000240990</a:t>
            </a:r>
          </a:p>
        </p:txBody>
      </p:sp>
    </p:spTree>
    <p:extLst>
      <p:ext uri="{BB962C8B-B14F-4D97-AF65-F5344CB8AC3E}">
        <p14:creationId xmlns:p14="http://schemas.microsoft.com/office/powerpoint/2010/main" val="57075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4A4E3D1-886A-4037-D9A9-7B1BE06A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2136"/>
            <a:ext cx="8293100" cy="569268"/>
          </a:xfrm>
        </p:spPr>
        <p:txBody>
          <a:bodyPr/>
          <a:lstStyle/>
          <a:p>
            <a:r>
              <a:rPr lang="en-US" dirty="0"/>
              <a:t>PD system layout (by the numbers)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3FFEE-6537-BAB9-8056-A3C2F01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C58D8-05A4-A150-8BD5-6418E84A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3E3822-1CE2-0509-C59D-9DBBF311B0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747B21C-D2EF-58C0-25BA-3F4668FFF7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025" y="353642"/>
            <a:ext cx="3845502" cy="5700793"/>
          </a:xfrm>
        </p:spPr>
        <p:txBody>
          <a:bodyPr/>
          <a:lstStyle/>
          <a:p>
            <a:r>
              <a:rPr lang="en-US" dirty="0"/>
              <a:t>320 Cathode modules</a:t>
            </a:r>
          </a:p>
          <a:p>
            <a:pPr lvl="1"/>
            <a:r>
              <a:rPr lang="en-US" sz="1600" dirty="0"/>
              <a:t>73.4 X 65.3 X 3cm</a:t>
            </a:r>
            <a:r>
              <a:rPr lang="en-US" sz="1600" baseline="30000" dirty="0"/>
              <a:t>3</a:t>
            </a:r>
            <a:endParaRPr lang="en-US" sz="1600" dirty="0"/>
          </a:p>
          <a:p>
            <a:pPr lvl="1"/>
            <a:r>
              <a:rPr lang="en-US" sz="1600" dirty="0"/>
              <a:t>8.8 kg (dry) 2.7kg (submerged)</a:t>
            </a:r>
          </a:p>
          <a:p>
            <a:pPr lvl="1"/>
            <a:r>
              <a:rPr lang="en-US" sz="1600" dirty="0"/>
              <a:t>160 SiPMs (51,200 total)</a:t>
            </a:r>
          </a:p>
          <a:p>
            <a:pPr lvl="1"/>
            <a:r>
              <a:rPr lang="en-US" sz="1600" dirty="0"/>
              <a:t>2 readout channels</a:t>
            </a:r>
          </a:p>
          <a:p>
            <a:pPr lvl="1"/>
            <a:r>
              <a:rPr lang="en-US" sz="1600" dirty="0"/>
              <a:t>32 WLS plates (144 X 144mm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2-sided readout</a:t>
            </a:r>
          </a:p>
          <a:p>
            <a:pPr lvl="1"/>
            <a:r>
              <a:rPr lang="en-US" sz="1600" dirty="0"/>
              <a:t>1 WLS plate</a:t>
            </a:r>
          </a:p>
          <a:p>
            <a:r>
              <a:rPr lang="en-US" dirty="0"/>
              <a:t>352 Membrane modules</a:t>
            </a:r>
          </a:p>
          <a:p>
            <a:pPr lvl="1"/>
            <a:r>
              <a:rPr lang="en-US" sz="1600" dirty="0"/>
              <a:t>74.6 X 65.3 X 2.6cm</a:t>
            </a:r>
            <a:r>
              <a:rPr lang="en-US" sz="1600" baseline="30000" dirty="0"/>
              <a:t>3</a:t>
            </a:r>
            <a:endParaRPr lang="en-US" sz="1600" dirty="0"/>
          </a:p>
          <a:p>
            <a:pPr lvl="1"/>
            <a:r>
              <a:rPr lang="en-US" sz="1600" dirty="0"/>
              <a:t>8.8 kg (dry) 2.7kg (submerged)</a:t>
            </a:r>
          </a:p>
          <a:p>
            <a:pPr lvl="1"/>
            <a:r>
              <a:rPr lang="en-US" sz="1600" dirty="0"/>
              <a:t>44 readout columns (8 modules each)</a:t>
            </a:r>
          </a:p>
          <a:p>
            <a:pPr lvl="1"/>
            <a:r>
              <a:rPr lang="en-US" sz="1600" dirty="0"/>
              <a:t>160 SiPMs (51,200 total)</a:t>
            </a:r>
          </a:p>
          <a:p>
            <a:pPr lvl="1"/>
            <a:r>
              <a:rPr lang="en-US" sz="1600" dirty="0"/>
              <a:t>2 readout channels</a:t>
            </a:r>
          </a:p>
          <a:p>
            <a:pPr lvl="1"/>
            <a:r>
              <a:rPr lang="en-US" sz="1600" dirty="0"/>
              <a:t>16 WLS plates (144 X 144mm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1-sided readout</a:t>
            </a:r>
          </a:p>
          <a:p>
            <a:pPr lvl="1"/>
            <a:r>
              <a:rPr lang="en-US" sz="1600" dirty="0"/>
              <a:t>1 WLS plate</a:t>
            </a:r>
          </a:p>
          <a:p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3DC3CFE-6193-EED0-5F49-1D349FE88E40}"/>
              </a:ext>
            </a:extLst>
          </p:cNvPr>
          <p:cNvSpPr txBox="1">
            <a:spLocks/>
          </p:cNvSpPr>
          <p:nvPr/>
        </p:nvSpPr>
        <p:spPr>
          <a:xfrm>
            <a:off x="4633479" y="353641"/>
            <a:ext cx="3845502" cy="5700793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44 Membrane mount module support assemblies</a:t>
            </a:r>
          </a:p>
          <a:p>
            <a:r>
              <a:rPr lang="en-US" dirty="0"/>
              <a:t>40 flange assemblies</a:t>
            </a:r>
          </a:p>
          <a:p>
            <a:r>
              <a:rPr lang="en-US" dirty="0"/>
              <a:t>88 monitoring system kits</a:t>
            </a:r>
          </a:p>
          <a:p>
            <a:pPr lvl="1"/>
            <a:r>
              <a:rPr lang="en-US" sz="1600" dirty="0"/>
              <a:t>44 top, 44 bottom kits.</a:t>
            </a:r>
          </a:p>
          <a:p>
            <a:pPr lvl="1"/>
            <a:r>
              <a:rPr lang="en-US" sz="1600" dirty="0"/>
              <a:t>176 light diffusers (mounted to field cage supports, one per membrane mount column).</a:t>
            </a:r>
          </a:p>
          <a:p>
            <a:pPr lvl="1"/>
            <a:r>
              <a:rPr lang="en-US" sz="1600" dirty="0"/>
              <a:t>176 flasher channels.</a:t>
            </a:r>
          </a:p>
          <a:p>
            <a:pPr lvl="1"/>
            <a:endParaRPr lang="en-US" sz="1600" dirty="0"/>
          </a:p>
          <a:p>
            <a:r>
              <a:rPr lang="en-US" dirty="0">
                <a:solidFill>
                  <a:srgbClr val="FF0000"/>
                </a:solidFill>
              </a:rPr>
              <a:t>Most inner module surfaces lined with </a:t>
            </a:r>
            <a:r>
              <a:rPr lang="en-US" dirty="0" err="1">
                <a:solidFill>
                  <a:srgbClr val="FF0000"/>
                </a:solidFill>
              </a:rPr>
              <a:t>Vikuiti</a:t>
            </a:r>
            <a:r>
              <a:rPr lang="en-US" dirty="0">
                <a:solidFill>
                  <a:srgbClr val="FF0000"/>
                </a:solidFill>
              </a:rPr>
              <a:t> reflective foil to increase light collection.</a:t>
            </a:r>
          </a:p>
        </p:txBody>
      </p:sp>
    </p:spTree>
    <p:extLst>
      <p:ext uri="{BB962C8B-B14F-4D97-AF65-F5344CB8AC3E}">
        <p14:creationId xmlns:p14="http://schemas.microsoft.com/office/powerpoint/2010/main" val="34497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BC6E0E-EABD-F737-39F6-19A4D68742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FEC52-FF09-0A97-D4F3-869B0BF618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F9987F-DDC3-6306-D3A9-A9E01B5699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949AC93-4AB2-66C3-15D8-F8B8FAFA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64" y="59347"/>
            <a:ext cx="8293100" cy="569268"/>
          </a:xfrm>
        </p:spPr>
        <p:txBody>
          <a:bodyPr/>
          <a:lstStyle/>
          <a:p>
            <a:r>
              <a:rPr lang="en-US" dirty="0"/>
              <a:t>Cathode mounted modules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A5DBCE-4C71-A42C-D95F-FD865A6D9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10086" y="166175"/>
            <a:ext cx="3627685" cy="359536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DB39E5F-49E4-1821-9F27-C89D0BD55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04"/>
            <a:ext cx="5502779" cy="457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60141-D778-FDDF-990E-14700FEC2A27}"/>
              </a:ext>
            </a:extLst>
          </p:cNvPr>
          <p:cNvCxnSpPr/>
          <p:nvPr/>
        </p:nvCxnSpPr>
        <p:spPr>
          <a:xfrm flipV="1">
            <a:off x="457200" y="669904"/>
            <a:ext cx="83127" cy="7712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EB50D0-405E-54CC-3C57-C3F8246F9565}"/>
              </a:ext>
            </a:extLst>
          </p:cNvPr>
          <p:cNvCxnSpPr/>
          <p:nvPr/>
        </p:nvCxnSpPr>
        <p:spPr>
          <a:xfrm>
            <a:off x="540327" y="669904"/>
            <a:ext cx="4798291" cy="1644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3C4670-BF91-FA0C-D902-9BEA2D10A58D}"/>
              </a:ext>
            </a:extLst>
          </p:cNvPr>
          <p:cNvCxnSpPr>
            <a:cxnSpLocks/>
          </p:cNvCxnSpPr>
          <p:nvPr/>
        </p:nvCxnSpPr>
        <p:spPr>
          <a:xfrm flipV="1">
            <a:off x="1727200" y="1090158"/>
            <a:ext cx="46182" cy="350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2FBB3-4A2C-EB79-DC29-128BF82FF355}"/>
              </a:ext>
            </a:extLst>
          </p:cNvPr>
          <p:cNvCxnSpPr>
            <a:cxnSpLocks/>
          </p:cNvCxnSpPr>
          <p:nvPr/>
        </p:nvCxnSpPr>
        <p:spPr>
          <a:xfrm flipV="1">
            <a:off x="2939472" y="1529087"/>
            <a:ext cx="85437" cy="8356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EA2908-B9FB-1B74-1B19-E8FEBC96BB8E}"/>
              </a:ext>
            </a:extLst>
          </p:cNvPr>
          <p:cNvCxnSpPr/>
          <p:nvPr/>
        </p:nvCxnSpPr>
        <p:spPr>
          <a:xfrm flipV="1">
            <a:off x="4202545" y="1928358"/>
            <a:ext cx="32328" cy="2701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0A719A-9988-2441-7C12-78CE4C9424BF}"/>
              </a:ext>
            </a:extLst>
          </p:cNvPr>
          <p:cNvCxnSpPr/>
          <p:nvPr/>
        </p:nvCxnSpPr>
        <p:spPr>
          <a:xfrm flipH="1">
            <a:off x="5287818" y="2313976"/>
            <a:ext cx="50800" cy="965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0E3C0E-C25C-6778-E36E-6DCC621A6504}"/>
              </a:ext>
            </a:extLst>
          </p:cNvPr>
          <p:cNvCxnSpPr/>
          <p:nvPr/>
        </p:nvCxnSpPr>
        <p:spPr>
          <a:xfrm flipH="1">
            <a:off x="5098473" y="3279176"/>
            <a:ext cx="189345" cy="1477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566056-E281-2549-17CA-863027AB56A5}"/>
              </a:ext>
            </a:extLst>
          </p:cNvPr>
          <p:cNvCxnSpPr/>
          <p:nvPr/>
        </p:nvCxnSpPr>
        <p:spPr>
          <a:xfrm flipH="1">
            <a:off x="854364" y="3131012"/>
            <a:ext cx="41563" cy="3381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80B672-D91C-D5E0-F07F-503771197C87}"/>
              </a:ext>
            </a:extLst>
          </p:cNvPr>
          <p:cNvCxnSpPr/>
          <p:nvPr/>
        </p:nvCxnSpPr>
        <p:spPr>
          <a:xfrm>
            <a:off x="854364" y="3469192"/>
            <a:ext cx="4244109" cy="14494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CAF408-CD7B-811C-2750-DAE75123F7F4}"/>
              </a:ext>
            </a:extLst>
          </p:cNvPr>
          <p:cNvCxnSpPr/>
          <p:nvPr/>
        </p:nvCxnSpPr>
        <p:spPr>
          <a:xfrm flipV="1">
            <a:off x="5098473" y="4027322"/>
            <a:ext cx="94672" cy="8913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158D73-B918-E5D6-D140-C97D77F529EB}"/>
              </a:ext>
            </a:extLst>
          </p:cNvPr>
          <p:cNvCxnSpPr/>
          <p:nvPr/>
        </p:nvCxnSpPr>
        <p:spPr>
          <a:xfrm flipH="1">
            <a:off x="5024582" y="4064267"/>
            <a:ext cx="168563" cy="198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439A1B-BF8E-CF82-7C21-592C38295BEE}"/>
              </a:ext>
            </a:extLst>
          </p:cNvPr>
          <p:cNvCxnSpPr>
            <a:cxnSpLocks/>
          </p:cNvCxnSpPr>
          <p:nvPr/>
        </p:nvCxnSpPr>
        <p:spPr>
          <a:xfrm flipH="1">
            <a:off x="2059709" y="3094297"/>
            <a:ext cx="106218" cy="8037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008B3A-6FA8-454E-97F6-2752C4475B67}"/>
              </a:ext>
            </a:extLst>
          </p:cNvPr>
          <p:cNvCxnSpPr/>
          <p:nvPr/>
        </p:nvCxnSpPr>
        <p:spPr>
          <a:xfrm flipH="1">
            <a:off x="3315855" y="4128922"/>
            <a:ext cx="32327" cy="1964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E68A04-FB68-517B-3471-71CFD9DD75B8}"/>
              </a:ext>
            </a:extLst>
          </p:cNvPr>
          <p:cNvCxnSpPr/>
          <p:nvPr/>
        </p:nvCxnSpPr>
        <p:spPr>
          <a:xfrm flipH="1">
            <a:off x="4022436" y="3777698"/>
            <a:ext cx="73891" cy="766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37E9656-E246-08E1-CDB1-2BBC26787368}"/>
              </a:ext>
            </a:extLst>
          </p:cNvPr>
          <p:cNvSpPr txBox="1"/>
          <p:nvPr/>
        </p:nvSpPr>
        <p:spPr>
          <a:xfrm>
            <a:off x="3057236" y="1090158"/>
            <a:ext cx="18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Fiber routing path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25C6CC-20F0-BD7D-051C-57FC0E5818ED}"/>
              </a:ext>
            </a:extLst>
          </p:cNvPr>
          <p:cNvCxnSpPr>
            <a:stCxn id="25" idx="2"/>
          </p:cNvCxnSpPr>
          <p:nvPr/>
        </p:nvCxnSpPr>
        <p:spPr>
          <a:xfrm flipH="1">
            <a:off x="3736109" y="1459490"/>
            <a:ext cx="259333" cy="2607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DD04C1-8D5E-9DFF-CCF9-93615F35C509}"/>
              </a:ext>
            </a:extLst>
          </p:cNvPr>
          <p:cNvCxnSpPr/>
          <p:nvPr/>
        </p:nvCxnSpPr>
        <p:spPr>
          <a:xfrm flipH="1">
            <a:off x="2902210" y="1459490"/>
            <a:ext cx="1093231" cy="260477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F41AFCE-F66B-403F-4FF2-E46109353A3A}"/>
              </a:ext>
            </a:extLst>
          </p:cNvPr>
          <p:cNvSpPr txBox="1"/>
          <p:nvPr/>
        </p:nvSpPr>
        <p:spPr>
          <a:xfrm>
            <a:off x="7531595" y="3284526"/>
            <a:ext cx="169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Fiber exit points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67BC815-35D5-6120-6A28-4008EE41CC32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8198405" y="2910423"/>
            <a:ext cx="178550" cy="3741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2BAA81-E1DB-6D7D-30A4-3106A2236A25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8376955" y="2159800"/>
            <a:ext cx="173766" cy="11247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9AADABC-6875-07B5-1B5F-1A346FAF9741}"/>
              </a:ext>
            </a:extLst>
          </p:cNvPr>
          <p:cNvSpPr txBox="1"/>
          <p:nvPr/>
        </p:nvSpPr>
        <p:spPr>
          <a:xfrm>
            <a:off x="222299" y="4121675"/>
            <a:ext cx="2689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Note:  field cage side</a:t>
            </a:r>
          </a:p>
          <a:p>
            <a:pPr algn="r"/>
            <a:r>
              <a:rPr lang="en-US" dirty="0"/>
              <a:t>Modules stepped back</a:t>
            </a:r>
          </a:p>
          <a:p>
            <a:pPr algn="r"/>
            <a:r>
              <a:rPr lang="en-US" dirty="0"/>
              <a:t>From edge (HV protection)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C4B3DDE-FF04-8F5D-7AEC-57C31F695E4E}"/>
              </a:ext>
            </a:extLst>
          </p:cNvPr>
          <p:cNvCxnSpPr>
            <a:cxnSpLocks/>
          </p:cNvCxnSpPr>
          <p:nvPr/>
        </p:nvCxnSpPr>
        <p:spPr>
          <a:xfrm flipV="1">
            <a:off x="2911818" y="3632138"/>
            <a:ext cx="1363059" cy="95120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46F8E032-3477-EB9C-FD2F-875435315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829" y="4932821"/>
            <a:ext cx="5624047" cy="150127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1B46246-7DFB-94FF-1031-DA944579B928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2911818" y="4583340"/>
            <a:ext cx="520575" cy="63778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96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9A19-4248-EE32-0968-8BAB52CAF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73" y="130928"/>
            <a:ext cx="7943273" cy="301682"/>
          </a:xfrm>
        </p:spPr>
        <p:txBody>
          <a:bodyPr/>
          <a:lstStyle/>
          <a:p>
            <a:r>
              <a:rPr lang="en-US" dirty="0"/>
              <a:t>Membrane mount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ABE46-ACC9-8FDC-4669-A35ECB38A3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E0EEE-F157-631B-42D0-F487CD0AECE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DF2D811-EAB9-5E6F-E562-10761852ADC6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454025" y="2874008"/>
            <a:ext cx="3217857" cy="3417413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E9E5AD-7705-A4D3-D40A-24E0D463D0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616778-B729-C427-37C4-86076741D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819" y="2631381"/>
            <a:ext cx="2817391" cy="3655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AE22D5-1B4A-6B31-E297-194E0C621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681" y="629619"/>
            <a:ext cx="2868877" cy="1821682"/>
          </a:xfrm>
          <a:prstGeom prst="rect">
            <a:avLst/>
          </a:prstGeom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5503AD0F-B13F-1FC9-CE00-02D307C16872}"/>
              </a:ext>
            </a:extLst>
          </p:cNvPr>
          <p:cNvSpPr txBox="1">
            <a:spLocks/>
          </p:cNvSpPr>
          <p:nvPr/>
        </p:nvSpPr>
        <p:spPr>
          <a:xfrm>
            <a:off x="178913" y="566579"/>
            <a:ext cx="3492969" cy="2144101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PD modules are suspended in front of membrane wall.</a:t>
            </a:r>
          </a:p>
          <a:p>
            <a:r>
              <a:rPr lang="en-US" sz="2000" dirty="0"/>
              <a:t>2 stainless steel suspension lines anchored to membrane at top and bottom (M10 screw).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214D6C-36A7-A179-F676-C6EDBB57A6AE}"/>
              </a:ext>
            </a:extLst>
          </p:cNvPr>
          <p:cNvSpPr txBox="1"/>
          <p:nvPr/>
        </p:nvSpPr>
        <p:spPr>
          <a:xfrm>
            <a:off x="6966998" y="1802960"/>
            <a:ext cx="837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HV</a:t>
            </a:r>
          </a:p>
          <a:p>
            <a:r>
              <a:rPr lang="en-US" sz="1200" dirty="0"/>
              <a:t>Protection</a:t>
            </a:r>
          </a:p>
          <a:p>
            <a:r>
              <a:rPr lang="en-US" sz="1200" dirty="0"/>
              <a:t>Mesh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06512-668A-819A-2124-7B52C6C4B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178" y="180624"/>
            <a:ext cx="688456" cy="616049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BF11BC-D1C6-5ECE-E552-2A186B254A0F}"/>
              </a:ext>
            </a:extLst>
          </p:cNvPr>
          <p:cNvCxnSpPr>
            <a:cxnSpLocks/>
          </p:cNvCxnSpPr>
          <p:nvPr/>
        </p:nvCxnSpPr>
        <p:spPr>
          <a:xfrm flipV="1">
            <a:off x="7804728" y="1770320"/>
            <a:ext cx="411018" cy="3463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77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A54D-886B-B540-75DA-12DE85BB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246625"/>
            <a:ext cx="3745346" cy="548785"/>
          </a:xfrm>
        </p:spPr>
        <p:txBody>
          <a:bodyPr/>
          <a:lstStyle/>
          <a:p>
            <a:r>
              <a:rPr lang="en-US" dirty="0"/>
              <a:t>Module assemblies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0AAF1-32D4-4F21-AC96-9DB73FE4895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934D3-530A-DF45-DE9C-22C826D0EEA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41E19CC-A500-560B-55C9-8012860F08F0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4766095" y="521017"/>
            <a:ext cx="4197796" cy="5450225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7EA04D-93B9-8D93-8530-7418A08F3E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8A895A-4219-5F08-7854-7662D5031B52}"/>
              </a:ext>
            </a:extLst>
          </p:cNvPr>
          <p:cNvSpPr txBox="1"/>
          <p:nvPr/>
        </p:nvSpPr>
        <p:spPr>
          <a:xfrm>
            <a:off x="7144572" y="458304"/>
            <a:ext cx="175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Cathode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91412-BDB4-EC19-A22D-43D72FAF8CF7}"/>
              </a:ext>
            </a:extLst>
          </p:cNvPr>
          <p:cNvSpPr txBox="1"/>
          <p:nvPr/>
        </p:nvSpPr>
        <p:spPr>
          <a:xfrm>
            <a:off x="6991998" y="5356866"/>
            <a:ext cx="20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Membrane Module</a:t>
            </a:r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B300D774-0C55-573A-99EB-E1DD41F66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8" y="2828312"/>
            <a:ext cx="4769492" cy="315307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CB4E896-A230-B594-444F-C8CEABB87CCE}"/>
              </a:ext>
            </a:extLst>
          </p:cNvPr>
          <p:cNvSpPr txBox="1">
            <a:spLocks/>
          </p:cNvSpPr>
          <p:nvPr/>
        </p:nvSpPr>
        <p:spPr>
          <a:xfrm>
            <a:off x="178913" y="566579"/>
            <a:ext cx="3492969" cy="2144101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PD modules are composed of 4 main components:</a:t>
            </a:r>
          </a:p>
          <a:p>
            <a:pPr lvl="1"/>
            <a:r>
              <a:rPr lang="en-US" sz="1800" dirty="0"/>
              <a:t>Core (SiPMs, WLS plate).</a:t>
            </a:r>
          </a:p>
          <a:p>
            <a:pPr lvl="1"/>
            <a:r>
              <a:rPr lang="en-US" sz="1800" dirty="0"/>
              <a:t>Filter frames (two, or one plus one backing plate for membrane module).</a:t>
            </a:r>
          </a:p>
          <a:p>
            <a:pPr lvl="1"/>
            <a:r>
              <a:rPr lang="en-US" sz="1800" dirty="0"/>
              <a:t>Electronics enclosure.</a:t>
            </a:r>
          </a:p>
          <a:p>
            <a:pPr lvl="1"/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0D245-1505-2A86-842F-148FB4A0D549}"/>
              </a:ext>
            </a:extLst>
          </p:cNvPr>
          <p:cNvSpPr txBox="1"/>
          <p:nvPr/>
        </p:nvSpPr>
        <p:spPr>
          <a:xfrm>
            <a:off x="3671882" y="5794310"/>
            <a:ext cx="383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Replaced with FR4  backing plate</a:t>
            </a:r>
          </a:p>
          <a:p>
            <a:r>
              <a:rPr lang="en-US" dirty="0"/>
              <a:t>(</a:t>
            </a:r>
            <a:r>
              <a:rPr lang="en-US" dirty="0" err="1"/>
              <a:t>Vikuiti</a:t>
            </a:r>
            <a:r>
              <a:rPr lang="en-US" dirty="0"/>
              <a:t> lined) for membrane module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A6A1BA-06A1-2252-EA95-4F7B71C03A83}"/>
              </a:ext>
            </a:extLst>
          </p:cNvPr>
          <p:cNvCxnSpPr/>
          <p:nvPr/>
        </p:nvCxnSpPr>
        <p:spPr>
          <a:xfrm flipH="1" flipV="1">
            <a:off x="3017522" y="5794310"/>
            <a:ext cx="574764" cy="187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466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DF251-F26E-C05F-03AC-6C87EBDD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147976"/>
            <a:ext cx="8293100" cy="424482"/>
          </a:xfrm>
        </p:spPr>
        <p:txBody>
          <a:bodyPr/>
          <a:lstStyle/>
          <a:p>
            <a:r>
              <a:rPr lang="en-US" dirty="0"/>
              <a:t>Core- Exploded view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251BB-0895-4280-0FC3-99D9BB37C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David Warner | Photon Detector System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6229F-5C26-C100-9880-3D477666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A2CBC76-F631-0009-5E70-0A2F528A7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June 26, 2023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35FBF31-2CDF-C5BE-23FB-996AED15F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1" y="671019"/>
            <a:ext cx="8293100" cy="561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8AE60B-0B0F-BC9C-75B9-46C0903D42F7}"/>
              </a:ext>
            </a:extLst>
          </p:cNvPr>
          <p:cNvSpPr txBox="1"/>
          <p:nvPr/>
        </p:nvSpPr>
        <p:spPr>
          <a:xfrm>
            <a:off x="5913174" y="360217"/>
            <a:ext cx="2533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Oz Copper-clad FR4</a:t>
            </a:r>
          </a:p>
          <a:p>
            <a:r>
              <a:rPr lang="en-US" dirty="0"/>
              <a:t>CU-clad one side only)</a:t>
            </a:r>
          </a:p>
          <a:p>
            <a:r>
              <a:rPr lang="en-US" dirty="0">
                <a:solidFill>
                  <a:srgbClr val="FF0000"/>
                </a:solidFill>
              </a:rPr>
              <a:t>(Change to single piece?)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8C39B8-8BEA-0D2C-3459-D371CB6EFD44}"/>
              </a:ext>
            </a:extLst>
          </p:cNvPr>
          <p:cNvCxnSpPr/>
          <p:nvPr/>
        </p:nvCxnSpPr>
        <p:spPr>
          <a:xfrm flipH="1">
            <a:off x="6344816" y="1317350"/>
            <a:ext cx="587829" cy="791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FF9DEB-8DA0-D3B8-51D2-4C2D0CED903C}"/>
              </a:ext>
            </a:extLst>
          </p:cNvPr>
          <p:cNvCxnSpPr>
            <a:cxnSpLocks/>
          </p:cNvCxnSpPr>
          <p:nvPr/>
        </p:nvCxnSpPr>
        <p:spPr>
          <a:xfrm>
            <a:off x="6932645" y="1317350"/>
            <a:ext cx="923731" cy="26294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B8B27FE-29FA-3109-15FD-2438B1D61DE9}"/>
              </a:ext>
            </a:extLst>
          </p:cNvPr>
          <p:cNvSpPr txBox="1"/>
          <p:nvPr/>
        </p:nvSpPr>
        <p:spPr>
          <a:xfrm>
            <a:off x="244251" y="2136710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SiPM Spring</a:t>
            </a:r>
          </a:p>
          <a:p>
            <a:r>
              <a:rPr lang="en-US" dirty="0"/>
              <a:t>Loading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18B6B7-8ECB-4412-DE48-6FB55CC24696}"/>
              </a:ext>
            </a:extLst>
          </p:cNvPr>
          <p:cNvCxnSpPr/>
          <p:nvPr/>
        </p:nvCxnSpPr>
        <p:spPr>
          <a:xfrm>
            <a:off x="1287624" y="2519265"/>
            <a:ext cx="709127" cy="2637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80C134-439C-78CC-B84B-C046B6745C14}"/>
              </a:ext>
            </a:extLst>
          </p:cNvPr>
          <p:cNvSpPr txBox="1"/>
          <p:nvPr/>
        </p:nvSpPr>
        <p:spPr>
          <a:xfrm>
            <a:off x="5790170" y="5475316"/>
            <a:ext cx="3044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Custom stainless</a:t>
            </a:r>
          </a:p>
          <a:p>
            <a:r>
              <a:rPr lang="en-US" dirty="0"/>
              <a:t>Steel channel</a:t>
            </a:r>
          </a:p>
          <a:p>
            <a:r>
              <a:rPr lang="en-US" dirty="0">
                <a:solidFill>
                  <a:srgbClr val="FF0000"/>
                </a:solidFill>
              </a:rPr>
              <a:t>(Optimize to reduce bending?)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FD0106-2EC8-E36B-7872-B6FD7CA1B0E3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7265504" y="4820478"/>
            <a:ext cx="46750" cy="6548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9241129-EE0D-2B92-43C7-7D032DD7CE0A}"/>
              </a:ext>
            </a:extLst>
          </p:cNvPr>
          <p:cNvSpPr txBox="1"/>
          <p:nvPr/>
        </p:nvSpPr>
        <p:spPr>
          <a:xfrm>
            <a:off x="1287624" y="5728996"/>
            <a:ext cx="2648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WLS Plate</a:t>
            </a:r>
          </a:p>
          <a:p>
            <a:r>
              <a:rPr lang="en-US" dirty="0">
                <a:solidFill>
                  <a:srgbClr val="FF0000"/>
                </a:solidFill>
              </a:rPr>
              <a:t>(No dimples? 5mm thick?)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C6F4C8-C957-C647-F291-0A95A38AFA00}"/>
              </a:ext>
            </a:extLst>
          </p:cNvPr>
          <p:cNvCxnSpPr>
            <a:cxnSpLocks/>
          </p:cNvCxnSpPr>
          <p:nvPr/>
        </p:nvCxnSpPr>
        <p:spPr>
          <a:xfrm flipV="1">
            <a:off x="2474843" y="4301412"/>
            <a:ext cx="1901214" cy="16372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771671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34693</TotalTime>
  <Words>2228</Words>
  <Application>Microsoft Office PowerPoint</Application>
  <PresentationFormat>On-screen Show (4:3)</PresentationFormat>
  <Paragraphs>381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Helvetica</vt:lpstr>
      <vt:lpstr>Helvetica Neue</vt:lpstr>
      <vt:lpstr>Lucida Grande</vt:lpstr>
      <vt:lpstr>LBNF Template_051215</vt:lpstr>
      <vt:lpstr>LBNF Content-Footer Theme</vt:lpstr>
      <vt:lpstr>26 June 2023 FD2 PDS Module Design Workshop: Overview and Schedule</vt:lpstr>
      <vt:lpstr>Outline</vt:lpstr>
      <vt:lpstr>PD module arrangement on TPC</vt:lpstr>
      <vt:lpstr>Module concept</vt:lpstr>
      <vt:lpstr>PD system layout (by the numbers)</vt:lpstr>
      <vt:lpstr>Cathode mounted modules</vt:lpstr>
      <vt:lpstr>Membrane mount </vt:lpstr>
      <vt:lpstr>Module assemblies</vt:lpstr>
      <vt:lpstr>Core- Exploded view</vt:lpstr>
      <vt:lpstr>Core- Spring-loaded SiPM mounting </vt:lpstr>
      <vt:lpstr>Core- Cathode HV breakdown protection</vt:lpstr>
      <vt:lpstr>Electronics enclosures</vt:lpstr>
      <vt:lpstr>Filter Frame Assembly</vt:lpstr>
      <vt:lpstr>Shipping/ assembly plan</vt:lpstr>
      <vt:lpstr>Cathode mounting points</vt:lpstr>
      <vt:lpstr>Module mounts to membrane  suspension lines</vt:lpstr>
      <vt:lpstr>2023 Module Test Campaign:</vt:lpstr>
      <vt:lpstr>Module 1 Test:</vt:lpstr>
      <vt:lpstr>PCE/ Module 1 Schedule Summary</vt:lpstr>
      <vt:lpstr>FD2 Production Schedule</vt:lpstr>
      <vt:lpstr>PowerPoint Presentation</vt:lpstr>
      <vt:lpstr>Mechanical design evolution</vt:lpstr>
      <vt:lpstr>QA/QC/Manufacturing summary  (Details in https://edms.cern.ch/document/2730720/2 </vt:lpstr>
      <vt:lpstr>Compliance Office Analysis  Documents</vt:lpstr>
      <vt:lpstr>Compliance Office Analysis  Documents PRELIMINARY assessment</vt:lpstr>
      <vt:lpstr>Conclusions</vt:lpstr>
      <vt:lpstr>PDS Port Assignments</vt:lpstr>
      <vt:lpstr>FD2 PDS flange/cable/fiber routing</vt:lpstr>
      <vt:lpstr>Consortium-Held Requirements (I, General)</vt:lpstr>
      <vt:lpstr>Consortium-Held Requirements (ii, Integration, cathode mount)</vt:lpstr>
      <vt:lpstr>Consortium-Held Requirements (iii, Integration, membrane mount)</vt:lpstr>
      <vt:lpstr>Consortium-Held Requirements (iv, Design)</vt:lpstr>
      <vt:lpstr>Consortium-Held Requirements (v, Fabrication, Installation)</vt:lpstr>
      <vt:lpstr>Cathode mounted modules</vt:lpstr>
      <vt:lpstr>Module layout in cathode controlled in PDS/HV Interface control documents (https://edms.cern.ch/document/2619007/2)</vt:lpstr>
      <vt:lpstr>Shared BDE/PDS Crossing tube/cable/fiber routing</vt:lpstr>
      <vt:lpstr>Monitoring system mechanicals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Warner,David</cp:lastModifiedBy>
  <cp:revision>459</cp:revision>
  <cp:lastPrinted>2015-05-22T11:54:13Z</cp:lastPrinted>
  <dcterms:created xsi:type="dcterms:W3CDTF">2015-04-30T14:29:22Z</dcterms:created>
  <dcterms:modified xsi:type="dcterms:W3CDTF">2023-06-26T13:29:13Z</dcterms:modified>
</cp:coreProperties>
</file>