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1" r:id="rId2"/>
    <p:sldId id="279" r:id="rId3"/>
    <p:sldId id="293" r:id="rId4"/>
    <p:sldId id="297" r:id="rId5"/>
    <p:sldId id="298" r:id="rId6"/>
    <p:sldId id="296" r:id="rId7"/>
    <p:sldId id="295" r:id="rId8"/>
    <p:sldId id="274" r:id="rId9"/>
    <p:sldId id="294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4E424-2C20-4AE2-AEF8-B62A9F7E4EF7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30259-1DE9-4BB3-8B06-3CE7D7803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5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8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24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4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48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573533"/>
            <a:ext cx="9144000" cy="2304603"/>
          </a:xfrm>
          <a:prstGeom prst="rect">
            <a:avLst/>
          </a:prstGeom>
        </p:spPr>
        <p:txBody>
          <a:bodyPr vert="horz" lIns="0" tIns="0" rIns="0" bIns="0">
            <a:normAutofit fontScale="97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 smtClean="0"/>
              <a:t>XARAPUCA Module 1</a:t>
            </a:r>
          </a:p>
          <a:p>
            <a:pPr algn="ctr"/>
            <a:r>
              <a:rPr lang="en-US" dirty="0" smtClean="0"/>
              <a:t>Assembly and Warm Testing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90525"/>
            <a:ext cx="914600" cy="1587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9" y="0"/>
            <a:ext cx="4762500" cy="781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6171" y="3984171"/>
            <a:ext cx="1037408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/>
              <a:t>XARAPUCA MODULE 1 WORKSHOP, June </a:t>
            </a:r>
            <a:r>
              <a:rPr lang="en-US" sz="3100" b="1" dirty="0"/>
              <a:t>2023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Kurt Francis (Northern Illinois University)</a:t>
            </a:r>
          </a:p>
          <a:p>
            <a:pPr algn="ctr"/>
            <a:r>
              <a:rPr lang="en-US" dirty="0"/>
              <a:t>for FD2 PD Consortium</a:t>
            </a:r>
          </a:p>
          <a:p>
            <a:pPr algn="ctr"/>
            <a:r>
              <a:rPr lang="en-US" dirty="0" smtClean="0"/>
              <a:t>6/26/2023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1 XARAPUCA Assembly Plans</a:t>
            </a:r>
          </a:p>
          <a:p>
            <a:r>
              <a:rPr lang="en-US" dirty="0" smtClean="0"/>
              <a:t>Plans for Warm Testing</a:t>
            </a:r>
          </a:p>
          <a:p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605368" y="1207770"/>
            <a:ext cx="5272918" cy="50316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4 cathode mount</a:t>
            </a:r>
          </a:p>
          <a:p>
            <a:pPr lvl="1"/>
            <a:r>
              <a:rPr lang="en-US" dirty="0" smtClean="0"/>
              <a:t>2 half sized membrane mount</a:t>
            </a:r>
          </a:p>
          <a:p>
            <a:r>
              <a:rPr lang="en-US" dirty="0" smtClean="0"/>
              <a:t>NIU would receive</a:t>
            </a:r>
          </a:p>
          <a:p>
            <a:pPr lvl="1"/>
            <a:r>
              <a:rPr lang="en-US" dirty="0" smtClean="0"/>
              <a:t>Custom fabricated parts ( G10 Frames, copper cladding, c-channels) from CSU</a:t>
            </a:r>
          </a:p>
          <a:p>
            <a:pPr lvl="1"/>
            <a:r>
              <a:rPr lang="en-US" dirty="0" smtClean="0"/>
              <a:t>WLS plates (4 and 2 ½ plates) Carla?</a:t>
            </a:r>
          </a:p>
          <a:p>
            <a:pPr lvl="1"/>
            <a:r>
              <a:rPr lang="en-US" dirty="0" smtClean="0"/>
              <a:t>Flex circuits 4 * 8 +2 *4 = 40 flex circuits or 800 SIPMs</a:t>
            </a:r>
          </a:p>
          <a:p>
            <a:pPr lvl="1"/>
            <a:r>
              <a:rPr lang="en-US" dirty="0" smtClean="0"/>
              <a:t>Cables for flex circuits, 40 cables </a:t>
            </a:r>
            <a:r>
              <a:rPr lang="en-US" dirty="0" err="1" smtClean="0"/>
              <a:t>J.Ameel</a:t>
            </a:r>
            <a:r>
              <a:rPr lang="en-US" dirty="0" smtClean="0"/>
              <a:t> Michigan</a:t>
            </a:r>
          </a:p>
          <a:p>
            <a:pPr lvl="1"/>
            <a:r>
              <a:rPr lang="en-US" dirty="0" smtClean="0"/>
              <a:t>DCEM electronics from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Electronics boxes from Iowa(?)</a:t>
            </a:r>
          </a:p>
          <a:p>
            <a:pPr lvl="1"/>
            <a:r>
              <a:rPr lang="en-US" dirty="0" smtClean="0"/>
              <a:t>NIU would order bulk hardware from vendors (McMaster-Carr)</a:t>
            </a:r>
          </a:p>
          <a:p>
            <a:r>
              <a:rPr lang="en-US" dirty="0" smtClean="0"/>
              <a:t>Assembly </a:t>
            </a:r>
            <a:r>
              <a:rPr lang="en-US" dirty="0"/>
              <a:t>and warm testing without filters would be done at NIU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54" y="1216025"/>
            <a:ext cx="4410392" cy="5030788"/>
          </a:xfrm>
        </p:spPr>
      </p:pic>
    </p:spTree>
    <p:extLst>
      <p:ext uri="{BB962C8B-B14F-4D97-AF65-F5344CB8AC3E}">
        <p14:creationId xmlns:p14="http://schemas.microsoft.com/office/powerpoint/2010/main" val="724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26 June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done at NIU - we </a:t>
            </a:r>
            <a:r>
              <a:rPr lang="en-US" dirty="0"/>
              <a:t>would need 2 weeks from the time we receive all the parts to assemble and then warm test the </a:t>
            </a:r>
            <a:r>
              <a:rPr lang="en-US" dirty="0" smtClean="0"/>
              <a:t>modules</a:t>
            </a:r>
            <a:endParaRPr lang="en-US" dirty="0" smtClean="0"/>
          </a:p>
          <a:p>
            <a:r>
              <a:rPr lang="en-US" dirty="0" smtClean="0"/>
              <a:t>From Dave W. presentation: he suggests that assembly start 7/31 (first week of August)</a:t>
            </a:r>
          </a:p>
          <a:p>
            <a:r>
              <a:rPr lang="en-US" dirty="0" smtClean="0"/>
              <a:t>Does that mean the design is finished by 7/31 and then subcontractors need to fabricate parts</a:t>
            </a:r>
          </a:p>
          <a:p>
            <a:r>
              <a:rPr lang="en-US" dirty="0" smtClean="0"/>
              <a:t>NIU would need to complete assembly and warm testing by end of August so that we can ship to CERN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Testing Options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NIU should perform a preliminary test at room temperature before sending to CSU for cold(LN2, </a:t>
            </a:r>
            <a:r>
              <a:rPr lang="en-US" dirty="0" err="1" smtClean="0"/>
              <a:t>LAr</a:t>
            </a:r>
            <a:r>
              <a:rPr lang="en-US" dirty="0" smtClean="0"/>
              <a:t>) testing</a:t>
            </a:r>
          </a:p>
          <a:p>
            <a:r>
              <a:rPr lang="en-US" dirty="0"/>
              <a:t>Warm test should confirm </a:t>
            </a:r>
            <a:r>
              <a:rPr lang="en-US" dirty="0" smtClean="0"/>
              <a:t>that: </a:t>
            </a:r>
          </a:p>
          <a:p>
            <a:pPr lvl="1"/>
            <a:r>
              <a:rPr lang="en-US" dirty="0" smtClean="0"/>
              <a:t>Flex </a:t>
            </a:r>
            <a:r>
              <a:rPr lang="en-US" dirty="0"/>
              <a:t>Circuits, cables are connected correctly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WLS is included it detects light </a:t>
            </a:r>
            <a:endParaRPr lang="en-US" dirty="0"/>
          </a:p>
          <a:p>
            <a:r>
              <a:rPr lang="en-US" dirty="0" smtClean="0"/>
              <a:t>Expect </a:t>
            </a:r>
            <a:r>
              <a:rPr lang="en-US" dirty="0" smtClean="0"/>
              <a:t>Flex circuits and DCEM to be testing before we receive </a:t>
            </a:r>
            <a:r>
              <a:rPr lang="en-US" dirty="0" smtClean="0"/>
              <a:t>them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Testing – Pulse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We will use a DVDM-C / DVDM-W combination</a:t>
            </a:r>
          </a:p>
          <a:p>
            <a:r>
              <a:rPr lang="en-US" dirty="0" smtClean="0"/>
              <a:t>Read out through an oscilloscope</a:t>
            </a:r>
          </a:p>
          <a:p>
            <a:r>
              <a:rPr lang="en-US" dirty="0" smtClean="0"/>
              <a:t>The objective is to confirm that the flex circuit/cable are correctly connected and in good working order</a:t>
            </a:r>
          </a:p>
          <a:p>
            <a:r>
              <a:rPr lang="en-US" dirty="0" smtClean="0"/>
              <a:t>We will each of the 8 flex circuit cables to the DVDM-C electronics one by one to confirm good connection and operation</a:t>
            </a:r>
          </a:p>
          <a:p>
            <a:r>
              <a:rPr lang="en-US" dirty="0" smtClean="0"/>
              <a:t>Next the four cables will be connected together to be sure that </a:t>
            </a:r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3611" y="414386"/>
            <a:ext cx="3773978" cy="5029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21" y="3852575"/>
            <a:ext cx="2343584" cy="24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Testing – Current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98995" y="1215721"/>
            <a:ext cx="5321000" cy="50316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we need to do pulse measurements during warm testing of the XARAPUCA.</a:t>
            </a:r>
          </a:p>
          <a:p>
            <a:r>
              <a:rPr lang="en-US" dirty="0"/>
              <a:t>I think we could just do IV measurements to confirm that the connections are right.</a:t>
            </a:r>
          </a:p>
          <a:p>
            <a:r>
              <a:rPr lang="en-US" dirty="0"/>
              <a:t>We can’t really test the cold electronics since they work differently when cold.</a:t>
            </a:r>
          </a:p>
          <a:p>
            <a:r>
              <a:rPr lang="en-US" dirty="0"/>
              <a:t>The real confirmation of the system is during the cold testing at CSU.</a:t>
            </a:r>
          </a:p>
          <a:p>
            <a:r>
              <a:rPr lang="en-US" dirty="0"/>
              <a:t>We need to be sure that everything is connected right before we ship but I think that could be achieved with just current measurements.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6437000" y="1215721"/>
            <a:ext cx="5321000" cy="503162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39653" y="1215721"/>
            <a:ext cx="3053166" cy="2289875"/>
            <a:chOff x="0" y="1121847"/>
            <a:chExt cx="3053166" cy="22898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21847"/>
              <a:ext cx="3053166" cy="22898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241" y="3103945"/>
              <a:ext cx="2861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DAPHNE development station at NIU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53" y="4140728"/>
            <a:ext cx="5442032" cy="16672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46296" y="4921592"/>
            <a:ext cx="373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Current Voltage Scan</a:t>
            </a:r>
          </a:p>
          <a:p>
            <a:r>
              <a:rPr lang="en-US" sz="1400" dirty="0" smtClean="0"/>
              <a:t>collected using DAPHNE and NIU amplifier board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138812" y="4759883"/>
            <a:ext cx="2775" cy="286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81258" y="4470604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Vbreakdown ~ 50.5V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71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Testing 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like 8 flex circuits and 8 cables to finalize warm test </a:t>
            </a:r>
            <a:r>
              <a:rPr lang="en-US" dirty="0" smtClean="0"/>
              <a:t>setup</a:t>
            </a:r>
            <a:endParaRPr lang="en-US" dirty="0" smtClean="0"/>
          </a:p>
          <a:p>
            <a:r>
              <a:rPr lang="en-US" dirty="0" smtClean="0"/>
              <a:t>We may be able to test with DCEM installed if the board still has way to supply power in a way that bypasses the Power Over Fiber</a:t>
            </a:r>
          </a:p>
          <a:p>
            <a:r>
              <a:rPr lang="en-US" dirty="0" smtClean="0"/>
              <a:t>The plan is to use an LED at 9 points over the WLS and collect </a:t>
            </a:r>
            <a:r>
              <a:rPr lang="en-US" smtClean="0"/>
              <a:t>Pulse measurements </a:t>
            </a:r>
            <a:r>
              <a:rPr lang="en-US" dirty="0" smtClean="0"/>
              <a:t>from each of the two channels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1572665"/>
            <a:ext cx="5320145" cy="4301836"/>
          </a:xfrm>
        </p:spPr>
      </p:pic>
    </p:spTree>
    <p:extLst>
      <p:ext uri="{BB962C8B-B14F-4D97-AF65-F5344CB8AC3E}">
        <p14:creationId xmlns:p14="http://schemas.microsoft.com/office/powerpoint/2010/main" val="2637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18 Aug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552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Geneva</vt:lpstr>
      <vt:lpstr>Helvetica</vt:lpstr>
      <vt:lpstr>Lucida Grande</vt:lpstr>
      <vt:lpstr>LBNF Content-Footer Theme</vt:lpstr>
      <vt:lpstr>PowerPoint Presentation</vt:lpstr>
      <vt:lpstr>Outline</vt:lpstr>
      <vt:lpstr>Assembly</vt:lpstr>
      <vt:lpstr>Assembly Schedule</vt:lpstr>
      <vt:lpstr>Warm Testing Options</vt:lpstr>
      <vt:lpstr>Warm Testing – Pulse Measurements</vt:lpstr>
      <vt:lpstr>Warm Testing – Current Measurements</vt:lpstr>
      <vt:lpstr>Warm Testing Conclusions</vt:lpstr>
      <vt:lpstr>PowerPoint Presentation</vt:lpstr>
      <vt:lpstr>Backup Slides…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 on Module 0 assembly</dc:title>
  <dc:creator>Kurt Francis</dc:creator>
  <cp:lastModifiedBy>Kurt Francis</cp:lastModifiedBy>
  <cp:revision>97</cp:revision>
  <dcterms:created xsi:type="dcterms:W3CDTF">2023-03-20T14:56:26Z</dcterms:created>
  <dcterms:modified xsi:type="dcterms:W3CDTF">2023-06-26T16:15:51Z</dcterms:modified>
</cp:coreProperties>
</file>