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9.jpg" ContentType="image/jpeg"/>
  <Override PartName="/ppt/media/image10.jpg" ContentType="image/jpeg"/>
  <Override PartName="/ppt/media/image11.jpg" ContentType="image/jpeg"/>
  <Override PartName="/ppt/media/image13.jpg" ContentType="image/jpe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94" r:id="rId2"/>
    <p:sldId id="296" r:id="rId3"/>
    <p:sldId id="300" r:id="rId4"/>
    <p:sldId id="297" r:id="rId5"/>
    <p:sldId id="298" r:id="rId6"/>
    <p:sldId id="302" r:id="rId7"/>
    <p:sldId id="299" r:id="rId8"/>
    <p:sldId id="301" r:id="rId9"/>
  </p:sldIdLst>
  <p:sldSz cx="12192000" cy="6858000"/>
  <p:notesSz cx="6858000" cy="9144000"/>
  <p:photoAlbum layout="1picTitle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A87C10-0D8E-4793-937A-85BF77798D6B}" v="32" dt="2023-06-26T15:46:52.4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9E2630-60C3-437F-A8D7-9A1EB21FFD54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18BF6-CCBF-463A-8E0C-3A8EE4F1F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75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6656" tIns="48328" rIns="96656" bIns="48328"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594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1"/>
            <a:ext cx="103632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399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03361" y="6538623"/>
            <a:ext cx="448905" cy="184666"/>
          </a:xfrm>
        </p:spPr>
        <p:txBody>
          <a:bodyPr lIns="0" tIns="0" rIns="0" bIns="0"/>
          <a:lstStyle>
            <a:lvl1pPr algn="r">
              <a:defRPr sz="1200" b="1" i="0" kern="1200" spc="-5">
                <a:solidFill>
                  <a:srgbClr val="BB5F2B"/>
                </a:solidFill>
                <a:latin typeface="Arial"/>
                <a:ea typeface="+mn-ea"/>
                <a:cs typeface="Arial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Holder 4"/>
          <p:cNvSpPr>
            <a:spLocks noGrp="1"/>
          </p:cNvSpPr>
          <p:nvPr>
            <p:ph type="ftr" sz="quarter" idx="5"/>
          </p:nvPr>
        </p:nvSpPr>
        <p:spPr>
          <a:xfrm>
            <a:off x="1155530" y="6538623"/>
            <a:ext cx="1017692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BB5F2B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/>
              <a:t>Photon Detector Consortium Meeting</a:t>
            </a:r>
            <a:endParaRPr lang="en-US" dirty="0"/>
          </a:p>
        </p:txBody>
      </p:sp>
      <p:sp>
        <p:nvSpPr>
          <p:cNvPr id="8" name="Holder 5"/>
          <p:cNvSpPr>
            <a:spLocks noGrp="1"/>
          </p:cNvSpPr>
          <p:nvPr>
            <p:ph type="dt" sz="half" idx="6"/>
          </p:nvPr>
        </p:nvSpPr>
        <p:spPr>
          <a:xfrm>
            <a:off x="2487336" y="6538623"/>
            <a:ext cx="259266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BB5F2B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/>
              <a:t>11-26-19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98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BB5F2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3B5A7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 sz="1200" b="1" i="0" kern="1200" spc="-5">
                <a:solidFill>
                  <a:srgbClr val="BB5F2B"/>
                </a:solidFill>
                <a:latin typeface="Arial"/>
                <a:ea typeface="+mn-ea"/>
                <a:cs typeface="Arial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Holder 4"/>
          <p:cNvSpPr>
            <a:spLocks noGrp="1"/>
          </p:cNvSpPr>
          <p:nvPr>
            <p:ph type="ftr" sz="quarter" idx="5"/>
          </p:nvPr>
        </p:nvSpPr>
        <p:spPr>
          <a:xfrm>
            <a:off x="1155530" y="6538623"/>
            <a:ext cx="118127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BB5F2B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/>
              <a:t>Photon Detector Consortium Meeting</a:t>
            </a:r>
            <a:endParaRPr lang="en-US" dirty="0"/>
          </a:p>
        </p:txBody>
      </p:sp>
      <p:sp>
        <p:nvSpPr>
          <p:cNvPr id="8" name="Holder 5"/>
          <p:cNvSpPr>
            <a:spLocks noGrp="1"/>
          </p:cNvSpPr>
          <p:nvPr>
            <p:ph type="dt" sz="half" idx="6"/>
          </p:nvPr>
        </p:nvSpPr>
        <p:spPr>
          <a:xfrm>
            <a:off x="2487336" y="6538623"/>
            <a:ext cx="259266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BB5F2B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/>
              <a:t>11-26-19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785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10616" y="6358890"/>
            <a:ext cx="109728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25908">
            <a:solidFill>
              <a:srgbClr val="BB5F2B"/>
            </a:solidFill>
          </a:ln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17" name="bk object 17"/>
          <p:cNvSpPr/>
          <p:nvPr/>
        </p:nvSpPr>
        <p:spPr>
          <a:xfrm>
            <a:off x="10875263" y="6499860"/>
            <a:ext cx="721360" cy="2209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18" name="bk object 18"/>
          <p:cNvSpPr/>
          <p:nvPr/>
        </p:nvSpPr>
        <p:spPr>
          <a:xfrm>
            <a:off x="9135872" y="6480046"/>
            <a:ext cx="1580896" cy="2545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BB5F2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 sz="1200" b="1" i="0" kern="1200" spc="-5">
                <a:solidFill>
                  <a:srgbClr val="BB5F2B"/>
                </a:solidFill>
                <a:latin typeface="Arial"/>
                <a:ea typeface="+mn-ea"/>
                <a:cs typeface="Arial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Holder 4"/>
          <p:cNvSpPr>
            <a:spLocks noGrp="1"/>
          </p:cNvSpPr>
          <p:nvPr>
            <p:ph type="ftr" sz="quarter" idx="5"/>
          </p:nvPr>
        </p:nvSpPr>
        <p:spPr>
          <a:xfrm>
            <a:off x="1155530" y="6538623"/>
            <a:ext cx="1017692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BB5F2B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/>
              <a:t>Photon Detector Consortium Meeting</a:t>
            </a:r>
            <a:endParaRPr lang="en-US" dirty="0"/>
          </a:p>
        </p:txBody>
      </p:sp>
      <p:sp>
        <p:nvSpPr>
          <p:cNvPr id="12" name="Holder 5"/>
          <p:cNvSpPr>
            <a:spLocks noGrp="1"/>
          </p:cNvSpPr>
          <p:nvPr>
            <p:ph type="dt" sz="half" idx="6"/>
          </p:nvPr>
        </p:nvSpPr>
        <p:spPr>
          <a:xfrm>
            <a:off x="2487336" y="6538623"/>
            <a:ext cx="259266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BB5F2B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/>
              <a:t>11-26-19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909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10616" y="6358890"/>
            <a:ext cx="109728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25908">
            <a:solidFill>
              <a:srgbClr val="BB5F2B"/>
            </a:solidFill>
          </a:ln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17" name="bk object 17"/>
          <p:cNvSpPr/>
          <p:nvPr/>
        </p:nvSpPr>
        <p:spPr>
          <a:xfrm>
            <a:off x="10875263" y="6499860"/>
            <a:ext cx="721360" cy="2209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18" name="bk object 18"/>
          <p:cNvSpPr/>
          <p:nvPr/>
        </p:nvSpPr>
        <p:spPr>
          <a:xfrm>
            <a:off x="9135872" y="6480046"/>
            <a:ext cx="1580896" cy="2545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BB5F2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 sz="1200" b="1" i="0" kern="1200" spc="-5">
                <a:solidFill>
                  <a:srgbClr val="BB5F2B"/>
                </a:solidFill>
                <a:latin typeface="Arial"/>
                <a:ea typeface="+mn-ea"/>
                <a:cs typeface="Arial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Holder 4"/>
          <p:cNvSpPr>
            <a:spLocks noGrp="1"/>
          </p:cNvSpPr>
          <p:nvPr>
            <p:ph type="ftr" sz="quarter" idx="5"/>
          </p:nvPr>
        </p:nvSpPr>
        <p:spPr>
          <a:xfrm>
            <a:off x="1155530" y="6538623"/>
            <a:ext cx="1017692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BB5F2B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/>
              <a:t>Photon Detector Consortium Meeting</a:t>
            </a:r>
            <a:endParaRPr lang="en-US" dirty="0"/>
          </a:p>
        </p:txBody>
      </p:sp>
      <p:sp>
        <p:nvSpPr>
          <p:cNvPr id="10" name="Holder 5"/>
          <p:cNvSpPr>
            <a:spLocks noGrp="1"/>
          </p:cNvSpPr>
          <p:nvPr>
            <p:ph type="dt" sz="half" idx="6"/>
          </p:nvPr>
        </p:nvSpPr>
        <p:spPr>
          <a:xfrm>
            <a:off x="2487336" y="6538623"/>
            <a:ext cx="259266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BB5F2B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/>
              <a:t>11-26-19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473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 sz="1200" b="1" i="0" kern="1200" spc="-5">
                <a:solidFill>
                  <a:srgbClr val="BB5F2B"/>
                </a:solidFill>
                <a:latin typeface="Arial"/>
                <a:ea typeface="+mn-ea"/>
                <a:cs typeface="Arial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Holder 4"/>
          <p:cNvSpPr>
            <a:spLocks noGrp="1"/>
          </p:cNvSpPr>
          <p:nvPr>
            <p:ph type="ftr" sz="quarter" idx="5"/>
          </p:nvPr>
        </p:nvSpPr>
        <p:spPr>
          <a:xfrm>
            <a:off x="1155530" y="6538623"/>
            <a:ext cx="1017692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BB5F2B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/>
              <a:t>Photon Detector Consortium Meeting</a:t>
            </a:r>
            <a:endParaRPr lang="en-US" dirty="0"/>
          </a:p>
        </p:txBody>
      </p:sp>
      <p:sp>
        <p:nvSpPr>
          <p:cNvPr id="6" name="Holder 5"/>
          <p:cNvSpPr>
            <a:spLocks noGrp="1"/>
          </p:cNvSpPr>
          <p:nvPr>
            <p:ph type="dt" sz="half" idx="6"/>
          </p:nvPr>
        </p:nvSpPr>
        <p:spPr>
          <a:xfrm>
            <a:off x="2487336" y="6538623"/>
            <a:ext cx="259266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BB5F2B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/>
              <a:t>11-26-19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505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0" y="1238251"/>
            <a:ext cx="10972800" cy="338554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7710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23580"/>
            <a:ext cx="1331423" cy="184666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11-26-19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23580"/>
            <a:ext cx="5799081" cy="184666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Photon Detector Consortium Meeting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23580"/>
            <a:ext cx="566925" cy="184666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172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10616" y="6358890"/>
            <a:ext cx="109728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25908">
            <a:solidFill>
              <a:srgbClr val="BB5F2B"/>
            </a:solidFill>
          </a:ln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17" name="bk object 17"/>
          <p:cNvSpPr/>
          <p:nvPr/>
        </p:nvSpPr>
        <p:spPr>
          <a:xfrm>
            <a:off x="10875263" y="6499860"/>
            <a:ext cx="721360" cy="2209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2667" y="495242"/>
            <a:ext cx="11006667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rgbClr val="BB5F2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0539" y="1317060"/>
            <a:ext cx="111709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B5A7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155530" y="6538623"/>
            <a:ext cx="1017692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BB5F2B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/>
              <a:t>Photon Detector Consortium Meeting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487336" y="6538623"/>
            <a:ext cx="259266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BB5F2B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/>
              <a:t>11-26-19</a:t>
            </a:r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20213" y="6538623"/>
            <a:ext cx="448905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 b="1" i="0" kern="1200" spc="-5">
                <a:solidFill>
                  <a:srgbClr val="BB5F2B"/>
                </a:solidFill>
                <a:latin typeface="Arial"/>
                <a:ea typeface="+mn-ea"/>
                <a:cs typeface="Arial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11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hyperlink" Target="https://colostate-my.sharepoint.com/:b:/g/personal/jaycsu_colostate_edu/EVG3Lf7VQQNJjWJM2qHtv7cB-TYMVQs5tYJ5G_x1rVaC4A?e=0U5LdO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81962" y="5334000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25908">
            <a:solidFill>
              <a:srgbClr val="BB5F2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81962" y="473201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25908">
            <a:solidFill>
              <a:srgbClr val="BB5F2B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659879" y="211837"/>
            <a:ext cx="3598164" cy="2148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658100" y="5649127"/>
            <a:ext cx="2209800" cy="8629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45733" y="1886571"/>
            <a:ext cx="8500533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810"/>
              </a:lnSpc>
            </a:pPr>
            <a:r>
              <a:rPr lang="en-US" sz="3200" b="1" dirty="0">
                <a:solidFill>
                  <a:srgbClr val="BB5F2B"/>
                </a:solidFill>
                <a:latin typeface="Helvetica Neue" panose="020B0604020202020204" charset="0"/>
                <a:cs typeface="Arial"/>
              </a:rPr>
              <a:t>Module-1 Cold Testing</a:t>
            </a:r>
            <a:endParaRPr lang="en-US" sz="3200" dirty="0">
              <a:solidFill>
                <a:prstClr val="black"/>
              </a:solidFill>
              <a:latin typeface="Helvetica Neue" panose="020B0604020202020204" charset="0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65451" y="2742762"/>
            <a:ext cx="8245348" cy="14132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sz="2200" spc="-10" dirty="0">
                <a:solidFill>
                  <a:srgbClr val="BB5F2B"/>
                </a:solidFill>
                <a:latin typeface="Helvetica Neue" panose="020B0604020202020204" charset="0"/>
                <a:cs typeface="Arial"/>
              </a:rPr>
              <a:t>Franciole </a:t>
            </a:r>
            <a:r>
              <a:rPr lang="en-US" sz="2200" spc="-10" dirty="0" err="1">
                <a:solidFill>
                  <a:srgbClr val="BB5F2B"/>
                </a:solidFill>
                <a:latin typeface="Helvetica Neue" panose="020B0604020202020204" charset="0"/>
                <a:cs typeface="Arial"/>
              </a:rPr>
              <a:t>Mirinho</a:t>
            </a:r>
            <a:r>
              <a:rPr lang="en-US" sz="2200" spc="-10" dirty="0">
                <a:solidFill>
                  <a:srgbClr val="BB5F2B"/>
                </a:solidFill>
                <a:latin typeface="Helvetica Neue" panose="020B0604020202020204" charset="0"/>
                <a:cs typeface="Arial"/>
              </a:rPr>
              <a:t> (ITA)</a:t>
            </a:r>
            <a:endParaRPr lang="en-US" sz="2200" dirty="0">
              <a:solidFill>
                <a:prstClr val="black"/>
              </a:solidFill>
              <a:latin typeface="Helvetica Neue" panose="020B0604020202020204" charset="0"/>
              <a:cs typeface="Arial"/>
            </a:endParaRPr>
          </a:p>
          <a:p>
            <a:pPr marL="12700"/>
            <a:r>
              <a:rPr lang="en-US" sz="2200" spc="-20" dirty="0">
                <a:solidFill>
                  <a:srgbClr val="BB5F2B"/>
                </a:solidFill>
                <a:latin typeface="Helvetica Neue" panose="020B0604020202020204" charset="0"/>
                <a:cs typeface="Arial"/>
              </a:rPr>
              <a:t>Jay Jablonski (CSU)</a:t>
            </a:r>
            <a:endParaRPr lang="en-US" sz="2200" spc="-15" dirty="0">
              <a:solidFill>
                <a:srgbClr val="BB5F2B"/>
              </a:solidFill>
              <a:latin typeface="Helvetica Neue" panose="020B0604020202020204" charset="0"/>
              <a:cs typeface="Arial"/>
            </a:endParaRPr>
          </a:p>
          <a:p>
            <a:pPr marL="12700"/>
            <a:r>
              <a:rPr lang="en-US" sz="2200" spc="-15" dirty="0">
                <a:solidFill>
                  <a:srgbClr val="BB5F2B"/>
                </a:solidFill>
                <a:latin typeface="Helvetica Neue" panose="020B0604020202020204" charset="0"/>
                <a:cs typeface="Arial"/>
              </a:rPr>
              <a:t>Dante Totani (UC Santa Barbara)</a:t>
            </a:r>
            <a:endParaRPr lang="en-US" sz="2200" spc="-10" dirty="0">
              <a:solidFill>
                <a:srgbClr val="BB5F2B"/>
              </a:solidFill>
              <a:latin typeface="Helvetica Neue" panose="020B0604020202020204" charset="0"/>
              <a:cs typeface="Arial"/>
            </a:endParaRPr>
          </a:p>
          <a:p>
            <a:pPr marL="12700">
              <a:lnSpc>
                <a:spcPts val="2615"/>
              </a:lnSpc>
              <a:spcBef>
                <a:spcPts val="530"/>
              </a:spcBef>
            </a:pPr>
            <a:endParaRPr lang="en-US" sz="2200" spc="-10" dirty="0">
              <a:solidFill>
                <a:srgbClr val="BB5F2B"/>
              </a:solidFill>
              <a:latin typeface="Arial"/>
              <a:cs typeface="Arial"/>
            </a:endParaRPr>
          </a:p>
        </p:txBody>
      </p:sp>
      <p:pic>
        <p:nvPicPr>
          <p:cNvPr id="11" name="Picture 10" descr="A picture containing food, cup, drawing&#10;&#10;Description automatically generated">
            <a:extLst>
              <a:ext uri="{FF2B5EF4-FFF2-40B4-BE49-F238E27FC236}">
                <a16:creationId xmlns:a16="http://schemas.microsoft.com/office/drawing/2014/main" id="{EE9C5AF3-DFCF-4F6A-83F0-F64309CA84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425" y="5424807"/>
            <a:ext cx="990600" cy="138141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9CE63-D520-74A5-F787-4CD768CF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667" y="495242"/>
            <a:ext cx="11006667" cy="615553"/>
          </a:xfrm>
        </p:spPr>
        <p:txBody>
          <a:bodyPr/>
          <a:lstStyle/>
          <a:p>
            <a:r>
              <a:rPr lang="en-US" sz="4000" dirty="0">
                <a:latin typeface="Helvetica Neue" panose="020B0604020202020204" charset="0"/>
              </a:rPr>
              <a:t>Goals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E79ED-2F6A-530B-C46A-AC461AB52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0539" y="1317060"/>
            <a:ext cx="11170920" cy="538609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  <a:latin typeface="Helvetica Neue" panose="020B0604020202020204" charset="0"/>
                <a:ea typeface="GulimChe" panose="020B0503020000020004" pitchFamily="49" charset="-127"/>
              </a:rPr>
              <a:t>Test Mod-1 Cathode modules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Helvetica Neue" panose="020B0604020202020204" charset="0"/>
                <a:ea typeface="GulimChe" panose="020B0503020000020004" pitchFamily="49" charset="-127"/>
              </a:rPr>
              <a:t>Build on lessons learned from Mod-0 testing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Helvetica Neue" panose="020B0604020202020204" charset="0"/>
                <a:ea typeface="GulimChe" panose="020B0503020000020004" pitchFamily="49" charset="-127"/>
                <a:hlinkClick r:id="rId2"/>
              </a:rPr>
              <a:t>DanteTotani_1-25-23</a:t>
            </a:r>
            <a:r>
              <a:rPr lang="en-US" sz="2000" dirty="0">
                <a:solidFill>
                  <a:schemeClr val="accent1"/>
                </a:solidFill>
                <a:latin typeface="Helvetica Neue" panose="020B0604020202020204" charset="0"/>
                <a:ea typeface="GulimChe" panose="020B0503020000020004" pitchFamily="49" charset="-127"/>
              </a:rPr>
              <a:t>_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latin typeface="Helvetica Neue" panose="020B0604020202020204" charset="0"/>
                <a:ea typeface="GulimChe" panose="020B0503020000020004" pitchFamily="49" charset="-127"/>
              </a:rPr>
              <a:t>POF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latin typeface="Helvetica Neue" panose="020B0604020202020204" charset="0"/>
                <a:ea typeface="GulimChe" panose="020B0503020000020004" pitchFamily="49" charset="-127"/>
              </a:rPr>
              <a:t>SOF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  <a:latin typeface="Helvetica Neue" panose="020B0604020202020204" charset="0"/>
                <a:ea typeface="GulimChe" panose="020B0503020000020004" pitchFamily="49" charset="-127"/>
              </a:rPr>
              <a:t>Completely</a:t>
            </a:r>
            <a:r>
              <a:rPr lang="en-US" sz="2800" dirty="0">
                <a:solidFill>
                  <a:schemeClr val="accent1"/>
                </a:solidFill>
                <a:latin typeface="Helvetica Neue" panose="020B0604020202020204" charset="0"/>
              </a:rPr>
              <a:t> submerge in LN2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  <a:latin typeface="Helvetica Neue" panose="020B0604020202020204" charset="0"/>
              </a:rPr>
              <a:t>Isolate in the dark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  <a:latin typeface="Helvetica Neue" panose="020B0604020202020204" charset="0"/>
              </a:rPr>
              <a:t>TEST </a:t>
            </a:r>
            <a:r>
              <a:rPr lang="en-US" sz="2800" dirty="0">
                <a:solidFill>
                  <a:schemeClr val="accent1"/>
                </a:solidFill>
                <a:latin typeface="Helvetica Neue" panose="020B0604020202020204" charset="0"/>
                <a:ea typeface="GulimChe" panose="020B0503020000020004" pitchFamily="49" charset="-127"/>
              </a:rPr>
              <a:t>(1pc min)</a:t>
            </a:r>
            <a:endParaRPr lang="en-US" sz="2800" dirty="0">
              <a:solidFill>
                <a:schemeClr val="accent1"/>
              </a:solidFill>
              <a:latin typeface="Helvetica Neue" panose="020B060402020202020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  <a:latin typeface="Helvetica Neue" panose="020B0604020202020204" charset="0"/>
              </a:rPr>
              <a:t>Functionality at cryogenic temperatures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  <a:latin typeface="Helvetica Neue" panose="020B0604020202020204" charset="0"/>
              </a:rPr>
              <a:t>Dark count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  <a:latin typeface="Helvetica Neue" panose="020B0604020202020204" charset="0"/>
              </a:rPr>
              <a:t>Light collection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  <a:latin typeface="Helvetica Neue" panose="020B0604020202020204" charset="0"/>
              </a:rPr>
              <a:t>Flash array of LED’s			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  <a:latin typeface="Helvetica Neue" panose="020B0604020202020204" charset="0"/>
              </a:rPr>
              <a:t>Confirm uniform distribution-not absolute measurement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DC78E9-9791-6FCB-A8F2-F672C81F232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7BF4F0-30C0-B983-25AC-F9C4417A4396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12700"/>
            <a:r>
              <a:rPr lang="en-US" dirty="0"/>
              <a:t>6-26-23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9EBFD4-E60F-B632-D6EB-1B4E53858213}"/>
              </a:ext>
            </a:extLst>
          </p:cNvPr>
          <p:cNvSpPr txBox="1"/>
          <p:nvPr/>
        </p:nvSpPr>
        <p:spPr>
          <a:xfrm>
            <a:off x="8025414" y="5927936"/>
            <a:ext cx="3222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Mod-0 Cold Test Stand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98DDB1-5606-72D2-C6C7-0C466EB87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2409" y="495242"/>
            <a:ext cx="3946924" cy="525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90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9CE63-D520-74A5-F787-4CD768CF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667" y="495242"/>
            <a:ext cx="11006667" cy="615553"/>
          </a:xfrm>
        </p:spPr>
        <p:txBody>
          <a:bodyPr/>
          <a:lstStyle/>
          <a:p>
            <a:r>
              <a:rPr lang="en-US" sz="4000" dirty="0">
                <a:latin typeface="Helvetica Neue" panose="020B0604020202020204" charset="0"/>
              </a:rPr>
              <a:t>Assembly &amp; Testing Plan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E79ED-2F6A-530B-C46A-AC461AB52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0539" y="1317060"/>
            <a:ext cx="7363954" cy="618630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latin typeface="Helvetica Neue" panose="020B0604020202020204" charset="0"/>
              </a:rPr>
              <a:t>University of Iowa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Helvetica Neue" panose="020B0604020202020204" charset="0"/>
              </a:rPr>
              <a:t>Component Fabrication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Helvetica Neue" panose="020B0604020202020204" charset="0"/>
              </a:rPr>
              <a:t>Component QC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latin typeface="Helvetica Neue" panose="020B0604020202020204" charset="0"/>
              </a:rPr>
              <a:t>Northern Illinois University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Helvetica Neue" panose="020B0604020202020204" charset="0"/>
              </a:rPr>
              <a:t>Hardware procurement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Helvetica Neue" panose="020B0604020202020204" charset="0"/>
              </a:rPr>
              <a:t>WLS frame assembly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Helvetica Neue" panose="020B0604020202020204" charset="0"/>
              </a:rPr>
              <a:t>WLS frame QC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latin typeface="Helvetica Neue" panose="020B0604020202020204" charset="0"/>
              </a:rPr>
              <a:t>Colorado State University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Helvetica Neue" panose="020B0604020202020204" charset="0"/>
              </a:rPr>
              <a:t>Reception test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Helvetica Neue" panose="020B0604020202020204" charset="0"/>
              </a:rPr>
              <a:t>Cold test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Helvetica Neue" panose="020B0604020202020204" charset="0"/>
              </a:rPr>
              <a:t>Post-Dunk test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latin typeface="Helvetica Neue" panose="020B0604020202020204" charset="0"/>
              </a:rPr>
              <a:t>CERN/SURF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Helvetica Neue" panose="020B0604020202020204" charset="0"/>
              </a:rPr>
              <a:t>Filter plate installation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Helvetica Neue" panose="020B0604020202020204" charset="0"/>
              </a:rPr>
              <a:t>Final QC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1"/>
              </a:solidFill>
              <a:latin typeface="Helvetica Neue" panose="020B060402020202020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1"/>
              </a:solidFill>
              <a:latin typeface="Helvetica Neue" panose="020B06040202020202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/>
              </a:solidFill>
              <a:latin typeface="Helvetica Neue" panose="020B060402020202020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1"/>
              </a:solidFill>
              <a:latin typeface="Helvetica Neue" panose="020B060402020202020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DC78E9-9791-6FCB-A8F2-F672C81F232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7BF4F0-30C0-B983-25AC-F9C4417A4396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12700"/>
            <a:r>
              <a:rPr lang="en-US" dirty="0"/>
              <a:t>6-26-23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4DDBCA-0845-CD65-FCE4-717CDF06A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199" y="1724730"/>
            <a:ext cx="4473589" cy="38162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B2F581-1380-D6B4-F66C-67226A36D4AD}"/>
              </a:ext>
            </a:extLst>
          </p:cNvPr>
          <p:cNvSpPr txBox="1"/>
          <p:nvPr/>
        </p:nvSpPr>
        <p:spPr>
          <a:xfrm>
            <a:off x="7368466" y="5770485"/>
            <a:ext cx="2547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Mod-0 Cold test signal</a:t>
            </a:r>
          </a:p>
        </p:txBody>
      </p:sp>
    </p:spTree>
    <p:extLst>
      <p:ext uri="{BB962C8B-B14F-4D97-AF65-F5344CB8AC3E}">
        <p14:creationId xmlns:p14="http://schemas.microsoft.com/office/powerpoint/2010/main" val="1364033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9CE63-D520-74A5-F787-4CD768CF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665" y="183515"/>
            <a:ext cx="11006667" cy="615553"/>
          </a:xfrm>
        </p:spPr>
        <p:txBody>
          <a:bodyPr/>
          <a:lstStyle/>
          <a:p>
            <a:r>
              <a:rPr lang="en-US" sz="4000" dirty="0">
                <a:latin typeface="Helvetica Neue" panose="020B0604020202020204" charset="0"/>
              </a:rPr>
              <a:t>Testing-CSU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E79ED-2F6A-530B-C46A-AC461AB52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970" y="982176"/>
            <a:ext cx="7363954" cy="526297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Helvetica Neue" panose="020B0604020202020204" charset="0"/>
              </a:rPr>
              <a:t>Reception-Warm Test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Helvetica Neue" panose="020B0604020202020204" charset="0"/>
              </a:rPr>
              <a:t>Physical Inspection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Helvetica Neue" panose="020B0604020202020204" charset="0"/>
              </a:rPr>
              <a:t>Dark Box-UV LED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Helvetica Neue" panose="020B0604020202020204" charset="0"/>
              </a:rPr>
              <a:t>Cold Test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Helvetica Neue" panose="020B0604020202020204" charset="0"/>
              </a:rPr>
              <a:t>Complete submersion of module &amp; electronics enclosure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Helvetica Neue" panose="020B0604020202020204" charset="0"/>
              </a:rPr>
              <a:t>LED flash test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Helvetica Neue" panose="020B0604020202020204" charset="0"/>
              </a:rPr>
              <a:t>Test Power Over Fiber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Helvetica Neue" panose="020B0604020202020204" charset="0"/>
              </a:rPr>
              <a:t>Test Signal over Fiber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Helvetica Neue" panose="020B0604020202020204" charset="0"/>
              </a:rPr>
              <a:t>Dark Count 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Helvetica Neue" panose="020B0604020202020204" charset="0"/>
              </a:rPr>
              <a:t>Post-Dunk-Warm test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Helvetica Neue" panose="020B0604020202020204" charset="0"/>
              </a:rPr>
              <a:t>Physical Inspection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Helvetica Neue" panose="020B0604020202020204" charset="0"/>
              </a:rPr>
              <a:t>Dark Box-UV LED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Helvetica Neue" panose="020B0604020202020204" charset="0"/>
              </a:rPr>
              <a:t>Compare to pre-dunk scan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Helvetica Neue" panose="020B0604020202020204" charset="0"/>
              </a:rPr>
              <a:t>CSU Resources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Helvetica Neue" panose="020B0604020202020204" charset="0"/>
              </a:rPr>
              <a:t>1 FTE Technician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Helvetica Neue" panose="020B0604020202020204" charset="0"/>
              </a:rPr>
              <a:t>0.5-1.0 FTE Post Doc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Helvetica Neue" panose="020B0604020202020204" charset="0"/>
              </a:rPr>
              <a:t>Large team of undergrad &amp; graduate students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DC78E9-9791-6FCB-A8F2-F672C81F232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7BF4F0-30C0-B983-25AC-F9C4417A4396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12700"/>
            <a:r>
              <a:rPr lang="en-US" dirty="0"/>
              <a:t>6-26-23</a:t>
            </a:r>
          </a:p>
        </p:txBody>
      </p:sp>
      <p:pic>
        <p:nvPicPr>
          <p:cNvPr id="6" name="Picture 5" descr="A close-up of a machine&#10;&#10;Description automatically generated with medium confidence">
            <a:extLst>
              <a:ext uri="{FF2B5EF4-FFF2-40B4-BE49-F238E27FC236}">
                <a16:creationId xmlns:a16="http://schemas.microsoft.com/office/drawing/2014/main" id="{76361C11-A276-AA8C-8062-82E7CBD73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67782" y="1101954"/>
            <a:ext cx="4853692" cy="36402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C3CC60-C631-4CD8-0692-0B87F7670888}"/>
              </a:ext>
            </a:extLst>
          </p:cNvPr>
          <p:cNvSpPr txBox="1"/>
          <p:nvPr/>
        </p:nvSpPr>
        <p:spPr>
          <a:xfrm>
            <a:off x="7874493" y="5689600"/>
            <a:ext cx="3640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" panose="020B0604020202020204" charset="0"/>
              </a:rPr>
              <a:t>HD PDS Scanner</a:t>
            </a:r>
          </a:p>
        </p:txBody>
      </p:sp>
    </p:spTree>
    <p:extLst>
      <p:ext uri="{BB962C8B-B14F-4D97-AF65-F5344CB8AC3E}">
        <p14:creationId xmlns:p14="http://schemas.microsoft.com/office/powerpoint/2010/main" val="1317324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9CE63-D520-74A5-F787-4CD768CF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213" y="134711"/>
            <a:ext cx="11006667" cy="492443"/>
          </a:xfrm>
        </p:spPr>
        <p:txBody>
          <a:bodyPr/>
          <a:lstStyle/>
          <a:p>
            <a:r>
              <a:rPr lang="en-US" sz="3200" dirty="0">
                <a:latin typeface="Helvetica Neue" panose="020B0604020202020204" charset="0"/>
              </a:rPr>
              <a:t>Cryogenic Detector Development Facility-CSU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E79ED-2F6A-530B-C46A-AC461AB52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213" y="1327215"/>
            <a:ext cx="7363954" cy="5201424"/>
          </a:xfrm>
        </p:spPr>
        <p:txBody>
          <a:bodyPr/>
          <a:lstStyle/>
          <a:p>
            <a:r>
              <a:rPr lang="en-US" sz="2400" dirty="0">
                <a:solidFill>
                  <a:schemeClr val="accent1"/>
                </a:solidFill>
                <a:latin typeface="Helvetica Neue" panose="020B0604020202020204" charset="0"/>
              </a:rPr>
              <a:t>XL Dipper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1"/>
                </a:solidFill>
                <a:latin typeface="Helvetica Neue" panose="020B0604020202020204" charset="0"/>
              </a:rPr>
              <a:t>Cryofab</a:t>
            </a:r>
            <a:r>
              <a:rPr lang="en-US" sz="2400" dirty="0">
                <a:solidFill>
                  <a:schemeClr val="accent1"/>
                </a:solidFill>
                <a:latin typeface="Helvetica Neue" panose="020B0604020202020204" charset="0"/>
              </a:rPr>
              <a:t> CF-4380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latin typeface="Helvetica Neue" panose="020B0604020202020204" charset="0"/>
              </a:rPr>
              <a:t>1900L capacity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latin typeface="Helvetica Neue" panose="020B0604020202020204" charset="0"/>
              </a:rPr>
              <a:t>LN2/LAr-Industrial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latin typeface="Helvetica Neue" panose="020B0604020202020204" charset="0"/>
              </a:rPr>
              <a:t>Polycarbonate Enclosure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Helvetica Neue" panose="020B0604020202020204" charset="0"/>
              </a:rPr>
              <a:t>Cryogenic safety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Helvetica Neue" panose="020B0604020202020204" charset="0"/>
              </a:rPr>
              <a:t>LN2/LAr  gas volume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latin typeface="Helvetica Neue" panose="020B0604020202020204" charset="0"/>
              </a:rPr>
              <a:t>½ ton precision crane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latin typeface="Helvetica Neue" panose="020B0604020202020204" charset="0"/>
              </a:rPr>
              <a:t>Stepper motor-controlled submersion </a:t>
            </a:r>
            <a:r>
              <a:rPr lang="en-US" dirty="0">
                <a:solidFill>
                  <a:schemeClr val="accent1"/>
                </a:solidFill>
                <a:latin typeface="Helvetica Neue" panose="020B0604020202020204" charset="0"/>
              </a:rPr>
              <a:t>(August 2023)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Helvetica Neue" panose="020B0604020202020204" charset="0"/>
              </a:rPr>
              <a:t>Similar design to HD system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Helvetica Neue" panose="020B0604020202020204" charset="0"/>
              </a:rPr>
              <a:t>Slow controlled insertion &amp; extraction (1cm/min)</a:t>
            </a:r>
            <a:endParaRPr lang="en-US" sz="2400" dirty="0">
              <a:solidFill>
                <a:schemeClr val="accent1"/>
              </a:solidFill>
              <a:latin typeface="Helvetica Neue" panose="020B060402020202020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latin typeface="Helvetica Neue" panose="020B0604020202020204" charset="0"/>
              </a:rPr>
              <a:t>Horizontal test configuration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latin typeface="Helvetica Neue" panose="020B0604020202020204" charset="0"/>
              </a:rPr>
              <a:t>1-8 modules per test</a:t>
            </a:r>
          </a:p>
          <a:p>
            <a:pPr marL="1295400" lvl="2"/>
            <a:endParaRPr lang="en-US" sz="2000" dirty="0">
              <a:solidFill>
                <a:schemeClr val="accent1"/>
              </a:solidFill>
              <a:latin typeface="Helvetica Neue" panose="020B0604020202020204" charset="0"/>
            </a:endParaRPr>
          </a:p>
          <a:p>
            <a:pPr marL="1828800" lvl="3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DC78E9-9791-6FCB-A8F2-F672C81F232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7BF4F0-30C0-B983-25AC-F9C4417A4396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12700"/>
            <a:r>
              <a:rPr lang="en-US" dirty="0"/>
              <a:t>6-26-23</a:t>
            </a:r>
          </a:p>
        </p:txBody>
      </p:sp>
      <p:pic>
        <p:nvPicPr>
          <p:cNvPr id="15" name="Picture 14" descr="A picture containing steel, engineering, machine, industry&#10;&#10;Description automatically generated">
            <a:extLst>
              <a:ext uri="{FF2B5EF4-FFF2-40B4-BE49-F238E27FC236}">
                <a16:creationId xmlns:a16="http://schemas.microsoft.com/office/drawing/2014/main" id="{10FE0998-56B1-EE7A-8DCC-88BA338DC6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94"/>
          <a:stretch/>
        </p:blipFill>
        <p:spPr>
          <a:xfrm rot="5400000">
            <a:off x="7213617" y="1670251"/>
            <a:ext cx="5379328" cy="32931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D3B31F6-624B-4216-5325-88FFB8057036}"/>
              </a:ext>
            </a:extLst>
          </p:cNvPr>
          <p:cNvSpPr txBox="1"/>
          <p:nvPr/>
        </p:nvSpPr>
        <p:spPr>
          <a:xfrm>
            <a:off x="8655728" y="5983545"/>
            <a:ext cx="2671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XL-Dipper</a:t>
            </a:r>
          </a:p>
        </p:txBody>
      </p:sp>
      <p:pic>
        <p:nvPicPr>
          <p:cNvPr id="17" name="Picture 16" descr="A picture containing mirror, metal, pan, building&#10;&#10;Description automatically generated">
            <a:extLst>
              <a:ext uri="{FF2B5EF4-FFF2-40B4-BE49-F238E27FC236}">
                <a16:creationId xmlns:a16="http://schemas.microsoft.com/office/drawing/2014/main" id="{AE125395-85B8-1002-4AE6-D8619E65D2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7" r="18228"/>
          <a:stretch/>
        </p:blipFill>
        <p:spPr>
          <a:xfrm>
            <a:off x="4655835" y="729471"/>
            <a:ext cx="3395747" cy="236883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328A0DC-A0C1-10DE-B9BE-E55A9C42CF51}"/>
              </a:ext>
            </a:extLst>
          </p:cNvPr>
          <p:cNvSpPr txBox="1"/>
          <p:nvPr/>
        </p:nvSpPr>
        <p:spPr>
          <a:xfrm>
            <a:off x="4753489" y="3316818"/>
            <a:ext cx="3028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Horizontal test configuration</a:t>
            </a:r>
          </a:p>
        </p:txBody>
      </p:sp>
    </p:spTree>
    <p:extLst>
      <p:ext uri="{BB962C8B-B14F-4D97-AF65-F5344CB8AC3E}">
        <p14:creationId xmlns:p14="http://schemas.microsoft.com/office/powerpoint/2010/main" val="2948105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9CE63-D520-74A5-F787-4CD768CF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213" y="134711"/>
            <a:ext cx="11006667" cy="492443"/>
          </a:xfrm>
        </p:spPr>
        <p:txBody>
          <a:bodyPr/>
          <a:lstStyle/>
          <a:p>
            <a:r>
              <a:rPr lang="en-US" sz="3200" dirty="0">
                <a:latin typeface="Helvetica Neue" panose="020B0604020202020204" charset="0"/>
              </a:rPr>
              <a:t>Additional Testing-Available at CSU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E79ED-2F6A-530B-C46A-AC461AB52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213" y="816746"/>
            <a:ext cx="7363954" cy="520142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Helvetica Neue" panose="020B0604020202020204" charset="0"/>
              </a:rPr>
              <a:t>ND-LAr Test Stand/Cryostat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1"/>
                </a:solidFill>
                <a:latin typeface="Helvetica Neue" panose="020B0604020202020204" charset="0"/>
              </a:rPr>
              <a:t>Cryofab</a:t>
            </a:r>
            <a:r>
              <a:rPr lang="en-US" sz="1600" dirty="0">
                <a:solidFill>
                  <a:schemeClr val="accent1"/>
                </a:solidFill>
                <a:latin typeface="Helvetica Neue" panose="020B0604020202020204" charset="0"/>
              </a:rPr>
              <a:t> </a:t>
            </a:r>
            <a:r>
              <a:rPr lang="en-US" sz="2000" dirty="0">
                <a:solidFill>
                  <a:schemeClr val="accent1"/>
                </a:solidFill>
                <a:latin typeface="Helvetica Neue" panose="020B0604020202020204" charset="0"/>
              </a:rPr>
              <a:t>CF-3640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Helvetica Neue" panose="020B0604020202020204" charset="0"/>
              </a:rPr>
              <a:t>700L capacity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Helvetica Neue" panose="020B0604020202020204" charset="0"/>
              </a:rPr>
              <a:t>UHP LAr-LBL Filter Design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Helvetica Neue" panose="020B0604020202020204" charset="0"/>
              </a:rPr>
              <a:t>DUNE ground isolation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Helvetica Neue" panose="020B0604020202020204" charset="0"/>
              </a:rPr>
              <a:t>Big Dipper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1"/>
                </a:solidFill>
                <a:latin typeface="Helvetica Neue" panose="020B0604020202020204" charset="0"/>
              </a:rPr>
              <a:t>Cryofab</a:t>
            </a:r>
            <a:r>
              <a:rPr lang="en-US" sz="2000" dirty="0">
                <a:solidFill>
                  <a:schemeClr val="accent1"/>
                </a:solidFill>
                <a:latin typeface="Helvetica Neue" panose="020B0604020202020204" charset="0"/>
              </a:rPr>
              <a:t> CF-20120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Helvetica Neue" panose="020B0604020202020204" charset="0"/>
              </a:rPr>
              <a:t>600L capacity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Helvetica Neue" panose="020B0604020202020204" charset="0"/>
              </a:rPr>
              <a:t>LN2/LAr-Industrial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Helvetica Neue" panose="020B0604020202020204" charset="0"/>
              </a:rPr>
              <a:t>Fully enclosed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Helvetica Neue" panose="020B0604020202020204" charset="0"/>
              </a:rPr>
              <a:t>Stepper motor drive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Helvetica Neue" panose="020B0604020202020204" charset="0"/>
              </a:rPr>
              <a:t>Small Dipper/Cryostat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1"/>
                </a:solidFill>
                <a:latin typeface="Helvetica Neue" panose="020B0604020202020204" charset="0"/>
              </a:rPr>
              <a:t>Cryofab</a:t>
            </a:r>
            <a:r>
              <a:rPr lang="en-US" sz="2000" dirty="0">
                <a:solidFill>
                  <a:schemeClr val="accent1"/>
                </a:solidFill>
                <a:latin typeface="Helvetica Neue" panose="020B0604020202020204" charset="0"/>
              </a:rPr>
              <a:t> CF-1248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Helvetica Neue" panose="020B0604020202020204" charset="0"/>
              </a:rPr>
              <a:t>90L capacity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Helvetica Neue" panose="020B0604020202020204" charset="0"/>
              </a:rPr>
              <a:t>LN2/LAr-Industrial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Helvetica Neue" panose="020B0604020202020204" charset="0"/>
              </a:rPr>
              <a:t>UHP LAr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Helvetica Neue" panose="020B0604020202020204" charset="0"/>
              </a:rPr>
              <a:t>Stepper motor drive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DC78E9-9791-6FCB-A8F2-F672C81F232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7BF4F0-30C0-B983-25AC-F9C4417A4396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12700"/>
            <a:r>
              <a:rPr lang="en-US" dirty="0"/>
              <a:t>6-26-23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3B31F6-624B-4216-5325-88FFB8057036}"/>
              </a:ext>
            </a:extLst>
          </p:cNvPr>
          <p:cNvSpPr txBox="1"/>
          <p:nvPr/>
        </p:nvSpPr>
        <p:spPr>
          <a:xfrm>
            <a:off x="6731380" y="6005781"/>
            <a:ext cx="2671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ND-LAr test stand</a:t>
            </a:r>
          </a:p>
        </p:txBody>
      </p:sp>
      <p:pic>
        <p:nvPicPr>
          <p:cNvPr id="9" name="Picture 8" descr="A picture containing pipe, machine, engineering, plane&#10;&#10;Description automatically generated">
            <a:extLst>
              <a:ext uri="{FF2B5EF4-FFF2-40B4-BE49-F238E27FC236}">
                <a16:creationId xmlns:a16="http://schemas.microsoft.com/office/drawing/2014/main" id="{593CBB7F-8A5B-A6B6-E1C8-E6902DD76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3097" y="1956770"/>
            <a:ext cx="5373701" cy="2714468"/>
          </a:xfrm>
          <a:prstGeom prst="rect">
            <a:avLst/>
          </a:prstGeom>
        </p:spPr>
      </p:pic>
      <p:pic>
        <p:nvPicPr>
          <p:cNvPr id="7" name="Picture 6" descr="A picture containing indoor, machine, floor, wall&#10;&#10;Description automatically generated">
            <a:extLst>
              <a:ext uri="{FF2B5EF4-FFF2-40B4-BE49-F238E27FC236}">
                <a16:creationId xmlns:a16="http://schemas.microsoft.com/office/drawing/2014/main" id="{E124AE7D-84AD-1B8D-325B-0EFF3EFECF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0" t="374" r="17207"/>
          <a:stretch/>
        </p:blipFill>
        <p:spPr>
          <a:xfrm>
            <a:off x="3974497" y="2734857"/>
            <a:ext cx="2714469" cy="3248691"/>
          </a:xfrm>
          <a:prstGeom prst="rect">
            <a:avLst/>
          </a:prstGeom>
        </p:spPr>
      </p:pic>
      <p:pic>
        <p:nvPicPr>
          <p:cNvPr id="10" name="Picture 9" descr="A picture containing text, indoor, plane&#10;&#10;Description automatically generated">
            <a:extLst>
              <a:ext uri="{FF2B5EF4-FFF2-40B4-BE49-F238E27FC236}">
                <a16:creationId xmlns:a16="http://schemas.microsoft.com/office/drawing/2014/main" id="{251A0E25-DDAC-6C43-6CEE-EF8526EA71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40251" y="1881327"/>
            <a:ext cx="5770484" cy="24339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C4B148-2AA0-45A8-09C1-0C6149923CC6}"/>
              </a:ext>
            </a:extLst>
          </p:cNvPr>
          <p:cNvSpPr txBox="1"/>
          <p:nvPr/>
        </p:nvSpPr>
        <p:spPr>
          <a:xfrm>
            <a:off x="9785321" y="6000855"/>
            <a:ext cx="1935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Big Dipper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B26399-983A-5A8E-58C1-698F174623AD}"/>
              </a:ext>
            </a:extLst>
          </p:cNvPr>
          <p:cNvSpPr txBox="1"/>
          <p:nvPr/>
        </p:nvSpPr>
        <p:spPr>
          <a:xfrm>
            <a:off x="3974498" y="6018170"/>
            <a:ext cx="2592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Ground isolation system </a:t>
            </a:r>
          </a:p>
        </p:txBody>
      </p:sp>
    </p:spTree>
    <p:extLst>
      <p:ext uri="{BB962C8B-B14F-4D97-AF65-F5344CB8AC3E}">
        <p14:creationId xmlns:p14="http://schemas.microsoft.com/office/powerpoint/2010/main" val="1755208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9CE63-D520-74A5-F787-4CD768CF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667" y="495242"/>
            <a:ext cx="11006667" cy="615553"/>
          </a:xfrm>
        </p:spPr>
        <p:txBody>
          <a:bodyPr/>
          <a:lstStyle/>
          <a:p>
            <a:r>
              <a:rPr lang="en-US" sz="4000" dirty="0">
                <a:latin typeface="Helvetica Neue" panose="020B0604020202020204" charset="0"/>
              </a:rPr>
              <a:t>Safety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E79ED-2F6A-530B-C46A-AC461AB52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0538" y="1317060"/>
            <a:ext cx="9006323" cy="360098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  <a:latin typeface="Helvetica Neue" panose="020B0604020202020204" charset="0"/>
              </a:rPr>
              <a:t>Meet all CSU Cryogenic safety and ESH requirements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  <a:latin typeface="Helvetica Neue" panose="020B0604020202020204" charset="0"/>
              </a:rPr>
              <a:t>Adhere to all ESH codes/standards established by LBNF/DUNE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  <a:latin typeface="Helvetica Neue" panose="020B0604020202020204" charset="0"/>
              </a:rPr>
              <a:t>Fermilab laser safety review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1295400" lvl="2"/>
            <a:endParaRPr lang="en-US" sz="2000" dirty="0">
              <a:solidFill>
                <a:schemeClr val="accent1"/>
              </a:solidFill>
              <a:latin typeface="Helvetica Neue" panose="020B0604020202020204" charset="0"/>
            </a:endParaRPr>
          </a:p>
          <a:p>
            <a:pPr marL="1828800" lvl="3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DC78E9-9791-6FCB-A8F2-F672C81F232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7BF4F0-30C0-B983-25AC-F9C4417A4396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12700"/>
            <a:r>
              <a:rPr lang="en-US" dirty="0"/>
              <a:t>6-26-23</a:t>
            </a:r>
          </a:p>
        </p:txBody>
      </p:sp>
    </p:spTree>
    <p:extLst>
      <p:ext uri="{BB962C8B-B14F-4D97-AF65-F5344CB8AC3E}">
        <p14:creationId xmlns:p14="http://schemas.microsoft.com/office/powerpoint/2010/main" val="923962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9CE63-D520-74A5-F787-4CD768CF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667" y="495242"/>
            <a:ext cx="11006667" cy="615553"/>
          </a:xfrm>
        </p:spPr>
        <p:txBody>
          <a:bodyPr/>
          <a:lstStyle/>
          <a:p>
            <a:r>
              <a:rPr lang="en-US" sz="4000" dirty="0">
                <a:latin typeface="Helvetica Neue" panose="020B0604020202020204" charset="0"/>
              </a:rPr>
              <a:t>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E79ED-2F6A-530B-C46A-AC461AB52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0538" y="1317060"/>
            <a:ext cx="10941656" cy="335476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  <a:latin typeface="Helvetica Neue" panose="020B0604020202020204" charset="0"/>
              </a:rPr>
              <a:t>Test in LN2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latin typeface="Helvetica Neue" panose="020B0604020202020204" charset="0"/>
              </a:rPr>
              <a:t>Industrial LAr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latin typeface="Helvetica Neue" panose="020B0604020202020204" charset="0"/>
              </a:rPr>
              <a:t>UHP LAr – ND-LAr test stand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  <a:latin typeface="Helvetica Neue" panose="020B0604020202020204" charset="0"/>
              </a:rPr>
              <a:t>Schedule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latin typeface="Helvetica Neue" panose="020B0604020202020204" charset="0"/>
              </a:rPr>
              <a:t>POF/SOF electronics for cold testing at CSU?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latin typeface="Helvetica Neue" panose="020B0604020202020204" charset="0"/>
              </a:rPr>
              <a:t>Will cold electronics be ready in time for cold testing of all Mod-1 units?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1295400" lvl="2"/>
            <a:endParaRPr lang="en-US" sz="2000" dirty="0">
              <a:solidFill>
                <a:schemeClr val="accent1"/>
              </a:solidFill>
              <a:latin typeface="Helvetica Neue" panose="020B0604020202020204" charset="0"/>
            </a:endParaRPr>
          </a:p>
          <a:p>
            <a:pPr marL="1828800" lvl="3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DC78E9-9791-6FCB-A8F2-F672C81F232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7BF4F0-30C0-B983-25AC-F9C4417A4396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12700"/>
            <a:r>
              <a:rPr lang="en-US" dirty="0"/>
              <a:t>6-26-23</a:t>
            </a:r>
          </a:p>
        </p:txBody>
      </p:sp>
    </p:spTree>
    <p:extLst>
      <p:ext uri="{BB962C8B-B14F-4D97-AF65-F5344CB8AC3E}">
        <p14:creationId xmlns:p14="http://schemas.microsoft.com/office/powerpoint/2010/main" val="310492409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42243</TotalTime>
  <Words>375</Words>
  <Application>Microsoft Office PowerPoint</Application>
  <PresentationFormat>Widescreen</PresentationFormat>
  <Paragraphs>122</Paragraphs>
  <Slides>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1_Office Theme</vt:lpstr>
      <vt:lpstr>PowerPoint Presentation</vt:lpstr>
      <vt:lpstr>Goals</vt:lpstr>
      <vt:lpstr>Assembly &amp; Testing Plan</vt:lpstr>
      <vt:lpstr>Testing-CSU</vt:lpstr>
      <vt:lpstr>Cryogenic Detector Development Facility-CSU</vt:lpstr>
      <vt:lpstr>Additional Testing-Available at CSU</vt:lpstr>
      <vt:lpstr>Safety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Jay</dc:creator>
  <cp:lastModifiedBy>Jablonski,Jay</cp:lastModifiedBy>
  <cp:revision>53</cp:revision>
  <dcterms:created xsi:type="dcterms:W3CDTF">2020-05-06T06:57:32Z</dcterms:created>
  <dcterms:modified xsi:type="dcterms:W3CDTF">2023-06-26T16:30:38Z</dcterms:modified>
</cp:coreProperties>
</file>