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7" autoAdjust="0"/>
    <p:restoredTop sz="94663"/>
  </p:normalViewPr>
  <p:slideViewPr>
    <p:cSldViewPr snapToGrid="0" snapToObjects="1" showGuides="1">
      <p:cViewPr varScale="1">
        <p:scale>
          <a:sx n="271" d="100"/>
          <a:sy n="271" d="100"/>
        </p:scale>
        <p:origin x="176" y="62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42233E52-B7BF-1340-87CE-0E7EE5A2BB0B}"/>
    <pc:docChg chg="undo custSel delSld modSld">
      <pc:chgData name="James K Santucci" userId="da0f49fa-c840-496c-88f6-bf3517000abb" providerId="ADAL" clId="{42233E52-B7BF-1340-87CE-0E7EE5A2BB0B}" dt="2023-06-23T14:42:40.060" v="562" actId="20577"/>
      <pc:docMkLst>
        <pc:docMk/>
      </pc:docMkLst>
      <pc:sldChg chg="modSp mod">
        <pc:chgData name="James K Santucci" userId="da0f49fa-c840-496c-88f6-bf3517000abb" providerId="ADAL" clId="{42233E52-B7BF-1340-87CE-0E7EE5A2BB0B}" dt="2023-06-23T14:42:40.060" v="562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42233E52-B7BF-1340-87CE-0E7EE5A2BB0B}" dt="2023-06-23T14:09:59.951" v="27" actId="20577"/>
          <ac:spMkLst>
            <pc:docMk/>
            <pc:sldMk cId="3784689877" sldId="275"/>
            <ac:spMk id="4" creationId="{00000000-0000-0000-0000-000000000000}"/>
          </ac:spMkLst>
        </pc:spChg>
        <pc:spChg chg="mod">
          <ac:chgData name="James K Santucci" userId="da0f49fa-c840-496c-88f6-bf3517000abb" providerId="ADAL" clId="{42233E52-B7BF-1340-87CE-0E7EE5A2BB0B}" dt="2023-06-23T14:42:40.060" v="562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del">
        <pc:chgData name="James K Santucci" userId="da0f49fa-c840-496c-88f6-bf3517000abb" providerId="ADAL" clId="{42233E52-B7BF-1340-87CE-0E7EE5A2BB0B}" dt="2023-06-23T14:09:27.752" v="0" actId="2696"/>
        <pc:sldMkLst>
          <pc:docMk/>
          <pc:sldMk cId="1989597527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bd.fnal.gov/Elog/?orEntryId=243239" TargetMode="External"/><Relationship Id="rId2" Type="http://schemas.openxmlformats.org/officeDocument/2006/relationships/hyperlink" Target="https://www-bd.fnal.gov/Elog/?orEntryId=243144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-bd.fnal.gov/Elog/?orEntryId=2432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D. MacLean / J. Santucci  |  FAST/IOTA |  AST </a:t>
            </a:r>
            <a:r>
              <a:rPr lang="en-US" dirty="0" err="1"/>
              <a:t>Dpt</a:t>
            </a:r>
            <a:r>
              <a:rPr lang="en-US" dirty="0"/>
              <a:t>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9827" y="4873970"/>
            <a:ext cx="841452" cy="186346"/>
          </a:xfrm>
        </p:spPr>
        <p:txBody>
          <a:bodyPr/>
          <a:lstStyle/>
          <a:p>
            <a:pPr>
              <a:defRPr/>
            </a:pPr>
            <a:r>
              <a:rPr lang="en-US" dirty="0"/>
              <a:t>23-JUNE-2023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196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FAST / IOTA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418656"/>
            <a:ext cx="8513736" cy="44511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/>
                </a:solidFill>
              </a:rPr>
              <a:t>Quiet week</a:t>
            </a:r>
            <a:r>
              <a:rPr lang="en-US" sz="1400" dirty="0">
                <a:solidFill>
                  <a:schemeClr val="accent6"/>
                </a:solidFill>
              </a:rPr>
              <a:t>, not many beam requests (CLARA done, need kicker)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Back-to-back Laser Lab </a:t>
            </a:r>
            <a:r>
              <a:rPr lang="en-US" sz="1400" b="1" dirty="0">
                <a:solidFill>
                  <a:schemeClr val="accent6"/>
                </a:solidFill>
              </a:rPr>
              <a:t>HVAC trips </a:t>
            </a:r>
            <a:r>
              <a:rPr lang="en-US" sz="1400" dirty="0">
                <a:solidFill>
                  <a:schemeClr val="accent6"/>
                </a:solidFill>
              </a:rPr>
              <a:t>on Tuesday &amp; Wednesday </a:t>
            </a:r>
            <a:r>
              <a:rPr lang="en-US" sz="1000" dirty="0">
                <a:solidFill>
                  <a:schemeClr val="accent6"/>
                </a:solidFill>
              </a:rPr>
              <a:t>(see: </a:t>
            </a:r>
            <a:r>
              <a:rPr lang="en-US" sz="1000" dirty="0">
                <a:solidFill>
                  <a:schemeClr val="accent6"/>
                </a:solidFill>
                <a:hlinkClick r:id="rId2"/>
              </a:rPr>
              <a:t>243144</a:t>
            </a:r>
            <a:r>
              <a:rPr lang="en-US" sz="1000" dirty="0">
                <a:solidFill>
                  <a:schemeClr val="accent6"/>
                </a:solidFill>
              </a:rPr>
              <a:t>, </a:t>
            </a:r>
            <a:r>
              <a:rPr lang="en-US" sz="1000" dirty="0">
                <a:solidFill>
                  <a:schemeClr val="accent6"/>
                </a:solidFill>
                <a:hlinkClick r:id="rId3"/>
              </a:rPr>
              <a:t>243239</a:t>
            </a:r>
            <a:r>
              <a:rPr lang="en-US" sz="1000" dirty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accent6"/>
              </a:solidFill>
            </a:endParaRPr>
          </a:p>
          <a:p>
            <a:pPr lvl="1"/>
            <a:r>
              <a:rPr lang="en-US" sz="1200" dirty="0">
                <a:solidFill>
                  <a:schemeClr val="accent6"/>
                </a:solidFill>
              </a:rPr>
              <a:t>Thanks to MCR for spotting those overnight; We’re able to recover quickly</a:t>
            </a:r>
          </a:p>
          <a:p>
            <a:pPr lvl="1"/>
            <a:r>
              <a:rPr lang="en-US" sz="1200" dirty="0">
                <a:solidFill>
                  <a:schemeClr val="accent6"/>
                </a:solidFill>
              </a:rPr>
              <a:t>Service contractor came out Wed. to investigate, back-flushed ICW, and did June PM</a:t>
            </a:r>
          </a:p>
          <a:p>
            <a:pPr lvl="1"/>
            <a:r>
              <a:rPr lang="en-US" sz="1200" dirty="0">
                <a:solidFill>
                  <a:schemeClr val="accent6"/>
                </a:solidFill>
              </a:rPr>
              <a:t>Running well now. Head pressure </a:t>
            </a:r>
            <a:r>
              <a:rPr lang="en-US" sz="1200">
                <a:solidFill>
                  <a:schemeClr val="accent6"/>
                </a:solidFill>
              </a:rPr>
              <a:t>down to 240psi (trips @ 405psi)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400" b="1" dirty="0">
                <a:solidFill>
                  <a:schemeClr val="accent6"/>
                </a:solidFill>
              </a:rPr>
              <a:t>SETI</a:t>
            </a:r>
            <a:r>
              <a:rPr lang="en-US" sz="1400" dirty="0">
                <a:solidFill>
                  <a:schemeClr val="accent6"/>
                </a:solidFill>
              </a:rPr>
              <a:t> experiment ran smoothly Tuesday </a:t>
            </a:r>
            <a:r>
              <a:rPr lang="en-US" sz="1000" dirty="0">
                <a:solidFill>
                  <a:schemeClr val="accent6"/>
                </a:solidFill>
              </a:rPr>
              <a:t>(See: </a:t>
            </a:r>
            <a:r>
              <a:rPr lang="en-US" sz="1000" dirty="0">
                <a:solidFill>
                  <a:schemeClr val="accent6"/>
                </a:solidFill>
                <a:hlinkClick r:id="rId4"/>
              </a:rPr>
              <a:t>243201</a:t>
            </a:r>
            <a:r>
              <a:rPr lang="en-US" sz="1000" dirty="0">
                <a:solidFill>
                  <a:schemeClr val="accent6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i="1" dirty="0">
                <a:solidFill>
                  <a:srgbClr val="004C97"/>
                </a:solidFill>
              </a:rPr>
              <a:t>– A. Romanov</a:t>
            </a:r>
          </a:p>
          <a:p>
            <a:pPr lvl="1"/>
            <a:r>
              <a:rPr lang="en-US" sz="1200" dirty="0">
                <a:solidFill>
                  <a:schemeClr val="accent6"/>
                </a:solidFill>
              </a:rPr>
              <a:t>Single-Electron Tracking in IOTA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IOTA cable pull </a:t>
            </a:r>
            <a:r>
              <a:rPr lang="en-US" sz="1400" dirty="0">
                <a:solidFill>
                  <a:schemeClr val="accent6"/>
                </a:solidFill>
              </a:rPr>
              <a:t>stalled due to new oversight; awaiting feedback from contractors</a:t>
            </a:r>
            <a:endParaRPr lang="en-US" sz="1400" i="1" dirty="0">
              <a:solidFill>
                <a:srgbClr val="004C97"/>
              </a:solidFill>
            </a:endParaRPr>
          </a:p>
          <a:p>
            <a:pPr lvl="1"/>
            <a:r>
              <a:rPr lang="en-US" sz="1200" dirty="0">
                <a:solidFill>
                  <a:schemeClr val="accent6"/>
                </a:solidFill>
              </a:rPr>
              <a:t>Top priority </a:t>
            </a:r>
            <a:r>
              <a:rPr lang="en-US" sz="1200" i="1" dirty="0">
                <a:solidFill>
                  <a:srgbClr val="004C97"/>
                </a:solidFill>
              </a:rPr>
              <a:t>– required for completion of Run 4</a:t>
            </a:r>
          </a:p>
          <a:p>
            <a:pPr lvl="1"/>
            <a:r>
              <a:rPr lang="en-US" sz="1200" dirty="0">
                <a:solidFill>
                  <a:schemeClr val="accent6"/>
                </a:solidFill>
              </a:rPr>
              <a:t>IOTA kicker cable replacement , IOTA150-NIO, IOTA150-NIOLD 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Down today</a:t>
            </a:r>
            <a:r>
              <a:rPr lang="en-US" sz="1400" dirty="0">
                <a:solidFill>
                  <a:schemeClr val="accent6"/>
                </a:solidFill>
              </a:rPr>
              <a:t>: </a:t>
            </a:r>
          </a:p>
          <a:p>
            <a:pPr lvl="1"/>
            <a:r>
              <a:rPr lang="en-US" sz="1200" dirty="0" err="1">
                <a:solidFill>
                  <a:schemeClr val="accent6"/>
                </a:solidFill>
              </a:rPr>
              <a:t>Cryo</a:t>
            </a:r>
            <a:r>
              <a:rPr lang="en-US" sz="1200" dirty="0">
                <a:solidFill>
                  <a:schemeClr val="accent6"/>
                </a:solidFill>
              </a:rPr>
              <a:t> expander repair &amp; refrigeration condensation mitigation</a:t>
            </a:r>
          </a:p>
          <a:p>
            <a:pPr lvl="1"/>
            <a:r>
              <a:rPr lang="en-US" sz="1200" dirty="0">
                <a:solidFill>
                  <a:schemeClr val="accent6"/>
                </a:solidFill>
              </a:rPr>
              <a:t>RF Group doing PM on CC1 &amp; CC2 HLRF modulators</a:t>
            </a:r>
          </a:p>
          <a:p>
            <a:pPr lvl="1"/>
            <a:r>
              <a:rPr lang="en-US" sz="1200" dirty="0">
                <a:solidFill>
                  <a:schemeClr val="accent6"/>
                </a:solidFill>
              </a:rPr>
              <a:t>ICW Adams Strainer is clogged.  ISD to clean and do PM today and tomorrow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Monday</a:t>
            </a:r>
            <a:r>
              <a:rPr lang="en-US" sz="1400" dirty="0">
                <a:solidFill>
                  <a:schemeClr val="accent6"/>
                </a:solidFill>
              </a:rPr>
              <a:t>: </a:t>
            </a:r>
          </a:p>
          <a:p>
            <a:pPr marL="685800" lvl="2"/>
            <a:r>
              <a:rPr lang="en-US" sz="1200" dirty="0" err="1">
                <a:solidFill>
                  <a:schemeClr val="accent6"/>
                </a:solidFill>
              </a:rPr>
              <a:t>Cryo</a:t>
            </a:r>
            <a:r>
              <a:rPr lang="en-US" sz="1200" dirty="0">
                <a:solidFill>
                  <a:schemeClr val="accent6"/>
                </a:solidFill>
              </a:rPr>
              <a:t> Wet Engine repair may be extended</a:t>
            </a:r>
          </a:p>
          <a:p>
            <a:pPr marL="685800" lvl="2"/>
            <a:r>
              <a:rPr lang="en-US" sz="1200" dirty="0">
                <a:solidFill>
                  <a:schemeClr val="accent6"/>
                </a:solidFill>
              </a:rPr>
              <a:t>Recovery from Adams Strainer cleaning (Kinney, Laser Lab)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Contact FAST </a:t>
            </a:r>
            <a:r>
              <a:rPr lang="en-US" sz="1400" dirty="0" err="1">
                <a:solidFill>
                  <a:schemeClr val="accent6"/>
                </a:solidFill>
              </a:rPr>
              <a:t>RunCo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i="1" dirty="0">
                <a:solidFill>
                  <a:schemeClr val="accent6"/>
                </a:solidFill>
              </a:rPr>
              <a:t>(J. Santucci, x4996) </a:t>
            </a:r>
            <a:r>
              <a:rPr lang="en-US" sz="1400" dirty="0">
                <a:solidFill>
                  <a:schemeClr val="accent6"/>
                </a:solidFill>
              </a:rPr>
              <a:t>with any beam or access requests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7242</TotalTime>
  <Words>212</Words>
  <Application>Microsoft Macintosh PowerPoint</Application>
  <PresentationFormat>On-screen Show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587</cp:revision>
  <cp:lastPrinted>2014-01-20T19:40:21Z</cp:lastPrinted>
  <dcterms:created xsi:type="dcterms:W3CDTF">2021-05-21T20:37:35Z</dcterms:created>
  <dcterms:modified xsi:type="dcterms:W3CDTF">2023-06-23T14:42:52Z</dcterms:modified>
</cp:coreProperties>
</file>