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24" r:id="rId3"/>
    <p:sldId id="325" r:id="rId4"/>
    <p:sldId id="326" r:id="rId5"/>
    <p:sldId id="316" r:id="rId6"/>
    <p:sldId id="32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004C97"/>
    <a:srgbClr val="50504E"/>
    <a:srgbClr val="4E4E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33" autoAdjust="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476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06/23/2023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96C0A-1A50-2DBF-955C-2D05210CC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for Remaining Project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Already Behind…</a:t>
            </a:r>
          </a:p>
          <a:p>
            <a:r>
              <a:rPr lang="en-US" dirty="0"/>
              <a:t>Immediate Items:</a:t>
            </a:r>
          </a:p>
          <a:p>
            <a:pPr lvl="1"/>
            <a:r>
              <a:rPr lang="en-US" dirty="0"/>
              <a:t>No movement yet on Dipole Bend Chamber Purchase</a:t>
            </a:r>
          </a:p>
          <a:p>
            <a:pPr lvl="2"/>
            <a:r>
              <a:rPr lang="en-US" dirty="0"/>
              <a:t>Steve </a:t>
            </a:r>
            <a:r>
              <a:rPr lang="en-US" dirty="0" err="1"/>
              <a:t>Wesseln</a:t>
            </a:r>
            <a:r>
              <a:rPr lang="en-US" dirty="0"/>
              <a:t> coordinates purchase with ADMS Engineer…</a:t>
            </a:r>
          </a:p>
          <a:p>
            <a:pPr lvl="3"/>
            <a:r>
              <a:rPr lang="en-US" dirty="0"/>
              <a:t>Still operating under the no-work for IPI purchasing by </a:t>
            </a:r>
            <a:r>
              <a:rPr lang="en-US" dirty="0" err="1"/>
              <a:t>Mayling</a:t>
            </a:r>
            <a:endParaRPr lang="en-US" dirty="0"/>
          </a:p>
          <a:p>
            <a:pPr lvl="1"/>
            <a:r>
              <a:rPr lang="en-US" dirty="0"/>
              <a:t>Need new </a:t>
            </a:r>
            <a:r>
              <a:rPr lang="en-US" dirty="0" err="1"/>
              <a:t>beamsheet</a:t>
            </a:r>
            <a:r>
              <a:rPr lang="en-US" dirty="0"/>
              <a:t> to accommodate last-minute changes</a:t>
            </a:r>
          </a:p>
          <a:p>
            <a:pPr lvl="2"/>
            <a:r>
              <a:rPr lang="en-US" dirty="0"/>
              <a:t>Sasha Romanov has been working on this.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BD7BC3-95B2-940D-7EA0-0BC4C1C8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F25B-AD7A-1367-AB08-B482B5C58E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FF40-7D51-8760-55F8-3CB64C5DF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52F4-279A-7F04-1C1C-6DBA36894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279D0-D832-43F0-9258-CC037EAF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" y="1412351"/>
            <a:ext cx="9144000" cy="20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2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E68F7-B3CC-FA5A-3C47-7712FA62B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Critical Path Items:</a:t>
            </a:r>
          </a:p>
          <a:p>
            <a:pPr lvl="1"/>
            <a:r>
              <a:rPr lang="en-US" sz="1600" dirty="0"/>
              <a:t>Cable Pull</a:t>
            </a:r>
          </a:p>
          <a:p>
            <a:pPr lvl="2"/>
            <a:r>
              <a:rPr lang="en-US" sz="1400" dirty="0"/>
              <a:t>Meeting with Dave Featherston next Monday (6/26)</a:t>
            </a:r>
          </a:p>
          <a:p>
            <a:pPr lvl="2"/>
            <a:r>
              <a:rPr lang="en-US" sz="1400" dirty="0"/>
              <a:t>Still waiting on backordered cable (24-Conductior)</a:t>
            </a:r>
          </a:p>
          <a:p>
            <a:pPr lvl="3"/>
            <a:r>
              <a:rPr lang="en-US" sz="1200" dirty="0"/>
              <a:t>Next earliest shipment date is next week</a:t>
            </a:r>
          </a:p>
          <a:p>
            <a:pPr lvl="2"/>
            <a:r>
              <a:rPr lang="en-US" sz="1400" dirty="0"/>
              <a:t>Still anticipating cable pull early Sept.</a:t>
            </a:r>
            <a:endParaRPr lang="en-US" sz="1600" dirty="0"/>
          </a:p>
          <a:p>
            <a:pPr lvl="1"/>
            <a:r>
              <a:rPr lang="en-US" sz="1600" dirty="0"/>
              <a:t>ADMS</a:t>
            </a:r>
          </a:p>
          <a:p>
            <a:pPr lvl="2"/>
            <a:r>
              <a:rPr lang="en-US" sz="1400" dirty="0"/>
              <a:t>Steve </a:t>
            </a:r>
            <a:r>
              <a:rPr lang="en-US" sz="1400" dirty="0" err="1"/>
              <a:t>Wesseln</a:t>
            </a:r>
            <a:r>
              <a:rPr lang="en-US" sz="1400" dirty="0"/>
              <a:t>: bend chamber purchase/fabrication</a:t>
            </a:r>
          </a:p>
          <a:p>
            <a:pPr lvl="2"/>
            <a:r>
              <a:rPr lang="en-US" sz="1400" dirty="0"/>
              <a:t>Bob Steinberg: variable coupler note</a:t>
            </a:r>
            <a:endParaRPr lang="en-US" sz="1600" dirty="0"/>
          </a:p>
          <a:p>
            <a:pPr lvl="1"/>
            <a:r>
              <a:rPr lang="en-US" sz="1600" dirty="0"/>
              <a:t>325 MHz RF</a:t>
            </a:r>
          </a:p>
          <a:p>
            <a:pPr lvl="2"/>
            <a:r>
              <a:rPr lang="en-US" sz="1400" dirty="0"/>
              <a:t>LLRF upgrade in progress</a:t>
            </a:r>
          </a:p>
          <a:p>
            <a:pPr lvl="2"/>
            <a:r>
              <a:rPr lang="en-US" sz="1400" dirty="0" err="1"/>
              <a:t>Xformer</a:t>
            </a:r>
            <a:r>
              <a:rPr lang="en-US" sz="1400" dirty="0"/>
              <a:t> Adapter Plate and LV Feedthrough</a:t>
            </a:r>
          </a:p>
          <a:p>
            <a:pPr lvl="3"/>
            <a:r>
              <a:rPr lang="en-US" sz="1200" dirty="0"/>
              <a:t>Need to be verified/changed before oil-fill</a:t>
            </a:r>
            <a:endParaRPr lang="en-US" sz="1600" dirty="0"/>
          </a:p>
          <a:p>
            <a:pPr lvl="1"/>
            <a:r>
              <a:rPr lang="en-US" sz="1600" dirty="0" err="1"/>
              <a:t>Duoplasmatron</a:t>
            </a:r>
            <a:r>
              <a:rPr lang="en-US" sz="1600" dirty="0"/>
              <a:t> Source</a:t>
            </a:r>
          </a:p>
          <a:p>
            <a:pPr lvl="2"/>
            <a:r>
              <a:rPr lang="en-US" sz="1400" dirty="0"/>
              <a:t>HV ORC: HV Enclosure Work Remaining: ~1 Week</a:t>
            </a:r>
          </a:p>
          <a:p>
            <a:pPr lvl="2"/>
            <a:r>
              <a:rPr lang="en-US" sz="1400" dirty="0"/>
              <a:t>Source Characterization ORC: Many items remain…</a:t>
            </a:r>
          </a:p>
          <a:p>
            <a:pPr lvl="1"/>
            <a:r>
              <a:rPr lang="en-US" sz="1600" dirty="0"/>
              <a:t>Radiation Safety</a:t>
            </a:r>
          </a:p>
          <a:p>
            <a:pPr lvl="2"/>
            <a:r>
              <a:rPr lang="en-US" sz="1400" dirty="0"/>
              <a:t>Permission to run in the Source Test Cage</a:t>
            </a:r>
          </a:p>
          <a:p>
            <a:pPr lvl="2"/>
            <a:r>
              <a:rPr lang="en-US" sz="1400" dirty="0"/>
              <a:t>Requirements for SAD amendments, </a:t>
            </a:r>
            <a:r>
              <a:rPr lang="en-US" sz="1400" dirty="0" err="1"/>
              <a:t>etc</a:t>
            </a:r>
            <a:r>
              <a:rPr lang="en-US" sz="1400"/>
              <a:t>… (Cave) 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B2E0AF-922E-E9C1-7AAA-77451669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FEF2-C3D7-A6E3-266E-5C74246154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5B253-6101-EA1C-D636-B05DFAD3B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FC1-9EDC-AD15-3FC1-0B28C4EEC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2D8988-70C9-916F-FFE7-90BB03001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10347"/>
              </p:ext>
            </p:extLst>
          </p:nvPr>
        </p:nvGraphicFramePr>
        <p:xfrm>
          <a:off x="5654040" y="462506"/>
          <a:ext cx="3406104" cy="5699522"/>
        </p:xfrm>
        <a:graphic>
          <a:graphicData uri="http://schemas.openxmlformats.org/drawingml/2006/table">
            <a:tbl>
              <a:tblPr/>
              <a:tblGrid>
                <a:gridCol w="2260689">
                  <a:extLst>
                    <a:ext uri="{9D8B030D-6E8A-4147-A177-3AD203B41FA5}">
                      <a16:colId xmlns:a16="http://schemas.microsoft.com/office/drawing/2014/main" val="3674091289"/>
                    </a:ext>
                  </a:extLst>
                </a:gridCol>
                <a:gridCol w="472232">
                  <a:extLst>
                    <a:ext uri="{9D8B030D-6E8A-4147-A177-3AD203B41FA5}">
                      <a16:colId xmlns:a16="http://schemas.microsoft.com/office/drawing/2014/main" val="1447218277"/>
                    </a:ext>
                  </a:extLst>
                </a:gridCol>
                <a:gridCol w="673183">
                  <a:extLst>
                    <a:ext uri="{9D8B030D-6E8A-4147-A177-3AD203B41FA5}">
                      <a16:colId xmlns:a16="http://schemas.microsoft.com/office/drawing/2014/main" val="1734951666"/>
                    </a:ext>
                  </a:extLst>
                </a:gridCol>
              </a:tblGrid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63636"/>
                          </a:solidFill>
                          <a:effectLst/>
                          <a:latin typeface="Calibri Light" panose="020F0302020204030204" pitchFamily="34" charset="0"/>
                        </a:rPr>
                        <a:t>Task Name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63636"/>
                          </a:solidFill>
                          <a:effectLst/>
                          <a:latin typeface="Calibri Light" panose="020F0302020204030204" pitchFamily="34" charset="0"/>
                        </a:rPr>
                        <a:t>Duration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63636"/>
                          </a:solidFill>
                          <a:effectLst/>
                          <a:latin typeface="Calibri Light" panose="020F0302020204030204" pitchFamily="34" charset="0"/>
                        </a:rPr>
                        <a:t>Start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79122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MEBT Stands Drafting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80 hrs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06/15/23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712528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Purchasing - Dipole Bend Chambers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90 days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06/15/23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31042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Spoolpieces Drafting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 hrs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06/29/23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547961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Spoolpieces Fabrication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07/05/23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41971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Main Complex Shutdown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07/09/23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614709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Mechnical - MEBT Stands Engineering Note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216278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Variable Coupler Note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wk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046514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Vacuum Cross Fabrication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91429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Commissioning - Instrumentation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103932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FAST/IOTA Shutdown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045976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Variable Coupler Purchase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07/20/23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086467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Vacuum Review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08/21/23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95509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Purchasing - MEBT Stands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08/24/23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821792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Cable Pull - RF Penetration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days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08/28/23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905819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Cable Pull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09/04/23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39119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Variable Coupler Assembly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wk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09/15/23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14114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Circulator Stand Assembly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wk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09/15/23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421416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Assembly - HLRF Gallery Distribution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09/20/23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809659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Cave LCW Instrumentation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10/01/23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510320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Gallery LCW Instrumentation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10/01/23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301903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Commissioning - Magnets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10/01/23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935921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Assembly - HLRF Cave Distribution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wks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10/03/23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668414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Assembly - MEBT Stands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wk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10/04/23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596529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Mecanical - Stand Installation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wk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10/10/23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088931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Gallery LCW Connections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wk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10/15/23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78473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Mechanical - Cave LCW Connections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wk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10/19/23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993953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Commissioning - Klystron Conditioning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10/20/23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69044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Assembly - Beamline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11/01/23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864350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Commissioning - RFQ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11/16/23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98048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Commissioning - Source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12/01/23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482211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Commissioning - Beamline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12/24/23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63417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Shielding Assessment / Addendum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???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???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336682"/>
                  </a:ext>
                </a:extLst>
              </a:tr>
              <a:tr h="16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CDC/RF/ESS/CR Beamswitch System Integration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???</a:t>
                      </a:r>
                    </a:p>
                  </a:txBody>
                  <a:tcPr marL="4413" marR="4413" marT="4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???</a:t>
                      </a:r>
                    </a:p>
                  </a:txBody>
                  <a:tcPr marL="4413" marR="4413" marT="44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868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3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338412-C805-D046-635F-00721FA88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08990"/>
            <a:ext cx="8601710" cy="5059363"/>
          </a:xfrm>
        </p:spPr>
        <p:txBody>
          <a:bodyPr/>
          <a:lstStyle/>
          <a:p>
            <a:r>
              <a:rPr lang="en-US" dirty="0"/>
              <a:t>Remaining Items (~1 Week):</a:t>
            </a:r>
          </a:p>
          <a:p>
            <a:pPr lvl="1"/>
            <a:r>
              <a:rPr lang="en-US" sz="2000" dirty="0"/>
              <a:t>Window cut in HV Enclosure for the Bridge</a:t>
            </a:r>
          </a:p>
          <a:p>
            <a:pPr lvl="1"/>
            <a:r>
              <a:rPr lang="en-US" sz="2000" dirty="0"/>
              <a:t>Holes for the Interface Panel</a:t>
            </a:r>
          </a:p>
          <a:p>
            <a:pPr lvl="1"/>
            <a:r>
              <a:rPr lang="en-US" sz="2000" dirty="0"/>
              <a:t>Make all bridge connections and terminate in the HV enclosure</a:t>
            </a:r>
          </a:p>
          <a:p>
            <a:pPr lvl="1"/>
            <a:r>
              <a:rPr lang="en-US" sz="2000" dirty="0"/>
              <a:t>Temp Termination for the VAT leak valve +24VDC Solid State Relay</a:t>
            </a:r>
          </a:p>
          <a:p>
            <a:pPr lvl="2"/>
            <a:r>
              <a:rPr lang="en-US" sz="1600" dirty="0"/>
              <a:t>Order not originally placed due to purchasing Mix-up! Currently Back-ordered!</a:t>
            </a:r>
          </a:p>
          <a:p>
            <a:pPr lvl="1"/>
            <a:r>
              <a:rPr lang="en-US" sz="2000" dirty="0"/>
              <a:t>Establish HV Enclosure Grounding</a:t>
            </a:r>
          </a:p>
          <a:p>
            <a:pPr lvl="1"/>
            <a:r>
              <a:rPr lang="en-US" sz="2000" dirty="0"/>
              <a:t>Check HV Common to all points</a:t>
            </a:r>
          </a:p>
          <a:p>
            <a:pPr lvl="1"/>
            <a:r>
              <a:rPr lang="en-US" sz="2000" dirty="0"/>
              <a:t>Verify bridge alignment with Shell</a:t>
            </a:r>
            <a:endParaRPr lang="en-US" sz="1400" dirty="0"/>
          </a:p>
          <a:p>
            <a:endParaRPr lang="en-US" sz="2200" dirty="0"/>
          </a:p>
          <a:p>
            <a:r>
              <a:rPr lang="en-US" sz="2200" dirty="0"/>
              <a:t>Inspection &amp; Mitigation (ORC)</a:t>
            </a:r>
          </a:p>
          <a:p>
            <a:pPr lvl="1"/>
            <a:r>
              <a:rPr lang="en-US" sz="1600" dirty="0"/>
              <a:t>Dave Mertz, Kermit, Greg </a:t>
            </a:r>
            <a:r>
              <a:rPr lang="en-US" sz="1600" dirty="0" err="1"/>
              <a:t>Saewert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/>
              <a:t>Dan Bollinger…</a:t>
            </a:r>
          </a:p>
          <a:p>
            <a:pPr lvl="1"/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879D6-09DF-DCAE-05C7-CE78C80B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</a:t>
            </a:r>
            <a:r>
              <a:rPr lang="en-US" dirty="0" err="1"/>
              <a:t>Duoplasmatron</a:t>
            </a:r>
            <a:r>
              <a:rPr lang="en-US" dirty="0"/>
              <a:t> HV ORC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D202F-0D12-FAF1-2A06-F45283D753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0F2C-CEE5-B85A-EF9F-BD2C9F4AB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C69C-061C-73CD-66C6-9480D2772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835DAB-6D5D-7B8F-460F-136B5A2E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1" y="3376012"/>
            <a:ext cx="3982720" cy="27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88CBE5-BA9B-30A3-D31F-6348A9E0F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89" y="251752"/>
            <a:ext cx="8937856" cy="61830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C3475-27B3-70B9-B762-84F63A9C49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28493-DB89-B4C1-6274-F3A06946F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65FB-34BB-EEA3-A500-CB4BEB52B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1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E2B3-30EA-BA5A-3480-44E78804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Patch in HV Enclosure Door Interlocks</a:t>
            </a:r>
          </a:p>
          <a:p>
            <a:r>
              <a:rPr lang="en-US" dirty="0"/>
              <a:t>Fix Ground Stick Interlock Logic</a:t>
            </a:r>
          </a:p>
          <a:p>
            <a:r>
              <a:rPr lang="en-US" dirty="0"/>
              <a:t>Finish Programming MEBT PLC for IPI IS</a:t>
            </a:r>
          </a:p>
          <a:p>
            <a:pPr lvl="1"/>
            <a:r>
              <a:rPr lang="en-US" dirty="0"/>
              <a:t>Establish control over Hydrogen Distribution Instrumentation</a:t>
            </a:r>
          </a:p>
          <a:p>
            <a:r>
              <a:rPr lang="en-US" dirty="0"/>
              <a:t>Finish Programming HV PLC</a:t>
            </a:r>
          </a:p>
          <a:p>
            <a:pPr lvl="1"/>
            <a:r>
              <a:rPr lang="en-US" dirty="0"/>
              <a:t>Ext control changes somewhat with triggering</a:t>
            </a:r>
          </a:p>
          <a:p>
            <a:r>
              <a:rPr lang="en-US" dirty="0"/>
              <a:t>Permission from Radiation Safety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Nilanjan</a:t>
            </a:r>
            <a:r>
              <a:rPr lang="en-US" dirty="0"/>
              <a:t> is working on formulating a permanent solution to the interlocks kludge in place.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8887AC-DAA4-422F-60BF-8D389908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</a:t>
            </a:r>
            <a:r>
              <a:rPr lang="en-US" dirty="0" err="1"/>
              <a:t>Duoplasmatron</a:t>
            </a:r>
            <a:r>
              <a:rPr lang="en-US" dirty="0"/>
              <a:t> Characterization ORC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50924-CF36-EE23-BDAD-8F81D227C0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A38E9-2AFA-69EC-5273-B51D5B2A5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17A4-F47D-2B0B-75BA-2BB661466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789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35790</TotalTime>
  <Words>614</Words>
  <Application>Microsoft Office PowerPoint</Application>
  <PresentationFormat>On-screen Show (4:3)</PresentationFormat>
  <Paragraphs>178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Fermilab_PPT_090815</vt:lpstr>
      <vt:lpstr>PowerPoint Presentation</vt:lpstr>
      <vt:lpstr>IPI Project Schedule</vt:lpstr>
      <vt:lpstr>IPI Project Schedule</vt:lpstr>
      <vt:lpstr>IPI Duoplasmatron HV ORC</vt:lpstr>
      <vt:lpstr>PowerPoint Presentation</vt:lpstr>
      <vt:lpstr>IPI Duoplasmatron Characterization ORC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700</cp:revision>
  <cp:lastPrinted>2014-01-20T19:40:21Z</cp:lastPrinted>
  <dcterms:created xsi:type="dcterms:W3CDTF">2020-08-18T18:58:22Z</dcterms:created>
  <dcterms:modified xsi:type="dcterms:W3CDTF">2023-06-23T16:16:45Z</dcterms:modified>
</cp:coreProperties>
</file>