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6F0AE3-2A21-4216-B32F-1F393FEFE811}" v="6" dt="2023-07-12T16:12:02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96" d="100"/>
          <a:sy n="9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MacLeod" userId="73e29cfa-796a-4a85-ad09-93ad40d61ac7" providerId="ADAL" clId="{3C6F0AE3-2A21-4216-B32F-1F393FEFE811}"/>
    <pc:docChg chg="undo custSel addSld delSld modSld">
      <pc:chgData name="Duncan MacLeod" userId="73e29cfa-796a-4a85-ad09-93ad40d61ac7" providerId="ADAL" clId="{3C6F0AE3-2A21-4216-B32F-1F393FEFE811}" dt="2023-07-12T16:15:28.666" v="819" actId="47"/>
      <pc:docMkLst>
        <pc:docMk/>
      </pc:docMkLst>
      <pc:sldChg chg="addSp delSp modSp new mod">
        <pc:chgData name="Duncan MacLeod" userId="73e29cfa-796a-4a85-ad09-93ad40d61ac7" providerId="ADAL" clId="{3C6F0AE3-2A21-4216-B32F-1F393FEFE811}" dt="2023-07-12T16:13:05.986" v="495" actId="20577"/>
        <pc:sldMkLst>
          <pc:docMk/>
          <pc:sldMk cId="1391073266" sldId="265"/>
        </pc:sldMkLst>
        <pc:spChg chg="mod">
          <ac:chgData name="Duncan MacLeod" userId="73e29cfa-796a-4a85-ad09-93ad40d61ac7" providerId="ADAL" clId="{3C6F0AE3-2A21-4216-B32F-1F393FEFE811}" dt="2023-07-12T16:03:29.819" v="46" actId="6549"/>
          <ac:spMkLst>
            <pc:docMk/>
            <pc:sldMk cId="1391073266" sldId="265"/>
            <ac:spMk id="2" creationId="{EABA6BD4-81FF-DB30-CB37-D5E59A36D288}"/>
          </ac:spMkLst>
        </pc:spChg>
        <pc:spChg chg="mod">
          <ac:chgData name="Duncan MacLeod" userId="73e29cfa-796a-4a85-ad09-93ad40d61ac7" providerId="ADAL" clId="{3C6F0AE3-2A21-4216-B32F-1F393FEFE811}" dt="2023-07-12T16:13:05.986" v="495" actId="20577"/>
          <ac:spMkLst>
            <pc:docMk/>
            <pc:sldMk cId="1391073266" sldId="265"/>
            <ac:spMk id="3" creationId="{66AFD366-6625-B3CB-44C7-49BC78BC5329}"/>
          </ac:spMkLst>
        </pc:spChg>
        <pc:spChg chg="add del">
          <ac:chgData name="Duncan MacLeod" userId="73e29cfa-796a-4a85-ad09-93ad40d61ac7" providerId="ADAL" clId="{3C6F0AE3-2A21-4216-B32F-1F393FEFE811}" dt="2023-07-12T16:08:36.920" v="61" actId="478"/>
          <ac:spMkLst>
            <pc:docMk/>
            <pc:sldMk cId="1391073266" sldId="265"/>
            <ac:spMk id="4" creationId="{91D17DF1-89C4-E5B0-4227-AFDA95A6B5DB}"/>
          </ac:spMkLst>
        </pc:spChg>
        <pc:spChg chg="add del">
          <ac:chgData name="Duncan MacLeod" userId="73e29cfa-796a-4a85-ad09-93ad40d61ac7" providerId="ADAL" clId="{3C6F0AE3-2A21-4216-B32F-1F393FEFE811}" dt="2023-07-12T16:07:44.951" v="53" actId="478"/>
          <ac:spMkLst>
            <pc:docMk/>
            <pc:sldMk cId="1391073266" sldId="265"/>
            <ac:spMk id="6" creationId="{B795F3AC-4A7E-5DAA-B74F-225426FF8249}"/>
          </ac:spMkLst>
        </pc:spChg>
        <pc:spChg chg="add del mod">
          <ac:chgData name="Duncan MacLeod" userId="73e29cfa-796a-4a85-ad09-93ad40d61ac7" providerId="ADAL" clId="{3C6F0AE3-2A21-4216-B32F-1F393FEFE811}" dt="2023-07-12T16:07:51.195" v="57"/>
          <ac:spMkLst>
            <pc:docMk/>
            <pc:sldMk cId="1391073266" sldId="265"/>
            <ac:spMk id="8" creationId="{ECC7F60E-BC69-09AB-0D9E-0D49EB703D51}"/>
          </ac:spMkLst>
        </pc:spChg>
        <pc:picChg chg="add mod">
          <ac:chgData name="Duncan MacLeod" userId="73e29cfa-796a-4a85-ad09-93ad40d61ac7" providerId="ADAL" clId="{3C6F0AE3-2A21-4216-B32F-1F393FEFE811}" dt="2023-07-12T16:08:41.302" v="63" actId="1076"/>
          <ac:picMkLst>
            <pc:docMk/>
            <pc:sldMk cId="1391073266" sldId="265"/>
            <ac:picMk id="10" creationId="{CF513F1B-F350-8B68-CF17-17C579299DEC}"/>
          </ac:picMkLst>
        </pc:picChg>
        <pc:picChg chg="add del mod">
          <ac:chgData name="Duncan MacLeod" userId="73e29cfa-796a-4a85-ad09-93ad40d61ac7" providerId="ADAL" clId="{3C6F0AE3-2A21-4216-B32F-1F393FEFE811}" dt="2023-07-12T16:07:22.219" v="48"/>
          <ac:picMkLst>
            <pc:docMk/>
            <pc:sldMk cId="1391073266" sldId="265"/>
            <ac:picMk id="1026" creationId="{DA488933-B219-2B67-FCB1-4ACAAAA5E1F8}"/>
          </ac:picMkLst>
        </pc:picChg>
        <pc:picChg chg="add mod">
          <ac:chgData name="Duncan MacLeod" userId="73e29cfa-796a-4a85-ad09-93ad40d61ac7" providerId="ADAL" clId="{3C6F0AE3-2A21-4216-B32F-1F393FEFE811}" dt="2023-07-12T16:07:35.487" v="51" actId="1076"/>
          <ac:picMkLst>
            <pc:docMk/>
            <pc:sldMk cId="1391073266" sldId="265"/>
            <ac:picMk id="1028" creationId="{6B76FC9D-4CBD-8B54-3490-64DF9AA0F692}"/>
          </ac:picMkLst>
        </pc:picChg>
      </pc:sldChg>
      <pc:sldChg chg="modSp new del mod">
        <pc:chgData name="Duncan MacLeod" userId="73e29cfa-796a-4a85-ad09-93ad40d61ac7" providerId="ADAL" clId="{3C6F0AE3-2A21-4216-B32F-1F393FEFE811}" dt="2023-07-12T16:15:28.666" v="819" actId="47"/>
        <pc:sldMkLst>
          <pc:docMk/>
          <pc:sldMk cId="605856076" sldId="266"/>
        </pc:sldMkLst>
        <pc:spChg chg="mod">
          <ac:chgData name="Duncan MacLeod" userId="73e29cfa-796a-4a85-ad09-93ad40d61ac7" providerId="ADAL" clId="{3C6F0AE3-2A21-4216-B32F-1F393FEFE811}" dt="2023-07-12T16:13:43.780" v="533" actId="20577"/>
          <ac:spMkLst>
            <pc:docMk/>
            <pc:sldMk cId="605856076" sldId="266"/>
            <ac:spMk id="2" creationId="{D282096F-B873-898F-B65A-6CDC505D73F5}"/>
          </ac:spMkLst>
        </pc:spChg>
        <pc:spChg chg="mod">
          <ac:chgData name="Duncan MacLeod" userId="73e29cfa-796a-4a85-ad09-93ad40d61ac7" providerId="ADAL" clId="{3C6F0AE3-2A21-4216-B32F-1F393FEFE811}" dt="2023-07-12T16:15:26.248" v="818" actId="20577"/>
          <ac:spMkLst>
            <pc:docMk/>
            <pc:sldMk cId="605856076" sldId="266"/>
            <ac:spMk id="3" creationId="{88511E93-A82C-DAE4-4208-6DD9737CA0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90100"/>
            <a:ext cx="9829800" cy="3499513"/>
          </a:xfrm>
        </p:spPr>
        <p:txBody>
          <a:bodyPr lIns="0" rIns="0"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272742"/>
            <a:ext cx="9829800" cy="648393"/>
          </a:xfrm>
        </p:spPr>
        <p:txBody>
          <a:bodyPr lIns="0" rIns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52C4AE86-50D5-4D6D-80A4-D8869D4486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83625"/>
            <a:ext cx="3473450" cy="118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8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94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and description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5D69CCC-03E2-4EE0-8908-6E1C3E7105E2}"/>
              </a:ext>
            </a:extLst>
          </p:cNvPr>
          <p:cNvSpPr/>
          <p:nvPr/>
        </p:nvSpPr>
        <p:spPr>
          <a:xfrm>
            <a:off x="0" y="0"/>
            <a:ext cx="435799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9A945-3CC0-448E-AE78-C3D8C3D2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365125"/>
            <a:ext cx="3650673" cy="3508606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302116-34D4-4C27-93ED-7408DF63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95399" y="6356350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fld id="{C764DE79-268F-4C1A-8933-263129D2AF90}" type="datetimeFigureOut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42DF5-7318-4A53-BA82-ED26B740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292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21437-21A4-407C-87C2-904DC7AC8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251" y="6356350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670CF5-3E9B-4606-A1AC-770D657CCC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2920" y="365125"/>
            <a:ext cx="7257531" cy="5794606"/>
          </a:xfrm>
        </p:spPr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defRPr sz="24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 sz="1800">
                <a:latin typeface="+mn-lt"/>
              </a:defRPr>
            </a:lvl3pPr>
            <a:lvl4pPr>
              <a:lnSpc>
                <a:spcPct val="100000"/>
              </a:lnSpc>
              <a:defRPr sz="1600">
                <a:latin typeface="+mn-lt"/>
              </a:defRPr>
            </a:lvl4pPr>
            <a:lvl5pPr>
              <a:lnSpc>
                <a:spcPct val="100000"/>
              </a:lnSpc>
              <a:defRPr sz="16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F98A3DC-D540-4453-B813-14983D685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927" y="3956857"/>
            <a:ext cx="3650672" cy="2202873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9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2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149848-F269-46CA-AD45-E7BC9FA4F04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804" y="136526"/>
            <a:ext cx="11316392" cy="678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7804" y="1191118"/>
            <a:ext cx="5447429" cy="5197477"/>
          </a:xfrm>
        </p:spPr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defRPr sz="2400">
                <a:latin typeface="+mn-lt"/>
              </a:defRPr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1800">
                <a:latin typeface="+mn-lt"/>
              </a:defRPr>
            </a:lvl3pPr>
            <a:lvl4pPr>
              <a:lnSpc>
                <a:spcPct val="100000"/>
              </a:lnSpc>
              <a:defRPr sz="1600">
                <a:latin typeface="+mn-lt"/>
              </a:defRPr>
            </a:lvl4pPr>
            <a:lvl5pPr>
              <a:lnSpc>
                <a:spcPct val="100000"/>
              </a:lnSpc>
              <a:defRPr sz="16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5602" y="6488348"/>
            <a:ext cx="2743200" cy="233126"/>
          </a:xfrm>
        </p:spPr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88349"/>
            <a:ext cx="4114800" cy="233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10996" y="6488348"/>
            <a:ext cx="2743200" cy="233126"/>
          </a:xfr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255207-D31F-4AB9-A902-66AA38805EC5}"/>
              </a:ext>
            </a:extLst>
          </p:cNvPr>
          <p:cNvCxnSpPr>
            <a:cxnSpLocks/>
          </p:cNvCxnSpPr>
          <p:nvPr/>
        </p:nvCxnSpPr>
        <p:spPr>
          <a:xfrm>
            <a:off x="6092757" y="1183771"/>
            <a:ext cx="0" cy="519747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905A673-4A7E-418D-B24F-84FF9FFCEDE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06769" y="1191118"/>
            <a:ext cx="5447429" cy="5197477"/>
          </a:xfrm>
        </p:spPr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defRPr sz="2400">
                <a:latin typeface="+mn-lt"/>
              </a:defRPr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1800">
                <a:latin typeface="+mn-lt"/>
              </a:defRPr>
            </a:lvl3pPr>
            <a:lvl4pPr>
              <a:lnSpc>
                <a:spcPct val="100000"/>
              </a:lnSpc>
              <a:defRPr sz="1600">
                <a:latin typeface="+mn-lt"/>
              </a:defRPr>
            </a:lvl4pPr>
            <a:lvl5pPr>
              <a:lnSpc>
                <a:spcPct val="100000"/>
              </a:lnSpc>
              <a:defRPr sz="16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5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9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5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7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77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ing.docs.ligo.org/conda/" TargetMode="External"/><Relationship Id="rId2" Type="http://schemas.openxmlformats.org/officeDocument/2006/relationships/hyperlink" Target="https://gwpy.github.io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cc.ligo.org/LIGO-M1000066/public" TargetMode="External"/><Relationship Id="rId2" Type="http://schemas.openxmlformats.org/officeDocument/2006/relationships/hyperlink" Target="https://dcc.ligo.org/LIGO-T970130/public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vmfs.readthedocs.io/" TargetMode="External"/><Relationship Id="rId4" Type="http://schemas.openxmlformats.org/officeDocument/2006/relationships/hyperlink" Target="https://osg-htc.org/services/osdf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da-forge.org/" TargetMode="External"/><Relationship Id="rId2" Type="http://schemas.openxmlformats.org/officeDocument/2006/relationships/hyperlink" Target="https://opensource.org/osd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omputing.docs.ligo.org/conda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wpy.github.io/docs/stable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9F11-7026-63D8-D99F-C3AA7B4F2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LIGO Computing and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C98C3-31AB-F2CB-940F-288A058B2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Duncan Macleod</a:t>
            </a:r>
          </a:p>
        </p:txBody>
      </p:sp>
    </p:spTree>
    <p:extLst>
      <p:ext uri="{BB962C8B-B14F-4D97-AF65-F5344CB8AC3E}">
        <p14:creationId xmlns:p14="http://schemas.microsoft.com/office/powerpoint/2010/main" val="269017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E3169-E3D8-37D1-04F6-9E36BF018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AC89-7348-4F1F-2A90-21A0EB21AA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LIGO data handling</a:t>
            </a:r>
          </a:p>
          <a:p>
            <a:pPr lvl="1"/>
            <a:r>
              <a:rPr lang="en-GB" dirty="0"/>
              <a:t>What primary data are created</a:t>
            </a:r>
          </a:p>
          <a:p>
            <a:pPr lvl="1"/>
            <a:r>
              <a:rPr lang="en-GB" dirty="0"/>
              <a:t>What secondary data are created</a:t>
            </a:r>
          </a:p>
          <a:p>
            <a:pPr lvl="1"/>
            <a:r>
              <a:rPr lang="en-GB" dirty="0"/>
              <a:t>How are data archived and distributed</a:t>
            </a:r>
          </a:p>
          <a:p>
            <a:pPr lvl="1"/>
            <a:r>
              <a:rPr lang="en-GB" dirty="0"/>
              <a:t>How do researchers access data</a:t>
            </a:r>
          </a:p>
          <a:p>
            <a:pPr lvl="1"/>
            <a:endParaRPr lang="en-GB" dirty="0"/>
          </a:p>
          <a:p>
            <a:r>
              <a:rPr lang="en-GB" dirty="0"/>
              <a:t>LIGO software model</a:t>
            </a:r>
          </a:p>
          <a:p>
            <a:pPr lvl="1"/>
            <a:r>
              <a:rPr lang="en-GB" dirty="0"/>
              <a:t>What software is used</a:t>
            </a:r>
          </a:p>
          <a:p>
            <a:pPr lvl="1"/>
            <a:r>
              <a:rPr lang="en-GB" dirty="0"/>
              <a:t>How is software developed</a:t>
            </a:r>
          </a:p>
          <a:p>
            <a:pPr lvl="1"/>
            <a:r>
              <a:rPr lang="en-GB" dirty="0"/>
              <a:t>How is software distributed</a:t>
            </a:r>
          </a:p>
          <a:p>
            <a:pPr lvl="1"/>
            <a:endParaRPr lang="en-GB" dirty="0"/>
          </a:p>
          <a:p>
            <a:r>
              <a:rPr lang="en-GB" dirty="0"/>
              <a:t>LIGO workflow model</a:t>
            </a:r>
          </a:p>
          <a:p>
            <a:pPr lvl="1"/>
            <a:r>
              <a:rPr lang="en-GB" dirty="0"/>
              <a:t>How are large workflows executed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ABB32CB-C119-1DA8-2FEA-BFC34F4BCA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3BB8-E19A-1F3B-18AF-F23D1CBA3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24499-DAEA-9812-0786-9664C93B31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PhD </a:t>
            </a:r>
            <a:r>
              <a:rPr lang="en-GB" dirty="0">
                <a:solidFill>
                  <a:schemeClr val="bg1">
                    <a:lumMod val="65000"/>
                    <a:lumOff val="35000"/>
                  </a:schemeClr>
                </a:solidFill>
              </a:rPr>
              <a:t>| Cardiff University</a:t>
            </a:r>
          </a:p>
          <a:p>
            <a:pPr lvl="1"/>
            <a:r>
              <a:rPr lang="en-GB" dirty="0"/>
              <a:t>LIGO data analysis and detector characterisation</a:t>
            </a:r>
          </a:p>
          <a:p>
            <a:r>
              <a:rPr lang="en-GB" dirty="0"/>
              <a:t>Postdoctoral researcher </a:t>
            </a:r>
            <a:r>
              <a:rPr lang="en-GB" dirty="0">
                <a:solidFill>
                  <a:schemeClr val="bg1">
                    <a:lumMod val="65000"/>
                    <a:lumOff val="35000"/>
                  </a:schemeClr>
                </a:solidFill>
              </a:rPr>
              <a:t>| LSU</a:t>
            </a:r>
          </a:p>
          <a:p>
            <a:pPr lvl="1"/>
            <a:r>
              <a:rPr lang="en-GB" dirty="0"/>
              <a:t>LIGO software development</a:t>
            </a:r>
          </a:p>
          <a:p>
            <a:r>
              <a:rPr lang="en-GB" dirty="0"/>
              <a:t>Research Fellow </a:t>
            </a:r>
            <a:r>
              <a:rPr lang="en-GB" dirty="0">
                <a:solidFill>
                  <a:schemeClr val="bg1">
                    <a:lumMod val="65000"/>
                    <a:lumOff val="35000"/>
                  </a:schemeClr>
                </a:solidFill>
              </a:rPr>
              <a:t>| Cardiff University</a:t>
            </a:r>
          </a:p>
          <a:p>
            <a:r>
              <a:rPr lang="en-GB" dirty="0"/>
              <a:t>(Senior) Research Software Engineer </a:t>
            </a:r>
            <a:r>
              <a:rPr lang="en-GB" dirty="0">
                <a:solidFill>
                  <a:schemeClr val="bg1">
                    <a:lumMod val="65000"/>
                    <a:lumOff val="35000"/>
                  </a:schemeClr>
                </a:solidFill>
              </a:rPr>
              <a:t>| Cardiff University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7D737-FBF4-177F-B086-73F35F3AEF27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/>
              <a:t>Chair of LIGO Computing and Software Working Group since 2019</a:t>
            </a:r>
          </a:p>
          <a:p>
            <a:pPr lvl="1"/>
            <a:r>
              <a:rPr lang="en-GB" dirty="0"/>
              <a:t>Coordinate collaboration computing activities, priorities, interfaces with other WGs</a:t>
            </a:r>
          </a:p>
          <a:p>
            <a:pPr lvl="1"/>
            <a:r>
              <a:rPr lang="en-GB" dirty="0"/>
              <a:t>Chair of LIGO-Virgo-KAGRA</a:t>
            </a:r>
            <a:br>
              <a:rPr lang="en-GB" dirty="0"/>
            </a:br>
            <a:r>
              <a:rPr lang="en-GB" dirty="0"/>
              <a:t>Software Change Control Board (SCCB)</a:t>
            </a:r>
          </a:p>
          <a:p>
            <a:r>
              <a:rPr lang="en-GB" dirty="0"/>
              <a:t>Principal developer/maintainer of GWpy | </a:t>
            </a:r>
            <a:r>
              <a:rPr lang="en-GB" dirty="0">
                <a:hlinkClick r:id="rId2"/>
              </a:rPr>
              <a:t>https://gwpy.github.io</a:t>
            </a:r>
            <a:endParaRPr lang="en-GB" dirty="0"/>
          </a:p>
          <a:p>
            <a:pPr lvl="1"/>
            <a:r>
              <a:rPr lang="en-GB" dirty="0"/>
              <a:t>Widely used utilities library for GW research</a:t>
            </a:r>
          </a:p>
          <a:p>
            <a:r>
              <a:rPr lang="en-GB" dirty="0"/>
              <a:t>Primary maintainer of</a:t>
            </a:r>
            <a:br>
              <a:rPr lang="en-GB" dirty="0"/>
            </a:br>
            <a:r>
              <a:rPr lang="en-GB" dirty="0">
                <a:hlinkClick r:id="rId3"/>
              </a:rPr>
              <a:t>IGWN Conda Distribution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48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C4E4-08B9-7122-09AE-BA51CEAB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LIGO data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05D5-8625-A184-AAD0-B05C5A4AD6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LIGO records timeseries data</a:t>
            </a:r>
          </a:p>
          <a:p>
            <a:pPr lvl="1"/>
            <a:r>
              <a:rPr lang="en-GB" dirty="0"/>
              <a:t>Primary ‘strain’ measurement</a:t>
            </a:r>
          </a:p>
          <a:p>
            <a:pPr lvl="2"/>
            <a:r>
              <a:rPr lang="en-GB" dirty="0"/>
              <a:t>Single </a:t>
            </a:r>
            <a:r>
              <a:rPr lang="en-GB" i="1" dirty="0"/>
              <a:t>channel</a:t>
            </a:r>
            <a:r>
              <a:rPr lang="en-GB" dirty="0"/>
              <a:t> at 16 kHz</a:t>
            </a:r>
          </a:p>
          <a:p>
            <a:pPr lvl="2"/>
            <a:r>
              <a:rPr lang="en-GB" dirty="0"/>
              <a:t>State information at 16 Hz</a:t>
            </a:r>
          </a:p>
          <a:p>
            <a:pPr lvl="1"/>
            <a:r>
              <a:rPr lang="en-GB" dirty="0"/>
              <a:t>Secondary ‘auxiliary’ data </a:t>
            </a:r>
          </a:p>
          <a:p>
            <a:pPr lvl="2"/>
            <a:r>
              <a:rPr lang="en-GB" dirty="0"/>
              <a:t>~250,000 </a:t>
            </a:r>
            <a:r>
              <a:rPr lang="en-GB" i="1" dirty="0"/>
              <a:t>channels</a:t>
            </a:r>
            <a:r>
              <a:rPr lang="en-GB" dirty="0"/>
              <a:t> per observatory</a:t>
            </a:r>
          </a:p>
          <a:p>
            <a:pPr lvl="2"/>
            <a:r>
              <a:rPr lang="en-GB" dirty="0"/>
              <a:t>16 Hz (many) – 16 kHz (few)</a:t>
            </a:r>
          </a:p>
          <a:p>
            <a:pPr lvl="1"/>
            <a:r>
              <a:rPr lang="en-GB" dirty="0"/>
              <a:t>Custom ‘GWF’ </a:t>
            </a:r>
            <a:r>
              <a:rPr lang="en-GB" dirty="0">
                <a:hlinkClick r:id="rId2"/>
              </a:rPr>
              <a:t>binary data format</a:t>
            </a:r>
            <a:endParaRPr lang="en-GB" dirty="0"/>
          </a:p>
          <a:p>
            <a:r>
              <a:rPr lang="en-GB" dirty="0"/>
              <a:t>Data files created at Observatory, replicated to LIGO Lab central data archive</a:t>
            </a:r>
          </a:p>
          <a:p>
            <a:r>
              <a:rPr lang="en-GB" dirty="0"/>
              <a:t>1.5 petabyte per year per observatory</a:t>
            </a:r>
          </a:p>
          <a:p>
            <a:r>
              <a:rPr lang="en-GB" dirty="0">
                <a:hlinkClick r:id="rId3"/>
              </a:rPr>
              <a:t>LIGO Data Management Plan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3828F-D126-40FF-D792-F117CEB29356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/>
              <a:t>Strain data are indexed and distributed as part of the </a:t>
            </a:r>
            <a:r>
              <a:rPr lang="en-GB" dirty="0">
                <a:hlinkClick r:id="rId4"/>
              </a:rPr>
              <a:t>Open Science Data Federation</a:t>
            </a:r>
            <a:r>
              <a:rPr lang="en-GB" dirty="0"/>
              <a:t> (OSDF)</a:t>
            </a:r>
          </a:p>
          <a:p>
            <a:pPr lvl="1"/>
            <a:r>
              <a:rPr lang="en-GB" dirty="0"/>
              <a:t>Single ‘origin’ at LIGO</a:t>
            </a:r>
          </a:p>
          <a:p>
            <a:pPr lvl="1"/>
            <a:r>
              <a:rPr lang="en-GB" dirty="0"/>
              <a:t>Global network of caches</a:t>
            </a:r>
          </a:p>
          <a:p>
            <a:pPr lvl="1"/>
            <a:r>
              <a:rPr lang="en-GB" dirty="0"/>
              <a:t>Available (to authorised users only) from anywhere</a:t>
            </a:r>
          </a:p>
          <a:p>
            <a:r>
              <a:rPr lang="en-GB" dirty="0"/>
              <a:t>POSIX interface via </a:t>
            </a:r>
            <a:r>
              <a:rPr lang="en-GB" dirty="0">
                <a:hlinkClick r:id="rId5"/>
              </a:rPr>
              <a:t>CVMFS</a:t>
            </a:r>
            <a:endParaRPr lang="en-GB" dirty="0"/>
          </a:p>
          <a:p>
            <a:r>
              <a:rPr lang="en-GB" dirty="0"/>
              <a:t>LIGO data ‘discovery’ service</a:t>
            </a:r>
          </a:p>
          <a:p>
            <a:pPr lvl="1"/>
            <a:r>
              <a:rPr lang="en-GB" dirty="0"/>
              <a:t>In: (dataset name, start time, stop time)</a:t>
            </a:r>
          </a:p>
          <a:p>
            <a:pPr lvl="1"/>
            <a:r>
              <a:rPr lang="en-GB" dirty="0"/>
              <a:t>Out: list of data URLs (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file://</a:t>
            </a:r>
            <a:r>
              <a:rPr lang="en-GB" dirty="0"/>
              <a:t>,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510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3CF6A-83DA-BE48-5A73-89D36914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LIGO software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F0BA0-99F9-0A78-ECD8-6D8814AE1F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Huge quantity of bespoke LIGO analysis software</a:t>
            </a:r>
          </a:p>
          <a:p>
            <a:pPr lvl="1"/>
            <a:r>
              <a:rPr lang="en-GB" dirty="0"/>
              <a:t>Data I/O</a:t>
            </a:r>
          </a:p>
          <a:p>
            <a:pPr lvl="1"/>
            <a:r>
              <a:rPr lang="en-GB" dirty="0"/>
              <a:t>Signal processing</a:t>
            </a:r>
          </a:p>
          <a:p>
            <a:pPr lvl="1"/>
            <a:r>
              <a:rPr lang="en-GB" dirty="0"/>
              <a:t>Astrophysical signal detection</a:t>
            </a:r>
          </a:p>
          <a:p>
            <a:pPr lvl="1"/>
            <a:r>
              <a:rPr lang="en-GB" dirty="0"/>
              <a:t>Astrophysical inference</a:t>
            </a:r>
          </a:p>
          <a:p>
            <a:r>
              <a:rPr lang="en-GB" dirty="0"/>
              <a:t>Mostly C/C++ for CPU intensive work, Python for everything else</a:t>
            </a:r>
          </a:p>
          <a:p>
            <a:r>
              <a:rPr lang="en-GB" dirty="0"/>
              <a:t>Almost all projects use git on GitHub or LIGO GitLab instance</a:t>
            </a:r>
          </a:p>
          <a:p>
            <a:pPr lvl="1"/>
            <a:r>
              <a:rPr lang="en-GB" dirty="0"/>
              <a:t>free ultimate education license, self-hosted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8F497-3DDB-5A04-C3FF-16C5346C0A20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Policy for all LIGO software to be open-source (</a:t>
            </a:r>
            <a:r>
              <a:rPr lang="en-GB" dirty="0">
                <a:hlinkClick r:id="rId2"/>
              </a:rPr>
              <a:t>OSI definition</a:t>
            </a:r>
            <a:r>
              <a:rPr lang="en-GB" dirty="0"/>
              <a:t>)</a:t>
            </a:r>
          </a:p>
          <a:p>
            <a:r>
              <a:rPr lang="en-GB" dirty="0"/>
              <a:t>Developers encouraged to target </a:t>
            </a:r>
            <a:r>
              <a:rPr lang="en-GB" dirty="0" err="1">
                <a:hlinkClick r:id="rId3"/>
              </a:rPr>
              <a:t>conda</a:t>
            </a:r>
            <a:r>
              <a:rPr lang="en-GB" dirty="0">
                <a:hlinkClick r:id="rId3"/>
              </a:rPr>
              <a:t>-forge</a:t>
            </a:r>
            <a:r>
              <a:rPr lang="en-GB" dirty="0"/>
              <a:t> for binary distribution</a:t>
            </a:r>
          </a:p>
          <a:p>
            <a:r>
              <a:rPr lang="en-GB" dirty="0"/>
              <a:t>Centrally-curated </a:t>
            </a:r>
            <a:r>
              <a:rPr lang="en-GB" dirty="0">
                <a:hlinkClick r:id="rId4"/>
              </a:rPr>
              <a:t>IGWN Conda Distribution</a:t>
            </a:r>
            <a:endParaRPr lang="en-GB" dirty="0"/>
          </a:p>
          <a:p>
            <a:pPr lvl="1"/>
            <a:r>
              <a:rPr lang="en-GB" dirty="0"/>
              <a:t>Built using GitLab-CI</a:t>
            </a:r>
          </a:p>
          <a:p>
            <a:pPr lvl="1"/>
            <a:r>
              <a:rPr lang="en-GB" dirty="0"/>
              <a:t>Distributed with CVMFS for Linux x86_64</a:t>
            </a:r>
          </a:p>
          <a:p>
            <a:pPr lvl="1"/>
            <a:r>
              <a:rPr lang="en-GB" dirty="0"/>
              <a:t>Available on all LIGO compute resources</a:t>
            </a:r>
          </a:p>
          <a:p>
            <a:pPr lvl="1"/>
            <a:r>
              <a:rPr lang="en-GB" dirty="0"/>
              <a:t>Change request procedure</a:t>
            </a:r>
          </a:p>
          <a:p>
            <a:r>
              <a:rPr lang="en-GB" dirty="0"/>
              <a:t>Increasing use of application-specific containers (built on Docker, run with </a:t>
            </a:r>
            <a:r>
              <a:rPr lang="en-GB" dirty="0" err="1"/>
              <a:t>Apptainer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232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A238-86E1-0DCB-6E10-EE38A033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LIGO workflow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0BF9C-A4BA-6E79-94F6-74683D1824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LIGO computing demand dominated by single-thread CPU jobs</a:t>
            </a:r>
          </a:p>
          <a:p>
            <a:pPr lvl="1"/>
            <a:r>
              <a:rPr lang="en-GB" dirty="0"/>
              <a:t>Highly-parallelisable, high-throughput </a:t>
            </a:r>
          </a:p>
          <a:p>
            <a:r>
              <a:rPr lang="en-GB" dirty="0"/>
              <a:t>LIGO member institutions pledge compute resources</a:t>
            </a:r>
          </a:p>
          <a:p>
            <a:pPr lvl="1"/>
            <a:r>
              <a:rPr lang="en-GB" dirty="0"/>
              <a:t>A few large isolated </a:t>
            </a:r>
            <a:r>
              <a:rPr lang="en-GB" dirty="0" err="1"/>
              <a:t>HTCondor</a:t>
            </a:r>
            <a:r>
              <a:rPr lang="en-GB" dirty="0"/>
              <a:t> pools (including Cardiff) </a:t>
            </a:r>
            <a:r>
              <a:rPr lang="en-GB" dirty="0">
                <a:solidFill>
                  <a:schemeClr val="bg1">
                    <a:lumMod val="65000"/>
                    <a:lumOff val="35000"/>
                  </a:schemeClr>
                </a:solidFill>
              </a:rPr>
              <a:t>| Legacy</a:t>
            </a:r>
          </a:p>
          <a:p>
            <a:pPr lvl="1"/>
            <a:r>
              <a:rPr lang="en-GB" dirty="0"/>
              <a:t>New compute resources added to central shared pool</a:t>
            </a:r>
          </a:p>
          <a:p>
            <a:pPr lvl="2"/>
            <a:r>
              <a:rPr lang="en-GB" dirty="0"/>
              <a:t>Single access point operated by LIGO Lab</a:t>
            </a:r>
          </a:p>
          <a:p>
            <a:pPr lvl="2"/>
            <a:r>
              <a:rPr lang="en-GB" dirty="0"/>
              <a:t>Workflow jobs execute on any connected resource</a:t>
            </a:r>
          </a:p>
          <a:p>
            <a:pPr lvl="2"/>
            <a:r>
              <a:rPr lang="en-GB" dirty="0"/>
              <a:t>Output files returned to access point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91C7C-42F1-D6D0-BE36-E14FBA464BDA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Legacy workflows slowing adoption of new distributed HTC model</a:t>
            </a:r>
          </a:p>
          <a:p>
            <a:pPr lvl="1"/>
            <a:r>
              <a:rPr lang="en-GB" dirty="0"/>
              <a:t>Plan workflows with as few implicit requirements as possible</a:t>
            </a:r>
          </a:p>
          <a:p>
            <a:r>
              <a:rPr lang="en-GB" dirty="0"/>
              <a:t>Increasing demand for multi-thread/core and GPU resources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E7E8E7-184B-58F9-B2F0-66BC5DBE7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994" y="1080760"/>
            <a:ext cx="4071735" cy="281537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89031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0E931-6515-C03F-1E0A-E096E200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293C7-9936-753E-65B5-0BFDD3DC93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9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A6BD4-81FF-DB30-CB37-D5E59A36D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Universal software for basic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FD366-6625-B3CB-44C7-49BC78BC53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GWpy</a:t>
            </a:r>
            <a:r>
              <a:rPr lang="en-GB" dirty="0"/>
              <a:t> provides basic routines for</a:t>
            </a:r>
          </a:p>
          <a:p>
            <a:pPr lvl="1"/>
            <a:r>
              <a:rPr lang="en-GB" dirty="0"/>
              <a:t>Data discovery and I/O</a:t>
            </a:r>
          </a:p>
          <a:p>
            <a:pPr lvl="1"/>
            <a:r>
              <a:rPr lang="en-GB" dirty="0"/>
              <a:t>Basic signal processing</a:t>
            </a:r>
          </a:p>
          <a:p>
            <a:pPr lvl="1"/>
            <a:r>
              <a:rPr lang="en-GB" dirty="0"/>
              <a:t>Visualisation</a:t>
            </a:r>
          </a:p>
          <a:p>
            <a:r>
              <a:rPr lang="en-GB" dirty="0"/>
              <a:t>De-facto standard for boring stuff</a:t>
            </a:r>
          </a:p>
          <a:p>
            <a:r>
              <a:rPr lang="en-GB" dirty="0"/>
              <a:t>Similar ‘standard’ packages for standard things</a:t>
            </a:r>
          </a:p>
          <a:p>
            <a:pPr lvl="1"/>
            <a:r>
              <a:rPr lang="en-GB" dirty="0" err="1"/>
              <a:t>PyCBC</a:t>
            </a:r>
            <a:r>
              <a:rPr lang="en-GB" dirty="0"/>
              <a:t> (CBC signal detection)</a:t>
            </a:r>
          </a:p>
          <a:p>
            <a:pPr lvl="1"/>
            <a:r>
              <a:rPr lang="en-GB" dirty="0"/>
              <a:t>Bilby / Asimov (Astrophysical inference)</a:t>
            </a:r>
          </a:p>
          <a:p>
            <a:pPr lvl="1"/>
            <a:r>
              <a:rPr lang="en-GB" dirty="0"/>
              <a:t>…</a:t>
            </a:r>
          </a:p>
          <a:p>
            <a:r>
              <a:rPr lang="en-GB" dirty="0"/>
              <a:t>New ‘innovative’ algorithms should be added as plugins, to reuse the basic  infrastructure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B76FC9D-4CBD-8B54-3490-64DF9AA0F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333" y="2506894"/>
            <a:ext cx="5328863" cy="399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513F1B-F350-8B68-CF17-17C579299D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0912" y="1489382"/>
            <a:ext cx="4967568" cy="107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73266"/>
      </p:ext>
    </p:extLst>
  </p:cSld>
  <p:clrMapOvr>
    <a:masterClrMapping/>
  </p:clrMapOvr>
</p:sld>
</file>

<file path=ppt/theme/theme1.xml><?xml version="1.0" encoding="utf-8"?>
<a:theme xmlns:a="http://schemas.openxmlformats.org/drawingml/2006/main" name="GEI-dar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"/>
      </a:majorFont>
      <a:minorFont>
        <a:latin typeface="Arial Nova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I-dark" id="{F22AE6BE-9F6B-47B7-9873-BD2EAE799866}" vid="{50A99AF6-D1FF-4F2C-B119-0DB2B86359B0}"/>
    </a:ext>
  </a:extLst>
</a:theme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GEI-dark</Template>
  <TotalTime>1785</TotalTime>
  <Words>551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Nova Light</vt:lpstr>
      <vt:lpstr>Calibri Light</vt:lpstr>
      <vt:lpstr>Courier New</vt:lpstr>
      <vt:lpstr>GEI-dark</vt:lpstr>
      <vt:lpstr>LIGO Computing and Software</vt:lpstr>
      <vt:lpstr>Overview</vt:lpstr>
      <vt:lpstr>Who am I?</vt:lpstr>
      <vt:lpstr>LIGO data handling</vt:lpstr>
      <vt:lpstr>LIGO software model</vt:lpstr>
      <vt:lpstr>LIGO workflow model</vt:lpstr>
      <vt:lpstr>Extra slides</vt:lpstr>
      <vt:lpstr>Universal software for basic things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LIGO Computing and Software</dc:title>
  <dc:creator>Duncan MacLeod</dc:creator>
  <cp:lastModifiedBy>Duncan MacLeod</cp:lastModifiedBy>
  <cp:revision>1</cp:revision>
  <dcterms:created xsi:type="dcterms:W3CDTF">2023-07-11T10:30:11Z</dcterms:created>
  <dcterms:modified xsi:type="dcterms:W3CDTF">2023-07-12T16:15:37Z</dcterms:modified>
</cp:coreProperties>
</file>