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A308-67EC-93EB-73A1-EA08F95AA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B6307-3242-770A-3691-9EBC5775D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BC6AB-DDD1-929D-3EC8-228F2F09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91BF5-48B2-EAB5-6CBD-F650A66F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2AB9E-633D-9451-ADAC-0BDD3BF6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A8DC-0E40-1A15-5D35-451B87DD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F81ED-26CF-8876-007B-0C2DCC484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BBB50-3B1D-3D99-726F-CE3C5A9B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14122-2FD8-4ED8-B996-AB6F1D30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C9DA7-8CB3-41F1-BC7D-738F7B92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37858-6211-FC78-9497-0D836D680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5D01F-7DE4-CA18-141B-F533DAD88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47770-3B21-D2A1-2772-FCD12C1F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D1F4D-CC3C-2E3A-7723-994339CA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DC29D-6D51-07C8-E333-245224A9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6C96-8176-1EB2-ED2A-EF3CD501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9368-826E-A26A-5779-82492C8EF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8B096-1A97-5E36-8120-E59FC4B6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7B6AE-286C-F5F9-E03F-C03DB5D2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27128-C647-FDD8-A4A1-F989AF78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3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7B7E-EDD2-819A-56A9-5B3CE9B1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6DD1E-D547-23FE-2759-9020B43E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6256A-FA7C-B98B-DBED-B221182A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3DDE7-EC28-FE25-1BD1-9E2128DC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00F6A-3836-31F9-4A07-172B7885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C09B-20FD-3F60-4A67-F94623CC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B6CEA-D2AE-9370-85E6-EAE09C7C7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E2A4D-6412-39EB-65EC-80CD8593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09FB4-49CB-B840-1D1A-B5AA5478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B7F51-6CA1-0BDB-BB71-32801092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BB462-C900-8E0B-31B4-699A061F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3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9479-864A-E96D-D6CA-933ECC63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69BFC-7C86-DBDA-0B26-9E52E2AC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D3755-209A-749A-62A2-1586DB141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DBC9B-6FD8-486F-263A-28EE5387F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CE7EF-CC36-3B43-5110-EDD0D65A7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4E055-2A87-3F2B-ED52-F70A56C1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3E15B-A2BE-ABA6-2226-D0E44430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DA0FF-5DBC-CDFE-DA50-2174A04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8947-E842-861B-46D8-F1D5C360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698F5-4BBC-3B6F-EC45-B607806C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9D50B-35C7-862F-027C-5A864176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70320-4C31-D009-0C75-5E4E008E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E74DD-DC61-4D91-7F2A-3BD3E0EE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F8775-CB85-84E2-1CB6-EBBAC793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B8AB3-CDB1-D06B-7120-E01CFB1D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5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1A5F-D45A-84E6-1585-2D11FC7E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A272D-C86E-5749-C4CD-D4553FCE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68F66-9B72-97CF-7798-EEED58CA4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A89FF-AEE1-EBF6-C20B-54E3A7F2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9E462-13B1-5D39-2A22-8E0CC7A6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2420C-C2FE-3706-962C-684C97F9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980B-11A8-81E3-9F96-985BF617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5D50A-E40F-B782-8796-6AE412690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7E2DD-0146-E56B-C958-B4B47672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1673D-789E-BB89-F910-1EC42F1B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37B05-F502-0887-6DAC-AF591C39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0D206-5B71-B96C-B481-F72D604C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337AC-3866-D935-9B0B-7F6568B0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54E34-05A5-065A-B8AB-197FC48DA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40E17-4A24-78CE-6075-39726249A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AC2F-DDE6-AD44-8AAB-AB1A3A2B522B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9C75-8583-F5B8-71EF-ACADD7FB9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8DD0-63A1-D29B-D024-5636568A8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7D4B-7189-8F42-9865-19610CB6A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3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58C4-753B-E369-FABC-350C87546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Experiments on Electron Cooling and Intense Space-Charge at IOTA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6CB9B-5FA9-B239-B5B5-A3B050AB0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Rough ideas</a:t>
            </a:r>
          </a:p>
        </p:txBody>
      </p:sp>
    </p:spTree>
    <p:extLst>
      <p:ext uri="{BB962C8B-B14F-4D97-AF65-F5344CB8AC3E}">
        <p14:creationId xmlns:p14="http://schemas.microsoft.com/office/powerpoint/2010/main" val="247516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D2D-489E-0F33-0B2D-5017918F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1DF7-A909-1549-C641-7B3353BC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Maximize tune shift achieved through electron cooling.</a:t>
            </a:r>
          </a:p>
          <a:p>
            <a:endParaRPr lang="en-US" dirty="0"/>
          </a:p>
          <a:p>
            <a:r>
              <a:rPr lang="en-US" dirty="0"/>
              <a:t>Study convective instabilities.</a:t>
            </a:r>
          </a:p>
          <a:p>
            <a:endParaRPr lang="en-US" dirty="0"/>
          </a:p>
          <a:p>
            <a:r>
              <a:rPr lang="en-US" dirty="0"/>
              <a:t>Combine electron cooling with integrable optics.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FF163-405F-C811-B1D0-1F10EDBC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951" y="203694"/>
            <a:ext cx="4614124" cy="3045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AF529-6C9A-F51B-C26A-BC3E9DC5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704" y="3410278"/>
            <a:ext cx="5077371" cy="32470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436954-8F82-38CD-B7EC-01E3AB49BAA0}"/>
              </a:ext>
            </a:extLst>
          </p:cNvPr>
          <p:cNvSpPr/>
          <p:nvPr/>
        </p:nvSpPr>
        <p:spPr>
          <a:xfrm>
            <a:off x="6484883" y="3594538"/>
            <a:ext cx="1481958" cy="40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0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D630-ACB6-36A1-D640-223A17C3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8E9C-AE65-CBD7-BDCB-01708A51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352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Specified electron cooler and designed electron source.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Developed simulations of electron cooling with space-charge</a:t>
            </a:r>
          </a:p>
          <a:p>
            <a:pPr marL="0" indent="0">
              <a:buNone/>
            </a:pPr>
            <a:r>
              <a:rPr lang="en-US" dirty="0"/>
              <a:t>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Error studies. (ongoing)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Accurately model proton injection.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Model bunched beam dynamics.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D4EF0-3FB7-4394-7ACC-5B8E0D683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t="1915" r="62877" b="8218"/>
          <a:stretch/>
        </p:blipFill>
        <p:spPr>
          <a:xfrm>
            <a:off x="7556414" y="1919746"/>
            <a:ext cx="3423217" cy="238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257BE-BA5B-328D-63EA-53F88443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72" y="4441216"/>
            <a:ext cx="3244542" cy="2320400"/>
          </a:xfrm>
          <a:prstGeom prst="rect">
            <a:avLst/>
          </a:prstGeom>
        </p:spPr>
      </p:pic>
      <p:pic>
        <p:nvPicPr>
          <p:cNvPr id="6" name="Picture 5" descr="A picture containing screenshot, line, colorfulness, diagram&#10;&#10;Description automatically generated">
            <a:extLst>
              <a:ext uri="{FF2B5EF4-FFF2-40B4-BE49-F238E27FC236}">
                <a16:creationId xmlns:a16="http://schemas.microsoft.com/office/drawing/2014/main" id="{AC48387C-9375-3F54-4FBF-0DBB9E6EF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422" y="230188"/>
            <a:ext cx="542720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1585-A3CA-5A53-965C-96CA659C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D69AE-0E66-2992-B238-396038B63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941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Study of space-charge limit with nominal lattice.</a:t>
            </a:r>
          </a:p>
          <a:p>
            <a:r>
              <a:rPr lang="en-US" dirty="0">
                <a:solidFill>
                  <a:schemeClr val="accent6"/>
                </a:solidFill>
              </a:rPr>
              <a:t>Effect of transverse coupling on space-charge limit.</a:t>
            </a:r>
          </a:p>
          <a:p>
            <a:r>
              <a:rPr lang="en-US" dirty="0">
                <a:solidFill>
                  <a:schemeClr val="accent6"/>
                </a:solidFill>
              </a:rPr>
              <a:t>Effect of lattice periodicity on space-charge limit. – V. </a:t>
            </a:r>
            <a:r>
              <a:rPr lang="en-US" dirty="0" err="1">
                <a:solidFill>
                  <a:schemeClr val="accent6"/>
                </a:solidFill>
              </a:rPr>
              <a:t>Shiltsev’s</a:t>
            </a:r>
            <a:r>
              <a:rPr lang="en-US" dirty="0">
                <a:solidFill>
                  <a:schemeClr val="accent6"/>
                </a:solidFill>
              </a:rPr>
              <a:t> suggestion.</a:t>
            </a:r>
          </a:p>
          <a:p>
            <a:r>
              <a:rPr lang="en-US" dirty="0">
                <a:solidFill>
                  <a:schemeClr val="accent6"/>
                </a:solidFill>
              </a:rPr>
              <a:t>Study of convective instabilities.</a:t>
            </a:r>
          </a:p>
          <a:p>
            <a:r>
              <a:rPr lang="en-US" dirty="0">
                <a:solidFill>
                  <a:schemeClr val="accent4"/>
                </a:solidFill>
              </a:rPr>
              <a:t>Diagnostics research. </a:t>
            </a:r>
            <a:r>
              <a:rPr lang="en-US" dirty="0" err="1">
                <a:solidFill>
                  <a:schemeClr val="accent4"/>
                </a:solidFill>
              </a:rPr>
              <a:t>Eg.</a:t>
            </a:r>
            <a:r>
              <a:rPr lang="en-US" dirty="0">
                <a:solidFill>
                  <a:schemeClr val="accent4"/>
                </a:solidFill>
              </a:rPr>
              <a:t> Cyclotron radiation monitor.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Combine cooling with NIO.</a:t>
            </a:r>
          </a:p>
          <a:p>
            <a:r>
              <a:rPr lang="en-US" dirty="0">
                <a:solidFill>
                  <a:srgbClr val="C00000"/>
                </a:solidFill>
              </a:rPr>
              <a:t>Study circular mode beams. Will require painted injection scheme.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520E1-B73B-F79C-0F0F-EC1DDD61D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244" y="322339"/>
            <a:ext cx="3019097" cy="2736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26435-2B61-69A9-4DA9-EE6ED3D2BD5E}"/>
              </a:ext>
            </a:extLst>
          </p:cNvPr>
          <p:cNvSpPr txBox="1"/>
          <p:nvPr/>
        </p:nvSpPr>
        <p:spPr>
          <a:xfrm>
            <a:off x="6768662" y="3063539"/>
            <a:ext cx="449842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A. </a:t>
            </a:r>
            <a:r>
              <a:rPr lang="en-US" sz="1400" dirty="0" err="1">
                <a:solidFill>
                  <a:schemeClr val="accent6"/>
                </a:solidFill>
              </a:rPr>
              <a:t>Oeftiger</a:t>
            </a:r>
            <a:r>
              <a:rPr lang="en-US" sz="1400" dirty="0">
                <a:solidFill>
                  <a:schemeClr val="accent6"/>
                </a:solidFill>
              </a:rPr>
              <a:t> et al., Phys. Rev. Accel. Beams 25, 054402,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14232-2C30-77F8-2878-D430061F1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743" y="3429000"/>
            <a:ext cx="3842631" cy="2631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BB787-FD0D-290B-0FAA-0C6E48D047AC}"/>
              </a:ext>
            </a:extLst>
          </p:cNvPr>
          <p:cNvSpPr txBox="1"/>
          <p:nvPr/>
        </p:nvSpPr>
        <p:spPr>
          <a:xfrm>
            <a:off x="6768662" y="6227884"/>
            <a:ext cx="5209846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A. Burov, S. </a:t>
            </a:r>
            <a:r>
              <a:rPr lang="en-US" sz="1400" dirty="0" err="1">
                <a:solidFill>
                  <a:schemeClr val="accent6"/>
                </a:solidFill>
              </a:rPr>
              <a:t>Nagaitsev</a:t>
            </a:r>
            <a:r>
              <a:rPr lang="en-US" sz="1400" dirty="0">
                <a:solidFill>
                  <a:schemeClr val="accent6"/>
                </a:solidFill>
              </a:rPr>
              <a:t> and Y. </a:t>
            </a:r>
            <a:r>
              <a:rPr lang="en-US" sz="1400" dirty="0" err="1">
                <a:solidFill>
                  <a:schemeClr val="accent6"/>
                </a:solidFill>
              </a:rPr>
              <a:t>Derbenev</a:t>
            </a:r>
            <a:r>
              <a:rPr lang="en-US" sz="1400" dirty="0">
                <a:solidFill>
                  <a:schemeClr val="accent6"/>
                </a:solidFill>
              </a:rPr>
              <a:t>, Phys. Rev. E 66, 016503, 2002.</a:t>
            </a:r>
          </a:p>
        </p:txBody>
      </p:sp>
    </p:spTree>
    <p:extLst>
      <p:ext uri="{BB962C8B-B14F-4D97-AF65-F5344CB8AC3E}">
        <p14:creationId xmlns:p14="http://schemas.microsoft.com/office/powerpoint/2010/main" val="4041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171</Words>
  <Application>Microsoft Macintosh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Experiments on Electron Cooling and Intense Space-Charge at IOTA</vt:lpstr>
      <vt:lpstr>Original Motivations</vt:lpstr>
      <vt:lpstr>Current Status</vt:lpstr>
      <vt:lpstr>Possible 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Incoherent Dynamics of Intense Proton Beams under Electron Cooling</dc:title>
  <dc:creator>Nilanjan Banerjee</dc:creator>
  <cp:lastModifiedBy>Nilanjan Banerjee</cp:lastModifiedBy>
  <cp:revision>82</cp:revision>
  <dcterms:created xsi:type="dcterms:W3CDTF">2023-04-26T14:49:05Z</dcterms:created>
  <dcterms:modified xsi:type="dcterms:W3CDTF">2023-06-28T15:49:54Z</dcterms:modified>
</cp:coreProperties>
</file>