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sldIdLst>
    <p:sldId id="256" r:id="rId5"/>
    <p:sldId id="472" r:id="rId6"/>
    <p:sldId id="742" r:id="rId7"/>
    <p:sldId id="259" r:id="rId8"/>
    <p:sldId id="691" r:id="rId9"/>
    <p:sldId id="693" r:id="rId10"/>
    <p:sldId id="286" r:id="rId11"/>
    <p:sldId id="753" r:id="rId12"/>
    <p:sldId id="726" r:id="rId13"/>
    <p:sldId id="435" r:id="rId14"/>
    <p:sldId id="263" r:id="rId15"/>
    <p:sldId id="304" r:id="rId16"/>
    <p:sldId id="754" r:id="rId17"/>
    <p:sldId id="305" r:id="rId18"/>
    <p:sldId id="306" r:id="rId19"/>
    <p:sldId id="257" r:id="rId20"/>
    <p:sldId id="309" r:id="rId21"/>
    <p:sldId id="341" r:id="rId22"/>
    <p:sldId id="354" r:id="rId23"/>
    <p:sldId id="755" r:id="rId24"/>
    <p:sldId id="353" r:id="rId25"/>
    <p:sldId id="750" r:id="rId26"/>
    <p:sldId id="356" r:id="rId27"/>
    <p:sldId id="751" r:id="rId28"/>
    <p:sldId id="752" r:id="rId29"/>
    <p:sldId id="436" r:id="rId30"/>
    <p:sldId id="438" r:id="rId31"/>
    <p:sldId id="743" r:id="rId32"/>
    <p:sldId id="292" r:id="rId33"/>
    <p:sldId id="744" r:id="rId34"/>
    <p:sldId id="745" r:id="rId35"/>
    <p:sldId id="748" r:id="rId36"/>
    <p:sldId id="746" r:id="rId37"/>
    <p:sldId id="747" r:id="rId38"/>
    <p:sldId id="749" r:id="rId39"/>
    <p:sldId id="35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6" autoAdjust="0"/>
    <p:restoredTop sz="58040" autoAdjust="0"/>
  </p:normalViewPr>
  <p:slideViewPr>
    <p:cSldViewPr snapToGrid="0">
      <p:cViewPr varScale="1">
        <p:scale>
          <a:sx n="95" d="100"/>
          <a:sy n="95" d="100"/>
        </p:scale>
        <p:origin x="2948" y="104"/>
      </p:cViewPr>
      <p:guideLst/>
    </p:cSldViewPr>
  </p:slid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A86E03-DEB6-4495-96A4-C002FDA34F33}" type="datetimeFigureOut">
              <a:rPr lang="en-US" smtClean="0"/>
              <a:t>8/8/2023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81A744-6F45-4C1F-A8FD-A02E180E8394}" type="slidenum">
              <a:rPr lang="en-US" smtClean="0"/>
              <a:t>‹#›</a:t>
            </a:fld>
            <a:endParaRPr lang="en-US"/>
          </a:p>
        </p:txBody>
      </p:sp>
    </p:spTree>
    <p:extLst>
      <p:ext uri="{BB962C8B-B14F-4D97-AF65-F5344CB8AC3E}">
        <p14:creationId xmlns:p14="http://schemas.microsoft.com/office/powerpoint/2010/main" val="2029218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Thanks for the great introduction and for inviting Mustafa and I to present at this first USQIS for SQMS. I’ll be presenting the slides while Mustafa is doing the lab demos for the Superconducting Quantum Circuits. </a:t>
            </a:r>
          </a:p>
        </p:txBody>
      </p:sp>
      <p:sp>
        <p:nvSpPr>
          <p:cNvPr id="4" name="Slide Number Placeholder 3"/>
          <p:cNvSpPr>
            <a:spLocks noGrp="1"/>
          </p:cNvSpPr>
          <p:nvPr>
            <p:ph type="sldNum" sz="quarter" idx="5"/>
          </p:nvPr>
        </p:nvSpPr>
        <p:spPr/>
        <p:txBody>
          <a:bodyPr/>
          <a:lstStyle/>
          <a:p>
            <a:fld id="{9481A744-6F45-4C1F-A8FD-A02E180E8394}" type="slidenum">
              <a:rPr lang="en-US" smtClean="0"/>
              <a:t>1</a:t>
            </a:fld>
            <a:endParaRPr lang="en-US"/>
          </a:p>
        </p:txBody>
      </p:sp>
    </p:spTree>
    <p:extLst>
      <p:ext uri="{BB962C8B-B14F-4D97-AF65-F5344CB8AC3E}">
        <p14:creationId xmlns:p14="http://schemas.microsoft.com/office/powerpoint/2010/main" val="2125866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the Round Robin chip, how the frequencies could be allocated for multiplexing. There are 3 feed lines with 5 test resonators across the top.</a:t>
            </a:r>
          </a:p>
          <a:p>
            <a:endParaRPr lang="en-US" dirty="0"/>
          </a:p>
          <a:p>
            <a:r>
              <a:rPr lang="en-US" dirty="0"/>
              <a:t>For example, on the left side this qubit can coupled to a resonator at this frequency, and the frequencies of the other readout resonators are just shifted. </a:t>
            </a:r>
          </a:p>
          <a:p>
            <a:endParaRPr lang="en-US" dirty="0"/>
          </a:p>
          <a:p>
            <a:r>
              <a:rPr lang="en-US" dirty="0"/>
              <a:t>In addition, on this chip we’ve include extra junctions on these lower qubits so they can be tuned. </a:t>
            </a:r>
          </a:p>
        </p:txBody>
      </p:sp>
      <p:sp>
        <p:nvSpPr>
          <p:cNvPr id="4" name="Slide Number Placeholder 3"/>
          <p:cNvSpPr>
            <a:spLocks noGrp="1"/>
          </p:cNvSpPr>
          <p:nvPr>
            <p:ph type="sldNum" sz="quarter" idx="10"/>
          </p:nvPr>
        </p:nvSpPr>
        <p:spPr/>
        <p:txBody>
          <a:bodyPr/>
          <a:lstStyle/>
          <a:p>
            <a:fld id="{B4386068-FB1E-47E8-A16D-45B7BE693508}" type="slidenum">
              <a:rPr lang="en-US" smtClean="0"/>
              <a:t>11</a:t>
            </a:fld>
            <a:endParaRPr lang="en-US"/>
          </a:p>
        </p:txBody>
      </p:sp>
    </p:spTree>
    <p:extLst>
      <p:ext uri="{BB962C8B-B14F-4D97-AF65-F5344CB8AC3E}">
        <p14:creationId xmlns:p14="http://schemas.microsoft.com/office/powerpoint/2010/main" val="4257588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18</a:t>
            </a:fld>
            <a:endParaRPr lang="en-US"/>
          </a:p>
        </p:txBody>
      </p:sp>
    </p:spTree>
    <p:extLst>
      <p:ext uri="{BB962C8B-B14F-4D97-AF65-F5344CB8AC3E}">
        <p14:creationId xmlns:p14="http://schemas.microsoft.com/office/powerpoint/2010/main" val="2976001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20</a:t>
            </a:fld>
            <a:endParaRPr lang="en-US"/>
          </a:p>
        </p:txBody>
      </p:sp>
    </p:spTree>
    <p:extLst>
      <p:ext uri="{BB962C8B-B14F-4D97-AF65-F5344CB8AC3E}">
        <p14:creationId xmlns:p14="http://schemas.microsoft.com/office/powerpoint/2010/main" val="2083417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A744-6F45-4C1F-A8FD-A02E180E8394}" type="slidenum">
              <a:rPr lang="en-US" smtClean="0"/>
              <a:t>21</a:t>
            </a:fld>
            <a:endParaRPr lang="en-US"/>
          </a:p>
        </p:txBody>
      </p:sp>
    </p:spTree>
    <p:extLst>
      <p:ext uri="{BB962C8B-B14F-4D97-AF65-F5344CB8AC3E}">
        <p14:creationId xmlns:p14="http://schemas.microsoft.com/office/powerpoint/2010/main" val="1851095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9180E2-4E26-4F0C-AE46-058F5297F7ED}" type="slidenum">
              <a:rPr lang="en-US" smtClean="0"/>
              <a:t>22</a:t>
            </a:fld>
            <a:endParaRPr lang="en-US" dirty="0"/>
          </a:p>
        </p:txBody>
      </p:sp>
    </p:spTree>
    <p:extLst>
      <p:ext uri="{BB962C8B-B14F-4D97-AF65-F5344CB8AC3E}">
        <p14:creationId xmlns:p14="http://schemas.microsoft.com/office/powerpoint/2010/main" val="1521212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A744-6F45-4C1F-A8FD-A02E180E8394}" type="slidenum">
              <a:rPr lang="en-US" smtClean="0"/>
              <a:t>29</a:t>
            </a:fld>
            <a:endParaRPr lang="en-US"/>
          </a:p>
        </p:txBody>
      </p:sp>
    </p:spTree>
    <p:extLst>
      <p:ext uri="{BB962C8B-B14F-4D97-AF65-F5344CB8AC3E}">
        <p14:creationId xmlns:p14="http://schemas.microsoft.com/office/powerpoint/2010/main" val="2642616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technology is just one of many promising approaches to quantum computing currently being pursued. This field was motivated by visionaries such as Richard Feynman, and more than 20 years ago the challenges were summarized by David DiVincenzo in these 5 criteria whereby he expressed the need to first define the physical qubits, initialize them, achieve good coherence, interact them, and measure them.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Of these approaches, as we go from solid state to atomic and even photon-based approaches the coherence times tend to improve, but on the other hand, there are significantly faster interactions times achievable with these solid state systems.</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SQMS, we’re focusing on the superconducting approach, where we get fast interactions and reasonably good coherences. and Anna has asked Mustafa and I to kick off and present on the first two criteria, i.e. how these qubits are defined and initialized. </a:t>
            </a:r>
          </a:p>
          <a:p>
            <a:endParaRPr lang="en-US" dirty="0"/>
          </a:p>
        </p:txBody>
      </p:sp>
      <p:sp>
        <p:nvSpPr>
          <p:cNvPr id="4" name="Slide Number Placeholder 3"/>
          <p:cNvSpPr>
            <a:spLocks noGrp="1"/>
          </p:cNvSpPr>
          <p:nvPr>
            <p:ph type="sldNum" sz="quarter" idx="5"/>
          </p:nvPr>
        </p:nvSpPr>
        <p:spPr/>
        <p:txBody>
          <a:bodyPr/>
          <a:lstStyle/>
          <a:p>
            <a:fld id="{7D9180E2-4E26-4F0C-AE46-058F5297F7ED}" type="slidenum">
              <a:rPr lang="en-US" smtClean="0"/>
              <a:t>2</a:t>
            </a:fld>
            <a:endParaRPr lang="en-US" dirty="0"/>
          </a:p>
        </p:txBody>
      </p:sp>
    </p:spTree>
    <p:extLst>
      <p:ext uri="{BB962C8B-B14F-4D97-AF65-F5344CB8AC3E}">
        <p14:creationId xmlns:p14="http://schemas.microsoft.com/office/powerpoint/2010/main" val="2692767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I’ll focus on the first two, </a:t>
            </a:r>
            <a:r>
              <a:rPr lang="en-US" dirty="0" err="1"/>
              <a:t>te</a:t>
            </a:r>
            <a:r>
              <a:rPr lang="en-US" dirty="0"/>
              <a:t> definition of the </a:t>
            </a:r>
            <a:r>
              <a:rPr lang="en-US" dirty="0" err="1"/>
              <a:t>transmon</a:t>
            </a:r>
            <a:r>
              <a:rPr lang="en-US" dirty="0"/>
              <a:t> qubits, including the design and nanofabrication b, and how the environment is important for the initial state preparation. </a:t>
            </a:r>
          </a:p>
          <a:p>
            <a:endParaRPr lang="en-US" dirty="0"/>
          </a:p>
          <a:p>
            <a:r>
              <a:rPr lang="en-US" dirty="0"/>
              <a:t>As an example, I’ll pick the chip that was designed and fabricated on a flat Si substrate for the SQMS Round Robin as an example, shown here, and hopefully, towards the end, motivate and describe the Round Robin study. In particular, we start by focusing on just this one part of the chip and then zoom out. </a:t>
            </a:r>
          </a:p>
        </p:txBody>
      </p:sp>
      <p:sp>
        <p:nvSpPr>
          <p:cNvPr id="4" name="Slide Number Placeholder 3"/>
          <p:cNvSpPr>
            <a:spLocks noGrp="1"/>
          </p:cNvSpPr>
          <p:nvPr>
            <p:ph type="sldNum" sz="quarter" idx="5"/>
          </p:nvPr>
        </p:nvSpPr>
        <p:spPr/>
        <p:txBody>
          <a:bodyPr/>
          <a:lstStyle/>
          <a:p>
            <a:fld id="{7D9180E2-4E26-4F0C-AE46-058F5297F7ED}" type="slidenum">
              <a:rPr lang="en-US" smtClean="0"/>
              <a:t>3</a:t>
            </a:fld>
            <a:endParaRPr lang="en-US" dirty="0"/>
          </a:p>
        </p:txBody>
      </p:sp>
    </p:spTree>
    <p:extLst>
      <p:ext uri="{BB962C8B-B14F-4D97-AF65-F5344CB8AC3E}">
        <p14:creationId xmlns:p14="http://schemas.microsoft.com/office/powerpoint/2010/main" val="2357624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define some of the circuit elements we’ll be seeing through the design. We start with capacitors. Usually, you’d make a capacitor from parallel plates, but in our designs these are fabricated on the surface of the chip, for reasons </a:t>
            </a:r>
            <a:r>
              <a:rPr lang="en-US" dirty="0" err="1"/>
              <a:t>descrived</a:t>
            </a:r>
            <a:r>
              <a:rPr lang="en-US" dirty="0"/>
              <a:t> later are usually implemented as two pads on the surface. Similarly Inductors are then usually made as long, thin lines, typically meandering to get enough inductance for the line. These can be combined into coplanar transmission line </a:t>
            </a:r>
            <a:r>
              <a:rPr lang="en-US" dirty="0" err="1"/>
              <a:t>wavedguides</a:t>
            </a:r>
            <a:r>
              <a:rPr lang="en-US" dirty="0"/>
              <a:t>, drawn as chain of inductance and capacitance/unit length, where the inductive line between two ground planes. </a:t>
            </a:r>
          </a:p>
          <a:p>
            <a:endParaRPr lang="en-US" dirty="0"/>
          </a:p>
          <a:p>
            <a:r>
              <a:rPr lang="en-US" dirty="0"/>
              <a:t>Finally, we’ll discuss how these Josephson junctions are made, These typically look like two crossed lines, a bottom and top electrode, with a very thin oxide barrier between them. , The circuit representation is essentially a capacitor and non-linear inductor in parallel. The nonlinearity inductance means just that the effect inductance reduces slightly depending on the amount of current in the device. </a:t>
            </a:r>
          </a:p>
        </p:txBody>
      </p:sp>
      <p:sp>
        <p:nvSpPr>
          <p:cNvPr id="4" name="Slide Number Placeholder 3"/>
          <p:cNvSpPr>
            <a:spLocks noGrp="1"/>
          </p:cNvSpPr>
          <p:nvPr>
            <p:ph type="sldNum" sz="quarter" idx="10"/>
          </p:nvPr>
        </p:nvSpPr>
        <p:spPr/>
        <p:txBody>
          <a:bodyPr/>
          <a:lstStyle/>
          <a:p>
            <a:fld id="{6C0B5A88-FB2E-49EE-968C-9867B9EE1E79}" type="slidenum">
              <a:rPr lang="en-US" smtClean="0"/>
              <a:t>4</a:t>
            </a:fld>
            <a:endParaRPr lang="en-US"/>
          </a:p>
        </p:txBody>
      </p:sp>
    </p:spTree>
    <p:extLst>
      <p:ext uri="{BB962C8B-B14F-4D97-AF65-F5344CB8AC3E}">
        <p14:creationId xmlns:p14="http://schemas.microsoft.com/office/powerpoint/2010/main" val="1263611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particular, I consider one of the key components of these devices to be the superconducting implementation of the garden variety resonator – typically transmission line that is open on one or both ends to create a resonant cavity, whereby the </a:t>
            </a:r>
            <a:r>
              <a:rPr lang="en-US" dirty="0" err="1"/>
              <a:t>frequeny</a:t>
            </a:r>
            <a:r>
              <a:rPr lang="en-US" dirty="0"/>
              <a:t> is just defined by the length.</a:t>
            </a:r>
          </a:p>
          <a:p>
            <a:endParaRPr lang="en-US" dirty="0"/>
          </a:p>
          <a:p>
            <a:r>
              <a:rPr lang="en-US" dirty="0"/>
              <a:t>The resonant frequencies are typically in the accessible range of 5-10 GHz, so on the order of mm’s in size, and when a probe tone is sent from port 1 to port 2, sharp </a:t>
            </a:r>
            <a:r>
              <a:rPr lang="en-US" dirty="0" err="1"/>
              <a:t>absorbtion</a:t>
            </a:r>
            <a:r>
              <a:rPr lang="en-US" dirty="0"/>
              <a:t> resonance and phase shift in the response is observed due to low-loss of the superconductor and, hopefully, of substrate materials. </a:t>
            </a:r>
          </a:p>
          <a:p>
            <a:endParaRPr lang="en-US" dirty="0"/>
          </a:p>
          <a:p>
            <a:r>
              <a:rPr lang="en-US" dirty="0"/>
              <a:t>A couple of definitions that are important is the loss tangent, i.e. how much energy is lost every cycle of the resonator, and in superconducting circuits this can get well below 1 in a million.</a:t>
            </a:r>
          </a:p>
          <a:p>
            <a:endParaRPr lang="en-US" dirty="0"/>
          </a:p>
          <a:p>
            <a:r>
              <a:rPr lang="en-US" dirty="0"/>
              <a:t>The quality factor, i.e. the </a:t>
            </a:r>
            <a:r>
              <a:rPr lang="en-US" dirty="0" err="1"/>
              <a:t>sharpeness</a:t>
            </a:r>
            <a:r>
              <a:rPr lang="en-US" dirty="0"/>
              <a:t> of the resonance, is then related to the loss tangent just 1 over tan delta. </a:t>
            </a:r>
          </a:p>
          <a:p>
            <a:endParaRPr lang="en-US" dirty="0"/>
          </a:p>
          <a:p>
            <a:r>
              <a:rPr lang="en-US" dirty="0"/>
              <a:t>Using the loss/cycle, or Q-factor, gives the general scale that we see in the best superconducting circuits, i.e. quality factors on the order of 3 million in order achieve reasonable time constants of about 100 microseconds at 5 GHz. </a:t>
            </a:r>
          </a:p>
          <a:p>
            <a:endParaRPr lang="en-US" dirty="0"/>
          </a:p>
          <a:p>
            <a:r>
              <a:rPr lang="en-US" dirty="0"/>
              <a:t>At very low temperatures that we operate at, we can cool them to their ground state and put individual excitations on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Resonators are useful as readouts and couplers for the circuits as well as diagnostic tools to measure the loss in the system. </a:t>
            </a:r>
          </a:p>
          <a:p>
            <a:endParaRPr lang="en-US" dirty="0"/>
          </a:p>
          <a:p>
            <a:r>
              <a:rPr lang="en-US" dirty="0"/>
              <a:t>Note, however, that they have equally spaced energy levels, and a quantum description of these devices is given by the resonant frequency and the raising and lowering operators. </a:t>
            </a:r>
          </a:p>
          <a:p>
            <a:endParaRPr lang="en-US" dirty="0"/>
          </a:p>
          <a:p>
            <a:endParaRPr lang="en-US" dirty="0"/>
          </a:p>
        </p:txBody>
      </p:sp>
      <p:sp>
        <p:nvSpPr>
          <p:cNvPr id="4" name="Slide Number Placeholder 3"/>
          <p:cNvSpPr>
            <a:spLocks noGrp="1"/>
          </p:cNvSpPr>
          <p:nvPr>
            <p:ph type="sldNum" sz="quarter" idx="5"/>
          </p:nvPr>
        </p:nvSpPr>
        <p:spPr/>
        <p:txBody>
          <a:bodyPr/>
          <a:lstStyle/>
          <a:p>
            <a:fld id="{7D9180E2-4E26-4F0C-AE46-058F5297F7ED}" type="slidenum">
              <a:rPr lang="en-US" smtClean="0"/>
              <a:t>5</a:t>
            </a:fld>
            <a:endParaRPr lang="en-US" dirty="0"/>
          </a:p>
        </p:txBody>
      </p:sp>
    </p:spTree>
    <p:extLst>
      <p:ext uri="{BB962C8B-B14F-4D97-AF65-F5344CB8AC3E}">
        <p14:creationId xmlns:p14="http://schemas.microsoft.com/office/powerpoint/2010/main" val="864091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key component, as you may have expected, is the Josephson tunneling junction. Formed using an ultra-thin layer of aluminum oxide, we usually use very small ones, on order of 100 nm diameter, in order to avoid loss due to defects in the amorphous materials of the junctions. </a:t>
            </a:r>
          </a:p>
          <a:p>
            <a:endParaRPr lang="en-US" dirty="0"/>
          </a:p>
          <a:p>
            <a:r>
              <a:rPr lang="en-US" dirty="0"/>
              <a:t>They are made using thermal oxidation of, for example, an aluminum surface, allowing for current to tunnel through the junction, from the bottom to the top.</a:t>
            </a:r>
          </a:p>
          <a:p>
            <a:endParaRPr lang="en-US" dirty="0"/>
          </a:p>
          <a:p>
            <a:r>
              <a:rPr lang="en-US" dirty="0"/>
              <a:t>When the electrodes are superconducting, the current varies sinusoidally across the junction  due to the phase difference across it. The maximum current, I_0, would just be that found when the voltage across the junction is more than the superconducting gap of the electrodes, so I_0 is proportional to the gap voltage divided by the normal resistance from ohms law, with some </a:t>
            </a:r>
            <a:r>
              <a:rPr lang="en-US" dirty="0" err="1"/>
              <a:t>prefactors</a:t>
            </a:r>
            <a:r>
              <a:rPr lang="en-US" dirty="0"/>
              <a:t>, and gives the </a:t>
            </a:r>
            <a:r>
              <a:rPr lang="en-US" dirty="0" err="1"/>
              <a:t>Abegoakar-Baratoff</a:t>
            </a:r>
            <a:r>
              <a:rPr lang="en-US" dirty="0"/>
              <a:t> relationship. </a:t>
            </a:r>
          </a:p>
          <a:p>
            <a:endParaRPr lang="en-US" dirty="0"/>
          </a:p>
          <a:p>
            <a:r>
              <a:rPr lang="en-US" dirty="0"/>
              <a:t>Josephson realized that the voltage response would resist a change in the phase, and from these Josephson relations for the current and voltage, there are oscillating solutions that are typically referred to as plasmons. </a:t>
            </a:r>
          </a:p>
          <a:p>
            <a:endParaRPr lang="en-US" dirty="0"/>
          </a:p>
          <a:p>
            <a:r>
              <a:rPr lang="en-US" dirty="0"/>
              <a:t>Because the voltage and current vary nonlinearly, the frequencies of the excitations go down as the number of photons is increased. It was recognized early on that if this lowest energy excitation could be isolated, it could be used at two-state “quantum bit”, or qubit. </a:t>
            </a:r>
          </a:p>
        </p:txBody>
      </p:sp>
      <p:sp>
        <p:nvSpPr>
          <p:cNvPr id="4" name="Slide Number Placeholder 3"/>
          <p:cNvSpPr>
            <a:spLocks noGrp="1"/>
          </p:cNvSpPr>
          <p:nvPr>
            <p:ph type="sldNum" sz="quarter" idx="5"/>
          </p:nvPr>
        </p:nvSpPr>
        <p:spPr/>
        <p:txBody>
          <a:bodyPr/>
          <a:lstStyle/>
          <a:p>
            <a:fld id="{7D9180E2-4E26-4F0C-AE46-058F5297F7ED}" type="slidenum">
              <a:rPr lang="en-US" smtClean="0"/>
              <a:t>6</a:t>
            </a:fld>
            <a:endParaRPr lang="en-US" dirty="0"/>
          </a:p>
        </p:txBody>
      </p:sp>
    </p:spTree>
    <p:extLst>
      <p:ext uri="{BB962C8B-B14F-4D97-AF65-F5344CB8AC3E}">
        <p14:creationId xmlns:p14="http://schemas.microsoft.com/office/powerpoint/2010/main" val="1265514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practically achieved by Jens Koch and collaborators at Yale, where they added a capacitor in parallel to the junction. This allowed them to define two parameters, the capacitance and charging energy, which can be adjusted to set the frequency of the first transition, find a regime where the charge noise is suppressed exponentially,  and set the anharmonicity (</a:t>
            </a:r>
            <a:r>
              <a:rPr lang="en-US" dirty="0" err="1"/>
              <a:t>i.e</a:t>
            </a:r>
            <a:r>
              <a:rPr lang="en-US" dirty="0"/>
              <a:t> between the first and second excitation energy,) allowing them to address just the first transition. </a:t>
            </a:r>
          </a:p>
          <a:p>
            <a:endParaRPr lang="en-US" dirty="0"/>
          </a:p>
          <a:p>
            <a:r>
              <a:rPr lang="en-US" dirty="0"/>
              <a:t>To first order, then the computational space of the system includes just the first level and a Pauli spinor, which is why – and 1 states are sometimes referred to as the up and down. Note the excited states are still there, and need to be considered when designing the circuits. </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7D9180E2-4E26-4F0C-AE46-058F5297F7ED}" type="slidenum">
              <a:rPr lang="en-US" smtClean="0"/>
              <a:t>7</a:t>
            </a:fld>
            <a:endParaRPr lang="en-US" dirty="0"/>
          </a:p>
        </p:txBody>
      </p:sp>
    </p:spTree>
    <p:extLst>
      <p:ext uri="{BB962C8B-B14F-4D97-AF65-F5344CB8AC3E}">
        <p14:creationId xmlns:p14="http://schemas.microsoft.com/office/powerpoint/2010/main" val="3620875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Yale team then realized they could couple the </a:t>
            </a:r>
            <a:r>
              <a:rPr lang="en-US" dirty="0" err="1"/>
              <a:t>capactcively</a:t>
            </a:r>
            <a:r>
              <a:rPr lang="en-US" dirty="0"/>
              <a:t> shunted junction to a transmission line, making a “</a:t>
            </a:r>
            <a:r>
              <a:rPr lang="en-US" dirty="0" err="1"/>
              <a:t>Transmon</a:t>
            </a:r>
            <a:r>
              <a:rPr lang="en-US" dirty="0"/>
              <a:t>”, where now the state of the qubit shifts the resonator frequency slightly</a:t>
            </a:r>
          </a:p>
        </p:txBody>
      </p:sp>
      <p:sp>
        <p:nvSpPr>
          <p:cNvPr id="4" name="Slide Number Placeholder 3"/>
          <p:cNvSpPr>
            <a:spLocks noGrp="1"/>
          </p:cNvSpPr>
          <p:nvPr>
            <p:ph type="sldNum" sz="quarter" idx="5"/>
          </p:nvPr>
        </p:nvSpPr>
        <p:spPr/>
        <p:txBody>
          <a:bodyPr/>
          <a:lstStyle/>
          <a:p>
            <a:fld id="{9481A744-6F45-4C1F-A8FD-A02E180E8394}" type="slidenum">
              <a:rPr lang="en-US" smtClean="0"/>
              <a:t>8</a:t>
            </a:fld>
            <a:endParaRPr lang="en-US"/>
          </a:p>
        </p:txBody>
      </p:sp>
    </p:spTree>
    <p:extLst>
      <p:ext uri="{BB962C8B-B14F-4D97-AF65-F5344CB8AC3E}">
        <p14:creationId xmlns:p14="http://schemas.microsoft.com/office/powerpoint/2010/main" val="3771242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612B00C-79F0-02F0-AAE0-6216AAD5FA25}"/>
              </a:ext>
            </a:extLst>
          </p:cNvPr>
          <p:cNvSpPr>
            <a:spLocks noGrp="1"/>
          </p:cNvSpPr>
          <p:nvPr>
            <p:ph type="body" idx="1"/>
          </p:nvPr>
        </p:nvSpPr>
        <p:spPr/>
        <p:txBody>
          <a:bodyPr/>
          <a:lstStyle/>
          <a:p>
            <a:r>
              <a:rPr lang="en-US" dirty="0"/>
              <a:t>Implementations and variations of this idea quickly exploded. A few of these are shown here, with the first devices being parallel-plate paddle capacitors and Josephson junction on a sapphire chip mounted in resonant cavity with SMA connectors. Subsequently, researchers put similar capacitors on Si with paddles, concentric plates (to suppress radiation loss), and the “X-</a:t>
            </a:r>
            <a:r>
              <a:rPr lang="en-US" dirty="0" err="1"/>
              <a:t>mon</a:t>
            </a:r>
            <a:r>
              <a:rPr lang="en-US" dirty="0"/>
              <a:t>”, which uses an isolated electrode and the ground as the second plate. </a:t>
            </a:r>
          </a:p>
          <a:p>
            <a:endParaRPr lang="en-US" dirty="0"/>
          </a:p>
          <a:p>
            <a:r>
              <a:rPr lang="en-US" dirty="0"/>
              <a:t>So let’s first look at how these qubits are prepared - A given qubit is addressed with an RF pulse, coupled to a resonator and feedline, and the resonator response is measured from the phase or frequency shift of a test tone that reflects off of it.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frequency multiplexed readouts and qubits can be addressed on the same 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this leads to the design of the SQMS resonator chip. </a:t>
            </a: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9B9E4-C1EC-16C2-0E8B-71CF4B5A20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E30010-4724-659B-1D55-D00F8B05B9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BE7BAA-ABC4-3A9D-04D3-89773CF0D411}"/>
              </a:ext>
            </a:extLst>
          </p:cNvPr>
          <p:cNvSpPr>
            <a:spLocks noGrp="1"/>
          </p:cNvSpPr>
          <p:nvPr>
            <p:ph type="dt" sz="half" idx="10"/>
          </p:nvPr>
        </p:nvSpPr>
        <p:spPr/>
        <p:txBody>
          <a:bodyPr/>
          <a:lstStyle/>
          <a:p>
            <a:fld id="{B5CD74C5-0B94-4BDE-A9E3-A6AEB35B6382}" type="datetimeFigureOut">
              <a:rPr lang="en-US" smtClean="0"/>
              <a:t>8/8/2023</a:t>
            </a:fld>
            <a:endParaRPr lang="en-US"/>
          </a:p>
        </p:txBody>
      </p:sp>
      <p:sp>
        <p:nvSpPr>
          <p:cNvPr id="5" name="Footer Placeholder 4">
            <a:extLst>
              <a:ext uri="{FF2B5EF4-FFF2-40B4-BE49-F238E27FC236}">
                <a16:creationId xmlns:a16="http://schemas.microsoft.com/office/drawing/2014/main" id="{14241D9D-68C9-9A9B-B61D-BDCC14F6E8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FCE44E-3504-4216-7CAE-18655B90149B}"/>
              </a:ext>
            </a:extLst>
          </p:cNvPr>
          <p:cNvSpPr>
            <a:spLocks noGrp="1"/>
          </p:cNvSpPr>
          <p:nvPr>
            <p:ph type="sldNum" sz="quarter" idx="12"/>
          </p:nvPr>
        </p:nvSpPr>
        <p:spPr/>
        <p:txBody>
          <a:bodyPr/>
          <a:lstStyle/>
          <a:p>
            <a:fld id="{543BE74A-7297-4164-873A-2C94F1AE89DD}" type="slidenum">
              <a:rPr lang="en-US" smtClean="0"/>
              <a:t>‹#›</a:t>
            </a:fld>
            <a:endParaRPr lang="en-US"/>
          </a:p>
        </p:txBody>
      </p:sp>
      <p:grpSp>
        <p:nvGrpSpPr>
          <p:cNvPr id="19" name="Group 18">
            <a:extLst>
              <a:ext uri="{FF2B5EF4-FFF2-40B4-BE49-F238E27FC236}">
                <a16:creationId xmlns:a16="http://schemas.microsoft.com/office/drawing/2014/main" id="{134B1FB3-20EF-5DF3-EDB5-EBCB52060F88}"/>
              </a:ext>
            </a:extLst>
          </p:cNvPr>
          <p:cNvGrpSpPr/>
          <p:nvPr userDrawn="1"/>
        </p:nvGrpSpPr>
        <p:grpSpPr>
          <a:xfrm>
            <a:off x="-23683" y="-675362"/>
            <a:ext cx="12227525" cy="4712601"/>
            <a:chOff x="-26644" y="-486547"/>
            <a:chExt cx="9170644" cy="3534451"/>
          </a:xfrm>
        </p:grpSpPr>
        <p:pic>
          <p:nvPicPr>
            <p:cNvPr id="20" name="Picture 19" descr="Close-up of a factory&#10;&#10;Description automatically generated with low confidence">
              <a:extLst>
                <a:ext uri="{FF2B5EF4-FFF2-40B4-BE49-F238E27FC236}">
                  <a16:creationId xmlns:a16="http://schemas.microsoft.com/office/drawing/2014/main" id="{DFE59301-B29A-97CD-7120-7EE36BCA6770}"/>
                </a:ext>
              </a:extLst>
            </p:cNvPr>
            <p:cNvPicPr>
              <a:picLocks noChangeAspect="1"/>
            </p:cNvPicPr>
            <p:nvPr userDrawn="1"/>
          </p:nvPicPr>
          <p:blipFill rotWithShape="1">
            <a:blip r:embed="rId2"/>
            <a:srcRect t="15314" b="26860"/>
            <a:stretch/>
          </p:blipFill>
          <p:spPr>
            <a:xfrm>
              <a:off x="-17762" y="-486547"/>
              <a:ext cx="9161762" cy="3530196"/>
            </a:xfrm>
            <a:prstGeom prst="rect">
              <a:avLst/>
            </a:prstGeom>
          </p:spPr>
        </p:pic>
        <p:sp>
          <p:nvSpPr>
            <p:cNvPr id="21" name="Rectangle 20">
              <a:extLst>
                <a:ext uri="{FF2B5EF4-FFF2-40B4-BE49-F238E27FC236}">
                  <a16:creationId xmlns:a16="http://schemas.microsoft.com/office/drawing/2014/main" id="{3D5FF060-EE02-E9E7-4020-0619024241B3}"/>
                </a:ext>
              </a:extLst>
            </p:cNvPr>
            <p:cNvSpPr/>
            <p:nvPr userDrawn="1"/>
          </p:nvSpPr>
          <p:spPr>
            <a:xfrm>
              <a:off x="-17762" y="-486547"/>
              <a:ext cx="9161762" cy="1084887"/>
            </a:xfrm>
            <a:prstGeom prst="rect">
              <a:avLst/>
            </a:prstGeom>
            <a:solidFill>
              <a:srgbClr val="0029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2" name="Picture 21" descr="title_header_16x9.pdf">
              <a:extLst>
                <a:ext uri="{FF2B5EF4-FFF2-40B4-BE49-F238E27FC236}">
                  <a16:creationId xmlns:a16="http://schemas.microsoft.com/office/drawing/2014/main" id="{1F1C4BF6-687A-E6AC-2D0D-28BF49E8B335}"/>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pic>
          <p:nvPicPr>
            <p:cNvPr id="23" name="Picture 4" descr="quantum sensor back piece">
              <a:extLst>
                <a:ext uri="{FF2B5EF4-FFF2-40B4-BE49-F238E27FC236}">
                  <a16:creationId xmlns:a16="http://schemas.microsoft.com/office/drawing/2014/main" id="{A63EE10D-0606-DAB4-0611-E9DC2441A333}"/>
                </a:ext>
              </a:extLst>
            </p:cNvPr>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2116823" y="658523"/>
              <a:ext cx="1184754" cy="1745612"/>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A82FC64D-FCD4-3DE6-FA19-E35DBB3264CB}"/>
                </a:ext>
              </a:extLst>
            </p:cNvPr>
            <p:cNvGrpSpPr/>
            <p:nvPr userDrawn="1"/>
          </p:nvGrpSpPr>
          <p:grpSpPr>
            <a:xfrm>
              <a:off x="-26644" y="-482292"/>
              <a:ext cx="9161762" cy="3530196"/>
              <a:chOff x="-26644" y="-482292"/>
              <a:chExt cx="9161762" cy="3530196"/>
            </a:xfrm>
          </p:grpSpPr>
          <p:sp>
            <p:nvSpPr>
              <p:cNvPr id="29" name="Rectangle 28">
                <a:extLst>
                  <a:ext uri="{FF2B5EF4-FFF2-40B4-BE49-F238E27FC236}">
                    <a16:creationId xmlns:a16="http://schemas.microsoft.com/office/drawing/2014/main" id="{74E2A0D8-B2BB-DCC9-4778-A25CA0F0226D}"/>
                  </a:ext>
                </a:extLst>
              </p:cNvPr>
              <p:cNvSpPr/>
              <p:nvPr userDrawn="1"/>
            </p:nvSpPr>
            <p:spPr>
              <a:xfrm>
                <a:off x="-26644" y="-482292"/>
                <a:ext cx="9161762" cy="3530196"/>
              </a:xfrm>
              <a:prstGeom prst="rect">
                <a:avLst/>
              </a:prstGeom>
              <a:gradFill flip="none" rotWithShape="1">
                <a:gsLst>
                  <a:gs pos="0">
                    <a:schemeClr val="accent1">
                      <a:tint val="100000"/>
                      <a:shade val="100000"/>
                      <a:satMod val="130000"/>
                      <a:alpha val="75000"/>
                    </a:schemeClr>
                  </a:gs>
                  <a:gs pos="100000">
                    <a:schemeClr val="accent1">
                      <a:tint val="50000"/>
                      <a:shade val="100000"/>
                      <a:satMod val="350000"/>
                      <a:alpha val="0"/>
                    </a:schemeClr>
                  </a:gs>
                  <a:gs pos="52000">
                    <a:schemeClr val="accent1">
                      <a:tint val="50000"/>
                      <a:shade val="100000"/>
                      <a:satMod val="350000"/>
                      <a:alpha val="51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30" name="Picture 6" descr="quantum sensor board">
                <a:extLst>
                  <a:ext uri="{FF2B5EF4-FFF2-40B4-BE49-F238E27FC236}">
                    <a16:creationId xmlns:a16="http://schemas.microsoft.com/office/drawing/2014/main" id="{0CACF029-B542-0574-31B7-41A472EBF4C9}"/>
                  </a:ext>
                </a:extLst>
              </p:cNvPr>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1671851" y="987224"/>
                <a:ext cx="889941" cy="1125013"/>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8" descr="quantum sensor front wire">
              <a:extLst>
                <a:ext uri="{FF2B5EF4-FFF2-40B4-BE49-F238E27FC236}">
                  <a16:creationId xmlns:a16="http://schemas.microsoft.com/office/drawing/2014/main" id="{0B9B0DA8-41A6-B09E-66C6-A10641CC792A}"/>
                </a:ext>
              </a:extLst>
            </p:cNvPr>
            <p:cNvPicPr>
              <a:picLocks noChangeAspect="1" noChangeArrowheads="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1221378" y="1479305"/>
              <a:ext cx="458312" cy="77888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quantum sensor front piece">
              <a:extLst>
                <a:ext uri="{FF2B5EF4-FFF2-40B4-BE49-F238E27FC236}">
                  <a16:creationId xmlns:a16="http://schemas.microsoft.com/office/drawing/2014/main" id="{D8B4A3EB-5919-0EC5-CC3E-E91542BC8F0E}"/>
                </a:ext>
              </a:extLst>
            </p:cNvPr>
            <p:cNvPicPr>
              <a:picLocks noChangeAspect="1" noChangeArrowheads="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76244" y="1153592"/>
              <a:ext cx="1267601" cy="178955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7DF1FB5B-64FF-F5D7-EB61-6915AA768C26}"/>
                </a:ext>
              </a:extLst>
            </p:cNvPr>
            <p:cNvSpPr/>
            <p:nvPr userDrawn="1"/>
          </p:nvSpPr>
          <p:spPr>
            <a:xfrm>
              <a:off x="4977442" y="109365"/>
              <a:ext cx="1424084" cy="465826"/>
            </a:xfrm>
            <a:prstGeom prst="rect">
              <a:avLst/>
            </a:prstGeom>
            <a:solidFill>
              <a:srgbClr val="0029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8" name="Picture 27" descr="Text&#10;&#10;Description automatically generated with medium confidence">
              <a:extLst>
                <a:ext uri="{FF2B5EF4-FFF2-40B4-BE49-F238E27FC236}">
                  <a16:creationId xmlns:a16="http://schemas.microsoft.com/office/drawing/2014/main" id="{BDF134CE-3B26-F7BA-1ADF-CC84087D2B9F}"/>
                </a:ext>
              </a:extLst>
            </p:cNvPr>
            <p:cNvPicPr>
              <a:picLocks noChangeAspect="1"/>
            </p:cNvPicPr>
            <p:nvPr userDrawn="1"/>
          </p:nvPicPr>
          <p:blipFill rotWithShape="1">
            <a:blip r:embed="rId8"/>
            <a:srcRect t="18224" b="32124"/>
            <a:stretch/>
          </p:blipFill>
          <p:spPr>
            <a:xfrm>
              <a:off x="5074971" y="181351"/>
              <a:ext cx="1229025" cy="290085"/>
            </a:xfrm>
            <a:prstGeom prst="rect">
              <a:avLst/>
            </a:prstGeom>
          </p:spPr>
        </p:pic>
      </p:grpSp>
    </p:spTree>
    <p:extLst>
      <p:ext uri="{BB962C8B-B14F-4D97-AF65-F5344CB8AC3E}">
        <p14:creationId xmlns:p14="http://schemas.microsoft.com/office/powerpoint/2010/main" val="3548469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60D66-90E1-F711-138B-2ECE3E79C407}"/>
              </a:ext>
            </a:extLst>
          </p:cNvPr>
          <p:cNvSpPr>
            <a:spLocks noGrp="1"/>
          </p:cNvSpPr>
          <p:nvPr>
            <p:ph type="title"/>
          </p:nvPr>
        </p:nvSpPr>
        <p:spPr>
          <a:xfrm>
            <a:off x="0" y="0"/>
            <a:ext cx="8059271" cy="609600"/>
          </a:xfrm>
        </p:spPr>
        <p:txBody>
          <a:bodyPr>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35541105-C61B-A565-8E56-3E70AE5D1D13}"/>
              </a:ext>
            </a:extLst>
          </p:cNvPr>
          <p:cNvSpPr>
            <a:spLocks noGrp="1"/>
          </p:cNvSpPr>
          <p:nvPr>
            <p:ph idx="1"/>
          </p:nvPr>
        </p:nvSpPr>
        <p:spPr>
          <a:xfrm>
            <a:off x="198120" y="1253331"/>
            <a:ext cx="10515600" cy="4351338"/>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EBA565D-C1B6-3164-798F-2F8C6B63E6CC}"/>
              </a:ext>
            </a:extLst>
          </p:cNvPr>
          <p:cNvSpPr>
            <a:spLocks noGrp="1"/>
          </p:cNvSpPr>
          <p:nvPr>
            <p:ph type="dt" sz="half" idx="10"/>
          </p:nvPr>
        </p:nvSpPr>
        <p:spPr/>
        <p:txBody>
          <a:bodyPr/>
          <a:lstStyle/>
          <a:p>
            <a:fld id="{B5CD74C5-0B94-4BDE-A9E3-A6AEB35B6382}" type="datetimeFigureOut">
              <a:rPr lang="en-US" smtClean="0"/>
              <a:t>8/8/2023</a:t>
            </a:fld>
            <a:endParaRPr lang="en-US"/>
          </a:p>
        </p:txBody>
      </p:sp>
      <p:sp>
        <p:nvSpPr>
          <p:cNvPr id="5" name="Footer Placeholder 4">
            <a:extLst>
              <a:ext uri="{FF2B5EF4-FFF2-40B4-BE49-F238E27FC236}">
                <a16:creationId xmlns:a16="http://schemas.microsoft.com/office/drawing/2014/main" id="{71244068-B525-DB4B-075A-E4E5EF2588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0DF389-8B89-DBB8-8E00-2864BC6A5E26}"/>
              </a:ext>
            </a:extLst>
          </p:cNvPr>
          <p:cNvSpPr>
            <a:spLocks noGrp="1"/>
          </p:cNvSpPr>
          <p:nvPr>
            <p:ph type="sldNum" sz="quarter" idx="12"/>
          </p:nvPr>
        </p:nvSpPr>
        <p:spPr>
          <a:xfrm>
            <a:off x="0" y="6492875"/>
            <a:ext cx="582706" cy="365125"/>
          </a:xfrm>
        </p:spPr>
        <p:txBody>
          <a:bodyPr/>
          <a:lstStyle>
            <a:lvl1pPr>
              <a:defRPr/>
            </a:lvl1pPr>
          </a:lstStyle>
          <a:p>
            <a:r>
              <a:rPr lang="en-US" dirty="0"/>
              <a:t>0</a:t>
            </a:r>
          </a:p>
        </p:txBody>
      </p:sp>
      <p:cxnSp>
        <p:nvCxnSpPr>
          <p:cNvPr id="20" name="Straight Connector 19">
            <a:extLst>
              <a:ext uri="{FF2B5EF4-FFF2-40B4-BE49-F238E27FC236}">
                <a16:creationId xmlns:a16="http://schemas.microsoft.com/office/drawing/2014/main" id="{40B755D8-253D-D7FB-614D-2539ED0CAF61}"/>
              </a:ext>
            </a:extLst>
          </p:cNvPr>
          <p:cNvCxnSpPr/>
          <p:nvPr userDrawn="1"/>
        </p:nvCxnSpPr>
        <p:spPr>
          <a:xfrm>
            <a:off x="0" y="690282"/>
            <a:ext cx="8337176"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208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36525"/>
            <a:ext cx="6715043" cy="460436"/>
          </a:xfrm>
        </p:spPr>
        <p:txBody>
          <a:bodyPr>
            <a:normAutofit/>
          </a:bodyPr>
          <a:lstStyle>
            <a:lvl1pPr marL="0" algn="l" defTabSz="914400" rtl="0" eaLnBrk="1" latinLnBrk="0" hangingPunct="1">
              <a:defRPr lang="en-US" sz="3200" kern="1200" dirty="0">
                <a:solidFill>
                  <a:schemeClr val="tx1"/>
                </a:solidFill>
                <a:latin typeface="+mn-lt"/>
                <a:ea typeface="+mn-ea"/>
                <a:cs typeface="+mn-cs"/>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E068BF09-005D-43AC-BDDD-B0114B4CDB7F}"/>
              </a:ext>
            </a:extLst>
          </p:cNvPr>
          <p:cNvCxnSpPr>
            <a:cxnSpLocks/>
          </p:cNvCxnSpPr>
          <p:nvPr userDrawn="1"/>
        </p:nvCxnSpPr>
        <p:spPr>
          <a:xfrm>
            <a:off x="0" y="596961"/>
            <a:ext cx="6715043"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9461EAD-9486-0897-2FF7-E9FFC5F26771}"/>
              </a:ext>
            </a:extLst>
          </p:cNvPr>
          <p:cNvSpPr>
            <a:spLocks noGrp="1"/>
          </p:cNvSpPr>
          <p:nvPr>
            <p:ph idx="1"/>
          </p:nvPr>
        </p:nvSpPr>
        <p:spPr>
          <a:xfrm>
            <a:off x="198120" y="1253331"/>
            <a:ext cx="10515600" cy="4351338"/>
          </a:xfrm>
        </p:spPr>
        <p:txBody>
          <a:bodyPr>
            <a:normAutofit/>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5343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CD042F-B871-49B4-BD79-482C0B54FA58}" type="datetime1">
              <a:rPr lang="en-US" smtClean="0"/>
              <a:t>8/8/2023</a:t>
            </a:fld>
            <a:endParaRPr lang="en-US"/>
          </a:p>
        </p:txBody>
      </p:sp>
      <p:sp>
        <p:nvSpPr>
          <p:cNvPr id="4" name="Footer Placeholder 3"/>
          <p:cNvSpPr>
            <a:spLocks noGrp="1"/>
          </p:cNvSpPr>
          <p:nvPr>
            <p:ph type="ftr" sz="quarter" idx="11"/>
          </p:nvPr>
        </p:nvSpPr>
        <p:spPr/>
        <p:txBody>
          <a:bodyPr/>
          <a:lstStyle>
            <a:lvl1pPr>
              <a:defRPr/>
            </a:lvl1pPr>
          </a:lstStyle>
          <a:p>
            <a:r>
              <a:rPr lang="en-US" dirty="0" err="1"/>
              <a:t>dpp</a:t>
            </a:r>
            <a:endParaRPr lang="en-US" dirty="0"/>
          </a:p>
        </p:txBody>
      </p:sp>
      <p:sp>
        <p:nvSpPr>
          <p:cNvPr id="5" name="Slide Number Placeholder 4"/>
          <p:cNvSpPr>
            <a:spLocks noGrp="1"/>
          </p:cNvSpPr>
          <p:nvPr>
            <p:ph type="sldNum" sz="quarter" idx="12"/>
          </p:nvPr>
        </p:nvSpPr>
        <p:spPr/>
        <p:txBody>
          <a:bodyPr/>
          <a:lstStyle/>
          <a:p>
            <a:fld id="{7BA7513B-13FE-483E-87AF-592C16B6894D}" type="slidenum">
              <a:rPr lang="en-US" smtClean="0"/>
              <a:t>‹#›</a:t>
            </a:fld>
            <a:endParaRPr lang="en-US"/>
          </a:p>
        </p:txBody>
      </p:sp>
    </p:spTree>
    <p:extLst>
      <p:ext uri="{BB962C8B-B14F-4D97-AF65-F5344CB8AC3E}">
        <p14:creationId xmlns:p14="http://schemas.microsoft.com/office/powerpoint/2010/main" val="31001310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262D85-94DE-11FB-0691-4D73C1E97E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26E669-3068-7C1D-B0A3-98F34ABC3A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95905A-ED65-650A-D7AD-7C8B0C0BC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CD74C5-0B94-4BDE-A9E3-A6AEB35B6382}" type="datetimeFigureOut">
              <a:rPr lang="en-US" smtClean="0"/>
              <a:t>8/8/2023</a:t>
            </a:fld>
            <a:endParaRPr lang="en-US"/>
          </a:p>
        </p:txBody>
      </p:sp>
      <p:sp>
        <p:nvSpPr>
          <p:cNvPr id="5" name="Footer Placeholder 4">
            <a:extLst>
              <a:ext uri="{FF2B5EF4-FFF2-40B4-BE49-F238E27FC236}">
                <a16:creationId xmlns:a16="http://schemas.microsoft.com/office/drawing/2014/main" id="{DBD25021-543E-6679-8F19-73A8CC0015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EE0FA3-FB1A-1697-66B1-BFB0D7479A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3BE74A-7297-4164-873A-2C94F1AE89DD}" type="slidenum">
              <a:rPr lang="en-US" smtClean="0"/>
              <a:t>‹#›</a:t>
            </a:fld>
            <a:endParaRPr lang="en-US"/>
          </a:p>
        </p:txBody>
      </p:sp>
    </p:spTree>
    <p:extLst>
      <p:ext uri="{BB962C8B-B14F-4D97-AF65-F5344CB8AC3E}">
        <p14:creationId xmlns:p14="http://schemas.microsoft.com/office/powerpoint/2010/main" val="2241936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2.png"/><Relationship Id="rId18" Type="http://schemas.openxmlformats.org/officeDocument/2006/relationships/image" Target="../media/image360.png"/><Relationship Id="rId26" Type="http://schemas.openxmlformats.org/officeDocument/2006/relationships/image" Target="../media/image37.png"/><Relationship Id="rId3" Type="http://schemas.openxmlformats.org/officeDocument/2006/relationships/image" Target="../media/image23.png"/><Relationship Id="rId21" Type="http://schemas.openxmlformats.org/officeDocument/2006/relationships/image" Target="../media/image340.png"/><Relationship Id="rId7" Type="http://schemas.openxmlformats.org/officeDocument/2006/relationships/image" Target="../media/image320.png"/><Relationship Id="rId17" Type="http://schemas.openxmlformats.org/officeDocument/2006/relationships/image" Target="../media/image55.png"/><Relationship Id="rId25" Type="http://schemas.openxmlformats.org/officeDocument/2006/relationships/image" Target="../media/image36.png"/><Relationship Id="rId2" Type="http://schemas.openxmlformats.org/officeDocument/2006/relationships/notesSlide" Target="../notesSlides/notesSlide9.xml"/><Relationship Id="rId16" Type="http://schemas.openxmlformats.org/officeDocument/2006/relationships/image" Target="../media/image54.png"/><Relationship Id="rId20" Type="http://schemas.openxmlformats.org/officeDocument/2006/relationships/image" Target="../media/image381.png"/><Relationship Id="rId29"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10.png"/><Relationship Id="rId24" Type="http://schemas.openxmlformats.org/officeDocument/2006/relationships/image" Target="../media/image35.png"/><Relationship Id="rId5" Type="http://schemas.openxmlformats.org/officeDocument/2006/relationships/image" Target="../media/image40.png"/><Relationship Id="rId15" Type="http://schemas.openxmlformats.org/officeDocument/2006/relationships/image" Target="../media/image560.png"/><Relationship Id="rId23" Type="http://schemas.openxmlformats.org/officeDocument/2006/relationships/image" Target="../media/image3610.png"/><Relationship Id="rId28" Type="http://schemas.openxmlformats.org/officeDocument/2006/relationships/image" Target="../media/image38.jpeg"/><Relationship Id="rId19" Type="http://schemas.openxmlformats.org/officeDocument/2006/relationships/image" Target="../media/image370.png"/><Relationship Id="rId4" Type="http://schemas.openxmlformats.org/officeDocument/2006/relationships/image" Target="../media/image15.png"/><Relationship Id="rId9" Type="http://schemas.openxmlformats.org/officeDocument/2006/relationships/image" Target="../media/image34.png"/><Relationship Id="rId14" Type="http://schemas.openxmlformats.org/officeDocument/2006/relationships/image" Target="../media/image550.png"/><Relationship Id="rId22" Type="http://schemas.openxmlformats.org/officeDocument/2006/relationships/image" Target="../media/image350.png"/><Relationship Id="rId27"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3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3.png"/><Relationship Id="rId4" Type="http://schemas.openxmlformats.org/officeDocument/2006/relationships/image" Target="../media/image52.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1.jpe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1.png"/><Relationship Id="rId4" Type="http://schemas.openxmlformats.org/officeDocument/2006/relationships/image" Target="../media/image5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8.emf"/><Relationship Id="rId3" Type="http://schemas.openxmlformats.org/officeDocument/2006/relationships/image" Target="../media/image62.jpeg"/><Relationship Id="rId7" Type="http://schemas.openxmlformats.org/officeDocument/2006/relationships/image" Target="../media/image67.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tif"/><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tif"/><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8" Type="http://schemas.openxmlformats.org/officeDocument/2006/relationships/image" Target="../media/image75.tif"/><Relationship Id="rId3" Type="http://schemas.openxmlformats.org/officeDocument/2006/relationships/image" Target="../media/image79.jpeg"/><Relationship Id="rId7" Type="http://schemas.openxmlformats.org/officeDocument/2006/relationships/image" Target="../media/image87.png"/><Relationship Id="rId2" Type="http://schemas.openxmlformats.org/officeDocument/2006/relationships/image" Target="../media/image78.jpeg"/><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8" Type="http://schemas.openxmlformats.org/officeDocument/2006/relationships/image" Target="../media/image1700.png"/><Relationship Id="rId7" Type="http://schemas.openxmlformats.org/officeDocument/2006/relationships/image" Target="../media/image270.png"/><Relationship Id="rId2" Type="http://schemas.openxmlformats.org/officeDocument/2006/relationships/image" Target="../media/image710.pn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3.png"/><Relationship Id="rId5" Type="http://schemas.openxmlformats.org/officeDocument/2006/relationships/image" Target="../media/image81.png"/><Relationship Id="rId10" Type="http://schemas.openxmlformats.org/officeDocument/2006/relationships/image" Target="../media/image82.png"/><Relationship Id="rId4" Type="http://schemas.openxmlformats.org/officeDocument/2006/relationships/image" Target="../media/image300.png"/><Relationship Id="rId9" Type="http://schemas.openxmlformats.org/officeDocument/2006/relationships/image" Target="../media/image1800.png"/></Relationships>
</file>

<file path=ppt/slides/_rels/slide27.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image" Target="../media/image880.png"/><Relationship Id="rId7" Type="http://schemas.openxmlformats.org/officeDocument/2006/relationships/oleObject" Target="../embeddings/oleObject5.bin"/><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740.png"/><Relationship Id="rId11" Type="http://schemas.openxmlformats.org/officeDocument/2006/relationships/image" Target="../media/image88.png"/><Relationship Id="rId10" Type="http://schemas.openxmlformats.org/officeDocument/2006/relationships/image" Target="../media/image84.wmf"/><Relationship Id="rId9" Type="http://schemas.openxmlformats.org/officeDocument/2006/relationships/oleObject" Target="../embeddings/oleObject5.bin"/></Relationships>
</file>

<file path=ppt/slides/_rels/slide2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emf"/><Relationship Id="rId7" Type="http://schemas.openxmlformats.org/officeDocument/2006/relationships/image" Target="../media/image9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jpeg"/><Relationship Id="rId9" Type="http://schemas.openxmlformats.org/officeDocument/2006/relationships/image" Target="../media/image100.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3" Type="http://schemas.openxmlformats.org/officeDocument/2006/relationships/image" Target="../media/image150.png"/><Relationship Id="rId18" Type="http://schemas.openxmlformats.org/officeDocument/2006/relationships/image" Target="../media/image21.png"/><Relationship Id="rId3" Type="http://schemas.openxmlformats.org/officeDocument/2006/relationships/image" Target="../media/image14.png"/><Relationship Id="rId12" Type="http://schemas.microsoft.com/office/2007/relationships/hdphoto" Target="../media/hdphoto1.wdp"/><Relationship Id="rId2" Type="http://schemas.openxmlformats.org/officeDocument/2006/relationships/notesSlide" Target="../notesSlides/notesSlide5.xml"/><Relationship Id="rId16" Type="http://schemas.openxmlformats.org/officeDocument/2006/relationships/image" Target="../media/image17.png"/><Relationship Id="rId1" Type="http://schemas.openxmlformats.org/officeDocument/2006/relationships/slideLayout" Target="../slideLayouts/slideLayout2.xml"/><Relationship Id="rId11" Type="http://schemas.openxmlformats.org/officeDocument/2006/relationships/image" Target="../media/image11.png"/><Relationship Id="rId5" Type="http://schemas.openxmlformats.org/officeDocument/2006/relationships/image" Target="../media/image16.png"/><Relationship Id="rId15" Type="http://schemas.openxmlformats.org/officeDocument/2006/relationships/image" Target="../media/image16.emf"/><Relationship Id="rId10" Type="http://schemas.openxmlformats.org/officeDocument/2006/relationships/image" Target="../media/image8.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8" Type="http://schemas.openxmlformats.org/officeDocument/2006/relationships/image" Target="../media/image19.tiff"/><Relationship Id="rId13" Type="http://schemas.openxmlformats.org/officeDocument/2006/relationships/image" Target="../media/image170.png"/><Relationship Id="rId3" Type="http://schemas.openxmlformats.org/officeDocument/2006/relationships/image" Target="../media/image210.png"/><Relationship Id="rId7" Type="http://schemas.openxmlformats.org/officeDocument/2006/relationships/image" Target="../media/image25.png"/><Relationship Id="rId12"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11" Type="http://schemas.microsoft.com/office/2007/relationships/hdphoto" Target="../media/hdphoto1.wdp"/><Relationship Id="rId5" Type="http://schemas.openxmlformats.org/officeDocument/2006/relationships/image" Target="../media/image18.png"/><Relationship Id="rId10" Type="http://schemas.openxmlformats.org/officeDocument/2006/relationships/image" Target="../media/image11.png"/><Relationship Id="rId4" Type="http://schemas.openxmlformats.org/officeDocument/2006/relationships/image" Target="../media/image20.png"/><Relationship Id="rId9" Type="http://schemas.openxmlformats.org/officeDocument/2006/relationships/image" Target="../media/image26.png"/><Relationship Id="rId14" Type="http://schemas.openxmlformats.org/officeDocument/2006/relationships/image" Target="../media/image180.png"/></Relationships>
</file>

<file path=ppt/slides/_rels/slide7.xml.rels><?xml version="1.0" encoding="UTF-8" standalone="yes"?>
<Relationships xmlns="http://schemas.openxmlformats.org/package/2006/relationships"><Relationship Id="rId18" Type="http://schemas.openxmlformats.org/officeDocument/2006/relationships/image" Target="../media/image32.png"/><Relationship Id="rId3" Type="http://schemas.openxmlformats.org/officeDocument/2006/relationships/image" Target="../media/image8.png"/><Relationship Id="rId21" Type="http://schemas.openxmlformats.org/officeDocument/2006/relationships/image" Target="../media/image28.png"/><Relationship Id="rId17" Type="http://schemas.openxmlformats.org/officeDocument/2006/relationships/image" Target="../media/image31.png"/><Relationship Id="rId2" Type="http://schemas.openxmlformats.org/officeDocument/2006/relationships/notesSlide" Target="../notesSlides/notesSlide7.xml"/><Relationship Id="rId16" Type="http://schemas.openxmlformats.org/officeDocument/2006/relationships/image" Target="../media/image30.png"/><Relationship Id="rId20" Type="http://schemas.openxmlformats.org/officeDocument/2006/relationships/image" Target="../media/image290.png"/><Relationship Id="rId1" Type="http://schemas.openxmlformats.org/officeDocument/2006/relationships/slideLayout" Target="../slideLayouts/slideLayout2.xml"/><Relationship Id="rId24" Type="http://schemas.openxmlformats.org/officeDocument/2006/relationships/image" Target="../media/image24.emf"/><Relationship Id="rId5" Type="http://schemas.openxmlformats.org/officeDocument/2006/relationships/image" Target="../media/image250.png"/><Relationship Id="rId15" Type="http://schemas.openxmlformats.org/officeDocument/2006/relationships/image" Target="../media/image29.png"/><Relationship Id="rId23" Type="http://schemas.openxmlformats.org/officeDocument/2006/relationships/oleObject" Target="../embeddings/oleObject2.bin"/><Relationship Id="rId19" Type="http://schemas.openxmlformats.org/officeDocument/2006/relationships/image" Target="../media/image33.png"/><Relationship Id="rId14" Type="http://schemas.openxmlformats.org/officeDocument/2006/relationships/image" Target="../media/image260.png"/><Relationship Id="rId22"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8.emf"/><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8" Type="http://schemas.openxmlformats.org/officeDocument/2006/relationships/package" Target="../embeddings/Microsoft_Word_Document.docx"/><Relationship Id="rId39" Type="http://schemas.openxmlformats.org/officeDocument/2006/relationships/image" Target="../media/image640.png"/><Relationship Id="rId51" Type="http://schemas.openxmlformats.org/officeDocument/2006/relationships/image" Target="../media/image380.png"/><Relationship Id="rId3" Type="http://schemas.openxmlformats.org/officeDocument/2006/relationships/image" Target="../media/image29.emf"/><Relationship Id="rId50" Type="http://schemas.openxmlformats.org/officeDocument/2006/relationships/image" Target="../media/image371.png"/><Relationship Id="rId42" Type="http://schemas.openxmlformats.org/officeDocument/2006/relationships/image" Target="../media/image67.png"/><Relationship Id="rId7" Type="http://schemas.openxmlformats.org/officeDocument/2006/relationships/image" Target="../media/image30.emf"/><Relationship Id="rId38" Type="http://schemas.openxmlformats.org/officeDocument/2006/relationships/image" Target="../media/image63.png"/><Relationship Id="rId2" Type="http://schemas.openxmlformats.org/officeDocument/2006/relationships/oleObject" Target="../embeddings/oleObject4.bin"/><Relationship Id="rId41"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package" Target="../embeddings/Microsoft_Word_Document.docx"/><Relationship Id="rId40" Type="http://schemas.openxmlformats.org/officeDocument/2006/relationships/image" Target="../media/image65.png"/><Relationship Id="rId5" Type="http://schemas.openxmlformats.org/officeDocument/2006/relationships/image" Target="../media/image361.png"/><Relationship Id="rId49" Type="http://schemas.openxmlformats.org/officeDocument/2006/relationships/image" Target="../media/image71.png"/><Relationship Id="rId36" Type="http://schemas.openxmlformats.org/officeDocument/2006/relationships/image" Target="../media/image450.png"/><Relationship Id="rId10" Type="http://schemas.openxmlformats.org/officeDocument/2006/relationships/image" Target="../media/image390.png"/><Relationship Id="rId44" Type="http://schemas.openxmlformats.org/officeDocument/2006/relationships/image" Target="../media/image69.png"/><Relationship Id="rId9" Type="http://schemas.openxmlformats.org/officeDocument/2006/relationships/image" Target="../media/image30.emf"/><Relationship Id="rId43"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5A956-19EE-5C3D-DE81-7BB59F3CB7CC}"/>
              </a:ext>
            </a:extLst>
          </p:cNvPr>
          <p:cNvSpPr>
            <a:spLocks noGrp="1"/>
          </p:cNvSpPr>
          <p:nvPr>
            <p:ph type="ctrTitle"/>
          </p:nvPr>
        </p:nvSpPr>
        <p:spPr>
          <a:xfrm>
            <a:off x="838200" y="2925036"/>
            <a:ext cx="9794966" cy="2064340"/>
          </a:xfrm>
        </p:spPr>
        <p:txBody>
          <a:bodyPr/>
          <a:lstStyle/>
          <a:p>
            <a:r>
              <a:rPr lang="en-US" dirty="0"/>
              <a:t>USQIS Summer School 2023</a:t>
            </a:r>
          </a:p>
        </p:txBody>
      </p:sp>
      <p:sp>
        <p:nvSpPr>
          <p:cNvPr id="5" name="Content Placeholder 2">
            <a:extLst>
              <a:ext uri="{FF2B5EF4-FFF2-40B4-BE49-F238E27FC236}">
                <a16:creationId xmlns:a16="http://schemas.microsoft.com/office/drawing/2014/main" id="{2E209B9C-D5E6-08E3-64A7-F1673C623513}"/>
              </a:ext>
            </a:extLst>
          </p:cNvPr>
          <p:cNvSpPr txBox="1">
            <a:spLocks/>
          </p:cNvSpPr>
          <p:nvPr/>
        </p:nvSpPr>
        <p:spPr>
          <a:xfrm>
            <a:off x="1944056" y="4989376"/>
            <a:ext cx="9066065" cy="132556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Superconducting Quantum Circuit Design, Fabrication, and Packaging</a:t>
            </a:r>
          </a:p>
          <a:p>
            <a:r>
              <a:rPr lang="en-US" dirty="0"/>
              <a:t>David P. Pappas, Rigetti Computing</a:t>
            </a:r>
          </a:p>
          <a:p>
            <a:r>
              <a:rPr lang="en-US" dirty="0"/>
              <a:t>Mustafa Bal, Fermi National Accelerator Laboratory</a:t>
            </a:r>
          </a:p>
        </p:txBody>
      </p:sp>
    </p:spTree>
    <p:extLst>
      <p:ext uri="{BB962C8B-B14F-4D97-AF65-F5344CB8AC3E}">
        <p14:creationId xmlns:p14="http://schemas.microsoft.com/office/powerpoint/2010/main" val="556144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E479B8F-456C-6DDB-F7C3-A7E244B397C0}"/>
              </a:ext>
            </a:extLst>
          </p:cNvPr>
          <p:cNvGrpSpPr/>
          <p:nvPr/>
        </p:nvGrpSpPr>
        <p:grpSpPr>
          <a:xfrm>
            <a:off x="10706650" y="1461388"/>
            <a:ext cx="835791" cy="489998"/>
            <a:chOff x="5948363" y="1354931"/>
            <a:chExt cx="1409700" cy="866776"/>
          </a:xfrm>
        </p:grpSpPr>
        <p:grpSp>
          <p:nvGrpSpPr>
            <p:cNvPr id="13" name="Group 12">
              <a:extLst>
                <a:ext uri="{FF2B5EF4-FFF2-40B4-BE49-F238E27FC236}">
                  <a16:creationId xmlns:a16="http://schemas.microsoft.com/office/drawing/2014/main" id="{DE75471E-B221-BC99-ECCF-6C3D5F759DF1}"/>
                </a:ext>
              </a:extLst>
            </p:cNvPr>
            <p:cNvGrpSpPr/>
            <p:nvPr/>
          </p:nvGrpSpPr>
          <p:grpSpPr>
            <a:xfrm>
              <a:off x="5948363" y="1354931"/>
              <a:ext cx="1409700" cy="866776"/>
              <a:chOff x="5948363" y="1354931"/>
              <a:chExt cx="1409700" cy="866776"/>
            </a:xfrm>
          </p:grpSpPr>
          <p:pic>
            <p:nvPicPr>
              <p:cNvPr id="72" name="Picture 71">
                <a:extLst>
                  <a:ext uri="{FF2B5EF4-FFF2-40B4-BE49-F238E27FC236}">
                    <a16:creationId xmlns:a16="http://schemas.microsoft.com/office/drawing/2014/main" id="{95F441F6-AFCB-3C31-8E89-B346D784501D}"/>
                  </a:ext>
                </a:extLst>
              </p:cNvPr>
              <p:cNvPicPr>
                <a:picLocks noChangeAspect="1"/>
              </p:cNvPicPr>
              <p:nvPr/>
            </p:nvPicPr>
            <p:blipFill rotWithShape="1">
              <a:blip r:embed="rId3"/>
              <a:srcRect l="1536" t="2663"/>
              <a:stretch/>
            </p:blipFill>
            <p:spPr>
              <a:xfrm>
                <a:off x="5979242" y="1354931"/>
                <a:ext cx="1350950" cy="843070"/>
              </a:xfrm>
              <a:prstGeom prst="rect">
                <a:avLst/>
              </a:prstGeom>
            </p:spPr>
          </p:pic>
          <p:sp>
            <p:nvSpPr>
              <p:cNvPr id="73" name="Rectangle 72">
                <a:extLst>
                  <a:ext uri="{FF2B5EF4-FFF2-40B4-BE49-F238E27FC236}">
                    <a16:creationId xmlns:a16="http://schemas.microsoft.com/office/drawing/2014/main" id="{12BD8EE6-583D-E6BF-8211-61A398A0A923}"/>
                  </a:ext>
                </a:extLst>
              </p:cNvPr>
              <p:cNvSpPr/>
              <p:nvPr/>
            </p:nvSpPr>
            <p:spPr>
              <a:xfrm>
                <a:off x="5948363" y="1931194"/>
                <a:ext cx="285750" cy="2238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A49AA2C4-4983-E228-E01D-E46250FFAB10}"/>
                  </a:ext>
                </a:extLst>
              </p:cNvPr>
              <p:cNvSpPr/>
              <p:nvPr/>
            </p:nvSpPr>
            <p:spPr>
              <a:xfrm>
                <a:off x="6817519" y="2040733"/>
                <a:ext cx="540544" cy="180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0" name="Straight Arrow Connector 39">
              <a:extLst>
                <a:ext uri="{FF2B5EF4-FFF2-40B4-BE49-F238E27FC236}">
                  <a16:creationId xmlns:a16="http://schemas.microsoft.com/office/drawing/2014/main" id="{21CEE7DF-6383-1A29-A525-C1E354BB46CF}"/>
                </a:ext>
              </a:extLst>
            </p:cNvPr>
            <p:cNvCxnSpPr/>
            <p:nvPr/>
          </p:nvCxnSpPr>
          <p:spPr>
            <a:xfrm>
              <a:off x="7136606" y="1766888"/>
              <a:ext cx="219075" cy="0"/>
            </a:xfrm>
            <a:prstGeom prst="straightConnector1">
              <a:avLst/>
            </a:prstGeom>
            <a:ln>
              <a:solidFill>
                <a:srgbClr val="3D33FD"/>
              </a:solidFill>
              <a:tailEnd type="triangle"/>
            </a:ln>
          </p:spPr>
          <p:style>
            <a:lnRef idx="1">
              <a:schemeClr val="accent1"/>
            </a:lnRef>
            <a:fillRef idx="0">
              <a:schemeClr val="accent1"/>
            </a:fillRef>
            <a:effectRef idx="0">
              <a:schemeClr val="accent1"/>
            </a:effectRef>
            <a:fontRef idx="minor">
              <a:schemeClr val="tx1"/>
            </a:fontRef>
          </p:style>
        </p:cxnSp>
      </p:grpSp>
      <p:pic>
        <p:nvPicPr>
          <p:cNvPr id="128" name="Picture 127">
            <a:extLst>
              <a:ext uri="{FF2B5EF4-FFF2-40B4-BE49-F238E27FC236}">
                <a16:creationId xmlns:a16="http://schemas.microsoft.com/office/drawing/2014/main" id="{38AA5B78-B6EB-4F4F-BBBA-EE958B3D01B0}"/>
              </a:ext>
            </a:extLst>
          </p:cNvPr>
          <p:cNvPicPr>
            <a:picLocks noChangeAspect="1"/>
          </p:cNvPicPr>
          <p:nvPr/>
        </p:nvPicPr>
        <p:blipFill rotWithShape="1">
          <a:blip r:embed="rId4"/>
          <a:srcRect l="9885" t="48608" r="4432" b="13907"/>
          <a:stretch/>
        </p:blipFill>
        <p:spPr>
          <a:xfrm flipV="1">
            <a:off x="8998371" y="2272553"/>
            <a:ext cx="2275554" cy="1013241"/>
          </a:xfrm>
          <a:prstGeom prst="rect">
            <a:avLst/>
          </a:prstGeom>
        </p:spPr>
      </p:pic>
      <p:pic>
        <p:nvPicPr>
          <p:cNvPr id="131" name="Picture 130">
            <a:extLst>
              <a:ext uri="{FF2B5EF4-FFF2-40B4-BE49-F238E27FC236}">
                <a16:creationId xmlns:a16="http://schemas.microsoft.com/office/drawing/2014/main" id="{73A82433-2FB9-4A31-AFD2-1353DA2E9B5D}"/>
              </a:ext>
            </a:extLst>
          </p:cNvPr>
          <p:cNvPicPr>
            <a:picLocks noChangeAspect="1"/>
          </p:cNvPicPr>
          <p:nvPr/>
        </p:nvPicPr>
        <p:blipFill rotWithShape="1">
          <a:blip r:embed="rId4">
            <a:clrChange>
              <a:clrFrom>
                <a:srgbClr val="FFFFFF"/>
              </a:clrFrom>
              <a:clrTo>
                <a:srgbClr val="FFFFFF">
                  <a:alpha val="0"/>
                </a:srgbClr>
              </a:clrTo>
            </a:clrChange>
          </a:blip>
          <a:srcRect l="9885" t="48608" r="4432" b="13907"/>
          <a:stretch/>
        </p:blipFill>
        <p:spPr>
          <a:xfrm flipV="1">
            <a:off x="9499113" y="2244447"/>
            <a:ext cx="2275554" cy="1013241"/>
          </a:xfrm>
          <a:prstGeom prst="rect">
            <a:avLst/>
          </a:prstGeom>
        </p:spPr>
      </p:pic>
      <p:sp>
        <p:nvSpPr>
          <p:cNvPr id="2" name="Title 1">
            <a:extLst>
              <a:ext uri="{FF2B5EF4-FFF2-40B4-BE49-F238E27FC236}">
                <a16:creationId xmlns:a16="http://schemas.microsoft.com/office/drawing/2014/main" id="{94A9E14E-1C16-409F-BD3A-A4C15A6D491D}"/>
              </a:ext>
            </a:extLst>
          </p:cNvPr>
          <p:cNvSpPr>
            <a:spLocks noGrp="1"/>
          </p:cNvSpPr>
          <p:nvPr>
            <p:ph type="title"/>
          </p:nvPr>
        </p:nvSpPr>
        <p:spPr>
          <a:xfrm>
            <a:off x="209582" y="116062"/>
            <a:ext cx="8347288" cy="525896"/>
          </a:xfrm>
        </p:spPr>
        <p:txBody>
          <a:bodyPr>
            <a:noAutofit/>
          </a:bodyPr>
          <a:lstStyle/>
          <a:p>
            <a:r>
              <a:rPr lang="en-US" sz="3200" u="none" dirty="0"/>
              <a:t>Typical superconducting transmon qubit circuit </a:t>
            </a:r>
          </a:p>
        </p:txBody>
      </p:sp>
      <mc:AlternateContent xmlns:mc="http://schemas.openxmlformats.org/markup-compatibility/2006" xmlns:a14="http://schemas.microsoft.com/office/drawing/2010/main">
        <mc:Choice Requires="a14">
          <p:sp>
            <p:nvSpPr>
              <p:cNvPr id="21" name="TextBox 39">
                <a:extLst>
                  <a:ext uri="{FF2B5EF4-FFF2-40B4-BE49-F238E27FC236}">
                    <a16:creationId xmlns:a16="http://schemas.microsoft.com/office/drawing/2014/main" id="{45A81A72-5B7A-4F97-BC34-1612B2AE8187}"/>
                  </a:ext>
                </a:extLst>
              </p:cNvPr>
              <p:cNvSpPr txBox="1">
                <a:spLocks noChangeArrowheads="1"/>
              </p:cNvSpPr>
              <p:nvPr/>
            </p:nvSpPr>
            <p:spPr bwMode="auto">
              <a:xfrm>
                <a:off x="2929702" y="3374486"/>
                <a:ext cx="48526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lnSpc>
                    <a:spcPct val="130000"/>
                  </a:lnSpc>
                  <a:spcBef>
                    <a:spcPct val="20000"/>
                  </a:spcBef>
                  <a:buChar char="•"/>
                  <a:defRPr sz="2400">
                    <a:solidFill>
                      <a:schemeClr val="tx1"/>
                    </a:solidFill>
                    <a:latin typeface="Arial" panose="020B0604020202020204" pitchFamily="34" charset="0"/>
                  </a:defRPr>
                </a:lvl1pPr>
                <a:lvl2pPr marL="742950" indent="-285750">
                  <a:lnSpc>
                    <a:spcPct val="130000"/>
                  </a:lnSpc>
                  <a:spcBef>
                    <a:spcPct val="20000"/>
                  </a:spcBef>
                  <a:buChar char="–"/>
                  <a:defRPr sz="2400">
                    <a:solidFill>
                      <a:schemeClr val="tx1"/>
                    </a:solidFill>
                    <a:latin typeface="Arial" panose="020B0604020202020204" pitchFamily="34" charset="0"/>
                  </a:defRPr>
                </a:lvl2pPr>
                <a:lvl3pPr marL="1143000" indent="-228600">
                  <a:lnSpc>
                    <a:spcPct val="130000"/>
                  </a:lnSpc>
                  <a:spcBef>
                    <a:spcPct val="20000"/>
                  </a:spcBef>
                  <a:buChar char="•"/>
                  <a:defRPr sz="2400">
                    <a:solidFill>
                      <a:schemeClr val="tx1"/>
                    </a:solidFill>
                    <a:latin typeface="Arial" panose="020B0604020202020204" pitchFamily="34" charset="0"/>
                  </a:defRPr>
                </a:lvl3pPr>
                <a:lvl4pPr marL="1600200" indent="-228600">
                  <a:lnSpc>
                    <a:spcPct val="130000"/>
                  </a:lnSpc>
                  <a:spcBef>
                    <a:spcPct val="20000"/>
                  </a:spcBef>
                  <a:buChar char="–"/>
                  <a:defRPr sz="2400">
                    <a:solidFill>
                      <a:schemeClr val="tx1"/>
                    </a:solidFill>
                    <a:latin typeface="Arial" panose="020B0604020202020204" pitchFamily="34" charset="0"/>
                  </a:defRPr>
                </a:lvl4pPr>
                <a:lvl5pPr marL="2057400" indent="-228600">
                  <a:lnSpc>
                    <a:spcPct val="130000"/>
                  </a:lnSpc>
                  <a:spcBef>
                    <a:spcPct val="20000"/>
                  </a:spcBef>
                  <a:buChar char="»"/>
                  <a:defRPr sz="2400">
                    <a:solidFill>
                      <a:schemeClr val="tx1"/>
                    </a:solidFill>
                    <a:latin typeface="Arial" panose="020B0604020202020204" pitchFamily="34" charset="0"/>
                  </a:defRPr>
                </a:lvl5pPr>
                <a:lvl6pPr marL="2514600" indent="-228600" eaLnBrk="0" fontAlgn="base" hangingPunct="0">
                  <a:lnSpc>
                    <a:spcPct val="130000"/>
                  </a:lnSpc>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lnSpc>
                    <a:spcPct val="130000"/>
                  </a:lnSpc>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lnSpc>
                    <a:spcPct val="130000"/>
                  </a:lnSpc>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lnSpc>
                    <a:spcPct val="130000"/>
                  </a:lnSpc>
                  <a:spcBef>
                    <a:spcPct val="20000"/>
                  </a:spcBef>
                  <a:spcAft>
                    <a:spcPct val="0"/>
                  </a:spcAft>
                  <a:buChar char="»"/>
                  <a:defRPr sz="2400">
                    <a:solidFill>
                      <a:schemeClr val="tx1"/>
                    </a:solidFill>
                    <a:latin typeface="Arial" panose="020B0604020202020204" pitchFamily="34" charset="0"/>
                  </a:defRPr>
                </a:lvl9pPr>
              </a:lstStyle>
              <a:p>
                <a:pPr eaLnBrk="1" hangingPunct="1">
                  <a:lnSpc>
                    <a:spcPct val="100000"/>
                  </a:lnSpc>
                  <a:spcBef>
                    <a:spcPct val="0"/>
                  </a:spcBef>
                  <a:buFontTx/>
                  <a:buNone/>
                </a:pPr>
                <a14:m>
                  <m:oMathPara xmlns:m="http://schemas.openxmlformats.org/officeDocument/2006/math">
                    <m:oMathParaPr>
                      <m:jc m:val="centerGroup"/>
                    </m:oMathParaPr>
                    <m:oMath xmlns:m="http://schemas.openxmlformats.org/officeDocument/2006/math">
                      <m:sSub>
                        <m:sSubPr>
                          <m:ctrlPr>
                            <a:rPr lang="en-US" altLang="en-US" sz="1800" i="1" smtClean="0">
                              <a:latin typeface="Cambria Math" panose="02040503050406030204" pitchFamily="18" charset="0"/>
                            </a:rPr>
                          </m:ctrlPr>
                        </m:sSubPr>
                        <m:e>
                          <m:r>
                            <a:rPr lang="en-US" altLang="en-US" sz="1800" b="0" i="1" smtClean="0">
                              <a:latin typeface="Cambria Math" panose="02040503050406030204" pitchFamily="18" charset="0"/>
                            </a:rPr>
                            <m:t>𝐶</m:t>
                          </m:r>
                        </m:e>
                        <m:sub>
                          <m:r>
                            <m:rPr>
                              <m:sty m:val="p"/>
                            </m:rPr>
                            <a:rPr lang="el-GR" altLang="en-US" sz="1800" b="0" i="1" smtClean="0">
                              <a:latin typeface="Cambria Math" panose="02040503050406030204" pitchFamily="18" charset="0"/>
                              <a:ea typeface="Cambria Math" panose="02040503050406030204" pitchFamily="18" charset="0"/>
                            </a:rPr>
                            <m:t>Σ</m:t>
                          </m:r>
                        </m:sub>
                      </m:sSub>
                    </m:oMath>
                  </m:oMathPara>
                </a14:m>
                <a:endParaRPr lang="en-US" altLang="en-US" sz="1800" dirty="0"/>
              </a:p>
            </p:txBody>
          </p:sp>
        </mc:Choice>
        <mc:Fallback xmlns="">
          <p:sp>
            <p:nvSpPr>
              <p:cNvPr id="21" name="TextBox 39">
                <a:extLst>
                  <a:ext uri="{FF2B5EF4-FFF2-40B4-BE49-F238E27FC236}">
                    <a16:creationId xmlns:a16="http://schemas.microsoft.com/office/drawing/2014/main" id="{45A81A72-5B7A-4F97-BC34-1612B2AE8187}"/>
                  </a:ext>
                </a:extLst>
              </p:cNvPr>
              <p:cNvSpPr txBox="1">
                <a:spLocks noRot="1" noChangeAspect="1" noMove="1" noResize="1" noEditPoints="1" noAdjustHandles="1" noChangeArrowheads="1" noChangeShapeType="1" noTextEdit="1"/>
              </p:cNvSpPr>
              <p:nvPr/>
            </p:nvSpPr>
            <p:spPr bwMode="auto">
              <a:xfrm>
                <a:off x="2929702" y="3374486"/>
                <a:ext cx="485261" cy="369332"/>
              </a:xfrm>
              <a:prstGeom prst="rect">
                <a:avLst/>
              </a:prstGeom>
              <a:blipFill>
                <a:blip r:embed="rId5"/>
                <a:stretch>
                  <a:fillRect b="-1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24" name="Group 23">
            <a:extLst>
              <a:ext uri="{FF2B5EF4-FFF2-40B4-BE49-F238E27FC236}">
                <a16:creationId xmlns:a16="http://schemas.microsoft.com/office/drawing/2014/main" id="{EE4B6E14-CB62-4134-90A0-2B81DA0716EA}"/>
              </a:ext>
            </a:extLst>
          </p:cNvPr>
          <p:cNvGrpSpPr/>
          <p:nvPr/>
        </p:nvGrpSpPr>
        <p:grpSpPr>
          <a:xfrm>
            <a:off x="2081709" y="3487814"/>
            <a:ext cx="810667" cy="636407"/>
            <a:chOff x="5948363" y="1354931"/>
            <a:chExt cx="1409700" cy="866776"/>
          </a:xfrm>
        </p:grpSpPr>
        <p:grpSp>
          <p:nvGrpSpPr>
            <p:cNvPr id="25" name="Group 24">
              <a:extLst>
                <a:ext uri="{FF2B5EF4-FFF2-40B4-BE49-F238E27FC236}">
                  <a16:creationId xmlns:a16="http://schemas.microsoft.com/office/drawing/2014/main" id="{72633D0B-99E6-4D00-9F83-C42B81E0C332}"/>
                </a:ext>
              </a:extLst>
            </p:cNvPr>
            <p:cNvGrpSpPr/>
            <p:nvPr/>
          </p:nvGrpSpPr>
          <p:grpSpPr>
            <a:xfrm>
              <a:off x="5948363" y="1354931"/>
              <a:ext cx="1409700" cy="866776"/>
              <a:chOff x="5948363" y="1354931"/>
              <a:chExt cx="1409700" cy="866776"/>
            </a:xfrm>
          </p:grpSpPr>
          <p:pic>
            <p:nvPicPr>
              <p:cNvPr id="27" name="Picture 26">
                <a:extLst>
                  <a:ext uri="{FF2B5EF4-FFF2-40B4-BE49-F238E27FC236}">
                    <a16:creationId xmlns:a16="http://schemas.microsoft.com/office/drawing/2014/main" id="{95801F11-89A0-4212-B535-928941153095}"/>
                  </a:ext>
                </a:extLst>
              </p:cNvPr>
              <p:cNvPicPr>
                <a:picLocks noChangeAspect="1"/>
              </p:cNvPicPr>
              <p:nvPr/>
            </p:nvPicPr>
            <p:blipFill rotWithShape="1">
              <a:blip r:embed="rId3"/>
              <a:srcRect l="1536" t="2663"/>
              <a:stretch/>
            </p:blipFill>
            <p:spPr>
              <a:xfrm>
                <a:off x="5979242" y="1354931"/>
                <a:ext cx="1350950" cy="843070"/>
              </a:xfrm>
              <a:prstGeom prst="rect">
                <a:avLst/>
              </a:prstGeom>
            </p:spPr>
          </p:pic>
          <p:sp>
            <p:nvSpPr>
              <p:cNvPr id="28" name="Rectangle 27">
                <a:extLst>
                  <a:ext uri="{FF2B5EF4-FFF2-40B4-BE49-F238E27FC236}">
                    <a16:creationId xmlns:a16="http://schemas.microsoft.com/office/drawing/2014/main" id="{5F7D3EF0-4A81-4861-8A93-B5FDBD6A6FA8}"/>
                  </a:ext>
                </a:extLst>
              </p:cNvPr>
              <p:cNvSpPr/>
              <p:nvPr/>
            </p:nvSpPr>
            <p:spPr>
              <a:xfrm>
                <a:off x="5948363" y="1931194"/>
                <a:ext cx="285750" cy="2238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68799FB-46E9-4A63-9C3D-DAB1684C858F}"/>
                  </a:ext>
                </a:extLst>
              </p:cNvPr>
              <p:cNvSpPr/>
              <p:nvPr/>
            </p:nvSpPr>
            <p:spPr>
              <a:xfrm>
                <a:off x="6817519" y="2040733"/>
                <a:ext cx="540544" cy="180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 name="Straight Arrow Connector 25">
              <a:extLst>
                <a:ext uri="{FF2B5EF4-FFF2-40B4-BE49-F238E27FC236}">
                  <a16:creationId xmlns:a16="http://schemas.microsoft.com/office/drawing/2014/main" id="{92849EA7-81F8-4E55-9413-16CCFF471A42}"/>
                </a:ext>
              </a:extLst>
            </p:cNvPr>
            <p:cNvCxnSpPr/>
            <p:nvPr/>
          </p:nvCxnSpPr>
          <p:spPr>
            <a:xfrm>
              <a:off x="7136606" y="1766888"/>
              <a:ext cx="219075" cy="0"/>
            </a:xfrm>
            <a:prstGeom prst="straightConnector1">
              <a:avLst/>
            </a:prstGeom>
            <a:ln>
              <a:solidFill>
                <a:srgbClr val="3D33FD"/>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1778EA2-00D1-460A-A61E-9D918BA5F862}"/>
                  </a:ext>
                </a:extLst>
              </p:cNvPr>
              <p:cNvSpPr txBox="1"/>
              <p:nvPr/>
            </p:nvSpPr>
            <p:spPr>
              <a:xfrm>
                <a:off x="9615179" y="2229597"/>
                <a:ext cx="401072" cy="261610"/>
              </a:xfrm>
              <a:prstGeom prst="rect">
                <a:avLst/>
              </a:prstGeom>
              <a:noFill/>
            </p:spPr>
            <p:txBody>
              <a:bodyPr wrap="none" rtlCol="0">
                <a:spAutoFit/>
              </a:bodyPr>
              <a:lstStyle/>
              <a:p>
                <a:r>
                  <a:rPr lang="en-US" sz="1100" dirty="0">
                    <a:sym typeface="Symbol" panose="05050102010706020507" pitchFamily="18" charset="2"/>
                  </a:rPr>
                  <a:t></a:t>
                </a:r>
                <a:r>
                  <a:rPr lang="en-US" sz="1100" dirty="0">
                    <a:ea typeface="Cambria Math" panose="02040503050406030204" pitchFamily="18" charset="0"/>
                  </a:rPr>
                  <a:t> </a:t>
                </a:r>
                <a14:m>
                  <m:oMath xmlns:m="http://schemas.openxmlformats.org/officeDocument/2006/math">
                    <m:r>
                      <a:rPr lang="en-US" sz="1100" b="0" i="1" smtClean="0">
                        <a:latin typeface="Cambria Math" panose="02040503050406030204" pitchFamily="18" charset="0"/>
                        <a:ea typeface="Cambria Math" panose="02040503050406030204" pitchFamily="18" charset="0"/>
                      </a:rPr>
                      <m:t>1</m:t>
                    </m:r>
                    <m:r>
                      <a:rPr lang="en-US" sz="1100" i="1">
                        <a:latin typeface="Cambria Math" panose="02040503050406030204" pitchFamily="18" charset="0"/>
                        <a:ea typeface="Cambria Math" panose="02040503050406030204" pitchFamily="18" charset="0"/>
                      </a:rPr>
                      <m:t> </m:t>
                    </m:r>
                  </m:oMath>
                </a14:m>
                <a:r>
                  <a:rPr lang="en-US" sz="1100" dirty="0">
                    <a:sym typeface="Symbol" panose="05050102010706020507" pitchFamily="18" charset="2"/>
                  </a:rPr>
                  <a:t></a:t>
                </a:r>
                <a:endParaRPr lang="en-US" sz="1100" dirty="0"/>
              </a:p>
            </p:txBody>
          </p:sp>
        </mc:Choice>
        <mc:Fallback xmlns="">
          <p:sp>
            <p:nvSpPr>
              <p:cNvPr id="31" name="TextBox 30">
                <a:extLst>
                  <a:ext uri="{FF2B5EF4-FFF2-40B4-BE49-F238E27FC236}">
                    <a16:creationId xmlns:a16="http://schemas.microsoft.com/office/drawing/2014/main" id="{D1778EA2-00D1-460A-A61E-9D918BA5F862}"/>
                  </a:ext>
                </a:extLst>
              </p:cNvPr>
              <p:cNvSpPr txBox="1">
                <a:spLocks noRot="1" noChangeAspect="1" noMove="1" noResize="1" noEditPoints="1" noAdjustHandles="1" noChangeArrowheads="1" noChangeShapeType="1" noTextEdit="1"/>
              </p:cNvSpPr>
              <p:nvPr/>
            </p:nvSpPr>
            <p:spPr>
              <a:xfrm>
                <a:off x="9615179" y="2229597"/>
                <a:ext cx="401072" cy="261610"/>
              </a:xfrm>
              <a:prstGeom prst="rect">
                <a:avLst/>
              </a:prstGeom>
              <a:blipFill>
                <a:blip r:embed="rId6"/>
                <a:stretch>
                  <a:fillRect t="-2326" b="-13953"/>
                </a:stretch>
              </a:blipFill>
            </p:spPr>
            <p:txBody>
              <a:bodyPr/>
              <a:lstStyle/>
              <a:p>
                <a:r>
                  <a:rPr lang="en-US">
                    <a:noFill/>
                  </a:rPr>
                  <a:t> </a:t>
                </a:r>
              </a:p>
            </p:txBody>
          </p:sp>
        </mc:Fallback>
      </mc:AlternateContent>
      <p:sp>
        <p:nvSpPr>
          <p:cNvPr id="39" name="TextBox 38">
            <a:extLst>
              <a:ext uri="{FF2B5EF4-FFF2-40B4-BE49-F238E27FC236}">
                <a16:creationId xmlns:a16="http://schemas.microsoft.com/office/drawing/2014/main" id="{F494C9BD-FDF8-4A54-AA64-9A90610FA268}"/>
              </a:ext>
            </a:extLst>
          </p:cNvPr>
          <p:cNvSpPr txBox="1"/>
          <p:nvPr/>
        </p:nvSpPr>
        <p:spPr>
          <a:xfrm>
            <a:off x="9429494" y="816037"/>
            <a:ext cx="1860830" cy="584775"/>
          </a:xfrm>
          <a:prstGeom prst="rect">
            <a:avLst/>
          </a:prstGeom>
          <a:noFill/>
        </p:spPr>
        <p:txBody>
          <a:bodyPr wrap="none" rtlCol="0">
            <a:spAutoFit/>
          </a:bodyPr>
          <a:lstStyle/>
          <a:p>
            <a:pPr algn="ctr"/>
            <a:r>
              <a:rPr lang="en-US" sz="1600" dirty="0"/>
              <a:t>Readout resonator</a:t>
            </a:r>
          </a:p>
          <a:p>
            <a:pPr algn="ctr"/>
            <a:r>
              <a:rPr lang="en-US" sz="1600" dirty="0"/>
              <a:t>Frequency response</a:t>
            </a:r>
          </a:p>
        </p:txBody>
      </p:sp>
      <p:cxnSp>
        <p:nvCxnSpPr>
          <p:cNvPr id="49" name="Straight Connector 48">
            <a:extLst>
              <a:ext uri="{FF2B5EF4-FFF2-40B4-BE49-F238E27FC236}">
                <a16:creationId xmlns:a16="http://schemas.microsoft.com/office/drawing/2014/main" id="{EA36166B-4FD5-4C38-9E11-3339911FD9E0}"/>
              </a:ext>
            </a:extLst>
          </p:cNvPr>
          <p:cNvCxnSpPr>
            <a:cxnSpLocks/>
          </p:cNvCxnSpPr>
          <p:nvPr/>
        </p:nvCxnSpPr>
        <p:spPr>
          <a:xfrm>
            <a:off x="3237505" y="1702678"/>
            <a:ext cx="7143986" cy="127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63824FC0-F4E7-4BD9-B393-D82C02B88F0B}"/>
              </a:ext>
            </a:extLst>
          </p:cNvPr>
          <p:cNvGrpSpPr/>
          <p:nvPr/>
        </p:nvGrpSpPr>
        <p:grpSpPr>
          <a:xfrm>
            <a:off x="2093098" y="1494259"/>
            <a:ext cx="835791" cy="489998"/>
            <a:chOff x="5948363" y="1354931"/>
            <a:chExt cx="1409700" cy="866776"/>
          </a:xfrm>
        </p:grpSpPr>
        <p:grpSp>
          <p:nvGrpSpPr>
            <p:cNvPr id="57" name="Group 56">
              <a:extLst>
                <a:ext uri="{FF2B5EF4-FFF2-40B4-BE49-F238E27FC236}">
                  <a16:creationId xmlns:a16="http://schemas.microsoft.com/office/drawing/2014/main" id="{5F57255B-734E-4CE7-9186-369F18D0276C}"/>
                </a:ext>
              </a:extLst>
            </p:cNvPr>
            <p:cNvGrpSpPr/>
            <p:nvPr/>
          </p:nvGrpSpPr>
          <p:grpSpPr>
            <a:xfrm>
              <a:off x="5948363" y="1354931"/>
              <a:ext cx="1409700" cy="866776"/>
              <a:chOff x="5948363" y="1354931"/>
              <a:chExt cx="1409700" cy="866776"/>
            </a:xfrm>
          </p:grpSpPr>
          <p:pic>
            <p:nvPicPr>
              <p:cNvPr id="59" name="Picture 58">
                <a:extLst>
                  <a:ext uri="{FF2B5EF4-FFF2-40B4-BE49-F238E27FC236}">
                    <a16:creationId xmlns:a16="http://schemas.microsoft.com/office/drawing/2014/main" id="{30A972F4-18BB-4037-BE11-DD63A0E07EDC}"/>
                  </a:ext>
                </a:extLst>
              </p:cNvPr>
              <p:cNvPicPr>
                <a:picLocks noChangeAspect="1"/>
              </p:cNvPicPr>
              <p:nvPr/>
            </p:nvPicPr>
            <p:blipFill rotWithShape="1">
              <a:blip r:embed="rId3"/>
              <a:srcRect l="1536" t="2663"/>
              <a:stretch/>
            </p:blipFill>
            <p:spPr>
              <a:xfrm>
                <a:off x="5979242" y="1354931"/>
                <a:ext cx="1350950" cy="843070"/>
              </a:xfrm>
              <a:prstGeom prst="rect">
                <a:avLst/>
              </a:prstGeom>
            </p:spPr>
          </p:pic>
          <p:sp>
            <p:nvSpPr>
              <p:cNvPr id="60" name="Rectangle 59">
                <a:extLst>
                  <a:ext uri="{FF2B5EF4-FFF2-40B4-BE49-F238E27FC236}">
                    <a16:creationId xmlns:a16="http://schemas.microsoft.com/office/drawing/2014/main" id="{33A0735B-4F5A-415E-9A57-6E56B71A84B4}"/>
                  </a:ext>
                </a:extLst>
              </p:cNvPr>
              <p:cNvSpPr/>
              <p:nvPr/>
            </p:nvSpPr>
            <p:spPr>
              <a:xfrm>
                <a:off x="5948363" y="1931194"/>
                <a:ext cx="285750" cy="2238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3595233E-ACDF-4A7D-A3CA-0DD1F81AB969}"/>
                  </a:ext>
                </a:extLst>
              </p:cNvPr>
              <p:cNvSpPr/>
              <p:nvPr/>
            </p:nvSpPr>
            <p:spPr>
              <a:xfrm>
                <a:off x="6817519" y="2040733"/>
                <a:ext cx="540544" cy="180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8" name="Straight Arrow Connector 57">
              <a:extLst>
                <a:ext uri="{FF2B5EF4-FFF2-40B4-BE49-F238E27FC236}">
                  <a16:creationId xmlns:a16="http://schemas.microsoft.com/office/drawing/2014/main" id="{DB493C32-F88F-4C74-B12F-7A6DD883F236}"/>
                </a:ext>
              </a:extLst>
            </p:cNvPr>
            <p:cNvCxnSpPr/>
            <p:nvPr/>
          </p:nvCxnSpPr>
          <p:spPr>
            <a:xfrm>
              <a:off x="7136606" y="1766888"/>
              <a:ext cx="219075" cy="0"/>
            </a:xfrm>
            <a:prstGeom prst="straightConnector1">
              <a:avLst/>
            </a:prstGeom>
            <a:ln>
              <a:solidFill>
                <a:srgbClr val="3D33FD"/>
              </a:solidFill>
              <a:tailEnd type="triangle"/>
            </a:ln>
          </p:spPr>
          <p:style>
            <a:lnRef idx="1">
              <a:schemeClr val="accent1"/>
            </a:lnRef>
            <a:fillRef idx="0">
              <a:schemeClr val="accent1"/>
            </a:fillRef>
            <a:effectRef idx="0">
              <a:schemeClr val="accent1"/>
            </a:effectRef>
            <a:fontRef idx="minor">
              <a:schemeClr val="tx1"/>
            </a:fontRef>
          </p:style>
        </p:cxnSp>
      </p:grpSp>
      <p:sp>
        <p:nvSpPr>
          <p:cNvPr id="62" name="TextBox 61">
            <a:extLst>
              <a:ext uri="{FF2B5EF4-FFF2-40B4-BE49-F238E27FC236}">
                <a16:creationId xmlns:a16="http://schemas.microsoft.com/office/drawing/2014/main" id="{C95BDE2C-805B-4110-A06C-77FE5B73E772}"/>
              </a:ext>
            </a:extLst>
          </p:cNvPr>
          <p:cNvSpPr txBox="1"/>
          <p:nvPr/>
        </p:nvSpPr>
        <p:spPr>
          <a:xfrm>
            <a:off x="575872" y="3609328"/>
            <a:ext cx="888385" cy="461665"/>
          </a:xfrm>
          <a:prstGeom prst="rect">
            <a:avLst/>
          </a:prstGeom>
          <a:noFill/>
        </p:spPr>
        <p:txBody>
          <a:bodyPr wrap="none" rtlCol="0">
            <a:spAutoFit/>
          </a:bodyPr>
          <a:lstStyle/>
          <a:p>
            <a:r>
              <a:rPr lang="en-US" sz="2400" dirty="0"/>
              <a:t>Qubit</a:t>
            </a:r>
          </a:p>
        </p:txBody>
      </p:sp>
      <p:sp>
        <p:nvSpPr>
          <p:cNvPr id="63" name="TextBox 62">
            <a:extLst>
              <a:ext uri="{FF2B5EF4-FFF2-40B4-BE49-F238E27FC236}">
                <a16:creationId xmlns:a16="http://schemas.microsoft.com/office/drawing/2014/main" id="{98821486-7A72-4E66-8613-2EC0A10F3572}"/>
              </a:ext>
            </a:extLst>
          </p:cNvPr>
          <p:cNvSpPr txBox="1"/>
          <p:nvPr/>
        </p:nvSpPr>
        <p:spPr>
          <a:xfrm>
            <a:off x="2185659" y="2293422"/>
            <a:ext cx="1370750" cy="369332"/>
          </a:xfrm>
          <a:prstGeom prst="rect">
            <a:avLst/>
          </a:prstGeom>
          <a:noFill/>
        </p:spPr>
        <p:txBody>
          <a:bodyPr wrap="square" rtlCol="0">
            <a:spAutoFit/>
          </a:bodyPr>
          <a:lstStyle/>
          <a:p>
            <a:pPr algn="ctr"/>
            <a:r>
              <a:rPr lang="en-US" dirty="0"/>
              <a:t>Resonator</a:t>
            </a:r>
          </a:p>
        </p:txBody>
      </p:sp>
      <p:cxnSp>
        <p:nvCxnSpPr>
          <p:cNvPr id="68" name="Straight Arrow Connector 67">
            <a:extLst>
              <a:ext uri="{FF2B5EF4-FFF2-40B4-BE49-F238E27FC236}">
                <a16:creationId xmlns:a16="http://schemas.microsoft.com/office/drawing/2014/main" id="{916E5C12-CB2D-4CD1-B2D0-B297F61EA652}"/>
              </a:ext>
            </a:extLst>
          </p:cNvPr>
          <p:cNvCxnSpPr>
            <a:cxnSpLocks/>
          </p:cNvCxnSpPr>
          <p:nvPr/>
        </p:nvCxnSpPr>
        <p:spPr>
          <a:xfrm>
            <a:off x="8988839" y="2760435"/>
            <a:ext cx="2064953" cy="35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EB24CD22-9212-47F9-9A8C-C9DE28FABAF2}"/>
              </a:ext>
            </a:extLst>
          </p:cNvPr>
          <p:cNvCxnSpPr>
            <a:cxnSpLocks/>
          </p:cNvCxnSpPr>
          <p:nvPr/>
        </p:nvCxnSpPr>
        <p:spPr>
          <a:xfrm flipV="1">
            <a:off x="8988839" y="2193091"/>
            <a:ext cx="0" cy="116107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70" name="Rectangle 69">
            <a:extLst>
              <a:ext uri="{FF2B5EF4-FFF2-40B4-BE49-F238E27FC236}">
                <a16:creationId xmlns:a16="http://schemas.microsoft.com/office/drawing/2014/main" id="{594DF0D2-4216-487F-B876-28623AD45D83}"/>
              </a:ext>
            </a:extLst>
          </p:cNvPr>
          <p:cNvSpPr/>
          <p:nvPr/>
        </p:nvSpPr>
        <p:spPr>
          <a:xfrm>
            <a:off x="11187294" y="2526879"/>
            <a:ext cx="810991" cy="276999"/>
          </a:xfrm>
          <a:prstGeom prst="rect">
            <a:avLst/>
          </a:prstGeom>
          <a:solidFill>
            <a:schemeClr val="bg1"/>
          </a:solidFill>
        </p:spPr>
        <p:txBody>
          <a:bodyPr wrap="none">
            <a:spAutoFit/>
          </a:bodyPr>
          <a:lstStyle/>
          <a:p>
            <a:r>
              <a:rPr lang="en-US" sz="1200" dirty="0"/>
              <a:t>frequency</a:t>
            </a:r>
          </a:p>
        </p:txBody>
      </p:sp>
      <p:sp>
        <p:nvSpPr>
          <p:cNvPr id="71" name="Rectangle 70">
            <a:extLst>
              <a:ext uri="{FF2B5EF4-FFF2-40B4-BE49-F238E27FC236}">
                <a16:creationId xmlns:a16="http://schemas.microsoft.com/office/drawing/2014/main" id="{37A057C7-0605-4125-A6E1-8796402B77D8}"/>
              </a:ext>
            </a:extLst>
          </p:cNvPr>
          <p:cNvSpPr/>
          <p:nvPr/>
        </p:nvSpPr>
        <p:spPr>
          <a:xfrm rot="16200000">
            <a:off x="8425011" y="2537540"/>
            <a:ext cx="556563" cy="276999"/>
          </a:xfrm>
          <a:prstGeom prst="rect">
            <a:avLst/>
          </a:prstGeom>
        </p:spPr>
        <p:txBody>
          <a:bodyPr wrap="none">
            <a:spAutoFit/>
          </a:bodyPr>
          <a:lstStyle/>
          <a:p>
            <a:r>
              <a:rPr lang="en-US" sz="1200" dirty="0"/>
              <a:t>Phase</a:t>
            </a:r>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EF45F514-CCEE-496C-B912-16CD56508BA0}"/>
                  </a:ext>
                </a:extLst>
              </p:cNvPr>
              <p:cNvSpPr txBox="1"/>
              <p:nvPr/>
            </p:nvSpPr>
            <p:spPr>
              <a:xfrm>
                <a:off x="10543524" y="2163442"/>
                <a:ext cx="420308" cy="276999"/>
              </a:xfrm>
              <a:prstGeom prst="rect">
                <a:avLst/>
              </a:prstGeom>
              <a:noFill/>
            </p:spPr>
            <p:txBody>
              <a:bodyPr wrap="none" rtlCol="0">
                <a:spAutoFit/>
              </a:bodyPr>
              <a:lstStyle/>
              <a:p>
                <a:r>
                  <a:rPr lang="en-US" sz="1200" dirty="0">
                    <a:sym typeface="Symbol" panose="05050102010706020507" pitchFamily="18" charset="2"/>
                  </a:rPr>
                  <a:t></a:t>
                </a:r>
                <a:r>
                  <a:rPr lang="en-US" sz="1200" dirty="0">
                    <a:ea typeface="Cambria Math" panose="02040503050406030204" pitchFamily="18" charset="0"/>
                  </a:rPr>
                  <a:t> </a:t>
                </a:r>
                <a14:m>
                  <m:oMath xmlns:m="http://schemas.openxmlformats.org/officeDocument/2006/math">
                    <m:r>
                      <a:rPr lang="en-US" sz="1200" b="0" i="1" smtClean="0">
                        <a:latin typeface="Cambria Math" panose="02040503050406030204" pitchFamily="18" charset="0"/>
                        <a:ea typeface="Cambria Math" panose="02040503050406030204" pitchFamily="18" charset="0"/>
                      </a:rPr>
                      <m:t>0</m:t>
                    </m:r>
                    <m:r>
                      <a:rPr lang="en-US" sz="1200" i="1">
                        <a:latin typeface="Cambria Math" panose="02040503050406030204" pitchFamily="18" charset="0"/>
                        <a:ea typeface="Cambria Math" panose="02040503050406030204" pitchFamily="18" charset="0"/>
                      </a:rPr>
                      <m:t> </m:t>
                    </m:r>
                  </m:oMath>
                </a14:m>
                <a:r>
                  <a:rPr lang="en-US" sz="1200" dirty="0">
                    <a:sym typeface="Symbol" panose="05050102010706020507" pitchFamily="18" charset="2"/>
                  </a:rPr>
                  <a:t></a:t>
                </a:r>
                <a:endParaRPr lang="en-US" sz="1200" dirty="0"/>
              </a:p>
            </p:txBody>
          </p:sp>
        </mc:Choice>
        <mc:Fallback xmlns="">
          <p:sp>
            <p:nvSpPr>
              <p:cNvPr id="74" name="TextBox 73">
                <a:extLst>
                  <a:ext uri="{FF2B5EF4-FFF2-40B4-BE49-F238E27FC236}">
                    <a16:creationId xmlns:a16="http://schemas.microsoft.com/office/drawing/2014/main" id="{EF45F514-CCEE-496C-B912-16CD56508BA0}"/>
                  </a:ext>
                </a:extLst>
              </p:cNvPr>
              <p:cNvSpPr txBox="1">
                <a:spLocks noRot="1" noChangeAspect="1" noMove="1" noResize="1" noEditPoints="1" noAdjustHandles="1" noChangeArrowheads="1" noChangeShapeType="1" noTextEdit="1"/>
              </p:cNvSpPr>
              <p:nvPr/>
            </p:nvSpPr>
            <p:spPr>
              <a:xfrm>
                <a:off x="10543524" y="2163442"/>
                <a:ext cx="420308" cy="276999"/>
              </a:xfrm>
              <a:prstGeom prst="rect">
                <a:avLst/>
              </a:prstGeom>
              <a:blipFill>
                <a:blip r:embed="rId7"/>
                <a:stretch>
                  <a:fillRect l="-1449" t="-4444" b="-15556"/>
                </a:stretch>
              </a:blipFill>
            </p:spPr>
            <p:txBody>
              <a:bodyPr/>
              <a:lstStyle/>
              <a:p>
                <a:r>
                  <a:rPr lang="en-US">
                    <a:noFill/>
                  </a:rPr>
                  <a:t> </a:t>
                </a:r>
              </a:p>
            </p:txBody>
          </p:sp>
        </mc:Fallback>
      </mc:AlternateContent>
      <p:sp>
        <p:nvSpPr>
          <p:cNvPr id="85" name="TextBox 84">
            <a:extLst>
              <a:ext uri="{FF2B5EF4-FFF2-40B4-BE49-F238E27FC236}">
                <a16:creationId xmlns:a16="http://schemas.microsoft.com/office/drawing/2014/main" id="{9182115D-7EF9-4426-8C8A-E05566C78A16}"/>
              </a:ext>
            </a:extLst>
          </p:cNvPr>
          <p:cNvSpPr txBox="1"/>
          <p:nvPr/>
        </p:nvSpPr>
        <p:spPr>
          <a:xfrm>
            <a:off x="431606" y="1475555"/>
            <a:ext cx="1235659" cy="461665"/>
          </a:xfrm>
          <a:prstGeom prst="rect">
            <a:avLst/>
          </a:prstGeom>
          <a:noFill/>
        </p:spPr>
        <p:txBody>
          <a:bodyPr wrap="none" rtlCol="0">
            <a:spAutoFit/>
          </a:bodyPr>
          <a:lstStyle/>
          <a:p>
            <a:r>
              <a:rPr lang="en-US" sz="2400" dirty="0"/>
              <a:t>Readout</a:t>
            </a:r>
          </a:p>
        </p:txBody>
      </p:sp>
      <p:cxnSp>
        <p:nvCxnSpPr>
          <p:cNvPr id="108" name="Straight Arrow Connector 107">
            <a:extLst>
              <a:ext uri="{FF2B5EF4-FFF2-40B4-BE49-F238E27FC236}">
                <a16:creationId xmlns:a16="http://schemas.microsoft.com/office/drawing/2014/main" id="{76C13A97-EB1A-4EEF-B9EF-76098F4945D6}"/>
              </a:ext>
            </a:extLst>
          </p:cNvPr>
          <p:cNvCxnSpPr>
            <a:cxnSpLocks/>
          </p:cNvCxnSpPr>
          <p:nvPr/>
        </p:nvCxnSpPr>
        <p:spPr>
          <a:xfrm>
            <a:off x="1577333" y="3785384"/>
            <a:ext cx="5715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21C63C6-8CBF-4C70-BC7F-755B379381D3}"/>
              </a:ext>
            </a:extLst>
          </p:cNvPr>
          <p:cNvGrpSpPr/>
          <p:nvPr/>
        </p:nvGrpSpPr>
        <p:grpSpPr>
          <a:xfrm>
            <a:off x="2754160" y="1723802"/>
            <a:ext cx="2098626" cy="2706065"/>
            <a:chOff x="2486507" y="2214988"/>
            <a:chExt cx="2098626" cy="2706065"/>
          </a:xfrm>
        </p:grpSpPr>
        <p:cxnSp>
          <p:nvCxnSpPr>
            <p:cNvPr id="7" name="Straight Connector 6">
              <a:extLst>
                <a:ext uri="{FF2B5EF4-FFF2-40B4-BE49-F238E27FC236}">
                  <a16:creationId xmlns:a16="http://schemas.microsoft.com/office/drawing/2014/main" id="{65C15ED2-6095-4D16-BE0A-808256AA20BC}"/>
                </a:ext>
              </a:extLst>
            </p:cNvPr>
            <p:cNvCxnSpPr/>
            <p:nvPr/>
          </p:nvCxnSpPr>
          <p:spPr>
            <a:xfrm>
              <a:off x="4147777" y="3927763"/>
              <a:ext cx="0" cy="7858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3DBEC78-0F76-45AE-916C-5E0B5BE6A826}"/>
                </a:ext>
              </a:extLst>
            </p:cNvPr>
            <p:cNvSpPr/>
            <p:nvPr/>
          </p:nvSpPr>
          <p:spPr>
            <a:xfrm>
              <a:off x="4388283" y="4255581"/>
              <a:ext cx="196850" cy="136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10" name="Group 37">
              <a:extLst>
                <a:ext uri="{FF2B5EF4-FFF2-40B4-BE49-F238E27FC236}">
                  <a16:creationId xmlns:a16="http://schemas.microsoft.com/office/drawing/2014/main" id="{0679CB0E-C12B-4964-8058-EC960C0A76D0}"/>
                </a:ext>
              </a:extLst>
            </p:cNvPr>
            <p:cNvGrpSpPr>
              <a:grpSpLocks/>
            </p:cNvGrpSpPr>
            <p:nvPr/>
          </p:nvGrpSpPr>
          <p:grpSpPr bwMode="auto">
            <a:xfrm>
              <a:off x="4070239" y="4223984"/>
              <a:ext cx="146052" cy="171453"/>
              <a:chOff x="8370494" y="1270365"/>
              <a:chExt cx="147487" cy="172069"/>
            </a:xfrm>
          </p:grpSpPr>
          <p:cxnSp>
            <p:nvCxnSpPr>
              <p:cNvPr id="11" name="Straight Connector 10">
                <a:extLst>
                  <a:ext uri="{FF2B5EF4-FFF2-40B4-BE49-F238E27FC236}">
                    <a16:creationId xmlns:a16="http://schemas.microsoft.com/office/drawing/2014/main" id="{5D8330E5-2FCF-4FB2-AE41-9E16DFB51AE7}"/>
                  </a:ext>
                </a:extLst>
              </p:cNvPr>
              <p:cNvCxnSpPr/>
              <p:nvPr/>
            </p:nvCxnSpPr>
            <p:spPr>
              <a:xfrm flipV="1">
                <a:off x="8370494" y="1270365"/>
                <a:ext cx="147485" cy="172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F5238DE-FCEE-4785-95B4-627543239EBE}"/>
                  </a:ext>
                </a:extLst>
              </p:cNvPr>
              <p:cNvCxnSpPr/>
              <p:nvPr/>
            </p:nvCxnSpPr>
            <p:spPr>
              <a:xfrm flipH="1" flipV="1">
                <a:off x="8370496" y="1270368"/>
                <a:ext cx="147485" cy="172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75616B5C-C806-4F79-8713-559A4170338A}"/>
                </a:ext>
              </a:extLst>
            </p:cNvPr>
            <p:cNvCxnSpPr/>
            <p:nvPr/>
          </p:nvCxnSpPr>
          <p:spPr>
            <a:xfrm>
              <a:off x="3121380" y="3937288"/>
              <a:ext cx="102322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4577558-8D75-4742-8C2E-95195A85293D}"/>
                </a:ext>
              </a:extLst>
            </p:cNvPr>
            <p:cNvCxnSpPr/>
            <p:nvPr/>
          </p:nvCxnSpPr>
          <p:spPr>
            <a:xfrm>
              <a:off x="3121380" y="4701669"/>
              <a:ext cx="102322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39">
                  <a:extLst>
                    <a:ext uri="{FF2B5EF4-FFF2-40B4-BE49-F238E27FC236}">
                      <a16:creationId xmlns:a16="http://schemas.microsoft.com/office/drawing/2014/main" id="{06C2079E-8F26-4C7A-86D3-2E81E3429C49}"/>
                    </a:ext>
                  </a:extLst>
                </p:cNvPr>
                <p:cNvSpPr txBox="1">
                  <a:spLocks noChangeArrowheads="1"/>
                </p:cNvSpPr>
                <p:nvPr/>
              </p:nvSpPr>
              <p:spPr bwMode="auto">
                <a:xfrm>
                  <a:off x="3759627" y="3883705"/>
                  <a:ext cx="456663" cy="388761"/>
                </a:xfrm>
                <a:prstGeom prst="rect">
                  <a:avLst/>
                </a:prstGeom>
                <a:noFill/>
                <a:ln w="9525">
                  <a:noFill/>
                  <a:miter lim="800000"/>
                  <a:headEnd/>
                  <a:tailEnd/>
                </a:ln>
                <a:extLst>
                  <a:ext uri="{909E8E84-426E-40DD-AFC4-6F175D3DCCD1}">
                    <a14:hiddenFill>
                      <a:solidFill>
                        <a:srgbClr val="FFFFFF"/>
                      </a:solidFill>
                    </a14:hiddenFill>
                  </a:ext>
                </a:extLst>
              </p:spPr>
              <p:txBody>
                <a:bodyPr wrap="none">
                  <a:spAutoFit/>
                </a:bodyPr>
                <a:lstStyle>
                  <a:lvl1pPr>
                    <a:lnSpc>
                      <a:spcPct val="130000"/>
                    </a:lnSpc>
                    <a:spcBef>
                      <a:spcPct val="20000"/>
                    </a:spcBef>
                    <a:buChar char="•"/>
                    <a:defRPr sz="2400">
                      <a:solidFill>
                        <a:schemeClr val="tx1"/>
                      </a:solidFill>
                      <a:latin typeface="Arial" panose="020B0604020202020204" pitchFamily="34" charset="0"/>
                    </a:defRPr>
                  </a:lvl1pPr>
                  <a:lvl2pPr marL="742950" indent="-285750">
                    <a:lnSpc>
                      <a:spcPct val="130000"/>
                    </a:lnSpc>
                    <a:spcBef>
                      <a:spcPct val="20000"/>
                    </a:spcBef>
                    <a:buChar char="–"/>
                    <a:defRPr sz="2400">
                      <a:solidFill>
                        <a:schemeClr val="tx1"/>
                      </a:solidFill>
                      <a:latin typeface="Arial" panose="020B0604020202020204" pitchFamily="34" charset="0"/>
                    </a:defRPr>
                  </a:lvl2pPr>
                  <a:lvl3pPr marL="1143000" indent="-228600">
                    <a:lnSpc>
                      <a:spcPct val="130000"/>
                    </a:lnSpc>
                    <a:spcBef>
                      <a:spcPct val="20000"/>
                    </a:spcBef>
                    <a:buChar char="•"/>
                    <a:defRPr sz="2400">
                      <a:solidFill>
                        <a:schemeClr val="tx1"/>
                      </a:solidFill>
                      <a:latin typeface="Arial" panose="020B0604020202020204" pitchFamily="34" charset="0"/>
                    </a:defRPr>
                  </a:lvl3pPr>
                  <a:lvl4pPr marL="1600200" indent="-228600">
                    <a:lnSpc>
                      <a:spcPct val="130000"/>
                    </a:lnSpc>
                    <a:spcBef>
                      <a:spcPct val="20000"/>
                    </a:spcBef>
                    <a:buChar char="–"/>
                    <a:defRPr sz="2400">
                      <a:solidFill>
                        <a:schemeClr val="tx1"/>
                      </a:solidFill>
                      <a:latin typeface="Arial" panose="020B0604020202020204" pitchFamily="34" charset="0"/>
                    </a:defRPr>
                  </a:lvl4pPr>
                  <a:lvl5pPr marL="2057400" indent="-228600">
                    <a:lnSpc>
                      <a:spcPct val="130000"/>
                    </a:lnSpc>
                    <a:spcBef>
                      <a:spcPct val="20000"/>
                    </a:spcBef>
                    <a:buChar char="»"/>
                    <a:defRPr sz="2400">
                      <a:solidFill>
                        <a:schemeClr val="tx1"/>
                      </a:solidFill>
                      <a:latin typeface="Arial" panose="020B0604020202020204" pitchFamily="34" charset="0"/>
                    </a:defRPr>
                  </a:lvl5pPr>
                  <a:lvl6pPr marL="2514600" indent="-228600" eaLnBrk="0" fontAlgn="base" hangingPunct="0">
                    <a:lnSpc>
                      <a:spcPct val="130000"/>
                    </a:lnSpc>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lnSpc>
                      <a:spcPct val="130000"/>
                    </a:lnSpc>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lnSpc>
                      <a:spcPct val="130000"/>
                    </a:lnSpc>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lnSpc>
                      <a:spcPct val="130000"/>
                    </a:lnSpc>
                    <a:spcBef>
                      <a:spcPct val="20000"/>
                    </a:spcBef>
                    <a:spcAft>
                      <a:spcPct val="0"/>
                    </a:spcAft>
                    <a:buChar char="»"/>
                    <a:defRPr sz="2400">
                      <a:solidFill>
                        <a:schemeClr val="tx1"/>
                      </a:solidFill>
                      <a:latin typeface="Arial" panose="020B0604020202020204" pitchFamily="34" charset="0"/>
                    </a:defRPr>
                  </a:lvl9pPr>
                </a:lstStyle>
                <a:p>
                  <a:pPr eaLnBrk="1" hangingPunct="1">
                    <a:lnSpc>
                      <a:spcPct val="100000"/>
                    </a:lnSpc>
                    <a:spcBef>
                      <a:spcPct val="0"/>
                    </a:spcBef>
                    <a:buFontTx/>
                    <a:buNone/>
                  </a:pPr>
                  <a14:m>
                    <m:oMathPara xmlns:m="http://schemas.openxmlformats.org/officeDocument/2006/math">
                      <m:oMathParaPr>
                        <m:jc m:val="centerGroup"/>
                      </m:oMathParaPr>
                      <m:oMath xmlns:m="http://schemas.openxmlformats.org/officeDocument/2006/math">
                        <m:sSub>
                          <m:sSubPr>
                            <m:ctrlPr>
                              <a:rPr lang="en-US" altLang="en-US" sz="1800" i="1" smtClean="0">
                                <a:solidFill>
                                  <a:schemeClr val="tx1"/>
                                </a:solidFill>
                                <a:latin typeface="Cambria Math" panose="02040503050406030204" pitchFamily="18" charset="0"/>
                              </a:rPr>
                            </m:ctrlPr>
                          </m:sSubPr>
                          <m:e>
                            <m:r>
                              <a:rPr lang="en-US" altLang="en-US" sz="1800" b="0" i="1" smtClean="0">
                                <a:solidFill>
                                  <a:schemeClr val="tx1"/>
                                </a:solidFill>
                                <a:latin typeface="Cambria Math" panose="02040503050406030204" pitchFamily="18" charset="0"/>
                              </a:rPr>
                              <m:t>𝐿</m:t>
                            </m:r>
                          </m:e>
                          <m:sub>
                            <m:r>
                              <a:rPr lang="en-US" altLang="en-US" sz="1800" b="0" i="1" smtClean="0">
                                <a:solidFill>
                                  <a:schemeClr val="tx1"/>
                                </a:solidFill>
                                <a:latin typeface="Cambria Math" panose="02040503050406030204" pitchFamily="18" charset="0"/>
                              </a:rPr>
                              <m:t>𝐽</m:t>
                            </m:r>
                          </m:sub>
                        </m:sSub>
                      </m:oMath>
                    </m:oMathPara>
                  </a14:m>
                  <a:endParaRPr lang="en-US" altLang="en-US" sz="1800" dirty="0">
                    <a:solidFill>
                      <a:schemeClr val="tx1"/>
                    </a:solidFill>
                  </a:endParaRPr>
                </a:p>
              </p:txBody>
            </p:sp>
          </mc:Choice>
          <mc:Fallback xmlns="">
            <p:sp>
              <p:nvSpPr>
                <p:cNvPr id="18" name="TextBox 39">
                  <a:extLst>
                    <a:ext uri="{FF2B5EF4-FFF2-40B4-BE49-F238E27FC236}">
                      <a16:creationId xmlns:a16="http://schemas.microsoft.com/office/drawing/2014/main" id="{06C2079E-8F26-4C7A-86D3-2E81E3429C49}"/>
                    </a:ext>
                  </a:extLst>
                </p:cNvPr>
                <p:cNvSpPr txBox="1">
                  <a:spLocks noRot="1" noChangeAspect="1" noMove="1" noResize="1" noEditPoints="1" noAdjustHandles="1" noChangeArrowheads="1" noChangeShapeType="1" noTextEdit="1"/>
                </p:cNvSpPr>
                <p:nvPr/>
              </p:nvSpPr>
              <p:spPr bwMode="auto">
                <a:xfrm>
                  <a:off x="3759627" y="3883705"/>
                  <a:ext cx="456663" cy="388761"/>
                </a:xfrm>
                <a:prstGeom prst="rect">
                  <a:avLst/>
                </a:prstGeom>
                <a:blipFill>
                  <a:blip r:embed="rId8"/>
                  <a:stretch>
                    <a:fillRect b="-7937"/>
                  </a:stretch>
                </a:blip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id="{B091BD16-781C-4AEA-A35A-90A4B323F673}"/>
                </a:ext>
              </a:extLst>
            </p:cNvPr>
            <p:cNvCxnSpPr>
              <a:cxnSpLocks/>
            </p:cNvCxnSpPr>
            <p:nvPr/>
          </p:nvCxnSpPr>
          <p:spPr>
            <a:xfrm flipV="1">
              <a:off x="2863459" y="4272382"/>
              <a:ext cx="53421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A727114-D015-4358-BE60-8AD30829F12F}"/>
                </a:ext>
              </a:extLst>
            </p:cNvPr>
            <p:cNvCxnSpPr>
              <a:cxnSpLocks/>
            </p:cNvCxnSpPr>
            <p:nvPr/>
          </p:nvCxnSpPr>
          <p:spPr>
            <a:xfrm>
              <a:off x="2865840" y="4394488"/>
              <a:ext cx="53101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2FAA751-D605-4EBA-84B8-9B181D109340}"/>
                </a:ext>
              </a:extLst>
            </p:cNvPr>
            <p:cNvCxnSpPr/>
            <p:nvPr/>
          </p:nvCxnSpPr>
          <p:spPr>
            <a:xfrm>
              <a:off x="3121380" y="3921651"/>
              <a:ext cx="0" cy="3696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0C810D5-1F59-47EF-BF4D-92115B275D8B}"/>
                </a:ext>
              </a:extLst>
            </p:cNvPr>
            <p:cNvCxnSpPr/>
            <p:nvPr/>
          </p:nvCxnSpPr>
          <p:spPr>
            <a:xfrm>
              <a:off x="3121380" y="4394488"/>
              <a:ext cx="0" cy="304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DAA09D7-D816-4499-BD8F-96EACFE33119}"/>
                </a:ext>
              </a:extLst>
            </p:cNvPr>
            <p:cNvCxnSpPr/>
            <p:nvPr/>
          </p:nvCxnSpPr>
          <p:spPr>
            <a:xfrm>
              <a:off x="3594762" y="3693310"/>
              <a:ext cx="21113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CFF9D75-0CBC-4C77-8FA3-0EFA2BCEA992}"/>
                </a:ext>
              </a:extLst>
            </p:cNvPr>
            <p:cNvCxnSpPr/>
            <p:nvPr/>
          </p:nvCxnSpPr>
          <p:spPr>
            <a:xfrm>
              <a:off x="3594762" y="3595975"/>
              <a:ext cx="21113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AF381D7-F043-4FC2-8451-2B85DC56344C}"/>
                </a:ext>
              </a:extLst>
            </p:cNvPr>
            <p:cNvCxnSpPr/>
            <p:nvPr/>
          </p:nvCxnSpPr>
          <p:spPr>
            <a:xfrm>
              <a:off x="3694550" y="3705644"/>
              <a:ext cx="5552" cy="216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30375B4F-91AC-4F17-BD09-F3110DE874FA}"/>
                </a:ext>
              </a:extLst>
            </p:cNvPr>
            <p:cNvGrpSpPr/>
            <p:nvPr/>
          </p:nvGrpSpPr>
          <p:grpSpPr>
            <a:xfrm>
              <a:off x="3171831" y="2707947"/>
              <a:ext cx="1375308" cy="784225"/>
              <a:chOff x="2418560" y="1694640"/>
              <a:chExt cx="1375308" cy="784225"/>
            </a:xfrm>
          </p:grpSpPr>
          <p:pic>
            <p:nvPicPr>
              <p:cNvPr id="45" name="Picture 3">
                <a:extLst>
                  <a:ext uri="{FF2B5EF4-FFF2-40B4-BE49-F238E27FC236}">
                    <a16:creationId xmlns:a16="http://schemas.microsoft.com/office/drawing/2014/main" id="{09758194-0DFA-441C-B045-2BCB4FEA61F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418560" y="1694640"/>
                <a:ext cx="11017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A6641D72-33E5-4C62-AA5A-D24094CC40C7}"/>
                      </a:ext>
                    </a:extLst>
                  </p:cNvPr>
                  <p:cNvSpPr/>
                  <p:nvPr/>
                </p:nvSpPr>
                <p:spPr>
                  <a:xfrm>
                    <a:off x="2754000" y="2015421"/>
                    <a:ext cx="468333"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1200" b="0" i="1" smtClean="0">
                              <a:latin typeface="Cambria Math" panose="02040503050406030204" pitchFamily="18" charset="0"/>
                            </a:rPr>
                            <m:t>𝑅𝑒𝑠</m:t>
                          </m:r>
                        </m:oMath>
                      </m:oMathPara>
                    </a14:m>
                    <a:endParaRPr lang="en-US" sz="1200" dirty="0"/>
                  </a:p>
                </p:txBody>
              </p:sp>
            </mc:Choice>
            <mc:Fallback xmlns="">
              <p:sp>
                <p:nvSpPr>
                  <p:cNvPr id="83" name="Rectangle 82"/>
                  <p:cNvSpPr>
                    <a:spLocks noRot="1" noChangeAspect="1" noMove="1" noResize="1" noEditPoints="1" noAdjustHandles="1" noChangeArrowheads="1" noChangeShapeType="1" noTextEdit="1"/>
                  </p:cNvSpPr>
                  <p:nvPr/>
                </p:nvSpPr>
                <p:spPr>
                  <a:xfrm>
                    <a:off x="2754000" y="2015421"/>
                    <a:ext cx="468333" cy="276999"/>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FB711718-DE4D-4043-8F8C-5586DF80B51A}"/>
                      </a:ext>
                    </a:extLst>
                  </p:cNvPr>
                  <p:cNvSpPr/>
                  <p:nvPr/>
                </p:nvSpPr>
                <p:spPr>
                  <a:xfrm>
                    <a:off x="3325535" y="2015420"/>
                    <a:ext cx="468333"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1200" b="0" i="1" smtClean="0">
                              <a:latin typeface="Cambria Math" panose="02040503050406030204" pitchFamily="18" charset="0"/>
                            </a:rPr>
                            <m:t>𝑅𝑒𝑠</m:t>
                          </m:r>
                        </m:oMath>
                      </m:oMathPara>
                    </a14:m>
                    <a:endParaRPr lang="en-US" sz="1200" dirty="0"/>
                  </a:p>
                </p:txBody>
              </p:sp>
            </mc:Choice>
            <mc:Fallback xmlns="">
              <p:sp>
                <p:nvSpPr>
                  <p:cNvPr id="84" name="Rectangle 83"/>
                  <p:cNvSpPr>
                    <a:spLocks noRot="1" noChangeAspect="1" noMove="1" noResize="1" noEditPoints="1" noAdjustHandles="1" noChangeArrowheads="1" noChangeShapeType="1" noTextEdit="1"/>
                  </p:cNvSpPr>
                  <p:nvPr/>
                </p:nvSpPr>
                <p:spPr>
                  <a:xfrm>
                    <a:off x="3325535" y="2015420"/>
                    <a:ext cx="468333" cy="276999"/>
                  </a:xfrm>
                  <a:prstGeom prst="rect">
                    <a:avLst/>
                  </a:prstGeom>
                  <a:blipFill>
                    <a:blip r:embed="rId1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8" name="TextBox 39">
                  <a:extLst>
                    <a:ext uri="{FF2B5EF4-FFF2-40B4-BE49-F238E27FC236}">
                      <a16:creationId xmlns:a16="http://schemas.microsoft.com/office/drawing/2014/main" id="{59D7456F-7094-4011-95FA-F8AC982F0B86}"/>
                    </a:ext>
                  </a:extLst>
                </p:cNvPr>
                <p:cNvSpPr txBox="1">
                  <a:spLocks noChangeArrowheads="1"/>
                </p:cNvSpPr>
                <p:nvPr/>
              </p:nvSpPr>
              <p:spPr bwMode="auto">
                <a:xfrm>
                  <a:off x="2529777" y="3440452"/>
                  <a:ext cx="1122936" cy="39190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lnSpc>
                      <a:spcPct val="130000"/>
                    </a:lnSpc>
                    <a:spcBef>
                      <a:spcPct val="20000"/>
                    </a:spcBef>
                    <a:buChar char="•"/>
                    <a:defRPr sz="2400">
                      <a:solidFill>
                        <a:schemeClr val="tx1"/>
                      </a:solidFill>
                      <a:latin typeface="Arial" panose="020B0604020202020204" pitchFamily="34" charset="0"/>
                    </a:defRPr>
                  </a:lvl1pPr>
                  <a:lvl2pPr marL="742950" indent="-285750">
                    <a:lnSpc>
                      <a:spcPct val="130000"/>
                    </a:lnSpc>
                    <a:spcBef>
                      <a:spcPct val="20000"/>
                    </a:spcBef>
                    <a:buChar char="–"/>
                    <a:defRPr sz="2400">
                      <a:solidFill>
                        <a:schemeClr val="tx1"/>
                      </a:solidFill>
                      <a:latin typeface="Arial" panose="020B0604020202020204" pitchFamily="34" charset="0"/>
                    </a:defRPr>
                  </a:lvl2pPr>
                  <a:lvl3pPr marL="1143000" indent="-228600">
                    <a:lnSpc>
                      <a:spcPct val="130000"/>
                    </a:lnSpc>
                    <a:spcBef>
                      <a:spcPct val="20000"/>
                    </a:spcBef>
                    <a:buChar char="•"/>
                    <a:defRPr sz="2400">
                      <a:solidFill>
                        <a:schemeClr val="tx1"/>
                      </a:solidFill>
                      <a:latin typeface="Arial" panose="020B0604020202020204" pitchFamily="34" charset="0"/>
                    </a:defRPr>
                  </a:lvl3pPr>
                  <a:lvl4pPr marL="1600200" indent="-228600">
                    <a:lnSpc>
                      <a:spcPct val="130000"/>
                    </a:lnSpc>
                    <a:spcBef>
                      <a:spcPct val="20000"/>
                    </a:spcBef>
                    <a:buChar char="–"/>
                    <a:defRPr sz="2400">
                      <a:solidFill>
                        <a:schemeClr val="tx1"/>
                      </a:solidFill>
                      <a:latin typeface="Arial" panose="020B0604020202020204" pitchFamily="34" charset="0"/>
                    </a:defRPr>
                  </a:lvl4pPr>
                  <a:lvl5pPr marL="2057400" indent="-228600">
                    <a:lnSpc>
                      <a:spcPct val="130000"/>
                    </a:lnSpc>
                    <a:spcBef>
                      <a:spcPct val="20000"/>
                    </a:spcBef>
                    <a:buChar char="»"/>
                    <a:defRPr sz="2400">
                      <a:solidFill>
                        <a:schemeClr val="tx1"/>
                      </a:solidFill>
                      <a:latin typeface="Arial" panose="020B0604020202020204" pitchFamily="34" charset="0"/>
                    </a:defRPr>
                  </a:lvl5pPr>
                  <a:lvl6pPr marL="2514600" indent="-228600" eaLnBrk="0" fontAlgn="base" hangingPunct="0">
                    <a:lnSpc>
                      <a:spcPct val="130000"/>
                    </a:lnSpc>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lnSpc>
                      <a:spcPct val="130000"/>
                    </a:lnSpc>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lnSpc>
                      <a:spcPct val="130000"/>
                    </a:lnSpc>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lnSpc>
                      <a:spcPct val="130000"/>
                    </a:lnSpc>
                    <a:spcBef>
                      <a:spcPct val="20000"/>
                    </a:spcBef>
                    <a:spcAft>
                      <a:spcPct val="0"/>
                    </a:spcAft>
                    <a:buChar char="»"/>
                    <a:defRPr sz="2400">
                      <a:solidFill>
                        <a:schemeClr val="tx1"/>
                      </a:solidFill>
                      <a:latin typeface="Arial" panose="020B0604020202020204" pitchFamily="34" charset="0"/>
                    </a:defRPr>
                  </a:lvl9pPr>
                </a:lstStyle>
                <a:p>
                  <a:pPr eaLnBrk="1" hangingPunct="1">
                    <a:lnSpc>
                      <a:spcPct val="100000"/>
                    </a:lnSpc>
                    <a:spcBef>
                      <a:spcPct val="0"/>
                    </a:spcBef>
                    <a:buFontTx/>
                    <a:buNone/>
                  </a:pPr>
                  <a14:m>
                    <m:oMathPara xmlns:m="http://schemas.openxmlformats.org/officeDocument/2006/math">
                      <m:oMathParaPr>
                        <m:jc m:val="centerGroup"/>
                      </m:oMathParaPr>
                      <m:oMath xmlns:m="http://schemas.openxmlformats.org/officeDocument/2006/math">
                        <m:sSub>
                          <m:sSubPr>
                            <m:ctrlPr>
                              <a:rPr lang="en-US" altLang="en-US" sz="1800" i="1" smtClean="0">
                                <a:latin typeface="Cambria Math" panose="02040503050406030204" pitchFamily="18" charset="0"/>
                              </a:rPr>
                            </m:ctrlPr>
                          </m:sSubPr>
                          <m:e>
                            <m:r>
                              <a:rPr lang="en-US" altLang="en-US" sz="1800" b="0" i="1" smtClean="0">
                                <a:latin typeface="Cambria Math" panose="02040503050406030204" pitchFamily="18" charset="0"/>
                              </a:rPr>
                              <m:t>𝐶</m:t>
                            </m:r>
                          </m:e>
                          <m:sub>
                            <m:r>
                              <a:rPr lang="en-US" altLang="en-US" sz="1800" b="0" i="1" smtClean="0">
                                <a:latin typeface="Cambria Math" panose="02040503050406030204" pitchFamily="18" charset="0"/>
                              </a:rPr>
                              <m:t>𝑐𝑜𝑢𝑝𝑙𝑖𝑛𝑔</m:t>
                            </m:r>
                          </m:sub>
                        </m:sSub>
                      </m:oMath>
                    </m:oMathPara>
                  </a14:m>
                  <a:endParaRPr lang="en-US" altLang="en-US" sz="1800" dirty="0"/>
                </a:p>
              </p:txBody>
            </p:sp>
          </mc:Choice>
          <mc:Fallback xmlns="">
            <p:sp>
              <p:nvSpPr>
                <p:cNvPr id="48" name="TextBox 39">
                  <a:extLst>
                    <a:ext uri="{FF2B5EF4-FFF2-40B4-BE49-F238E27FC236}">
                      <a16:creationId xmlns:a16="http://schemas.microsoft.com/office/drawing/2014/main" id="{59D7456F-7094-4011-95FA-F8AC982F0B86}"/>
                    </a:ext>
                  </a:extLst>
                </p:cNvPr>
                <p:cNvSpPr txBox="1">
                  <a:spLocks noRot="1" noChangeAspect="1" noMove="1" noResize="1" noEditPoints="1" noAdjustHandles="1" noChangeArrowheads="1" noChangeShapeType="1" noTextEdit="1"/>
                </p:cNvSpPr>
                <p:nvPr/>
              </p:nvSpPr>
              <p:spPr bwMode="auto">
                <a:xfrm>
                  <a:off x="2529777" y="3440452"/>
                  <a:ext cx="1122936" cy="391902"/>
                </a:xfrm>
                <a:prstGeom prst="rect">
                  <a:avLst/>
                </a:prstGeom>
                <a:blipFill>
                  <a:blip r:embed="rId16"/>
                  <a:stretch>
                    <a:fillRect b="-923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cxnSp>
          <p:nvCxnSpPr>
            <p:cNvPr id="50" name="Straight Connector 49">
              <a:extLst>
                <a:ext uri="{FF2B5EF4-FFF2-40B4-BE49-F238E27FC236}">
                  <a16:creationId xmlns:a16="http://schemas.microsoft.com/office/drawing/2014/main" id="{F9DF5195-4F1C-4C9F-844A-587DEA1A323C}"/>
                </a:ext>
              </a:extLst>
            </p:cNvPr>
            <p:cNvCxnSpPr/>
            <p:nvPr/>
          </p:nvCxnSpPr>
          <p:spPr>
            <a:xfrm>
              <a:off x="3579124" y="2550634"/>
              <a:ext cx="21113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6E76FBB-7619-4BFF-9F6B-B36F6D7CBC2C}"/>
                </a:ext>
              </a:extLst>
            </p:cNvPr>
            <p:cNvCxnSpPr/>
            <p:nvPr/>
          </p:nvCxnSpPr>
          <p:spPr>
            <a:xfrm>
              <a:off x="3579125" y="2467201"/>
              <a:ext cx="21113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58F703D-7DF2-4A0D-BC39-C55DB0DE8B52}"/>
                </a:ext>
              </a:extLst>
            </p:cNvPr>
            <p:cNvCxnSpPr/>
            <p:nvPr/>
          </p:nvCxnSpPr>
          <p:spPr>
            <a:xfrm>
              <a:off x="3684694" y="2214988"/>
              <a:ext cx="0" cy="2411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2A4DE73-31F7-4C7C-BC4F-1AE8FA285801}"/>
                </a:ext>
              </a:extLst>
            </p:cNvPr>
            <p:cNvCxnSpPr/>
            <p:nvPr/>
          </p:nvCxnSpPr>
          <p:spPr>
            <a:xfrm>
              <a:off x="3684692" y="2587395"/>
              <a:ext cx="3520" cy="2035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39">
                  <a:extLst>
                    <a:ext uri="{FF2B5EF4-FFF2-40B4-BE49-F238E27FC236}">
                      <a16:creationId xmlns:a16="http://schemas.microsoft.com/office/drawing/2014/main" id="{24C4D2F4-B1AF-4804-AC75-97023761FBCB}"/>
                    </a:ext>
                  </a:extLst>
                </p:cNvPr>
                <p:cNvSpPr txBox="1">
                  <a:spLocks noChangeArrowheads="1"/>
                </p:cNvSpPr>
                <p:nvPr/>
              </p:nvSpPr>
              <p:spPr bwMode="auto">
                <a:xfrm>
                  <a:off x="2486507" y="2263756"/>
                  <a:ext cx="106362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lnSpc>
                      <a:spcPct val="130000"/>
                    </a:lnSpc>
                    <a:spcBef>
                      <a:spcPct val="20000"/>
                    </a:spcBef>
                    <a:buChar char="•"/>
                    <a:defRPr sz="2400">
                      <a:solidFill>
                        <a:schemeClr val="tx1"/>
                      </a:solidFill>
                      <a:latin typeface="Arial" panose="020B0604020202020204" pitchFamily="34" charset="0"/>
                    </a:defRPr>
                  </a:lvl1pPr>
                  <a:lvl2pPr marL="742950" indent="-285750">
                    <a:lnSpc>
                      <a:spcPct val="130000"/>
                    </a:lnSpc>
                    <a:spcBef>
                      <a:spcPct val="20000"/>
                    </a:spcBef>
                    <a:buChar char="–"/>
                    <a:defRPr sz="2400">
                      <a:solidFill>
                        <a:schemeClr val="tx1"/>
                      </a:solidFill>
                      <a:latin typeface="Arial" panose="020B0604020202020204" pitchFamily="34" charset="0"/>
                    </a:defRPr>
                  </a:lvl2pPr>
                  <a:lvl3pPr marL="1143000" indent="-228600">
                    <a:lnSpc>
                      <a:spcPct val="130000"/>
                    </a:lnSpc>
                    <a:spcBef>
                      <a:spcPct val="20000"/>
                    </a:spcBef>
                    <a:buChar char="•"/>
                    <a:defRPr sz="2400">
                      <a:solidFill>
                        <a:schemeClr val="tx1"/>
                      </a:solidFill>
                      <a:latin typeface="Arial" panose="020B0604020202020204" pitchFamily="34" charset="0"/>
                    </a:defRPr>
                  </a:lvl3pPr>
                  <a:lvl4pPr marL="1600200" indent="-228600">
                    <a:lnSpc>
                      <a:spcPct val="130000"/>
                    </a:lnSpc>
                    <a:spcBef>
                      <a:spcPct val="20000"/>
                    </a:spcBef>
                    <a:buChar char="–"/>
                    <a:defRPr sz="2400">
                      <a:solidFill>
                        <a:schemeClr val="tx1"/>
                      </a:solidFill>
                      <a:latin typeface="Arial" panose="020B0604020202020204" pitchFamily="34" charset="0"/>
                    </a:defRPr>
                  </a:lvl4pPr>
                  <a:lvl5pPr marL="2057400" indent="-228600">
                    <a:lnSpc>
                      <a:spcPct val="130000"/>
                    </a:lnSpc>
                    <a:spcBef>
                      <a:spcPct val="20000"/>
                    </a:spcBef>
                    <a:buChar char="»"/>
                    <a:defRPr sz="2400">
                      <a:solidFill>
                        <a:schemeClr val="tx1"/>
                      </a:solidFill>
                      <a:latin typeface="Arial" panose="020B0604020202020204" pitchFamily="34" charset="0"/>
                    </a:defRPr>
                  </a:lvl5pPr>
                  <a:lvl6pPr marL="2514600" indent="-228600" eaLnBrk="0" fontAlgn="base" hangingPunct="0">
                    <a:lnSpc>
                      <a:spcPct val="130000"/>
                    </a:lnSpc>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lnSpc>
                      <a:spcPct val="130000"/>
                    </a:lnSpc>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lnSpc>
                      <a:spcPct val="130000"/>
                    </a:lnSpc>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lnSpc>
                      <a:spcPct val="130000"/>
                    </a:lnSpc>
                    <a:spcBef>
                      <a:spcPct val="20000"/>
                    </a:spcBef>
                    <a:spcAft>
                      <a:spcPct val="0"/>
                    </a:spcAft>
                    <a:buChar char="»"/>
                    <a:defRPr sz="2400">
                      <a:solidFill>
                        <a:schemeClr val="tx1"/>
                      </a:solidFill>
                      <a:latin typeface="Arial" panose="020B0604020202020204" pitchFamily="34" charset="0"/>
                    </a:defRPr>
                  </a:lvl9pPr>
                </a:lstStyle>
                <a:p>
                  <a:pPr eaLnBrk="1" hangingPunct="1">
                    <a:lnSpc>
                      <a:spcPct val="100000"/>
                    </a:lnSpc>
                    <a:spcBef>
                      <a:spcPct val="0"/>
                    </a:spcBef>
                    <a:buFontTx/>
                    <a:buNone/>
                  </a:pPr>
                  <a14:m>
                    <m:oMathPara xmlns:m="http://schemas.openxmlformats.org/officeDocument/2006/math">
                      <m:oMathParaPr>
                        <m:jc m:val="centerGroup"/>
                      </m:oMathParaPr>
                      <m:oMath xmlns:m="http://schemas.openxmlformats.org/officeDocument/2006/math">
                        <m:sSub>
                          <m:sSubPr>
                            <m:ctrlPr>
                              <a:rPr lang="en-US" altLang="en-US" sz="1800" i="1" smtClean="0">
                                <a:latin typeface="Cambria Math" panose="02040503050406030204" pitchFamily="18" charset="0"/>
                              </a:rPr>
                            </m:ctrlPr>
                          </m:sSubPr>
                          <m:e>
                            <m:r>
                              <a:rPr lang="en-US" altLang="en-US" sz="1800" b="0" i="1" smtClean="0">
                                <a:latin typeface="Cambria Math" panose="02040503050406030204" pitchFamily="18" charset="0"/>
                              </a:rPr>
                              <m:t>𝐶</m:t>
                            </m:r>
                          </m:e>
                          <m:sub>
                            <m:r>
                              <a:rPr lang="en-US" altLang="en-US" sz="1800" b="0" i="1" smtClean="0">
                                <a:latin typeface="Cambria Math" panose="02040503050406030204" pitchFamily="18" charset="0"/>
                              </a:rPr>
                              <m:t>𝑟𝑒𝑎𝑑𝑜𝑢𝑡</m:t>
                            </m:r>
                          </m:sub>
                        </m:sSub>
                      </m:oMath>
                    </m:oMathPara>
                  </a14:m>
                  <a:endParaRPr lang="en-US" altLang="en-US" sz="1800" dirty="0"/>
                </a:p>
              </p:txBody>
            </p:sp>
          </mc:Choice>
          <mc:Fallback xmlns="">
            <p:sp>
              <p:nvSpPr>
                <p:cNvPr id="54" name="TextBox 39">
                  <a:extLst>
                    <a:ext uri="{FF2B5EF4-FFF2-40B4-BE49-F238E27FC236}">
                      <a16:creationId xmlns:a16="http://schemas.microsoft.com/office/drawing/2014/main" id="{24C4D2F4-B1AF-4804-AC75-97023761FBCB}"/>
                    </a:ext>
                  </a:extLst>
                </p:cNvPr>
                <p:cNvSpPr txBox="1">
                  <a:spLocks noRot="1" noChangeAspect="1" noMove="1" noResize="1" noEditPoints="1" noAdjustHandles="1" noChangeArrowheads="1" noChangeShapeType="1" noTextEdit="1"/>
                </p:cNvSpPr>
                <p:nvPr/>
              </p:nvSpPr>
              <p:spPr bwMode="auto">
                <a:xfrm>
                  <a:off x="2486507" y="2263756"/>
                  <a:ext cx="1063625" cy="369332"/>
                </a:xfrm>
                <a:prstGeom prst="rect">
                  <a:avLst/>
                </a:prstGeom>
                <a:blipFill>
                  <a:blip r:embed="rId17"/>
                  <a:stretch>
                    <a:fillRect b="-163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cxnSp>
          <p:nvCxnSpPr>
            <p:cNvPr id="55" name="Straight Connector 54">
              <a:extLst>
                <a:ext uri="{FF2B5EF4-FFF2-40B4-BE49-F238E27FC236}">
                  <a16:creationId xmlns:a16="http://schemas.microsoft.com/office/drawing/2014/main" id="{52AE970F-43FE-4C5E-AC0A-31DC812DAC31}"/>
                </a:ext>
              </a:extLst>
            </p:cNvPr>
            <p:cNvCxnSpPr/>
            <p:nvPr/>
          </p:nvCxnSpPr>
          <p:spPr>
            <a:xfrm>
              <a:off x="3693779" y="3391321"/>
              <a:ext cx="0" cy="1848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18BD044-2494-40A2-8CF4-8EA113933D1F}"/>
                </a:ext>
              </a:extLst>
            </p:cNvPr>
            <p:cNvCxnSpPr/>
            <p:nvPr/>
          </p:nvCxnSpPr>
          <p:spPr>
            <a:xfrm>
              <a:off x="3690421" y="4700972"/>
              <a:ext cx="0" cy="1246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8E7106D-7176-4480-AF2E-F35A2A6D1136}"/>
                </a:ext>
              </a:extLst>
            </p:cNvPr>
            <p:cNvCxnSpPr/>
            <p:nvPr/>
          </p:nvCxnSpPr>
          <p:spPr>
            <a:xfrm flipV="1">
              <a:off x="3606055" y="4825932"/>
              <a:ext cx="168733" cy="30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016B167-0823-46F3-8C4F-302946937479}"/>
                </a:ext>
              </a:extLst>
            </p:cNvPr>
            <p:cNvCxnSpPr/>
            <p:nvPr/>
          </p:nvCxnSpPr>
          <p:spPr>
            <a:xfrm flipV="1">
              <a:off x="3621841" y="4869929"/>
              <a:ext cx="137160" cy="30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944B6B2-1462-4967-80C1-A369399E22EA}"/>
                </a:ext>
              </a:extLst>
            </p:cNvPr>
            <p:cNvCxnSpPr/>
            <p:nvPr/>
          </p:nvCxnSpPr>
          <p:spPr>
            <a:xfrm flipV="1">
              <a:off x="3644701" y="4917959"/>
              <a:ext cx="91440" cy="30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9" name="TextBox 148">
            <a:extLst>
              <a:ext uri="{FF2B5EF4-FFF2-40B4-BE49-F238E27FC236}">
                <a16:creationId xmlns:a16="http://schemas.microsoft.com/office/drawing/2014/main" id="{E69B9D6C-3583-4B12-8EFC-79EAC34DB0CA}"/>
              </a:ext>
            </a:extLst>
          </p:cNvPr>
          <p:cNvSpPr txBox="1"/>
          <p:nvPr/>
        </p:nvSpPr>
        <p:spPr>
          <a:xfrm>
            <a:off x="1594445" y="3386487"/>
            <a:ext cx="492443" cy="461665"/>
          </a:xfrm>
          <a:prstGeom prst="rect">
            <a:avLst/>
          </a:prstGeom>
          <a:noFill/>
        </p:spPr>
        <p:txBody>
          <a:bodyPr wrap="none" rtlCol="0">
            <a:spAutoFit/>
          </a:bodyPr>
          <a:lstStyle/>
          <a:p>
            <a:r>
              <a:rPr lang="en-US" sz="2400" dirty="0"/>
              <a:t>RF</a:t>
            </a:r>
          </a:p>
        </p:txBody>
      </p:sp>
      <p:sp>
        <p:nvSpPr>
          <p:cNvPr id="150" name="TextBox 149">
            <a:extLst>
              <a:ext uri="{FF2B5EF4-FFF2-40B4-BE49-F238E27FC236}">
                <a16:creationId xmlns:a16="http://schemas.microsoft.com/office/drawing/2014/main" id="{F77E1087-9DA7-4854-9536-AB2671ECE0C3}"/>
              </a:ext>
            </a:extLst>
          </p:cNvPr>
          <p:cNvSpPr txBox="1"/>
          <p:nvPr/>
        </p:nvSpPr>
        <p:spPr>
          <a:xfrm>
            <a:off x="1668948" y="1218225"/>
            <a:ext cx="492443" cy="461665"/>
          </a:xfrm>
          <a:prstGeom prst="rect">
            <a:avLst/>
          </a:prstGeom>
          <a:noFill/>
        </p:spPr>
        <p:txBody>
          <a:bodyPr wrap="none" rtlCol="0">
            <a:spAutoFit/>
          </a:bodyPr>
          <a:lstStyle/>
          <a:p>
            <a:r>
              <a:rPr lang="en-US" sz="2400" dirty="0"/>
              <a:t>RF</a:t>
            </a:r>
          </a:p>
        </p:txBody>
      </p:sp>
      <p:cxnSp>
        <p:nvCxnSpPr>
          <p:cNvPr id="154" name="Straight Arrow Connector 153">
            <a:extLst>
              <a:ext uri="{FF2B5EF4-FFF2-40B4-BE49-F238E27FC236}">
                <a16:creationId xmlns:a16="http://schemas.microsoft.com/office/drawing/2014/main" id="{34A6E5FE-0FF1-46DC-B594-7884DF007581}"/>
              </a:ext>
            </a:extLst>
          </p:cNvPr>
          <p:cNvCxnSpPr>
            <a:cxnSpLocks/>
          </p:cNvCxnSpPr>
          <p:nvPr/>
        </p:nvCxnSpPr>
        <p:spPr>
          <a:xfrm>
            <a:off x="10132532" y="1715775"/>
            <a:ext cx="5715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DA372333-BA4C-4411-A576-7D63943E8924}"/>
              </a:ext>
            </a:extLst>
          </p:cNvPr>
          <p:cNvCxnSpPr>
            <a:cxnSpLocks/>
          </p:cNvCxnSpPr>
          <p:nvPr/>
        </p:nvCxnSpPr>
        <p:spPr>
          <a:xfrm>
            <a:off x="1646275" y="1715455"/>
            <a:ext cx="5715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F2787F93-38E1-48AA-8140-A13A1A245940}"/>
              </a:ext>
            </a:extLst>
          </p:cNvPr>
          <p:cNvGrpSpPr/>
          <p:nvPr/>
        </p:nvGrpSpPr>
        <p:grpSpPr>
          <a:xfrm>
            <a:off x="9451103" y="3495732"/>
            <a:ext cx="2188332" cy="987186"/>
            <a:chOff x="9257941" y="3275556"/>
            <a:chExt cx="2188332" cy="987186"/>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A1A7A3F-FEFC-4F03-8D7B-64F84F63F31B}"/>
                    </a:ext>
                  </a:extLst>
                </p:cNvPr>
                <p:cNvSpPr txBox="1"/>
                <p:nvPr/>
              </p:nvSpPr>
              <p:spPr>
                <a:xfrm>
                  <a:off x="10274896" y="3921640"/>
                  <a:ext cx="715103"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400" i="1" smtClean="0">
                                <a:latin typeface="Cambria Math" panose="02040503050406030204" pitchFamily="18" charset="0"/>
                              </a:rPr>
                            </m:ctrlPr>
                          </m:dPr>
                          <m:e>
                            <m:r>
                              <a:rPr lang="en-US" sz="1400" b="0" i="1" smtClean="0">
                                <a:latin typeface="Cambria Math" panose="02040503050406030204" pitchFamily="18" charset="0"/>
                              </a:rPr>
                              <m:t>|0</m:t>
                            </m:r>
                          </m:e>
                        </m:d>
                      </m:oMath>
                    </m:oMathPara>
                  </a14:m>
                  <a:endParaRPr lang="en-US" sz="1400" dirty="0"/>
                </a:p>
              </p:txBody>
            </p:sp>
          </mc:Choice>
          <mc:Fallback xmlns="">
            <p:sp>
              <p:nvSpPr>
                <p:cNvPr id="30" name="TextBox 29">
                  <a:extLst>
                    <a:ext uri="{FF2B5EF4-FFF2-40B4-BE49-F238E27FC236}">
                      <a16:creationId xmlns:a16="http://schemas.microsoft.com/office/drawing/2014/main" id="{CA1A7A3F-FEFC-4F03-8D7B-64F84F63F31B}"/>
                    </a:ext>
                  </a:extLst>
                </p:cNvPr>
                <p:cNvSpPr txBox="1">
                  <a:spLocks noRot="1" noChangeAspect="1" noMove="1" noResize="1" noEditPoints="1" noAdjustHandles="1" noChangeArrowheads="1" noChangeShapeType="1" noTextEdit="1"/>
                </p:cNvSpPr>
                <p:nvPr/>
              </p:nvSpPr>
              <p:spPr>
                <a:xfrm>
                  <a:off x="10274896" y="3921640"/>
                  <a:ext cx="715103" cy="307777"/>
                </a:xfrm>
                <a:prstGeom prst="rect">
                  <a:avLst/>
                </a:prstGeom>
                <a:blipFill>
                  <a:blip r:embed="rId18"/>
                  <a:stretch>
                    <a:fillRect t="-101961" r="-28205" b="-156863"/>
                  </a:stretch>
                </a:blipFill>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32F19B14-14CD-472D-AE8F-22A439DA887B}"/>
                </a:ext>
              </a:extLst>
            </p:cNvPr>
            <p:cNvGrpSpPr/>
            <p:nvPr/>
          </p:nvGrpSpPr>
          <p:grpSpPr>
            <a:xfrm>
              <a:off x="9257941" y="3275556"/>
              <a:ext cx="1627994" cy="987186"/>
              <a:chOff x="6217920" y="2715768"/>
              <a:chExt cx="1222248" cy="741149"/>
            </a:xfrm>
          </p:grpSpPr>
          <p:sp>
            <p:nvSpPr>
              <p:cNvPr id="33" name="Freeform 36">
                <a:extLst>
                  <a:ext uri="{FF2B5EF4-FFF2-40B4-BE49-F238E27FC236}">
                    <a16:creationId xmlns:a16="http://schemas.microsoft.com/office/drawing/2014/main" id="{AAB6AD1C-6457-4D5F-8C23-0833C1DFCCA0}"/>
                  </a:ext>
                </a:extLst>
              </p:cNvPr>
              <p:cNvSpPr/>
              <p:nvPr/>
            </p:nvSpPr>
            <p:spPr>
              <a:xfrm>
                <a:off x="6217920" y="2715768"/>
                <a:ext cx="612648" cy="740664"/>
              </a:xfrm>
              <a:custGeom>
                <a:avLst/>
                <a:gdLst>
                  <a:gd name="connsiteX0" fmla="*/ 0 w 612648"/>
                  <a:gd name="connsiteY0" fmla="*/ 0 h 740664"/>
                  <a:gd name="connsiteX1" fmla="*/ 228600 w 612648"/>
                  <a:gd name="connsiteY1" fmla="*/ 146304 h 740664"/>
                  <a:gd name="connsiteX2" fmla="*/ 393192 w 612648"/>
                  <a:gd name="connsiteY2" fmla="*/ 621792 h 740664"/>
                  <a:gd name="connsiteX3" fmla="*/ 612648 w 612648"/>
                  <a:gd name="connsiteY3" fmla="*/ 740664 h 740664"/>
                </a:gdLst>
                <a:ahLst/>
                <a:cxnLst>
                  <a:cxn ang="0">
                    <a:pos x="connsiteX0" y="connsiteY0"/>
                  </a:cxn>
                  <a:cxn ang="0">
                    <a:pos x="connsiteX1" y="connsiteY1"/>
                  </a:cxn>
                  <a:cxn ang="0">
                    <a:pos x="connsiteX2" y="connsiteY2"/>
                  </a:cxn>
                  <a:cxn ang="0">
                    <a:pos x="connsiteX3" y="connsiteY3"/>
                  </a:cxn>
                </a:cxnLst>
                <a:rect l="l" t="t" r="r" b="b"/>
                <a:pathLst>
                  <a:path w="612648" h="740664">
                    <a:moveTo>
                      <a:pt x="0" y="0"/>
                    </a:moveTo>
                    <a:cubicBezTo>
                      <a:pt x="81534" y="21336"/>
                      <a:pt x="163068" y="42672"/>
                      <a:pt x="228600" y="146304"/>
                    </a:cubicBezTo>
                    <a:cubicBezTo>
                      <a:pt x="294132" y="249936"/>
                      <a:pt x="329184" y="522732"/>
                      <a:pt x="393192" y="621792"/>
                    </a:cubicBezTo>
                    <a:cubicBezTo>
                      <a:pt x="457200" y="720852"/>
                      <a:pt x="534924" y="730758"/>
                      <a:pt x="612648" y="74066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10000"/>
                    </a:schemeClr>
                  </a:solidFill>
                </a:endParaRPr>
              </a:p>
            </p:txBody>
          </p:sp>
          <p:sp>
            <p:nvSpPr>
              <p:cNvPr id="34" name="Freeform 37">
                <a:extLst>
                  <a:ext uri="{FF2B5EF4-FFF2-40B4-BE49-F238E27FC236}">
                    <a16:creationId xmlns:a16="http://schemas.microsoft.com/office/drawing/2014/main" id="{675B5E99-3675-490F-916B-CE8731050738}"/>
                  </a:ext>
                </a:extLst>
              </p:cNvPr>
              <p:cNvSpPr/>
              <p:nvPr/>
            </p:nvSpPr>
            <p:spPr>
              <a:xfrm flipH="1">
                <a:off x="6827520" y="2716253"/>
                <a:ext cx="612648" cy="740664"/>
              </a:xfrm>
              <a:custGeom>
                <a:avLst/>
                <a:gdLst>
                  <a:gd name="connsiteX0" fmla="*/ 0 w 612648"/>
                  <a:gd name="connsiteY0" fmla="*/ 0 h 740664"/>
                  <a:gd name="connsiteX1" fmla="*/ 228600 w 612648"/>
                  <a:gd name="connsiteY1" fmla="*/ 146304 h 740664"/>
                  <a:gd name="connsiteX2" fmla="*/ 393192 w 612648"/>
                  <a:gd name="connsiteY2" fmla="*/ 621792 h 740664"/>
                  <a:gd name="connsiteX3" fmla="*/ 612648 w 612648"/>
                  <a:gd name="connsiteY3" fmla="*/ 740664 h 740664"/>
                </a:gdLst>
                <a:ahLst/>
                <a:cxnLst>
                  <a:cxn ang="0">
                    <a:pos x="connsiteX0" y="connsiteY0"/>
                  </a:cxn>
                  <a:cxn ang="0">
                    <a:pos x="connsiteX1" y="connsiteY1"/>
                  </a:cxn>
                  <a:cxn ang="0">
                    <a:pos x="connsiteX2" y="connsiteY2"/>
                  </a:cxn>
                  <a:cxn ang="0">
                    <a:pos x="connsiteX3" y="connsiteY3"/>
                  </a:cxn>
                </a:cxnLst>
                <a:rect l="l" t="t" r="r" b="b"/>
                <a:pathLst>
                  <a:path w="612648" h="740664">
                    <a:moveTo>
                      <a:pt x="0" y="0"/>
                    </a:moveTo>
                    <a:cubicBezTo>
                      <a:pt x="81534" y="21336"/>
                      <a:pt x="163068" y="42672"/>
                      <a:pt x="228600" y="146304"/>
                    </a:cubicBezTo>
                    <a:cubicBezTo>
                      <a:pt x="294132" y="249936"/>
                      <a:pt x="329184" y="522732"/>
                      <a:pt x="393192" y="621792"/>
                    </a:cubicBezTo>
                    <a:cubicBezTo>
                      <a:pt x="457200" y="720852"/>
                      <a:pt x="534924" y="730758"/>
                      <a:pt x="612648" y="74066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10000"/>
                    </a:schemeClr>
                  </a:solidFill>
                </a:endParaRPr>
              </a:p>
            </p:txBody>
          </p:sp>
        </p:grpSp>
        <p:cxnSp>
          <p:nvCxnSpPr>
            <p:cNvPr id="35" name="Straight Connector 34">
              <a:extLst>
                <a:ext uri="{FF2B5EF4-FFF2-40B4-BE49-F238E27FC236}">
                  <a16:creationId xmlns:a16="http://schemas.microsoft.com/office/drawing/2014/main" id="{DDA0B783-AFDF-453D-9217-80A1F8596FBD}"/>
                </a:ext>
              </a:extLst>
            </p:cNvPr>
            <p:cNvCxnSpPr/>
            <p:nvPr/>
          </p:nvCxnSpPr>
          <p:spPr>
            <a:xfrm>
              <a:off x="9751716" y="4024352"/>
              <a:ext cx="640080" cy="21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5DE6DB7-7461-42CC-8C63-26E5B7E4FB34}"/>
                </a:ext>
              </a:extLst>
            </p:cNvPr>
            <p:cNvCxnSpPr/>
            <p:nvPr/>
          </p:nvCxnSpPr>
          <p:spPr>
            <a:xfrm>
              <a:off x="9621687" y="3684440"/>
              <a:ext cx="888982" cy="15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5801AC3-22BE-43E0-A29C-8836602601F5}"/>
                </a:ext>
              </a:extLst>
            </p:cNvPr>
            <p:cNvCxnSpPr/>
            <p:nvPr/>
          </p:nvCxnSpPr>
          <p:spPr>
            <a:xfrm flipV="1">
              <a:off x="10069869" y="3661114"/>
              <a:ext cx="0" cy="3383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6B848321-D9B7-49FB-A6E5-14101BAF6F8C}"/>
                    </a:ext>
                  </a:extLst>
                </p:cNvPr>
                <p:cNvSpPr txBox="1"/>
                <p:nvPr/>
              </p:nvSpPr>
              <p:spPr>
                <a:xfrm>
                  <a:off x="10334531" y="3596962"/>
                  <a:ext cx="814089"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400" i="1" smtClean="0">
                                <a:latin typeface="Cambria Math" panose="02040503050406030204" pitchFamily="18" charset="0"/>
                              </a:rPr>
                            </m:ctrlPr>
                          </m:dPr>
                          <m:e>
                            <m:r>
                              <a:rPr lang="en-US" sz="1400" b="0" i="1" smtClean="0">
                                <a:latin typeface="Cambria Math" panose="02040503050406030204" pitchFamily="18" charset="0"/>
                              </a:rPr>
                              <m:t>|1</m:t>
                            </m:r>
                          </m:e>
                        </m:d>
                      </m:oMath>
                    </m:oMathPara>
                  </a14:m>
                  <a:endParaRPr lang="en-US" sz="1400" dirty="0"/>
                </a:p>
              </p:txBody>
            </p:sp>
          </mc:Choice>
          <mc:Fallback xmlns="">
            <p:sp>
              <p:nvSpPr>
                <p:cNvPr id="132" name="TextBox 131">
                  <a:extLst>
                    <a:ext uri="{FF2B5EF4-FFF2-40B4-BE49-F238E27FC236}">
                      <a16:creationId xmlns:a16="http://schemas.microsoft.com/office/drawing/2014/main" id="{6B848321-D9B7-49FB-A6E5-14101BAF6F8C}"/>
                    </a:ext>
                  </a:extLst>
                </p:cNvPr>
                <p:cNvSpPr txBox="1">
                  <a:spLocks noRot="1" noChangeAspect="1" noMove="1" noResize="1" noEditPoints="1" noAdjustHandles="1" noChangeArrowheads="1" noChangeShapeType="1" noTextEdit="1"/>
                </p:cNvSpPr>
                <p:nvPr/>
              </p:nvSpPr>
              <p:spPr>
                <a:xfrm>
                  <a:off x="10334531" y="3596962"/>
                  <a:ext cx="814089" cy="307777"/>
                </a:xfrm>
                <a:prstGeom prst="rect">
                  <a:avLst/>
                </a:prstGeom>
                <a:blipFill>
                  <a:blip r:embed="rId19"/>
                  <a:stretch>
                    <a:fillRect t="-101961" r="-18657" b="-1568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9464EB96-4762-48BB-86AD-CAACDE88DE4D}"/>
                    </a:ext>
                  </a:extLst>
                </p:cNvPr>
                <p:cNvSpPr txBox="1"/>
                <p:nvPr/>
              </p:nvSpPr>
              <p:spPr>
                <a:xfrm>
                  <a:off x="10235140" y="3325292"/>
                  <a:ext cx="1211133"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400" i="1" smtClean="0">
                                <a:latin typeface="Cambria Math" panose="02040503050406030204" pitchFamily="18" charset="0"/>
                              </a:rPr>
                            </m:ctrlPr>
                          </m:dPr>
                          <m:e>
                            <m:r>
                              <a:rPr lang="en-US" sz="1400" b="0" i="1" smtClean="0">
                                <a:latin typeface="Cambria Math" panose="02040503050406030204" pitchFamily="18" charset="0"/>
                              </a:rPr>
                              <m:t>|2</m:t>
                            </m:r>
                          </m:e>
                        </m:d>
                      </m:oMath>
                    </m:oMathPara>
                  </a14:m>
                  <a:endParaRPr lang="en-US" sz="1400" dirty="0"/>
                </a:p>
              </p:txBody>
            </p:sp>
          </mc:Choice>
          <mc:Fallback xmlns="">
            <p:sp>
              <p:nvSpPr>
                <p:cNvPr id="153" name="TextBox 152">
                  <a:extLst>
                    <a:ext uri="{FF2B5EF4-FFF2-40B4-BE49-F238E27FC236}">
                      <a16:creationId xmlns:a16="http://schemas.microsoft.com/office/drawing/2014/main" id="{9464EB96-4762-48BB-86AD-CAACDE88DE4D}"/>
                    </a:ext>
                  </a:extLst>
                </p:cNvPr>
                <p:cNvSpPr txBox="1">
                  <a:spLocks noRot="1" noChangeAspect="1" noMove="1" noResize="1" noEditPoints="1" noAdjustHandles="1" noChangeArrowheads="1" noChangeShapeType="1" noTextEdit="1"/>
                </p:cNvSpPr>
                <p:nvPr/>
              </p:nvSpPr>
              <p:spPr>
                <a:xfrm>
                  <a:off x="10235140" y="3325292"/>
                  <a:ext cx="1211133" cy="307777"/>
                </a:xfrm>
                <a:prstGeom prst="rect">
                  <a:avLst/>
                </a:prstGeom>
                <a:blipFill>
                  <a:blip r:embed="rId20"/>
                  <a:stretch>
                    <a:fillRect t="-101961" b="-156863"/>
                  </a:stretch>
                </a:blipFill>
              </p:spPr>
              <p:txBody>
                <a:bodyPr/>
                <a:lstStyle/>
                <a:p>
                  <a:r>
                    <a:rPr lang="en-US">
                      <a:noFill/>
                    </a:rPr>
                    <a:t> </a:t>
                  </a:r>
                </a:p>
              </p:txBody>
            </p:sp>
          </mc:Fallback>
        </mc:AlternateContent>
      </p:grpSp>
      <p:cxnSp>
        <p:nvCxnSpPr>
          <p:cNvPr id="75" name="Straight Connector 74">
            <a:extLst>
              <a:ext uri="{FF2B5EF4-FFF2-40B4-BE49-F238E27FC236}">
                <a16:creationId xmlns:a16="http://schemas.microsoft.com/office/drawing/2014/main" id="{EABA0B5A-47C2-45DE-AB62-6287DD38B121}"/>
              </a:ext>
            </a:extLst>
          </p:cNvPr>
          <p:cNvCxnSpPr/>
          <p:nvPr/>
        </p:nvCxnSpPr>
        <p:spPr>
          <a:xfrm>
            <a:off x="10331100" y="2127427"/>
            <a:ext cx="0" cy="116655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918D9FF7-9E9D-4676-9654-CD877700D3F1}"/>
                  </a:ext>
                </a:extLst>
              </p:cNvPr>
              <p:cNvSpPr txBox="1"/>
              <p:nvPr/>
            </p:nvSpPr>
            <p:spPr>
              <a:xfrm>
                <a:off x="10141768" y="3280673"/>
                <a:ext cx="3486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01</m:t>
                          </m:r>
                        </m:sub>
                      </m:sSub>
                    </m:oMath>
                  </m:oMathPara>
                </a14:m>
                <a:endParaRPr lang="en-US" dirty="0"/>
              </a:p>
            </p:txBody>
          </p:sp>
        </mc:Choice>
        <mc:Fallback xmlns="">
          <p:sp>
            <p:nvSpPr>
              <p:cNvPr id="78" name="TextBox 77">
                <a:extLst>
                  <a:ext uri="{FF2B5EF4-FFF2-40B4-BE49-F238E27FC236}">
                    <a16:creationId xmlns:a16="http://schemas.microsoft.com/office/drawing/2014/main" id="{918D9FF7-9E9D-4676-9654-CD877700D3F1}"/>
                  </a:ext>
                </a:extLst>
              </p:cNvPr>
              <p:cNvSpPr txBox="1">
                <a:spLocks noRot="1" noChangeAspect="1" noMove="1" noResize="1" noEditPoints="1" noAdjustHandles="1" noChangeArrowheads="1" noChangeShapeType="1" noTextEdit="1"/>
              </p:cNvSpPr>
              <p:nvPr/>
            </p:nvSpPr>
            <p:spPr>
              <a:xfrm>
                <a:off x="10141768" y="3280673"/>
                <a:ext cx="348622" cy="276999"/>
              </a:xfrm>
              <a:prstGeom prst="rect">
                <a:avLst/>
              </a:prstGeom>
              <a:blipFill>
                <a:blip r:embed="rId21"/>
                <a:stretch>
                  <a:fillRect l="-24561" t="-2174" r="-5263" b="-32609"/>
                </a:stretch>
              </a:blipFill>
            </p:spPr>
            <p:txBody>
              <a:bodyPr/>
              <a:lstStyle/>
              <a:p>
                <a:r>
                  <a:rPr lang="en-US">
                    <a:noFill/>
                  </a:rPr>
                  <a:t> </a:t>
                </a:r>
              </a:p>
            </p:txBody>
          </p:sp>
        </mc:Fallback>
      </mc:AlternateContent>
      <p:grpSp>
        <p:nvGrpSpPr>
          <p:cNvPr id="140" name="Group 139">
            <a:extLst>
              <a:ext uri="{FF2B5EF4-FFF2-40B4-BE49-F238E27FC236}">
                <a16:creationId xmlns:a16="http://schemas.microsoft.com/office/drawing/2014/main" id="{CEDA0332-0924-4C4E-ACB0-3E070E9144FF}"/>
              </a:ext>
            </a:extLst>
          </p:cNvPr>
          <p:cNvGrpSpPr/>
          <p:nvPr/>
        </p:nvGrpSpPr>
        <p:grpSpPr>
          <a:xfrm>
            <a:off x="5885933" y="1723802"/>
            <a:ext cx="1721674" cy="2706065"/>
            <a:chOff x="2863459" y="2214988"/>
            <a:chExt cx="1721674" cy="2706065"/>
          </a:xfrm>
        </p:grpSpPr>
        <p:cxnSp>
          <p:nvCxnSpPr>
            <p:cNvPr id="141" name="Straight Connector 140">
              <a:extLst>
                <a:ext uri="{FF2B5EF4-FFF2-40B4-BE49-F238E27FC236}">
                  <a16:creationId xmlns:a16="http://schemas.microsoft.com/office/drawing/2014/main" id="{501697E1-6691-4DCE-9BF6-5AB14CF9B772}"/>
                </a:ext>
              </a:extLst>
            </p:cNvPr>
            <p:cNvCxnSpPr/>
            <p:nvPr/>
          </p:nvCxnSpPr>
          <p:spPr>
            <a:xfrm>
              <a:off x="4147777" y="3927763"/>
              <a:ext cx="0" cy="7858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Rectangle 141">
              <a:extLst>
                <a:ext uri="{FF2B5EF4-FFF2-40B4-BE49-F238E27FC236}">
                  <a16:creationId xmlns:a16="http://schemas.microsoft.com/office/drawing/2014/main" id="{A00F9E5A-167F-4837-B64F-1061D6DEF00F}"/>
                </a:ext>
              </a:extLst>
            </p:cNvPr>
            <p:cNvSpPr/>
            <p:nvPr/>
          </p:nvSpPr>
          <p:spPr>
            <a:xfrm>
              <a:off x="4388283" y="4255581"/>
              <a:ext cx="196850" cy="136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143" name="Group 37">
              <a:extLst>
                <a:ext uri="{FF2B5EF4-FFF2-40B4-BE49-F238E27FC236}">
                  <a16:creationId xmlns:a16="http://schemas.microsoft.com/office/drawing/2014/main" id="{6B734275-8465-4D38-97E8-06CCAACEE36F}"/>
                </a:ext>
              </a:extLst>
            </p:cNvPr>
            <p:cNvGrpSpPr>
              <a:grpSpLocks/>
            </p:cNvGrpSpPr>
            <p:nvPr/>
          </p:nvGrpSpPr>
          <p:grpSpPr bwMode="auto">
            <a:xfrm>
              <a:off x="4070239" y="4223984"/>
              <a:ext cx="146052" cy="171453"/>
              <a:chOff x="8370494" y="1270365"/>
              <a:chExt cx="147487" cy="172069"/>
            </a:xfrm>
          </p:grpSpPr>
          <p:cxnSp>
            <p:nvCxnSpPr>
              <p:cNvPr id="219" name="Straight Connector 218">
                <a:extLst>
                  <a:ext uri="{FF2B5EF4-FFF2-40B4-BE49-F238E27FC236}">
                    <a16:creationId xmlns:a16="http://schemas.microsoft.com/office/drawing/2014/main" id="{8255E03B-889C-4D0C-A27E-294980473C6C}"/>
                  </a:ext>
                </a:extLst>
              </p:cNvPr>
              <p:cNvCxnSpPr/>
              <p:nvPr/>
            </p:nvCxnSpPr>
            <p:spPr>
              <a:xfrm flipV="1">
                <a:off x="8370494" y="1270365"/>
                <a:ext cx="147485" cy="172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50DA48AA-4F7E-4CD8-9A18-934DF5D5BFF9}"/>
                  </a:ext>
                </a:extLst>
              </p:cNvPr>
              <p:cNvCxnSpPr/>
              <p:nvPr/>
            </p:nvCxnSpPr>
            <p:spPr>
              <a:xfrm flipH="1" flipV="1">
                <a:off x="8370496" y="1270368"/>
                <a:ext cx="147485" cy="172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4" name="Straight Connector 143">
              <a:extLst>
                <a:ext uri="{FF2B5EF4-FFF2-40B4-BE49-F238E27FC236}">
                  <a16:creationId xmlns:a16="http://schemas.microsoft.com/office/drawing/2014/main" id="{81E6E4BE-AD52-4A47-BDC3-470E2B38E893}"/>
                </a:ext>
              </a:extLst>
            </p:cNvPr>
            <p:cNvCxnSpPr/>
            <p:nvPr/>
          </p:nvCxnSpPr>
          <p:spPr>
            <a:xfrm>
              <a:off x="3121380" y="3937288"/>
              <a:ext cx="102322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781915F2-C43B-45E7-9A2E-4E758555998A}"/>
                </a:ext>
              </a:extLst>
            </p:cNvPr>
            <p:cNvCxnSpPr/>
            <p:nvPr/>
          </p:nvCxnSpPr>
          <p:spPr>
            <a:xfrm>
              <a:off x="3121380" y="4701669"/>
              <a:ext cx="102322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1829086-E946-4805-BFF5-C151B109BC64}"/>
                </a:ext>
              </a:extLst>
            </p:cNvPr>
            <p:cNvCxnSpPr>
              <a:cxnSpLocks/>
            </p:cNvCxnSpPr>
            <p:nvPr/>
          </p:nvCxnSpPr>
          <p:spPr>
            <a:xfrm flipV="1">
              <a:off x="2863459" y="4272382"/>
              <a:ext cx="53421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94F6873-5EF9-4515-8B83-3EF1D1C598CF}"/>
                </a:ext>
              </a:extLst>
            </p:cNvPr>
            <p:cNvCxnSpPr>
              <a:cxnSpLocks/>
            </p:cNvCxnSpPr>
            <p:nvPr/>
          </p:nvCxnSpPr>
          <p:spPr>
            <a:xfrm>
              <a:off x="2865840" y="4394488"/>
              <a:ext cx="53101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AC3901F-AC43-417F-9626-EB84CCAF8B47}"/>
                </a:ext>
              </a:extLst>
            </p:cNvPr>
            <p:cNvCxnSpPr/>
            <p:nvPr/>
          </p:nvCxnSpPr>
          <p:spPr>
            <a:xfrm>
              <a:off x="3121380" y="3921651"/>
              <a:ext cx="0" cy="3696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52B7FE46-052F-435B-BEEB-6BA5F4177697}"/>
                </a:ext>
              </a:extLst>
            </p:cNvPr>
            <p:cNvCxnSpPr/>
            <p:nvPr/>
          </p:nvCxnSpPr>
          <p:spPr>
            <a:xfrm>
              <a:off x="3121380" y="4394488"/>
              <a:ext cx="0" cy="304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9893A2A9-BDF7-40EE-889B-586A7BAF2249}"/>
                </a:ext>
              </a:extLst>
            </p:cNvPr>
            <p:cNvCxnSpPr/>
            <p:nvPr/>
          </p:nvCxnSpPr>
          <p:spPr>
            <a:xfrm>
              <a:off x="3594762" y="3693310"/>
              <a:ext cx="21113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44ADEFE6-2BB6-4D13-AE8E-EA661D3F102C}"/>
                </a:ext>
              </a:extLst>
            </p:cNvPr>
            <p:cNvCxnSpPr/>
            <p:nvPr/>
          </p:nvCxnSpPr>
          <p:spPr>
            <a:xfrm>
              <a:off x="3594762" y="3595975"/>
              <a:ext cx="21113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DB27A6D-5505-4EC0-AD79-6B16D44E92B7}"/>
                </a:ext>
              </a:extLst>
            </p:cNvPr>
            <p:cNvCxnSpPr/>
            <p:nvPr/>
          </p:nvCxnSpPr>
          <p:spPr>
            <a:xfrm>
              <a:off x="3694550" y="3705644"/>
              <a:ext cx="5552" cy="216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16" name="Picture 3">
              <a:extLst>
                <a:ext uri="{FF2B5EF4-FFF2-40B4-BE49-F238E27FC236}">
                  <a16:creationId xmlns:a16="http://schemas.microsoft.com/office/drawing/2014/main" id="{32A96436-362C-49EA-B16E-357E6B90FCF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171831" y="2707947"/>
              <a:ext cx="11017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7" name="Straight Connector 166">
              <a:extLst>
                <a:ext uri="{FF2B5EF4-FFF2-40B4-BE49-F238E27FC236}">
                  <a16:creationId xmlns:a16="http://schemas.microsoft.com/office/drawing/2014/main" id="{A7036843-A147-4AF9-B1A3-E13989529987}"/>
                </a:ext>
              </a:extLst>
            </p:cNvPr>
            <p:cNvCxnSpPr/>
            <p:nvPr/>
          </p:nvCxnSpPr>
          <p:spPr>
            <a:xfrm>
              <a:off x="3579124" y="2550634"/>
              <a:ext cx="21113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AA7363CF-ADE6-401A-97E9-AFF792B84E57}"/>
                </a:ext>
              </a:extLst>
            </p:cNvPr>
            <p:cNvCxnSpPr/>
            <p:nvPr/>
          </p:nvCxnSpPr>
          <p:spPr>
            <a:xfrm>
              <a:off x="3579125" y="2467201"/>
              <a:ext cx="21113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0919F894-6EAE-470E-B7BE-5948F536BF10}"/>
                </a:ext>
              </a:extLst>
            </p:cNvPr>
            <p:cNvCxnSpPr/>
            <p:nvPr/>
          </p:nvCxnSpPr>
          <p:spPr>
            <a:xfrm>
              <a:off x="3684694" y="2214988"/>
              <a:ext cx="0" cy="2411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C7BA5557-09DF-4640-8EC7-48A72A393C78}"/>
                </a:ext>
              </a:extLst>
            </p:cNvPr>
            <p:cNvCxnSpPr/>
            <p:nvPr/>
          </p:nvCxnSpPr>
          <p:spPr>
            <a:xfrm>
              <a:off x="3684692" y="2587395"/>
              <a:ext cx="3520" cy="2035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ACB8ADA2-DFC3-450C-A4B3-177A1033F389}"/>
                </a:ext>
              </a:extLst>
            </p:cNvPr>
            <p:cNvCxnSpPr/>
            <p:nvPr/>
          </p:nvCxnSpPr>
          <p:spPr>
            <a:xfrm>
              <a:off x="3693779" y="3391321"/>
              <a:ext cx="0" cy="1848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B43666D9-B3FA-4600-B7DD-A95AE04208E2}"/>
                </a:ext>
              </a:extLst>
            </p:cNvPr>
            <p:cNvCxnSpPr/>
            <p:nvPr/>
          </p:nvCxnSpPr>
          <p:spPr>
            <a:xfrm>
              <a:off x="3690421" y="4700972"/>
              <a:ext cx="0" cy="1246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E7D5AAF2-DA00-4FD2-8E44-84CAC676A897}"/>
                </a:ext>
              </a:extLst>
            </p:cNvPr>
            <p:cNvCxnSpPr/>
            <p:nvPr/>
          </p:nvCxnSpPr>
          <p:spPr>
            <a:xfrm flipV="1">
              <a:off x="3606055" y="4825932"/>
              <a:ext cx="168733" cy="30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337F840F-A43E-4E0A-9E5E-B5572709C74E}"/>
                </a:ext>
              </a:extLst>
            </p:cNvPr>
            <p:cNvCxnSpPr/>
            <p:nvPr/>
          </p:nvCxnSpPr>
          <p:spPr>
            <a:xfrm flipV="1">
              <a:off x="3621841" y="4869929"/>
              <a:ext cx="137160" cy="30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A68D58F9-24C7-4862-88D8-9DF45EF29D71}"/>
                </a:ext>
              </a:extLst>
            </p:cNvPr>
            <p:cNvCxnSpPr/>
            <p:nvPr/>
          </p:nvCxnSpPr>
          <p:spPr>
            <a:xfrm flipV="1">
              <a:off x="3644701" y="4917959"/>
              <a:ext cx="91440" cy="30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632E3030-266C-4C1B-B9FE-787FD67D0C36}"/>
                  </a:ext>
                </a:extLst>
              </p:cNvPr>
              <p:cNvSpPr txBox="1"/>
              <p:nvPr/>
            </p:nvSpPr>
            <p:spPr>
              <a:xfrm>
                <a:off x="8518321" y="2011602"/>
                <a:ext cx="412485" cy="3166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US" i="1" smtClean="0">
                              <a:latin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𝜋</m:t>
                          </m:r>
                        </m:num>
                        <m:den>
                          <m:r>
                            <a:rPr lang="en-US" b="0" i="1" smtClean="0">
                              <a:latin typeface="Cambria Math" panose="02040503050406030204" pitchFamily="18" charset="0"/>
                            </a:rPr>
                            <m:t>2</m:t>
                          </m:r>
                        </m:den>
                      </m:f>
                    </m:oMath>
                  </m:oMathPara>
                </a14:m>
                <a:endParaRPr lang="en-US" dirty="0"/>
              </a:p>
            </p:txBody>
          </p:sp>
        </mc:Choice>
        <mc:Fallback xmlns="">
          <p:sp>
            <p:nvSpPr>
              <p:cNvPr id="81" name="TextBox 80">
                <a:extLst>
                  <a:ext uri="{FF2B5EF4-FFF2-40B4-BE49-F238E27FC236}">
                    <a16:creationId xmlns:a16="http://schemas.microsoft.com/office/drawing/2014/main" id="{632E3030-266C-4C1B-B9FE-787FD67D0C36}"/>
                  </a:ext>
                </a:extLst>
              </p:cNvPr>
              <p:cNvSpPr txBox="1">
                <a:spLocks noRot="1" noChangeAspect="1" noMove="1" noResize="1" noEditPoints="1" noAdjustHandles="1" noChangeArrowheads="1" noChangeShapeType="1" noTextEdit="1"/>
              </p:cNvSpPr>
              <p:nvPr/>
            </p:nvSpPr>
            <p:spPr>
              <a:xfrm>
                <a:off x="8518321" y="2011602"/>
                <a:ext cx="412485" cy="316625"/>
              </a:xfrm>
              <a:prstGeom prst="rect">
                <a:avLst/>
              </a:prstGeom>
              <a:blipFill>
                <a:blip r:embed="rId22"/>
                <a:stretch>
                  <a:fillRect l="-89706" t="-194231" r="-163235" b="-286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1" name="TextBox 220">
                <a:extLst>
                  <a:ext uri="{FF2B5EF4-FFF2-40B4-BE49-F238E27FC236}">
                    <a16:creationId xmlns:a16="http://schemas.microsoft.com/office/drawing/2014/main" id="{7459B401-351A-4700-93FD-90E5905777CC}"/>
                  </a:ext>
                </a:extLst>
              </p:cNvPr>
              <p:cNvSpPr txBox="1"/>
              <p:nvPr/>
            </p:nvSpPr>
            <p:spPr>
              <a:xfrm>
                <a:off x="8370327" y="3139314"/>
                <a:ext cx="585610" cy="3166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US" i="1" smtClean="0">
                              <a:latin typeface="Cambria Math" panose="02040503050406030204" pitchFamily="18" charset="0"/>
                            </a:rPr>
                          </m:ctrlPr>
                        </m:fPr>
                        <m:num>
                          <m:r>
                            <a:rPr lang="en-US" b="0" i="1" smtClean="0">
                              <a:latin typeface="Cambria Math" panose="02040503050406030204" pitchFamily="18" charset="0"/>
                            </a:rPr>
                            <m:t>−</m:t>
                          </m:r>
                          <m:r>
                            <a:rPr lang="en-US" i="1" smtClean="0">
                              <a:latin typeface="Cambria Math" panose="02040503050406030204" pitchFamily="18" charset="0"/>
                              <a:ea typeface="Cambria Math" panose="02040503050406030204" pitchFamily="18" charset="0"/>
                            </a:rPr>
                            <m:t>𝜋</m:t>
                          </m:r>
                        </m:num>
                        <m:den>
                          <m:r>
                            <a:rPr lang="en-US" b="0" i="1" smtClean="0">
                              <a:latin typeface="Cambria Math" panose="02040503050406030204" pitchFamily="18" charset="0"/>
                            </a:rPr>
                            <m:t>2</m:t>
                          </m:r>
                        </m:den>
                      </m:f>
                    </m:oMath>
                  </m:oMathPara>
                </a14:m>
                <a:endParaRPr lang="en-US" dirty="0"/>
              </a:p>
            </p:txBody>
          </p:sp>
        </mc:Choice>
        <mc:Fallback xmlns="">
          <p:sp>
            <p:nvSpPr>
              <p:cNvPr id="221" name="TextBox 220">
                <a:extLst>
                  <a:ext uri="{FF2B5EF4-FFF2-40B4-BE49-F238E27FC236}">
                    <a16:creationId xmlns:a16="http://schemas.microsoft.com/office/drawing/2014/main" id="{7459B401-351A-4700-93FD-90E5905777CC}"/>
                  </a:ext>
                </a:extLst>
              </p:cNvPr>
              <p:cNvSpPr txBox="1">
                <a:spLocks noRot="1" noChangeAspect="1" noMove="1" noResize="1" noEditPoints="1" noAdjustHandles="1" noChangeArrowheads="1" noChangeShapeType="1" noTextEdit="1"/>
              </p:cNvSpPr>
              <p:nvPr/>
            </p:nvSpPr>
            <p:spPr>
              <a:xfrm>
                <a:off x="8370327" y="3139314"/>
                <a:ext cx="585610" cy="316625"/>
              </a:xfrm>
              <a:prstGeom prst="rect">
                <a:avLst/>
              </a:prstGeom>
              <a:blipFill>
                <a:blip r:embed="rId23"/>
                <a:stretch>
                  <a:fillRect l="-34375" t="-194231" r="-129167" b="-286538"/>
                </a:stretch>
              </a:blipFill>
            </p:spPr>
            <p:txBody>
              <a:bodyPr/>
              <a:lstStyle/>
              <a:p>
                <a:r>
                  <a:rPr lang="en-US">
                    <a:noFill/>
                  </a:rPr>
                  <a:t> </a:t>
                </a:r>
              </a:p>
            </p:txBody>
          </p:sp>
        </mc:Fallback>
      </mc:AlternateContent>
      <p:sp>
        <p:nvSpPr>
          <p:cNvPr id="129" name="TextBox 128">
            <a:extLst>
              <a:ext uri="{FF2B5EF4-FFF2-40B4-BE49-F238E27FC236}">
                <a16:creationId xmlns:a16="http://schemas.microsoft.com/office/drawing/2014/main" id="{8EF2CC04-FDF3-412B-A9FC-60956D4A5BD4}"/>
              </a:ext>
            </a:extLst>
          </p:cNvPr>
          <p:cNvSpPr txBox="1"/>
          <p:nvPr/>
        </p:nvSpPr>
        <p:spPr>
          <a:xfrm>
            <a:off x="2234224" y="4219486"/>
            <a:ext cx="1370750" cy="369332"/>
          </a:xfrm>
          <a:prstGeom prst="rect">
            <a:avLst/>
          </a:prstGeom>
          <a:noFill/>
        </p:spPr>
        <p:txBody>
          <a:bodyPr wrap="square" rtlCol="0">
            <a:spAutoFit/>
          </a:bodyPr>
          <a:lstStyle/>
          <a:p>
            <a:pPr algn="ctr"/>
            <a:r>
              <a:rPr lang="en-US" dirty="0"/>
              <a:t>Qubit</a:t>
            </a:r>
          </a:p>
        </p:txBody>
      </p:sp>
      <p:sp>
        <p:nvSpPr>
          <p:cNvPr id="4" name="Rectangle 3">
            <a:extLst>
              <a:ext uri="{FF2B5EF4-FFF2-40B4-BE49-F238E27FC236}">
                <a16:creationId xmlns:a16="http://schemas.microsoft.com/office/drawing/2014/main" id="{C6ACA57C-1882-4F3C-8A8D-A13CD4C69C61}"/>
              </a:ext>
            </a:extLst>
          </p:cNvPr>
          <p:cNvSpPr/>
          <p:nvPr/>
        </p:nvSpPr>
        <p:spPr>
          <a:xfrm>
            <a:off x="542387" y="836209"/>
            <a:ext cx="11050402" cy="1422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3A774CFC-F6BD-41C0-A78C-22332D107E25}"/>
              </a:ext>
            </a:extLst>
          </p:cNvPr>
          <p:cNvSpPr/>
          <p:nvPr/>
        </p:nvSpPr>
        <p:spPr>
          <a:xfrm>
            <a:off x="2217775" y="2088040"/>
            <a:ext cx="2474758" cy="1344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4015B1AE-6238-4390-BDD8-F23571E81AE9}"/>
              </a:ext>
            </a:extLst>
          </p:cNvPr>
          <p:cNvSpPr/>
          <p:nvPr/>
        </p:nvSpPr>
        <p:spPr>
          <a:xfrm>
            <a:off x="8244888" y="1952094"/>
            <a:ext cx="3913602" cy="2604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021112" y="4588651"/>
            <a:ext cx="8569532" cy="2137311"/>
            <a:chOff x="1021112" y="4605276"/>
            <a:chExt cx="8569532" cy="2137311"/>
          </a:xfrm>
        </p:grpSpPr>
        <p:pic>
          <p:nvPicPr>
            <p:cNvPr id="125" name="Picture 11">
              <a:extLst>
                <a:ext uri="{FF2B5EF4-FFF2-40B4-BE49-F238E27FC236}">
                  <a16:creationId xmlns:a16="http://schemas.microsoft.com/office/drawing/2014/main" id="{9F8BDDEF-154B-440C-B4AA-5811494C8F8B}"/>
                </a:ext>
              </a:extLst>
            </p:cNvPr>
            <p:cNvPicPr>
              <a:picLocks noChangeAspect="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408518" y="4749249"/>
              <a:ext cx="1853832" cy="137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 name="TextBox 125">
              <a:extLst>
                <a:ext uri="{FF2B5EF4-FFF2-40B4-BE49-F238E27FC236}">
                  <a16:creationId xmlns:a16="http://schemas.microsoft.com/office/drawing/2014/main" id="{A766B556-CB22-406A-ACD2-F07835C485FA}"/>
                </a:ext>
              </a:extLst>
            </p:cNvPr>
            <p:cNvSpPr txBox="1"/>
            <p:nvPr/>
          </p:nvSpPr>
          <p:spPr>
            <a:xfrm>
              <a:off x="1021112" y="5941149"/>
              <a:ext cx="2180588" cy="646331"/>
            </a:xfrm>
            <a:prstGeom prst="rect">
              <a:avLst/>
            </a:prstGeom>
            <a:solidFill>
              <a:schemeClr val="bg1"/>
            </a:solidFill>
          </p:spPr>
          <p:txBody>
            <a:bodyPr wrap="square" rtlCol="0">
              <a:spAutoFit/>
            </a:bodyPr>
            <a:lstStyle/>
            <a:p>
              <a:pPr algn="ctr"/>
              <a:r>
                <a:rPr lang="en-US" dirty="0"/>
                <a:t>“3D” - Paddle in cavity</a:t>
              </a:r>
            </a:p>
          </p:txBody>
        </p:sp>
        <p:sp>
          <p:nvSpPr>
            <p:cNvPr id="127" name="Rectangle 126">
              <a:extLst>
                <a:ext uri="{FF2B5EF4-FFF2-40B4-BE49-F238E27FC236}">
                  <a16:creationId xmlns:a16="http://schemas.microsoft.com/office/drawing/2014/main" id="{B6D115FB-B984-45AF-A9E4-1EF37AB04647}"/>
                </a:ext>
              </a:extLst>
            </p:cNvPr>
            <p:cNvSpPr/>
            <p:nvPr/>
          </p:nvSpPr>
          <p:spPr>
            <a:xfrm>
              <a:off x="3777659" y="5922608"/>
              <a:ext cx="1412566" cy="646331"/>
            </a:xfrm>
            <a:prstGeom prst="rect">
              <a:avLst/>
            </a:prstGeom>
          </p:spPr>
          <p:txBody>
            <a:bodyPr wrap="none">
              <a:spAutoFit/>
            </a:bodyPr>
            <a:lstStyle/>
            <a:p>
              <a:pPr algn="ctr"/>
              <a:r>
                <a:rPr lang="en-US" dirty="0"/>
                <a:t>2D - </a:t>
              </a:r>
              <a:r>
                <a:rPr lang="en-US" dirty="0" err="1"/>
                <a:t>Dumbell</a:t>
              </a:r>
              <a:endParaRPr lang="en-US" dirty="0"/>
            </a:p>
            <a:p>
              <a:pPr algn="ctr"/>
              <a:r>
                <a:rPr lang="en-US" dirty="0"/>
                <a:t>On silicon</a:t>
              </a:r>
            </a:p>
          </p:txBody>
        </p:sp>
        <p:sp>
          <p:nvSpPr>
            <p:cNvPr id="135" name="Rectangle 134">
              <a:extLst>
                <a:ext uri="{FF2B5EF4-FFF2-40B4-BE49-F238E27FC236}">
                  <a16:creationId xmlns:a16="http://schemas.microsoft.com/office/drawing/2014/main" id="{916F9858-F2DD-4AE3-BC34-5B4BA86541C9}"/>
                </a:ext>
              </a:extLst>
            </p:cNvPr>
            <p:cNvSpPr/>
            <p:nvPr/>
          </p:nvSpPr>
          <p:spPr>
            <a:xfrm>
              <a:off x="7351650" y="6174393"/>
              <a:ext cx="2238994" cy="369332"/>
            </a:xfrm>
            <a:prstGeom prst="rect">
              <a:avLst/>
            </a:prstGeom>
          </p:spPr>
          <p:txBody>
            <a:bodyPr wrap="square">
              <a:spAutoFit/>
            </a:bodyPr>
            <a:lstStyle/>
            <a:p>
              <a:pPr algn="ctr"/>
              <a:r>
                <a:rPr lang="en-US" dirty="0"/>
                <a:t>“</a:t>
              </a:r>
              <a:r>
                <a:rPr lang="en-US" dirty="0" err="1"/>
                <a:t>Xmon</a:t>
              </a:r>
              <a:r>
                <a:rPr lang="en-US" dirty="0"/>
                <a:t>”– 2D</a:t>
              </a:r>
            </a:p>
          </p:txBody>
        </p:sp>
        <p:sp>
          <p:nvSpPr>
            <p:cNvPr id="136" name="Rectangle 135">
              <a:extLst>
                <a:ext uri="{FF2B5EF4-FFF2-40B4-BE49-F238E27FC236}">
                  <a16:creationId xmlns:a16="http://schemas.microsoft.com/office/drawing/2014/main" id="{183DEF4F-4761-40FE-AC8A-03779CCC0D6F}"/>
                </a:ext>
              </a:extLst>
            </p:cNvPr>
            <p:cNvSpPr/>
            <p:nvPr/>
          </p:nvSpPr>
          <p:spPr>
            <a:xfrm>
              <a:off x="5361705" y="6096256"/>
              <a:ext cx="2479786" cy="646331"/>
            </a:xfrm>
            <a:prstGeom prst="rect">
              <a:avLst/>
            </a:prstGeom>
          </p:spPr>
          <p:txBody>
            <a:bodyPr wrap="square">
              <a:spAutoFit/>
            </a:bodyPr>
            <a:lstStyle/>
            <a:p>
              <a:pPr algn="ctr"/>
              <a:r>
                <a:rPr lang="en-US" dirty="0"/>
                <a:t>Concentric</a:t>
              </a:r>
            </a:p>
            <a:p>
              <a:pPr algn="ctr"/>
              <a:r>
                <a:rPr lang="en-US" dirty="0"/>
                <a:t>On silicon</a:t>
              </a:r>
            </a:p>
          </p:txBody>
        </p:sp>
        <p:pic>
          <p:nvPicPr>
            <p:cNvPr id="137" name="Picture 136">
              <a:extLst>
                <a:ext uri="{FF2B5EF4-FFF2-40B4-BE49-F238E27FC236}">
                  <a16:creationId xmlns:a16="http://schemas.microsoft.com/office/drawing/2014/main" id="{87A2528A-646D-4B66-A96B-CD67DEEFB1C8}"/>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920515" y="4605276"/>
              <a:ext cx="1267186" cy="1491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F46C1944-3A19-8582-8097-9831A4450FF9}"/>
              </a:ext>
            </a:extLst>
          </p:cNvPr>
          <p:cNvPicPr>
            <a:picLocks noChangeAspect="1"/>
          </p:cNvPicPr>
          <p:nvPr/>
        </p:nvPicPr>
        <p:blipFill>
          <a:blip r:embed="rId26">
            <a:extLst>
              <a:ext uri="{BEBA8EAE-BF5A-486C-A8C5-ECC9F3942E4B}">
                <a14:imgProps xmlns:a14="http://schemas.microsoft.com/office/drawing/2010/main">
                  <a14:imgLayer r:embed="rId27">
                    <a14:imgEffect>
                      <a14:artisticPaintStrokes/>
                    </a14:imgEffect>
                  </a14:imgLayer>
                </a14:imgProps>
              </a:ext>
            </a:extLst>
          </a:blip>
          <a:stretch>
            <a:fillRect/>
          </a:stretch>
        </p:blipFill>
        <p:spPr>
          <a:xfrm>
            <a:off x="3909612" y="4869851"/>
            <a:ext cx="1252878" cy="887607"/>
          </a:xfrm>
          <a:prstGeom prst="rect">
            <a:avLst/>
          </a:prstGeom>
        </p:spPr>
      </p:pic>
      <p:pic>
        <p:nvPicPr>
          <p:cNvPr id="17" name="Picture 2">
            <a:extLst>
              <a:ext uri="{FF2B5EF4-FFF2-40B4-BE49-F238E27FC236}">
                <a16:creationId xmlns:a16="http://schemas.microsoft.com/office/drawing/2014/main" id="{618AB123-E675-ADCC-2236-BEFDE3111F92}"/>
              </a:ext>
            </a:extLst>
          </p:cNvPr>
          <p:cNvPicPr>
            <a:picLocks noChangeAspect="1" noChangeArrowheads="1"/>
          </p:cNvPicPr>
          <p:nvPr/>
        </p:nvPicPr>
        <p:blipFill rotWithShape="1">
          <a:blip r:embed="rId28" cstate="email">
            <a:extLst>
              <a:ext uri="{28A0092B-C50C-407E-A947-70E740481C1C}">
                <a14:useLocalDpi xmlns:a14="http://schemas.microsoft.com/office/drawing/2010/main" val="0"/>
              </a:ext>
            </a:extLst>
          </a:blip>
          <a:srcRect l="67875" r="13817" b="76758"/>
          <a:stretch/>
        </p:blipFill>
        <p:spPr bwMode="auto">
          <a:xfrm rot="10800000">
            <a:off x="6078452" y="4765027"/>
            <a:ext cx="1100154" cy="1105440"/>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BE83E962-D255-7EF6-A710-52FEF666F51C}"/>
              </a:ext>
            </a:extLst>
          </p:cNvPr>
          <p:cNvSpPr/>
          <p:nvPr/>
        </p:nvSpPr>
        <p:spPr>
          <a:xfrm>
            <a:off x="12235" y="6590322"/>
            <a:ext cx="9605114" cy="584775"/>
          </a:xfrm>
          <a:prstGeom prst="rect">
            <a:avLst/>
          </a:prstGeom>
        </p:spPr>
        <p:txBody>
          <a:bodyPr wrap="square">
            <a:spAutoFit/>
          </a:bodyPr>
          <a:lstStyle/>
          <a:p>
            <a:r>
              <a:rPr lang="en-US" sz="1600" dirty="0">
                <a:latin typeface="Times-Roman"/>
              </a:rPr>
              <a:t>Paik, et. al. PRL </a:t>
            </a:r>
            <a:r>
              <a:rPr lang="en-US" sz="1600" dirty="0"/>
              <a:t>(2011), </a:t>
            </a:r>
            <a:r>
              <a:rPr lang="en-US" sz="1600" dirty="0" err="1"/>
              <a:t>Barends</a:t>
            </a:r>
            <a:r>
              <a:rPr lang="en-US" sz="1600" dirty="0"/>
              <a:t> PRL (2013), Sandberg APL (2013) </a:t>
            </a:r>
          </a:p>
          <a:p>
            <a:endParaRPr lang="en-US" sz="1600" dirty="0"/>
          </a:p>
        </p:txBody>
      </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8D9EBF01-D76E-A0ED-07C0-4E5C26CA6182}"/>
                  </a:ext>
                </a:extLst>
              </p:cNvPr>
              <p:cNvSpPr txBox="1"/>
              <p:nvPr/>
            </p:nvSpPr>
            <p:spPr>
              <a:xfrm>
                <a:off x="1807073" y="4417754"/>
                <a:ext cx="759119" cy="461665"/>
              </a:xfrm>
              <a:prstGeom prst="rect">
                <a:avLst/>
              </a:prstGeom>
              <a:noFill/>
            </p:spPr>
            <p:txBody>
              <a:bodyPr wrap="none" rtlCol="0">
                <a:spAutoFit/>
              </a:bodyPr>
              <a:lstStyle/>
              <a:p>
                <a14:m>
                  <m:oMath xmlns:m="http://schemas.openxmlformats.org/officeDocument/2006/math">
                    <m:r>
                      <a:rPr lang="en-US" sz="2400" b="0" i="1" smtClean="0">
                        <a:latin typeface="Cambria Math" panose="02040503050406030204" pitchFamily="18" charset="0"/>
                        <a:ea typeface="Cambria Math" panose="02040503050406030204" pitchFamily="18" charset="0"/>
                      </a:rPr>
                      <m:t>𝑐</m:t>
                    </m:r>
                  </m:oMath>
                </a14:m>
                <a:r>
                  <a:rPr lang="en-US" sz="2400" dirty="0"/>
                  <a:t>m’s</a:t>
                </a:r>
              </a:p>
            </p:txBody>
          </p:sp>
        </mc:Choice>
        <mc:Fallback xmlns="">
          <p:sp>
            <p:nvSpPr>
              <p:cNvPr id="77" name="TextBox 76">
                <a:extLst>
                  <a:ext uri="{FF2B5EF4-FFF2-40B4-BE49-F238E27FC236}">
                    <a16:creationId xmlns:a16="http://schemas.microsoft.com/office/drawing/2014/main" id="{8D9EBF01-D76E-A0ED-07C0-4E5C26CA6182}"/>
                  </a:ext>
                </a:extLst>
              </p:cNvPr>
              <p:cNvSpPr txBox="1">
                <a:spLocks noRot="1" noChangeAspect="1" noMove="1" noResize="1" noEditPoints="1" noAdjustHandles="1" noChangeArrowheads="1" noChangeShapeType="1" noTextEdit="1"/>
              </p:cNvSpPr>
              <p:nvPr/>
            </p:nvSpPr>
            <p:spPr>
              <a:xfrm>
                <a:off x="1807073" y="4417754"/>
                <a:ext cx="759119" cy="461665"/>
              </a:xfrm>
              <a:prstGeom prst="rect">
                <a:avLst/>
              </a:prstGeom>
              <a:blipFill>
                <a:blip r:embed="rId29"/>
                <a:stretch>
                  <a:fillRect t="-10667" r="-12000" b="-30667"/>
                </a:stretch>
              </a:blipFill>
            </p:spPr>
            <p:txBody>
              <a:bodyPr/>
              <a:lstStyle/>
              <a:p>
                <a:r>
                  <a:rPr lang="en-US">
                    <a:noFill/>
                  </a:rPr>
                  <a:t> </a:t>
                </a:r>
              </a:p>
            </p:txBody>
          </p:sp>
        </mc:Fallback>
      </mc:AlternateContent>
    </p:spTree>
    <p:extLst>
      <p:ext uri="{BB962C8B-B14F-4D97-AF65-F5344CB8AC3E}">
        <p14:creationId xmlns:p14="http://schemas.microsoft.com/office/powerpoint/2010/main" val="261849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3"/>
                                        </p:tgtEl>
                                      </p:cBhvr>
                                    </p:animEffect>
                                    <p:set>
                                      <p:cBhvr>
                                        <p:cTn id="7" dur="1" fill="hold">
                                          <p:stCondLst>
                                            <p:cond delay="499"/>
                                          </p:stCondLst>
                                        </p:cTn>
                                        <p:tgtEl>
                                          <p:spTgt spid="13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4"/>
                                        </p:tgtEl>
                                      </p:cBhvr>
                                    </p:animEffect>
                                    <p:set>
                                      <p:cBhvr>
                                        <p:cTn id="17" dur="1" fill="hold">
                                          <p:stCondLst>
                                            <p:cond delay="499"/>
                                          </p:stCondLst>
                                        </p:cTn>
                                        <p:tgtEl>
                                          <p:spTgt spid="13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0"/>
                                        </p:tgtEl>
                                        <p:attrNameLst>
                                          <p:attrName>style.visibility</p:attrName>
                                        </p:attrNameLst>
                                      </p:cBhvr>
                                      <p:to>
                                        <p:strVal val="visible"/>
                                      </p:to>
                                    </p:set>
                                    <p:animEffect transition="in" filter="fade">
                                      <p:cBhvr>
                                        <p:cTn id="22"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3" grpId="0" animBg="1"/>
      <p:bldP spid="1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94799" cy="609600"/>
          </a:xfrm>
        </p:spPr>
        <p:txBody>
          <a:bodyPr>
            <a:noAutofit/>
          </a:bodyPr>
          <a:lstStyle/>
          <a:p>
            <a:pPr algn="ctr"/>
            <a:r>
              <a:rPr lang="en-US" sz="3200" dirty="0"/>
              <a:t>Test chip example – SQMS Round Robin Chip</a:t>
            </a:r>
          </a:p>
        </p:txBody>
      </p:sp>
      <p:cxnSp>
        <p:nvCxnSpPr>
          <p:cNvPr id="49" name="Straight Arrow Connector 48"/>
          <p:cNvCxnSpPr>
            <a:cxnSpLocks/>
          </p:cNvCxnSpPr>
          <p:nvPr/>
        </p:nvCxnSpPr>
        <p:spPr>
          <a:xfrm flipV="1">
            <a:off x="1470598" y="1023268"/>
            <a:ext cx="9228" cy="30025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481242" y="3042021"/>
            <a:ext cx="20900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490741" y="2950439"/>
            <a:ext cx="20900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490741" y="3133603"/>
            <a:ext cx="20900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490741" y="3225184"/>
            <a:ext cx="20900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rot="16200000">
            <a:off x="-331217" y="1984051"/>
            <a:ext cx="234711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Frequency (GHz)</a:t>
            </a:r>
          </a:p>
        </p:txBody>
      </p:sp>
      <p:cxnSp>
        <p:nvCxnSpPr>
          <p:cNvPr id="63" name="Straight Connector 62"/>
          <p:cNvCxnSpPr/>
          <p:nvPr/>
        </p:nvCxnSpPr>
        <p:spPr>
          <a:xfrm flipH="1">
            <a:off x="1373023" y="3075230"/>
            <a:ext cx="7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1416403" y="1267479"/>
            <a:ext cx="7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1109237" y="2897261"/>
            <a:ext cx="30168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5</a:t>
            </a:r>
          </a:p>
        </p:txBody>
      </p:sp>
      <p:sp>
        <p:nvSpPr>
          <p:cNvPr id="66" name="TextBox 65"/>
          <p:cNvSpPr txBox="1"/>
          <p:nvPr/>
        </p:nvSpPr>
        <p:spPr>
          <a:xfrm>
            <a:off x="1080219" y="1071557"/>
            <a:ext cx="41870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10</a:t>
            </a:r>
          </a:p>
        </p:txBody>
      </p:sp>
      <p:sp>
        <p:nvSpPr>
          <p:cNvPr id="81" name="TextBox 80"/>
          <p:cNvSpPr txBox="1"/>
          <p:nvPr/>
        </p:nvSpPr>
        <p:spPr>
          <a:xfrm>
            <a:off x="4632626" y="3841135"/>
            <a:ext cx="184731" cy="369332"/>
          </a:xfrm>
          <a:prstGeom prst="rect">
            <a:avLst/>
          </a:prstGeom>
          <a:noFill/>
        </p:spPr>
        <p:txBody>
          <a:bodyPr wrap="none" rtlCol="0">
            <a:spAutoFit/>
          </a:bodyPr>
          <a:lstStyle/>
          <a:p>
            <a:endParaRPr lang="en-US" dirty="0"/>
          </a:p>
        </p:txBody>
      </p:sp>
      <p:grpSp>
        <p:nvGrpSpPr>
          <p:cNvPr id="10" name="Group 9"/>
          <p:cNvGrpSpPr/>
          <p:nvPr/>
        </p:nvGrpSpPr>
        <p:grpSpPr>
          <a:xfrm>
            <a:off x="1459784" y="1536371"/>
            <a:ext cx="4816745" cy="1595642"/>
            <a:chOff x="901852" y="1766258"/>
            <a:chExt cx="4816745" cy="1595642"/>
          </a:xfrm>
        </p:grpSpPr>
        <p:sp>
          <p:nvSpPr>
            <p:cNvPr id="68" name="Arc 67"/>
            <p:cNvSpPr/>
            <p:nvPr/>
          </p:nvSpPr>
          <p:spPr>
            <a:xfrm>
              <a:off x="2510057" y="1990485"/>
              <a:ext cx="1072389" cy="1371415"/>
            </a:xfrm>
            <a:prstGeom prst="arc">
              <a:avLst>
                <a:gd name="adj1" fmla="val 16047086"/>
                <a:gd name="adj2" fmla="val 5842065"/>
              </a:avLst>
            </a:prstGeom>
            <a:noFill/>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3"/>
            <p:cNvGrpSpPr/>
            <p:nvPr/>
          </p:nvGrpSpPr>
          <p:grpSpPr>
            <a:xfrm>
              <a:off x="901852" y="1766258"/>
              <a:ext cx="4816745" cy="420523"/>
              <a:chOff x="901852" y="1766258"/>
              <a:chExt cx="4816745" cy="420523"/>
            </a:xfrm>
          </p:grpSpPr>
          <p:sp>
            <p:nvSpPr>
              <p:cNvPr id="61" name="TextBox 60"/>
              <p:cNvSpPr txBox="1"/>
              <p:nvPr/>
            </p:nvSpPr>
            <p:spPr>
              <a:xfrm>
                <a:off x="3477278" y="1766258"/>
                <a:ext cx="2241319" cy="400110"/>
              </a:xfrm>
              <a:prstGeom prst="rect">
                <a:avLst/>
              </a:prstGeom>
              <a:noFill/>
            </p:spPr>
            <p:txBody>
              <a:bodyPr wrap="none" rtlCol="0">
                <a:spAutoFit/>
              </a:bodyPr>
              <a:lstStyle/>
              <a:p>
                <a:r>
                  <a:rPr lang="en-US" sz="2000" dirty="0">
                    <a:solidFill>
                      <a:srgbClr val="3569F4"/>
                    </a:solidFill>
                    <a:latin typeface="Times New Roman" panose="02020603050405020304" pitchFamily="18" charset="0"/>
                    <a:cs typeface="Times New Roman" panose="02020603050405020304" pitchFamily="18" charset="0"/>
                  </a:rPr>
                  <a:t>Readout Resonators</a:t>
                </a:r>
              </a:p>
            </p:txBody>
          </p:sp>
          <p:grpSp>
            <p:nvGrpSpPr>
              <p:cNvPr id="6" name="Group 5">
                <a:extLst>
                  <a:ext uri="{FF2B5EF4-FFF2-40B4-BE49-F238E27FC236}">
                    <a16:creationId xmlns:a16="http://schemas.microsoft.com/office/drawing/2014/main" id="{650DD90C-481E-4139-96ED-BAA227191A78}"/>
                  </a:ext>
                </a:extLst>
              </p:cNvPr>
              <p:cNvGrpSpPr/>
              <p:nvPr/>
            </p:nvGrpSpPr>
            <p:grpSpPr>
              <a:xfrm>
                <a:off x="901852" y="1912036"/>
                <a:ext cx="2099556" cy="274745"/>
                <a:chOff x="1075710" y="3332726"/>
                <a:chExt cx="2099556" cy="274745"/>
              </a:xfrm>
            </p:grpSpPr>
            <p:cxnSp>
              <p:nvCxnSpPr>
                <p:cNvPr id="48" name="Straight Connector 47">
                  <a:extLst>
                    <a:ext uri="{FF2B5EF4-FFF2-40B4-BE49-F238E27FC236}">
                      <a16:creationId xmlns:a16="http://schemas.microsoft.com/office/drawing/2014/main" id="{0AB87A63-26AD-476F-923E-0ED69FCC2A66}"/>
                    </a:ext>
                  </a:extLst>
                </p:cNvPr>
                <p:cNvCxnSpPr/>
                <p:nvPr/>
              </p:nvCxnSpPr>
              <p:spPr>
                <a:xfrm>
                  <a:off x="1075710" y="3424308"/>
                  <a:ext cx="2090057" cy="0"/>
                </a:xfrm>
                <a:prstGeom prst="line">
                  <a:avLst/>
                </a:prstGeom>
                <a:ln w="38100">
                  <a:solidFill>
                    <a:srgbClr val="4A3DED"/>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C2EEEB4-657D-4596-92B2-FD2F14EC2910}"/>
                    </a:ext>
                  </a:extLst>
                </p:cNvPr>
                <p:cNvCxnSpPr/>
                <p:nvPr/>
              </p:nvCxnSpPr>
              <p:spPr>
                <a:xfrm>
                  <a:off x="1085209" y="3332726"/>
                  <a:ext cx="2090057" cy="0"/>
                </a:xfrm>
                <a:prstGeom prst="line">
                  <a:avLst/>
                </a:prstGeom>
                <a:ln w="38100">
                  <a:solidFill>
                    <a:srgbClr val="4A3DED"/>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BC4096D-684C-44A6-98F4-0CC959FFBCDC}"/>
                    </a:ext>
                  </a:extLst>
                </p:cNvPr>
                <p:cNvCxnSpPr/>
                <p:nvPr/>
              </p:nvCxnSpPr>
              <p:spPr>
                <a:xfrm>
                  <a:off x="1085209" y="3515890"/>
                  <a:ext cx="2090057" cy="0"/>
                </a:xfrm>
                <a:prstGeom prst="line">
                  <a:avLst/>
                </a:prstGeom>
                <a:ln w="38100">
                  <a:solidFill>
                    <a:srgbClr val="4A3DED"/>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88E3AAB-DD2A-4398-AC7E-4BD0FEF601FD}"/>
                    </a:ext>
                  </a:extLst>
                </p:cNvPr>
                <p:cNvCxnSpPr/>
                <p:nvPr/>
              </p:nvCxnSpPr>
              <p:spPr>
                <a:xfrm>
                  <a:off x="1085209" y="3607471"/>
                  <a:ext cx="2090057" cy="0"/>
                </a:xfrm>
                <a:prstGeom prst="line">
                  <a:avLst/>
                </a:prstGeom>
                <a:ln w="38100">
                  <a:solidFill>
                    <a:srgbClr val="4A3DED"/>
                  </a:solidFill>
                </a:ln>
              </p:spPr>
              <p:style>
                <a:lnRef idx="1">
                  <a:schemeClr val="accent1"/>
                </a:lnRef>
                <a:fillRef idx="0">
                  <a:schemeClr val="accent1"/>
                </a:fillRef>
                <a:effectRef idx="0">
                  <a:schemeClr val="accent1"/>
                </a:effectRef>
                <a:fontRef idx="minor">
                  <a:schemeClr val="tx1"/>
                </a:fontRef>
              </p:style>
            </p:cxnSp>
          </p:grpSp>
        </p:grpSp>
      </p:grpSp>
      <p:sp>
        <p:nvSpPr>
          <p:cNvPr id="11" name="TextBox 10">
            <a:extLst>
              <a:ext uri="{FF2B5EF4-FFF2-40B4-BE49-F238E27FC236}">
                <a16:creationId xmlns:a16="http://schemas.microsoft.com/office/drawing/2014/main" id="{9DE9ECC1-F860-CCA1-5C6A-0C550B58A17B}"/>
              </a:ext>
            </a:extLst>
          </p:cNvPr>
          <p:cNvSpPr txBox="1"/>
          <p:nvPr/>
        </p:nvSpPr>
        <p:spPr>
          <a:xfrm>
            <a:off x="4502078" y="2852482"/>
            <a:ext cx="867545" cy="400110"/>
          </a:xfrm>
          <a:prstGeom prst="rect">
            <a:avLst/>
          </a:prstGeom>
          <a:noFill/>
        </p:spPr>
        <p:txBody>
          <a:bodyPr wrap="non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Qubits</a:t>
            </a:r>
          </a:p>
        </p:txBody>
      </p:sp>
      <p:cxnSp>
        <p:nvCxnSpPr>
          <p:cNvPr id="12" name="Straight Connector 11">
            <a:extLst>
              <a:ext uri="{FF2B5EF4-FFF2-40B4-BE49-F238E27FC236}">
                <a16:creationId xmlns:a16="http://schemas.microsoft.com/office/drawing/2014/main" id="{B6C489BD-AD97-5230-E555-5A615906BCF7}"/>
              </a:ext>
            </a:extLst>
          </p:cNvPr>
          <p:cNvCxnSpPr/>
          <p:nvPr/>
        </p:nvCxnSpPr>
        <p:spPr>
          <a:xfrm>
            <a:off x="1481242" y="3315082"/>
            <a:ext cx="20900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01DE11-481E-DC37-0614-D67B966F34FB}"/>
              </a:ext>
            </a:extLst>
          </p:cNvPr>
          <p:cNvCxnSpPr/>
          <p:nvPr/>
        </p:nvCxnSpPr>
        <p:spPr>
          <a:xfrm>
            <a:off x="1481242" y="1596551"/>
            <a:ext cx="2090057" cy="0"/>
          </a:xfrm>
          <a:prstGeom prst="line">
            <a:avLst/>
          </a:prstGeom>
          <a:ln w="38100">
            <a:solidFill>
              <a:srgbClr val="4A3DED"/>
            </a:solidFill>
          </a:ln>
        </p:spPr>
        <p:style>
          <a:lnRef idx="1">
            <a:schemeClr val="accent1"/>
          </a:lnRef>
          <a:fillRef idx="0">
            <a:schemeClr val="accent1"/>
          </a:fillRef>
          <a:effectRef idx="0">
            <a:schemeClr val="accent1"/>
          </a:effectRef>
          <a:fontRef idx="minor">
            <a:schemeClr val="tx1"/>
          </a:fontRef>
        </p:style>
      </p:cxnSp>
      <p:sp>
        <p:nvSpPr>
          <p:cNvPr id="14" name="Arc 13">
            <a:extLst>
              <a:ext uri="{FF2B5EF4-FFF2-40B4-BE49-F238E27FC236}">
                <a16:creationId xmlns:a16="http://schemas.microsoft.com/office/drawing/2014/main" id="{F193D224-298C-7C6D-A10C-AACA8FBC71D0}"/>
              </a:ext>
            </a:extLst>
          </p:cNvPr>
          <p:cNvSpPr/>
          <p:nvPr/>
        </p:nvSpPr>
        <p:spPr>
          <a:xfrm>
            <a:off x="3106345" y="1569833"/>
            <a:ext cx="1072389" cy="1371415"/>
          </a:xfrm>
          <a:prstGeom prst="arc">
            <a:avLst>
              <a:gd name="adj1" fmla="val 16047086"/>
              <a:gd name="adj2" fmla="val 5842065"/>
            </a:avLst>
          </a:prstGeom>
          <a:noFill/>
          <a:ln w="57150">
            <a:solidFill>
              <a:schemeClr val="bg2">
                <a:lumMod val="9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8" name="Picture 2">
            <a:extLst>
              <a:ext uri="{FF2B5EF4-FFF2-40B4-BE49-F238E27FC236}">
                <a16:creationId xmlns:a16="http://schemas.microsoft.com/office/drawing/2014/main" id="{F9FB831D-50B2-6304-9624-8277612DC7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121644" y="1876800"/>
            <a:ext cx="5939941" cy="35355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821F367-8254-AD3D-C6B8-2CD505F7A389}"/>
              </a:ext>
            </a:extLst>
          </p:cNvPr>
          <p:cNvSpPr txBox="1"/>
          <p:nvPr/>
        </p:nvSpPr>
        <p:spPr>
          <a:xfrm>
            <a:off x="1109237" y="4198244"/>
            <a:ext cx="7170852" cy="2246769"/>
          </a:xfrm>
          <a:prstGeom prst="rect">
            <a:avLst/>
          </a:prstGeom>
          <a:noFill/>
        </p:spPr>
        <p:txBody>
          <a:bodyPr wrap="square">
            <a:spAutoFit/>
          </a:bodyPr>
          <a:lstStyle/>
          <a:p>
            <a:pPr marL="285750" indent="-285750">
              <a:buFont typeface="Arial" panose="020B0604020202020204" pitchFamily="34" charset="0"/>
              <a:buChar char="•"/>
            </a:pPr>
            <a:r>
              <a:rPr lang="en-US" sz="2800" dirty="0"/>
              <a:t>5 test resonators along the top</a:t>
            </a:r>
          </a:p>
          <a:p>
            <a:pPr marL="285750" indent="-285750">
              <a:buFont typeface="Arial" panose="020B0604020202020204" pitchFamily="34" charset="0"/>
              <a:buChar char="•"/>
            </a:pPr>
            <a:r>
              <a:rPr lang="en-US" sz="2800" dirty="0"/>
              <a:t> 16 qubits (8 + 8)</a:t>
            </a:r>
          </a:p>
          <a:p>
            <a:pPr marL="742950" lvl="1" indent="-285750">
              <a:buFont typeface="Arial" panose="020B0604020202020204" pitchFamily="34" charset="0"/>
              <a:buChar char="•"/>
            </a:pPr>
            <a:r>
              <a:rPr lang="en-US" sz="2800" dirty="0"/>
              <a:t>Each has it’s own readout resonator</a:t>
            </a:r>
          </a:p>
          <a:p>
            <a:pPr marL="742950" lvl="1" indent="-285750">
              <a:buFont typeface="Arial" panose="020B0604020202020204" pitchFamily="34" charset="0"/>
              <a:buChar char="•"/>
            </a:pPr>
            <a:r>
              <a:rPr lang="en-US" sz="2800" dirty="0"/>
              <a:t>2 fixed frequency</a:t>
            </a:r>
          </a:p>
          <a:p>
            <a:pPr marL="742950" lvl="1" indent="-285750">
              <a:buFont typeface="Arial" panose="020B0604020202020204" pitchFamily="34" charset="0"/>
              <a:buChar char="•"/>
            </a:pPr>
            <a:r>
              <a:rPr lang="en-US" sz="2800" dirty="0"/>
              <a:t>14 tunable frequency</a:t>
            </a:r>
          </a:p>
        </p:txBody>
      </p:sp>
      <p:sp>
        <p:nvSpPr>
          <p:cNvPr id="3" name="TextBox 2">
            <a:extLst>
              <a:ext uri="{FF2B5EF4-FFF2-40B4-BE49-F238E27FC236}">
                <a16:creationId xmlns:a16="http://schemas.microsoft.com/office/drawing/2014/main" id="{3BA93710-9E27-72F6-5617-228B5B44DCAF}"/>
              </a:ext>
            </a:extLst>
          </p:cNvPr>
          <p:cNvSpPr txBox="1"/>
          <p:nvPr/>
        </p:nvSpPr>
        <p:spPr>
          <a:xfrm>
            <a:off x="8561567" y="280969"/>
            <a:ext cx="2722925" cy="400110"/>
          </a:xfrm>
          <a:prstGeom prst="rect">
            <a:avLst/>
          </a:prstGeom>
          <a:noFill/>
        </p:spPr>
        <p:txBody>
          <a:bodyPr wrap="none" rtlCol="0">
            <a:spAutoFit/>
          </a:bodyPr>
          <a:lstStyle/>
          <a:p>
            <a:r>
              <a:rPr lang="en-US" sz="2000" dirty="0"/>
              <a:t>SQMS Round Robin Chip</a:t>
            </a:r>
          </a:p>
        </p:txBody>
      </p:sp>
    </p:spTree>
    <p:extLst>
      <p:ext uri="{BB962C8B-B14F-4D97-AF65-F5344CB8AC3E}">
        <p14:creationId xmlns:p14="http://schemas.microsoft.com/office/powerpoint/2010/main" val="4963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A05E0-B88D-4058-970A-E2C0C90C5807}"/>
              </a:ext>
            </a:extLst>
          </p:cNvPr>
          <p:cNvSpPr>
            <a:spLocks noGrp="1"/>
          </p:cNvSpPr>
          <p:nvPr>
            <p:ph type="title"/>
          </p:nvPr>
        </p:nvSpPr>
        <p:spPr/>
        <p:txBody>
          <a:bodyPr>
            <a:normAutofit fontScale="90000"/>
          </a:bodyPr>
          <a:lstStyle/>
          <a:p>
            <a:r>
              <a:rPr lang="en-US" dirty="0"/>
              <a:t>Circuit design – steps and objectives</a:t>
            </a:r>
          </a:p>
        </p:txBody>
      </p:sp>
      <p:grpSp>
        <p:nvGrpSpPr>
          <p:cNvPr id="19" name="Group 18">
            <a:extLst>
              <a:ext uri="{FF2B5EF4-FFF2-40B4-BE49-F238E27FC236}">
                <a16:creationId xmlns:a16="http://schemas.microsoft.com/office/drawing/2014/main" id="{B2AFEF2A-971E-41E5-BD4B-44F323BFCDEA}"/>
              </a:ext>
            </a:extLst>
          </p:cNvPr>
          <p:cNvGrpSpPr/>
          <p:nvPr/>
        </p:nvGrpSpPr>
        <p:grpSpPr>
          <a:xfrm>
            <a:off x="759297" y="1086591"/>
            <a:ext cx="10341358" cy="4684815"/>
            <a:chOff x="759297" y="1357745"/>
            <a:chExt cx="10341358" cy="3352800"/>
          </a:xfrm>
        </p:grpSpPr>
        <p:cxnSp>
          <p:nvCxnSpPr>
            <p:cNvPr id="20" name="Straight Connector 19">
              <a:extLst>
                <a:ext uri="{FF2B5EF4-FFF2-40B4-BE49-F238E27FC236}">
                  <a16:creationId xmlns:a16="http://schemas.microsoft.com/office/drawing/2014/main" id="{46E3AEE2-4E41-407B-A8C7-38063339C73E}"/>
                </a:ext>
              </a:extLst>
            </p:cNvPr>
            <p:cNvCxnSpPr>
              <a:cxnSpLocks/>
            </p:cNvCxnSpPr>
            <p:nvPr/>
          </p:nvCxnSpPr>
          <p:spPr>
            <a:xfrm>
              <a:off x="3023075" y="1357745"/>
              <a:ext cx="0" cy="3352800"/>
            </a:xfrm>
            <a:prstGeom prst="line">
              <a:avLst/>
            </a:prstGeom>
            <a:ln w="508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227BC51-F6CD-451A-8236-FCF30439D922}"/>
                </a:ext>
              </a:extLst>
            </p:cNvPr>
            <p:cNvSpPr/>
            <p:nvPr/>
          </p:nvSpPr>
          <p:spPr>
            <a:xfrm>
              <a:off x="759297" y="1357745"/>
              <a:ext cx="10341358" cy="3352799"/>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807DA0E-5843-491C-98D2-84533EE4CBD3}"/>
                </a:ext>
              </a:extLst>
            </p:cNvPr>
            <p:cNvSpPr/>
            <p:nvPr/>
          </p:nvSpPr>
          <p:spPr>
            <a:xfrm>
              <a:off x="915269" y="3005950"/>
              <a:ext cx="1921378" cy="62031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Layout</a:t>
              </a:r>
              <a:endParaRPr lang="en-US" dirty="0"/>
            </a:p>
          </p:txBody>
        </p:sp>
        <p:cxnSp>
          <p:nvCxnSpPr>
            <p:cNvPr id="24" name="Straight Arrow Connector 23">
              <a:extLst>
                <a:ext uri="{FF2B5EF4-FFF2-40B4-BE49-F238E27FC236}">
                  <a16:creationId xmlns:a16="http://schemas.microsoft.com/office/drawing/2014/main" id="{3D2F69C6-92F8-4B17-ADDD-5156A8A3B6DD}"/>
                </a:ext>
              </a:extLst>
            </p:cNvPr>
            <p:cNvCxnSpPr>
              <a:cxnSpLocks/>
              <a:stCxn id="22" idx="3"/>
              <a:endCxn id="25" idx="1"/>
            </p:cNvCxnSpPr>
            <p:nvPr/>
          </p:nvCxnSpPr>
          <p:spPr>
            <a:xfrm>
              <a:off x="2836647" y="3316106"/>
              <a:ext cx="626285" cy="0"/>
            </a:xfrm>
            <a:prstGeom prst="straightConnector1">
              <a:avLst/>
            </a:prstGeom>
            <a:ln w="88900">
              <a:solidFill>
                <a:srgbClr val="FF0000"/>
              </a:solidFill>
              <a:tailEnd type="stealth" w="med" len="med"/>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0331035E-5EF1-4B50-9A17-826183A47172}"/>
                </a:ext>
              </a:extLst>
            </p:cNvPr>
            <p:cNvSpPr/>
            <p:nvPr/>
          </p:nvSpPr>
          <p:spPr>
            <a:xfrm>
              <a:off x="3462932" y="3005950"/>
              <a:ext cx="3479377" cy="62031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t>C</a:t>
              </a:r>
              <a:r>
                <a:rPr lang="en-US" sz="3200" dirty="0"/>
                <a:t>ircuit model</a:t>
              </a:r>
              <a:endParaRPr lang="en-US" sz="1600" dirty="0"/>
            </a:p>
          </p:txBody>
        </p:sp>
        <p:cxnSp>
          <p:nvCxnSpPr>
            <p:cNvPr id="26" name="Straight Arrow Connector 25">
              <a:extLst>
                <a:ext uri="{FF2B5EF4-FFF2-40B4-BE49-F238E27FC236}">
                  <a16:creationId xmlns:a16="http://schemas.microsoft.com/office/drawing/2014/main" id="{A0C8736B-9D6D-484C-8F54-47E19ED735B7}"/>
                </a:ext>
              </a:extLst>
            </p:cNvPr>
            <p:cNvCxnSpPr>
              <a:cxnSpLocks/>
              <a:stCxn id="25" idx="3"/>
              <a:endCxn id="27" idx="1"/>
            </p:cNvCxnSpPr>
            <p:nvPr/>
          </p:nvCxnSpPr>
          <p:spPr>
            <a:xfrm flipV="1">
              <a:off x="6942309" y="3316105"/>
              <a:ext cx="501299" cy="1"/>
            </a:xfrm>
            <a:prstGeom prst="straightConnector1">
              <a:avLst/>
            </a:prstGeom>
            <a:ln w="88900">
              <a:solidFill>
                <a:srgbClr val="FF0000"/>
              </a:solidFill>
              <a:tailEnd type="stealth" w="med" len="med"/>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C97CBCD-F528-4541-83BE-DAEE0CDFC4E1}"/>
                </a:ext>
              </a:extLst>
            </p:cNvPr>
            <p:cNvSpPr/>
            <p:nvPr/>
          </p:nvSpPr>
          <p:spPr>
            <a:xfrm>
              <a:off x="7443608" y="2723988"/>
              <a:ext cx="3479377" cy="118423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Physics-Hamiltonian</a:t>
              </a:r>
              <a:endParaRPr lang="en-US" sz="1600" dirty="0"/>
            </a:p>
          </p:txBody>
        </p:sp>
        <p:cxnSp>
          <p:nvCxnSpPr>
            <p:cNvPr id="28" name="Straight Connector 27">
              <a:extLst>
                <a:ext uri="{FF2B5EF4-FFF2-40B4-BE49-F238E27FC236}">
                  <a16:creationId xmlns:a16="http://schemas.microsoft.com/office/drawing/2014/main" id="{CE2D91DA-8C05-45CB-B2EB-C0BCA1BEBB88}"/>
                </a:ext>
              </a:extLst>
            </p:cNvPr>
            <p:cNvCxnSpPr>
              <a:cxnSpLocks/>
              <a:stCxn id="25" idx="2"/>
            </p:cNvCxnSpPr>
            <p:nvPr/>
          </p:nvCxnSpPr>
          <p:spPr>
            <a:xfrm>
              <a:off x="5202620" y="3626261"/>
              <a:ext cx="0" cy="620311"/>
            </a:xfrm>
            <a:prstGeom prst="line">
              <a:avLst/>
            </a:prstGeom>
            <a:ln w="889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091B88B-3D1A-40B0-8489-A6C9EED6B98C}"/>
                </a:ext>
              </a:extLst>
            </p:cNvPr>
            <p:cNvCxnSpPr>
              <a:cxnSpLocks/>
            </p:cNvCxnSpPr>
            <p:nvPr/>
          </p:nvCxnSpPr>
          <p:spPr>
            <a:xfrm flipH="1">
              <a:off x="1804974" y="4246572"/>
              <a:ext cx="7477344" cy="0"/>
            </a:xfrm>
            <a:prstGeom prst="line">
              <a:avLst/>
            </a:prstGeom>
            <a:ln w="889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6026AF6-CD5C-4523-8917-D0A8761AA19E}"/>
                </a:ext>
              </a:extLst>
            </p:cNvPr>
            <p:cNvCxnSpPr>
              <a:cxnSpLocks/>
            </p:cNvCxnSpPr>
            <p:nvPr/>
          </p:nvCxnSpPr>
          <p:spPr>
            <a:xfrm>
              <a:off x="1839015" y="3626261"/>
              <a:ext cx="0" cy="620311"/>
            </a:xfrm>
            <a:prstGeom prst="line">
              <a:avLst/>
            </a:prstGeom>
            <a:ln w="88900">
              <a:solidFill>
                <a:srgbClr val="FF0000"/>
              </a:solidFill>
              <a:headEnd type="stealt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E07D829-5E1C-40BA-AFC5-23B9981AE92C}"/>
                </a:ext>
              </a:extLst>
            </p:cNvPr>
            <p:cNvCxnSpPr>
              <a:cxnSpLocks/>
            </p:cNvCxnSpPr>
            <p:nvPr/>
          </p:nvCxnSpPr>
          <p:spPr>
            <a:xfrm>
              <a:off x="9282317" y="3626261"/>
              <a:ext cx="0" cy="620311"/>
            </a:xfrm>
            <a:prstGeom prst="line">
              <a:avLst/>
            </a:prstGeom>
            <a:ln w="889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31A286AD-BD0B-4E8B-846E-2130FDA7F29C}"/>
                </a:ext>
              </a:extLst>
            </p:cNvPr>
            <p:cNvSpPr/>
            <p:nvPr/>
          </p:nvSpPr>
          <p:spPr>
            <a:xfrm>
              <a:off x="790708" y="1745278"/>
              <a:ext cx="2465319" cy="550669"/>
            </a:xfrm>
            <a:prstGeom prst="rect">
              <a:avLst/>
            </a:prstGeom>
          </p:spPr>
          <p:txBody>
            <a:bodyPr wrap="square">
              <a:spAutoFit/>
            </a:bodyPr>
            <a:lstStyle/>
            <a:p>
              <a:pPr marL="285750" indent="-285750">
                <a:buFont typeface="Wingdings" panose="05000000000000000000" pitchFamily="2" charset="2"/>
                <a:buChar char="Ø"/>
              </a:pPr>
              <a:r>
                <a:rPr lang="en-US" altLang="zh-CN" sz="2200" dirty="0"/>
                <a:t>Connectivity</a:t>
              </a:r>
            </a:p>
            <a:p>
              <a:pPr marL="285750" indent="-285750">
                <a:buFont typeface="Wingdings" panose="05000000000000000000" pitchFamily="2" charset="2"/>
                <a:buChar char="Ø"/>
              </a:pPr>
              <a:r>
                <a:rPr lang="en-US" sz="2200" dirty="0"/>
                <a:t>Compactivity</a:t>
              </a:r>
            </a:p>
          </p:txBody>
        </p:sp>
        <p:cxnSp>
          <p:nvCxnSpPr>
            <p:cNvPr id="33" name="Straight Connector 32">
              <a:extLst>
                <a:ext uri="{FF2B5EF4-FFF2-40B4-BE49-F238E27FC236}">
                  <a16:creationId xmlns:a16="http://schemas.microsoft.com/office/drawing/2014/main" id="{D343317B-4990-4FBE-B91F-1630ECA39985}"/>
                </a:ext>
              </a:extLst>
            </p:cNvPr>
            <p:cNvCxnSpPr>
              <a:cxnSpLocks/>
            </p:cNvCxnSpPr>
            <p:nvPr/>
          </p:nvCxnSpPr>
          <p:spPr>
            <a:xfrm>
              <a:off x="7236703" y="1357745"/>
              <a:ext cx="0" cy="3352800"/>
            </a:xfrm>
            <a:prstGeom prst="line">
              <a:avLst/>
            </a:prstGeom>
            <a:ln w="508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6BC2CF65-7547-4224-927F-3B3AFAED8100}"/>
                </a:ext>
              </a:extLst>
            </p:cNvPr>
            <p:cNvSpPr/>
            <p:nvPr/>
          </p:nvSpPr>
          <p:spPr>
            <a:xfrm>
              <a:off x="3092380" y="1690763"/>
              <a:ext cx="4388948" cy="792964"/>
            </a:xfrm>
            <a:prstGeom prst="rect">
              <a:avLst/>
            </a:prstGeom>
          </p:spPr>
          <p:txBody>
            <a:bodyPr wrap="square">
              <a:spAutoFit/>
            </a:bodyPr>
            <a:lstStyle/>
            <a:p>
              <a:pPr marL="285750" indent="-285750">
                <a:buFont typeface="Wingdings" panose="05000000000000000000" pitchFamily="2" charset="2"/>
                <a:buChar char="Ø"/>
              </a:pPr>
              <a:r>
                <a:rPr lang="en-US" sz="2200" dirty="0">
                  <a:highlight>
                    <a:srgbClr val="FFFF00"/>
                  </a:highlight>
                </a:rPr>
                <a:t>Target desired frequencies</a:t>
              </a:r>
            </a:p>
            <a:p>
              <a:pPr marL="285750" indent="-285750">
                <a:buFont typeface="Wingdings" panose="05000000000000000000" pitchFamily="2" charset="2"/>
                <a:buChar char="Ø"/>
              </a:pPr>
              <a:r>
                <a:rPr lang="en-US" sz="2200" dirty="0">
                  <a:highlight>
                    <a:srgbClr val="FFFF00"/>
                  </a:highlight>
                </a:rPr>
                <a:t>Reduce circuit loss</a:t>
              </a:r>
            </a:p>
            <a:p>
              <a:pPr marL="285750" indent="-285750">
                <a:buFont typeface="Wingdings" panose="05000000000000000000" pitchFamily="2" charset="2"/>
                <a:buChar char="Ø"/>
              </a:pPr>
              <a:r>
                <a:rPr lang="en-US" sz="2200" dirty="0">
                  <a:highlight>
                    <a:srgbClr val="FFFF00"/>
                  </a:highlight>
                </a:rPr>
                <a:t>                         - </a:t>
              </a:r>
              <a:r>
                <a:rPr lang="en-US" sz="2200" u="sng" dirty="0">
                  <a:highlight>
                    <a:srgbClr val="FFFF00"/>
                  </a:highlight>
                </a:rPr>
                <a:t>materials</a:t>
              </a:r>
            </a:p>
          </p:txBody>
        </p:sp>
        <p:sp>
          <p:nvSpPr>
            <p:cNvPr id="35" name="Rectangle 34">
              <a:extLst>
                <a:ext uri="{FF2B5EF4-FFF2-40B4-BE49-F238E27FC236}">
                  <a16:creationId xmlns:a16="http://schemas.microsoft.com/office/drawing/2014/main" id="{C374AE7C-7732-4B6D-9459-1BA05E189C29}"/>
                </a:ext>
              </a:extLst>
            </p:cNvPr>
            <p:cNvSpPr/>
            <p:nvPr/>
          </p:nvSpPr>
          <p:spPr>
            <a:xfrm>
              <a:off x="7404114" y="1690764"/>
              <a:ext cx="3696541" cy="792964"/>
            </a:xfrm>
            <a:prstGeom prst="rect">
              <a:avLst/>
            </a:prstGeom>
          </p:spPr>
          <p:txBody>
            <a:bodyPr wrap="square">
              <a:spAutoFit/>
            </a:bodyPr>
            <a:lstStyle/>
            <a:p>
              <a:pPr marL="285750" indent="-285750">
                <a:buFont typeface="Wingdings" panose="05000000000000000000" pitchFamily="2" charset="2"/>
                <a:buChar char="Ø"/>
              </a:pPr>
              <a:r>
                <a:rPr lang="en-US" sz="2200" dirty="0"/>
                <a:t>Target desired Hamiltonian</a:t>
              </a:r>
            </a:p>
            <a:p>
              <a:pPr marL="742950" lvl="1" indent="-285750">
                <a:buFont typeface="Wingdings" panose="05000000000000000000" pitchFamily="2" charset="2"/>
                <a:buChar char="Ø"/>
              </a:pPr>
              <a:r>
                <a:rPr lang="en-US" sz="2200" dirty="0"/>
                <a:t>Qubit-qubit control</a:t>
              </a:r>
            </a:p>
            <a:p>
              <a:pPr marL="285750" indent="-285750">
                <a:buFont typeface="Wingdings" panose="05000000000000000000" pitchFamily="2" charset="2"/>
                <a:buChar char="Ø"/>
              </a:pPr>
              <a:r>
                <a:rPr lang="en-US" sz="2200" dirty="0"/>
                <a:t>Minimize the cross talk</a:t>
              </a:r>
            </a:p>
          </p:txBody>
        </p:sp>
      </p:grpSp>
    </p:spTree>
    <p:extLst>
      <p:ext uri="{BB962C8B-B14F-4D97-AF65-F5344CB8AC3E}">
        <p14:creationId xmlns:p14="http://schemas.microsoft.com/office/powerpoint/2010/main" val="2815055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A2C6C8-99B5-4E13-8B75-C9E43DCA1910}"/>
              </a:ext>
            </a:extLst>
          </p:cNvPr>
          <p:cNvSpPr/>
          <p:nvPr/>
        </p:nvSpPr>
        <p:spPr>
          <a:xfrm>
            <a:off x="625118" y="2638719"/>
            <a:ext cx="10332967" cy="3636060"/>
          </a:xfrm>
          <a:prstGeom prst="rect">
            <a:avLst/>
          </a:prstGeom>
        </p:spPr>
        <p:txBody>
          <a:bodyPr wrap="square">
            <a:spAutoFit/>
          </a:bodyPr>
          <a:lstStyle/>
          <a:p>
            <a:pPr marL="342900" indent="-342900">
              <a:lnSpc>
                <a:spcPts val="2400"/>
              </a:lnSpc>
              <a:spcAft>
                <a:spcPts val="1200"/>
              </a:spcAft>
              <a:buFont typeface="Arial" pitchFamily="34" charset="0"/>
              <a:buChar char="•"/>
            </a:pPr>
            <a:r>
              <a:rPr lang="en-US" sz="2400" dirty="0">
                <a:sym typeface="Symbol"/>
              </a:rPr>
              <a:t>Loss appears in amorphous materials</a:t>
            </a:r>
          </a:p>
          <a:p>
            <a:pPr marL="800100" lvl="1" indent="-342900">
              <a:lnSpc>
                <a:spcPts val="2400"/>
              </a:lnSpc>
              <a:spcAft>
                <a:spcPts val="1200"/>
              </a:spcAft>
              <a:buFont typeface="Arial" pitchFamily="34" charset="0"/>
              <a:buChar char="•"/>
            </a:pPr>
            <a:r>
              <a:rPr lang="en-US" sz="2400" dirty="0">
                <a:sym typeface="Symbol"/>
              </a:rPr>
              <a:t>Contamination, disorder at interfaces, surfaces </a:t>
            </a:r>
          </a:p>
          <a:p>
            <a:pPr marL="800100" lvl="1" indent="-342900">
              <a:lnSpc>
                <a:spcPts val="2400"/>
              </a:lnSpc>
              <a:spcAft>
                <a:spcPts val="1200"/>
              </a:spcAft>
              <a:buFont typeface="Arial" pitchFamily="34" charset="0"/>
              <a:buChar char="•"/>
            </a:pPr>
            <a:r>
              <a:rPr lang="en-US" sz="2400" dirty="0">
                <a:sym typeface="Symbol"/>
              </a:rPr>
              <a:t>Amorphous </a:t>
            </a:r>
            <a:r>
              <a:rPr lang="en-US" sz="2400" dirty="0" err="1">
                <a:sym typeface="Symbol"/>
              </a:rPr>
              <a:t>AlOx</a:t>
            </a:r>
            <a:r>
              <a:rPr lang="en-US" sz="2400" dirty="0">
                <a:sym typeface="Symbol"/>
              </a:rPr>
              <a:t> junction material</a:t>
            </a:r>
          </a:p>
          <a:p>
            <a:pPr marL="800100" lvl="1" indent="-342900">
              <a:lnSpc>
                <a:spcPts val="2400"/>
              </a:lnSpc>
              <a:spcAft>
                <a:spcPts val="1200"/>
              </a:spcAft>
              <a:buFont typeface="Arial" pitchFamily="34" charset="0"/>
              <a:buChar char="•"/>
            </a:pPr>
            <a:r>
              <a:rPr lang="en-US" sz="2400" dirty="0">
                <a:sym typeface="Symbol"/>
              </a:rPr>
              <a:t>Substrates hold much of the energy</a:t>
            </a:r>
          </a:p>
          <a:p>
            <a:pPr marL="342900" indent="-342900">
              <a:lnSpc>
                <a:spcPts val="2400"/>
              </a:lnSpc>
              <a:spcAft>
                <a:spcPts val="1200"/>
              </a:spcAft>
              <a:buFont typeface="Symbol" panose="05050102010706020507" pitchFamily="18" charset="2"/>
              <a:buChar char="Þ"/>
            </a:pPr>
            <a:r>
              <a:rPr lang="en-US" sz="2400" dirty="0"/>
              <a:t>“</a:t>
            </a:r>
            <a:r>
              <a:rPr lang="en-US" sz="2400" u="sng" dirty="0"/>
              <a:t>Bare circuits</a:t>
            </a:r>
            <a:r>
              <a:rPr lang="en-US" sz="2400" dirty="0"/>
              <a:t>” </a:t>
            </a:r>
          </a:p>
          <a:p>
            <a:pPr marL="800100" lvl="1" indent="-342900">
              <a:lnSpc>
                <a:spcPts val="2400"/>
              </a:lnSpc>
              <a:spcAft>
                <a:spcPts val="1200"/>
              </a:spcAft>
              <a:buFont typeface="Symbol" panose="05050102010706020507" pitchFamily="18" charset="2"/>
              <a:buChar char="Þ"/>
            </a:pPr>
            <a:r>
              <a:rPr lang="en-US" sz="2400" dirty="0"/>
              <a:t> Superconductors on low loss substrates</a:t>
            </a:r>
          </a:p>
          <a:p>
            <a:pPr marL="800100" lvl="1" indent="-342900">
              <a:lnSpc>
                <a:spcPts val="2400"/>
              </a:lnSpc>
              <a:spcAft>
                <a:spcPts val="1200"/>
              </a:spcAft>
              <a:buFont typeface="Symbol" panose="05050102010706020507" pitchFamily="18" charset="2"/>
              <a:buChar char="Þ"/>
            </a:pPr>
            <a:r>
              <a:rPr lang="en-US" sz="2400" dirty="0"/>
              <a:t>Minimize crossovers &amp; lossy dielectrics (no </a:t>
            </a:r>
            <a:r>
              <a:rPr lang="en-US" sz="2400" dirty="0" err="1"/>
              <a:t>SiOx</a:t>
            </a:r>
            <a:r>
              <a:rPr lang="en-US" sz="2400" dirty="0"/>
              <a:t>!)</a:t>
            </a:r>
          </a:p>
          <a:p>
            <a:pPr marL="800100" lvl="1" indent="-342900">
              <a:lnSpc>
                <a:spcPts val="2400"/>
              </a:lnSpc>
              <a:spcAft>
                <a:spcPts val="1200"/>
              </a:spcAft>
              <a:buFont typeface="Symbol" panose="05050102010706020507" pitchFamily="18" charset="2"/>
              <a:buChar char="Þ"/>
            </a:pPr>
            <a:r>
              <a:rPr lang="en-US" sz="2400" dirty="0"/>
              <a:t>Use small junctions</a:t>
            </a:r>
          </a:p>
        </p:txBody>
      </p:sp>
      <p:sp>
        <p:nvSpPr>
          <p:cNvPr id="2" name="Title 1">
            <a:extLst>
              <a:ext uri="{FF2B5EF4-FFF2-40B4-BE49-F238E27FC236}">
                <a16:creationId xmlns:a16="http://schemas.microsoft.com/office/drawing/2014/main" id="{24C6E47E-CAB8-41E1-9006-815958300894}"/>
              </a:ext>
            </a:extLst>
          </p:cNvPr>
          <p:cNvSpPr>
            <a:spLocks noGrp="1"/>
          </p:cNvSpPr>
          <p:nvPr>
            <p:ph type="title"/>
          </p:nvPr>
        </p:nvSpPr>
        <p:spPr>
          <a:xfrm>
            <a:off x="205696" y="-89432"/>
            <a:ext cx="10870343" cy="824551"/>
          </a:xfrm>
        </p:spPr>
        <p:txBody>
          <a:bodyPr>
            <a:normAutofit/>
          </a:bodyPr>
          <a:lstStyle/>
          <a:p>
            <a:r>
              <a:rPr lang="en-US" u="none" dirty="0"/>
              <a:t>Minimizing loss in quantum circuits to get long coherence</a:t>
            </a:r>
          </a:p>
        </p:txBody>
      </p:sp>
      <p:sp>
        <p:nvSpPr>
          <p:cNvPr id="6" name="Rectangle 39">
            <a:extLst>
              <a:ext uri="{FF2B5EF4-FFF2-40B4-BE49-F238E27FC236}">
                <a16:creationId xmlns:a16="http://schemas.microsoft.com/office/drawing/2014/main" id="{A7EB47B4-19C3-419E-A5B0-0FA58BA35446}"/>
              </a:ext>
            </a:extLst>
          </p:cNvPr>
          <p:cNvSpPr>
            <a:spLocks noChangeArrowheads="1"/>
          </p:cNvSpPr>
          <p:nvPr/>
        </p:nvSpPr>
        <p:spPr bwMode="auto">
          <a:xfrm>
            <a:off x="5392034" y="1433518"/>
            <a:ext cx="1252759" cy="353363"/>
          </a:xfrm>
          <a:prstGeom prst="rect">
            <a:avLst/>
          </a:prstGeom>
          <a:solidFill>
            <a:srgbClr val="0000FF"/>
          </a:solidFill>
          <a:ln w="57150">
            <a:solidFill>
              <a:srgbClr val="FF0000"/>
            </a:solidFill>
            <a:miter lim="800000"/>
            <a:headEnd/>
            <a:tailEnd/>
          </a:ln>
        </p:spPr>
        <p:txBody>
          <a:bodyPr wrap="none" anchor="ctr"/>
          <a:lstStyle/>
          <a:p>
            <a:endParaRPr lang="en-US" dirty="0"/>
          </a:p>
        </p:txBody>
      </p:sp>
      <p:sp>
        <p:nvSpPr>
          <p:cNvPr id="7" name="Rectangle 37">
            <a:extLst>
              <a:ext uri="{FF2B5EF4-FFF2-40B4-BE49-F238E27FC236}">
                <a16:creationId xmlns:a16="http://schemas.microsoft.com/office/drawing/2014/main" id="{190DC8A1-01E6-4F11-B1FD-9C574D4D761E}"/>
              </a:ext>
            </a:extLst>
          </p:cNvPr>
          <p:cNvSpPr>
            <a:spLocks noChangeArrowheads="1"/>
          </p:cNvSpPr>
          <p:nvPr/>
        </p:nvSpPr>
        <p:spPr bwMode="auto">
          <a:xfrm flipV="1">
            <a:off x="2431670" y="1453991"/>
            <a:ext cx="1283096" cy="330061"/>
          </a:xfrm>
          <a:prstGeom prst="rect">
            <a:avLst/>
          </a:prstGeom>
          <a:solidFill>
            <a:srgbClr val="0000FF"/>
          </a:solidFill>
          <a:ln w="57150">
            <a:solidFill>
              <a:srgbClr val="FF0000"/>
            </a:solidFill>
            <a:miter lim="800000"/>
            <a:headEnd/>
            <a:tailEnd/>
          </a:ln>
        </p:spPr>
        <p:txBody>
          <a:bodyPr wrap="none" anchor="ctr"/>
          <a:lstStyle/>
          <a:p>
            <a:endParaRPr lang="en-US" sz="1800" dirty="0"/>
          </a:p>
        </p:txBody>
      </p:sp>
      <p:sp>
        <p:nvSpPr>
          <p:cNvPr id="8" name="Rectangle 38">
            <a:extLst>
              <a:ext uri="{FF2B5EF4-FFF2-40B4-BE49-F238E27FC236}">
                <a16:creationId xmlns:a16="http://schemas.microsoft.com/office/drawing/2014/main" id="{CFF99E36-2BA4-49A2-A052-5354B1BF5A0C}"/>
              </a:ext>
            </a:extLst>
          </p:cNvPr>
          <p:cNvSpPr>
            <a:spLocks noChangeArrowheads="1"/>
          </p:cNvSpPr>
          <p:nvPr/>
        </p:nvSpPr>
        <p:spPr bwMode="auto">
          <a:xfrm>
            <a:off x="3728605" y="1730499"/>
            <a:ext cx="1231140" cy="81470"/>
          </a:xfrm>
          <a:prstGeom prst="rect">
            <a:avLst/>
          </a:prstGeom>
          <a:solidFill>
            <a:srgbClr val="0000FF"/>
          </a:solidFill>
          <a:ln w="38100">
            <a:noFill/>
            <a:miter lim="800000"/>
            <a:headEnd/>
            <a:tailEnd/>
          </a:ln>
        </p:spPr>
        <p:txBody>
          <a:bodyPr wrap="none" anchor="ctr"/>
          <a:lstStyle/>
          <a:p>
            <a:endParaRPr lang="en-US" sz="1800" dirty="0"/>
          </a:p>
        </p:txBody>
      </p:sp>
      <p:sp>
        <p:nvSpPr>
          <p:cNvPr id="9" name="Rectangle 42">
            <a:extLst>
              <a:ext uri="{FF2B5EF4-FFF2-40B4-BE49-F238E27FC236}">
                <a16:creationId xmlns:a16="http://schemas.microsoft.com/office/drawing/2014/main" id="{6CFC0AD2-E9A2-46C6-824A-3418D1150AF7}"/>
              </a:ext>
            </a:extLst>
          </p:cNvPr>
          <p:cNvSpPr>
            <a:spLocks noChangeArrowheads="1"/>
          </p:cNvSpPr>
          <p:nvPr/>
        </p:nvSpPr>
        <p:spPr bwMode="auto">
          <a:xfrm>
            <a:off x="4532970" y="1567494"/>
            <a:ext cx="407844" cy="173303"/>
          </a:xfrm>
          <a:prstGeom prst="rect">
            <a:avLst/>
          </a:prstGeom>
          <a:pattFill prst="zigZag">
            <a:fgClr>
              <a:srgbClr val="FF0000"/>
            </a:fgClr>
            <a:bgClr>
              <a:schemeClr val="bg1"/>
            </a:bgClr>
          </a:pattFill>
          <a:ln w="38100">
            <a:noFill/>
            <a:miter lim="800000"/>
            <a:headEnd/>
            <a:tailEnd/>
          </a:ln>
        </p:spPr>
        <p:txBody>
          <a:bodyPr wrap="none" anchor="ctr"/>
          <a:lstStyle/>
          <a:p>
            <a:endParaRPr lang="en-US" sz="1800"/>
          </a:p>
        </p:txBody>
      </p:sp>
      <p:sp>
        <p:nvSpPr>
          <p:cNvPr id="11" name="Rectangle 45">
            <a:extLst>
              <a:ext uri="{FF2B5EF4-FFF2-40B4-BE49-F238E27FC236}">
                <a16:creationId xmlns:a16="http://schemas.microsoft.com/office/drawing/2014/main" id="{51C2B83F-479F-46D7-B248-2A990A2DD721}"/>
              </a:ext>
            </a:extLst>
          </p:cNvPr>
          <p:cNvSpPr>
            <a:spLocks noChangeArrowheads="1"/>
          </p:cNvSpPr>
          <p:nvPr/>
        </p:nvSpPr>
        <p:spPr bwMode="auto">
          <a:xfrm>
            <a:off x="2264577" y="1795579"/>
            <a:ext cx="4777190" cy="567032"/>
          </a:xfrm>
          <a:prstGeom prst="rect">
            <a:avLst/>
          </a:prstGeom>
          <a:solidFill>
            <a:srgbClr val="FF99CC"/>
          </a:solidFill>
          <a:ln w="38100">
            <a:noFill/>
            <a:miter lim="800000"/>
            <a:headEnd/>
            <a:tailEnd/>
          </a:ln>
        </p:spPr>
        <p:txBody>
          <a:bodyPr wrap="none" anchor="ctr"/>
          <a:lstStyle/>
          <a:p>
            <a:endParaRPr lang="en-US" sz="1800"/>
          </a:p>
        </p:txBody>
      </p:sp>
      <p:sp>
        <p:nvSpPr>
          <p:cNvPr id="12" name="TextBox 11">
            <a:extLst>
              <a:ext uri="{FF2B5EF4-FFF2-40B4-BE49-F238E27FC236}">
                <a16:creationId xmlns:a16="http://schemas.microsoft.com/office/drawing/2014/main" id="{180D9D5B-E5BD-4D65-B262-E28F700D75FA}"/>
              </a:ext>
            </a:extLst>
          </p:cNvPr>
          <p:cNvSpPr txBox="1"/>
          <p:nvPr/>
        </p:nvSpPr>
        <p:spPr>
          <a:xfrm>
            <a:off x="3991514" y="1079197"/>
            <a:ext cx="1180708" cy="415498"/>
          </a:xfrm>
          <a:prstGeom prst="rect">
            <a:avLst/>
          </a:prstGeom>
          <a:noFill/>
        </p:spPr>
        <p:txBody>
          <a:bodyPr wrap="none" rtlCol="0">
            <a:spAutoFit/>
          </a:bodyPr>
          <a:lstStyle/>
          <a:p>
            <a:pPr algn="l">
              <a:lnSpc>
                <a:spcPct val="150000"/>
              </a:lnSpc>
            </a:pPr>
            <a:r>
              <a:rPr lang="en-US" sz="1400" dirty="0" err="1"/>
              <a:t>AlO</a:t>
            </a:r>
            <a:r>
              <a:rPr lang="en-US" sz="1400" baseline="-25000" dirty="0" err="1"/>
              <a:t>x</a:t>
            </a:r>
            <a:r>
              <a:rPr lang="en-US" sz="1400" dirty="0"/>
              <a:t> Junction</a:t>
            </a:r>
          </a:p>
        </p:txBody>
      </p:sp>
      <p:sp>
        <p:nvSpPr>
          <p:cNvPr id="15" name="TextBox 14">
            <a:extLst>
              <a:ext uri="{FF2B5EF4-FFF2-40B4-BE49-F238E27FC236}">
                <a16:creationId xmlns:a16="http://schemas.microsoft.com/office/drawing/2014/main" id="{64CDD018-5462-485C-965E-60C64F5DEA2D}"/>
              </a:ext>
            </a:extLst>
          </p:cNvPr>
          <p:cNvSpPr txBox="1"/>
          <p:nvPr/>
        </p:nvSpPr>
        <p:spPr>
          <a:xfrm>
            <a:off x="147611" y="648895"/>
            <a:ext cx="2726837" cy="506292"/>
          </a:xfrm>
          <a:prstGeom prst="rect">
            <a:avLst/>
          </a:prstGeom>
          <a:noFill/>
        </p:spPr>
        <p:txBody>
          <a:bodyPr wrap="none" rtlCol="0">
            <a:spAutoFit/>
          </a:bodyPr>
          <a:lstStyle/>
          <a:p>
            <a:pPr algn="l">
              <a:lnSpc>
                <a:spcPct val="150000"/>
              </a:lnSpc>
            </a:pPr>
            <a:r>
              <a:rPr lang="en-US" sz="2000" dirty="0"/>
              <a:t>Side view, Cross-section:</a:t>
            </a:r>
          </a:p>
        </p:txBody>
      </p:sp>
      <p:sp>
        <p:nvSpPr>
          <p:cNvPr id="16" name="TextBox 15">
            <a:extLst>
              <a:ext uri="{FF2B5EF4-FFF2-40B4-BE49-F238E27FC236}">
                <a16:creationId xmlns:a16="http://schemas.microsoft.com/office/drawing/2014/main" id="{195EB1F8-C5FB-436A-A38E-D1F5F5453BC7}"/>
              </a:ext>
            </a:extLst>
          </p:cNvPr>
          <p:cNvSpPr txBox="1"/>
          <p:nvPr/>
        </p:nvSpPr>
        <p:spPr>
          <a:xfrm>
            <a:off x="2699638" y="1162191"/>
            <a:ext cx="684418" cy="307777"/>
          </a:xfrm>
          <a:prstGeom prst="rect">
            <a:avLst/>
          </a:prstGeom>
          <a:noFill/>
        </p:spPr>
        <p:txBody>
          <a:bodyPr wrap="none" rtlCol="0">
            <a:spAutoFit/>
          </a:bodyPr>
          <a:lstStyle/>
          <a:p>
            <a:r>
              <a:rPr lang="en-US" sz="1400" dirty="0"/>
              <a:t>Plate 1</a:t>
            </a:r>
          </a:p>
        </p:txBody>
      </p:sp>
      <p:grpSp>
        <p:nvGrpSpPr>
          <p:cNvPr id="23" name="Group 22">
            <a:extLst>
              <a:ext uri="{FF2B5EF4-FFF2-40B4-BE49-F238E27FC236}">
                <a16:creationId xmlns:a16="http://schemas.microsoft.com/office/drawing/2014/main" id="{A19B4A49-0D3F-4DE8-A59C-F103D2E8985C}"/>
              </a:ext>
            </a:extLst>
          </p:cNvPr>
          <p:cNvGrpSpPr/>
          <p:nvPr/>
        </p:nvGrpSpPr>
        <p:grpSpPr>
          <a:xfrm>
            <a:off x="3386353" y="854551"/>
            <a:ext cx="2257405" cy="1835358"/>
            <a:chOff x="3386353" y="1070676"/>
            <a:chExt cx="2257405" cy="1835358"/>
          </a:xfrm>
        </p:grpSpPr>
        <p:sp>
          <p:nvSpPr>
            <p:cNvPr id="18" name="Arc 17">
              <a:extLst>
                <a:ext uri="{FF2B5EF4-FFF2-40B4-BE49-F238E27FC236}">
                  <a16:creationId xmlns:a16="http://schemas.microsoft.com/office/drawing/2014/main" id="{289251D7-BE8D-4F83-A429-BC2752BC7A69}"/>
                </a:ext>
              </a:extLst>
            </p:cNvPr>
            <p:cNvSpPr/>
            <p:nvPr/>
          </p:nvSpPr>
          <p:spPr bwMode="auto">
            <a:xfrm flipV="1">
              <a:off x="3400192" y="1189236"/>
              <a:ext cx="2223783" cy="1266018"/>
            </a:xfrm>
            <a:prstGeom prst="arc">
              <a:avLst>
                <a:gd name="adj1" fmla="val 614073"/>
                <a:gd name="adj2" fmla="val 10216458"/>
              </a:avLst>
            </a:prstGeom>
            <a:noFill/>
            <a:ln w="3175" cap="flat" cmpd="sng" algn="ctr">
              <a:solidFill>
                <a:schemeClr val="tx1"/>
              </a:solidFill>
              <a:prstDash val="solid"/>
              <a:round/>
              <a:headEnd type="triangl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pitchFamily="-80" charset="-128"/>
              </a:endParaRPr>
            </a:p>
          </p:txBody>
        </p:sp>
        <p:grpSp>
          <p:nvGrpSpPr>
            <p:cNvPr id="19" name="Group 18">
              <a:extLst>
                <a:ext uri="{FF2B5EF4-FFF2-40B4-BE49-F238E27FC236}">
                  <a16:creationId xmlns:a16="http://schemas.microsoft.com/office/drawing/2014/main" id="{434E0D34-540D-429F-93C0-E5EDBCD16D4F}"/>
                </a:ext>
              </a:extLst>
            </p:cNvPr>
            <p:cNvGrpSpPr/>
            <p:nvPr/>
          </p:nvGrpSpPr>
          <p:grpSpPr>
            <a:xfrm>
              <a:off x="3386353" y="1547034"/>
              <a:ext cx="2257405" cy="1359000"/>
              <a:chOff x="6738170" y="1255755"/>
              <a:chExt cx="619457" cy="795017"/>
            </a:xfrm>
          </p:grpSpPr>
          <p:sp>
            <p:nvSpPr>
              <p:cNvPr id="20" name="Arc 19">
                <a:extLst>
                  <a:ext uri="{FF2B5EF4-FFF2-40B4-BE49-F238E27FC236}">
                    <a16:creationId xmlns:a16="http://schemas.microsoft.com/office/drawing/2014/main" id="{F2CD3F2B-1735-4ABE-973D-3E31BE4485D8}"/>
                  </a:ext>
                </a:extLst>
              </p:cNvPr>
              <p:cNvSpPr/>
              <p:nvPr/>
            </p:nvSpPr>
            <p:spPr bwMode="auto">
              <a:xfrm>
                <a:off x="6758538" y="1255755"/>
                <a:ext cx="599089" cy="583932"/>
              </a:xfrm>
              <a:prstGeom prst="arc">
                <a:avLst>
                  <a:gd name="adj1" fmla="val 21587926"/>
                  <a:gd name="adj2" fmla="val 10934745"/>
                </a:avLst>
              </a:prstGeom>
              <a:noFill/>
              <a:ln w="57150" cap="flat" cmpd="sng" algn="ctr">
                <a:solidFill>
                  <a:schemeClr val="tx1"/>
                </a:solidFill>
                <a:prstDash val="solid"/>
                <a:round/>
                <a:headEnd type="triangl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pitchFamily="-80" charset="-128"/>
                </a:endParaRPr>
              </a:p>
            </p:txBody>
          </p:sp>
          <p:sp>
            <p:nvSpPr>
              <p:cNvPr id="21" name="Rectangle 20">
                <a:extLst>
                  <a:ext uri="{FF2B5EF4-FFF2-40B4-BE49-F238E27FC236}">
                    <a16:creationId xmlns:a16="http://schemas.microsoft.com/office/drawing/2014/main" id="{6F62B0A9-F643-49D1-B92C-671A3D6ACD92}"/>
                  </a:ext>
                </a:extLst>
              </p:cNvPr>
              <p:cNvSpPr/>
              <p:nvPr/>
            </p:nvSpPr>
            <p:spPr>
              <a:xfrm>
                <a:off x="6738170" y="1681441"/>
                <a:ext cx="377026" cy="369331"/>
              </a:xfrm>
              <a:prstGeom prst="rect">
                <a:avLst/>
              </a:prstGeom>
            </p:spPr>
            <p:txBody>
              <a:bodyPr wrap="none">
                <a:spAutoFit/>
              </a:bodyPr>
              <a:lstStyle/>
              <a:p>
                <a:r>
                  <a:rPr lang="en-US" sz="1800" b="1" dirty="0">
                    <a:latin typeface="Mathcad UniMath"/>
                  </a:rPr>
                  <a:t>D</a:t>
                </a:r>
                <a:endParaRPr lang="en-US" sz="1800" dirty="0"/>
              </a:p>
            </p:txBody>
          </p:sp>
        </p:grpSp>
        <p:sp>
          <p:nvSpPr>
            <p:cNvPr id="22" name="Rectangle 21">
              <a:extLst>
                <a:ext uri="{FF2B5EF4-FFF2-40B4-BE49-F238E27FC236}">
                  <a16:creationId xmlns:a16="http://schemas.microsoft.com/office/drawing/2014/main" id="{E7BB5C7E-A71A-49AC-96C3-E717690A5186}"/>
                </a:ext>
              </a:extLst>
            </p:cNvPr>
            <p:cNvSpPr/>
            <p:nvPr/>
          </p:nvSpPr>
          <p:spPr>
            <a:xfrm>
              <a:off x="3477649" y="1070676"/>
              <a:ext cx="354584" cy="369331"/>
            </a:xfrm>
            <a:prstGeom prst="rect">
              <a:avLst/>
            </a:prstGeom>
          </p:spPr>
          <p:txBody>
            <a:bodyPr wrap="none">
              <a:spAutoFit/>
            </a:bodyPr>
            <a:lstStyle/>
            <a:p>
              <a:r>
                <a:rPr lang="en-US" sz="1800" b="1" dirty="0">
                  <a:latin typeface="Mathcad UniMath"/>
                </a:rPr>
                <a:t>E</a:t>
              </a:r>
              <a:endParaRPr lang="en-US" sz="1800" dirty="0"/>
            </a:p>
          </p:txBody>
        </p:sp>
      </p:grpSp>
      <p:sp>
        <p:nvSpPr>
          <p:cNvPr id="24" name="TextBox 23">
            <a:extLst>
              <a:ext uri="{FF2B5EF4-FFF2-40B4-BE49-F238E27FC236}">
                <a16:creationId xmlns:a16="http://schemas.microsoft.com/office/drawing/2014/main" id="{44C2B6D3-E12E-4B99-928D-A27952AE2807}"/>
              </a:ext>
            </a:extLst>
          </p:cNvPr>
          <p:cNvSpPr txBox="1"/>
          <p:nvPr/>
        </p:nvSpPr>
        <p:spPr>
          <a:xfrm>
            <a:off x="347482" y="6465201"/>
            <a:ext cx="8825633" cy="369332"/>
          </a:xfrm>
          <a:prstGeom prst="rect">
            <a:avLst/>
          </a:prstGeom>
          <a:noFill/>
        </p:spPr>
        <p:txBody>
          <a:bodyPr wrap="square" rtlCol="0">
            <a:spAutoFit/>
          </a:bodyPr>
          <a:lstStyle/>
          <a:p>
            <a:r>
              <a:rPr lang="en-US" dirty="0"/>
              <a:t>Paik PRL (2010); </a:t>
            </a:r>
            <a:r>
              <a:rPr lang="en-US" dirty="0" err="1"/>
              <a:t>O’Connel</a:t>
            </a:r>
            <a:r>
              <a:rPr lang="en-US" dirty="0"/>
              <a:t> (2008); Wang APL </a:t>
            </a:r>
            <a:r>
              <a:rPr lang="en-US" b="1" dirty="0"/>
              <a:t>107,</a:t>
            </a:r>
            <a:r>
              <a:rPr lang="en-US" dirty="0"/>
              <a:t>162601 (2015); Simmonds PRL  (2004) </a:t>
            </a:r>
          </a:p>
        </p:txBody>
      </p:sp>
      <p:graphicFrame>
        <p:nvGraphicFramePr>
          <p:cNvPr id="25" name="Table 24">
            <a:extLst>
              <a:ext uri="{FF2B5EF4-FFF2-40B4-BE49-F238E27FC236}">
                <a16:creationId xmlns:a16="http://schemas.microsoft.com/office/drawing/2014/main" id="{31887E54-1974-493C-8078-410C4B125B68}"/>
              </a:ext>
            </a:extLst>
          </p:cNvPr>
          <p:cNvGraphicFramePr>
            <a:graphicFrameLocks noGrp="1"/>
          </p:cNvGraphicFramePr>
          <p:nvPr>
            <p:extLst>
              <p:ext uri="{D42A27DB-BD31-4B8C-83A1-F6EECF244321}">
                <p14:modId xmlns:p14="http://schemas.microsoft.com/office/powerpoint/2010/main" val="2183924904"/>
              </p:ext>
            </p:extLst>
          </p:nvPr>
        </p:nvGraphicFramePr>
        <p:xfrm>
          <a:off x="8055514" y="1011227"/>
          <a:ext cx="3791837" cy="5045587"/>
        </p:xfrm>
        <a:graphic>
          <a:graphicData uri="http://schemas.openxmlformats.org/drawingml/2006/table">
            <a:tbl>
              <a:tblPr firstRow="1" bandRow="1">
                <a:tableStyleId>{D7AC3CCA-C797-4891-BE02-D94E43425B78}</a:tableStyleId>
              </a:tblPr>
              <a:tblGrid>
                <a:gridCol w="1868591">
                  <a:extLst>
                    <a:ext uri="{9D8B030D-6E8A-4147-A177-3AD203B41FA5}">
                      <a16:colId xmlns:a16="http://schemas.microsoft.com/office/drawing/2014/main" val="20000"/>
                    </a:ext>
                  </a:extLst>
                </a:gridCol>
                <a:gridCol w="1923246">
                  <a:extLst>
                    <a:ext uri="{9D8B030D-6E8A-4147-A177-3AD203B41FA5}">
                      <a16:colId xmlns:a16="http://schemas.microsoft.com/office/drawing/2014/main" val="20001"/>
                    </a:ext>
                  </a:extLst>
                </a:gridCol>
              </a:tblGrid>
              <a:tr h="864727">
                <a:tc>
                  <a:txBody>
                    <a:bodyPr/>
                    <a:lstStyle/>
                    <a:p>
                      <a:pPr algn="ctr"/>
                      <a:r>
                        <a:rPr lang="en-US" sz="2800" b="1" kern="1200" dirty="0">
                          <a:solidFill>
                            <a:schemeClr val="dk1"/>
                          </a:solidFill>
                          <a:latin typeface="+mn-lt"/>
                          <a:ea typeface="+mn-ea"/>
                          <a:cs typeface="+mn-cs"/>
                        </a:rPr>
                        <a:t>Material</a:t>
                      </a:r>
                    </a:p>
                  </a:txBody>
                  <a:tcPr/>
                </a:tc>
                <a:tc>
                  <a:txBody>
                    <a:bodyPr/>
                    <a:lstStyle/>
                    <a:p>
                      <a:pPr algn="ctr"/>
                      <a:r>
                        <a:rPr lang="en-US" sz="2800" b="1" kern="1200" dirty="0">
                          <a:solidFill>
                            <a:schemeClr val="dk1"/>
                          </a:solidFill>
                          <a:latin typeface="+mn-lt"/>
                          <a:ea typeface="+mn-ea"/>
                          <a:cs typeface="+mn-cs"/>
                        </a:rPr>
                        <a:t>Loss</a:t>
                      </a:r>
                      <a:endParaRPr lang="en-US" sz="2800" b="1" kern="1200" dirty="0">
                        <a:solidFill>
                          <a:schemeClr val="dk1"/>
                        </a:solidFill>
                        <a:latin typeface="+mn-lt"/>
                        <a:ea typeface="+mn-ea"/>
                        <a:cs typeface="+mn-cs"/>
                        <a:sym typeface="Symbol"/>
                      </a:endParaRPr>
                    </a:p>
                    <a:p>
                      <a:pPr algn="ctr"/>
                      <a:r>
                        <a:rPr lang="en-US" sz="2800" b="1" kern="1200" dirty="0">
                          <a:solidFill>
                            <a:schemeClr val="dk1"/>
                          </a:solidFill>
                          <a:latin typeface="+mn-lt"/>
                          <a:ea typeface="+mn-ea"/>
                          <a:cs typeface="+mn-cs"/>
                          <a:sym typeface="Symbol"/>
                        </a:rPr>
                        <a:t>(10-6)</a:t>
                      </a:r>
                    </a:p>
                  </a:txBody>
                  <a:tcPr/>
                </a:tc>
                <a:extLst>
                  <a:ext uri="{0D108BD9-81ED-4DB2-BD59-A6C34878D82A}">
                    <a16:rowId xmlns:a16="http://schemas.microsoft.com/office/drawing/2014/main" val="10000"/>
                  </a:ext>
                </a:extLst>
              </a:tr>
              <a:tr h="3902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0000"/>
                          </a:solidFill>
                        </a:rPr>
                        <a:t>CVD</a:t>
                      </a:r>
                      <a:r>
                        <a:rPr lang="en-US" sz="2000" baseline="0" dirty="0">
                          <a:solidFill>
                            <a:srgbClr val="FF0000"/>
                          </a:solidFill>
                        </a:rPr>
                        <a:t> a-</a:t>
                      </a:r>
                      <a:r>
                        <a:rPr lang="en-US" sz="2000" dirty="0" err="1">
                          <a:solidFill>
                            <a:srgbClr val="FF0000"/>
                          </a:solidFill>
                        </a:rPr>
                        <a:t>SiO</a:t>
                      </a:r>
                      <a:r>
                        <a:rPr lang="en-US" sz="2000" baseline="-25000" dirty="0" err="1">
                          <a:solidFill>
                            <a:srgbClr val="FF0000"/>
                          </a:solidFill>
                        </a:rPr>
                        <a:t>X</a:t>
                      </a:r>
                      <a:endParaRPr lang="en-US" sz="2000" dirty="0">
                        <a:solidFill>
                          <a:srgbClr val="FF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0000"/>
                          </a:solidFill>
                        </a:rPr>
                        <a:t>3000</a:t>
                      </a:r>
                    </a:p>
                  </a:txBody>
                  <a:tcPr/>
                </a:tc>
                <a:extLst>
                  <a:ext uri="{0D108BD9-81ED-4DB2-BD59-A6C34878D82A}">
                    <a16:rowId xmlns:a16="http://schemas.microsoft.com/office/drawing/2014/main" val="10001"/>
                  </a:ext>
                </a:extLst>
              </a:tr>
              <a:tr h="5040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0000"/>
                          </a:solidFill>
                        </a:rPr>
                        <a:t>a-</a:t>
                      </a:r>
                      <a:r>
                        <a:rPr lang="en-US" sz="2000" dirty="0" err="1">
                          <a:solidFill>
                            <a:srgbClr val="FF0000"/>
                          </a:solidFill>
                        </a:rPr>
                        <a:t>AlO</a:t>
                      </a:r>
                      <a:r>
                        <a:rPr lang="en-US" sz="2000" baseline="-25000" dirty="0" err="1">
                          <a:solidFill>
                            <a:srgbClr val="FF0000"/>
                          </a:solidFill>
                        </a:rPr>
                        <a:t>X</a:t>
                      </a:r>
                      <a:endParaRPr lang="en-US" sz="2000" dirty="0">
                        <a:solidFill>
                          <a:srgbClr val="FF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0000"/>
                          </a:solidFill>
                          <a:sym typeface="Mathematica3Mono" panose="00000400000000000000" pitchFamily="2" charset="2"/>
                        </a:rPr>
                        <a:t>9.8</a:t>
                      </a:r>
                      <a:endParaRPr lang="en-US" sz="2000" dirty="0">
                        <a:solidFill>
                          <a:srgbClr val="FF0000"/>
                        </a:solidFill>
                      </a:endParaRPr>
                    </a:p>
                  </a:txBody>
                  <a:tcPr/>
                </a:tc>
                <a:extLst>
                  <a:ext uri="{0D108BD9-81ED-4DB2-BD59-A6C34878D82A}">
                    <a16:rowId xmlns:a16="http://schemas.microsoft.com/office/drawing/2014/main" val="10002"/>
                  </a:ext>
                </a:extLst>
              </a:tr>
              <a:tr h="673633">
                <a:tc>
                  <a:txBody>
                    <a:bodyPr/>
                    <a:lstStyle/>
                    <a:p>
                      <a:pPr algn="ctr"/>
                      <a:r>
                        <a:rPr lang="en-US" sz="2000" dirty="0">
                          <a:solidFill>
                            <a:srgbClr val="FF0000"/>
                          </a:solidFill>
                        </a:rPr>
                        <a:t>a-</a:t>
                      </a:r>
                      <a:r>
                        <a:rPr lang="en-US" sz="2000" dirty="0" err="1">
                          <a:solidFill>
                            <a:srgbClr val="FF0000"/>
                          </a:solidFill>
                        </a:rPr>
                        <a:t>SiN</a:t>
                      </a:r>
                      <a:r>
                        <a:rPr lang="en-US" sz="2000" dirty="0">
                          <a:solidFill>
                            <a:srgbClr val="FF0000"/>
                          </a:solidFill>
                        </a:rPr>
                        <a:t> (N-rich)</a:t>
                      </a:r>
                    </a:p>
                    <a:p>
                      <a:pPr algn="ctr"/>
                      <a:r>
                        <a:rPr lang="en-US" sz="2000" dirty="0">
                          <a:solidFill>
                            <a:srgbClr val="FF0000"/>
                          </a:solidFill>
                        </a:rPr>
                        <a:t>           (Si-rich)</a:t>
                      </a:r>
                      <a:endParaRPr lang="en-US" sz="2000" dirty="0">
                        <a:solidFill>
                          <a:schemeClr val="tx1">
                            <a:lumMod val="95000"/>
                            <a:lumOff val="5000"/>
                          </a:schemeClr>
                        </a:solidFill>
                      </a:endParaRPr>
                    </a:p>
                  </a:txBody>
                  <a:tcPr/>
                </a:tc>
                <a:tc>
                  <a:txBody>
                    <a:bodyPr/>
                    <a:lstStyle/>
                    <a:p>
                      <a:pPr algn="ctr"/>
                      <a:r>
                        <a:rPr lang="en-US" sz="2000" dirty="0">
                          <a:solidFill>
                            <a:srgbClr val="FF0000"/>
                          </a:solidFill>
                        </a:rPr>
                        <a:t>200</a:t>
                      </a:r>
                    </a:p>
                    <a:p>
                      <a:pPr algn="ctr"/>
                      <a:r>
                        <a:rPr lang="en-US" sz="2000" b="1" dirty="0">
                          <a:solidFill>
                            <a:srgbClr val="FF0000"/>
                          </a:solidFill>
                        </a:rPr>
                        <a:t>25</a:t>
                      </a:r>
                    </a:p>
                  </a:txBody>
                  <a:tcPr/>
                </a:tc>
                <a:extLst>
                  <a:ext uri="{0D108BD9-81ED-4DB2-BD59-A6C34878D82A}">
                    <a16:rowId xmlns:a16="http://schemas.microsoft.com/office/drawing/2014/main" val="10003"/>
                  </a:ext>
                </a:extLst>
              </a:tr>
              <a:tr h="673633">
                <a:tc>
                  <a:txBody>
                    <a:bodyPr/>
                    <a:lstStyle/>
                    <a:p>
                      <a:pPr algn="ctr"/>
                      <a:r>
                        <a:rPr lang="en-US" sz="2000" dirty="0" err="1">
                          <a:solidFill>
                            <a:srgbClr val="FF0000"/>
                          </a:solidFill>
                        </a:rPr>
                        <a:t>a-Si:Sputtered</a:t>
                      </a:r>
                      <a:endParaRPr lang="en-US" sz="2000" dirty="0">
                        <a:solidFill>
                          <a:srgbClr val="FF0000"/>
                        </a:solidFill>
                      </a:endParaRPr>
                    </a:p>
                    <a:p>
                      <a:pPr algn="ctr"/>
                      <a:r>
                        <a:rPr lang="en-US" sz="2000" dirty="0">
                          <a:solidFill>
                            <a:srgbClr val="FF0000"/>
                          </a:solidFill>
                        </a:rPr>
                        <a:t>       :Hydrogen</a:t>
                      </a:r>
                    </a:p>
                  </a:txBody>
                  <a:tcPr/>
                </a:tc>
                <a:tc>
                  <a:txBody>
                    <a:bodyPr/>
                    <a:lstStyle/>
                    <a:p>
                      <a:pPr algn="ctr"/>
                      <a:r>
                        <a:rPr lang="en-US" sz="2000" dirty="0">
                          <a:solidFill>
                            <a:srgbClr val="FF0000"/>
                          </a:solidFill>
                        </a:rPr>
                        <a:t>600</a:t>
                      </a:r>
                      <a:br>
                        <a:rPr lang="en-US" sz="2000" dirty="0">
                          <a:solidFill>
                            <a:srgbClr val="FF0000"/>
                          </a:solidFill>
                        </a:rPr>
                      </a:br>
                      <a:r>
                        <a:rPr lang="en-US" sz="2000" b="1" dirty="0">
                          <a:solidFill>
                            <a:srgbClr val="FF0000"/>
                          </a:solidFill>
                        </a:rPr>
                        <a:t>25</a:t>
                      </a:r>
                    </a:p>
                  </a:txBody>
                  <a:tcPr/>
                </a:tc>
                <a:extLst>
                  <a:ext uri="{0D108BD9-81ED-4DB2-BD59-A6C34878D82A}">
                    <a16:rowId xmlns:a16="http://schemas.microsoft.com/office/drawing/2014/main" val="1665846240"/>
                  </a:ext>
                </a:extLst>
              </a:tr>
              <a:tr h="6736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bulk</a:t>
                      </a:r>
                      <a:r>
                        <a:rPr lang="en-US" sz="2000" baseline="0" dirty="0"/>
                        <a:t>-</a:t>
                      </a:r>
                      <a:r>
                        <a:rPr lang="en-US" sz="2000" dirty="0"/>
                        <a:t>Si</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(intrinsic)</a:t>
                      </a:r>
                      <a:endParaRPr lang="en-US" sz="2000" dirty="0">
                        <a:solidFill>
                          <a:schemeClr val="tx1">
                            <a:lumMod val="95000"/>
                            <a:lumOff val="5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&lt;1</a:t>
                      </a:r>
                      <a:endParaRPr lang="en-US" sz="2000" dirty="0">
                        <a:solidFill>
                          <a:schemeClr val="tx1">
                            <a:lumMod val="95000"/>
                            <a:lumOff val="5000"/>
                          </a:schemeClr>
                        </a:solidFill>
                      </a:endParaRPr>
                    </a:p>
                  </a:txBody>
                  <a:tcPr/>
                </a:tc>
                <a:extLst>
                  <a:ext uri="{0D108BD9-81ED-4DB2-BD59-A6C34878D82A}">
                    <a16:rowId xmlns:a16="http://schemas.microsoft.com/office/drawing/2014/main" val="10005"/>
                  </a:ext>
                </a:extLst>
              </a:tr>
              <a:tr h="6736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latin typeface="+mn-lt"/>
                          <a:ea typeface="+mn-ea"/>
                          <a:cs typeface="+mn-cs"/>
                        </a:rPr>
                        <a:t>Al2O3 (sapphire)</a:t>
                      </a:r>
                    </a:p>
                  </a:txBody>
                  <a:tcPr/>
                </a:tc>
                <a:tc>
                  <a:txBody>
                    <a:bodyPr/>
                    <a:lstStyle/>
                    <a:p>
                      <a:pPr algn="ctr"/>
                      <a:r>
                        <a:rPr lang="en-US" sz="2000" kern="1200" dirty="0">
                          <a:solidFill>
                            <a:schemeClr val="dk1"/>
                          </a:solidFill>
                          <a:latin typeface="+mn-lt"/>
                          <a:ea typeface="+mn-ea"/>
                          <a:cs typeface="+mn-cs"/>
                        </a:rPr>
                        <a:t>&lt;&lt;1</a:t>
                      </a:r>
                    </a:p>
                  </a:txBody>
                  <a:tcPr/>
                </a:tc>
                <a:extLst>
                  <a:ext uri="{0D108BD9-81ED-4DB2-BD59-A6C34878D82A}">
                    <a16:rowId xmlns:a16="http://schemas.microsoft.com/office/drawing/2014/main" val="10006"/>
                  </a:ext>
                </a:extLst>
              </a:tr>
              <a:tr h="3902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Vacuum</a:t>
                      </a:r>
                      <a:endParaRPr lang="en-US" sz="2000" dirty="0">
                        <a:solidFill>
                          <a:schemeClr val="tx1">
                            <a:lumMod val="95000"/>
                            <a:lumOff val="5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lumMod val="95000"/>
                              <a:lumOff val="5000"/>
                            </a:schemeClr>
                          </a:solidFill>
                        </a:rPr>
                        <a:t>0</a:t>
                      </a:r>
                    </a:p>
                  </a:txBody>
                  <a:tcPr/>
                </a:tc>
                <a:extLst>
                  <a:ext uri="{0D108BD9-81ED-4DB2-BD59-A6C34878D82A}">
                    <a16:rowId xmlns:a16="http://schemas.microsoft.com/office/drawing/2014/main" val="561284591"/>
                  </a:ext>
                </a:extLst>
              </a:tr>
            </a:tbl>
          </a:graphicData>
        </a:graphic>
      </p:graphicFrame>
      <p:sp>
        <p:nvSpPr>
          <p:cNvPr id="29" name="Rectangle 41">
            <a:extLst>
              <a:ext uri="{FF2B5EF4-FFF2-40B4-BE49-F238E27FC236}">
                <a16:creationId xmlns:a16="http://schemas.microsoft.com/office/drawing/2014/main" id="{1F23A549-E2A4-4AB3-8555-0D69132949F8}"/>
              </a:ext>
            </a:extLst>
          </p:cNvPr>
          <p:cNvSpPr>
            <a:spLocks noChangeArrowheads="1"/>
          </p:cNvSpPr>
          <p:nvPr/>
        </p:nvSpPr>
        <p:spPr bwMode="auto">
          <a:xfrm>
            <a:off x="4530062" y="1502702"/>
            <a:ext cx="894576" cy="64792"/>
          </a:xfrm>
          <a:prstGeom prst="rect">
            <a:avLst/>
          </a:prstGeom>
          <a:solidFill>
            <a:srgbClr val="0000FF"/>
          </a:solidFill>
          <a:ln w="38100">
            <a:noFill/>
            <a:miter lim="800000"/>
            <a:headEnd/>
            <a:tailEnd/>
          </a:ln>
        </p:spPr>
        <p:txBody>
          <a:bodyPr wrap="none" anchor="ctr"/>
          <a:lstStyle/>
          <a:p>
            <a:endParaRPr lang="en-US"/>
          </a:p>
        </p:txBody>
      </p:sp>
      <p:sp>
        <p:nvSpPr>
          <p:cNvPr id="30" name="TextBox 29">
            <a:extLst>
              <a:ext uri="{FF2B5EF4-FFF2-40B4-BE49-F238E27FC236}">
                <a16:creationId xmlns:a16="http://schemas.microsoft.com/office/drawing/2014/main" id="{29DB7B46-3E4B-4169-B0F7-FB3F16A7D729}"/>
              </a:ext>
            </a:extLst>
          </p:cNvPr>
          <p:cNvSpPr txBox="1"/>
          <p:nvPr/>
        </p:nvSpPr>
        <p:spPr>
          <a:xfrm>
            <a:off x="2240567" y="1882801"/>
            <a:ext cx="1155957" cy="400110"/>
          </a:xfrm>
          <a:prstGeom prst="rect">
            <a:avLst/>
          </a:prstGeom>
          <a:noFill/>
        </p:spPr>
        <p:txBody>
          <a:bodyPr wrap="none" rtlCol="0">
            <a:spAutoFit/>
          </a:bodyPr>
          <a:lstStyle/>
          <a:p>
            <a:r>
              <a:rPr lang="en-US" sz="2000" dirty="0"/>
              <a:t>substrate</a:t>
            </a:r>
          </a:p>
        </p:txBody>
      </p:sp>
      <p:sp>
        <p:nvSpPr>
          <p:cNvPr id="28" name="TextBox 27">
            <a:extLst>
              <a:ext uri="{FF2B5EF4-FFF2-40B4-BE49-F238E27FC236}">
                <a16:creationId xmlns:a16="http://schemas.microsoft.com/office/drawing/2014/main" id="{976825DC-FF20-4EAE-B6A5-A9BBCA9992C0}"/>
              </a:ext>
            </a:extLst>
          </p:cNvPr>
          <p:cNvSpPr txBox="1"/>
          <p:nvPr/>
        </p:nvSpPr>
        <p:spPr>
          <a:xfrm>
            <a:off x="6214760" y="803173"/>
            <a:ext cx="757515" cy="307777"/>
          </a:xfrm>
          <a:prstGeom prst="rect">
            <a:avLst/>
          </a:prstGeom>
          <a:noFill/>
        </p:spPr>
        <p:txBody>
          <a:bodyPr wrap="none" rtlCol="0">
            <a:spAutoFit/>
          </a:bodyPr>
          <a:lstStyle/>
          <a:p>
            <a:r>
              <a:rPr lang="en-US" sz="1400" dirty="0"/>
              <a:t>vacuum</a:t>
            </a:r>
          </a:p>
        </p:txBody>
      </p:sp>
      <p:cxnSp>
        <p:nvCxnSpPr>
          <p:cNvPr id="33" name="Straight Connector 32">
            <a:extLst>
              <a:ext uri="{FF2B5EF4-FFF2-40B4-BE49-F238E27FC236}">
                <a16:creationId xmlns:a16="http://schemas.microsoft.com/office/drawing/2014/main" id="{305B95C6-D74E-4C25-819B-3A92F575A332}"/>
              </a:ext>
            </a:extLst>
          </p:cNvPr>
          <p:cNvCxnSpPr>
            <a:cxnSpLocks/>
            <a:stCxn id="9" idx="1"/>
          </p:cNvCxnSpPr>
          <p:nvPr/>
        </p:nvCxnSpPr>
        <p:spPr bwMode="auto">
          <a:xfrm flipH="1" flipV="1">
            <a:off x="4348164" y="1433518"/>
            <a:ext cx="184806" cy="22062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TextBox 33">
            <a:extLst>
              <a:ext uri="{FF2B5EF4-FFF2-40B4-BE49-F238E27FC236}">
                <a16:creationId xmlns:a16="http://schemas.microsoft.com/office/drawing/2014/main" id="{4858F220-6DD4-4C88-9D55-2C317535C6E3}"/>
              </a:ext>
            </a:extLst>
          </p:cNvPr>
          <p:cNvSpPr txBox="1"/>
          <p:nvPr/>
        </p:nvSpPr>
        <p:spPr>
          <a:xfrm>
            <a:off x="5791602" y="1187722"/>
            <a:ext cx="684418" cy="307777"/>
          </a:xfrm>
          <a:prstGeom prst="rect">
            <a:avLst/>
          </a:prstGeom>
          <a:noFill/>
        </p:spPr>
        <p:txBody>
          <a:bodyPr wrap="none" rtlCol="0">
            <a:spAutoFit/>
          </a:bodyPr>
          <a:lstStyle/>
          <a:p>
            <a:r>
              <a:rPr lang="en-US" sz="1400" dirty="0"/>
              <a:t>Plate 2</a:t>
            </a:r>
          </a:p>
        </p:txBody>
      </p:sp>
    </p:spTree>
    <p:extLst>
      <p:ext uri="{BB962C8B-B14F-4D97-AF65-F5344CB8AC3E}">
        <p14:creationId xmlns:p14="http://schemas.microsoft.com/office/powerpoint/2010/main" val="556743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FF130-6DEE-4273-898B-D047C2BC6B2D}"/>
              </a:ext>
            </a:extLst>
          </p:cNvPr>
          <p:cNvSpPr>
            <a:spLocks noGrp="1"/>
          </p:cNvSpPr>
          <p:nvPr>
            <p:ph type="title"/>
          </p:nvPr>
        </p:nvSpPr>
        <p:spPr/>
        <p:txBody>
          <a:bodyPr>
            <a:normAutofit fontScale="90000"/>
          </a:bodyPr>
          <a:lstStyle/>
          <a:p>
            <a:r>
              <a:rPr lang="en-US" dirty="0"/>
              <a:t>From drawing to circuit model</a:t>
            </a:r>
          </a:p>
        </p:txBody>
      </p:sp>
      <p:grpSp>
        <p:nvGrpSpPr>
          <p:cNvPr id="84" name="Group 83">
            <a:extLst>
              <a:ext uri="{FF2B5EF4-FFF2-40B4-BE49-F238E27FC236}">
                <a16:creationId xmlns:a16="http://schemas.microsoft.com/office/drawing/2014/main" id="{3A84444B-CAF5-42C4-A09E-59F2231C3B26}"/>
              </a:ext>
            </a:extLst>
          </p:cNvPr>
          <p:cNvGrpSpPr/>
          <p:nvPr/>
        </p:nvGrpSpPr>
        <p:grpSpPr>
          <a:xfrm>
            <a:off x="135913" y="2744005"/>
            <a:ext cx="5238525" cy="3869458"/>
            <a:chOff x="304506" y="1006269"/>
            <a:chExt cx="4894367" cy="3615244"/>
          </a:xfrm>
        </p:grpSpPr>
        <p:pic>
          <p:nvPicPr>
            <p:cNvPr id="66" name="Picture 65">
              <a:extLst>
                <a:ext uri="{FF2B5EF4-FFF2-40B4-BE49-F238E27FC236}">
                  <a16:creationId xmlns:a16="http://schemas.microsoft.com/office/drawing/2014/main" id="{3FC49DE7-BAC9-4A02-840A-3A887E2CEBF9}"/>
                </a:ext>
              </a:extLst>
            </p:cNvPr>
            <p:cNvPicPr>
              <a:picLocks noChangeAspect="1"/>
            </p:cNvPicPr>
            <p:nvPr/>
          </p:nvPicPr>
          <p:blipFill>
            <a:blip r:embed="rId2"/>
            <a:stretch>
              <a:fillRect/>
            </a:stretch>
          </p:blipFill>
          <p:spPr>
            <a:xfrm>
              <a:off x="304506" y="1006269"/>
              <a:ext cx="4894367" cy="3615244"/>
            </a:xfrm>
            <a:prstGeom prst="rect">
              <a:avLst/>
            </a:prstGeom>
          </p:spPr>
        </p:pic>
        <p:sp>
          <p:nvSpPr>
            <p:cNvPr id="62" name="TextBox 61">
              <a:extLst>
                <a:ext uri="{FF2B5EF4-FFF2-40B4-BE49-F238E27FC236}">
                  <a16:creationId xmlns:a16="http://schemas.microsoft.com/office/drawing/2014/main" id="{82CCC4B3-DA5A-4B45-8964-82D5580A667E}"/>
                </a:ext>
              </a:extLst>
            </p:cNvPr>
            <p:cNvSpPr txBox="1"/>
            <p:nvPr/>
          </p:nvSpPr>
          <p:spPr>
            <a:xfrm>
              <a:off x="410766" y="2749969"/>
              <a:ext cx="739305" cy="261610"/>
            </a:xfrm>
            <a:prstGeom prst="rect">
              <a:avLst/>
            </a:prstGeom>
            <a:noFill/>
          </p:spPr>
          <p:txBody>
            <a:bodyPr wrap="none" rtlCol="0">
              <a:spAutoFit/>
            </a:bodyPr>
            <a:lstStyle/>
            <a:p>
              <a:r>
                <a:rPr lang="en-US" sz="1100" dirty="0">
                  <a:solidFill>
                    <a:schemeClr val="bg1"/>
                  </a:solidFill>
                </a:rPr>
                <a:t>Readout1</a:t>
              </a:r>
              <a:endParaRPr lang="en-US" sz="1600" dirty="0">
                <a:solidFill>
                  <a:schemeClr val="bg1"/>
                </a:solidFill>
              </a:endParaRPr>
            </a:p>
          </p:txBody>
        </p:sp>
        <p:sp>
          <p:nvSpPr>
            <p:cNvPr id="63" name="TextBox 62">
              <a:extLst>
                <a:ext uri="{FF2B5EF4-FFF2-40B4-BE49-F238E27FC236}">
                  <a16:creationId xmlns:a16="http://schemas.microsoft.com/office/drawing/2014/main" id="{3FEEAF5D-26A5-4D69-9179-8892C9364C66}"/>
                </a:ext>
              </a:extLst>
            </p:cNvPr>
            <p:cNvSpPr txBox="1"/>
            <p:nvPr/>
          </p:nvSpPr>
          <p:spPr>
            <a:xfrm>
              <a:off x="4303604" y="2749969"/>
              <a:ext cx="739305" cy="261610"/>
            </a:xfrm>
            <a:prstGeom prst="rect">
              <a:avLst/>
            </a:prstGeom>
            <a:noFill/>
          </p:spPr>
          <p:txBody>
            <a:bodyPr wrap="none" rtlCol="0">
              <a:spAutoFit/>
            </a:bodyPr>
            <a:lstStyle/>
            <a:p>
              <a:r>
                <a:rPr lang="en-US" sz="1100" dirty="0">
                  <a:solidFill>
                    <a:schemeClr val="bg1"/>
                  </a:solidFill>
                </a:rPr>
                <a:t>Readout2</a:t>
              </a:r>
              <a:endParaRPr lang="en-US" sz="1600" dirty="0">
                <a:solidFill>
                  <a:schemeClr val="bg1"/>
                </a:solidFill>
              </a:endParaRPr>
            </a:p>
          </p:txBody>
        </p:sp>
        <p:sp>
          <p:nvSpPr>
            <p:cNvPr id="64" name="TextBox 63">
              <a:extLst>
                <a:ext uri="{FF2B5EF4-FFF2-40B4-BE49-F238E27FC236}">
                  <a16:creationId xmlns:a16="http://schemas.microsoft.com/office/drawing/2014/main" id="{BBA8C200-3AB1-420A-A33F-001DE22BF8A5}"/>
                </a:ext>
              </a:extLst>
            </p:cNvPr>
            <p:cNvSpPr txBox="1"/>
            <p:nvPr/>
          </p:nvSpPr>
          <p:spPr>
            <a:xfrm>
              <a:off x="1274261" y="4263338"/>
              <a:ext cx="609462" cy="261610"/>
            </a:xfrm>
            <a:prstGeom prst="rect">
              <a:avLst/>
            </a:prstGeom>
            <a:noFill/>
          </p:spPr>
          <p:txBody>
            <a:bodyPr wrap="none" rtlCol="0">
              <a:spAutoFit/>
            </a:bodyPr>
            <a:lstStyle/>
            <a:p>
              <a:r>
                <a:rPr lang="en-US" sz="1100" dirty="0">
                  <a:solidFill>
                    <a:schemeClr val="bg1"/>
                  </a:solidFill>
                </a:rPr>
                <a:t>Qubit 1</a:t>
              </a:r>
              <a:endParaRPr lang="en-US" sz="1600" dirty="0">
                <a:solidFill>
                  <a:schemeClr val="bg1"/>
                </a:solidFill>
              </a:endParaRPr>
            </a:p>
          </p:txBody>
        </p:sp>
        <p:sp>
          <p:nvSpPr>
            <p:cNvPr id="65" name="TextBox 64">
              <a:extLst>
                <a:ext uri="{FF2B5EF4-FFF2-40B4-BE49-F238E27FC236}">
                  <a16:creationId xmlns:a16="http://schemas.microsoft.com/office/drawing/2014/main" id="{7D82F780-E19E-4B75-BF4C-9B27063147BD}"/>
                </a:ext>
              </a:extLst>
            </p:cNvPr>
            <p:cNvSpPr txBox="1"/>
            <p:nvPr/>
          </p:nvSpPr>
          <p:spPr>
            <a:xfrm>
              <a:off x="3525897" y="4263338"/>
              <a:ext cx="609462" cy="261610"/>
            </a:xfrm>
            <a:prstGeom prst="rect">
              <a:avLst/>
            </a:prstGeom>
            <a:noFill/>
          </p:spPr>
          <p:txBody>
            <a:bodyPr wrap="none" rtlCol="0">
              <a:spAutoFit/>
            </a:bodyPr>
            <a:lstStyle/>
            <a:p>
              <a:r>
                <a:rPr lang="en-US" sz="1100" dirty="0">
                  <a:solidFill>
                    <a:schemeClr val="bg1"/>
                  </a:solidFill>
                </a:rPr>
                <a:t>Qubit 2</a:t>
              </a:r>
              <a:endParaRPr lang="en-US" sz="1600" dirty="0">
                <a:solidFill>
                  <a:schemeClr val="bg1"/>
                </a:solidFill>
              </a:endParaRPr>
            </a:p>
          </p:txBody>
        </p:sp>
      </p:grpSp>
      <p:sp>
        <p:nvSpPr>
          <p:cNvPr id="4" name="Rectangle 3">
            <a:extLst>
              <a:ext uri="{FF2B5EF4-FFF2-40B4-BE49-F238E27FC236}">
                <a16:creationId xmlns:a16="http://schemas.microsoft.com/office/drawing/2014/main" id="{D17481EA-8CA9-4261-A97F-9F96D636D19B}"/>
              </a:ext>
            </a:extLst>
          </p:cNvPr>
          <p:cNvSpPr/>
          <p:nvPr/>
        </p:nvSpPr>
        <p:spPr>
          <a:xfrm>
            <a:off x="6162046" y="5139445"/>
            <a:ext cx="2537788" cy="395302"/>
          </a:xfrm>
          <a:prstGeom prst="rect">
            <a:avLst/>
          </a:prstGeom>
        </p:spPr>
        <p:txBody>
          <a:bodyPr wrap="square">
            <a:spAutoFit/>
          </a:bodyPr>
          <a:lstStyle/>
          <a:p>
            <a:r>
              <a:rPr lang="en-US" dirty="0">
                <a:latin typeface="Courier"/>
              </a:rPr>
              <a:t> </a:t>
            </a:r>
            <a:endParaRPr lang="en-US" dirty="0"/>
          </a:p>
        </p:txBody>
      </p:sp>
      <p:pic>
        <p:nvPicPr>
          <p:cNvPr id="67" name="Picture 66">
            <a:extLst>
              <a:ext uri="{FF2B5EF4-FFF2-40B4-BE49-F238E27FC236}">
                <a16:creationId xmlns:a16="http://schemas.microsoft.com/office/drawing/2014/main" id="{A1CAF5D5-7AC7-416B-A147-0D9BACB4CE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97538" y="4784583"/>
            <a:ext cx="3159609" cy="1828881"/>
          </a:xfrm>
          <a:prstGeom prst="rect">
            <a:avLst/>
          </a:prstGeom>
        </p:spPr>
      </p:pic>
      <p:pic>
        <p:nvPicPr>
          <p:cNvPr id="68" name="Picture 67">
            <a:extLst>
              <a:ext uri="{FF2B5EF4-FFF2-40B4-BE49-F238E27FC236}">
                <a16:creationId xmlns:a16="http://schemas.microsoft.com/office/drawing/2014/main" id="{22771CBC-DCDC-4149-9127-650A725B763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63676" y="4897030"/>
            <a:ext cx="2965343" cy="1716433"/>
          </a:xfrm>
          <a:prstGeom prst="rect">
            <a:avLst/>
          </a:prstGeom>
        </p:spPr>
      </p:pic>
      <p:pic>
        <p:nvPicPr>
          <p:cNvPr id="69" name="Picture 68">
            <a:extLst>
              <a:ext uri="{FF2B5EF4-FFF2-40B4-BE49-F238E27FC236}">
                <a16:creationId xmlns:a16="http://schemas.microsoft.com/office/drawing/2014/main" id="{56777B6C-2372-475A-912F-F440A675F99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91293" y="2902292"/>
            <a:ext cx="2900025" cy="1678624"/>
          </a:xfrm>
          <a:prstGeom prst="rect">
            <a:avLst/>
          </a:prstGeom>
        </p:spPr>
      </p:pic>
      <p:pic>
        <p:nvPicPr>
          <p:cNvPr id="70" name="Picture 69">
            <a:extLst>
              <a:ext uri="{FF2B5EF4-FFF2-40B4-BE49-F238E27FC236}">
                <a16:creationId xmlns:a16="http://schemas.microsoft.com/office/drawing/2014/main" id="{C5A4C37B-1823-4B1B-BDA2-A0723C2793A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707366" y="2744005"/>
            <a:ext cx="3122013" cy="1807119"/>
          </a:xfrm>
          <a:prstGeom prst="rect">
            <a:avLst/>
          </a:prstGeom>
        </p:spPr>
      </p:pic>
      <p:sp>
        <p:nvSpPr>
          <p:cNvPr id="71" name="Rectangle 70">
            <a:extLst>
              <a:ext uri="{FF2B5EF4-FFF2-40B4-BE49-F238E27FC236}">
                <a16:creationId xmlns:a16="http://schemas.microsoft.com/office/drawing/2014/main" id="{9D595E47-2A7C-463D-BDBE-6A54D8950CA2}"/>
              </a:ext>
            </a:extLst>
          </p:cNvPr>
          <p:cNvSpPr/>
          <p:nvPr/>
        </p:nvSpPr>
        <p:spPr>
          <a:xfrm>
            <a:off x="1812583" y="5778958"/>
            <a:ext cx="1828881" cy="761210"/>
          </a:xfrm>
          <a:prstGeom prst="rect">
            <a:avLst/>
          </a:prstGeom>
          <a:noFill/>
          <a:ln w="28575">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Arrow Connector 71">
            <a:extLst>
              <a:ext uri="{FF2B5EF4-FFF2-40B4-BE49-F238E27FC236}">
                <a16:creationId xmlns:a16="http://schemas.microsoft.com/office/drawing/2014/main" id="{9CD24C30-EAF1-426D-AE1F-2739F845B0BB}"/>
              </a:ext>
            </a:extLst>
          </p:cNvPr>
          <p:cNvCxnSpPr>
            <a:cxnSpLocks/>
          </p:cNvCxnSpPr>
          <p:nvPr/>
        </p:nvCxnSpPr>
        <p:spPr>
          <a:xfrm flipV="1">
            <a:off x="3730436" y="5778958"/>
            <a:ext cx="2020419" cy="380607"/>
          </a:xfrm>
          <a:prstGeom prst="straightConnector1">
            <a:avLst/>
          </a:prstGeom>
          <a:ln w="34925">
            <a:solidFill>
              <a:srgbClr val="2700FF"/>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BC6E4B7A-0B51-4CD5-8174-029A0D672114}"/>
              </a:ext>
            </a:extLst>
          </p:cNvPr>
          <p:cNvSpPr/>
          <p:nvPr/>
        </p:nvSpPr>
        <p:spPr>
          <a:xfrm>
            <a:off x="3305343" y="3015866"/>
            <a:ext cx="879840" cy="232318"/>
          </a:xfrm>
          <a:prstGeom prst="rect">
            <a:avLst/>
          </a:prstGeom>
          <a:noFill/>
          <a:ln w="28575">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Arrow Connector 73">
            <a:extLst>
              <a:ext uri="{FF2B5EF4-FFF2-40B4-BE49-F238E27FC236}">
                <a16:creationId xmlns:a16="http://schemas.microsoft.com/office/drawing/2014/main" id="{BBA79125-BBAF-4C49-B362-5A75CA8EDF01}"/>
              </a:ext>
            </a:extLst>
          </p:cNvPr>
          <p:cNvCxnSpPr>
            <a:cxnSpLocks/>
          </p:cNvCxnSpPr>
          <p:nvPr/>
        </p:nvCxnSpPr>
        <p:spPr>
          <a:xfrm>
            <a:off x="4282564" y="3132025"/>
            <a:ext cx="1589575" cy="463463"/>
          </a:xfrm>
          <a:prstGeom prst="straightConnector1">
            <a:avLst/>
          </a:prstGeom>
          <a:ln w="34925">
            <a:solidFill>
              <a:srgbClr val="2700FF"/>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B71ABE3A-D564-4EC1-B9F2-1F32D3C91B20}"/>
              </a:ext>
            </a:extLst>
          </p:cNvPr>
          <p:cNvCxnSpPr>
            <a:cxnSpLocks/>
          </p:cNvCxnSpPr>
          <p:nvPr/>
        </p:nvCxnSpPr>
        <p:spPr>
          <a:xfrm>
            <a:off x="7467710" y="3568660"/>
            <a:ext cx="1154721" cy="52398"/>
          </a:xfrm>
          <a:prstGeom prst="straightConnector1">
            <a:avLst/>
          </a:prstGeom>
          <a:ln w="34925">
            <a:solidFill>
              <a:srgbClr val="2700FF"/>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12F512D2-1932-4338-8C34-A59E1D63713B}"/>
              </a:ext>
            </a:extLst>
          </p:cNvPr>
          <p:cNvCxnSpPr>
            <a:cxnSpLocks/>
          </p:cNvCxnSpPr>
          <p:nvPr/>
        </p:nvCxnSpPr>
        <p:spPr>
          <a:xfrm flipV="1">
            <a:off x="7616344" y="5685893"/>
            <a:ext cx="1006087" cy="93065"/>
          </a:xfrm>
          <a:prstGeom prst="straightConnector1">
            <a:avLst/>
          </a:prstGeom>
          <a:ln w="34925">
            <a:solidFill>
              <a:srgbClr val="2700FF"/>
            </a:solidFill>
            <a:tailEnd type="triangle"/>
          </a:ln>
        </p:spPr>
        <p:style>
          <a:lnRef idx="1">
            <a:schemeClr val="accent1"/>
          </a:lnRef>
          <a:fillRef idx="0">
            <a:schemeClr val="accent1"/>
          </a:fillRef>
          <a:effectRef idx="0">
            <a:schemeClr val="accent1"/>
          </a:effectRef>
          <a:fontRef idx="minor">
            <a:schemeClr val="tx1"/>
          </a:fontRef>
        </p:style>
      </p:cxnSp>
      <p:sp>
        <p:nvSpPr>
          <p:cNvPr id="82" name="Freeform: Shape 81">
            <a:extLst>
              <a:ext uri="{FF2B5EF4-FFF2-40B4-BE49-F238E27FC236}">
                <a16:creationId xmlns:a16="http://schemas.microsoft.com/office/drawing/2014/main" id="{73D3D5EE-8442-4C88-8ED9-C5B58C1ECFCD}"/>
              </a:ext>
            </a:extLst>
          </p:cNvPr>
          <p:cNvSpPr/>
          <p:nvPr/>
        </p:nvSpPr>
        <p:spPr>
          <a:xfrm>
            <a:off x="6719203" y="3243858"/>
            <a:ext cx="749315" cy="438375"/>
          </a:xfrm>
          <a:custGeom>
            <a:avLst/>
            <a:gdLst>
              <a:gd name="connsiteX0" fmla="*/ 171450 w 700087"/>
              <a:gd name="connsiteY0" fmla="*/ 0 h 409575"/>
              <a:gd name="connsiteX1" fmla="*/ 0 w 700087"/>
              <a:gd name="connsiteY1" fmla="*/ 90488 h 409575"/>
              <a:gd name="connsiteX2" fmla="*/ 533400 w 700087"/>
              <a:gd name="connsiteY2" fmla="*/ 409575 h 409575"/>
              <a:gd name="connsiteX3" fmla="*/ 700087 w 700087"/>
              <a:gd name="connsiteY3" fmla="*/ 314325 h 409575"/>
              <a:gd name="connsiteX4" fmla="*/ 171450 w 700087"/>
              <a:gd name="connsiteY4" fmla="*/ 0 h 40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87" h="409575">
                <a:moveTo>
                  <a:pt x="171450" y="0"/>
                </a:moveTo>
                <a:lnTo>
                  <a:pt x="0" y="90488"/>
                </a:lnTo>
                <a:lnTo>
                  <a:pt x="533400" y="409575"/>
                </a:lnTo>
                <a:lnTo>
                  <a:pt x="700087" y="314325"/>
                </a:lnTo>
                <a:lnTo>
                  <a:pt x="171450" y="0"/>
                </a:lnTo>
                <a:close/>
              </a:path>
            </a:pathLst>
          </a:custGeom>
          <a:noFill/>
          <a:ln w="28575">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Freeform: Shape 82">
            <a:extLst>
              <a:ext uri="{FF2B5EF4-FFF2-40B4-BE49-F238E27FC236}">
                <a16:creationId xmlns:a16="http://schemas.microsoft.com/office/drawing/2014/main" id="{D3F23709-50E9-4F6D-89DF-1995EF177F6B}"/>
              </a:ext>
            </a:extLst>
          </p:cNvPr>
          <p:cNvSpPr/>
          <p:nvPr/>
        </p:nvSpPr>
        <p:spPr>
          <a:xfrm>
            <a:off x="6285926" y="5247132"/>
            <a:ext cx="1330418" cy="774803"/>
          </a:xfrm>
          <a:custGeom>
            <a:avLst/>
            <a:gdLst>
              <a:gd name="connsiteX0" fmla="*/ 361950 w 1243013"/>
              <a:gd name="connsiteY0" fmla="*/ 0 h 723900"/>
              <a:gd name="connsiteX1" fmla="*/ 0 w 1243013"/>
              <a:gd name="connsiteY1" fmla="*/ 214313 h 723900"/>
              <a:gd name="connsiteX2" fmla="*/ 862013 w 1243013"/>
              <a:gd name="connsiteY2" fmla="*/ 723900 h 723900"/>
              <a:gd name="connsiteX3" fmla="*/ 1243013 w 1243013"/>
              <a:gd name="connsiteY3" fmla="*/ 504825 h 723900"/>
              <a:gd name="connsiteX4" fmla="*/ 361950 w 1243013"/>
              <a:gd name="connsiteY4" fmla="*/ 0 h 72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013" h="723900">
                <a:moveTo>
                  <a:pt x="361950" y="0"/>
                </a:moveTo>
                <a:lnTo>
                  <a:pt x="0" y="214313"/>
                </a:lnTo>
                <a:lnTo>
                  <a:pt x="862013" y="723900"/>
                </a:lnTo>
                <a:lnTo>
                  <a:pt x="1243013" y="504825"/>
                </a:lnTo>
                <a:lnTo>
                  <a:pt x="361950" y="0"/>
                </a:lnTo>
                <a:close/>
              </a:path>
            </a:pathLst>
          </a:custGeom>
          <a:noFill/>
          <a:ln w="28575">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TextBox 85">
            <a:extLst>
              <a:ext uri="{FF2B5EF4-FFF2-40B4-BE49-F238E27FC236}">
                <a16:creationId xmlns:a16="http://schemas.microsoft.com/office/drawing/2014/main" id="{DABDB7A7-E7FF-4491-BC8B-C6AF668BF1FA}"/>
              </a:ext>
            </a:extLst>
          </p:cNvPr>
          <p:cNvSpPr txBox="1"/>
          <p:nvPr/>
        </p:nvSpPr>
        <p:spPr>
          <a:xfrm>
            <a:off x="444500" y="868822"/>
            <a:ext cx="11412647" cy="1429622"/>
          </a:xfrm>
          <a:prstGeom prst="rect">
            <a:avLst/>
          </a:prstGeom>
          <a:noFill/>
        </p:spPr>
        <p:txBody>
          <a:bodyPr wrap="square" rtlCol="0">
            <a:spAutoFit/>
          </a:bodyPr>
          <a:lstStyle/>
          <a:p>
            <a:pPr marL="342900" indent="-342900">
              <a:lnSpc>
                <a:spcPct val="150000"/>
              </a:lnSpc>
              <a:buAutoNum type="arabicPeriod"/>
            </a:pPr>
            <a:r>
              <a:rPr lang="en-US" sz="2000" dirty="0"/>
              <a:t>Values of Josephson junctions are chosen and matched in fabrication.</a:t>
            </a:r>
          </a:p>
          <a:p>
            <a:pPr marL="342900" indent="-342900">
              <a:lnSpc>
                <a:spcPct val="150000"/>
              </a:lnSpc>
              <a:buAutoNum type="arabicPeriod"/>
            </a:pPr>
            <a:r>
              <a:rPr lang="en-US" sz="2000" dirty="0"/>
              <a:t>Parameters of transmission lines are calculated using analytical expressions or simulated in HFSS.</a:t>
            </a:r>
          </a:p>
          <a:p>
            <a:pPr marL="342900" indent="-342900">
              <a:lnSpc>
                <a:spcPct val="150000"/>
              </a:lnSpc>
              <a:buAutoNum type="arabicPeriod"/>
            </a:pPr>
            <a:r>
              <a:rPr lang="en-US" sz="2000" dirty="0"/>
              <a:t>Capacitance matrices are simulated numerically (COMSOL AC/DC module, Ansys Maxwell, Q3D, and CST).</a:t>
            </a:r>
          </a:p>
        </p:txBody>
      </p:sp>
    </p:spTree>
    <p:extLst>
      <p:ext uri="{BB962C8B-B14F-4D97-AF65-F5344CB8AC3E}">
        <p14:creationId xmlns:p14="http://schemas.microsoft.com/office/powerpoint/2010/main" val="125396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heel(1)">
                                      <p:cBhvr>
                                        <p:cTn id="7" dur="500"/>
                                        <p:tgtEl>
                                          <p:spTgt spid="7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wheel(1)">
                                      <p:cBhvr>
                                        <p:cTn id="10" dur="500"/>
                                        <p:tgtEl>
                                          <p:spTgt spid="7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72"/>
                                        </p:tgtEl>
                                        <p:attrNameLst>
                                          <p:attrName>style.visibility</p:attrName>
                                        </p:attrNameLst>
                                      </p:cBhvr>
                                      <p:to>
                                        <p:strVal val="visible"/>
                                      </p:to>
                                    </p:set>
                                    <p:animEffect transition="in" filter="wipe(left)">
                                      <p:cBhvr>
                                        <p:cTn id="14" dur="500"/>
                                        <p:tgtEl>
                                          <p:spTgt spid="72"/>
                                        </p:tgtEl>
                                      </p:cBhvr>
                                    </p:animEffect>
                                  </p:childTnLst>
                                </p:cTn>
                              </p:par>
                              <p:par>
                                <p:cTn id="15" presetID="22" presetClass="entr" presetSubtype="8"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500"/>
                                        <p:tgtEl>
                                          <p:spTgt spid="74"/>
                                        </p:tgtEl>
                                      </p:cBhvr>
                                    </p:animEffect>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2"/>
                                        </p:tgtEl>
                                        <p:attrNameLst>
                                          <p:attrName>style.visibility</p:attrName>
                                        </p:attrNameLst>
                                      </p:cBhvr>
                                      <p:to>
                                        <p:strVal val="visible"/>
                                      </p:to>
                                    </p:set>
                                    <p:animEffect transition="in" filter="wheel(1)">
                                      <p:cBhvr>
                                        <p:cTn id="27" dur="500"/>
                                        <p:tgtEl>
                                          <p:spTgt spid="82"/>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83"/>
                                        </p:tgtEl>
                                        <p:attrNameLst>
                                          <p:attrName>style.visibility</p:attrName>
                                        </p:attrNameLst>
                                      </p:cBhvr>
                                      <p:to>
                                        <p:strVal val="visible"/>
                                      </p:to>
                                    </p:set>
                                    <p:animEffect transition="in" filter="wheel(1)">
                                      <p:cBhvr>
                                        <p:cTn id="30" dur="500"/>
                                        <p:tgtEl>
                                          <p:spTgt spid="83"/>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wipe(left)">
                                      <p:cBhvr>
                                        <p:cTn id="34" dur="500"/>
                                        <p:tgtEl>
                                          <p:spTgt spid="76"/>
                                        </p:tgtEl>
                                      </p:cBhvr>
                                    </p:animEffect>
                                  </p:childTnLst>
                                </p:cTn>
                              </p:par>
                              <p:par>
                                <p:cTn id="35" presetID="22" presetClass="entr" presetSubtype="8" fill="hold" nodeType="with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wipe(left)">
                                      <p:cBhvr>
                                        <p:cTn id="37" dur="500"/>
                                        <p:tgtEl>
                                          <p:spTgt spid="75"/>
                                        </p:tgtEl>
                                      </p:cBhvr>
                                    </p:animEffect>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3" grpId="0" animBg="1"/>
      <p:bldP spid="82" grpId="0" animBg="1"/>
      <p:bldP spid="8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960F0-9BAD-4D92-81DD-86E18A341A5B}"/>
              </a:ext>
            </a:extLst>
          </p:cNvPr>
          <p:cNvSpPr>
            <a:spLocks noGrp="1"/>
          </p:cNvSpPr>
          <p:nvPr>
            <p:ph type="title"/>
          </p:nvPr>
        </p:nvSpPr>
        <p:spPr>
          <a:xfrm>
            <a:off x="0" y="136525"/>
            <a:ext cx="11938000" cy="460436"/>
          </a:xfrm>
        </p:spPr>
        <p:txBody>
          <a:bodyPr>
            <a:normAutofit fontScale="90000"/>
          </a:bodyPr>
          <a:lstStyle/>
          <a:p>
            <a:r>
              <a:rPr lang="en-US" dirty="0"/>
              <a:t>Full drawing of circuit model for 2 qubits– include all parasitic capacitances! </a:t>
            </a:r>
          </a:p>
        </p:txBody>
      </p:sp>
      <p:cxnSp>
        <p:nvCxnSpPr>
          <p:cNvPr id="3" name="Straight Connector 2">
            <a:extLst>
              <a:ext uri="{FF2B5EF4-FFF2-40B4-BE49-F238E27FC236}">
                <a16:creationId xmlns:a16="http://schemas.microsoft.com/office/drawing/2014/main" id="{EEA95324-3BCA-4549-B16E-17B322EB89BC}"/>
              </a:ext>
            </a:extLst>
          </p:cNvPr>
          <p:cNvCxnSpPr>
            <a:cxnSpLocks/>
          </p:cNvCxnSpPr>
          <p:nvPr/>
        </p:nvCxnSpPr>
        <p:spPr>
          <a:xfrm>
            <a:off x="0" y="596961"/>
            <a:ext cx="6715043"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265615DC-FF48-46D3-BC8F-7F3BF678BC29}"/>
              </a:ext>
            </a:extLst>
          </p:cNvPr>
          <p:cNvGrpSpPr/>
          <p:nvPr/>
        </p:nvGrpSpPr>
        <p:grpSpPr>
          <a:xfrm>
            <a:off x="3695700" y="936545"/>
            <a:ext cx="8496300" cy="5784930"/>
            <a:chOff x="834800" y="2555"/>
            <a:chExt cx="10522400" cy="6852889"/>
          </a:xfrm>
        </p:grpSpPr>
        <p:grpSp>
          <p:nvGrpSpPr>
            <p:cNvPr id="75" name="Group 74">
              <a:extLst>
                <a:ext uri="{FF2B5EF4-FFF2-40B4-BE49-F238E27FC236}">
                  <a16:creationId xmlns:a16="http://schemas.microsoft.com/office/drawing/2014/main" id="{E30D8280-9387-4D30-80BF-A51C59077BDC}"/>
                </a:ext>
              </a:extLst>
            </p:cNvPr>
            <p:cNvGrpSpPr/>
            <p:nvPr/>
          </p:nvGrpSpPr>
          <p:grpSpPr>
            <a:xfrm>
              <a:off x="834800" y="2555"/>
              <a:ext cx="10522400" cy="6852889"/>
              <a:chOff x="834800" y="2555"/>
              <a:chExt cx="10522400" cy="6852889"/>
            </a:xfrm>
          </p:grpSpPr>
          <p:grpSp>
            <p:nvGrpSpPr>
              <p:cNvPr id="78" name="Group 77">
                <a:extLst>
                  <a:ext uri="{FF2B5EF4-FFF2-40B4-BE49-F238E27FC236}">
                    <a16:creationId xmlns:a16="http://schemas.microsoft.com/office/drawing/2014/main" id="{07D30095-C99B-4E0C-8B68-5430181270DE}"/>
                  </a:ext>
                </a:extLst>
              </p:cNvPr>
              <p:cNvGrpSpPr/>
              <p:nvPr/>
            </p:nvGrpSpPr>
            <p:grpSpPr>
              <a:xfrm>
                <a:off x="834800" y="2555"/>
                <a:ext cx="10522400" cy="6852889"/>
                <a:chOff x="834800" y="2555"/>
                <a:chExt cx="10522400" cy="6852889"/>
              </a:xfrm>
            </p:grpSpPr>
            <p:pic>
              <p:nvPicPr>
                <p:cNvPr id="81" name="Picture 80">
                  <a:extLst>
                    <a:ext uri="{FF2B5EF4-FFF2-40B4-BE49-F238E27FC236}">
                      <a16:creationId xmlns:a16="http://schemas.microsoft.com/office/drawing/2014/main" id="{D49A887F-0629-4E32-B246-4EAB4427EC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4800" y="2555"/>
                  <a:ext cx="10522400" cy="6852889"/>
                </a:xfrm>
                <a:prstGeom prst="rect">
                  <a:avLst/>
                </a:prstGeom>
              </p:spPr>
            </p:pic>
            <p:sp>
              <p:nvSpPr>
                <p:cNvPr id="82" name="Rectangle 81">
                  <a:extLst>
                    <a:ext uri="{FF2B5EF4-FFF2-40B4-BE49-F238E27FC236}">
                      <a16:creationId xmlns:a16="http://schemas.microsoft.com/office/drawing/2014/main" id="{B11A5C60-421C-4239-8974-82DEF64D92AB}"/>
                    </a:ext>
                  </a:extLst>
                </p:cNvPr>
                <p:cNvSpPr/>
                <p:nvPr/>
              </p:nvSpPr>
              <p:spPr>
                <a:xfrm>
                  <a:off x="1203367" y="2110020"/>
                  <a:ext cx="901657" cy="846283"/>
                </a:xfrm>
                <a:prstGeom prst="rect">
                  <a:avLst/>
                </a:prstGeom>
                <a:noFill/>
                <a:ln w="349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94C85CD9-F1F0-42AB-8E13-1A1DE5C25F85}"/>
                    </a:ext>
                  </a:extLst>
                </p:cNvPr>
                <p:cNvSpPr/>
                <p:nvPr/>
              </p:nvSpPr>
              <p:spPr>
                <a:xfrm>
                  <a:off x="10077451" y="2110020"/>
                  <a:ext cx="901657" cy="846283"/>
                </a:xfrm>
                <a:prstGeom prst="rect">
                  <a:avLst/>
                </a:prstGeom>
                <a:noFill/>
                <a:ln w="349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TextBox 78">
                <a:extLst>
                  <a:ext uri="{FF2B5EF4-FFF2-40B4-BE49-F238E27FC236}">
                    <a16:creationId xmlns:a16="http://schemas.microsoft.com/office/drawing/2014/main" id="{13FA8952-A820-4964-832D-9E13DA3EBB83}"/>
                  </a:ext>
                </a:extLst>
              </p:cNvPr>
              <p:cNvSpPr txBox="1"/>
              <p:nvPr/>
            </p:nvSpPr>
            <p:spPr>
              <a:xfrm>
                <a:off x="6483370" y="5600700"/>
                <a:ext cx="739305" cy="261610"/>
              </a:xfrm>
              <a:prstGeom prst="rect">
                <a:avLst/>
              </a:prstGeom>
              <a:noFill/>
            </p:spPr>
            <p:txBody>
              <a:bodyPr wrap="none" rtlCol="0">
                <a:spAutoFit/>
              </a:bodyPr>
              <a:lstStyle/>
              <a:p>
                <a:r>
                  <a:rPr lang="en-US" sz="1100" dirty="0"/>
                  <a:t>Readout1</a:t>
                </a:r>
                <a:endParaRPr lang="en-US" sz="1600" dirty="0"/>
              </a:p>
            </p:txBody>
          </p:sp>
          <p:sp>
            <p:nvSpPr>
              <p:cNvPr id="80" name="TextBox 79">
                <a:extLst>
                  <a:ext uri="{FF2B5EF4-FFF2-40B4-BE49-F238E27FC236}">
                    <a16:creationId xmlns:a16="http://schemas.microsoft.com/office/drawing/2014/main" id="{F8455C27-06CF-4840-8FE9-1708B28462A8}"/>
                  </a:ext>
                </a:extLst>
              </p:cNvPr>
              <p:cNvSpPr txBox="1"/>
              <p:nvPr/>
            </p:nvSpPr>
            <p:spPr>
              <a:xfrm>
                <a:off x="8121670" y="5600700"/>
                <a:ext cx="739305" cy="261610"/>
              </a:xfrm>
              <a:prstGeom prst="rect">
                <a:avLst/>
              </a:prstGeom>
              <a:noFill/>
            </p:spPr>
            <p:txBody>
              <a:bodyPr wrap="none" rtlCol="0">
                <a:spAutoFit/>
              </a:bodyPr>
              <a:lstStyle/>
              <a:p>
                <a:r>
                  <a:rPr lang="en-US" sz="1100" dirty="0"/>
                  <a:t>Readout2</a:t>
                </a:r>
                <a:endParaRPr lang="en-US" sz="1600" dirty="0"/>
              </a:p>
            </p:txBody>
          </p:sp>
        </p:grpSp>
        <p:pic>
          <p:nvPicPr>
            <p:cNvPr id="76" name="Picture 75">
              <a:extLst>
                <a:ext uri="{FF2B5EF4-FFF2-40B4-BE49-F238E27FC236}">
                  <a16:creationId xmlns:a16="http://schemas.microsoft.com/office/drawing/2014/main" id="{684AE62E-F4D6-4E33-BDA0-06272935E7D3}"/>
                </a:ext>
              </a:extLst>
            </p:cNvPr>
            <p:cNvPicPr>
              <a:picLocks noChangeAspect="1"/>
            </p:cNvPicPr>
            <p:nvPr/>
          </p:nvPicPr>
          <p:blipFill>
            <a:blip r:embed="rId4"/>
            <a:stretch>
              <a:fillRect/>
            </a:stretch>
          </p:blipFill>
          <p:spPr>
            <a:xfrm>
              <a:off x="1941292" y="2381999"/>
              <a:ext cx="132779" cy="124968"/>
            </a:xfrm>
            <a:prstGeom prst="rect">
              <a:avLst/>
            </a:prstGeom>
          </p:spPr>
        </p:pic>
        <p:pic>
          <p:nvPicPr>
            <p:cNvPr id="77" name="Picture 76">
              <a:extLst>
                <a:ext uri="{FF2B5EF4-FFF2-40B4-BE49-F238E27FC236}">
                  <a16:creationId xmlns:a16="http://schemas.microsoft.com/office/drawing/2014/main" id="{F2FC4AF9-31DD-45B4-BA16-BE20B729978F}"/>
                </a:ext>
              </a:extLst>
            </p:cNvPr>
            <p:cNvPicPr>
              <a:picLocks noChangeAspect="1"/>
            </p:cNvPicPr>
            <p:nvPr/>
          </p:nvPicPr>
          <p:blipFill>
            <a:blip r:embed="rId5"/>
            <a:stretch>
              <a:fillRect/>
            </a:stretch>
          </p:blipFill>
          <p:spPr>
            <a:xfrm>
              <a:off x="10511612" y="2400001"/>
              <a:ext cx="85916" cy="109347"/>
            </a:xfrm>
            <a:prstGeom prst="rect">
              <a:avLst/>
            </a:prstGeom>
          </p:spPr>
        </p:pic>
      </p:grpSp>
      <p:grpSp>
        <p:nvGrpSpPr>
          <p:cNvPr id="4" name="Group 3">
            <a:extLst>
              <a:ext uri="{FF2B5EF4-FFF2-40B4-BE49-F238E27FC236}">
                <a16:creationId xmlns:a16="http://schemas.microsoft.com/office/drawing/2014/main" id="{5E9327E1-DC9D-BD06-8AAE-71DCEB54BC36}"/>
              </a:ext>
            </a:extLst>
          </p:cNvPr>
          <p:cNvGrpSpPr/>
          <p:nvPr/>
        </p:nvGrpSpPr>
        <p:grpSpPr>
          <a:xfrm>
            <a:off x="100133" y="2391401"/>
            <a:ext cx="3420285" cy="2875217"/>
            <a:chOff x="304506" y="1006269"/>
            <a:chExt cx="4894367" cy="3615244"/>
          </a:xfrm>
        </p:grpSpPr>
        <p:pic>
          <p:nvPicPr>
            <p:cNvPr id="5" name="Picture 4">
              <a:extLst>
                <a:ext uri="{FF2B5EF4-FFF2-40B4-BE49-F238E27FC236}">
                  <a16:creationId xmlns:a16="http://schemas.microsoft.com/office/drawing/2014/main" id="{8E5B52A9-A0D1-B288-EBF3-81C161ED4ACD}"/>
                </a:ext>
              </a:extLst>
            </p:cNvPr>
            <p:cNvPicPr>
              <a:picLocks noChangeAspect="1"/>
            </p:cNvPicPr>
            <p:nvPr/>
          </p:nvPicPr>
          <p:blipFill>
            <a:blip r:embed="rId6"/>
            <a:stretch>
              <a:fillRect/>
            </a:stretch>
          </p:blipFill>
          <p:spPr>
            <a:xfrm>
              <a:off x="304506" y="1006269"/>
              <a:ext cx="4894367" cy="3615244"/>
            </a:xfrm>
            <a:prstGeom prst="rect">
              <a:avLst/>
            </a:prstGeom>
          </p:spPr>
        </p:pic>
        <p:sp>
          <p:nvSpPr>
            <p:cNvPr id="6" name="TextBox 5">
              <a:extLst>
                <a:ext uri="{FF2B5EF4-FFF2-40B4-BE49-F238E27FC236}">
                  <a16:creationId xmlns:a16="http://schemas.microsoft.com/office/drawing/2014/main" id="{1BC67735-5B9E-1186-7032-CBBF019809B9}"/>
                </a:ext>
              </a:extLst>
            </p:cNvPr>
            <p:cNvSpPr txBox="1"/>
            <p:nvPr/>
          </p:nvSpPr>
          <p:spPr>
            <a:xfrm>
              <a:off x="410766" y="2749969"/>
              <a:ext cx="739305" cy="261610"/>
            </a:xfrm>
            <a:prstGeom prst="rect">
              <a:avLst/>
            </a:prstGeom>
            <a:noFill/>
          </p:spPr>
          <p:txBody>
            <a:bodyPr wrap="none" rtlCol="0">
              <a:spAutoFit/>
            </a:bodyPr>
            <a:lstStyle/>
            <a:p>
              <a:r>
                <a:rPr lang="en-US" sz="1100" dirty="0">
                  <a:solidFill>
                    <a:schemeClr val="bg1"/>
                  </a:solidFill>
                </a:rPr>
                <a:t>Readout1</a:t>
              </a:r>
              <a:endParaRPr lang="en-US" sz="1600" dirty="0">
                <a:solidFill>
                  <a:schemeClr val="bg1"/>
                </a:solidFill>
              </a:endParaRPr>
            </a:p>
          </p:txBody>
        </p:sp>
        <p:sp>
          <p:nvSpPr>
            <p:cNvPr id="7" name="TextBox 6">
              <a:extLst>
                <a:ext uri="{FF2B5EF4-FFF2-40B4-BE49-F238E27FC236}">
                  <a16:creationId xmlns:a16="http://schemas.microsoft.com/office/drawing/2014/main" id="{1574BDDA-047F-2F2E-7E9F-86C307FB4DAE}"/>
                </a:ext>
              </a:extLst>
            </p:cNvPr>
            <p:cNvSpPr txBox="1"/>
            <p:nvPr/>
          </p:nvSpPr>
          <p:spPr>
            <a:xfrm>
              <a:off x="4303604" y="2749969"/>
              <a:ext cx="739305" cy="261610"/>
            </a:xfrm>
            <a:prstGeom prst="rect">
              <a:avLst/>
            </a:prstGeom>
            <a:noFill/>
          </p:spPr>
          <p:txBody>
            <a:bodyPr wrap="none" rtlCol="0">
              <a:spAutoFit/>
            </a:bodyPr>
            <a:lstStyle/>
            <a:p>
              <a:r>
                <a:rPr lang="en-US" sz="1100" dirty="0">
                  <a:solidFill>
                    <a:schemeClr val="bg1"/>
                  </a:solidFill>
                </a:rPr>
                <a:t>Readout2</a:t>
              </a:r>
              <a:endParaRPr lang="en-US" sz="1600" dirty="0">
                <a:solidFill>
                  <a:schemeClr val="bg1"/>
                </a:solidFill>
              </a:endParaRPr>
            </a:p>
          </p:txBody>
        </p:sp>
        <p:sp>
          <p:nvSpPr>
            <p:cNvPr id="8" name="TextBox 7">
              <a:extLst>
                <a:ext uri="{FF2B5EF4-FFF2-40B4-BE49-F238E27FC236}">
                  <a16:creationId xmlns:a16="http://schemas.microsoft.com/office/drawing/2014/main" id="{8E76AE6D-E96E-C4EE-6A10-E2CEA32C8617}"/>
                </a:ext>
              </a:extLst>
            </p:cNvPr>
            <p:cNvSpPr txBox="1"/>
            <p:nvPr/>
          </p:nvSpPr>
          <p:spPr>
            <a:xfrm>
              <a:off x="1274261" y="4263338"/>
              <a:ext cx="609462" cy="261610"/>
            </a:xfrm>
            <a:prstGeom prst="rect">
              <a:avLst/>
            </a:prstGeom>
            <a:noFill/>
          </p:spPr>
          <p:txBody>
            <a:bodyPr wrap="none" rtlCol="0">
              <a:spAutoFit/>
            </a:bodyPr>
            <a:lstStyle/>
            <a:p>
              <a:r>
                <a:rPr lang="en-US" sz="1100" dirty="0">
                  <a:solidFill>
                    <a:schemeClr val="bg1"/>
                  </a:solidFill>
                </a:rPr>
                <a:t>Qubit 1</a:t>
              </a:r>
              <a:endParaRPr lang="en-US" sz="1600" dirty="0">
                <a:solidFill>
                  <a:schemeClr val="bg1"/>
                </a:solidFill>
              </a:endParaRPr>
            </a:p>
          </p:txBody>
        </p:sp>
        <p:sp>
          <p:nvSpPr>
            <p:cNvPr id="9" name="TextBox 8">
              <a:extLst>
                <a:ext uri="{FF2B5EF4-FFF2-40B4-BE49-F238E27FC236}">
                  <a16:creationId xmlns:a16="http://schemas.microsoft.com/office/drawing/2014/main" id="{5433F53B-8993-2B00-2B2A-39B47802EC07}"/>
                </a:ext>
              </a:extLst>
            </p:cNvPr>
            <p:cNvSpPr txBox="1"/>
            <p:nvPr/>
          </p:nvSpPr>
          <p:spPr>
            <a:xfrm>
              <a:off x="3525897" y="4263338"/>
              <a:ext cx="609462" cy="261610"/>
            </a:xfrm>
            <a:prstGeom prst="rect">
              <a:avLst/>
            </a:prstGeom>
            <a:noFill/>
          </p:spPr>
          <p:txBody>
            <a:bodyPr wrap="none" rtlCol="0">
              <a:spAutoFit/>
            </a:bodyPr>
            <a:lstStyle/>
            <a:p>
              <a:r>
                <a:rPr lang="en-US" sz="1100" dirty="0">
                  <a:solidFill>
                    <a:schemeClr val="bg1"/>
                  </a:solidFill>
                </a:rPr>
                <a:t>Qubit 2</a:t>
              </a:r>
              <a:endParaRPr lang="en-US" sz="1600" dirty="0">
                <a:solidFill>
                  <a:schemeClr val="bg1"/>
                </a:solidFill>
              </a:endParaRPr>
            </a:p>
          </p:txBody>
        </p:sp>
      </p:grpSp>
    </p:spTree>
    <p:custDataLst>
      <p:tags r:id="rId1"/>
    </p:custDataLst>
    <p:extLst>
      <p:ext uri="{BB962C8B-B14F-4D97-AF65-F5344CB8AC3E}">
        <p14:creationId xmlns:p14="http://schemas.microsoft.com/office/powerpoint/2010/main" val="2469243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3AFCF4-AF4D-4832-AB04-D61D22FACDC4}"/>
              </a:ext>
            </a:extLst>
          </p:cNvPr>
          <p:cNvSpPr txBox="1"/>
          <p:nvPr/>
        </p:nvSpPr>
        <p:spPr>
          <a:xfrm>
            <a:off x="359918" y="95121"/>
            <a:ext cx="5888215" cy="461665"/>
          </a:xfrm>
          <a:prstGeom prst="rect">
            <a:avLst/>
          </a:prstGeom>
          <a:noFill/>
        </p:spPr>
        <p:txBody>
          <a:bodyPr wrap="none" rtlCol="0">
            <a:spAutoFit/>
          </a:bodyPr>
          <a:lstStyle/>
          <a:p>
            <a:r>
              <a:rPr lang="en-US" sz="2400" b="1" dirty="0">
                <a:solidFill>
                  <a:srgbClr val="FF0000"/>
                </a:solidFill>
              </a:rPr>
              <a:t>Processing in Micro/Nano Fabrication Facility</a:t>
            </a:r>
          </a:p>
        </p:txBody>
      </p:sp>
      <p:sp>
        <p:nvSpPr>
          <p:cNvPr id="30" name="TextBox 29">
            <a:extLst>
              <a:ext uri="{FF2B5EF4-FFF2-40B4-BE49-F238E27FC236}">
                <a16:creationId xmlns:a16="http://schemas.microsoft.com/office/drawing/2014/main" id="{D9ED0C84-CF93-437D-87BA-D72DA51A1041}"/>
              </a:ext>
            </a:extLst>
          </p:cNvPr>
          <p:cNvSpPr txBox="1"/>
          <p:nvPr/>
        </p:nvSpPr>
        <p:spPr>
          <a:xfrm>
            <a:off x="152133" y="644968"/>
            <a:ext cx="1917416" cy="369332"/>
          </a:xfrm>
          <a:prstGeom prst="rect">
            <a:avLst/>
          </a:prstGeom>
          <a:noFill/>
        </p:spPr>
        <p:txBody>
          <a:bodyPr wrap="square">
            <a:spAutoFit/>
          </a:bodyPr>
          <a:lstStyle/>
          <a:p>
            <a:r>
              <a:rPr lang="en-US" sz="1800" b="1" dirty="0">
                <a:solidFill>
                  <a:schemeClr val="accent1"/>
                </a:solidFill>
              </a:rPr>
              <a:t>Deposition Tools</a:t>
            </a:r>
          </a:p>
        </p:txBody>
      </p:sp>
      <p:sp>
        <p:nvSpPr>
          <p:cNvPr id="32" name="TextBox 31">
            <a:extLst>
              <a:ext uri="{FF2B5EF4-FFF2-40B4-BE49-F238E27FC236}">
                <a16:creationId xmlns:a16="http://schemas.microsoft.com/office/drawing/2014/main" id="{320C9EC6-10CD-4ABE-AEB0-6C39F14BBAC9}"/>
              </a:ext>
            </a:extLst>
          </p:cNvPr>
          <p:cNvSpPr txBox="1"/>
          <p:nvPr/>
        </p:nvSpPr>
        <p:spPr>
          <a:xfrm>
            <a:off x="152133" y="3037927"/>
            <a:ext cx="6096000" cy="369332"/>
          </a:xfrm>
          <a:prstGeom prst="rect">
            <a:avLst/>
          </a:prstGeom>
          <a:noFill/>
        </p:spPr>
        <p:txBody>
          <a:bodyPr wrap="square">
            <a:spAutoFit/>
          </a:bodyPr>
          <a:lstStyle/>
          <a:p>
            <a:r>
              <a:rPr lang="en-US" sz="1800" b="1" dirty="0">
                <a:solidFill>
                  <a:schemeClr val="accent1"/>
                </a:solidFill>
              </a:rPr>
              <a:t>Etching Tools</a:t>
            </a:r>
          </a:p>
        </p:txBody>
      </p:sp>
      <p:sp>
        <p:nvSpPr>
          <p:cNvPr id="34" name="TextBox 33">
            <a:extLst>
              <a:ext uri="{FF2B5EF4-FFF2-40B4-BE49-F238E27FC236}">
                <a16:creationId xmlns:a16="http://schemas.microsoft.com/office/drawing/2014/main" id="{9FC12375-9E48-4B9E-A038-52E6D5C0C03A}"/>
              </a:ext>
            </a:extLst>
          </p:cNvPr>
          <p:cNvSpPr txBox="1"/>
          <p:nvPr/>
        </p:nvSpPr>
        <p:spPr>
          <a:xfrm>
            <a:off x="781416" y="6101191"/>
            <a:ext cx="6096000" cy="369332"/>
          </a:xfrm>
          <a:prstGeom prst="rect">
            <a:avLst/>
          </a:prstGeom>
          <a:noFill/>
        </p:spPr>
        <p:txBody>
          <a:bodyPr wrap="square">
            <a:spAutoFit/>
          </a:bodyPr>
          <a:lstStyle/>
          <a:p>
            <a:r>
              <a:rPr lang="en-US" sz="1800" b="1" dirty="0">
                <a:solidFill>
                  <a:schemeClr val="accent1"/>
                </a:solidFill>
              </a:rPr>
              <a:t>Lithography Tools</a:t>
            </a:r>
          </a:p>
        </p:txBody>
      </p:sp>
      <p:sp>
        <p:nvSpPr>
          <p:cNvPr id="36" name="TextBox 35">
            <a:extLst>
              <a:ext uri="{FF2B5EF4-FFF2-40B4-BE49-F238E27FC236}">
                <a16:creationId xmlns:a16="http://schemas.microsoft.com/office/drawing/2014/main" id="{18A38E24-DC93-4B07-91FE-235F1BE8898F}"/>
              </a:ext>
            </a:extLst>
          </p:cNvPr>
          <p:cNvSpPr txBox="1"/>
          <p:nvPr/>
        </p:nvSpPr>
        <p:spPr>
          <a:xfrm>
            <a:off x="8939339" y="754061"/>
            <a:ext cx="6096000" cy="369332"/>
          </a:xfrm>
          <a:prstGeom prst="rect">
            <a:avLst/>
          </a:prstGeom>
          <a:noFill/>
        </p:spPr>
        <p:txBody>
          <a:bodyPr wrap="square">
            <a:spAutoFit/>
          </a:bodyPr>
          <a:lstStyle/>
          <a:p>
            <a:r>
              <a:rPr lang="en-US" sz="1800" b="1" dirty="0">
                <a:solidFill>
                  <a:schemeClr val="accent1"/>
                </a:solidFill>
              </a:rPr>
              <a:t>Wet Processing Benches</a:t>
            </a:r>
          </a:p>
        </p:txBody>
      </p:sp>
      <p:sp>
        <p:nvSpPr>
          <p:cNvPr id="38" name="TextBox 37">
            <a:extLst>
              <a:ext uri="{FF2B5EF4-FFF2-40B4-BE49-F238E27FC236}">
                <a16:creationId xmlns:a16="http://schemas.microsoft.com/office/drawing/2014/main" id="{E28603ED-90D0-417C-BEED-1E6A6AD42C71}"/>
              </a:ext>
            </a:extLst>
          </p:cNvPr>
          <p:cNvSpPr txBox="1"/>
          <p:nvPr/>
        </p:nvSpPr>
        <p:spPr>
          <a:xfrm>
            <a:off x="9294963" y="2937292"/>
            <a:ext cx="4057650" cy="646331"/>
          </a:xfrm>
          <a:prstGeom prst="rect">
            <a:avLst/>
          </a:prstGeom>
          <a:noFill/>
        </p:spPr>
        <p:txBody>
          <a:bodyPr wrap="square">
            <a:spAutoFit/>
          </a:bodyPr>
          <a:lstStyle/>
          <a:p>
            <a:r>
              <a:rPr lang="en-US" sz="1800" b="1" dirty="0">
                <a:solidFill>
                  <a:schemeClr val="accent1"/>
                </a:solidFill>
              </a:rPr>
              <a:t>Imaging &amp; Characterization </a:t>
            </a:r>
          </a:p>
          <a:p>
            <a:r>
              <a:rPr lang="en-US" sz="1800" b="1" dirty="0">
                <a:solidFill>
                  <a:schemeClr val="accent1"/>
                </a:solidFill>
              </a:rPr>
              <a:t>Tools</a:t>
            </a:r>
          </a:p>
        </p:txBody>
      </p:sp>
      <p:sp>
        <p:nvSpPr>
          <p:cNvPr id="40" name="TextBox 39">
            <a:extLst>
              <a:ext uri="{FF2B5EF4-FFF2-40B4-BE49-F238E27FC236}">
                <a16:creationId xmlns:a16="http://schemas.microsoft.com/office/drawing/2014/main" id="{E58F2D68-4F11-44B3-B1E8-E3499A9B2FF6}"/>
              </a:ext>
            </a:extLst>
          </p:cNvPr>
          <p:cNvSpPr txBox="1"/>
          <p:nvPr/>
        </p:nvSpPr>
        <p:spPr>
          <a:xfrm>
            <a:off x="8689538" y="6157527"/>
            <a:ext cx="7810500" cy="369332"/>
          </a:xfrm>
          <a:prstGeom prst="rect">
            <a:avLst/>
          </a:prstGeom>
          <a:noFill/>
        </p:spPr>
        <p:txBody>
          <a:bodyPr wrap="square">
            <a:spAutoFit/>
          </a:bodyPr>
          <a:lstStyle/>
          <a:p>
            <a:r>
              <a:rPr lang="en-US" sz="1800" b="1" dirty="0">
                <a:solidFill>
                  <a:schemeClr val="accent1"/>
                </a:solidFill>
              </a:rPr>
              <a:t>Post-processing &amp; Packaging Tools</a:t>
            </a:r>
          </a:p>
        </p:txBody>
      </p:sp>
      <p:cxnSp>
        <p:nvCxnSpPr>
          <p:cNvPr id="51" name="Straight Connector 50">
            <a:extLst>
              <a:ext uri="{FF2B5EF4-FFF2-40B4-BE49-F238E27FC236}">
                <a16:creationId xmlns:a16="http://schemas.microsoft.com/office/drawing/2014/main" id="{EB1A891C-64F4-42B0-94CD-D4FC7F9D8534}"/>
              </a:ext>
            </a:extLst>
          </p:cNvPr>
          <p:cNvCxnSpPr>
            <a:cxnSpLocks/>
          </p:cNvCxnSpPr>
          <p:nvPr/>
        </p:nvCxnSpPr>
        <p:spPr>
          <a:xfrm flipV="1">
            <a:off x="8939339" y="1271994"/>
            <a:ext cx="1003755" cy="568722"/>
          </a:xfrm>
          <a:prstGeom prst="line">
            <a:avLst/>
          </a:prstGeom>
          <a:ln w="38100">
            <a:solidFill>
              <a:srgbClr val="0070C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A45C04A-68B4-4FAA-9720-295033E02F70}"/>
              </a:ext>
            </a:extLst>
          </p:cNvPr>
          <p:cNvCxnSpPr>
            <a:cxnSpLocks/>
          </p:cNvCxnSpPr>
          <p:nvPr/>
        </p:nvCxnSpPr>
        <p:spPr>
          <a:xfrm>
            <a:off x="9139188" y="3673446"/>
            <a:ext cx="980991" cy="3691"/>
          </a:xfrm>
          <a:prstGeom prst="line">
            <a:avLst/>
          </a:prstGeom>
          <a:ln w="38100">
            <a:solidFill>
              <a:srgbClr val="0070C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001A8B9-B81A-478B-A18E-DDE94351B718}"/>
              </a:ext>
            </a:extLst>
          </p:cNvPr>
          <p:cNvCxnSpPr>
            <a:cxnSpLocks/>
          </p:cNvCxnSpPr>
          <p:nvPr/>
        </p:nvCxnSpPr>
        <p:spPr>
          <a:xfrm>
            <a:off x="9024663" y="5509867"/>
            <a:ext cx="1092036" cy="647660"/>
          </a:xfrm>
          <a:prstGeom prst="line">
            <a:avLst/>
          </a:prstGeom>
          <a:ln w="38100">
            <a:solidFill>
              <a:srgbClr val="0070C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3EAA78E-93AE-4F6B-A8DA-861DBA4EE285}"/>
              </a:ext>
            </a:extLst>
          </p:cNvPr>
          <p:cNvCxnSpPr>
            <a:cxnSpLocks/>
          </p:cNvCxnSpPr>
          <p:nvPr/>
        </p:nvCxnSpPr>
        <p:spPr>
          <a:xfrm flipH="1" flipV="1">
            <a:off x="1462984" y="1062425"/>
            <a:ext cx="728303" cy="419138"/>
          </a:xfrm>
          <a:prstGeom prst="line">
            <a:avLst/>
          </a:prstGeom>
          <a:ln w="38100">
            <a:solidFill>
              <a:srgbClr val="0070C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50B663E-22DF-411A-A5BE-554826065158}"/>
              </a:ext>
            </a:extLst>
          </p:cNvPr>
          <p:cNvCxnSpPr>
            <a:cxnSpLocks/>
          </p:cNvCxnSpPr>
          <p:nvPr/>
        </p:nvCxnSpPr>
        <p:spPr>
          <a:xfrm flipH="1">
            <a:off x="1095333" y="3583623"/>
            <a:ext cx="1095954" cy="0"/>
          </a:xfrm>
          <a:prstGeom prst="line">
            <a:avLst/>
          </a:prstGeom>
          <a:ln w="38100">
            <a:solidFill>
              <a:srgbClr val="0070C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6B2CF4D-341C-4BDB-B428-49437F6E7FC4}"/>
              </a:ext>
            </a:extLst>
          </p:cNvPr>
          <p:cNvCxnSpPr>
            <a:cxnSpLocks/>
          </p:cNvCxnSpPr>
          <p:nvPr/>
        </p:nvCxnSpPr>
        <p:spPr>
          <a:xfrm flipH="1">
            <a:off x="1796855" y="5562600"/>
            <a:ext cx="788865" cy="457124"/>
          </a:xfrm>
          <a:prstGeom prst="line">
            <a:avLst/>
          </a:prstGeom>
          <a:ln w="38100">
            <a:solidFill>
              <a:srgbClr val="0070C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A7F7CF06-08B8-4732-868A-A14BEAFA2159}"/>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5437" r="17107" b="1"/>
          <a:stretch/>
        </p:blipFill>
        <p:spPr bwMode="auto">
          <a:xfrm>
            <a:off x="2218991" y="1152179"/>
            <a:ext cx="6979276" cy="482068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23085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D3E71B-787B-1C94-F394-3901611D2B9C}"/>
              </a:ext>
            </a:extLst>
          </p:cNvPr>
          <p:cNvPicPr>
            <a:picLocks noChangeAspect="1"/>
          </p:cNvPicPr>
          <p:nvPr/>
        </p:nvPicPr>
        <p:blipFill rotWithShape="1">
          <a:blip r:embed="rId2"/>
          <a:srcRect r="6" b="22849"/>
          <a:stretch/>
        </p:blipFill>
        <p:spPr>
          <a:xfrm>
            <a:off x="1"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12" name="Picture 11">
            <a:extLst>
              <a:ext uri="{FF2B5EF4-FFF2-40B4-BE49-F238E27FC236}">
                <a16:creationId xmlns:a16="http://schemas.microsoft.com/office/drawing/2014/main" id="{8259A231-A575-8D67-BF54-556C54D5C5D7}"/>
              </a:ext>
            </a:extLst>
          </p:cNvPr>
          <p:cNvPicPr>
            <a:picLocks noChangeAspect="1"/>
          </p:cNvPicPr>
          <p:nvPr/>
        </p:nvPicPr>
        <p:blipFill rotWithShape="1">
          <a:blip r:embed="rId3"/>
          <a:srcRect t="29767" r="-3" b="18220"/>
          <a:stretch/>
        </p:blipFill>
        <p:spPr>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8" name="Picture 7" descr="A picture containing text, device, meter&#10;&#10;Description automatically generated">
            <a:extLst>
              <a:ext uri="{FF2B5EF4-FFF2-40B4-BE49-F238E27FC236}">
                <a16:creationId xmlns:a16="http://schemas.microsoft.com/office/drawing/2014/main" id="{D2A14654-A07B-5710-A1F8-757A56096A75}"/>
              </a:ext>
            </a:extLst>
          </p:cNvPr>
          <p:cNvPicPr>
            <a:picLocks noChangeAspect="1"/>
          </p:cNvPicPr>
          <p:nvPr/>
        </p:nvPicPr>
        <p:blipFill rotWithShape="1">
          <a:blip r:embed="rId4">
            <a:extLst>
              <a:ext uri="{28A0092B-C50C-407E-A947-70E740481C1C}">
                <a14:useLocalDpi xmlns:a14="http://schemas.microsoft.com/office/drawing/2010/main" val="0"/>
              </a:ext>
            </a:extLst>
          </a:blip>
          <a:srcRect t="12116" r="5" b="15608"/>
          <a:stretch/>
        </p:blipFill>
        <p:spPr>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6" name="Picture 5">
            <a:extLst>
              <a:ext uri="{FF2B5EF4-FFF2-40B4-BE49-F238E27FC236}">
                <a16:creationId xmlns:a16="http://schemas.microsoft.com/office/drawing/2014/main" id="{6007BD3B-9F42-FB5E-367A-074A8E1EE6F7}"/>
              </a:ext>
            </a:extLst>
          </p:cNvPr>
          <p:cNvPicPr>
            <a:picLocks noChangeAspect="1"/>
          </p:cNvPicPr>
          <p:nvPr/>
        </p:nvPicPr>
        <p:blipFill rotWithShape="1">
          <a:blip r:embed="rId5"/>
          <a:srcRect t="13697" r="-2" b="20264"/>
          <a:stretch/>
        </p:blipFill>
        <p:spPr>
          <a:xfrm>
            <a:off x="1" y="2660089"/>
            <a:ext cx="7122523" cy="4197911"/>
          </a:xfrm>
          <a:custGeom>
            <a:avLst/>
            <a:gdLst/>
            <a:ahLst/>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p:spPr>
      </p:pic>
      <p:sp>
        <p:nvSpPr>
          <p:cNvPr id="70"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86FB93-D09F-EF11-2635-8ADE14D4F48C}"/>
              </a:ext>
            </a:extLst>
          </p:cNvPr>
          <p:cNvSpPr>
            <a:spLocks noGrp="1"/>
          </p:cNvSpPr>
          <p:nvPr>
            <p:ph type="title"/>
          </p:nvPr>
        </p:nvSpPr>
        <p:spPr>
          <a:xfrm>
            <a:off x="7122524" y="3274228"/>
            <a:ext cx="5181600" cy="2163872"/>
          </a:xfrm>
        </p:spPr>
        <p:txBody>
          <a:bodyPr vert="horz" lIns="91440" tIns="45720" rIns="91440" bIns="45720" rtlCol="0" anchor="t">
            <a:noAutofit/>
          </a:bodyPr>
          <a:lstStyle/>
          <a:p>
            <a:r>
              <a:rPr lang="en-US" sz="4400" kern="1200" dirty="0">
                <a:solidFill>
                  <a:srgbClr val="FFFFFF"/>
                </a:solidFill>
                <a:latin typeface="+mj-lt"/>
                <a:ea typeface="+mj-ea"/>
                <a:cs typeface="+mj-cs"/>
              </a:rPr>
              <a:t>From Substrate to     	Device:</a:t>
            </a:r>
            <a:br>
              <a:rPr lang="en-US" sz="4400" kern="1200" dirty="0">
                <a:solidFill>
                  <a:srgbClr val="FFFFFF"/>
                </a:solidFill>
                <a:latin typeface="+mj-lt"/>
                <a:ea typeface="+mj-ea"/>
                <a:cs typeface="+mj-cs"/>
              </a:rPr>
            </a:br>
            <a:r>
              <a:rPr lang="en-US" sz="4400" kern="1200" dirty="0">
                <a:solidFill>
                  <a:srgbClr val="FFFFFF"/>
                </a:solidFill>
                <a:latin typeface="+mj-lt"/>
                <a:ea typeface="+mj-ea"/>
                <a:cs typeface="+mj-cs"/>
              </a:rPr>
              <a:t>- Subtractive etching</a:t>
            </a:r>
            <a:br>
              <a:rPr lang="en-US" sz="4400" kern="1200" dirty="0">
                <a:solidFill>
                  <a:srgbClr val="FFFFFF"/>
                </a:solidFill>
                <a:latin typeface="+mj-lt"/>
                <a:ea typeface="+mj-ea"/>
                <a:cs typeface="+mj-cs"/>
              </a:rPr>
            </a:br>
            <a:r>
              <a:rPr lang="en-US" sz="4400" kern="1200" dirty="0">
                <a:solidFill>
                  <a:srgbClr val="FFFFFF"/>
                </a:solidFill>
                <a:latin typeface="+mj-lt"/>
                <a:ea typeface="+mj-ea"/>
                <a:cs typeface="+mj-cs"/>
              </a:rPr>
              <a:t>- Additive lift-off</a:t>
            </a:r>
          </a:p>
        </p:txBody>
      </p:sp>
      <p:pic>
        <p:nvPicPr>
          <p:cNvPr id="14" name="Picture 13">
            <a:extLst>
              <a:ext uri="{FF2B5EF4-FFF2-40B4-BE49-F238E27FC236}">
                <a16:creationId xmlns:a16="http://schemas.microsoft.com/office/drawing/2014/main" id="{E8EFF6EC-0665-E9C8-CB97-235D48A1F6D6}"/>
              </a:ext>
            </a:extLst>
          </p:cNvPr>
          <p:cNvPicPr>
            <a:picLocks noChangeAspect="1"/>
          </p:cNvPicPr>
          <p:nvPr/>
        </p:nvPicPr>
        <p:blipFill rotWithShape="1">
          <a:blip r:embed="rId6"/>
          <a:srcRect t="13654" r="2" b="12603"/>
          <a:stretch/>
        </p:blipFill>
        <p:spPr>
          <a:xfrm>
            <a:off x="2261968"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4" name="AutoShape 2" descr="Sapphire Wafer Two Sides Polished, Single Side Polished - China Sapphire  Substrates Wafer, Epiready Wafer | Made-in-China.com">
            <a:extLst>
              <a:ext uri="{FF2B5EF4-FFF2-40B4-BE49-F238E27FC236}">
                <a16:creationId xmlns:a16="http://schemas.microsoft.com/office/drawing/2014/main" id="{937CFA8C-092F-EA96-CE16-A186A1BAF93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82679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CEAB46-FBEA-4E72-83DC-5DFBF63F1C8B}"/>
              </a:ext>
            </a:extLst>
          </p:cNvPr>
          <p:cNvSpPr/>
          <p:nvPr/>
        </p:nvSpPr>
        <p:spPr>
          <a:xfrm>
            <a:off x="8762421" y="533357"/>
            <a:ext cx="3376616" cy="1374047"/>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5400000" scaled="1"/>
            <a:tileRect/>
          </a:gra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5" name="Building  superconducting quantum circuits">
            <a:extLst>
              <a:ext uri="{FF2B5EF4-FFF2-40B4-BE49-F238E27FC236}">
                <a16:creationId xmlns:a16="http://schemas.microsoft.com/office/drawing/2014/main" id="{55CF0B97-8DB2-4B45-B659-437A82289D6A}"/>
              </a:ext>
            </a:extLst>
          </p:cNvPr>
          <p:cNvSpPr txBox="1"/>
          <p:nvPr/>
        </p:nvSpPr>
        <p:spPr>
          <a:xfrm>
            <a:off x="352457" y="-50662"/>
            <a:ext cx="12273643" cy="56457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3600">
                <a:solidFill>
                  <a:srgbClr val="011993"/>
                </a:solidFill>
              </a:defRPr>
            </a:lvl1pPr>
          </a:lstStyle>
          <a:p>
            <a:endParaRPr lang="en-US" sz="3200" b="1" dirty="0">
              <a:solidFill>
                <a:schemeClr val="tx2"/>
              </a:solidFill>
            </a:endParaRPr>
          </a:p>
        </p:txBody>
      </p:sp>
      <p:sp>
        <p:nvSpPr>
          <p:cNvPr id="60" name="Rectangle 59">
            <a:extLst>
              <a:ext uri="{FF2B5EF4-FFF2-40B4-BE49-F238E27FC236}">
                <a16:creationId xmlns:a16="http://schemas.microsoft.com/office/drawing/2014/main" id="{C95AF19E-941B-4205-B11D-7C34FEEA6D69}"/>
              </a:ext>
            </a:extLst>
          </p:cNvPr>
          <p:cNvSpPr/>
          <p:nvPr/>
        </p:nvSpPr>
        <p:spPr>
          <a:xfrm>
            <a:off x="441853" y="1797836"/>
            <a:ext cx="3376615" cy="847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 Substrate</a:t>
            </a:r>
          </a:p>
        </p:txBody>
      </p:sp>
      <p:sp>
        <p:nvSpPr>
          <p:cNvPr id="61" name="Rectangle 60">
            <a:extLst>
              <a:ext uri="{FF2B5EF4-FFF2-40B4-BE49-F238E27FC236}">
                <a16:creationId xmlns:a16="http://schemas.microsoft.com/office/drawing/2014/main" id="{41710E2A-7C7E-41A3-B410-91F6186AE1D9}"/>
              </a:ext>
            </a:extLst>
          </p:cNvPr>
          <p:cNvSpPr/>
          <p:nvPr/>
        </p:nvSpPr>
        <p:spPr>
          <a:xfrm>
            <a:off x="441853" y="1524000"/>
            <a:ext cx="3376615" cy="27383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03" name="Straight Arrow Connector 102">
            <a:extLst>
              <a:ext uri="{FF2B5EF4-FFF2-40B4-BE49-F238E27FC236}">
                <a16:creationId xmlns:a16="http://schemas.microsoft.com/office/drawing/2014/main" id="{24B045F5-0589-46B0-A84E-F01D5E6EBA0A}"/>
              </a:ext>
            </a:extLst>
          </p:cNvPr>
          <p:cNvCxnSpPr>
            <a:cxnSpLocks/>
          </p:cNvCxnSpPr>
          <p:nvPr/>
        </p:nvCxnSpPr>
        <p:spPr>
          <a:xfrm>
            <a:off x="3588674" y="2988423"/>
            <a:ext cx="1008727" cy="165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2" name="TextBox 221">
            <a:extLst>
              <a:ext uri="{FF2B5EF4-FFF2-40B4-BE49-F238E27FC236}">
                <a16:creationId xmlns:a16="http://schemas.microsoft.com/office/drawing/2014/main" id="{EC4DB800-9499-4DF6-A4A1-3762AA5B11DA}"/>
              </a:ext>
            </a:extLst>
          </p:cNvPr>
          <p:cNvSpPr txBox="1"/>
          <p:nvPr/>
        </p:nvSpPr>
        <p:spPr>
          <a:xfrm>
            <a:off x="507201" y="2675126"/>
            <a:ext cx="1945725" cy="461665"/>
          </a:xfrm>
          <a:prstGeom prst="rect">
            <a:avLst/>
          </a:prstGeom>
          <a:noFill/>
        </p:spPr>
        <p:txBody>
          <a:bodyPr wrap="none" rtlCol="0">
            <a:spAutoFit/>
          </a:bodyPr>
          <a:lstStyle/>
          <a:p>
            <a:r>
              <a:rPr lang="en-US" sz="2400" dirty="0"/>
              <a:t>Deposit Metal</a:t>
            </a:r>
          </a:p>
        </p:txBody>
      </p:sp>
      <p:cxnSp>
        <p:nvCxnSpPr>
          <p:cNvPr id="55" name="Straight Arrow Connector 54">
            <a:extLst>
              <a:ext uri="{FF2B5EF4-FFF2-40B4-BE49-F238E27FC236}">
                <a16:creationId xmlns:a16="http://schemas.microsoft.com/office/drawing/2014/main" id="{35FF8340-F162-455C-BED6-7C96848FA4E5}"/>
              </a:ext>
            </a:extLst>
          </p:cNvPr>
          <p:cNvCxnSpPr>
            <a:cxnSpLocks/>
          </p:cNvCxnSpPr>
          <p:nvPr/>
        </p:nvCxnSpPr>
        <p:spPr>
          <a:xfrm>
            <a:off x="522805" y="920115"/>
            <a:ext cx="0" cy="392399"/>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7BBC2909-E673-4242-8AAC-5FCCAAF59A27}"/>
              </a:ext>
            </a:extLst>
          </p:cNvPr>
          <p:cNvCxnSpPr>
            <a:cxnSpLocks/>
          </p:cNvCxnSpPr>
          <p:nvPr/>
        </p:nvCxnSpPr>
        <p:spPr>
          <a:xfrm>
            <a:off x="978968" y="920115"/>
            <a:ext cx="0" cy="392399"/>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6611771A-18BE-4C3A-AA0F-8A14C08BE987}"/>
              </a:ext>
            </a:extLst>
          </p:cNvPr>
          <p:cNvCxnSpPr>
            <a:cxnSpLocks/>
          </p:cNvCxnSpPr>
          <p:nvPr/>
        </p:nvCxnSpPr>
        <p:spPr>
          <a:xfrm>
            <a:off x="1435131" y="920115"/>
            <a:ext cx="0" cy="392399"/>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6BEC6D0-514D-45DA-B52B-3FB31DFCE7E6}"/>
              </a:ext>
            </a:extLst>
          </p:cNvPr>
          <p:cNvCxnSpPr>
            <a:cxnSpLocks/>
          </p:cNvCxnSpPr>
          <p:nvPr/>
        </p:nvCxnSpPr>
        <p:spPr>
          <a:xfrm>
            <a:off x="1891293" y="920115"/>
            <a:ext cx="0" cy="392399"/>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3BCCAF8-F605-4F62-89C1-5922CF9A318C}"/>
              </a:ext>
            </a:extLst>
          </p:cNvPr>
          <p:cNvCxnSpPr>
            <a:cxnSpLocks/>
          </p:cNvCxnSpPr>
          <p:nvPr/>
        </p:nvCxnSpPr>
        <p:spPr>
          <a:xfrm>
            <a:off x="2347456" y="920115"/>
            <a:ext cx="0" cy="392399"/>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F2E56A43-EEE0-49D8-B22F-C8175E35942B}"/>
              </a:ext>
            </a:extLst>
          </p:cNvPr>
          <p:cNvCxnSpPr>
            <a:cxnSpLocks/>
          </p:cNvCxnSpPr>
          <p:nvPr/>
        </p:nvCxnSpPr>
        <p:spPr>
          <a:xfrm>
            <a:off x="2803619" y="920115"/>
            <a:ext cx="0" cy="392399"/>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6B0D0E81-AFE2-4E24-B08D-AA1A845857C9}"/>
              </a:ext>
            </a:extLst>
          </p:cNvPr>
          <p:cNvCxnSpPr>
            <a:cxnSpLocks/>
          </p:cNvCxnSpPr>
          <p:nvPr/>
        </p:nvCxnSpPr>
        <p:spPr>
          <a:xfrm>
            <a:off x="3259781" y="920115"/>
            <a:ext cx="0" cy="392399"/>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1ED2DC88-15A0-4EEA-8D3A-44B0618EE67D}"/>
              </a:ext>
            </a:extLst>
          </p:cNvPr>
          <p:cNvCxnSpPr>
            <a:cxnSpLocks/>
          </p:cNvCxnSpPr>
          <p:nvPr/>
        </p:nvCxnSpPr>
        <p:spPr>
          <a:xfrm>
            <a:off x="3715948" y="920115"/>
            <a:ext cx="0" cy="392399"/>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08F4835F-6B52-474B-A7F0-3E70DA10FAA0}"/>
              </a:ext>
            </a:extLst>
          </p:cNvPr>
          <p:cNvSpPr/>
          <p:nvPr/>
        </p:nvSpPr>
        <p:spPr>
          <a:xfrm>
            <a:off x="4738081" y="1797836"/>
            <a:ext cx="3376615" cy="847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 Substrate</a:t>
            </a:r>
          </a:p>
        </p:txBody>
      </p:sp>
      <p:sp>
        <p:nvSpPr>
          <p:cNvPr id="67" name="Rectangle 66">
            <a:extLst>
              <a:ext uri="{FF2B5EF4-FFF2-40B4-BE49-F238E27FC236}">
                <a16:creationId xmlns:a16="http://schemas.microsoft.com/office/drawing/2014/main" id="{5A83CB9A-8A93-4279-B9A7-8B9839307B40}"/>
              </a:ext>
            </a:extLst>
          </p:cNvPr>
          <p:cNvSpPr/>
          <p:nvPr/>
        </p:nvSpPr>
        <p:spPr>
          <a:xfrm>
            <a:off x="4738081" y="1524000"/>
            <a:ext cx="3376615" cy="27383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68" name="Straight Arrow Connector 67">
            <a:extLst>
              <a:ext uri="{FF2B5EF4-FFF2-40B4-BE49-F238E27FC236}">
                <a16:creationId xmlns:a16="http://schemas.microsoft.com/office/drawing/2014/main" id="{AC2792B3-6EFA-49D9-9085-1F02160ABBE1}"/>
              </a:ext>
            </a:extLst>
          </p:cNvPr>
          <p:cNvCxnSpPr>
            <a:cxnSpLocks/>
          </p:cNvCxnSpPr>
          <p:nvPr/>
        </p:nvCxnSpPr>
        <p:spPr>
          <a:xfrm>
            <a:off x="7884902" y="2988423"/>
            <a:ext cx="749861" cy="82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32816BF1-F3FD-4EDB-B65D-CA17621843DE}"/>
              </a:ext>
            </a:extLst>
          </p:cNvPr>
          <p:cNvSpPr/>
          <p:nvPr/>
        </p:nvSpPr>
        <p:spPr>
          <a:xfrm>
            <a:off x="4738079" y="740228"/>
            <a:ext cx="3376615" cy="749280"/>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Resist</a:t>
            </a:r>
          </a:p>
        </p:txBody>
      </p:sp>
      <p:sp>
        <p:nvSpPr>
          <p:cNvPr id="80" name="TextBox 79">
            <a:extLst>
              <a:ext uri="{FF2B5EF4-FFF2-40B4-BE49-F238E27FC236}">
                <a16:creationId xmlns:a16="http://schemas.microsoft.com/office/drawing/2014/main" id="{1561FFCC-C13A-4289-8BC0-6EA8DE7C1521}"/>
              </a:ext>
            </a:extLst>
          </p:cNvPr>
          <p:cNvSpPr txBox="1"/>
          <p:nvPr/>
        </p:nvSpPr>
        <p:spPr>
          <a:xfrm>
            <a:off x="4946362" y="2688901"/>
            <a:ext cx="2155847" cy="461665"/>
          </a:xfrm>
          <a:prstGeom prst="rect">
            <a:avLst/>
          </a:prstGeom>
          <a:noFill/>
        </p:spPr>
        <p:txBody>
          <a:bodyPr wrap="none" rtlCol="0">
            <a:spAutoFit/>
          </a:bodyPr>
          <a:lstStyle/>
          <a:p>
            <a:r>
              <a:rPr lang="en-US" sz="2400" dirty="0"/>
              <a:t>Spin Coat Resist</a:t>
            </a:r>
          </a:p>
        </p:txBody>
      </p:sp>
      <p:sp>
        <p:nvSpPr>
          <p:cNvPr id="81" name="Rectangle 80">
            <a:extLst>
              <a:ext uri="{FF2B5EF4-FFF2-40B4-BE49-F238E27FC236}">
                <a16:creationId xmlns:a16="http://schemas.microsoft.com/office/drawing/2014/main" id="{2E7DE52C-B3E1-48AB-BAAA-C165AC09C9ED}"/>
              </a:ext>
            </a:extLst>
          </p:cNvPr>
          <p:cNvSpPr/>
          <p:nvPr/>
        </p:nvSpPr>
        <p:spPr>
          <a:xfrm>
            <a:off x="8762425" y="2558623"/>
            <a:ext cx="3376615" cy="847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 Substrate</a:t>
            </a:r>
          </a:p>
        </p:txBody>
      </p:sp>
      <p:sp>
        <p:nvSpPr>
          <p:cNvPr id="82" name="Rectangle 81">
            <a:extLst>
              <a:ext uri="{FF2B5EF4-FFF2-40B4-BE49-F238E27FC236}">
                <a16:creationId xmlns:a16="http://schemas.microsoft.com/office/drawing/2014/main" id="{251ACFA8-5076-40B9-BC66-B9D9092B199E}"/>
              </a:ext>
            </a:extLst>
          </p:cNvPr>
          <p:cNvSpPr/>
          <p:nvPr/>
        </p:nvSpPr>
        <p:spPr>
          <a:xfrm>
            <a:off x="8762425" y="2284787"/>
            <a:ext cx="3376615" cy="27383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Rectangle 4">
            <a:extLst>
              <a:ext uri="{FF2B5EF4-FFF2-40B4-BE49-F238E27FC236}">
                <a16:creationId xmlns:a16="http://schemas.microsoft.com/office/drawing/2014/main" id="{427A56DE-C7B7-4F7E-B6D8-0AB0231893AD}"/>
              </a:ext>
            </a:extLst>
          </p:cNvPr>
          <p:cNvSpPr/>
          <p:nvPr/>
        </p:nvSpPr>
        <p:spPr>
          <a:xfrm>
            <a:off x="8762422" y="1075678"/>
            <a:ext cx="1364100" cy="2061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33" dirty="0">
                <a:solidFill>
                  <a:schemeClr val="tx1"/>
                </a:solidFill>
              </a:rPr>
              <a:t>mask</a:t>
            </a:r>
          </a:p>
        </p:txBody>
      </p:sp>
      <p:sp>
        <p:nvSpPr>
          <p:cNvPr id="84" name="Rectangle 83">
            <a:extLst>
              <a:ext uri="{FF2B5EF4-FFF2-40B4-BE49-F238E27FC236}">
                <a16:creationId xmlns:a16="http://schemas.microsoft.com/office/drawing/2014/main" id="{D67C36F3-831A-44A9-9C7F-681EF6875C54}"/>
              </a:ext>
            </a:extLst>
          </p:cNvPr>
          <p:cNvSpPr/>
          <p:nvPr/>
        </p:nvSpPr>
        <p:spPr>
          <a:xfrm>
            <a:off x="10774938" y="1075678"/>
            <a:ext cx="1364100" cy="2061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5" name="Rectangle 84">
            <a:extLst>
              <a:ext uri="{FF2B5EF4-FFF2-40B4-BE49-F238E27FC236}">
                <a16:creationId xmlns:a16="http://schemas.microsoft.com/office/drawing/2014/main" id="{853C3E76-5205-4FED-AC63-ED533D9D558A}"/>
              </a:ext>
            </a:extLst>
          </p:cNvPr>
          <p:cNvSpPr/>
          <p:nvPr/>
        </p:nvSpPr>
        <p:spPr>
          <a:xfrm>
            <a:off x="8634763" y="1281871"/>
            <a:ext cx="1491756" cy="660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6" name="Rectangle 85">
            <a:extLst>
              <a:ext uri="{FF2B5EF4-FFF2-40B4-BE49-F238E27FC236}">
                <a16:creationId xmlns:a16="http://schemas.microsoft.com/office/drawing/2014/main" id="{65A8C9AC-BD2D-4E72-866A-EE684EF1A039}"/>
              </a:ext>
            </a:extLst>
          </p:cNvPr>
          <p:cNvSpPr/>
          <p:nvPr/>
        </p:nvSpPr>
        <p:spPr>
          <a:xfrm>
            <a:off x="10774938" y="1299116"/>
            <a:ext cx="1400885" cy="6255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3" name="Rectangle 82">
            <a:extLst>
              <a:ext uri="{FF2B5EF4-FFF2-40B4-BE49-F238E27FC236}">
                <a16:creationId xmlns:a16="http://schemas.microsoft.com/office/drawing/2014/main" id="{38940B55-4835-44FC-9191-464DFA6C0E03}"/>
              </a:ext>
            </a:extLst>
          </p:cNvPr>
          <p:cNvSpPr/>
          <p:nvPr/>
        </p:nvSpPr>
        <p:spPr>
          <a:xfrm>
            <a:off x="8762423" y="1501015"/>
            <a:ext cx="3376615" cy="749280"/>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extBox 6">
            <a:extLst>
              <a:ext uri="{FF2B5EF4-FFF2-40B4-BE49-F238E27FC236}">
                <a16:creationId xmlns:a16="http://schemas.microsoft.com/office/drawing/2014/main" id="{1A815037-6D87-481F-92BD-47291C405F4E}"/>
              </a:ext>
            </a:extLst>
          </p:cNvPr>
          <p:cNvSpPr txBox="1"/>
          <p:nvPr/>
        </p:nvSpPr>
        <p:spPr>
          <a:xfrm>
            <a:off x="9269124" y="-31778"/>
            <a:ext cx="1772408" cy="461665"/>
          </a:xfrm>
          <a:prstGeom prst="rect">
            <a:avLst/>
          </a:prstGeom>
          <a:noFill/>
        </p:spPr>
        <p:txBody>
          <a:bodyPr wrap="none" rtlCol="0">
            <a:spAutoFit/>
          </a:bodyPr>
          <a:lstStyle/>
          <a:p>
            <a:r>
              <a:rPr lang="en-US" sz="2400" dirty="0"/>
              <a:t>UV Exposure</a:t>
            </a:r>
          </a:p>
        </p:txBody>
      </p:sp>
      <p:sp>
        <p:nvSpPr>
          <p:cNvPr id="87" name="TextBox 86">
            <a:extLst>
              <a:ext uri="{FF2B5EF4-FFF2-40B4-BE49-F238E27FC236}">
                <a16:creationId xmlns:a16="http://schemas.microsoft.com/office/drawing/2014/main" id="{E645FCE8-0F88-421B-99EA-2AC2E4FDFB91}"/>
              </a:ext>
            </a:extLst>
          </p:cNvPr>
          <p:cNvSpPr txBox="1"/>
          <p:nvPr/>
        </p:nvSpPr>
        <p:spPr>
          <a:xfrm>
            <a:off x="9336586" y="3352374"/>
            <a:ext cx="1860574" cy="461665"/>
          </a:xfrm>
          <a:prstGeom prst="rect">
            <a:avLst/>
          </a:prstGeom>
          <a:noFill/>
        </p:spPr>
        <p:txBody>
          <a:bodyPr wrap="none" rtlCol="0">
            <a:spAutoFit/>
          </a:bodyPr>
          <a:lstStyle/>
          <a:p>
            <a:r>
              <a:rPr lang="en-US" sz="2400" dirty="0"/>
              <a:t>Expose Resist</a:t>
            </a:r>
          </a:p>
        </p:txBody>
      </p:sp>
      <p:sp>
        <p:nvSpPr>
          <p:cNvPr id="89" name="Rectangle 88">
            <a:extLst>
              <a:ext uri="{FF2B5EF4-FFF2-40B4-BE49-F238E27FC236}">
                <a16:creationId xmlns:a16="http://schemas.microsoft.com/office/drawing/2014/main" id="{B1A464D4-79C5-41E9-A021-5D955DC6BF60}"/>
              </a:ext>
            </a:extLst>
          </p:cNvPr>
          <p:cNvSpPr/>
          <p:nvPr/>
        </p:nvSpPr>
        <p:spPr>
          <a:xfrm>
            <a:off x="7805974" y="5281488"/>
            <a:ext cx="3376615" cy="847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 Substrate</a:t>
            </a:r>
          </a:p>
        </p:txBody>
      </p:sp>
      <p:sp>
        <p:nvSpPr>
          <p:cNvPr id="91" name="Rectangle 90">
            <a:extLst>
              <a:ext uri="{FF2B5EF4-FFF2-40B4-BE49-F238E27FC236}">
                <a16:creationId xmlns:a16="http://schemas.microsoft.com/office/drawing/2014/main" id="{CCF07F35-8CEC-4A35-9C4B-4D744268AA9E}"/>
              </a:ext>
            </a:extLst>
          </p:cNvPr>
          <p:cNvSpPr/>
          <p:nvPr/>
        </p:nvSpPr>
        <p:spPr>
          <a:xfrm>
            <a:off x="7805974" y="5007652"/>
            <a:ext cx="3376615" cy="27383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6" name="Rectangle 95">
            <a:extLst>
              <a:ext uri="{FF2B5EF4-FFF2-40B4-BE49-F238E27FC236}">
                <a16:creationId xmlns:a16="http://schemas.microsoft.com/office/drawing/2014/main" id="{E23D5BC2-FABC-41F9-92A6-B849C40F78D7}"/>
              </a:ext>
            </a:extLst>
          </p:cNvPr>
          <p:cNvSpPr/>
          <p:nvPr/>
        </p:nvSpPr>
        <p:spPr>
          <a:xfrm>
            <a:off x="7805973" y="4223880"/>
            <a:ext cx="1355697" cy="749280"/>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8" name="TextBox 97">
            <a:extLst>
              <a:ext uri="{FF2B5EF4-FFF2-40B4-BE49-F238E27FC236}">
                <a16:creationId xmlns:a16="http://schemas.microsoft.com/office/drawing/2014/main" id="{24DD28E5-7A1D-4CFC-9084-01A05EE022F1}"/>
              </a:ext>
            </a:extLst>
          </p:cNvPr>
          <p:cNvSpPr txBox="1"/>
          <p:nvPr/>
        </p:nvSpPr>
        <p:spPr>
          <a:xfrm>
            <a:off x="8380135" y="6250214"/>
            <a:ext cx="2005164" cy="461665"/>
          </a:xfrm>
          <a:prstGeom prst="rect">
            <a:avLst/>
          </a:prstGeom>
          <a:solidFill>
            <a:schemeClr val="bg1"/>
          </a:solidFill>
        </p:spPr>
        <p:txBody>
          <a:bodyPr wrap="none" rtlCol="0">
            <a:spAutoFit/>
          </a:bodyPr>
          <a:lstStyle/>
          <a:p>
            <a:r>
              <a:rPr lang="en-US" sz="2400" dirty="0"/>
              <a:t>Develop Resist</a:t>
            </a:r>
          </a:p>
        </p:txBody>
      </p:sp>
      <p:sp>
        <p:nvSpPr>
          <p:cNvPr id="99" name="Rectangle 98">
            <a:extLst>
              <a:ext uri="{FF2B5EF4-FFF2-40B4-BE49-F238E27FC236}">
                <a16:creationId xmlns:a16="http://schemas.microsoft.com/office/drawing/2014/main" id="{18538FB8-EC3A-4FB4-8C52-5257608DE8A0}"/>
              </a:ext>
            </a:extLst>
          </p:cNvPr>
          <p:cNvSpPr/>
          <p:nvPr/>
        </p:nvSpPr>
        <p:spPr>
          <a:xfrm>
            <a:off x="9810089" y="4245208"/>
            <a:ext cx="1355697" cy="749280"/>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0" name="Rectangle 99">
            <a:extLst>
              <a:ext uri="{FF2B5EF4-FFF2-40B4-BE49-F238E27FC236}">
                <a16:creationId xmlns:a16="http://schemas.microsoft.com/office/drawing/2014/main" id="{258F618D-ECFA-4EF6-AFEF-4B42DB3C8041}"/>
              </a:ext>
            </a:extLst>
          </p:cNvPr>
          <p:cNvSpPr/>
          <p:nvPr/>
        </p:nvSpPr>
        <p:spPr>
          <a:xfrm>
            <a:off x="4048318" y="5281488"/>
            <a:ext cx="3376615" cy="847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 Substrate</a:t>
            </a:r>
          </a:p>
        </p:txBody>
      </p:sp>
      <p:sp>
        <p:nvSpPr>
          <p:cNvPr id="104" name="TextBox 103">
            <a:extLst>
              <a:ext uri="{FF2B5EF4-FFF2-40B4-BE49-F238E27FC236}">
                <a16:creationId xmlns:a16="http://schemas.microsoft.com/office/drawing/2014/main" id="{DCCFBD12-7CAF-4F88-82E0-5E51E685F83C}"/>
              </a:ext>
            </a:extLst>
          </p:cNvPr>
          <p:cNvSpPr txBox="1"/>
          <p:nvPr/>
        </p:nvSpPr>
        <p:spPr>
          <a:xfrm>
            <a:off x="4625199" y="6257986"/>
            <a:ext cx="1523174" cy="461665"/>
          </a:xfrm>
          <a:prstGeom prst="rect">
            <a:avLst/>
          </a:prstGeom>
          <a:noFill/>
        </p:spPr>
        <p:txBody>
          <a:bodyPr wrap="none" rtlCol="0">
            <a:spAutoFit/>
          </a:bodyPr>
          <a:lstStyle/>
          <a:p>
            <a:r>
              <a:rPr lang="en-US" sz="2400" dirty="0"/>
              <a:t>Etch Metal</a:t>
            </a:r>
          </a:p>
        </p:txBody>
      </p:sp>
      <p:sp>
        <p:nvSpPr>
          <p:cNvPr id="8" name="Rectangle 7">
            <a:extLst>
              <a:ext uri="{FF2B5EF4-FFF2-40B4-BE49-F238E27FC236}">
                <a16:creationId xmlns:a16="http://schemas.microsoft.com/office/drawing/2014/main" id="{73672EF1-A043-41FF-9DCA-85D5C87DBEB9}"/>
              </a:ext>
            </a:extLst>
          </p:cNvPr>
          <p:cNvSpPr/>
          <p:nvPr/>
        </p:nvSpPr>
        <p:spPr>
          <a:xfrm>
            <a:off x="5404013" y="4819548"/>
            <a:ext cx="648417" cy="61555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2" name="Rectangle 101">
            <a:extLst>
              <a:ext uri="{FF2B5EF4-FFF2-40B4-BE49-F238E27FC236}">
                <a16:creationId xmlns:a16="http://schemas.microsoft.com/office/drawing/2014/main" id="{CC6B5027-26BC-4576-BABD-F4DEBF52677A}"/>
              </a:ext>
            </a:extLst>
          </p:cNvPr>
          <p:cNvSpPr/>
          <p:nvPr/>
        </p:nvSpPr>
        <p:spPr>
          <a:xfrm>
            <a:off x="4048317" y="4421627"/>
            <a:ext cx="1355697" cy="551532"/>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5" name="Rectangle 104">
            <a:extLst>
              <a:ext uri="{FF2B5EF4-FFF2-40B4-BE49-F238E27FC236}">
                <a16:creationId xmlns:a16="http://schemas.microsoft.com/office/drawing/2014/main" id="{F211CBFB-D33B-4F3A-8F26-D079786EFFEE}"/>
              </a:ext>
            </a:extLst>
          </p:cNvPr>
          <p:cNvSpPr/>
          <p:nvPr/>
        </p:nvSpPr>
        <p:spPr>
          <a:xfrm>
            <a:off x="6052433" y="4421629"/>
            <a:ext cx="1355697" cy="551531"/>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1" name="Rectangle 100">
            <a:extLst>
              <a:ext uri="{FF2B5EF4-FFF2-40B4-BE49-F238E27FC236}">
                <a16:creationId xmlns:a16="http://schemas.microsoft.com/office/drawing/2014/main" id="{29784A39-0FFD-48B1-98EC-59137AB277CE}"/>
              </a:ext>
            </a:extLst>
          </p:cNvPr>
          <p:cNvSpPr/>
          <p:nvPr/>
        </p:nvSpPr>
        <p:spPr>
          <a:xfrm>
            <a:off x="4048319" y="5007653"/>
            <a:ext cx="1355696" cy="20984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6" name="Rectangle 105">
            <a:extLst>
              <a:ext uri="{FF2B5EF4-FFF2-40B4-BE49-F238E27FC236}">
                <a16:creationId xmlns:a16="http://schemas.microsoft.com/office/drawing/2014/main" id="{0BD24595-51EA-4B28-95CD-917CAF2188FB}"/>
              </a:ext>
            </a:extLst>
          </p:cNvPr>
          <p:cNvSpPr/>
          <p:nvPr/>
        </p:nvSpPr>
        <p:spPr>
          <a:xfrm>
            <a:off x="6052432" y="5022403"/>
            <a:ext cx="1355696" cy="20984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8" name="Rectangle 107">
            <a:extLst>
              <a:ext uri="{FF2B5EF4-FFF2-40B4-BE49-F238E27FC236}">
                <a16:creationId xmlns:a16="http://schemas.microsoft.com/office/drawing/2014/main" id="{F81ECFD4-48D8-4073-B9D3-09300BC14594}"/>
              </a:ext>
            </a:extLst>
          </p:cNvPr>
          <p:cNvSpPr/>
          <p:nvPr/>
        </p:nvSpPr>
        <p:spPr>
          <a:xfrm>
            <a:off x="142933" y="5281487"/>
            <a:ext cx="3376615" cy="847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 Substrate</a:t>
            </a:r>
          </a:p>
        </p:txBody>
      </p:sp>
      <p:sp>
        <p:nvSpPr>
          <p:cNvPr id="109" name="TextBox 108">
            <a:extLst>
              <a:ext uri="{FF2B5EF4-FFF2-40B4-BE49-F238E27FC236}">
                <a16:creationId xmlns:a16="http://schemas.microsoft.com/office/drawing/2014/main" id="{36FE0BA2-96A4-484C-AD6E-EB7BF08D88CA}"/>
              </a:ext>
            </a:extLst>
          </p:cNvPr>
          <p:cNvSpPr txBox="1"/>
          <p:nvPr/>
        </p:nvSpPr>
        <p:spPr>
          <a:xfrm>
            <a:off x="717094" y="6227638"/>
            <a:ext cx="1562415" cy="461665"/>
          </a:xfrm>
          <a:prstGeom prst="rect">
            <a:avLst/>
          </a:prstGeom>
          <a:solidFill>
            <a:schemeClr val="bg1"/>
          </a:solidFill>
        </p:spPr>
        <p:txBody>
          <a:bodyPr wrap="none" rtlCol="0">
            <a:spAutoFit/>
          </a:bodyPr>
          <a:lstStyle/>
          <a:p>
            <a:r>
              <a:rPr lang="en-US" sz="2400" dirty="0"/>
              <a:t>Strip Resist</a:t>
            </a:r>
          </a:p>
        </p:txBody>
      </p:sp>
      <p:sp>
        <p:nvSpPr>
          <p:cNvPr id="111" name="Rectangle 110">
            <a:extLst>
              <a:ext uri="{FF2B5EF4-FFF2-40B4-BE49-F238E27FC236}">
                <a16:creationId xmlns:a16="http://schemas.microsoft.com/office/drawing/2014/main" id="{DB3002B0-BB3B-4458-9B38-212EB1B82778}"/>
              </a:ext>
            </a:extLst>
          </p:cNvPr>
          <p:cNvSpPr/>
          <p:nvPr/>
        </p:nvSpPr>
        <p:spPr>
          <a:xfrm>
            <a:off x="1498628" y="5217495"/>
            <a:ext cx="648417" cy="21760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4" name="Rectangle 113">
            <a:extLst>
              <a:ext uri="{FF2B5EF4-FFF2-40B4-BE49-F238E27FC236}">
                <a16:creationId xmlns:a16="http://schemas.microsoft.com/office/drawing/2014/main" id="{03840041-2842-49C9-A66A-25BF10CD2363}"/>
              </a:ext>
            </a:extLst>
          </p:cNvPr>
          <p:cNvSpPr/>
          <p:nvPr/>
        </p:nvSpPr>
        <p:spPr>
          <a:xfrm>
            <a:off x="142933" y="5007651"/>
            <a:ext cx="1355696" cy="20984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5" name="Rectangle 114">
            <a:extLst>
              <a:ext uri="{FF2B5EF4-FFF2-40B4-BE49-F238E27FC236}">
                <a16:creationId xmlns:a16="http://schemas.microsoft.com/office/drawing/2014/main" id="{98D7231C-FFD7-450A-9036-90300D5EDA72}"/>
              </a:ext>
            </a:extLst>
          </p:cNvPr>
          <p:cNvSpPr/>
          <p:nvPr/>
        </p:nvSpPr>
        <p:spPr>
          <a:xfrm>
            <a:off x="2147047" y="5022402"/>
            <a:ext cx="1355696" cy="20984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16" name="Straight Arrow Connector 115">
            <a:extLst>
              <a:ext uri="{FF2B5EF4-FFF2-40B4-BE49-F238E27FC236}">
                <a16:creationId xmlns:a16="http://schemas.microsoft.com/office/drawing/2014/main" id="{977A8D87-C735-448A-9E31-F80182FB56C2}"/>
              </a:ext>
            </a:extLst>
          </p:cNvPr>
          <p:cNvCxnSpPr>
            <a:cxnSpLocks/>
          </p:cNvCxnSpPr>
          <p:nvPr/>
        </p:nvCxnSpPr>
        <p:spPr>
          <a:xfrm>
            <a:off x="11449168" y="3973111"/>
            <a:ext cx="0" cy="9093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E32DA74E-669B-44BA-845C-9F72A309710D}"/>
              </a:ext>
            </a:extLst>
          </p:cNvPr>
          <p:cNvCxnSpPr>
            <a:cxnSpLocks/>
          </p:cNvCxnSpPr>
          <p:nvPr/>
        </p:nvCxnSpPr>
        <p:spPr>
          <a:xfrm flipH="1">
            <a:off x="7074106" y="6516625"/>
            <a:ext cx="104058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3FAE09C4-7705-46C2-9E98-FFC6370A5EB9}"/>
              </a:ext>
            </a:extLst>
          </p:cNvPr>
          <p:cNvCxnSpPr>
            <a:cxnSpLocks/>
          </p:cNvCxnSpPr>
          <p:nvPr/>
        </p:nvCxnSpPr>
        <p:spPr>
          <a:xfrm flipH="1">
            <a:off x="3360875" y="6527059"/>
            <a:ext cx="104058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A16C5F88-0448-DAD7-3061-C67CD7494C79}"/>
              </a:ext>
            </a:extLst>
          </p:cNvPr>
          <p:cNvSpPr>
            <a:spLocks noGrp="1"/>
          </p:cNvSpPr>
          <p:nvPr>
            <p:ph type="title"/>
          </p:nvPr>
        </p:nvSpPr>
        <p:spPr>
          <a:xfrm>
            <a:off x="274452" y="46072"/>
            <a:ext cx="8059271" cy="609600"/>
          </a:xfrm>
        </p:spPr>
        <p:txBody>
          <a:bodyPr>
            <a:normAutofit fontScale="90000"/>
          </a:bodyPr>
          <a:lstStyle/>
          <a:p>
            <a:r>
              <a:rPr lang="en-US" sz="4400" b="1" dirty="0">
                <a:solidFill>
                  <a:schemeClr val="tx2"/>
                </a:solidFill>
              </a:rPr>
              <a:t>Subtractive etching process</a:t>
            </a:r>
            <a:endParaRPr lang="en-US" dirty="0"/>
          </a:p>
        </p:txBody>
      </p:sp>
    </p:spTree>
    <p:extLst>
      <p:ext uri="{BB962C8B-B14F-4D97-AF65-F5344CB8AC3E}">
        <p14:creationId xmlns:p14="http://schemas.microsoft.com/office/powerpoint/2010/main" val="411662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childTnLst>
                                </p:cTn>
                              </p:par>
                              <p:par>
                                <p:cTn id="63" presetID="35" presetClass="emph" presetSubtype="0" repeatCount="5000" fill="hold" grpId="1" nodeType="withEffect">
                                  <p:stCondLst>
                                    <p:cond delay="0"/>
                                  </p:stCondLst>
                                  <p:childTnLst>
                                    <p:anim calcmode="discrete" valueType="str">
                                      <p:cBhvr>
                                        <p:cTn id="64"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8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1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0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0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0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06"/>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1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0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0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1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1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15"/>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0" grpId="0" animBg="1"/>
      <p:bldP spid="61" grpId="0" animBg="1"/>
      <p:bldP spid="222" grpId="0"/>
      <p:bldP spid="66" grpId="0" animBg="1"/>
      <p:bldP spid="67" grpId="0" animBg="1"/>
      <p:bldP spid="79" grpId="0" animBg="1"/>
      <p:bldP spid="80" grpId="0"/>
      <p:bldP spid="81" grpId="0" animBg="1"/>
      <p:bldP spid="82" grpId="0" animBg="1"/>
      <p:bldP spid="5" grpId="0" animBg="1"/>
      <p:bldP spid="84" grpId="0" animBg="1"/>
      <p:bldP spid="85" grpId="0" animBg="1"/>
      <p:bldP spid="86" grpId="0" animBg="1"/>
      <p:bldP spid="83" grpId="0" animBg="1"/>
      <p:bldP spid="7" grpId="0"/>
      <p:bldP spid="87" grpId="0"/>
      <p:bldP spid="89" grpId="0" animBg="1"/>
      <p:bldP spid="91" grpId="0" animBg="1"/>
      <p:bldP spid="96" grpId="0" animBg="1"/>
      <p:bldP spid="98" grpId="0" animBg="1"/>
      <p:bldP spid="99" grpId="0" animBg="1"/>
      <p:bldP spid="100" grpId="0" animBg="1"/>
      <p:bldP spid="104" grpId="0"/>
      <p:bldP spid="8" grpId="0" animBg="1"/>
      <p:bldP spid="102" grpId="0" animBg="1"/>
      <p:bldP spid="105" grpId="0" animBg="1"/>
      <p:bldP spid="101" grpId="0" animBg="1"/>
      <p:bldP spid="106" grpId="0" animBg="1"/>
      <p:bldP spid="108" grpId="0" animBg="1"/>
      <p:bldP spid="109" grpId="0" animBg="1"/>
      <p:bldP spid="111" grpId="0" animBg="1"/>
      <p:bldP spid="114" grpId="0" animBg="1"/>
      <p:bldP spid="1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974B77-6FDC-45D5-A029-59606461FAE9}"/>
              </a:ext>
            </a:extLst>
          </p:cNvPr>
          <p:cNvPicPr>
            <a:picLocks noChangeAspect="1"/>
          </p:cNvPicPr>
          <p:nvPr/>
        </p:nvPicPr>
        <p:blipFill>
          <a:blip r:embed="rId2"/>
          <a:stretch>
            <a:fillRect/>
          </a:stretch>
        </p:blipFill>
        <p:spPr>
          <a:xfrm>
            <a:off x="8089486" y="801431"/>
            <a:ext cx="2453546" cy="1636031"/>
          </a:xfrm>
          <a:prstGeom prst="rect">
            <a:avLst/>
          </a:prstGeom>
        </p:spPr>
      </p:pic>
      <p:pic>
        <p:nvPicPr>
          <p:cNvPr id="3" name="Picture 2" descr="A picture containing text, indoor&#10;&#10;Description automatically generated">
            <a:extLst>
              <a:ext uri="{FF2B5EF4-FFF2-40B4-BE49-F238E27FC236}">
                <a16:creationId xmlns:a16="http://schemas.microsoft.com/office/drawing/2014/main" id="{76E72481-FEC4-4E89-A7DC-99CFF9294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9486" y="2991845"/>
            <a:ext cx="2453546" cy="1631698"/>
          </a:xfrm>
          <a:prstGeom prst="rect">
            <a:avLst/>
          </a:prstGeom>
        </p:spPr>
      </p:pic>
      <p:pic>
        <p:nvPicPr>
          <p:cNvPr id="6" name="Picture 5" descr="Text&#10;&#10;Description automatically generated">
            <a:extLst>
              <a:ext uri="{FF2B5EF4-FFF2-40B4-BE49-F238E27FC236}">
                <a16:creationId xmlns:a16="http://schemas.microsoft.com/office/drawing/2014/main" id="{D1FB5BDD-E25B-4E48-B134-6585870B46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9486" y="5079998"/>
            <a:ext cx="2453546" cy="1631698"/>
          </a:xfrm>
          <a:prstGeom prst="rect">
            <a:avLst/>
          </a:prstGeom>
        </p:spPr>
      </p:pic>
      <p:sp>
        <p:nvSpPr>
          <p:cNvPr id="11" name="Rectangle 10">
            <a:extLst>
              <a:ext uri="{FF2B5EF4-FFF2-40B4-BE49-F238E27FC236}">
                <a16:creationId xmlns:a16="http://schemas.microsoft.com/office/drawing/2014/main" id="{CF35CDE4-D9FD-4589-B893-AC22E85B86C3}"/>
              </a:ext>
            </a:extLst>
          </p:cNvPr>
          <p:cNvSpPr>
            <a:spLocks noChangeAspect="1"/>
          </p:cNvSpPr>
          <p:nvPr/>
        </p:nvSpPr>
        <p:spPr>
          <a:xfrm>
            <a:off x="8341245" y="1512420"/>
            <a:ext cx="488978" cy="325412"/>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Arrow Connector 11">
            <a:extLst>
              <a:ext uri="{FF2B5EF4-FFF2-40B4-BE49-F238E27FC236}">
                <a16:creationId xmlns:a16="http://schemas.microsoft.com/office/drawing/2014/main" id="{38688F1E-0977-4CBC-841E-BD766565A2D3}"/>
              </a:ext>
            </a:extLst>
          </p:cNvPr>
          <p:cNvCxnSpPr>
            <a:cxnSpLocks/>
          </p:cNvCxnSpPr>
          <p:nvPr/>
        </p:nvCxnSpPr>
        <p:spPr>
          <a:xfrm>
            <a:off x="8639364" y="2153305"/>
            <a:ext cx="0" cy="5768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C7E8FA1-AE6D-4972-AECC-5EA9EFCF3159}"/>
              </a:ext>
            </a:extLst>
          </p:cNvPr>
          <p:cNvSpPr>
            <a:spLocks noChangeAspect="1"/>
          </p:cNvSpPr>
          <p:nvPr/>
        </p:nvSpPr>
        <p:spPr>
          <a:xfrm>
            <a:off x="9215010" y="3340825"/>
            <a:ext cx="488978" cy="325412"/>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id="{28908DEE-0A0E-4395-99C6-1373EB86C9CE}"/>
              </a:ext>
            </a:extLst>
          </p:cNvPr>
          <p:cNvCxnSpPr>
            <a:cxnSpLocks/>
          </p:cNvCxnSpPr>
          <p:nvPr/>
        </p:nvCxnSpPr>
        <p:spPr>
          <a:xfrm>
            <a:off x="9572644" y="4003577"/>
            <a:ext cx="0" cy="8264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AD08F20-8A45-9C3C-3405-E94240F48D34}"/>
              </a:ext>
            </a:extLst>
          </p:cNvPr>
          <p:cNvPicPr>
            <a:picLocks noChangeAspect="1"/>
          </p:cNvPicPr>
          <p:nvPr/>
        </p:nvPicPr>
        <p:blipFill rotWithShape="1">
          <a:blip r:embed="rId5"/>
          <a:srcRect t="31" r="-2" b="-1167"/>
          <a:stretch/>
        </p:blipFill>
        <p:spPr>
          <a:xfrm>
            <a:off x="3576556" y="1957501"/>
            <a:ext cx="3638466" cy="3679678"/>
          </a:xfrm>
          <a:prstGeom prst="rect">
            <a:avLst/>
          </a:prstGeom>
          <a:ln>
            <a:noFill/>
          </a:ln>
          <a:effectLst>
            <a:outerShdw blurRad="292100" dist="139700" dir="2700000" algn="tl" rotWithShape="0">
              <a:srgbClr val="333333">
                <a:alpha val="65000"/>
              </a:srgbClr>
            </a:outerShdw>
          </a:effectLst>
        </p:spPr>
      </p:pic>
      <p:pic>
        <p:nvPicPr>
          <p:cNvPr id="20" name="Picture 2">
            <a:extLst>
              <a:ext uri="{FF2B5EF4-FFF2-40B4-BE49-F238E27FC236}">
                <a16:creationId xmlns:a16="http://schemas.microsoft.com/office/drawing/2014/main" id="{A5ED661E-13BE-8DA8-26BD-90DD303B03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349" y="4832516"/>
            <a:ext cx="1751239" cy="175123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1BD4BCD-20AB-19F0-9866-5E64F4547AE8}"/>
              </a:ext>
            </a:extLst>
          </p:cNvPr>
          <p:cNvSpPr txBox="1"/>
          <p:nvPr/>
        </p:nvSpPr>
        <p:spPr>
          <a:xfrm>
            <a:off x="3018021" y="6156116"/>
            <a:ext cx="1639616" cy="276999"/>
          </a:xfrm>
          <a:prstGeom prst="rect">
            <a:avLst/>
          </a:prstGeom>
          <a:noFill/>
        </p:spPr>
        <p:txBody>
          <a:bodyPr wrap="square">
            <a:spAutoFit/>
          </a:bodyPr>
          <a:lstStyle/>
          <a:p>
            <a:r>
              <a:rPr lang="en-US" sz="1200" dirty="0"/>
              <a:t>Plasma-</a:t>
            </a:r>
            <a:r>
              <a:rPr lang="en-US" sz="1200" dirty="0" err="1"/>
              <a:t>Therm</a:t>
            </a:r>
            <a:r>
              <a:rPr lang="en-US" sz="1200" dirty="0"/>
              <a:t> ICP RIE</a:t>
            </a:r>
          </a:p>
        </p:txBody>
      </p:sp>
      <p:sp>
        <p:nvSpPr>
          <p:cNvPr id="22" name="Rectangle 21">
            <a:extLst>
              <a:ext uri="{FF2B5EF4-FFF2-40B4-BE49-F238E27FC236}">
                <a16:creationId xmlns:a16="http://schemas.microsoft.com/office/drawing/2014/main" id="{B34C3BF5-30D0-A9D1-4061-22C230AEAFCA}"/>
              </a:ext>
            </a:extLst>
          </p:cNvPr>
          <p:cNvSpPr/>
          <p:nvPr/>
        </p:nvSpPr>
        <p:spPr>
          <a:xfrm>
            <a:off x="902866" y="1726669"/>
            <a:ext cx="1492203" cy="461665"/>
          </a:xfrm>
          <a:prstGeom prst="rect">
            <a:avLst/>
          </a:prstGeom>
        </p:spPr>
        <p:txBody>
          <a:bodyPr wrap="none">
            <a:spAutoFit/>
          </a:bodyPr>
          <a:lstStyle/>
          <a:p>
            <a:r>
              <a:rPr lang="en-US" sz="1200" dirty="0"/>
              <a:t>Heidelberg MLA 150 </a:t>
            </a:r>
          </a:p>
          <a:p>
            <a:r>
              <a:rPr lang="en-US" sz="1200" dirty="0" err="1"/>
              <a:t>Maskless</a:t>
            </a:r>
            <a:r>
              <a:rPr lang="en-US" sz="1200" dirty="0"/>
              <a:t> aligner</a:t>
            </a:r>
          </a:p>
        </p:txBody>
      </p:sp>
      <p:pic>
        <p:nvPicPr>
          <p:cNvPr id="23" name="Picture 4">
            <a:extLst>
              <a:ext uri="{FF2B5EF4-FFF2-40B4-BE49-F238E27FC236}">
                <a16:creationId xmlns:a16="http://schemas.microsoft.com/office/drawing/2014/main" id="{0DEF64F7-E702-D901-7C89-BD91190B52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690" y="2286903"/>
            <a:ext cx="1657864" cy="23452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87FA0FD-E894-C8FE-4D8E-11259B371E5E}"/>
              </a:ext>
            </a:extLst>
          </p:cNvPr>
          <p:cNvSpPr>
            <a:spLocks noGrp="1"/>
          </p:cNvSpPr>
          <p:nvPr>
            <p:ph type="title"/>
          </p:nvPr>
        </p:nvSpPr>
        <p:spPr>
          <a:xfrm>
            <a:off x="241690" y="-14681"/>
            <a:ext cx="11810610" cy="609600"/>
          </a:xfrm>
        </p:spPr>
        <p:txBody>
          <a:bodyPr>
            <a:normAutofit/>
          </a:bodyPr>
          <a:lstStyle/>
          <a:p>
            <a:r>
              <a:rPr lang="en-US" sz="3200" dirty="0"/>
              <a:t>Resonators, circuitry typically patterning using subtractive etching</a:t>
            </a:r>
          </a:p>
        </p:txBody>
      </p:sp>
    </p:spTree>
    <p:extLst>
      <p:ext uri="{BB962C8B-B14F-4D97-AF65-F5344CB8AC3E}">
        <p14:creationId xmlns:p14="http://schemas.microsoft.com/office/powerpoint/2010/main" val="73338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3127CE4F-B566-4DBF-B793-6B606304E37A}"/>
              </a:ext>
            </a:extLst>
          </p:cNvPr>
          <p:cNvSpPr>
            <a:spLocks noGrp="1" noChangeArrowheads="1"/>
          </p:cNvSpPr>
          <p:nvPr>
            <p:ph type="title"/>
          </p:nvPr>
        </p:nvSpPr>
        <p:spPr>
          <a:xfrm>
            <a:off x="0" y="-119873"/>
            <a:ext cx="7811589" cy="904607"/>
          </a:xfrm>
        </p:spPr>
        <p:txBody>
          <a:bodyPr/>
          <a:lstStyle/>
          <a:p>
            <a:pPr algn="ctr"/>
            <a:r>
              <a:rPr lang="en-US" altLang="en-US" sz="4000" u="none" dirty="0"/>
              <a:t>The Quantum Computing Challenge</a:t>
            </a:r>
          </a:p>
        </p:txBody>
      </p:sp>
      <p:sp>
        <p:nvSpPr>
          <p:cNvPr id="5" name="Slide Number Placeholder 1">
            <a:extLst>
              <a:ext uri="{FF2B5EF4-FFF2-40B4-BE49-F238E27FC236}">
                <a16:creationId xmlns:a16="http://schemas.microsoft.com/office/drawing/2014/main" id="{74E17E38-C00B-40C0-A6A6-05F478C854CF}"/>
              </a:ext>
            </a:extLst>
          </p:cNvPr>
          <p:cNvSpPr>
            <a:spLocks noGrp="1"/>
          </p:cNvSpPr>
          <p:nvPr>
            <p:ph type="sldNum" sz="quarter" idx="12"/>
          </p:nvPr>
        </p:nvSpPr>
        <p:spPr/>
        <p:txBody>
          <a:bodyPr/>
          <a:lstStyle/>
          <a:p>
            <a:pPr>
              <a:defRPr/>
            </a:pPr>
            <a:fld id="{FEA387D8-FCD8-4251-A511-6959BA924C44}" type="slidenum">
              <a:rPr lang="en-US" altLang="en-US"/>
              <a:pPr>
                <a:defRPr/>
              </a:pPr>
              <a:t>2</a:t>
            </a:fld>
            <a:endParaRPr lang="en-US" altLang="en-US" dirty="0"/>
          </a:p>
        </p:txBody>
      </p:sp>
      <p:sp>
        <p:nvSpPr>
          <p:cNvPr id="6149" name="Text Box 27">
            <a:extLst>
              <a:ext uri="{FF2B5EF4-FFF2-40B4-BE49-F238E27FC236}">
                <a16:creationId xmlns:a16="http://schemas.microsoft.com/office/drawing/2014/main" id="{AD8E143E-F088-4718-8225-79457909A94F}"/>
              </a:ext>
            </a:extLst>
          </p:cNvPr>
          <p:cNvSpPr txBox="1">
            <a:spLocks noChangeArrowheads="1"/>
          </p:cNvSpPr>
          <p:nvPr/>
        </p:nvSpPr>
        <p:spPr bwMode="auto">
          <a:xfrm>
            <a:off x="328411" y="1444154"/>
            <a:ext cx="6815852" cy="3890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Tx/>
              <a:buNone/>
            </a:pPr>
            <a:r>
              <a:rPr lang="en-US" altLang="en-US" u="sng" dirty="0">
                <a:latin typeface="Arial" panose="020B0604020202020204" pitchFamily="34" charset="0"/>
              </a:rPr>
              <a:t>David DiVincenzo’s Criteria For QC:</a:t>
            </a:r>
          </a:p>
          <a:p>
            <a:pPr marL="514350" indent="-514350" eaLnBrk="1" hangingPunct="1">
              <a:lnSpc>
                <a:spcPct val="150000"/>
              </a:lnSpc>
              <a:spcBef>
                <a:spcPct val="0"/>
              </a:spcBef>
              <a:buFont typeface="+mj-lt"/>
              <a:buAutoNum type="arabicPeriod"/>
            </a:pPr>
            <a:r>
              <a:rPr lang="en-US" altLang="en-US" dirty="0">
                <a:latin typeface="Arial" panose="020B0604020202020204" pitchFamily="34" charset="0"/>
              </a:rPr>
              <a:t> Define physical qubits</a:t>
            </a:r>
          </a:p>
          <a:p>
            <a:pPr marL="514350" indent="-514350" eaLnBrk="1" hangingPunct="1">
              <a:lnSpc>
                <a:spcPct val="150000"/>
              </a:lnSpc>
              <a:spcBef>
                <a:spcPct val="0"/>
              </a:spcBef>
              <a:buFont typeface="+mj-lt"/>
              <a:buAutoNum type="arabicPeriod"/>
            </a:pPr>
            <a:r>
              <a:rPr lang="en-US" altLang="en-US" dirty="0">
                <a:latin typeface="Arial" panose="020B0604020202020204" pitchFamily="34" charset="0"/>
              </a:rPr>
              <a:t> Reliable state preparation</a:t>
            </a:r>
          </a:p>
          <a:p>
            <a:pPr marL="514350" indent="-514350" eaLnBrk="1" hangingPunct="1">
              <a:lnSpc>
                <a:spcPct val="150000"/>
              </a:lnSpc>
              <a:spcBef>
                <a:spcPct val="0"/>
              </a:spcBef>
              <a:buFont typeface="+mj-lt"/>
              <a:buAutoNum type="arabicPeriod"/>
            </a:pPr>
            <a:r>
              <a:rPr lang="en-US" altLang="en-US" dirty="0">
                <a:latin typeface="Arial" panose="020B0604020202020204" pitchFamily="34" charset="0"/>
              </a:rPr>
              <a:t> Long coherence times</a:t>
            </a:r>
          </a:p>
          <a:p>
            <a:pPr marL="514350" indent="-514350" eaLnBrk="1" hangingPunct="1">
              <a:lnSpc>
                <a:spcPct val="150000"/>
              </a:lnSpc>
              <a:spcBef>
                <a:spcPct val="0"/>
              </a:spcBef>
              <a:buFont typeface="+mj-lt"/>
              <a:buAutoNum type="arabicPeriod"/>
            </a:pPr>
            <a:r>
              <a:rPr lang="en-US" altLang="en-US" dirty="0">
                <a:latin typeface="Arial" panose="020B0604020202020204" pitchFamily="34" charset="0"/>
              </a:rPr>
              <a:t> Universal gates &amp; interactions</a:t>
            </a:r>
          </a:p>
          <a:p>
            <a:pPr marL="514350" indent="-514350" eaLnBrk="1" hangingPunct="1">
              <a:lnSpc>
                <a:spcPct val="150000"/>
              </a:lnSpc>
              <a:spcBef>
                <a:spcPct val="0"/>
              </a:spcBef>
              <a:buFont typeface="+mj-lt"/>
              <a:buAutoNum type="arabicPeriod"/>
            </a:pPr>
            <a:r>
              <a:rPr lang="en-US" altLang="en-US" dirty="0">
                <a:latin typeface="Arial" panose="020B0604020202020204" pitchFamily="34" charset="0"/>
              </a:rPr>
              <a:t> Strong measurement</a:t>
            </a:r>
          </a:p>
        </p:txBody>
      </p:sp>
      <p:sp>
        <p:nvSpPr>
          <p:cNvPr id="6147" name="Rectangle 3">
            <a:extLst>
              <a:ext uri="{FF2B5EF4-FFF2-40B4-BE49-F238E27FC236}">
                <a16:creationId xmlns:a16="http://schemas.microsoft.com/office/drawing/2014/main" id="{54217F93-F74C-4847-BC7F-2D01EC790D72}"/>
              </a:ext>
            </a:extLst>
          </p:cNvPr>
          <p:cNvSpPr>
            <a:spLocks noGrp="1" noChangeArrowheads="1"/>
          </p:cNvSpPr>
          <p:nvPr>
            <p:ph idx="1"/>
          </p:nvPr>
        </p:nvSpPr>
        <p:spPr>
          <a:xfrm>
            <a:off x="8201503" y="1761054"/>
            <a:ext cx="2265363" cy="4056063"/>
          </a:xfrm>
          <a:gradFill rotWithShape="1">
            <a:gsLst>
              <a:gs pos="0">
                <a:srgbClr val="CC0000">
                  <a:alpha val="70000"/>
                </a:srgbClr>
              </a:gs>
              <a:gs pos="100000">
                <a:srgbClr val="00B050"/>
              </a:gs>
            </a:gsLst>
            <a:lin ang="5400000" scaled="1"/>
          </a:gradFill>
        </p:spPr>
        <p:txBody>
          <a:bodyPr>
            <a:normAutofit fontScale="92500" lnSpcReduction="20000"/>
          </a:bodyPr>
          <a:lstStyle/>
          <a:p>
            <a:pPr algn="ctr">
              <a:lnSpc>
                <a:spcPct val="150000"/>
              </a:lnSpc>
              <a:spcAft>
                <a:spcPts val="600"/>
              </a:spcAft>
              <a:buFontTx/>
              <a:buNone/>
            </a:pPr>
            <a:r>
              <a:rPr lang="en-US" altLang="en-US" sz="2000" dirty="0"/>
              <a:t>Quantum dots (e</a:t>
            </a:r>
            <a:r>
              <a:rPr lang="en-US" altLang="en-US" sz="2000" baseline="30000" dirty="0"/>
              <a:t>-</a:t>
            </a:r>
            <a:r>
              <a:rPr lang="en-US" altLang="en-US" sz="2000" dirty="0"/>
              <a:t>s)</a:t>
            </a:r>
          </a:p>
          <a:p>
            <a:pPr algn="ctr">
              <a:lnSpc>
                <a:spcPct val="100000"/>
              </a:lnSpc>
              <a:spcAft>
                <a:spcPts val="600"/>
              </a:spcAft>
              <a:buFontTx/>
              <a:buNone/>
            </a:pPr>
            <a:r>
              <a:rPr lang="en-US" altLang="en-US" sz="2000" dirty="0"/>
              <a:t>Superconducting Circuits</a:t>
            </a:r>
          </a:p>
          <a:p>
            <a:pPr algn="ctr">
              <a:lnSpc>
                <a:spcPct val="150000"/>
              </a:lnSpc>
              <a:spcAft>
                <a:spcPts val="600"/>
              </a:spcAft>
              <a:buFontTx/>
              <a:buNone/>
            </a:pPr>
            <a:r>
              <a:rPr lang="en-US" altLang="en-US" sz="2000" dirty="0"/>
              <a:t>NV diamond</a:t>
            </a:r>
          </a:p>
          <a:p>
            <a:pPr algn="ctr">
              <a:lnSpc>
                <a:spcPct val="150000"/>
              </a:lnSpc>
              <a:spcAft>
                <a:spcPts val="600"/>
              </a:spcAft>
              <a:buFontTx/>
              <a:buNone/>
            </a:pPr>
            <a:r>
              <a:rPr lang="en-US" altLang="en-US" sz="2000" dirty="0"/>
              <a:t>NMR in molecules</a:t>
            </a:r>
          </a:p>
          <a:p>
            <a:pPr algn="ctr">
              <a:lnSpc>
                <a:spcPct val="150000"/>
              </a:lnSpc>
              <a:spcAft>
                <a:spcPts val="600"/>
              </a:spcAft>
              <a:buFontTx/>
              <a:buNone/>
            </a:pPr>
            <a:r>
              <a:rPr lang="en-US" altLang="en-US" sz="2000" dirty="0"/>
              <a:t>Neutral atom trap</a:t>
            </a:r>
          </a:p>
          <a:p>
            <a:pPr algn="ctr">
              <a:lnSpc>
                <a:spcPct val="150000"/>
              </a:lnSpc>
              <a:spcAft>
                <a:spcPts val="600"/>
              </a:spcAft>
              <a:buFontTx/>
              <a:buNone/>
            </a:pPr>
            <a:r>
              <a:rPr lang="en-US" altLang="en-US" sz="2000" dirty="0"/>
              <a:t>Ion in traps</a:t>
            </a:r>
          </a:p>
          <a:p>
            <a:pPr algn="ctr">
              <a:lnSpc>
                <a:spcPct val="150000"/>
              </a:lnSpc>
              <a:spcAft>
                <a:spcPts val="600"/>
              </a:spcAft>
              <a:buFontTx/>
              <a:buNone/>
            </a:pPr>
            <a:r>
              <a:rPr lang="en-US" altLang="en-US" sz="2000" dirty="0"/>
              <a:t>Photons</a:t>
            </a:r>
          </a:p>
        </p:txBody>
      </p:sp>
      <p:sp>
        <p:nvSpPr>
          <p:cNvPr id="6150" name="AutoShape 4">
            <a:extLst>
              <a:ext uri="{FF2B5EF4-FFF2-40B4-BE49-F238E27FC236}">
                <a16:creationId xmlns:a16="http://schemas.microsoft.com/office/drawing/2014/main" id="{97ED1796-7E64-426E-829B-EA67E0F375FD}"/>
              </a:ext>
            </a:extLst>
          </p:cNvPr>
          <p:cNvSpPr>
            <a:spLocks noChangeArrowheads="1"/>
          </p:cNvSpPr>
          <p:nvPr/>
        </p:nvSpPr>
        <p:spPr bwMode="auto">
          <a:xfrm>
            <a:off x="7518872" y="1893101"/>
            <a:ext cx="430212" cy="3796199"/>
          </a:xfrm>
          <a:prstGeom prst="downArrow">
            <a:avLst>
              <a:gd name="adj1" fmla="val 50000"/>
              <a:gd name="adj2" fmla="val 241915"/>
            </a:avLst>
          </a:prstGeom>
          <a:gradFill rotWithShape="1">
            <a:gsLst>
              <a:gs pos="0">
                <a:schemeClr val="bg1"/>
              </a:gs>
              <a:gs pos="100000">
                <a:srgbClr val="33CC33"/>
              </a:gs>
            </a:gsLst>
            <a:lin ang="5400000" scaled="1"/>
          </a:gra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latin typeface="Arial" panose="020B0604020202020204" pitchFamily="34" charset="0"/>
            </a:endParaRPr>
          </a:p>
        </p:txBody>
      </p:sp>
      <p:sp>
        <p:nvSpPr>
          <p:cNvPr id="6151" name="AutoShape 12">
            <a:extLst>
              <a:ext uri="{FF2B5EF4-FFF2-40B4-BE49-F238E27FC236}">
                <a16:creationId xmlns:a16="http://schemas.microsoft.com/office/drawing/2014/main" id="{6CCF0D68-9308-4A3C-ACF4-28897B11ABB1}"/>
              </a:ext>
            </a:extLst>
          </p:cNvPr>
          <p:cNvSpPr>
            <a:spLocks noChangeArrowheads="1"/>
          </p:cNvSpPr>
          <p:nvPr/>
        </p:nvSpPr>
        <p:spPr bwMode="auto">
          <a:xfrm flipV="1">
            <a:off x="11009602" y="1799732"/>
            <a:ext cx="458702" cy="3648194"/>
          </a:xfrm>
          <a:prstGeom prst="downArrow">
            <a:avLst>
              <a:gd name="adj1" fmla="val 50000"/>
              <a:gd name="adj2" fmla="val 242060"/>
            </a:avLst>
          </a:prstGeom>
          <a:gradFill rotWithShape="1">
            <a:gsLst>
              <a:gs pos="0">
                <a:schemeClr val="bg1"/>
              </a:gs>
              <a:gs pos="100000">
                <a:srgbClr val="CC0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latin typeface="Arial" panose="020B0604020202020204" pitchFamily="34" charset="0"/>
            </a:endParaRPr>
          </a:p>
        </p:txBody>
      </p:sp>
      <p:sp>
        <p:nvSpPr>
          <p:cNvPr id="6152" name="Text Box 13">
            <a:extLst>
              <a:ext uri="{FF2B5EF4-FFF2-40B4-BE49-F238E27FC236}">
                <a16:creationId xmlns:a16="http://schemas.microsoft.com/office/drawing/2014/main" id="{0704C049-6552-42BE-9676-F62A3130D8A8}"/>
              </a:ext>
            </a:extLst>
          </p:cNvPr>
          <p:cNvSpPr txBox="1">
            <a:spLocks noChangeArrowheads="1"/>
          </p:cNvSpPr>
          <p:nvPr/>
        </p:nvSpPr>
        <p:spPr bwMode="auto">
          <a:xfrm>
            <a:off x="6769981" y="1221313"/>
            <a:ext cx="19159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b="1" u="sng" dirty="0">
                <a:solidFill>
                  <a:schemeClr val="accent2"/>
                </a:solidFill>
                <a:latin typeface="Arial" panose="020B0604020202020204" pitchFamily="34" charset="0"/>
              </a:rPr>
              <a:t>Coherence time</a:t>
            </a:r>
          </a:p>
        </p:txBody>
      </p:sp>
      <p:sp>
        <p:nvSpPr>
          <p:cNvPr id="6153" name="Rectangle 33">
            <a:extLst>
              <a:ext uri="{FF2B5EF4-FFF2-40B4-BE49-F238E27FC236}">
                <a16:creationId xmlns:a16="http://schemas.microsoft.com/office/drawing/2014/main" id="{88EAAA90-FF94-4EB5-B3D0-6D14FA5B87F9}"/>
              </a:ext>
            </a:extLst>
          </p:cNvPr>
          <p:cNvSpPr>
            <a:spLocks noChangeArrowheads="1"/>
          </p:cNvSpPr>
          <p:nvPr/>
        </p:nvSpPr>
        <p:spPr bwMode="auto">
          <a:xfrm>
            <a:off x="10800371" y="1243838"/>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b="1" u="sng" dirty="0">
                <a:solidFill>
                  <a:srgbClr val="CC0000"/>
                </a:solidFill>
                <a:latin typeface="Arial" panose="020B0604020202020204" pitchFamily="34" charset="0"/>
              </a:rPr>
              <a:t>Speed</a:t>
            </a:r>
          </a:p>
        </p:txBody>
      </p:sp>
      <p:sp>
        <p:nvSpPr>
          <p:cNvPr id="7" name="Oval 6">
            <a:extLst>
              <a:ext uri="{FF2B5EF4-FFF2-40B4-BE49-F238E27FC236}">
                <a16:creationId xmlns:a16="http://schemas.microsoft.com/office/drawing/2014/main" id="{99235D11-71BB-4E85-BD40-BD1CF2A38B73}"/>
              </a:ext>
            </a:extLst>
          </p:cNvPr>
          <p:cNvSpPr/>
          <p:nvPr/>
        </p:nvSpPr>
        <p:spPr>
          <a:xfrm>
            <a:off x="7949084" y="2266225"/>
            <a:ext cx="2913681" cy="83433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219BEBC-9FAC-EFE3-7D8A-130121ACB41F}"/>
              </a:ext>
            </a:extLst>
          </p:cNvPr>
          <p:cNvSpPr txBox="1"/>
          <p:nvPr/>
        </p:nvSpPr>
        <p:spPr>
          <a:xfrm>
            <a:off x="582706" y="6507936"/>
            <a:ext cx="6006260" cy="369332"/>
          </a:xfrm>
          <a:prstGeom prst="rect">
            <a:avLst/>
          </a:prstGeom>
          <a:noFill/>
        </p:spPr>
        <p:txBody>
          <a:bodyPr wrap="none" rtlCol="0">
            <a:spAutoFit/>
          </a:bodyPr>
          <a:lstStyle/>
          <a:p>
            <a:r>
              <a:rPr lang="en-US" dirty="0"/>
              <a:t>DiVincenzo, </a:t>
            </a:r>
            <a:r>
              <a:rPr lang="en-US" dirty="0" err="1"/>
              <a:t>Fortschritte</a:t>
            </a:r>
            <a:r>
              <a:rPr lang="en-US" dirty="0"/>
              <a:t> der </a:t>
            </a:r>
            <a:r>
              <a:rPr lang="en-US" dirty="0" err="1"/>
              <a:t>Physik</a:t>
            </a:r>
            <a:r>
              <a:rPr lang="en-US" dirty="0"/>
              <a:t>. 48 (9–11): 771–783 (2000)</a:t>
            </a:r>
          </a:p>
        </p:txBody>
      </p:sp>
      <p:sp>
        <p:nvSpPr>
          <p:cNvPr id="2" name="Oval 1">
            <a:extLst>
              <a:ext uri="{FF2B5EF4-FFF2-40B4-BE49-F238E27FC236}">
                <a16:creationId xmlns:a16="http://schemas.microsoft.com/office/drawing/2014/main" id="{5175E5A6-8D4C-52AA-CA46-198203447799}"/>
              </a:ext>
            </a:extLst>
          </p:cNvPr>
          <p:cNvSpPr/>
          <p:nvPr/>
        </p:nvSpPr>
        <p:spPr>
          <a:xfrm>
            <a:off x="0" y="1958027"/>
            <a:ext cx="5850294" cy="1670180"/>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193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Building  superconducting quantum circuits">
            <a:extLst>
              <a:ext uri="{FF2B5EF4-FFF2-40B4-BE49-F238E27FC236}">
                <a16:creationId xmlns:a16="http://schemas.microsoft.com/office/drawing/2014/main" id="{55CF0B97-8DB2-4B45-B659-437A82289D6A}"/>
              </a:ext>
            </a:extLst>
          </p:cNvPr>
          <p:cNvSpPr txBox="1"/>
          <p:nvPr/>
        </p:nvSpPr>
        <p:spPr>
          <a:xfrm>
            <a:off x="352457" y="-50662"/>
            <a:ext cx="12273643" cy="56457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3600">
                <a:solidFill>
                  <a:srgbClr val="011993"/>
                </a:solidFill>
              </a:defRPr>
            </a:lvl1pPr>
          </a:lstStyle>
          <a:p>
            <a:endParaRPr lang="en-US" sz="3200" b="1" dirty="0">
              <a:solidFill>
                <a:schemeClr val="tx2"/>
              </a:solidFill>
            </a:endParaRPr>
          </a:p>
        </p:txBody>
      </p:sp>
      <p:grpSp>
        <p:nvGrpSpPr>
          <p:cNvPr id="120" name="Group 119">
            <a:extLst>
              <a:ext uri="{FF2B5EF4-FFF2-40B4-BE49-F238E27FC236}">
                <a16:creationId xmlns:a16="http://schemas.microsoft.com/office/drawing/2014/main" id="{2A63D031-D5EE-4247-B6E2-1B66C19EAEF2}"/>
              </a:ext>
            </a:extLst>
          </p:cNvPr>
          <p:cNvGrpSpPr/>
          <p:nvPr/>
        </p:nvGrpSpPr>
        <p:grpSpPr>
          <a:xfrm>
            <a:off x="441853" y="890172"/>
            <a:ext cx="3376615" cy="1755433"/>
            <a:chOff x="4738013" y="-2318773"/>
            <a:chExt cx="3409025" cy="1691195"/>
          </a:xfrm>
        </p:grpSpPr>
        <p:sp>
          <p:nvSpPr>
            <p:cNvPr id="60" name="Rectangle 59">
              <a:extLst>
                <a:ext uri="{FF2B5EF4-FFF2-40B4-BE49-F238E27FC236}">
                  <a16:creationId xmlns:a16="http://schemas.microsoft.com/office/drawing/2014/main" id="{C95AF19E-941B-4205-B11D-7C34FEEA6D69}"/>
                </a:ext>
              </a:extLst>
            </p:cNvPr>
            <p:cNvSpPr/>
            <p:nvPr/>
          </p:nvSpPr>
          <p:spPr>
            <a:xfrm>
              <a:off x="4738013" y="-1444323"/>
              <a:ext cx="3409025" cy="8167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 Substrate</a:t>
              </a:r>
            </a:p>
          </p:txBody>
        </p:sp>
        <p:sp>
          <p:nvSpPr>
            <p:cNvPr id="61" name="Rectangle 60">
              <a:extLst>
                <a:ext uri="{FF2B5EF4-FFF2-40B4-BE49-F238E27FC236}">
                  <a16:creationId xmlns:a16="http://schemas.microsoft.com/office/drawing/2014/main" id="{41710E2A-7C7E-41A3-B410-91F6186AE1D9}"/>
                </a:ext>
              </a:extLst>
            </p:cNvPr>
            <p:cNvSpPr/>
            <p:nvPr/>
          </p:nvSpPr>
          <p:spPr>
            <a:xfrm>
              <a:off x="4738013" y="-1928155"/>
              <a:ext cx="3409025" cy="483832"/>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MMA (8.5) MAA</a:t>
              </a:r>
            </a:p>
          </p:txBody>
        </p:sp>
        <p:sp>
          <p:nvSpPr>
            <p:cNvPr id="62" name="Rectangle 61">
              <a:extLst>
                <a:ext uri="{FF2B5EF4-FFF2-40B4-BE49-F238E27FC236}">
                  <a16:creationId xmlns:a16="http://schemas.microsoft.com/office/drawing/2014/main" id="{CE60542D-2466-4548-AF41-56B7E5828AF1}"/>
                </a:ext>
              </a:extLst>
            </p:cNvPr>
            <p:cNvSpPr/>
            <p:nvPr/>
          </p:nvSpPr>
          <p:spPr>
            <a:xfrm>
              <a:off x="4738013" y="-2318773"/>
              <a:ext cx="3409025" cy="390617"/>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PMMA</a:t>
              </a:r>
            </a:p>
          </p:txBody>
        </p:sp>
      </p:grpSp>
      <p:sp>
        <p:nvSpPr>
          <p:cNvPr id="69" name="Isosceles Triangle 68">
            <a:extLst>
              <a:ext uri="{FF2B5EF4-FFF2-40B4-BE49-F238E27FC236}">
                <a16:creationId xmlns:a16="http://schemas.microsoft.com/office/drawing/2014/main" id="{86133C34-264F-4E22-B1AF-EE40884A5ABB}"/>
              </a:ext>
            </a:extLst>
          </p:cNvPr>
          <p:cNvSpPr/>
          <p:nvPr/>
        </p:nvSpPr>
        <p:spPr>
          <a:xfrm rot="10800000">
            <a:off x="6006357" y="70597"/>
            <a:ext cx="201227" cy="1029811"/>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0" name="TextBox 69">
            <a:extLst>
              <a:ext uri="{FF2B5EF4-FFF2-40B4-BE49-F238E27FC236}">
                <a16:creationId xmlns:a16="http://schemas.microsoft.com/office/drawing/2014/main" id="{F9C25CF4-9EF4-41C5-9CCB-D39CD56A7BD4}"/>
              </a:ext>
            </a:extLst>
          </p:cNvPr>
          <p:cNvSpPr txBox="1"/>
          <p:nvPr/>
        </p:nvSpPr>
        <p:spPr>
          <a:xfrm>
            <a:off x="4690053" y="2675126"/>
            <a:ext cx="2089033" cy="461665"/>
          </a:xfrm>
          <a:prstGeom prst="rect">
            <a:avLst/>
          </a:prstGeom>
          <a:noFill/>
        </p:spPr>
        <p:txBody>
          <a:bodyPr wrap="none" rtlCol="0">
            <a:spAutoFit/>
          </a:bodyPr>
          <a:lstStyle/>
          <a:p>
            <a:r>
              <a:rPr lang="en-US" sz="2400" dirty="0"/>
              <a:t>E-beam Expose</a:t>
            </a:r>
          </a:p>
        </p:txBody>
      </p:sp>
      <p:sp>
        <p:nvSpPr>
          <p:cNvPr id="90" name="TextBox 89">
            <a:extLst>
              <a:ext uri="{FF2B5EF4-FFF2-40B4-BE49-F238E27FC236}">
                <a16:creationId xmlns:a16="http://schemas.microsoft.com/office/drawing/2014/main" id="{3E4D49FD-9E88-4160-B825-5E23CE499E9D}"/>
              </a:ext>
            </a:extLst>
          </p:cNvPr>
          <p:cNvSpPr txBox="1"/>
          <p:nvPr/>
        </p:nvSpPr>
        <p:spPr>
          <a:xfrm>
            <a:off x="7055033" y="5759309"/>
            <a:ext cx="3376615" cy="461665"/>
          </a:xfrm>
          <a:prstGeom prst="rect">
            <a:avLst/>
          </a:prstGeom>
          <a:noFill/>
        </p:spPr>
        <p:txBody>
          <a:bodyPr wrap="square" rtlCol="0">
            <a:spAutoFit/>
          </a:bodyPr>
          <a:lstStyle/>
          <a:p>
            <a:r>
              <a:rPr lang="en-US" sz="2400" dirty="0"/>
              <a:t>Metal Deposition</a:t>
            </a:r>
          </a:p>
        </p:txBody>
      </p:sp>
      <p:cxnSp>
        <p:nvCxnSpPr>
          <p:cNvPr id="103" name="Straight Arrow Connector 102">
            <a:extLst>
              <a:ext uri="{FF2B5EF4-FFF2-40B4-BE49-F238E27FC236}">
                <a16:creationId xmlns:a16="http://schemas.microsoft.com/office/drawing/2014/main" id="{24B045F5-0589-46B0-A84E-F01D5E6EBA0A}"/>
              </a:ext>
            </a:extLst>
          </p:cNvPr>
          <p:cNvCxnSpPr>
            <a:cxnSpLocks/>
          </p:cNvCxnSpPr>
          <p:nvPr/>
        </p:nvCxnSpPr>
        <p:spPr>
          <a:xfrm>
            <a:off x="3588674" y="2988423"/>
            <a:ext cx="1008727" cy="165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512A5913-C040-48F4-B4D6-41F5C243A4C3}"/>
              </a:ext>
            </a:extLst>
          </p:cNvPr>
          <p:cNvSpPr txBox="1"/>
          <p:nvPr/>
        </p:nvSpPr>
        <p:spPr>
          <a:xfrm>
            <a:off x="8743340" y="2652764"/>
            <a:ext cx="2824449" cy="461665"/>
          </a:xfrm>
          <a:prstGeom prst="rect">
            <a:avLst/>
          </a:prstGeom>
          <a:noFill/>
        </p:spPr>
        <p:txBody>
          <a:bodyPr wrap="square" rtlCol="0">
            <a:spAutoFit/>
          </a:bodyPr>
          <a:lstStyle/>
          <a:p>
            <a:r>
              <a:rPr lang="en-US" sz="2400" dirty="0"/>
              <a:t>Develop Resist</a:t>
            </a:r>
          </a:p>
        </p:txBody>
      </p:sp>
      <p:sp>
        <p:nvSpPr>
          <p:cNvPr id="110" name="TextBox 109">
            <a:extLst>
              <a:ext uri="{FF2B5EF4-FFF2-40B4-BE49-F238E27FC236}">
                <a16:creationId xmlns:a16="http://schemas.microsoft.com/office/drawing/2014/main" id="{C1684C78-D3BA-4079-914A-196339C267A5}"/>
              </a:ext>
            </a:extLst>
          </p:cNvPr>
          <p:cNvSpPr txBox="1"/>
          <p:nvPr/>
        </p:nvSpPr>
        <p:spPr>
          <a:xfrm>
            <a:off x="3118841" y="5677918"/>
            <a:ext cx="2712551" cy="461665"/>
          </a:xfrm>
          <a:prstGeom prst="rect">
            <a:avLst/>
          </a:prstGeom>
          <a:noFill/>
        </p:spPr>
        <p:txBody>
          <a:bodyPr wrap="square" rtlCol="0">
            <a:spAutoFit/>
          </a:bodyPr>
          <a:lstStyle/>
          <a:p>
            <a:r>
              <a:rPr lang="en-US" sz="2400" dirty="0"/>
              <a:t>Solvent Lift Off</a:t>
            </a:r>
          </a:p>
        </p:txBody>
      </p:sp>
      <p:grpSp>
        <p:nvGrpSpPr>
          <p:cNvPr id="125" name="Group 124">
            <a:extLst>
              <a:ext uri="{FF2B5EF4-FFF2-40B4-BE49-F238E27FC236}">
                <a16:creationId xmlns:a16="http://schemas.microsoft.com/office/drawing/2014/main" id="{5093E17F-F919-4910-8F83-C26894055A4C}"/>
              </a:ext>
            </a:extLst>
          </p:cNvPr>
          <p:cNvGrpSpPr/>
          <p:nvPr/>
        </p:nvGrpSpPr>
        <p:grpSpPr>
          <a:xfrm>
            <a:off x="4418665" y="890172"/>
            <a:ext cx="3376615" cy="1755433"/>
            <a:chOff x="4738013" y="-2318773"/>
            <a:chExt cx="3409025" cy="1691195"/>
          </a:xfrm>
        </p:grpSpPr>
        <p:sp>
          <p:nvSpPr>
            <p:cNvPr id="126" name="Rectangle 125">
              <a:extLst>
                <a:ext uri="{FF2B5EF4-FFF2-40B4-BE49-F238E27FC236}">
                  <a16:creationId xmlns:a16="http://schemas.microsoft.com/office/drawing/2014/main" id="{7264E92B-D2F2-4E76-A2D9-7CCC202EE8FE}"/>
                </a:ext>
              </a:extLst>
            </p:cNvPr>
            <p:cNvSpPr/>
            <p:nvPr/>
          </p:nvSpPr>
          <p:spPr>
            <a:xfrm>
              <a:off x="4738013" y="-1444323"/>
              <a:ext cx="3409025" cy="8167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 Substrate</a:t>
              </a:r>
            </a:p>
          </p:txBody>
        </p:sp>
        <p:sp>
          <p:nvSpPr>
            <p:cNvPr id="127" name="Rectangle 126">
              <a:extLst>
                <a:ext uri="{FF2B5EF4-FFF2-40B4-BE49-F238E27FC236}">
                  <a16:creationId xmlns:a16="http://schemas.microsoft.com/office/drawing/2014/main" id="{ED22EC2B-76F9-4DF7-906F-A2E666A24386}"/>
                </a:ext>
              </a:extLst>
            </p:cNvPr>
            <p:cNvSpPr/>
            <p:nvPr/>
          </p:nvSpPr>
          <p:spPr>
            <a:xfrm>
              <a:off x="4738013" y="-1928155"/>
              <a:ext cx="3409025" cy="483832"/>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8" name="Rectangle 127">
              <a:extLst>
                <a:ext uri="{FF2B5EF4-FFF2-40B4-BE49-F238E27FC236}">
                  <a16:creationId xmlns:a16="http://schemas.microsoft.com/office/drawing/2014/main" id="{CDEE5FF2-977E-425B-BF57-1A635A999F00}"/>
                </a:ext>
              </a:extLst>
            </p:cNvPr>
            <p:cNvSpPr/>
            <p:nvPr/>
          </p:nvSpPr>
          <p:spPr>
            <a:xfrm>
              <a:off x="4738013" y="-2318773"/>
              <a:ext cx="3409025" cy="390617"/>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129" name="Group 128">
            <a:extLst>
              <a:ext uri="{FF2B5EF4-FFF2-40B4-BE49-F238E27FC236}">
                <a16:creationId xmlns:a16="http://schemas.microsoft.com/office/drawing/2014/main" id="{7F7650C0-9AC8-47D8-B21F-BDC641E58A77}"/>
              </a:ext>
            </a:extLst>
          </p:cNvPr>
          <p:cNvGrpSpPr/>
          <p:nvPr/>
        </p:nvGrpSpPr>
        <p:grpSpPr>
          <a:xfrm>
            <a:off x="8395477" y="917013"/>
            <a:ext cx="3376615" cy="1755433"/>
            <a:chOff x="4738013" y="-2318773"/>
            <a:chExt cx="3409025" cy="1691195"/>
          </a:xfrm>
        </p:grpSpPr>
        <p:sp>
          <p:nvSpPr>
            <p:cNvPr id="130" name="Rectangle 129">
              <a:extLst>
                <a:ext uri="{FF2B5EF4-FFF2-40B4-BE49-F238E27FC236}">
                  <a16:creationId xmlns:a16="http://schemas.microsoft.com/office/drawing/2014/main" id="{9525FECE-D7B5-4606-9A50-BB8BE9251983}"/>
                </a:ext>
              </a:extLst>
            </p:cNvPr>
            <p:cNvSpPr/>
            <p:nvPr/>
          </p:nvSpPr>
          <p:spPr>
            <a:xfrm>
              <a:off x="4738013" y="-1444323"/>
              <a:ext cx="3409025" cy="8167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 Substrate</a:t>
              </a:r>
            </a:p>
          </p:txBody>
        </p:sp>
        <p:sp>
          <p:nvSpPr>
            <p:cNvPr id="131" name="Rectangle 130">
              <a:extLst>
                <a:ext uri="{FF2B5EF4-FFF2-40B4-BE49-F238E27FC236}">
                  <a16:creationId xmlns:a16="http://schemas.microsoft.com/office/drawing/2014/main" id="{C63B468D-6395-40D2-8F0C-2899A00A7287}"/>
                </a:ext>
              </a:extLst>
            </p:cNvPr>
            <p:cNvSpPr/>
            <p:nvPr/>
          </p:nvSpPr>
          <p:spPr>
            <a:xfrm>
              <a:off x="4738013" y="-1928155"/>
              <a:ext cx="3409025" cy="483832"/>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2" name="Rectangle 131">
              <a:extLst>
                <a:ext uri="{FF2B5EF4-FFF2-40B4-BE49-F238E27FC236}">
                  <a16:creationId xmlns:a16="http://schemas.microsoft.com/office/drawing/2014/main" id="{C37D6ECE-6770-4C5B-B668-E841C221776A}"/>
                </a:ext>
              </a:extLst>
            </p:cNvPr>
            <p:cNvSpPr/>
            <p:nvPr/>
          </p:nvSpPr>
          <p:spPr>
            <a:xfrm>
              <a:off x="4738013" y="-2318773"/>
              <a:ext cx="3409025" cy="390617"/>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cxnSp>
        <p:nvCxnSpPr>
          <p:cNvPr id="134" name="Straight Arrow Connector 133">
            <a:extLst>
              <a:ext uri="{FF2B5EF4-FFF2-40B4-BE49-F238E27FC236}">
                <a16:creationId xmlns:a16="http://schemas.microsoft.com/office/drawing/2014/main" id="{75649837-AB2F-4B35-98CD-367B8F8FE9B8}"/>
              </a:ext>
            </a:extLst>
          </p:cNvPr>
          <p:cNvCxnSpPr>
            <a:cxnSpLocks/>
          </p:cNvCxnSpPr>
          <p:nvPr/>
        </p:nvCxnSpPr>
        <p:spPr>
          <a:xfrm>
            <a:off x="7669607" y="3004932"/>
            <a:ext cx="1008727" cy="165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Rectangle 138">
            <a:extLst>
              <a:ext uri="{FF2B5EF4-FFF2-40B4-BE49-F238E27FC236}">
                <a16:creationId xmlns:a16="http://schemas.microsoft.com/office/drawing/2014/main" id="{231D66AB-9DA0-4FE9-B8AE-B21A9D24C235}"/>
              </a:ext>
            </a:extLst>
          </p:cNvPr>
          <p:cNvSpPr/>
          <p:nvPr/>
        </p:nvSpPr>
        <p:spPr>
          <a:xfrm>
            <a:off x="9720973" y="576043"/>
            <a:ext cx="911441" cy="769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0" name="Rectangle 139">
            <a:extLst>
              <a:ext uri="{FF2B5EF4-FFF2-40B4-BE49-F238E27FC236}">
                <a16:creationId xmlns:a16="http://schemas.microsoft.com/office/drawing/2014/main" id="{FEA7FBE7-F4BE-4C8F-97D3-EC4B189F0539}"/>
              </a:ext>
            </a:extLst>
          </p:cNvPr>
          <p:cNvSpPr/>
          <p:nvPr/>
        </p:nvSpPr>
        <p:spPr>
          <a:xfrm>
            <a:off x="9575385" y="1345437"/>
            <a:ext cx="1193015" cy="479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60" name="Straight Arrow Connector 159">
            <a:extLst>
              <a:ext uri="{FF2B5EF4-FFF2-40B4-BE49-F238E27FC236}">
                <a16:creationId xmlns:a16="http://schemas.microsoft.com/office/drawing/2014/main" id="{1A7E270B-D067-41F2-9889-1847BC258200}"/>
              </a:ext>
            </a:extLst>
          </p:cNvPr>
          <p:cNvCxnSpPr>
            <a:cxnSpLocks/>
          </p:cNvCxnSpPr>
          <p:nvPr/>
        </p:nvCxnSpPr>
        <p:spPr>
          <a:xfrm>
            <a:off x="7055032" y="3402058"/>
            <a:ext cx="0" cy="392399"/>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7" name="Rectangle 166">
            <a:extLst>
              <a:ext uri="{FF2B5EF4-FFF2-40B4-BE49-F238E27FC236}">
                <a16:creationId xmlns:a16="http://schemas.microsoft.com/office/drawing/2014/main" id="{09D7A309-0D99-4708-B1A8-7AA631BD5EC2}"/>
              </a:ext>
            </a:extLst>
          </p:cNvPr>
          <p:cNvSpPr/>
          <p:nvPr/>
        </p:nvSpPr>
        <p:spPr>
          <a:xfrm>
            <a:off x="6968646" y="4870321"/>
            <a:ext cx="3376615" cy="847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 Substrate</a:t>
            </a:r>
          </a:p>
        </p:txBody>
      </p:sp>
      <p:sp>
        <p:nvSpPr>
          <p:cNvPr id="168" name="Rectangle 167">
            <a:extLst>
              <a:ext uri="{FF2B5EF4-FFF2-40B4-BE49-F238E27FC236}">
                <a16:creationId xmlns:a16="http://schemas.microsoft.com/office/drawing/2014/main" id="{0391C8CC-6181-4781-B1B5-FDD5674D64FE}"/>
              </a:ext>
            </a:extLst>
          </p:cNvPr>
          <p:cNvSpPr/>
          <p:nvPr/>
        </p:nvSpPr>
        <p:spPr>
          <a:xfrm>
            <a:off x="6968646" y="4368112"/>
            <a:ext cx="3376615" cy="502209"/>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9" name="Rectangle 168">
            <a:extLst>
              <a:ext uri="{FF2B5EF4-FFF2-40B4-BE49-F238E27FC236}">
                <a16:creationId xmlns:a16="http://schemas.microsoft.com/office/drawing/2014/main" id="{C95B903B-08AC-41D6-BDD5-D731C1A07C97}"/>
              </a:ext>
            </a:extLst>
          </p:cNvPr>
          <p:cNvSpPr/>
          <p:nvPr/>
        </p:nvSpPr>
        <p:spPr>
          <a:xfrm>
            <a:off x="6968646" y="3962657"/>
            <a:ext cx="3376615" cy="40545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70" name="Straight Arrow Connector 169">
            <a:extLst>
              <a:ext uri="{FF2B5EF4-FFF2-40B4-BE49-F238E27FC236}">
                <a16:creationId xmlns:a16="http://schemas.microsoft.com/office/drawing/2014/main" id="{BDC30DFF-CD7B-4695-BB52-7CCD775BAAAE}"/>
              </a:ext>
            </a:extLst>
          </p:cNvPr>
          <p:cNvCxnSpPr>
            <a:cxnSpLocks/>
          </p:cNvCxnSpPr>
          <p:nvPr/>
        </p:nvCxnSpPr>
        <p:spPr>
          <a:xfrm>
            <a:off x="5959919" y="6050576"/>
            <a:ext cx="1008727" cy="16509"/>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71" name="Rectangle 170">
            <a:extLst>
              <a:ext uri="{FF2B5EF4-FFF2-40B4-BE49-F238E27FC236}">
                <a16:creationId xmlns:a16="http://schemas.microsoft.com/office/drawing/2014/main" id="{8E48A958-5A87-4F32-A409-7C1438D5A41F}"/>
              </a:ext>
            </a:extLst>
          </p:cNvPr>
          <p:cNvSpPr/>
          <p:nvPr/>
        </p:nvSpPr>
        <p:spPr>
          <a:xfrm>
            <a:off x="8294142" y="3621687"/>
            <a:ext cx="911441" cy="769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2" name="Rectangle 171">
            <a:extLst>
              <a:ext uri="{FF2B5EF4-FFF2-40B4-BE49-F238E27FC236}">
                <a16:creationId xmlns:a16="http://schemas.microsoft.com/office/drawing/2014/main" id="{6A65191A-167B-4C57-BD18-8B6B93DC41AE}"/>
              </a:ext>
            </a:extLst>
          </p:cNvPr>
          <p:cNvSpPr/>
          <p:nvPr/>
        </p:nvSpPr>
        <p:spPr>
          <a:xfrm>
            <a:off x="8148554" y="4391081"/>
            <a:ext cx="1193015" cy="479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7" name="Rectangle 176">
            <a:extLst>
              <a:ext uri="{FF2B5EF4-FFF2-40B4-BE49-F238E27FC236}">
                <a16:creationId xmlns:a16="http://schemas.microsoft.com/office/drawing/2014/main" id="{B16CC056-DBD8-45A7-9F3D-9AD52C751547}"/>
              </a:ext>
            </a:extLst>
          </p:cNvPr>
          <p:cNvSpPr/>
          <p:nvPr/>
        </p:nvSpPr>
        <p:spPr>
          <a:xfrm>
            <a:off x="9232052" y="3845802"/>
            <a:ext cx="1114928" cy="10621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8" name="Rectangle 177">
            <a:extLst>
              <a:ext uri="{FF2B5EF4-FFF2-40B4-BE49-F238E27FC236}">
                <a16:creationId xmlns:a16="http://schemas.microsoft.com/office/drawing/2014/main" id="{E91C46CF-7710-42B3-9829-E0288EA15EDD}"/>
              </a:ext>
            </a:extLst>
          </p:cNvPr>
          <p:cNvSpPr/>
          <p:nvPr/>
        </p:nvSpPr>
        <p:spPr>
          <a:xfrm>
            <a:off x="6968645" y="3845804"/>
            <a:ext cx="1300747" cy="105017"/>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9" name="Rectangle 178">
            <a:extLst>
              <a:ext uri="{FF2B5EF4-FFF2-40B4-BE49-F238E27FC236}">
                <a16:creationId xmlns:a16="http://schemas.microsoft.com/office/drawing/2014/main" id="{14960552-366E-4253-A1E2-8C8866BF2451}"/>
              </a:ext>
            </a:extLst>
          </p:cNvPr>
          <p:cNvSpPr/>
          <p:nvPr/>
        </p:nvSpPr>
        <p:spPr>
          <a:xfrm>
            <a:off x="8293708" y="4771041"/>
            <a:ext cx="911441" cy="10434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81" name="Straight Arrow Connector 180">
            <a:extLst>
              <a:ext uri="{FF2B5EF4-FFF2-40B4-BE49-F238E27FC236}">
                <a16:creationId xmlns:a16="http://schemas.microsoft.com/office/drawing/2014/main" id="{C9963FD9-DAA0-47D7-86AF-3202EECE26F6}"/>
              </a:ext>
            </a:extLst>
          </p:cNvPr>
          <p:cNvCxnSpPr>
            <a:cxnSpLocks/>
          </p:cNvCxnSpPr>
          <p:nvPr/>
        </p:nvCxnSpPr>
        <p:spPr>
          <a:xfrm>
            <a:off x="7516587" y="3402058"/>
            <a:ext cx="0" cy="392399"/>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7FC8BCCF-DF0A-4566-B789-607ADF33C379}"/>
              </a:ext>
            </a:extLst>
          </p:cNvPr>
          <p:cNvCxnSpPr>
            <a:cxnSpLocks/>
          </p:cNvCxnSpPr>
          <p:nvPr/>
        </p:nvCxnSpPr>
        <p:spPr>
          <a:xfrm>
            <a:off x="7978141" y="3402058"/>
            <a:ext cx="0" cy="392399"/>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3081FC08-2F9D-4401-9199-2ECD0B7A3D32}"/>
              </a:ext>
            </a:extLst>
          </p:cNvPr>
          <p:cNvCxnSpPr>
            <a:cxnSpLocks/>
          </p:cNvCxnSpPr>
          <p:nvPr/>
        </p:nvCxnSpPr>
        <p:spPr>
          <a:xfrm>
            <a:off x="8439696" y="3402058"/>
            <a:ext cx="0" cy="392399"/>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1A05BB5D-2FE2-4D04-BD75-99BCEE6ECFEF}"/>
              </a:ext>
            </a:extLst>
          </p:cNvPr>
          <p:cNvCxnSpPr>
            <a:cxnSpLocks/>
          </p:cNvCxnSpPr>
          <p:nvPr/>
        </p:nvCxnSpPr>
        <p:spPr>
          <a:xfrm>
            <a:off x="8901251" y="3402058"/>
            <a:ext cx="0" cy="392399"/>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B31F8D5D-12EE-4168-8A9C-01E3F76FFFD1}"/>
              </a:ext>
            </a:extLst>
          </p:cNvPr>
          <p:cNvCxnSpPr>
            <a:cxnSpLocks/>
          </p:cNvCxnSpPr>
          <p:nvPr/>
        </p:nvCxnSpPr>
        <p:spPr>
          <a:xfrm>
            <a:off x="9362805" y="3402058"/>
            <a:ext cx="0" cy="392399"/>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7DA6AF41-A628-4A5D-9B9A-E6FC074B6162}"/>
              </a:ext>
            </a:extLst>
          </p:cNvPr>
          <p:cNvCxnSpPr>
            <a:cxnSpLocks/>
          </p:cNvCxnSpPr>
          <p:nvPr/>
        </p:nvCxnSpPr>
        <p:spPr>
          <a:xfrm>
            <a:off x="9824360" y="3402058"/>
            <a:ext cx="0" cy="392399"/>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72984C2D-505B-439B-ADA3-B207743452C1}"/>
              </a:ext>
            </a:extLst>
          </p:cNvPr>
          <p:cNvCxnSpPr>
            <a:cxnSpLocks/>
          </p:cNvCxnSpPr>
          <p:nvPr/>
        </p:nvCxnSpPr>
        <p:spPr>
          <a:xfrm>
            <a:off x="10285912" y="3402058"/>
            <a:ext cx="0" cy="392399"/>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90" name="Rectangle 189">
            <a:extLst>
              <a:ext uri="{FF2B5EF4-FFF2-40B4-BE49-F238E27FC236}">
                <a16:creationId xmlns:a16="http://schemas.microsoft.com/office/drawing/2014/main" id="{89871B34-CFC1-4FE1-9731-31E4AED3748A}"/>
              </a:ext>
            </a:extLst>
          </p:cNvPr>
          <p:cNvSpPr/>
          <p:nvPr/>
        </p:nvSpPr>
        <p:spPr>
          <a:xfrm>
            <a:off x="2769262" y="4835959"/>
            <a:ext cx="3376615" cy="847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 Substrate</a:t>
            </a:r>
          </a:p>
        </p:txBody>
      </p:sp>
      <p:sp>
        <p:nvSpPr>
          <p:cNvPr id="197" name="Rectangle 196">
            <a:extLst>
              <a:ext uri="{FF2B5EF4-FFF2-40B4-BE49-F238E27FC236}">
                <a16:creationId xmlns:a16="http://schemas.microsoft.com/office/drawing/2014/main" id="{7A061AC7-395C-4EBE-BFF1-891D967D249A}"/>
              </a:ext>
            </a:extLst>
          </p:cNvPr>
          <p:cNvSpPr/>
          <p:nvPr/>
        </p:nvSpPr>
        <p:spPr>
          <a:xfrm>
            <a:off x="4094324" y="4736678"/>
            <a:ext cx="911441" cy="10434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2" name="TextBox 221">
            <a:extLst>
              <a:ext uri="{FF2B5EF4-FFF2-40B4-BE49-F238E27FC236}">
                <a16:creationId xmlns:a16="http://schemas.microsoft.com/office/drawing/2014/main" id="{EC4DB800-9499-4DF6-A4A1-3762AA5B11DA}"/>
              </a:ext>
            </a:extLst>
          </p:cNvPr>
          <p:cNvSpPr txBox="1"/>
          <p:nvPr/>
        </p:nvSpPr>
        <p:spPr>
          <a:xfrm>
            <a:off x="507201" y="2675126"/>
            <a:ext cx="2155847" cy="461665"/>
          </a:xfrm>
          <a:prstGeom prst="rect">
            <a:avLst/>
          </a:prstGeom>
          <a:noFill/>
        </p:spPr>
        <p:txBody>
          <a:bodyPr wrap="none" rtlCol="0">
            <a:spAutoFit/>
          </a:bodyPr>
          <a:lstStyle/>
          <a:p>
            <a:r>
              <a:rPr lang="en-US" sz="2400" dirty="0"/>
              <a:t>Spin Coat Resist</a:t>
            </a:r>
          </a:p>
        </p:txBody>
      </p:sp>
      <p:sp>
        <p:nvSpPr>
          <p:cNvPr id="223" name="TextBox 222">
            <a:extLst>
              <a:ext uri="{FF2B5EF4-FFF2-40B4-BE49-F238E27FC236}">
                <a16:creationId xmlns:a16="http://schemas.microsoft.com/office/drawing/2014/main" id="{46FBB0D7-4E53-4C47-AF6C-BC52678FB5D4}"/>
              </a:ext>
            </a:extLst>
          </p:cNvPr>
          <p:cNvSpPr txBox="1"/>
          <p:nvPr/>
        </p:nvSpPr>
        <p:spPr>
          <a:xfrm>
            <a:off x="6441293" y="33750"/>
            <a:ext cx="1141659" cy="461665"/>
          </a:xfrm>
          <a:prstGeom prst="rect">
            <a:avLst/>
          </a:prstGeom>
          <a:noFill/>
        </p:spPr>
        <p:txBody>
          <a:bodyPr wrap="none" rtlCol="0">
            <a:spAutoFit/>
          </a:bodyPr>
          <a:lstStyle/>
          <a:p>
            <a:r>
              <a:rPr lang="en-US" sz="2400" dirty="0"/>
              <a:t>e-beam</a:t>
            </a:r>
          </a:p>
        </p:txBody>
      </p:sp>
      <p:cxnSp>
        <p:nvCxnSpPr>
          <p:cNvPr id="238" name="Straight Arrow Connector 237">
            <a:extLst>
              <a:ext uri="{FF2B5EF4-FFF2-40B4-BE49-F238E27FC236}">
                <a16:creationId xmlns:a16="http://schemas.microsoft.com/office/drawing/2014/main" id="{847D5251-A6E1-4164-872C-95D70076B3F8}"/>
              </a:ext>
            </a:extLst>
          </p:cNvPr>
          <p:cNvCxnSpPr>
            <a:cxnSpLocks/>
          </p:cNvCxnSpPr>
          <p:nvPr/>
        </p:nvCxnSpPr>
        <p:spPr>
          <a:xfrm flipV="1">
            <a:off x="10599500" y="3290679"/>
            <a:ext cx="557680" cy="1845168"/>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43" name="Group 242">
            <a:extLst>
              <a:ext uri="{FF2B5EF4-FFF2-40B4-BE49-F238E27FC236}">
                <a16:creationId xmlns:a16="http://schemas.microsoft.com/office/drawing/2014/main" id="{CDB6B235-46C4-4DBC-B20C-5FF7A08E3BE5}"/>
              </a:ext>
            </a:extLst>
          </p:cNvPr>
          <p:cNvGrpSpPr/>
          <p:nvPr/>
        </p:nvGrpSpPr>
        <p:grpSpPr>
          <a:xfrm rot="19914580">
            <a:off x="162150" y="3950569"/>
            <a:ext cx="3568685" cy="970892"/>
            <a:chOff x="70393" y="2544482"/>
            <a:chExt cx="2533751" cy="936475"/>
          </a:xfrm>
        </p:grpSpPr>
        <p:sp>
          <p:nvSpPr>
            <p:cNvPr id="244" name="Rectangle 243">
              <a:extLst>
                <a:ext uri="{FF2B5EF4-FFF2-40B4-BE49-F238E27FC236}">
                  <a16:creationId xmlns:a16="http://schemas.microsoft.com/office/drawing/2014/main" id="{878A84AB-A5AE-4427-9B88-5D23495A0891}"/>
                </a:ext>
              </a:extLst>
            </p:cNvPr>
            <p:cNvSpPr/>
            <p:nvPr/>
          </p:nvSpPr>
          <p:spPr>
            <a:xfrm>
              <a:off x="70393" y="3104300"/>
              <a:ext cx="2532461" cy="376657"/>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45" name="Rectangle 244">
              <a:extLst>
                <a:ext uri="{FF2B5EF4-FFF2-40B4-BE49-F238E27FC236}">
                  <a16:creationId xmlns:a16="http://schemas.microsoft.com/office/drawing/2014/main" id="{35F812EF-0E78-4923-BF4A-DC21F5AA3174}"/>
                </a:ext>
              </a:extLst>
            </p:cNvPr>
            <p:cNvSpPr/>
            <p:nvPr/>
          </p:nvSpPr>
          <p:spPr>
            <a:xfrm>
              <a:off x="70393" y="2800209"/>
              <a:ext cx="2532461" cy="304091"/>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46" name="Rectangle 245">
              <a:extLst>
                <a:ext uri="{FF2B5EF4-FFF2-40B4-BE49-F238E27FC236}">
                  <a16:creationId xmlns:a16="http://schemas.microsoft.com/office/drawing/2014/main" id="{81AC1DA1-2AFE-4D49-9C3D-1F4F934E6C37}"/>
                </a:ext>
              </a:extLst>
            </p:cNvPr>
            <p:cNvSpPr/>
            <p:nvPr/>
          </p:nvSpPr>
          <p:spPr>
            <a:xfrm>
              <a:off x="1064515" y="2544482"/>
              <a:ext cx="683581" cy="5770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7" name="Rectangle 246">
              <a:extLst>
                <a:ext uri="{FF2B5EF4-FFF2-40B4-BE49-F238E27FC236}">
                  <a16:creationId xmlns:a16="http://schemas.microsoft.com/office/drawing/2014/main" id="{49D6E4F9-A2FB-4400-9023-6922D1F906E4}"/>
                </a:ext>
              </a:extLst>
            </p:cNvPr>
            <p:cNvSpPr/>
            <p:nvPr/>
          </p:nvSpPr>
          <p:spPr>
            <a:xfrm>
              <a:off x="955324" y="3121527"/>
              <a:ext cx="894761" cy="3594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8" name="Rectangle 247">
              <a:extLst>
                <a:ext uri="{FF2B5EF4-FFF2-40B4-BE49-F238E27FC236}">
                  <a16:creationId xmlns:a16="http://schemas.microsoft.com/office/drawing/2014/main" id="{55FB2B7B-37B0-4915-9973-506FAB484316}"/>
                </a:ext>
              </a:extLst>
            </p:cNvPr>
            <p:cNvSpPr/>
            <p:nvPr/>
          </p:nvSpPr>
          <p:spPr>
            <a:xfrm>
              <a:off x="1767948" y="2712568"/>
              <a:ext cx="836196" cy="7965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9" name="Rectangle 248">
              <a:extLst>
                <a:ext uri="{FF2B5EF4-FFF2-40B4-BE49-F238E27FC236}">
                  <a16:creationId xmlns:a16="http://schemas.microsoft.com/office/drawing/2014/main" id="{F35BA055-E272-4E2D-A398-0A2C87F397DB}"/>
                </a:ext>
              </a:extLst>
            </p:cNvPr>
            <p:cNvSpPr/>
            <p:nvPr/>
          </p:nvSpPr>
          <p:spPr>
            <a:xfrm>
              <a:off x="70393" y="2712569"/>
              <a:ext cx="975560" cy="7876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 name="Title 1">
            <a:extLst>
              <a:ext uri="{FF2B5EF4-FFF2-40B4-BE49-F238E27FC236}">
                <a16:creationId xmlns:a16="http://schemas.microsoft.com/office/drawing/2014/main" id="{3DE3B934-5156-03C0-3055-94B3032C1AFC}"/>
              </a:ext>
            </a:extLst>
          </p:cNvPr>
          <p:cNvSpPr>
            <a:spLocks noGrp="1"/>
          </p:cNvSpPr>
          <p:nvPr>
            <p:ph type="title"/>
          </p:nvPr>
        </p:nvSpPr>
        <p:spPr>
          <a:xfrm>
            <a:off x="567765" y="36824"/>
            <a:ext cx="8059271" cy="609600"/>
          </a:xfrm>
        </p:spPr>
        <p:txBody>
          <a:bodyPr>
            <a:normAutofit/>
          </a:bodyPr>
          <a:lstStyle/>
          <a:p>
            <a:r>
              <a:rPr lang="en-US" sz="3200" b="1" dirty="0">
                <a:solidFill>
                  <a:schemeClr val="tx2"/>
                </a:solidFill>
              </a:rPr>
              <a:t>Lift off Process (additive)</a:t>
            </a:r>
            <a:endParaRPr lang="en-US" dirty="0"/>
          </a:p>
        </p:txBody>
      </p:sp>
    </p:spTree>
    <p:extLst>
      <p:ext uri="{BB962C8B-B14F-4D97-AF65-F5344CB8AC3E}">
        <p14:creationId xmlns:p14="http://schemas.microsoft.com/office/powerpoint/2010/main" val="207413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8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8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8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8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8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8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8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7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9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9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43"/>
                                        </p:tgtEl>
                                        <p:attrNameLst>
                                          <p:attrName>style.visibility</p:attrName>
                                        </p:attrNameLst>
                                      </p:cBhvr>
                                      <p:to>
                                        <p:strVal val="visible"/>
                                      </p:to>
                                    </p:set>
                                  </p:childTnLst>
                                </p:cTn>
                              </p:par>
                            </p:childTnLst>
                          </p:cTn>
                        </p:par>
                        <p:par>
                          <p:cTn id="83" fill="hold">
                            <p:stCondLst>
                              <p:cond delay="0"/>
                            </p:stCondLst>
                            <p:childTnLst>
                              <p:par>
                                <p:cTn id="84" presetID="10" presetClass="exit" presetSubtype="0" fill="hold" nodeType="afterEffect">
                                  <p:stCondLst>
                                    <p:cond delay="1000"/>
                                  </p:stCondLst>
                                  <p:childTnLst>
                                    <p:animEffect transition="out" filter="fade">
                                      <p:cBhvr>
                                        <p:cTn id="85" dur="2000"/>
                                        <p:tgtEl>
                                          <p:spTgt spid="243"/>
                                        </p:tgtEl>
                                      </p:cBhvr>
                                    </p:animEffect>
                                    <p:set>
                                      <p:cBhvr>
                                        <p:cTn id="86" dur="1" fill="hold">
                                          <p:stCondLst>
                                            <p:cond delay="1999"/>
                                          </p:stCondLst>
                                        </p:cTn>
                                        <p:tgtEl>
                                          <p:spTgt spid="2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p:bldP spid="90" grpId="0"/>
      <p:bldP spid="107" grpId="0"/>
      <p:bldP spid="110" grpId="0"/>
      <p:bldP spid="139" grpId="0" animBg="1"/>
      <p:bldP spid="140" grpId="0" animBg="1"/>
      <p:bldP spid="167" grpId="0" animBg="1"/>
      <p:bldP spid="168" grpId="0" animBg="1"/>
      <p:bldP spid="169" grpId="0" animBg="1"/>
      <p:bldP spid="171" grpId="0" animBg="1"/>
      <p:bldP spid="172" grpId="0" animBg="1"/>
      <p:bldP spid="177" grpId="0" animBg="1"/>
      <p:bldP spid="178" grpId="0" animBg="1"/>
      <p:bldP spid="179" grpId="0" animBg="1"/>
      <p:bldP spid="190" grpId="0" animBg="1"/>
      <p:bldP spid="197" grpId="0" animBg="1"/>
      <p:bldP spid="222" grpId="0"/>
      <p:bldP spid="2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113F499-1298-41AE-AB4D-4A71EE6303B4}"/>
              </a:ext>
            </a:extLst>
          </p:cNvPr>
          <p:cNvSpPr txBox="1"/>
          <p:nvPr/>
        </p:nvSpPr>
        <p:spPr>
          <a:xfrm>
            <a:off x="423217" y="785357"/>
            <a:ext cx="5658832" cy="1631216"/>
          </a:xfrm>
          <a:prstGeom prst="rect">
            <a:avLst/>
          </a:prstGeom>
          <a:noFill/>
        </p:spPr>
        <p:txBody>
          <a:bodyPr wrap="square" rtlCol="0">
            <a:spAutoFit/>
          </a:bodyPr>
          <a:lstStyle/>
          <a:p>
            <a:r>
              <a:rPr lang="en-US" sz="2000" b="1" dirty="0"/>
              <a:t>Shadow evaporation with tilt,  “Dolan bridge” –</a:t>
            </a:r>
          </a:p>
          <a:p>
            <a:r>
              <a:rPr lang="en-US" sz="2000" b="1" dirty="0"/>
              <a:t>Single pattern step, single </a:t>
            </a:r>
            <a:r>
              <a:rPr lang="en-US" sz="2000" b="1" dirty="0" err="1"/>
              <a:t>pumpdown</a:t>
            </a:r>
            <a:endParaRPr lang="en-US" sz="2000" b="1" dirty="0"/>
          </a:p>
          <a:p>
            <a:r>
              <a:rPr lang="en-US" sz="2000" b="1" dirty="0"/>
              <a:t> 1) Pattern, deposit 1</a:t>
            </a:r>
            <a:r>
              <a:rPr lang="en-US" sz="2000" b="1" baseline="30000" dirty="0"/>
              <a:t>st</a:t>
            </a:r>
            <a:r>
              <a:rPr lang="en-US" sz="2000" b="1" dirty="0"/>
              <a:t> layer, oxidize, tilt, </a:t>
            </a:r>
            <a:br>
              <a:rPr lang="en-US" sz="2000" b="1" dirty="0"/>
            </a:br>
            <a:r>
              <a:rPr lang="en-US" sz="2000" b="1" dirty="0"/>
              <a:t>            deposit 2</a:t>
            </a:r>
            <a:r>
              <a:rPr lang="en-US" sz="2000" b="1" baseline="30000" dirty="0"/>
              <a:t>nd</a:t>
            </a:r>
            <a:r>
              <a:rPr lang="en-US" sz="2000" b="1" dirty="0"/>
              <a:t> layer</a:t>
            </a:r>
            <a:endParaRPr lang="en-US" sz="2000" dirty="0"/>
          </a:p>
          <a:p>
            <a:endParaRPr lang="en-US" sz="2000" b="1" dirty="0"/>
          </a:p>
        </p:txBody>
      </p:sp>
      <p:pic>
        <p:nvPicPr>
          <p:cNvPr id="13" name="Picture 4" descr="Picture 4">
            <a:extLst>
              <a:ext uri="{FF2B5EF4-FFF2-40B4-BE49-F238E27FC236}">
                <a16:creationId xmlns:a16="http://schemas.microsoft.com/office/drawing/2014/main" id="{771FD926-6997-493E-AD76-B19AAC2ACF58}"/>
              </a:ext>
            </a:extLst>
          </p:cNvPr>
          <p:cNvPicPr>
            <a:picLocks noChangeAspect="1"/>
          </p:cNvPicPr>
          <p:nvPr/>
        </p:nvPicPr>
        <p:blipFill>
          <a:blip r:embed="rId3"/>
          <a:srcRect l="3723" t="69679" r="49380"/>
          <a:stretch>
            <a:fillRect/>
          </a:stretch>
        </p:blipFill>
        <p:spPr>
          <a:xfrm>
            <a:off x="857442" y="2025047"/>
            <a:ext cx="2519528" cy="1683643"/>
          </a:xfrm>
          <a:prstGeom prst="rect">
            <a:avLst/>
          </a:prstGeom>
          <a:ln w="12700" cap="flat">
            <a:noFill/>
            <a:miter lim="400000"/>
          </a:ln>
          <a:effectLst/>
        </p:spPr>
      </p:pic>
      <p:pic>
        <p:nvPicPr>
          <p:cNvPr id="14" name="Picture 40" descr="Picture 40">
            <a:extLst>
              <a:ext uri="{FF2B5EF4-FFF2-40B4-BE49-F238E27FC236}">
                <a16:creationId xmlns:a16="http://schemas.microsoft.com/office/drawing/2014/main" id="{51B36A99-C31A-4B29-A745-6863C27266A1}"/>
              </a:ext>
            </a:extLst>
          </p:cNvPr>
          <p:cNvPicPr>
            <a:picLocks noChangeAspect="1"/>
          </p:cNvPicPr>
          <p:nvPr/>
        </p:nvPicPr>
        <p:blipFill>
          <a:blip r:embed="rId4"/>
          <a:srcRect l="67227"/>
          <a:stretch>
            <a:fillRect/>
          </a:stretch>
        </p:blipFill>
        <p:spPr>
          <a:xfrm>
            <a:off x="3859583" y="1825102"/>
            <a:ext cx="1661333" cy="1807813"/>
          </a:xfrm>
          <a:prstGeom prst="rect">
            <a:avLst/>
          </a:prstGeom>
          <a:ln w="12700" cap="flat">
            <a:noFill/>
            <a:miter lim="400000"/>
          </a:ln>
          <a:effectLst/>
        </p:spPr>
      </p:pic>
      <p:sp>
        <p:nvSpPr>
          <p:cNvPr id="17" name="Rectangle 16">
            <a:extLst>
              <a:ext uri="{FF2B5EF4-FFF2-40B4-BE49-F238E27FC236}">
                <a16:creationId xmlns:a16="http://schemas.microsoft.com/office/drawing/2014/main" id="{429F8DA6-F2CF-4577-9AF1-01F1A3875E22}"/>
              </a:ext>
            </a:extLst>
          </p:cNvPr>
          <p:cNvSpPr/>
          <p:nvPr/>
        </p:nvSpPr>
        <p:spPr>
          <a:xfrm>
            <a:off x="275839" y="697234"/>
            <a:ext cx="5658832" cy="3020664"/>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Box 18">
            <a:extLst>
              <a:ext uri="{FF2B5EF4-FFF2-40B4-BE49-F238E27FC236}">
                <a16:creationId xmlns:a16="http://schemas.microsoft.com/office/drawing/2014/main" id="{FDB80D35-BAC1-40EA-BBAC-1816580391A6}"/>
              </a:ext>
            </a:extLst>
          </p:cNvPr>
          <p:cNvSpPr txBox="1"/>
          <p:nvPr/>
        </p:nvSpPr>
        <p:spPr>
          <a:xfrm>
            <a:off x="6386598" y="793687"/>
            <a:ext cx="5382185" cy="400110"/>
          </a:xfrm>
          <a:prstGeom prst="rect">
            <a:avLst/>
          </a:prstGeom>
          <a:noFill/>
        </p:spPr>
        <p:txBody>
          <a:bodyPr wrap="square" rtlCol="0">
            <a:spAutoFit/>
          </a:bodyPr>
          <a:lstStyle/>
          <a:p>
            <a:r>
              <a:rPr lang="en-US" sz="2000" b="1" dirty="0"/>
              <a:t>Overlap junction - 2 patterns, </a:t>
            </a:r>
            <a:r>
              <a:rPr lang="en-US" sz="2000" b="1" dirty="0" err="1"/>
              <a:t>pumpdowns</a:t>
            </a:r>
            <a:endParaRPr lang="en-US" sz="2000" b="1" dirty="0"/>
          </a:p>
        </p:txBody>
      </p:sp>
      <p:grpSp>
        <p:nvGrpSpPr>
          <p:cNvPr id="21" name="Group">
            <a:extLst>
              <a:ext uri="{FF2B5EF4-FFF2-40B4-BE49-F238E27FC236}">
                <a16:creationId xmlns:a16="http://schemas.microsoft.com/office/drawing/2014/main" id="{8325A78A-C99E-4DF9-BFDC-EC6DC90B9113}"/>
              </a:ext>
            </a:extLst>
          </p:cNvPr>
          <p:cNvGrpSpPr/>
          <p:nvPr/>
        </p:nvGrpSpPr>
        <p:grpSpPr>
          <a:xfrm>
            <a:off x="8944999" y="1292008"/>
            <a:ext cx="2823784" cy="1864943"/>
            <a:chOff x="0" y="1"/>
            <a:chExt cx="2614728" cy="1801530"/>
          </a:xfrm>
        </p:grpSpPr>
        <p:grpSp>
          <p:nvGrpSpPr>
            <p:cNvPr id="27" name="Group 29">
              <a:extLst>
                <a:ext uri="{FF2B5EF4-FFF2-40B4-BE49-F238E27FC236}">
                  <a16:creationId xmlns:a16="http://schemas.microsoft.com/office/drawing/2014/main" id="{2AE01A4F-0173-4A8F-A72B-70F5B0A2D517}"/>
                </a:ext>
              </a:extLst>
            </p:cNvPr>
            <p:cNvGrpSpPr/>
            <p:nvPr/>
          </p:nvGrpSpPr>
          <p:grpSpPr>
            <a:xfrm>
              <a:off x="0" y="1"/>
              <a:ext cx="2614728" cy="1801530"/>
              <a:chOff x="0" y="1"/>
              <a:chExt cx="2614727" cy="1801529"/>
            </a:xfrm>
          </p:grpSpPr>
          <p:pic>
            <p:nvPicPr>
              <p:cNvPr id="29" name="Picture 24" descr="Picture 24">
                <a:extLst>
                  <a:ext uri="{FF2B5EF4-FFF2-40B4-BE49-F238E27FC236}">
                    <a16:creationId xmlns:a16="http://schemas.microsoft.com/office/drawing/2014/main" id="{85A9828E-84F7-424A-ADE2-4BCFE5EDD014}"/>
                  </a:ext>
                </a:extLst>
              </p:cNvPr>
              <p:cNvPicPr>
                <a:picLocks noChangeAspect="1"/>
              </p:cNvPicPr>
              <p:nvPr/>
            </p:nvPicPr>
            <p:blipFill>
              <a:blip r:embed="rId5"/>
              <a:srcRect l="9514" t="14665" r="11539" b="11118"/>
              <a:stretch>
                <a:fillRect/>
              </a:stretch>
            </p:blipFill>
            <p:spPr>
              <a:xfrm>
                <a:off x="0" y="1"/>
                <a:ext cx="2456629" cy="1801529"/>
              </a:xfrm>
              <a:prstGeom prst="rect">
                <a:avLst/>
              </a:prstGeom>
              <a:ln w="12700" cap="flat">
                <a:noFill/>
                <a:miter lim="400000"/>
              </a:ln>
              <a:effectLst/>
            </p:spPr>
          </p:pic>
          <p:sp>
            <p:nvSpPr>
              <p:cNvPr id="30" name="Straight Connector 26">
                <a:extLst>
                  <a:ext uri="{FF2B5EF4-FFF2-40B4-BE49-F238E27FC236}">
                    <a16:creationId xmlns:a16="http://schemas.microsoft.com/office/drawing/2014/main" id="{3204E200-EAB1-4A8D-8426-72B2576376C5}"/>
                  </a:ext>
                </a:extLst>
              </p:cNvPr>
              <p:cNvSpPr/>
              <p:nvPr/>
            </p:nvSpPr>
            <p:spPr>
              <a:xfrm>
                <a:off x="1838554" y="1645549"/>
                <a:ext cx="302378" cy="1"/>
              </a:xfrm>
              <a:prstGeom prst="line">
                <a:avLst/>
              </a:prstGeom>
              <a:noFill/>
              <a:ln w="25400" cap="flat">
                <a:solidFill>
                  <a:srgbClr val="FFFFFF"/>
                </a:solidFill>
                <a:prstDash val="solid"/>
                <a:miter lim="800000"/>
              </a:ln>
              <a:effectLst/>
            </p:spPr>
            <p:txBody>
              <a:bodyPr wrap="square" lIns="45719" tIns="45719" rIns="45719" bIns="45719" numCol="1" anchor="t">
                <a:noAutofit/>
              </a:bodyPr>
              <a:lstStyle/>
              <a:p>
                <a:pPr defTabSz="914377">
                  <a:defRPr sz="1800" b="0">
                    <a:latin typeface="Calibri"/>
                    <a:ea typeface="Calibri"/>
                    <a:cs typeface="Calibri"/>
                    <a:sym typeface="Calibri"/>
                  </a:defRPr>
                </a:pPr>
                <a:endParaRPr/>
              </a:p>
            </p:txBody>
          </p:sp>
          <p:sp>
            <p:nvSpPr>
              <p:cNvPr id="31" name="TextBox 28">
                <a:extLst>
                  <a:ext uri="{FF2B5EF4-FFF2-40B4-BE49-F238E27FC236}">
                    <a16:creationId xmlns:a16="http://schemas.microsoft.com/office/drawing/2014/main" id="{24739C3B-8F14-47AB-B869-235FB81277BB}"/>
                  </a:ext>
                </a:extLst>
              </p:cNvPr>
              <p:cNvSpPr txBox="1"/>
              <p:nvPr/>
            </p:nvSpPr>
            <p:spPr>
              <a:xfrm>
                <a:off x="1985220" y="1257268"/>
                <a:ext cx="629507" cy="2581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lvl1pPr algn="l" defTabSz="914400">
                  <a:defRPr sz="1400" b="0">
                    <a:solidFill>
                      <a:srgbClr val="FFFFFF"/>
                    </a:solidFill>
                    <a:latin typeface="Calibri"/>
                    <a:ea typeface="Calibri"/>
                    <a:cs typeface="Calibri"/>
                    <a:sym typeface="Calibri"/>
                  </a:defRPr>
                </a:lvl1pPr>
              </a:lstStyle>
              <a:p>
                <a:r>
                  <a:t>100nm</a:t>
                </a:r>
              </a:p>
            </p:txBody>
          </p:sp>
        </p:grpSp>
        <p:sp>
          <p:nvSpPr>
            <p:cNvPr id="28" name="Oval 33">
              <a:extLst>
                <a:ext uri="{FF2B5EF4-FFF2-40B4-BE49-F238E27FC236}">
                  <a16:creationId xmlns:a16="http://schemas.microsoft.com/office/drawing/2014/main" id="{AB8D68A7-288B-403B-A71C-C0A64B4B530D}"/>
                </a:ext>
              </a:extLst>
            </p:cNvPr>
            <p:cNvSpPr/>
            <p:nvPr/>
          </p:nvSpPr>
          <p:spPr>
            <a:xfrm>
              <a:off x="748509" y="548084"/>
              <a:ext cx="811188" cy="777970"/>
            </a:xfrm>
            <a:prstGeom prst="ellipse">
              <a:avLst/>
            </a:prstGeom>
            <a:noFill/>
            <a:ln w="19050" cap="flat">
              <a:solidFill>
                <a:srgbClr val="FFFFFF"/>
              </a:solidFill>
              <a:prstDash val="dash"/>
              <a:miter lim="800000"/>
            </a:ln>
            <a:effectLst/>
          </p:spPr>
          <p:txBody>
            <a:bodyPr wrap="square" lIns="45719" tIns="45719" rIns="45719" bIns="45719" numCol="1" anchor="ctr">
              <a:noAutofit/>
            </a:bodyPr>
            <a:lstStyle/>
            <a:p>
              <a:pPr defTabSz="914377">
                <a:defRPr sz="1800" b="0">
                  <a:solidFill>
                    <a:srgbClr val="FFFFFF"/>
                  </a:solidFill>
                  <a:latin typeface="Calibri"/>
                  <a:ea typeface="Calibri"/>
                  <a:cs typeface="Calibri"/>
                  <a:sym typeface="Calibri"/>
                </a:defRPr>
              </a:pPr>
              <a:endParaRPr/>
            </a:p>
          </p:txBody>
        </p:sp>
      </p:grpSp>
      <p:sp>
        <p:nvSpPr>
          <p:cNvPr id="22" name="TextBox 6">
            <a:extLst>
              <a:ext uri="{FF2B5EF4-FFF2-40B4-BE49-F238E27FC236}">
                <a16:creationId xmlns:a16="http://schemas.microsoft.com/office/drawing/2014/main" id="{39223906-1660-4B82-8F47-56DAF54D3C08}"/>
              </a:ext>
            </a:extLst>
          </p:cNvPr>
          <p:cNvSpPr txBox="1"/>
          <p:nvPr/>
        </p:nvSpPr>
        <p:spPr>
          <a:xfrm>
            <a:off x="8532645" y="3446941"/>
            <a:ext cx="3046419" cy="573364"/>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lgn="l" defTabSz="914400">
              <a:defRPr sz="1400" b="0">
                <a:latin typeface="Calibri"/>
                <a:ea typeface="Calibri"/>
                <a:cs typeface="Calibri"/>
                <a:sym typeface="Calibri"/>
              </a:defRPr>
            </a:lvl1pPr>
          </a:lstStyle>
          <a:p>
            <a:r>
              <a:rPr dirty="0"/>
              <a:t>M. Steffen et. </a:t>
            </a:r>
            <a:r>
              <a:rPr lang="en-US" dirty="0"/>
              <a:t>al,</a:t>
            </a:r>
            <a:r>
              <a:rPr dirty="0"/>
              <a:t> PRL97, 050502 (2006)</a:t>
            </a:r>
          </a:p>
        </p:txBody>
      </p:sp>
      <p:sp>
        <p:nvSpPr>
          <p:cNvPr id="23" name="TextBox 30">
            <a:extLst>
              <a:ext uri="{FF2B5EF4-FFF2-40B4-BE49-F238E27FC236}">
                <a16:creationId xmlns:a16="http://schemas.microsoft.com/office/drawing/2014/main" id="{A6BA93F9-CFB3-4872-8339-2E1B7FF42194}"/>
              </a:ext>
            </a:extLst>
          </p:cNvPr>
          <p:cNvSpPr txBox="1"/>
          <p:nvPr/>
        </p:nvSpPr>
        <p:spPr>
          <a:xfrm>
            <a:off x="9239645" y="3156120"/>
            <a:ext cx="1982727" cy="416863"/>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algn="l" defTabSz="914400">
              <a:defRPr sz="1400" b="0">
                <a:latin typeface="Calibri"/>
                <a:ea typeface="Calibri"/>
                <a:cs typeface="Calibri"/>
                <a:sym typeface="Calibri"/>
              </a:defRPr>
            </a:lvl1pPr>
          </a:lstStyle>
          <a:p>
            <a:r>
              <a:rPr dirty="0"/>
              <a:t>X. Wu, et. al APL (2017)</a:t>
            </a:r>
          </a:p>
        </p:txBody>
      </p:sp>
      <p:sp>
        <p:nvSpPr>
          <p:cNvPr id="24" name="Rectangle 23">
            <a:extLst>
              <a:ext uri="{FF2B5EF4-FFF2-40B4-BE49-F238E27FC236}">
                <a16:creationId xmlns:a16="http://schemas.microsoft.com/office/drawing/2014/main" id="{673EFAE4-F469-4301-946A-1C198B92F98C}"/>
              </a:ext>
            </a:extLst>
          </p:cNvPr>
          <p:cNvSpPr/>
          <p:nvPr/>
        </p:nvSpPr>
        <p:spPr>
          <a:xfrm>
            <a:off x="6232466" y="696436"/>
            <a:ext cx="5505295" cy="3020663"/>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26" name="Picture 2">
            <a:extLst>
              <a:ext uri="{FF2B5EF4-FFF2-40B4-BE49-F238E27FC236}">
                <a16:creationId xmlns:a16="http://schemas.microsoft.com/office/drawing/2014/main" id="{FA75AE0B-6E29-4315-AFA5-F263223A4F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9360"/>
          <a:stretch/>
        </p:blipFill>
        <p:spPr bwMode="auto">
          <a:xfrm>
            <a:off x="6442681" y="4714170"/>
            <a:ext cx="3370169" cy="187123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2B23A2EC-5A5A-4081-B756-E7B5621BCE4C}"/>
              </a:ext>
            </a:extLst>
          </p:cNvPr>
          <p:cNvSpPr/>
          <p:nvPr/>
        </p:nvSpPr>
        <p:spPr>
          <a:xfrm>
            <a:off x="6232465" y="3808523"/>
            <a:ext cx="5501256" cy="3020664"/>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6" name="Picture 2">
            <a:extLst>
              <a:ext uri="{FF2B5EF4-FFF2-40B4-BE49-F238E27FC236}">
                <a16:creationId xmlns:a16="http://schemas.microsoft.com/office/drawing/2014/main" id="{7B91C718-F705-493B-9066-C60BBAE49B5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8319" r="-115"/>
          <a:stretch/>
        </p:blipFill>
        <p:spPr bwMode="auto">
          <a:xfrm>
            <a:off x="10538665" y="4624008"/>
            <a:ext cx="978195" cy="1871239"/>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626C1FBB-70A0-4278-BAD7-D5FA6D221A71}"/>
              </a:ext>
            </a:extLst>
          </p:cNvPr>
          <p:cNvSpPr/>
          <p:nvPr/>
        </p:nvSpPr>
        <p:spPr>
          <a:xfrm>
            <a:off x="6190404" y="3760970"/>
            <a:ext cx="5700893" cy="1015663"/>
          </a:xfrm>
          <a:prstGeom prst="rect">
            <a:avLst/>
          </a:prstGeom>
        </p:spPr>
        <p:txBody>
          <a:bodyPr wrap="square">
            <a:spAutoFit/>
          </a:bodyPr>
          <a:lstStyle/>
          <a:p>
            <a:r>
              <a:rPr lang="en-US" sz="2000" b="1" dirty="0"/>
              <a:t>“Manhattan style” – shadow evaporation</a:t>
            </a:r>
          </a:p>
          <a:p>
            <a:r>
              <a:rPr lang="en-US" sz="2000" b="1" dirty="0"/>
              <a:t>Use rotation between the two </a:t>
            </a:r>
            <a:r>
              <a:rPr lang="en-US" sz="2000" b="1" dirty="0" err="1"/>
              <a:t>depostions</a:t>
            </a:r>
            <a:r>
              <a:rPr lang="en-US" sz="2000" b="1" dirty="0"/>
              <a:t> and oxidation</a:t>
            </a:r>
          </a:p>
        </p:txBody>
      </p:sp>
      <p:sp>
        <p:nvSpPr>
          <p:cNvPr id="37" name="Rectangle 36">
            <a:extLst>
              <a:ext uri="{FF2B5EF4-FFF2-40B4-BE49-F238E27FC236}">
                <a16:creationId xmlns:a16="http://schemas.microsoft.com/office/drawing/2014/main" id="{E8D613FF-859A-4670-9F9D-FD604D5D10D9}"/>
              </a:ext>
            </a:extLst>
          </p:cNvPr>
          <p:cNvSpPr/>
          <p:nvPr/>
        </p:nvSpPr>
        <p:spPr>
          <a:xfrm>
            <a:off x="6370781" y="6515177"/>
            <a:ext cx="4656980" cy="307777"/>
          </a:xfrm>
          <a:prstGeom prst="rect">
            <a:avLst/>
          </a:prstGeom>
        </p:spPr>
        <p:txBody>
          <a:bodyPr wrap="none">
            <a:spAutoFit/>
          </a:bodyPr>
          <a:lstStyle/>
          <a:p>
            <a:r>
              <a:rPr lang="fr-FR" sz="1400" dirty="0">
                <a:solidFill>
                  <a:srgbClr val="333333"/>
                </a:solidFill>
              </a:rPr>
              <a:t>J M </a:t>
            </a:r>
            <a:r>
              <a:rPr lang="fr-FR" sz="1400" dirty="0" err="1">
                <a:solidFill>
                  <a:srgbClr val="333333"/>
                </a:solidFill>
              </a:rPr>
              <a:t>Kreikebaum</a:t>
            </a:r>
            <a:r>
              <a:rPr lang="fr-FR" sz="1400" dirty="0">
                <a:solidFill>
                  <a:srgbClr val="333333"/>
                </a:solidFill>
              </a:rPr>
              <a:t> </a:t>
            </a:r>
            <a:r>
              <a:rPr lang="fr-FR" sz="1400" i="1" dirty="0">
                <a:solidFill>
                  <a:srgbClr val="333333"/>
                </a:solidFill>
              </a:rPr>
              <a:t>et al</a:t>
            </a:r>
            <a:r>
              <a:rPr lang="fr-FR" sz="1400" dirty="0">
                <a:solidFill>
                  <a:srgbClr val="333333"/>
                </a:solidFill>
              </a:rPr>
              <a:t> 2020 </a:t>
            </a:r>
            <a:r>
              <a:rPr lang="fr-FR" sz="1400" i="1" dirty="0" err="1">
                <a:solidFill>
                  <a:srgbClr val="333333"/>
                </a:solidFill>
              </a:rPr>
              <a:t>Supercond</a:t>
            </a:r>
            <a:r>
              <a:rPr lang="fr-FR" sz="1400" i="1" dirty="0">
                <a:solidFill>
                  <a:srgbClr val="333333"/>
                </a:solidFill>
              </a:rPr>
              <a:t>. </a:t>
            </a:r>
            <a:r>
              <a:rPr lang="fr-FR" sz="1400" i="1" dirty="0" err="1">
                <a:solidFill>
                  <a:srgbClr val="333333"/>
                </a:solidFill>
              </a:rPr>
              <a:t>Sci</a:t>
            </a:r>
            <a:r>
              <a:rPr lang="fr-FR" sz="1400" i="1" dirty="0">
                <a:solidFill>
                  <a:srgbClr val="333333"/>
                </a:solidFill>
              </a:rPr>
              <a:t>. </a:t>
            </a:r>
            <a:r>
              <a:rPr lang="fr-FR" sz="1400" i="1" dirty="0" err="1">
                <a:solidFill>
                  <a:srgbClr val="333333"/>
                </a:solidFill>
              </a:rPr>
              <a:t>Technol</a:t>
            </a:r>
            <a:r>
              <a:rPr lang="fr-FR" sz="1400" i="1" dirty="0">
                <a:solidFill>
                  <a:srgbClr val="333333"/>
                </a:solidFill>
              </a:rPr>
              <a:t>.</a:t>
            </a:r>
            <a:r>
              <a:rPr lang="fr-FR" sz="1400" dirty="0">
                <a:solidFill>
                  <a:srgbClr val="333333"/>
                </a:solidFill>
              </a:rPr>
              <a:t> </a:t>
            </a:r>
            <a:r>
              <a:rPr lang="fr-FR" sz="1400" b="1" dirty="0">
                <a:solidFill>
                  <a:srgbClr val="333333"/>
                </a:solidFill>
              </a:rPr>
              <a:t>33</a:t>
            </a:r>
            <a:r>
              <a:rPr lang="fr-FR" sz="1400" dirty="0">
                <a:solidFill>
                  <a:srgbClr val="333333"/>
                </a:solidFill>
              </a:rPr>
              <a:t> 06LT02</a:t>
            </a:r>
            <a:endParaRPr lang="en-US" sz="1400" dirty="0"/>
          </a:p>
        </p:txBody>
      </p:sp>
      <p:sp>
        <p:nvSpPr>
          <p:cNvPr id="45" name="Building  superconducting quantum circuits">
            <a:extLst>
              <a:ext uri="{FF2B5EF4-FFF2-40B4-BE49-F238E27FC236}">
                <a16:creationId xmlns:a16="http://schemas.microsoft.com/office/drawing/2014/main" id="{55CF0B97-8DB2-4B45-B659-437A82289D6A}"/>
              </a:ext>
            </a:extLst>
          </p:cNvPr>
          <p:cNvSpPr txBox="1"/>
          <p:nvPr/>
        </p:nvSpPr>
        <p:spPr>
          <a:xfrm>
            <a:off x="352457" y="-50662"/>
            <a:ext cx="12273643" cy="56457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3600">
                <a:solidFill>
                  <a:srgbClr val="011993"/>
                </a:solidFill>
              </a:defRPr>
            </a:lvl1pPr>
          </a:lstStyle>
          <a:p>
            <a:endParaRPr lang="en-US" sz="3200" b="1" dirty="0">
              <a:solidFill>
                <a:schemeClr val="tx2"/>
              </a:solidFill>
            </a:endParaRPr>
          </a:p>
        </p:txBody>
      </p:sp>
      <p:pic>
        <p:nvPicPr>
          <p:cNvPr id="3" name="Picture 2">
            <a:extLst>
              <a:ext uri="{FF2B5EF4-FFF2-40B4-BE49-F238E27FC236}">
                <a16:creationId xmlns:a16="http://schemas.microsoft.com/office/drawing/2014/main" id="{7D2D9D73-45B7-46EA-973B-32CE95F84D42}"/>
              </a:ext>
            </a:extLst>
          </p:cNvPr>
          <p:cNvPicPr>
            <a:picLocks noChangeAspect="1"/>
          </p:cNvPicPr>
          <p:nvPr/>
        </p:nvPicPr>
        <p:blipFill>
          <a:blip r:embed="rId7"/>
          <a:stretch>
            <a:fillRect/>
          </a:stretch>
        </p:blipFill>
        <p:spPr>
          <a:xfrm>
            <a:off x="532403" y="4256337"/>
            <a:ext cx="3320508" cy="2497212"/>
          </a:xfrm>
          <a:prstGeom prst="rect">
            <a:avLst/>
          </a:prstGeom>
        </p:spPr>
      </p:pic>
      <p:sp>
        <p:nvSpPr>
          <p:cNvPr id="32" name="Rectangle 31">
            <a:extLst>
              <a:ext uri="{FF2B5EF4-FFF2-40B4-BE49-F238E27FC236}">
                <a16:creationId xmlns:a16="http://schemas.microsoft.com/office/drawing/2014/main" id="{609CAB1E-8583-419C-9910-EAF397563777}"/>
              </a:ext>
            </a:extLst>
          </p:cNvPr>
          <p:cNvSpPr/>
          <p:nvPr/>
        </p:nvSpPr>
        <p:spPr>
          <a:xfrm>
            <a:off x="275839" y="3824482"/>
            <a:ext cx="5658832" cy="3020664"/>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Rectangle 37">
            <a:extLst>
              <a:ext uri="{FF2B5EF4-FFF2-40B4-BE49-F238E27FC236}">
                <a16:creationId xmlns:a16="http://schemas.microsoft.com/office/drawing/2014/main" id="{9FCF4ED6-09EE-4ABE-9EAC-0B106A0FA7FA}"/>
              </a:ext>
            </a:extLst>
          </p:cNvPr>
          <p:cNvSpPr/>
          <p:nvPr/>
        </p:nvSpPr>
        <p:spPr>
          <a:xfrm>
            <a:off x="3021701" y="6583167"/>
            <a:ext cx="3210764" cy="307777"/>
          </a:xfrm>
          <a:prstGeom prst="rect">
            <a:avLst/>
          </a:prstGeom>
        </p:spPr>
        <p:txBody>
          <a:bodyPr wrap="square">
            <a:spAutoFit/>
          </a:bodyPr>
          <a:lstStyle/>
          <a:p>
            <a:r>
              <a:rPr lang="fr-FR" sz="1400" dirty="0">
                <a:solidFill>
                  <a:srgbClr val="333333"/>
                </a:solidFill>
              </a:rPr>
              <a:t>F. Lecocq et al </a:t>
            </a:r>
            <a:r>
              <a:rPr lang="fr-FR" sz="1400" dirty="0" err="1">
                <a:solidFill>
                  <a:srgbClr val="333333"/>
                </a:solidFill>
              </a:rPr>
              <a:t>Nanotechnology</a:t>
            </a:r>
            <a:r>
              <a:rPr lang="fr-FR" sz="1400" dirty="0">
                <a:solidFill>
                  <a:srgbClr val="333333"/>
                </a:solidFill>
              </a:rPr>
              <a:t> (2011)</a:t>
            </a:r>
            <a:endParaRPr lang="en-US" sz="1400" dirty="0"/>
          </a:p>
        </p:txBody>
      </p:sp>
      <p:pic>
        <p:nvPicPr>
          <p:cNvPr id="9" name="Picture 8">
            <a:extLst>
              <a:ext uri="{FF2B5EF4-FFF2-40B4-BE49-F238E27FC236}">
                <a16:creationId xmlns:a16="http://schemas.microsoft.com/office/drawing/2014/main" id="{13D5BBD3-8253-444E-9A53-2CBEE949B0D4}"/>
              </a:ext>
            </a:extLst>
          </p:cNvPr>
          <p:cNvPicPr>
            <a:picLocks noChangeAspect="1"/>
          </p:cNvPicPr>
          <p:nvPr/>
        </p:nvPicPr>
        <p:blipFill>
          <a:blip r:embed="rId8"/>
          <a:stretch>
            <a:fillRect/>
          </a:stretch>
        </p:blipFill>
        <p:spPr>
          <a:xfrm>
            <a:off x="3924810" y="5148604"/>
            <a:ext cx="1868175" cy="1490156"/>
          </a:xfrm>
          <a:prstGeom prst="rect">
            <a:avLst/>
          </a:prstGeom>
        </p:spPr>
      </p:pic>
      <p:sp>
        <p:nvSpPr>
          <p:cNvPr id="4" name="Title 3">
            <a:extLst>
              <a:ext uri="{FF2B5EF4-FFF2-40B4-BE49-F238E27FC236}">
                <a16:creationId xmlns:a16="http://schemas.microsoft.com/office/drawing/2014/main" id="{4A97CFC3-4370-892D-2E46-A94A9875A2C7}"/>
              </a:ext>
            </a:extLst>
          </p:cNvPr>
          <p:cNvSpPr>
            <a:spLocks noGrp="1"/>
          </p:cNvSpPr>
          <p:nvPr>
            <p:ph type="title"/>
          </p:nvPr>
        </p:nvSpPr>
        <p:spPr>
          <a:xfrm>
            <a:off x="96078" y="97078"/>
            <a:ext cx="10930660" cy="383135"/>
          </a:xfrm>
        </p:spPr>
        <p:txBody>
          <a:bodyPr>
            <a:noAutofit/>
          </a:bodyPr>
          <a:lstStyle/>
          <a:p>
            <a:r>
              <a:rPr lang="en-US" sz="3200" b="1" dirty="0"/>
              <a:t>Liftoff typically used to fabricate submicron Al/</a:t>
            </a:r>
            <a:r>
              <a:rPr lang="en-US" sz="3200" b="1" dirty="0" err="1"/>
              <a:t>AlOx</a:t>
            </a:r>
            <a:r>
              <a:rPr lang="en-US" sz="3200" b="1" dirty="0"/>
              <a:t>/Al Junctions</a:t>
            </a:r>
            <a:endParaRPr lang="en-US" sz="3200" dirty="0"/>
          </a:p>
        </p:txBody>
      </p:sp>
      <p:sp>
        <p:nvSpPr>
          <p:cNvPr id="5" name="TextBox 4">
            <a:extLst>
              <a:ext uri="{FF2B5EF4-FFF2-40B4-BE49-F238E27FC236}">
                <a16:creationId xmlns:a16="http://schemas.microsoft.com/office/drawing/2014/main" id="{E0B3F5E6-8DF7-F959-EDD8-9EF1F29D74BB}"/>
              </a:ext>
            </a:extLst>
          </p:cNvPr>
          <p:cNvSpPr txBox="1"/>
          <p:nvPr/>
        </p:nvSpPr>
        <p:spPr>
          <a:xfrm>
            <a:off x="6388381" y="1213727"/>
            <a:ext cx="2447259" cy="2246769"/>
          </a:xfrm>
          <a:prstGeom prst="rect">
            <a:avLst/>
          </a:prstGeom>
          <a:noFill/>
        </p:spPr>
        <p:txBody>
          <a:bodyPr wrap="square" rtlCol="0">
            <a:spAutoFit/>
          </a:bodyPr>
          <a:lstStyle/>
          <a:p>
            <a:pPr marL="457200" indent="-457200">
              <a:buAutoNum type="arabicParenR"/>
            </a:pPr>
            <a:r>
              <a:rPr lang="en-US" sz="2000" dirty="0"/>
              <a:t>Pattern </a:t>
            </a:r>
            <a:br>
              <a:rPr lang="en-US" sz="2000" dirty="0"/>
            </a:br>
            <a:r>
              <a:rPr lang="en-US" sz="2000" dirty="0" err="1"/>
              <a:t>pumpdown</a:t>
            </a:r>
            <a:br>
              <a:rPr lang="en-US" sz="2000" dirty="0"/>
            </a:br>
            <a:r>
              <a:rPr lang="en-US" sz="2000" dirty="0"/>
              <a:t>LO BE</a:t>
            </a:r>
          </a:p>
          <a:p>
            <a:pPr marL="457200" indent="-457200">
              <a:buAutoNum type="arabicParenR"/>
            </a:pPr>
            <a:r>
              <a:rPr lang="en-US" sz="2000" dirty="0"/>
              <a:t>Pattern</a:t>
            </a:r>
            <a:br>
              <a:rPr lang="en-US" sz="2000" dirty="0"/>
            </a:br>
            <a:r>
              <a:rPr lang="en-US" sz="2000" dirty="0"/>
              <a:t>pump down</a:t>
            </a:r>
            <a:br>
              <a:rPr lang="en-US" sz="2000" dirty="0"/>
            </a:br>
            <a:r>
              <a:rPr lang="en-US" sz="2000" dirty="0"/>
              <a:t>mill BE &amp; oxidize LO TE</a:t>
            </a:r>
          </a:p>
        </p:txBody>
      </p:sp>
      <p:sp>
        <p:nvSpPr>
          <p:cNvPr id="6" name="Oval 33">
            <a:extLst>
              <a:ext uri="{FF2B5EF4-FFF2-40B4-BE49-F238E27FC236}">
                <a16:creationId xmlns:a16="http://schemas.microsoft.com/office/drawing/2014/main" id="{C55C2A40-D5FF-B11F-EE47-B513DC47439A}"/>
              </a:ext>
            </a:extLst>
          </p:cNvPr>
          <p:cNvSpPr/>
          <p:nvPr/>
        </p:nvSpPr>
        <p:spPr>
          <a:xfrm>
            <a:off x="4252912" y="2907019"/>
            <a:ext cx="535815" cy="393396"/>
          </a:xfrm>
          <a:prstGeom prst="ellipse">
            <a:avLst/>
          </a:prstGeom>
          <a:noFill/>
          <a:ln w="19050" cap="flat">
            <a:solidFill>
              <a:srgbClr val="FFFFFF"/>
            </a:solidFill>
            <a:prstDash val="dash"/>
            <a:miter lim="800000"/>
          </a:ln>
          <a:effectLst/>
        </p:spPr>
        <p:txBody>
          <a:bodyPr wrap="square" lIns="45719" tIns="45719" rIns="45719" bIns="45719" numCol="1" anchor="ctr">
            <a:noAutofit/>
          </a:bodyPr>
          <a:lstStyle/>
          <a:p>
            <a:pPr defTabSz="914377">
              <a:defRPr sz="1800" b="0">
                <a:solidFill>
                  <a:srgbClr val="FFFFFF"/>
                </a:solidFill>
                <a:latin typeface="Calibri"/>
                <a:ea typeface="Calibri"/>
                <a:cs typeface="Calibri"/>
                <a:sym typeface="Calibri"/>
              </a:defRPr>
            </a:pPr>
            <a:endParaRPr/>
          </a:p>
        </p:txBody>
      </p:sp>
      <p:sp>
        <p:nvSpPr>
          <p:cNvPr id="8" name="TextBox 7">
            <a:extLst>
              <a:ext uri="{FF2B5EF4-FFF2-40B4-BE49-F238E27FC236}">
                <a16:creationId xmlns:a16="http://schemas.microsoft.com/office/drawing/2014/main" id="{8D84D92E-E944-491F-F4EA-6D0940DFB95D}"/>
              </a:ext>
            </a:extLst>
          </p:cNvPr>
          <p:cNvSpPr txBox="1"/>
          <p:nvPr/>
        </p:nvSpPr>
        <p:spPr>
          <a:xfrm>
            <a:off x="275839" y="3839302"/>
            <a:ext cx="6343650" cy="400110"/>
          </a:xfrm>
          <a:prstGeom prst="rect">
            <a:avLst/>
          </a:prstGeom>
          <a:noFill/>
        </p:spPr>
        <p:txBody>
          <a:bodyPr wrap="square">
            <a:spAutoFit/>
          </a:bodyPr>
          <a:lstStyle/>
          <a:p>
            <a:r>
              <a:rPr lang="en-US" sz="2000" b="1" dirty="0"/>
              <a:t>“Bridgeless” – shadow </a:t>
            </a:r>
            <a:r>
              <a:rPr lang="en-US" sz="2000" b="1" dirty="0" err="1"/>
              <a:t>evaporatioin</a:t>
            </a:r>
            <a:r>
              <a:rPr lang="en-US" sz="2000" b="1" dirty="0"/>
              <a:t> high aspect tilt</a:t>
            </a:r>
          </a:p>
        </p:txBody>
      </p:sp>
    </p:spTree>
    <p:extLst>
      <p:ext uri="{BB962C8B-B14F-4D97-AF65-F5344CB8AC3E}">
        <p14:creationId xmlns:p14="http://schemas.microsoft.com/office/powerpoint/2010/main" val="1596035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77CCF-38F9-438A-AD29-C5E0D24C5A7C}"/>
              </a:ext>
            </a:extLst>
          </p:cNvPr>
          <p:cNvSpPr>
            <a:spLocks noGrp="1"/>
          </p:cNvSpPr>
          <p:nvPr>
            <p:ph type="title"/>
          </p:nvPr>
        </p:nvSpPr>
        <p:spPr>
          <a:xfrm>
            <a:off x="0" y="136525"/>
            <a:ext cx="10515600" cy="460436"/>
          </a:xfrm>
        </p:spPr>
        <p:txBody>
          <a:bodyPr>
            <a:normAutofit fontScale="90000"/>
          </a:bodyPr>
          <a:lstStyle/>
          <a:p>
            <a:r>
              <a:rPr lang="en-US" dirty="0"/>
              <a:t>Josephson junctions - sensitive to atomic-level defects</a:t>
            </a:r>
          </a:p>
        </p:txBody>
      </p:sp>
      <p:sp>
        <p:nvSpPr>
          <p:cNvPr id="11" name="Content Placeholder 10">
            <a:extLst>
              <a:ext uri="{FF2B5EF4-FFF2-40B4-BE49-F238E27FC236}">
                <a16:creationId xmlns:a16="http://schemas.microsoft.com/office/drawing/2014/main" id="{68212E90-E6D7-AC06-7558-0D4848CE0F7F}"/>
              </a:ext>
            </a:extLst>
          </p:cNvPr>
          <p:cNvSpPr>
            <a:spLocks noGrp="1"/>
          </p:cNvSpPr>
          <p:nvPr>
            <p:ph idx="1"/>
          </p:nvPr>
        </p:nvSpPr>
        <p:spPr>
          <a:xfrm>
            <a:off x="413240" y="889867"/>
            <a:ext cx="7274506" cy="2560576"/>
          </a:xfrm>
        </p:spPr>
        <p:txBody>
          <a:bodyPr>
            <a:normAutofit/>
          </a:bodyPr>
          <a:lstStyle/>
          <a:p>
            <a:r>
              <a:rPr lang="en-US" sz="2000" dirty="0">
                <a:latin typeface="Times New Roman" panose="02020603050405020304" pitchFamily="18" charset="0"/>
                <a:cs typeface="Times New Roman" panose="02020603050405020304" pitchFamily="18" charset="0"/>
              </a:rPr>
              <a:t>Aluminum oxidation is conformal,  ~ 1.8 nm  thick Al/</a:t>
            </a:r>
            <a:r>
              <a:rPr lang="en-US" sz="2000" dirty="0" err="1">
                <a:latin typeface="Times New Roman" panose="02020603050405020304" pitchFamily="18" charset="0"/>
                <a:cs typeface="Times New Roman" panose="02020603050405020304" pitchFamily="18" charset="0"/>
              </a:rPr>
              <a:t>AlOx</a:t>
            </a:r>
            <a:r>
              <a:rPr lang="en-US" sz="2000" dirty="0">
                <a:latin typeface="Times New Roman" panose="02020603050405020304" pitchFamily="18" charset="0"/>
                <a:cs typeface="Times New Roman" panose="02020603050405020304" pitchFamily="18" charset="0"/>
              </a:rPr>
              <a:t>/Al</a:t>
            </a:r>
          </a:p>
          <a:p>
            <a:r>
              <a:rPr lang="en-US" sz="2000" dirty="0">
                <a:latin typeface="Times New Roman" panose="02020603050405020304" pitchFamily="18" charset="0"/>
                <a:cs typeface="Times New Roman" panose="02020603050405020304" pitchFamily="18" charset="0"/>
              </a:rPr>
              <a:t>Thickness variations with </a:t>
            </a:r>
            <a:r>
              <a:rPr lang="en-US" sz="2000" u="sng" dirty="0">
                <a:latin typeface="Times New Roman" panose="02020603050405020304" pitchFamily="18" charset="0"/>
                <a:cs typeface="Times New Roman" panose="02020603050405020304" pitchFamily="18" charset="0"/>
              </a:rPr>
              <a:t>exponential</a:t>
            </a:r>
            <a:r>
              <a:rPr lang="en-US" sz="2000" dirty="0">
                <a:latin typeface="Times New Roman" panose="02020603050405020304" pitchFamily="18" charset="0"/>
                <a:cs typeface="Times New Roman" panose="02020603050405020304" pitchFamily="18" charset="0"/>
              </a:rPr>
              <a:t> dependence of current</a:t>
            </a:r>
          </a:p>
          <a:p>
            <a:pPr lvl="1"/>
            <a:r>
              <a:rPr lang="en-US" sz="2000" dirty="0">
                <a:latin typeface="Times New Roman" panose="02020603050405020304" pitchFamily="18" charset="0"/>
                <a:cs typeface="Times New Roman" panose="02020603050405020304" pitchFamily="18" charset="0"/>
              </a:rPr>
              <a:t>Less than 10% of total barrier active  </a:t>
            </a:r>
          </a:p>
          <a:p>
            <a:pPr lvl="1"/>
            <a:r>
              <a:rPr lang="en-US" sz="2000" dirty="0">
                <a:latin typeface="Times New Roman" panose="02020603050405020304" pitchFamily="18" charset="0"/>
                <a:cs typeface="Times New Roman" panose="02020603050405020304" pitchFamily="18" charset="0"/>
              </a:rPr>
              <a:t>Strong inhomogeneity of tunnel current across junction</a:t>
            </a:r>
          </a:p>
          <a:p>
            <a:r>
              <a:rPr lang="en-US" sz="2000" dirty="0">
                <a:latin typeface="Times New Roman" panose="02020603050405020304" pitchFamily="18" charset="0"/>
                <a:cs typeface="Times New Roman" panose="02020603050405020304" pitchFamily="18" charset="0"/>
              </a:rPr>
              <a:t>Amorphous materials are lossy – make junctions small</a:t>
            </a:r>
          </a:p>
          <a:p>
            <a:pPr marL="0" indent="0">
              <a:buNone/>
            </a:pPr>
            <a:r>
              <a:rPr lang="en-US" sz="2000" dirty="0">
                <a:latin typeface="Times New Roman" panose="02020603050405020304" pitchFamily="18" charset="0"/>
                <a:cs typeface="Times New Roman" panose="02020603050405020304" pitchFamily="18" charset="0"/>
              </a:rPr>
              <a:t>=&gt; Junction properties vary significantly from across wafer</a:t>
            </a:r>
          </a:p>
          <a:p>
            <a:endParaRPr lang="en-US" sz="2000" dirty="0"/>
          </a:p>
        </p:txBody>
      </p:sp>
      <p:sp>
        <p:nvSpPr>
          <p:cNvPr id="3" name="Date Placeholder 2">
            <a:extLst>
              <a:ext uri="{FF2B5EF4-FFF2-40B4-BE49-F238E27FC236}">
                <a16:creationId xmlns:a16="http://schemas.microsoft.com/office/drawing/2014/main" id="{E01A4F8B-9C61-4757-8D39-1725FEF29902}"/>
              </a:ext>
            </a:extLst>
          </p:cNvPr>
          <p:cNvSpPr>
            <a:spLocks noGrp="1"/>
          </p:cNvSpPr>
          <p:nvPr>
            <p:ph type="dt" sz="half" idx="4294967295"/>
          </p:nvPr>
        </p:nvSpPr>
        <p:spPr>
          <a:xfrm>
            <a:off x="0" y="6356350"/>
            <a:ext cx="2743200" cy="365125"/>
          </a:xfrm>
        </p:spPr>
        <p:txBody>
          <a:bodyPr/>
          <a:lstStyle/>
          <a:p>
            <a:fld id="{8CCD042F-B871-49B4-BD79-482C0B54FA58}" type="datetime1">
              <a:rPr lang="en-US" smtClean="0"/>
              <a:t>8/8/2023</a:t>
            </a:fld>
            <a:endParaRPr lang="en-US"/>
          </a:p>
        </p:txBody>
      </p:sp>
      <p:sp>
        <p:nvSpPr>
          <p:cNvPr id="4" name="Slide Number Placeholder 3">
            <a:extLst>
              <a:ext uri="{FF2B5EF4-FFF2-40B4-BE49-F238E27FC236}">
                <a16:creationId xmlns:a16="http://schemas.microsoft.com/office/drawing/2014/main" id="{B9B8613E-EDCA-44CA-9AE2-01F3F19FE8CA}"/>
              </a:ext>
            </a:extLst>
          </p:cNvPr>
          <p:cNvSpPr>
            <a:spLocks noGrp="1"/>
          </p:cNvSpPr>
          <p:nvPr>
            <p:ph type="sldNum" sz="quarter" idx="4294967295"/>
          </p:nvPr>
        </p:nvSpPr>
        <p:spPr>
          <a:xfrm>
            <a:off x="9448800" y="6356350"/>
            <a:ext cx="2743200" cy="365125"/>
          </a:xfrm>
        </p:spPr>
        <p:txBody>
          <a:bodyPr/>
          <a:lstStyle/>
          <a:p>
            <a:fld id="{7BA7513B-13FE-483E-87AF-592C16B6894D}" type="slidenum">
              <a:rPr lang="en-US" smtClean="0"/>
              <a:t>22</a:t>
            </a:fld>
            <a:endParaRPr lang="en-US"/>
          </a:p>
        </p:txBody>
      </p:sp>
      <p:sp>
        <p:nvSpPr>
          <p:cNvPr id="5" name="Title 1">
            <a:extLst>
              <a:ext uri="{FF2B5EF4-FFF2-40B4-BE49-F238E27FC236}">
                <a16:creationId xmlns:a16="http://schemas.microsoft.com/office/drawing/2014/main" id="{3A3D442C-2602-4AC5-8860-A62F273E34EA}"/>
              </a:ext>
            </a:extLst>
          </p:cNvPr>
          <p:cNvSpPr txBox="1">
            <a:spLocks/>
          </p:cNvSpPr>
          <p:nvPr/>
        </p:nvSpPr>
        <p:spPr>
          <a:xfrm>
            <a:off x="1285071" y="128781"/>
            <a:ext cx="9618785" cy="90460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en-US" dirty="0"/>
          </a:p>
        </p:txBody>
      </p:sp>
      <p:sp>
        <p:nvSpPr>
          <p:cNvPr id="9" name="Content Placeholder 2">
            <a:extLst>
              <a:ext uri="{FF2B5EF4-FFF2-40B4-BE49-F238E27FC236}">
                <a16:creationId xmlns:a16="http://schemas.microsoft.com/office/drawing/2014/main" id="{7B7798F7-9887-4D4B-9BDF-E647172CC807}"/>
              </a:ext>
            </a:extLst>
          </p:cNvPr>
          <p:cNvSpPr txBox="1">
            <a:spLocks/>
          </p:cNvSpPr>
          <p:nvPr/>
        </p:nvSpPr>
        <p:spPr>
          <a:xfrm>
            <a:off x="490341" y="640770"/>
            <a:ext cx="9854742" cy="3246285"/>
          </a:xfrm>
          <a:prstGeom prst="rect">
            <a:avLst/>
          </a:prstGeom>
        </p:spPr>
        <p:txBody>
          <a:bodyPr>
            <a:normAutofit/>
          </a:bodyPr>
          <a:lstStyle>
            <a:lvl1pPr marL="228600" indent="-228600" algn="l" defTabSz="914400" rtl="0" eaLnBrk="1" latinLnBrk="0" hangingPunct="1">
              <a:lnSpc>
                <a:spcPct val="150000"/>
              </a:lnSpc>
              <a:spcBef>
                <a:spcPts val="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50000"/>
              </a:lnSpc>
              <a:spcBef>
                <a:spcPts val="0"/>
              </a:spcBef>
              <a:buFont typeface="Lucida Grande"/>
              <a:buChar char="–"/>
              <a:defRPr sz="2000" kern="1200">
                <a:solidFill>
                  <a:schemeClr val="tx1"/>
                </a:solidFill>
                <a:latin typeface="+mn-lt"/>
                <a:ea typeface="+mn-ea"/>
                <a:cs typeface="+mn-cs"/>
              </a:defRPr>
            </a:lvl2pPr>
            <a:lvl3pPr marL="1143000" indent="-228600" algn="l" defTabSz="914400" rtl="0" eaLnBrk="1" latinLnBrk="0" hangingPunct="1">
              <a:lnSpc>
                <a:spcPct val="15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F5907788-B886-447F-B715-D084B2F6BD52}"/>
              </a:ext>
            </a:extLst>
          </p:cNvPr>
          <p:cNvGrpSpPr/>
          <p:nvPr/>
        </p:nvGrpSpPr>
        <p:grpSpPr>
          <a:xfrm>
            <a:off x="8316934" y="1185822"/>
            <a:ext cx="2910665" cy="2134487"/>
            <a:chOff x="10031744" y="4443245"/>
            <a:chExt cx="1970254" cy="1444852"/>
          </a:xfrm>
        </p:grpSpPr>
        <p:grpSp>
          <p:nvGrpSpPr>
            <p:cNvPr id="20" name="Group 19">
              <a:extLst>
                <a:ext uri="{FF2B5EF4-FFF2-40B4-BE49-F238E27FC236}">
                  <a16:creationId xmlns:a16="http://schemas.microsoft.com/office/drawing/2014/main" id="{40A0E93A-70C4-4FF5-A66E-C0102700F2B8}"/>
                </a:ext>
              </a:extLst>
            </p:cNvPr>
            <p:cNvGrpSpPr/>
            <p:nvPr/>
          </p:nvGrpSpPr>
          <p:grpSpPr>
            <a:xfrm>
              <a:off x="10031744" y="4443245"/>
              <a:ext cx="1970254" cy="1444852"/>
              <a:chOff x="9144255" y="4064415"/>
              <a:chExt cx="2743200" cy="2011680"/>
            </a:xfrm>
          </p:grpSpPr>
          <p:grpSp>
            <p:nvGrpSpPr>
              <p:cNvPr id="22" name="Group 21">
                <a:extLst>
                  <a:ext uri="{FF2B5EF4-FFF2-40B4-BE49-F238E27FC236}">
                    <a16:creationId xmlns:a16="http://schemas.microsoft.com/office/drawing/2014/main" id="{2442DBFE-5CA3-4D21-850C-6EB7545DFB2B}"/>
                  </a:ext>
                </a:extLst>
              </p:cNvPr>
              <p:cNvGrpSpPr/>
              <p:nvPr/>
            </p:nvGrpSpPr>
            <p:grpSpPr>
              <a:xfrm>
                <a:off x="9144255" y="4064415"/>
                <a:ext cx="2743200" cy="2011680"/>
                <a:chOff x="5965621" y="4390987"/>
                <a:chExt cx="2743200" cy="2011680"/>
              </a:xfrm>
            </p:grpSpPr>
            <p:pic>
              <p:nvPicPr>
                <p:cNvPr id="24" name="Picture 23">
                  <a:extLst>
                    <a:ext uri="{FF2B5EF4-FFF2-40B4-BE49-F238E27FC236}">
                      <a16:creationId xmlns:a16="http://schemas.microsoft.com/office/drawing/2014/main" id="{C4DE4A4B-A442-46BB-A220-27F8F8796C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514" t="14666" r="11539" b="11119"/>
                <a:stretch/>
              </p:blipFill>
              <p:spPr>
                <a:xfrm>
                  <a:off x="5965621" y="4390987"/>
                  <a:ext cx="2743200" cy="2011680"/>
                </a:xfrm>
                <a:prstGeom prst="rect">
                  <a:avLst/>
                </a:prstGeom>
              </p:spPr>
            </p:pic>
            <p:cxnSp>
              <p:nvCxnSpPr>
                <p:cNvPr id="25" name="Straight Connector 24">
                  <a:extLst>
                    <a:ext uri="{FF2B5EF4-FFF2-40B4-BE49-F238E27FC236}">
                      <a16:creationId xmlns:a16="http://schemas.microsoft.com/office/drawing/2014/main" id="{20856554-570A-4564-8704-3FA4ADF9CDAF}"/>
                    </a:ext>
                  </a:extLst>
                </p:cNvPr>
                <p:cNvCxnSpPr/>
                <p:nvPr/>
              </p:nvCxnSpPr>
              <p:spPr>
                <a:xfrm>
                  <a:off x="8063919" y="6269014"/>
                  <a:ext cx="34509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EE01E9A-C123-4505-B619-ED6461A9F1C8}"/>
                    </a:ext>
                  </a:extLst>
                </p:cNvPr>
                <p:cNvSpPr txBox="1"/>
                <p:nvPr/>
              </p:nvSpPr>
              <p:spPr>
                <a:xfrm>
                  <a:off x="7888455" y="5961237"/>
                  <a:ext cx="696024" cy="307777"/>
                </a:xfrm>
                <a:prstGeom prst="rect">
                  <a:avLst/>
                </a:prstGeom>
                <a:noFill/>
              </p:spPr>
              <p:txBody>
                <a:bodyPr wrap="none" rtlCol="0">
                  <a:spAutoFit/>
                </a:bodyPr>
                <a:lstStyle/>
                <a:p>
                  <a:r>
                    <a:rPr lang="en-US" sz="1400" dirty="0">
                      <a:solidFill>
                        <a:schemeClr val="bg1"/>
                      </a:solidFill>
                    </a:rPr>
                    <a:t>100nm</a:t>
                  </a:r>
                </a:p>
              </p:txBody>
            </p:sp>
          </p:grpSp>
          <p:sp>
            <p:nvSpPr>
              <p:cNvPr id="23" name="Oval 22">
                <a:extLst>
                  <a:ext uri="{FF2B5EF4-FFF2-40B4-BE49-F238E27FC236}">
                    <a16:creationId xmlns:a16="http://schemas.microsoft.com/office/drawing/2014/main" id="{55FAF323-71E8-458F-809C-5979EA464480}"/>
                  </a:ext>
                </a:extLst>
              </p:cNvPr>
              <p:cNvSpPr>
                <a:spLocks/>
              </p:cNvSpPr>
              <p:nvPr/>
            </p:nvSpPr>
            <p:spPr>
              <a:xfrm>
                <a:off x="9946432" y="4659710"/>
                <a:ext cx="1005840" cy="914400"/>
              </a:xfrm>
              <a:prstGeom prst="ellips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9C9BA8B2-82B1-4EC0-A7E0-AAFD74B00BEA}"/>
                </a:ext>
              </a:extLst>
            </p:cNvPr>
            <p:cNvSpPr txBox="1"/>
            <p:nvPr/>
          </p:nvSpPr>
          <p:spPr>
            <a:xfrm>
              <a:off x="10533169" y="4505495"/>
              <a:ext cx="330540" cy="261610"/>
            </a:xfrm>
            <a:prstGeom prst="rect">
              <a:avLst/>
            </a:prstGeom>
            <a:solidFill>
              <a:schemeClr val="bg1"/>
            </a:solidFill>
          </p:spPr>
          <p:txBody>
            <a:bodyPr wrap="none" rtlCol="0">
              <a:spAutoFit/>
            </a:bodyPr>
            <a:lstStyle/>
            <a:p>
              <a:r>
                <a:rPr lang="en-US" sz="1100" dirty="0"/>
                <a:t>BE</a:t>
              </a:r>
            </a:p>
          </p:txBody>
        </p:sp>
        <p:sp>
          <p:nvSpPr>
            <p:cNvPr id="19" name="TextBox 18">
              <a:extLst>
                <a:ext uri="{FF2B5EF4-FFF2-40B4-BE49-F238E27FC236}">
                  <a16:creationId xmlns:a16="http://schemas.microsoft.com/office/drawing/2014/main" id="{04814995-B390-4353-B88F-33C3F63409AE}"/>
                </a:ext>
              </a:extLst>
            </p:cNvPr>
            <p:cNvSpPr txBox="1"/>
            <p:nvPr/>
          </p:nvSpPr>
          <p:spPr>
            <a:xfrm>
              <a:off x="10050244" y="5030961"/>
              <a:ext cx="330540" cy="261610"/>
            </a:xfrm>
            <a:prstGeom prst="rect">
              <a:avLst/>
            </a:prstGeom>
            <a:solidFill>
              <a:schemeClr val="bg1"/>
            </a:solidFill>
          </p:spPr>
          <p:txBody>
            <a:bodyPr wrap="none" rtlCol="0">
              <a:spAutoFit/>
            </a:bodyPr>
            <a:lstStyle/>
            <a:p>
              <a:r>
                <a:rPr lang="en-US" sz="1100" dirty="0"/>
                <a:t>TE</a:t>
              </a:r>
            </a:p>
          </p:txBody>
        </p:sp>
      </p:grpSp>
      <p:sp>
        <p:nvSpPr>
          <p:cNvPr id="27" name="Rectangle 26">
            <a:extLst>
              <a:ext uri="{FF2B5EF4-FFF2-40B4-BE49-F238E27FC236}">
                <a16:creationId xmlns:a16="http://schemas.microsoft.com/office/drawing/2014/main" id="{BF6151DF-8238-4BF2-AF12-AE1E6F619A0B}"/>
              </a:ext>
            </a:extLst>
          </p:cNvPr>
          <p:cNvSpPr/>
          <p:nvPr/>
        </p:nvSpPr>
        <p:spPr>
          <a:xfrm>
            <a:off x="7979210" y="767616"/>
            <a:ext cx="4331186" cy="369332"/>
          </a:xfrm>
          <a:prstGeom prst="rect">
            <a:avLst/>
          </a:prstGeom>
        </p:spPr>
        <p:txBody>
          <a:bodyPr wrap="none">
            <a:spAutoFit/>
          </a:bodyPr>
          <a:lstStyle/>
          <a:p>
            <a:r>
              <a:rPr lang="en-US" dirty="0">
                <a:latin typeface="arial" panose="020B0604020202020204" pitchFamily="34" charset="0"/>
              </a:rPr>
              <a:t>Xian Wu et al., APL 111, 032602 (2017) </a:t>
            </a:r>
            <a:endParaRPr lang="en-US" dirty="0"/>
          </a:p>
        </p:txBody>
      </p:sp>
      <p:sp>
        <p:nvSpPr>
          <p:cNvPr id="28" name="Rectangle 27">
            <a:extLst>
              <a:ext uri="{FF2B5EF4-FFF2-40B4-BE49-F238E27FC236}">
                <a16:creationId xmlns:a16="http://schemas.microsoft.com/office/drawing/2014/main" id="{072BE218-DD43-4B9D-835F-AF6A116F83F8}"/>
              </a:ext>
            </a:extLst>
          </p:cNvPr>
          <p:cNvSpPr/>
          <p:nvPr/>
        </p:nvSpPr>
        <p:spPr>
          <a:xfrm>
            <a:off x="10053788" y="1348487"/>
            <a:ext cx="1345240" cy="369332"/>
          </a:xfrm>
          <a:prstGeom prst="rect">
            <a:avLst/>
          </a:prstGeom>
          <a:solidFill>
            <a:schemeClr val="bg1"/>
          </a:solidFill>
        </p:spPr>
        <p:txBody>
          <a:bodyPr wrap="none">
            <a:spAutoFit/>
          </a:bodyPr>
          <a:lstStyle/>
          <a:p>
            <a:r>
              <a:rPr lang="en-US" dirty="0"/>
              <a:t>100x100 nm</a:t>
            </a:r>
          </a:p>
        </p:txBody>
      </p:sp>
      <p:grpSp>
        <p:nvGrpSpPr>
          <p:cNvPr id="8" name="Group 7"/>
          <p:cNvGrpSpPr/>
          <p:nvPr/>
        </p:nvGrpSpPr>
        <p:grpSpPr>
          <a:xfrm>
            <a:off x="1732580" y="3505063"/>
            <a:ext cx="10491397" cy="3427005"/>
            <a:chOff x="2659349" y="3178664"/>
            <a:chExt cx="10491397" cy="3427005"/>
          </a:xfrm>
        </p:grpSpPr>
        <p:sp>
          <p:nvSpPr>
            <p:cNvPr id="14" name="Rectangle 13">
              <a:extLst>
                <a:ext uri="{FF2B5EF4-FFF2-40B4-BE49-F238E27FC236}">
                  <a16:creationId xmlns:a16="http://schemas.microsoft.com/office/drawing/2014/main" id="{951532D6-ACD1-4C5B-B8AF-8A69708FDFF4}"/>
                </a:ext>
              </a:extLst>
            </p:cNvPr>
            <p:cNvSpPr/>
            <p:nvPr/>
          </p:nvSpPr>
          <p:spPr>
            <a:xfrm>
              <a:off x="8630085" y="6267115"/>
              <a:ext cx="4520661" cy="338554"/>
            </a:xfrm>
            <a:prstGeom prst="rect">
              <a:avLst/>
            </a:prstGeom>
          </p:spPr>
          <p:txBody>
            <a:bodyPr wrap="none">
              <a:spAutoFit/>
            </a:bodyPr>
            <a:lstStyle/>
            <a:p>
              <a:r>
                <a:rPr lang="en-US" sz="1600" dirty="0">
                  <a:latin typeface="HelveticaLTStd-Roman"/>
                </a:rPr>
                <a:t>Zeng, J. Phys. D: Appl. Phys. </a:t>
              </a:r>
              <a:r>
                <a:rPr lang="en-US" sz="1600" b="1" dirty="0">
                  <a:latin typeface="Helvetica-Bold"/>
                </a:rPr>
                <a:t>48 </a:t>
              </a:r>
              <a:r>
                <a:rPr lang="en-US" sz="1600" dirty="0">
                  <a:latin typeface="HelveticaLTStd-Roman"/>
                </a:rPr>
                <a:t>(</a:t>
              </a:r>
              <a:r>
                <a:rPr lang="en-US" sz="1600" dirty="0">
                  <a:latin typeface="Helvetica" panose="020B0604020202020204" pitchFamily="34" charset="0"/>
                </a:rPr>
                <a:t>2015</a:t>
              </a:r>
              <a:r>
                <a:rPr lang="en-US" sz="1600" dirty="0">
                  <a:latin typeface="HelveticaLTStd-Roman"/>
                </a:rPr>
                <a:t>) 395308</a:t>
              </a:r>
              <a:endParaRPr lang="en-US" sz="4400" dirty="0"/>
            </a:p>
          </p:txBody>
        </p:sp>
        <p:grpSp>
          <p:nvGrpSpPr>
            <p:cNvPr id="7" name="Group 6"/>
            <p:cNvGrpSpPr/>
            <p:nvPr/>
          </p:nvGrpSpPr>
          <p:grpSpPr>
            <a:xfrm>
              <a:off x="2659349" y="3178664"/>
              <a:ext cx="8903967" cy="3343001"/>
              <a:chOff x="2659349" y="3178664"/>
              <a:chExt cx="8903967" cy="3343001"/>
            </a:xfrm>
          </p:grpSpPr>
          <p:sp>
            <p:nvSpPr>
              <p:cNvPr id="13" name="TextBox 12">
                <a:extLst>
                  <a:ext uri="{FF2B5EF4-FFF2-40B4-BE49-F238E27FC236}">
                    <a16:creationId xmlns:a16="http://schemas.microsoft.com/office/drawing/2014/main" id="{57390ABE-99A4-494E-8041-38E197065CDC}"/>
                  </a:ext>
                </a:extLst>
              </p:cNvPr>
              <p:cNvSpPr txBox="1"/>
              <p:nvPr/>
            </p:nvSpPr>
            <p:spPr>
              <a:xfrm>
                <a:off x="2755754" y="3178664"/>
                <a:ext cx="1528303" cy="523220"/>
              </a:xfrm>
              <a:prstGeom prst="rect">
                <a:avLst/>
              </a:prstGeom>
              <a:noFill/>
            </p:spPr>
            <p:txBody>
              <a:bodyPr wrap="none" rtlCol="0">
                <a:spAutoFit/>
              </a:bodyPr>
              <a:lstStyle/>
              <a:p>
                <a:pPr algn="ctr"/>
                <a:r>
                  <a:rPr lang="en-US" sz="1400" dirty="0"/>
                  <a:t>Cross-section TEM</a:t>
                </a:r>
              </a:p>
              <a:p>
                <a:pPr algn="ctr"/>
                <a:r>
                  <a:rPr lang="en-US" sz="1400" dirty="0"/>
                  <a:t>TEM</a:t>
                </a:r>
              </a:p>
            </p:txBody>
          </p:sp>
          <p:grpSp>
            <p:nvGrpSpPr>
              <p:cNvPr id="6" name="Group 5"/>
              <p:cNvGrpSpPr/>
              <p:nvPr/>
            </p:nvGrpSpPr>
            <p:grpSpPr>
              <a:xfrm>
                <a:off x="2659349" y="3511883"/>
                <a:ext cx="8903967" cy="3009782"/>
                <a:chOff x="2659349" y="3511883"/>
                <a:chExt cx="8903967" cy="3009782"/>
              </a:xfrm>
            </p:grpSpPr>
            <p:pic>
              <p:nvPicPr>
                <p:cNvPr id="10" name="Picture 9">
                  <a:extLst>
                    <a:ext uri="{FF2B5EF4-FFF2-40B4-BE49-F238E27FC236}">
                      <a16:creationId xmlns:a16="http://schemas.microsoft.com/office/drawing/2014/main" id="{B78A1888-BD04-44AF-AB89-D63810B47D34}"/>
                    </a:ext>
                  </a:extLst>
                </p:cNvPr>
                <p:cNvPicPr>
                  <a:picLocks noChangeAspect="1"/>
                </p:cNvPicPr>
                <p:nvPr/>
              </p:nvPicPr>
              <p:blipFill rotWithShape="1">
                <a:blip r:embed="rId4"/>
                <a:srcRect r="48109"/>
                <a:stretch/>
              </p:blipFill>
              <p:spPr>
                <a:xfrm>
                  <a:off x="2659349" y="3619960"/>
                  <a:ext cx="2869990" cy="2901705"/>
                </a:xfrm>
                <a:prstGeom prst="rect">
                  <a:avLst/>
                </a:prstGeom>
              </p:spPr>
            </p:pic>
            <p:pic>
              <p:nvPicPr>
                <p:cNvPr id="15" name="Picture 14">
                  <a:extLst>
                    <a:ext uri="{FF2B5EF4-FFF2-40B4-BE49-F238E27FC236}">
                      <a16:creationId xmlns:a16="http://schemas.microsoft.com/office/drawing/2014/main" id="{0AEBE58B-0760-459D-9A57-6E818DF54E82}"/>
                    </a:ext>
                  </a:extLst>
                </p:cNvPr>
                <p:cNvPicPr>
                  <a:picLocks noChangeAspect="1"/>
                </p:cNvPicPr>
                <p:nvPr/>
              </p:nvPicPr>
              <p:blipFill>
                <a:blip r:embed="rId5"/>
                <a:stretch>
                  <a:fillRect/>
                </a:stretch>
              </p:blipFill>
              <p:spPr>
                <a:xfrm>
                  <a:off x="7040373" y="3511883"/>
                  <a:ext cx="4522943" cy="2924509"/>
                </a:xfrm>
                <a:prstGeom prst="rect">
                  <a:avLst/>
                </a:prstGeom>
              </p:spPr>
            </p:pic>
          </p:grpSp>
          <p:sp>
            <p:nvSpPr>
              <p:cNvPr id="29" name="Rectangle 28">
                <a:extLst>
                  <a:ext uri="{FF2B5EF4-FFF2-40B4-BE49-F238E27FC236}">
                    <a16:creationId xmlns:a16="http://schemas.microsoft.com/office/drawing/2014/main" id="{185CEA62-7718-412A-AF50-092D438C9564}"/>
                  </a:ext>
                </a:extLst>
              </p:cNvPr>
              <p:cNvSpPr/>
              <p:nvPr/>
            </p:nvSpPr>
            <p:spPr>
              <a:xfrm>
                <a:off x="2901664" y="6055641"/>
                <a:ext cx="777777" cy="369332"/>
              </a:xfrm>
              <a:prstGeom prst="rect">
                <a:avLst/>
              </a:prstGeom>
              <a:solidFill>
                <a:schemeClr val="bg1"/>
              </a:solidFill>
            </p:spPr>
            <p:txBody>
              <a:bodyPr wrap="none">
                <a:spAutoFit/>
              </a:bodyPr>
              <a:lstStyle/>
              <a:p>
                <a:r>
                  <a:rPr lang="en-US" dirty="0"/>
                  <a:t>20 nm</a:t>
                </a:r>
              </a:p>
            </p:txBody>
          </p:sp>
          <p:cxnSp>
            <p:nvCxnSpPr>
              <p:cNvPr id="31" name="Straight Connector 30">
                <a:extLst>
                  <a:ext uri="{FF2B5EF4-FFF2-40B4-BE49-F238E27FC236}">
                    <a16:creationId xmlns:a16="http://schemas.microsoft.com/office/drawing/2014/main" id="{EE532EFC-4C52-4B6A-95FD-0F4665F2FEA6}"/>
                  </a:ext>
                </a:extLst>
              </p:cNvPr>
              <p:cNvCxnSpPr>
                <a:cxnSpLocks/>
              </p:cNvCxnSpPr>
              <p:nvPr/>
            </p:nvCxnSpPr>
            <p:spPr>
              <a:xfrm>
                <a:off x="3061201" y="6107171"/>
                <a:ext cx="45870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71583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29032D-C763-0258-9B2B-B2D680061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8776" y="1084903"/>
            <a:ext cx="3516146" cy="23440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431049-8B08-E301-CDFC-399A380F6BC8}"/>
              </a:ext>
            </a:extLst>
          </p:cNvPr>
          <p:cNvSpPr txBox="1"/>
          <p:nvPr/>
        </p:nvSpPr>
        <p:spPr>
          <a:xfrm>
            <a:off x="8478776" y="660207"/>
            <a:ext cx="3786799" cy="276999"/>
          </a:xfrm>
          <a:prstGeom prst="rect">
            <a:avLst/>
          </a:prstGeom>
          <a:noFill/>
        </p:spPr>
        <p:txBody>
          <a:bodyPr wrap="square">
            <a:spAutoFit/>
          </a:bodyPr>
          <a:lstStyle/>
          <a:p>
            <a:r>
              <a:rPr lang="en-US" sz="1200" dirty="0" err="1"/>
              <a:t>Raith</a:t>
            </a:r>
            <a:r>
              <a:rPr lang="en-US" sz="1200" dirty="0"/>
              <a:t> EBPG5200 E-Beam lithography system (100 kV)</a:t>
            </a:r>
          </a:p>
        </p:txBody>
      </p:sp>
      <p:pic>
        <p:nvPicPr>
          <p:cNvPr id="9" name="Picture 6" descr="Plassys Electron Beam Evaporation System | Nano | University of Pittsburgh">
            <a:extLst>
              <a:ext uri="{FF2B5EF4-FFF2-40B4-BE49-F238E27FC236}">
                <a16:creationId xmlns:a16="http://schemas.microsoft.com/office/drawing/2014/main" id="{D338ABFF-2305-792F-DFCE-5ABD6423B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3636" y="4344978"/>
            <a:ext cx="2780961" cy="185281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D30C8BE-2612-5047-CD53-3F0A13C8EA7D}"/>
              </a:ext>
            </a:extLst>
          </p:cNvPr>
          <p:cNvSpPr txBox="1"/>
          <p:nvPr/>
        </p:nvSpPr>
        <p:spPr>
          <a:xfrm>
            <a:off x="9375452" y="4067979"/>
            <a:ext cx="2021681" cy="276999"/>
          </a:xfrm>
          <a:prstGeom prst="rect">
            <a:avLst/>
          </a:prstGeom>
          <a:noFill/>
        </p:spPr>
        <p:txBody>
          <a:bodyPr wrap="square">
            <a:spAutoFit/>
          </a:bodyPr>
          <a:lstStyle/>
          <a:p>
            <a:r>
              <a:rPr lang="en-US" sz="1200" dirty="0" err="1"/>
              <a:t>Plassys</a:t>
            </a:r>
            <a:r>
              <a:rPr lang="en-US" sz="1200" dirty="0"/>
              <a:t> MEB550S</a:t>
            </a:r>
          </a:p>
        </p:txBody>
      </p:sp>
      <p:sp>
        <p:nvSpPr>
          <p:cNvPr id="8" name="Title 7">
            <a:extLst>
              <a:ext uri="{FF2B5EF4-FFF2-40B4-BE49-F238E27FC236}">
                <a16:creationId xmlns:a16="http://schemas.microsoft.com/office/drawing/2014/main" id="{B0A9A728-CEB3-8AC3-3E0E-6E59EB8AF14D}"/>
              </a:ext>
            </a:extLst>
          </p:cNvPr>
          <p:cNvSpPr>
            <a:spLocks noGrp="1"/>
          </p:cNvSpPr>
          <p:nvPr>
            <p:ph type="title"/>
          </p:nvPr>
        </p:nvSpPr>
        <p:spPr>
          <a:xfrm>
            <a:off x="197078" y="80426"/>
            <a:ext cx="9661817" cy="609600"/>
          </a:xfrm>
        </p:spPr>
        <p:txBody>
          <a:bodyPr>
            <a:normAutofit/>
          </a:bodyPr>
          <a:lstStyle/>
          <a:p>
            <a:r>
              <a:rPr lang="en-US" sz="3200" dirty="0"/>
              <a:t>Josephson Junction Process at FNAL (Dolan bridge)</a:t>
            </a:r>
          </a:p>
        </p:txBody>
      </p:sp>
      <p:sp>
        <p:nvSpPr>
          <p:cNvPr id="12" name="Content Placeholder 11">
            <a:extLst>
              <a:ext uri="{FF2B5EF4-FFF2-40B4-BE49-F238E27FC236}">
                <a16:creationId xmlns:a16="http://schemas.microsoft.com/office/drawing/2014/main" id="{D1477359-00A8-9B10-1422-69220091D9FA}"/>
              </a:ext>
            </a:extLst>
          </p:cNvPr>
          <p:cNvSpPr>
            <a:spLocks noGrp="1"/>
          </p:cNvSpPr>
          <p:nvPr>
            <p:ph idx="1"/>
          </p:nvPr>
        </p:nvSpPr>
        <p:spPr>
          <a:xfrm>
            <a:off x="220122" y="1709985"/>
            <a:ext cx="8150642" cy="3438030"/>
          </a:xfrm>
        </p:spPr>
        <p:txBody>
          <a:bodyPr>
            <a:normAutofit/>
          </a:bodyPr>
          <a:lstStyle/>
          <a:p>
            <a:r>
              <a:rPr lang="en-US" sz="1800" dirty="0"/>
              <a:t>Electrodes are deposited at +22 / -22 degree angles relative to the normal of the substrate.</a:t>
            </a:r>
          </a:p>
          <a:p>
            <a:pPr marL="171450" indent="-171450">
              <a:buFont typeface="Arial" panose="020B0604020202020204" pitchFamily="34" charset="0"/>
              <a:buChar char="•"/>
            </a:pPr>
            <a:r>
              <a:rPr lang="en-US" sz="1800" dirty="0"/>
              <a:t>2’15” (45”/45”/45” at +60/0/-60 degree) </a:t>
            </a:r>
            <a:r>
              <a:rPr lang="en-US" sz="1800" dirty="0" err="1"/>
              <a:t>Ar</a:t>
            </a:r>
            <a:r>
              <a:rPr lang="en-US" sz="1800" dirty="0"/>
              <a:t> ion milling to remove oxide on Nb.</a:t>
            </a:r>
          </a:p>
          <a:p>
            <a:pPr marL="171450" indent="-171450">
              <a:buFont typeface="Arial" panose="020B0604020202020204" pitchFamily="34" charset="0"/>
              <a:buChar char="•"/>
            </a:pPr>
            <a:r>
              <a:rPr lang="en-US" sz="1800" dirty="0"/>
              <a:t>Bottom/Top electrode thicknesses are 40 nm/90 nm.</a:t>
            </a:r>
          </a:p>
          <a:p>
            <a:pPr marL="171450" indent="-171450">
              <a:buFont typeface="Arial" panose="020B0604020202020204" pitchFamily="34" charset="0"/>
              <a:buChar char="•"/>
            </a:pPr>
            <a:r>
              <a:rPr lang="en-US" sz="1800" dirty="0"/>
              <a:t>The Oxidation is 20 </a:t>
            </a:r>
            <a:r>
              <a:rPr lang="en-US" sz="1800" dirty="0" err="1"/>
              <a:t>mBar</a:t>
            </a:r>
            <a:r>
              <a:rPr lang="en-US" sz="1800" dirty="0"/>
              <a:t> for 12 minutes (</a:t>
            </a:r>
            <a:r>
              <a:rPr lang="en-US" sz="1800" dirty="0" err="1"/>
              <a:t>Ar</a:t>
            </a:r>
            <a:r>
              <a:rPr lang="en-US" sz="1800" dirty="0"/>
              <a:t>/O2 (85/15) mixture)</a:t>
            </a:r>
          </a:p>
          <a:p>
            <a:pPr marL="171450" indent="-171450">
              <a:buFont typeface="Arial" panose="020B0604020202020204" pitchFamily="34" charset="0"/>
              <a:buChar char="•"/>
            </a:pPr>
            <a:r>
              <a:rPr lang="en-US" sz="1800" dirty="0"/>
              <a:t>The Junction area is approximately given by (</a:t>
            </a:r>
            <a:r>
              <a:rPr lang="en-US" sz="1800" dirty="0" err="1"/>
              <a:t>D+t</a:t>
            </a:r>
            <a:r>
              <a:rPr lang="en-US" sz="1800" dirty="0"/>
              <a:t>) x W</a:t>
            </a:r>
          </a:p>
          <a:p>
            <a:pPr marL="171450" indent="-171450">
              <a:buFont typeface="Arial" panose="020B0604020202020204" pitchFamily="34" charset="0"/>
              <a:buChar char="•"/>
            </a:pPr>
            <a:endParaRPr lang="en-US" sz="1800" dirty="0"/>
          </a:p>
          <a:p>
            <a:pPr marL="628650" lvl="1" indent="-171450"/>
            <a:r>
              <a:rPr lang="en-US" sz="1800" dirty="0"/>
              <a:t>Uncertainty in the area can affect the junction resistance and I</a:t>
            </a:r>
            <a:r>
              <a:rPr lang="en-US" sz="1800" baseline="-25000" dirty="0"/>
              <a:t>0</a:t>
            </a:r>
            <a:endParaRPr lang="en-US" sz="1800" dirty="0"/>
          </a:p>
        </p:txBody>
      </p:sp>
    </p:spTree>
    <p:extLst>
      <p:ext uri="{BB962C8B-B14F-4D97-AF65-F5344CB8AC3E}">
        <p14:creationId xmlns:p14="http://schemas.microsoft.com/office/powerpoint/2010/main" val="553761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D81D5A-12C2-4702-906B-BF5FA7691278}"/>
              </a:ext>
            </a:extLst>
          </p:cNvPr>
          <p:cNvSpPr txBox="1"/>
          <p:nvPr/>
        </p:nvSpPr>
        <p:spPr>
          <a:xfrm>
            <a:off x="98420" y="0"/>
            <a:ext cx="8375241" cy="584775"/>
          </a:xfrm>
          <a:prstGeom prst="rect">
            <a:avLst/>
          </a:prstGeom>
          <a:noFill/>
        </p:spPr>
        <p:txBody>
          <a:bodyPr wrap="none" rtlCol="0">
            <a:spAutoFit/>
          </a:bodyPr>
          <a:lstStyle/>
          <a:p>
            <a:r>
              <a:rPr lang="en-US" sz="3200" dirty="0"/>
              <a:t>Josephson Junction Characterization at Fermilab</a:t>
            </a:r>
          </a:p>
        </p:txBody>
      </p:sp>
      <p:pic>
        <p:nvPicPr>
          <p:cNvPr id="6" name="Picture 5" descr="A close-up of some bricks&#10;&#10;Description automatically generated with low confidence">
            <a:extLst>
              <a:ext uri="{FF2B5EF4-FFF2-40B4-BE49-F238E27FC236}">
                <a16:creationId xmlns:a16="http://schemas.microsoft.com/office/drawing/2014/main" id="{9D61E981-4CC8-4A9A-A23A-1CDB30326705}"/>
              </a:ext>
            </a:extLst>
          </p:cNvPr>
          <p:cNvPicPr>
            <a:picLocks noChangeAspect="1"/>
          </p:cNvPicPr>
          <p:nvPr/>
        </p:nvPicPr>
        <p:blipFill rotWithShape="1">
          <a:blip r:embed="rId2">
            <a:extLst>
              <a:ext uri="{28A0092B-C50C-407E-A947-70E740481C1C}">
                <a14:useLocalDpi xmlns:a14="http://schemas.microsoft.com/office/drawing/2010/main" val="0"/>
              </a:ext>
            </a:extLst>
          </a:blip>
          <a:srcRect l="11284" t="18043" r="11417" b="23853"/>
          <a:stretch/>
        </p:blipFill>
        <p:spPr>
          <a:xfrm rot="10800000">
            <a:off x="9355473" y="1017338"/>
            <a:ext cx="2332382" cy="1258957"/>
          </a:xfrm>
          <a:prstGeom prst="rect">
            <a:avLst/>
          </a:prstGeom>
        </p:spPr>
      </p:pic>
      <p:cxnSp>
        <p:nvCxnSpPr>
          <p:cNvPr id="9" name="Straight Connector 8">
            <a:extLst>
              <a:ext uri="{FF2B5EF4-FFF2-40B4-BE49-F238E27FC236}">
                <a16:creationId xmlns:a16="http://schemas.microsoft.com/office/drawing/2014/main" id="{3BA7E781-5B62-4B20-BCFB-73CDC3064545}"/>
              </a:ext>
            </a:extLst>
          </p:cNvPr>
          <p:cNvCxnSpPr>
            <a:cxnSpLocks/>
          </p:cNvCxnSpPr>
          <p:nvPr/>
        </p:nvCxnSpPr>
        <p:spPr>
          <a:xfrm>
            <a:off x="10651888" y="1811108"/>
            <a:ext cx="0" cy="694782"/>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3E54A57-FCFF-409F-B429-4656BCCEB9E5}"/>
              </a:ext>
            </a:extLst>
          </p:cNvPr>
          <p:cNvCxnSpPr>
            <a:cxnSpLocks/>
          </p:cNvCxnSpPr>
          <p:nvPr/>
        </p:nvCxnSpPr>
        <p:spPr>
          <a:xfrm>
            <a:off x="10976964" y="1802600"/>
            <a:ext cx="0" cy="70329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981B612-CCDF-43A7-812D-2C8C3B342BD4}"/>
              </a:ext>
            </a:extLst>
          </p:cNvPr>
          <p:cNvSpPr txBox="1"/>
          <p:nvPr/>
        </p:nvSpPr>
        <p:spPr>
          <a:xfrm>
            <a:off x="10521664" y="2528594"/>
            <a:ext cx="1229567" cy="276999"/>
          </a:xfrm>
          <a:prstGeom prst="rect">
            <a:avLst/>
          </a:prstGeom>
          <a:noFill/>
        </p:spPr>
        <p:txBody>
          <a:bodyPr wrap="none" rtlCol="0">
            <a:spAutoFit/>
          </a:bodyPr>
          <a:lstStyle/>
          <a:p>
            <a:r>
              <a:rPr lang="en-US" sz="1200" dirty="0"/>
              <a:t>Overlap distance</a:t>
            </a:r>
          </a:p>
        </p:txBody>
      </p:sp>
      <p:cxnSp>
        <p:nvCxnSpPr>
          <p:cNvPr id="14" name="Straight Connector 13">
            <a:extLst>
              <a:ext uri="{FF2B5EF4-FFF2-40B4-BE49-F238E27FC236}">
                <a16:creationId xmlns:a16="http://schemas.microsoft.com/office/drawing/2014/main" id="{72A7B62B-9218-4747-915B-27E7FA268B00}"/>
              </a:ext>
            </a:extLst>
          </p:cNvPr>
          <p:cNvCxnSpPr>
            <a:cxnSpLocks/>
          </p:cNvCxnSpPr>
          <p:nvPr/>
        </p:nvCxnSpPr>
        <p:spPr>
          <a:xfrm flipH="1">
            <a:off x="9932432" y="1439993"/>
            <a:ext cx="688004" cy="4254"/>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54F82BA-B042-4D7D-9E52-FDDF62C86659}"/>
              </a:ext>
            </a:extLst>
          </p:cNvPr>
          <p:cNvCxnSpPr>
            <a:cxnSpLocks/>
          </p:cNvCxnSpPr>
          <p:nvPr/>
        </p:nvCxnSpPr>
        <p:spPr>
          <a:xfrm flipH="1">
            <a:off x="9963884" y="1784150"/>
            <a:ext cx="688004" cy="4254"/>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BDE568E-EFB8-484D-AC21-A1E014599478}"/>
              </a:ext>
            </a:extLst>
          </p:cNvPr>
          <p:cNvSpPr txBox="1"/>
          <p:nvPr/>
        </p:nvSpPr>
        <p:spPr>
          <a:xfrm>
            <a:off x="8860939" y="1471485"/>
            <a:ext cx="1356590" cy="276999"/>
          </a:xfrm>
          <a:prstGeom prst="rect">
            <a:avLst/>
          </a:prstGeom>
          <a:solidFill>
            <a:schemeClr val="bg1"/>
          </a:solidFill>
        </p:spPr>
        <p:txBody>
          <a:bodyPr wrap="none" rtlCol="0">
            <a:spAutoFit/>
          </a:bodyPr>
          <a:lstStyle/>
          <a:p>
            <a:r>
              <a:rPr lang="en-US" sz="1200" dirty="0"/>
              <a:t>Overlap Width (W)</a:t>
            </a:r>
          </a:p>
        </p:txBody>
      </p:sp>
      <p:sp>
        <p:nvSpPr>
          <p:cNvPr id="18" name="TextBox 17">
            <a:extLst>
              <a:ext uri="{FF2B5EF4-FFF2-40B4-BE49-F238E27FC236}">
                <a16:creationId xmlns:a16="http://schemas.microsoft.com/office/drawing/2014/main" id="{9091E520-1520-4208-A7C9-85BC2C7D1FE8}"/>
              </a:ext>
            </a:extLst>
          </p:cNvPr>
          <p:cNvSpPr txBox="1"/>
          <p:nvPr/>
        </p:nvSpPr>
        <p:spPr>
          <a:xfrm>
            <a:off x="9716237" y="756105"/>
            <a:ext cx="2103717" cy="276999"/>
          </a:xfrm>
          <a:prstGeom prst="rect">
            <a:avLst/>
          </a:prstGeom>
          <a:noFill/>
        </p:spPr>
        <p:txBody>
          <a:bodyPr wrap="none" rtlCol="0">
            <a:spAutoFit/>
          </a:bodyPr>
          <a:lstStyle/>
          <a:p>
            <a:r>
              <a:rPr lang="en-US" sz="1200" dirty="0"/>
              <a:t>Bottom Electrode Thickness (t)</a:t>
            </a:r>
          </a:p>
        </p:txBody>
      </p:sp>
      <p:pic>
        <p:nvPicPr>
          <p:cNvPr id="3" name="Picture 2">
            <a:extLst>
              <a:ext uri="{FF2B5EF4-FFF2-40B4-BE49-F238E27FC236}">
                <a16:creationId xmlns:a16="http://schemas.microsoft.com/office/drawing/2014/main" id="{0EC0BD8F-DDA0-4942-BED5-5746597ACE38}"/>
              </a:ext>
            </a:extLst>
          </p:cNvPr>
          <p:cNvPicPr>
            <a:picLocks noChangeAspect="1"/>
          </p:cNvPicPr>
          <p:nvPr/>
        </p:nvPicPr>
        <p:blipFill>
          <a:blip r:embed="rId3"/>
          <a:stretch>
            <a:fillRect/>
          </a:stretch>
        </p:blipFill>
        <p:spPr>
          <a:xfrm>
            <a:off x="263520" y="3499389"/>
            <a:ext cx="10941160" cy="3228000"/>
          </a:xfrm>
          <a:prstGeom prst="rect">
            <a:avLst/>
          </a:prstGeom>
        </p:spPr>
      </p:pic>
      <p:pic>
        <p:nvPicPr>
          <p:cNvPr id="5" name="Picture 4">
            <a:extLst>
              <a:ext uri="{FF2B5EF4-FFF2-40B4-BE49-F238E27FC236}">
                <a16:creationId xmlns:a16="http://schemas.microsoft.com/office/drawing/2014/main" id="{6BF00595-8A73-B9E9-BEFD-B40EA46F79C9}"/>
              </a:ext>
            </a:extLst>
          </p:cNvPr>
          <p:cNvPicPr>
            <a:picLocks noChangeAspect="1"/>
          </p:cNvPicPr>
          <p:nvPr/>
        </p:nvPicPr>
        <p:blipFill>
          <a:blip r:embed="rId4"/>
          <a:stretch>
            <a:fillRect/>
          </a:stretch>
        </p:blipFill>
        <p:spPr>
          <a:xfrm>
            <a:off x="6389294" y="769422"/>
            <a:ext cx="2538623" cy="2545320"/>
          </a:xfrm>
          <a:prstGeom prst="rect">
            <a:avLst/>
          </a:prstGeom>
        </p:spPr>
      </p:pic>
      <p:sp>
        <p:nvSpPr>
          <p:cNvPr id="11" name="Oval 10">
            <a:extLst>
              <a:ext uri="{FF2B5EF4-FFF2-40B4-BE49-F238E27FC236}">
                <a16:creationId xmlns:a16="http://schemas.microsoft.com/office/drawing/2014/main" id="{F2FD27D0-FF7C-D7A3-239D-E11801CDDA9C}"/>
              </a:ext>
            </a:extLst>
          </p:cNvPr>
          <p:cNvSpPr/>
          <p:nvPr/>
        </p:nvSpPr>
        <p:spPr>
          <a:xfrm>
            <a:off x="8628400" y="1007616"/>
            <a:ext cx="101407" cy="969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E59238A3-2989-456A-8017-2D0393EABEDB}"/>
              </a:ext>
            </a:extLst>
          </p:cNvPr>
          <p:cNvCxnSpPr>
            <a:cxnSpLocks/>
            <a:stCxn id="11" idx="6"/>
          </p:cNvCxnSpPr>
          <p:nvPr/>
        </p:nvCxnSpPr>
        <p:spPr>
          <a:xfrm>
            <a:off x="8729807" y="1056067"/>
            <a:ext cx="625666" cy="1858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C50D3B0-6069-902E-3ABF-1E5ADF0F6E07}"/>
              </a:ext>
            </a:extLst>
          </p:cNvPr>
          <p:cNvSpPr txBox="1"/>
          <p:nvPr/>
        </p:nvSpPr>
        <p:spPr>
          <a:xfrm>
            <a:off x="448783" y="832696"/>
            <a:ext cx="5736442" cy="2537618"/>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000" dirty="0"/>
              <a:t>Shadow evaporation Dolan bridge array</a:t>
            </a:r>
          </a:p>
          <a:p>
            <a:pPr marL="800100" lvl="1" indent="-342900">
              <a:lnSpc>
                <a:spcPct val="150000"/>
              </a:lnSpc>
              <a:buFont typeface="Arial" panose="020B0604020202020204" pitchFamily="34" charset="0"/>
              <a:buChar char="•"/>
            </a:pPr>
            <a:r>
              <a:rPr lang="en-US" sz="2000" dirty="0"/>
              <a:t>many widths, overlap distances</a:t>
            </a:r>
          </a:p>
          <a:p>
            <a:pPr marL="342900" indent="-342900">
              <a:lnSpc>
                <a:spcPct val="150000"/>
              </a:lnSpc>
              <a:buFont typeface="Arial" panose="020B0604020202020204" pitchFamily="34" charset="0"/>
              <a:buChar char="•"/>
            </a:pPr>
            <a:r>
              <a:rPr lang="en-US" sz="2000" dirty="0"/>
              <a:t>Measure junction resistance at room temperature</a:t>
            </a:r>
          </a:p>
          <a:p>
            <a:pPr marL="800100" lvl="1" indent="-342900">
              <a:lnSpc>
                <a:spcPct val="150000"/>
              </a:lnSpc>
              <a:buFont typeface="Arial" panose="020B0604020202020204" pitchFamily="34" charset="0"/>
              <a:buChar char="•"/>
            </a:pPr>
            <a:r>
              <a:rPr lang="en-US" sz="2000" dirty="0"/>
              <a:t>=&gt; </a:t>
            </a:r>
            <a:r>
              <a:rPr lang="en-US" sz="2800" dirty="0"/>
              <a:t>R</a:t>
            </a:r>
            <a:r>
              <a:rPr lang="en-US" sz="2800" baseline="-25000" dirty="0"/>
              <a:t>n</a:t>
            </a:r>
            <a:endParaRPr lang="en-US" sz="2000" dirty="0"/>
          </a:p>
          <a:p>
            <a:pPr marL="342900" indent="-342900">
              <a:lnSpc>
                <a:spcPct val="150000"/>
              </a:lnSpc>
              <a:buFont typeface="Arial" panose="020B0604020202020204" pitchFamily="34" charset="0"/>
              <a:buChar char="•"/>
            </a:pPr>
            <a:r>
              <a:rPr lang="en-US" sz="2000" dirty="0"/>
              <a:t>Compile results:</a:t>
            </a:r>
          </a:p>
        </p:txBody>
      </p:sp>
      <p:sp>
        <p:nvSpPr>
          <p:cNvPr id="2" name="Rectangle 1">
            <a:extLst>
              <a:ext uri="{FF2B5EF4-FFF2-40B4-BE49-F238E27FC236}">
                <a16:creationId xmlns:a16="http://schemas.microsoft.com/office/drawing/2014/main" id="{15E97359-6A92-43B8-4100-FBE7DDD70E4E}"/>
              </a:ext>
            </a:extLst>
          </p:cNvPr>
          <p:cNvSpPr/>
          <p:nvPr/>
        </p:nvSpPr>
        <p:spPr>
          <a:xfrm>
            <a:off x="10671987" y="1371003"/>
            <a:ext cx="376005" cy="42891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380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8" grpId="0"/>
      <p:bldP spid="11"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CF6DE4A-242A-47FD-89FE-E8D1E9BDD1C8}"/>
              </a:ext>
            </a:extLst>
          </p:cNvPr>
          <p:cNvPicPr>
            <a:picLocks noChangeAspect="1"/>
          </p:cNvPicPr>
          <p:nvPr/>
        </p:nvPicPr>
        <p:blipFill rotWithShape="1">
          <a:blip r:embed="rId2"/>
          <a:srcRect t="9415"/>
          <a:stretch/>
        </p:blipFill>
        <p:spPr>
          <a:xfrm>
            <a:off x="653984" y="1631382"/>
            <a:ext cx="5973411" cy="4141548"/>
          </a:xfrm>
          <a:prstGeom prst="rect">
            <a:avLst/>
          </a:prstGeom>
        </p:spPr>
      </p:pic>
      <p:pic>
        <p:nvPicPr>
          <p:cNvPr id="7" name="Picture 6">
            <a:extLst>
              <a:ext uri="{FF2B5EF4-FFF2-40B4-BE49-F238E27FC236}">
                <a16:creationId xmlns:a16="http://schemas.microsoft.com/office/drawing/2014/main" id="{29BB5ABC-0830-4802-BEB4-A965826F2261}"/>
              </a:ext>
            </a:extLst>
          </p:cNvPr>
          <p:cNvPicPr>
            <a:picLocks noChangeAspect="1"/>
          </p:cNvPicPr>
          <p:nvPr/>
        </p:nvPicPr>
        <p:blipFill rotWithShape="1">
          <a:blip r:embed="rId3"/>
          <a:srcRect t="9415"/>
          <a:stretch/>
        </p:blipFill>
        <p:spPr>
          <a:xfrm>
            <a:off x="6096000" y="1750281"/>
            <a:ext cx="5973411" cy="4141549"/>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8CFD625-F86E-4961-8F71-52849C4E9E7F}"/>
                  </a:ext>
                </a:extLst>
              </p:cNvPr>
              <p:cNvSpPr txBox="1"/>
              <p:nvPr/>
            </p:nvSpPr>
            <p:spPr>
              <a:xfrm>
                <a:off x="7833264" y="596961"/>
                <a:ext cx="2627258" cy="12605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𝐼</m:t>
                          </m:r>
                        </m:e>
                        <m:sub>
                          <m:r>
                            <a:rPr lang="en-US" sz="4000" b="0" i="1" smtClean="0">
                              <a:latin typeface="Cambria Math" panose="02040503050406030204" pitchFamily="18" charset="0"/>
                            </a:rPr>
                            <m:t>0</m:t>
                          </m:r>
                        </m:sub>
                      </m:sSub>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𝜋</m:t>
                          </m:r>
                        </m:num>
                        <m:den>
                          <m:r>
                            <a:rPr lang="en-US" sz="4000" b="0" i="1" smtClean="0">
                              <a:latin typeface="Cambria Math" panose="02040503050406030204" pitchFamily="18" charset="0"/>
                            </a:rPr>
                            <m:t>2</m:t>
                          </m:r>
                          <m:r>
                            <a:rPr lang="en-US" sz="4000" b="0" i="1" smtClean="0">
                              <a:latin typeface="Cambria Math" panose="02040503050406030204" pitchFamily="18" charset="0"/>
                            </a:rPr>
                            <m:t>𝑒</m:t>
                          </m:r>
                        </m:den>
                      </m:f>
                      <m:r>
                        <a:rPr lang="en-US" sz="4000" b="0" i="1" smtClean="0">
                          <a:latin typeface="Cambria Math" panose="02040503050406030204" pitchFamily="18" charset="0"/>
                        </a:rPr>
                        <m:t> </m:t>
                      </m:r>
                      <m:f>
                        <m:fPr>
                          <m:ctrlPr>
                            <a:rPr lang="en-US" sz="4000" b="0" i="1" smtClean="0">
                              <a:latin typeface="Cambria Math" panose="02040503050406030204" pitchFamily="18" charset="0"/>
                            </a:rPr>
                          </m:ctrlPr>
                        </m:fPr>
                        <m:num>
                          <m:sSub>
                            <m:sSubPr>
                              <m:ctrlPr>
                                <a:rPr lang="en-US" sz="4000" b="0" i="1" smtClean="0">
                                  <a:latin typeface="Cambria Math" panose="02040503050406030204" pitchFamily="18" charset="0"/>
                                </a:rPr>
                              </m:ctrlPr>
                            </m:sSubPr>
                            <m:e>
                              <m:r>
                                <a:rPr lang="en-US" sz="4000" i="1">
                                  <a:latin typeface="Cambria Math" panose="02040503050406030204" pitchFamily="18" charset="0"/>
                                  <a:ea typeface="Cambria Math" panose="02040503050406030204" pitchFamily="18" charset="0"/>
                                </a:rPr>
                                <m:t>∆</m:t>
                              </m:r>
                            </m:e>
                            <m:sub>
                              <m:r>
                                <a:rPr lang="en-US" sz="4000" b="0" i="1" smtClean="0">
                                  <a:latin typeface="Cambria Math" panose="02040503050406030204" pitchFamily="18" charset="0"/>
                                </a:rPr>
                                <m:t>𝐴𝑙</m:t>
                              </m:r>
                            </m:sub>
                          </m:sSub>
                        </m:num>
                        <m:den>
                          <m:sSub>
                            <m:sSubPr>
                              <m:ctrlPr>
                                <a:rPr lang="en-US" sz="4000" i="1">
                                  <a:latin typeface="Cambria Math" panose="02040503050406030204" pitchFamily="18" charset="0"/>
                                </a:rPr>
                              </m:ctrlPr>
                            </m:sSubPr>
                            <m:e>
                              <m:r>
                                <a:rPr lang="en-US" sz="4000" i="1">
                                  <a:latin typeface="Cambria Math" panose="02040503050406030204" pitchFamily="18" charset="0"/>
                                </a:rPr>
                                <m:t>𝑅</m:t>
                              </m:r>
                            </m:e>
                            <m:sub>
                              <m:r>
                                <a:rPr lang="en-US" sz="4000" i="1">
                                  <a:latin typeface="Cambria Math" panose="02040503050406030204" pitchFamily="18" charset="0"/>
                                </a:rPr>
                                <m:t>𝑛</m:t>
                              </m:r>
                            </m:sub>
                          </m:sSub>
                        </m:den>
                      </m:f>
                    </m:oMath>
                  </m:oMathPara>
                </a14:m>
                <a:endParaRPr lang="en-US" sz="4000" dirty="0"/>
              </a:p>
            </p:txBody>
          </p:sp>
        </mc:Choice>
        <mc:Fallback xmlns="">
          <p:sp>
            <p:nvSpPr>
              <p:cNvPr id="8" name="TextBox 7">
                <a:extLst>
                  <a:ext uri="{FF2B5EF4-FFF2-40B4-BE49-F238E27FC236}">
                    <a16:creationId xmlns:a16="http://schemas.microsoft.com/office/drawing/2014/main" id="{38CFD625-F86E-4961-8F71-52849C4E9E7F}"/>
                  </a:ext>
                </a:extLst>
              </p:cNvPr>
              <p:cNvSpPr txBox="1">
                <a:spLocks noRot="1" noChangeAspect="1" noMove="1" noResize="1" noEditPoints="1" noAdjustHandles="1" noChangeArrowheads="1" noChangeShapeType="1" noTextEdit="1"/>
              </p:cNvSpPr>
              <p:nvPr/>
            </p:nvSpPr>
            <p:spPr>
              <a:xfrm>
                <a:off x="7833264" y="596961"/>
                <a:ext cx="2627258" cy="1260538"/>
              </a:xfrm>
              <a:prstGeom prst="rect">
                <a:avLst/>
              </a:prstGeom>
              <a:blipFill>
                <a:blip r:embed="rId4"/>
                <a:stretch>
                  <a:fillRect/>
                </a:stretch>
              </a:blipFill>
            </p:spPr>
            <p:txBody>
              <a:bodyPr/>
              <a:lstStyle/>
              <a:p>
                <a:r>
                  <a:rPr lang="en-US">
                    <a:noFill/>
                  </a:rPr>
                  <a:t> </a:t>
                </a:r>
              </a:p>
            </p:txBody>
          </p:sp>
        </mc:Fallback>
      </mc:AlternateContent>
      <p:sp>
        <p:nvSpPr>
          <p:cNvPr id="4" name="Title 3">
            <a:extLst>
              <a:ext uri="{FF2B5EF4-FFF2-40B4-BE49-F238E27FC236}">
                <a16:creationId xmlns:a16="http://schemas.microsoft.com/office/drawing/2014/main" id="{DDC65E79-4996-AEC7-E09D-2060B7B7F814}"/>
              </a:ext>
            </a:extLst>
          </p:cNvPr>
          <p:cNvSpPr>
            <a:spLocks noGrp="1"/>
          </p:cNvSpPr>
          <p:nvPr>
            <p:ph type="title"/>
          </p:nvPr>
        </p:nvSpPr>
        <p:spPr>
          <a:xfrm>
            <a:off x="0" y="136525"/>
            <a:ext cx="11214100" cy="460436"/>
          </a:xfrm>
        </p:spPr>
        <p:txBody>
          <a:bodyPr>
            <a:normAutofit fontScale="90000"/>
          </a:bodyPr>
          <a:lstStyle/>
          <a:p>
            <a:r>
              <a:rPr lang="en-US" sz="3200" dirty="0"/>
              <a:t>Estimating Junction Properties based on RT Resistance Measurement</a:t>
            </a:r>
            <a:endParaRPr lang="en-US"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B33B066-E63D-9D5F-9535-FF89543D9B78}"/>
                  </a:ext>
                </a:extLst>
              </p:cNvPr>
              <p:cNvSpPr/>
              <p:nvPr/>
            </p:nvSpPr>
            <p:spPr>
              <a:xfrm>
                <a:off x="6691029" y="5935566"/>
                <a:ext cx="3769493" cy="6887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h</m:t>
                          </m:r>
                          <m:r>
                            <a:rPr lang="en-US" sz="3200" i="1" smtClean="0">
                              <a:latin typeface="Cambria Math" panose="02040503050406030204" pitchFamily="18" charset="0"/>
                              <a:ea typeface="Cambria Math" panose="02040503050406030204" pitchFamily="18" charset="0"/>
                            </a:rPr>
                            <m:t>𝑓</m:t>
                          </m:r>
                          <m:r>
                            <a:rPr lang="en-US" sz="3200" i="1">
                              <a:latin typeface="Cambria Math" panose="02040503050406030204" pitchFamily="18" charset="0"/>
                            </a:rPr>
                            <m:t>=</m:t>
                          </m:r>
                          <m:r>
                            <a:rPr lang="en-US" sz="3200" i="1">
                              <a:latin typeface="Cambria Math" panose="02040503050406030204" pitchFamily="18" charset="0"/>
                            </a:rPr>
                            <m:t>𝐸</m:t>
                          </m:r>
                        </m:e>
                        <m:sub>
                          <m:r>
                            <a:rPr lang="en-US" sz="3200" i="1">
                              <a:latin typeface="Cambria Math" panose="02040503050406030204" pitchFamily="18" charset="0"/>
                            </a:rPr>
                            <m:t>01</m:t>
                          </m:r>
                        </m:sub>
                      </m:sSub>
                      <m:r>
                        <a:rPr lang="en-US" sz="3200" i="1">
                          <a:latin typeface="Cambria Math" panose="02040503050406030204" pitchFamily="18" charset="0"/>
                          <a:ea typeface="Cambria Math" panose="02040503050406030204" pitchFamily="18" charset="0"/>
                        </a:rPr>
                        <m:t>≅</m:t>
                      </m:r>
                      <m:rad>
                        <m:radPr>
                          <m:degHide m:val="on"/>
                          <m:ctrlPr>
                            <a:rPr lang="en-US" sz="3200" i="1">
                              <a:latin typeface="Cambria Math" panose="02040503050406030204" pitchFamily="18" charset="0"/>
                              <a:ea typeface="Cambria Math" panose="02040503050406030204" pitchFamily="18" charset="0"/>
                            </a:rPr>
                          </m:ctrlPr>
                        </m:radPr>
                        <m:deg/>
                        <m:e>
                          <m:r>
                            <a:rPr lang="en-US" sz="3200" i="1">
                              <a:latin typeface="Cambria Math" panose="02040503050406030204" pitchFamily="18" charset="0"/>
                              <a:ea typeface="Cambria Math" panose="02040503050406030204" pitchFamily="18" charset="0"/>
                            </a:rPr>
                            <m:t>8</m:t>
                          </m:r>
                          <m:sSub>
                            <m:sSubPr>
                              <m:ctrlPr>
                                <a:rPr lang="en-US" sz="3200" i="1">
                                  <a:latin typeface="Cambria Math" panose="02040503050406030204" pitchFamily="18" charset="0"/>
                                </a:rPr>
                              </m:ctrlPr>
                            </m:sSubPr>
                            <m:e>
                              <m:r>
                                <a:rPr lang="en-US" sz="3200" i="1">
                                  <a:latin typeface="Cambria Math" panose="02040503050406030204" pitchFamily="18" charset="0"/>
                                </a:rPr>
                                <m:t>𝐸</m:t>
                              </m:r>
                            </m:e>
                            <m:sub>
                              <m:r>
                                <a:rPr lang="en-US" sz="3200" i="1">
                                  <a:latin typeface="Cambria Math" panose="02040503050406030204" pitchFamily="18" charset="0"/>
                                </a:rPr>
                                <m:t>𝐽</m:t>
                              </m:r>
                            </m:sub>
                          </m:sSub>
                          <m:sSub>
                            <m:sSubPr>
                              <m:ctrlPr>
                                <a:rPr lang="en-US" sz="3200" i="1">
                                  <a:latin typeface="Cambria Math" panose="02040503050406030204" pitchFamily="18" charset="0"/>
                                </a:rPr>
                              </m:ctrlPr>
                            </m:sSubPr>
                            <m:e>
                              <m:r>
                                <a:rPr lang="en-US" sz="3200" i="1">
                                  <a:latin typeface="Cambria Math" panose="02040503050406030204" pitchFamily="18" charset="0"/>
                                </a:rPr>
                                <m:t>𝐸</m:t>
                              </m:r>
                            </m:e>
                            <m:sub>
                              <m:r>
                                <a:rPr lang="en-US" sz="3200" i="1">
                                  <a:latin typeface="Cambria Math" panose="02040503050406030204" pitchFamily="18" charset="0"/>
                                </a:rPr>
                                <m:t>𝐶</m:t>
                              </m:r>
                            </m:sub>
                          </m:sSub>
                        </m:e>
                      </m:rad>
                    </m:oMath>
                  </m:oMathPara>
                </a14:m>
                <a:endParaRPr lang="en-US" sz="3200" dirty="0"/>
              </a:p>
            </p:txBody>
          </p:sp>
        </mc:Choice>
        <mc:Fallback xmlns="">
          <p:sp>
            <p:nvSpPr>
              <p:cNvPr id="6" name="Rectangle 5">
                <a:extLst>
                  <a:ext uri="{FF2B5EF4-FFF2-40B4-BE49-F238E27FC236}">
                    <a16:creationId xmlns:a16="http://schemas.microsoft.com/office/drawing/2014/main" id="{4B33B066-E63D-9D5F-9535-FF89543D9B78}"/>
                  </a:ext>
                </a:extLst>
              </p:cNvPr>
              <p:cNvSpPr>
                <a:spLocks noRot="1" noChangeAspect="1" noMove="1" noResize="1" noEditPoints="1" noAdjustHandles="1" noChangeArrowheads="1" noChangeShapeType="1" noTextEdit="1"/>
              </p:cNvSpPr>
              <p:nvPr/>
            </p:nvSpPr>
            <p:spPr>
              <a:xfrm>
                <a:off x="6691029" y="5935566"/>
                <a:ext cx="3769493" cy="68871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16ACD21-D7CB-C00C-124A-F461BB82471C}"/>
                  </a:ext>
                </a:extLst>
              </p:cNvPr>
              <p:cNvSpPr txBox="1"/>
              <p:nvPr/>
            </p:nvSpPr>
            <p:spPr>
              <a:xfrm>
                <a:off x="2544249" y="6023037"/>
                <a:ext cx="6164580" cy="619208"/>
              </a:xfrm>
              <a:prstGeom prst="rect">
                <a:avLst/>
              </a:prstGeom>
              <a:noFill/>
            </p:spPr>
            <p:txBody>
              <a:bodyPr wrap="square">
                <a:spAutoFit/>
              </a:bodyPr>
              <a:lstStyle/>
              <a:p>
                <a:pPr lvl="1"/>
                <a14:m>
                  <m:oMath xmlns:m="http://schemas.openxmlformats.org/officeDocument/2006/math">
                    <m:sSub>
                      <m:sSubPr>
                        <m:ctrlPr>
                          <a:rPr lang="en-US" sz="3200" i="1" smtClean="0">
                            <a:latin typeface="Cambria Math" panose="02040503050406030204" pitchFamily="18" charset="0"/>
                          </a:rPr>
                        </m:ctrlPr>
                      </m:sSubPr>
                      <m:e>
                        <m:r>
                          <a:rPr lang="en-US" sz="3200" i="1">
                            <a:latin typeface="Cambria Math" panose="02040503050406030204" pitchFamily="18" charset="0"/>
                          </a:rPr>
                          <m:t>𝐸</m:t>
                        </m:r>
                      </m:e>
                      <m:sub>
                        <m:r>
                          <a:rPr lang="en-US" sz="3200" i="1">
                            <a:latin typeface="Cambria Math" panose="02040503050406030204" pitchFamily="18" charset="0"/>
                          </a:rPr>
                          <m:t>𝐽</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𝐼</m:t>
                        </m:r>
                      </m:e>
                      <m:sub>
                        <m:r>
                          <a:rPr lang="en-US" sz="3200" i="1">
                            <a:latin typeface="Cambria Math" panose="02040503050406030204" pitchFamily="18" charset="0"/>
                          </a:rPr>
                          <m:t>0</m:t>
                        </m:r>
                      </m:sub>
                    </m:sSub>
                    <m:sSub>
                      <m:sSubPr>
                        <m:ctrlPr>
                          <a:rPr lang="en-US" sz="3200" i="1">
                            <a:latin typeface="Cambria Math" panose="02040503050406030204" pitchFamily="18" charset="0"/>
                          </a:rPr>
                        </m:ctrlPr>
                      </m:sSubPr>
                      <m:e>
                        <m:r>
                          <m:rPr>
                            <m:sty m:val="p"/>
                          </m:rPr>
                          <a:rPr lang="el-GR" sz="3200" i="1">
                            <a:latin typeface="Cambria Math" panose="02040503050406030204" pitchFamily="18" charset="0"/>
                            <a:ea typeface="Cambria Math" panose="02040503050406030204" pitchFamily="18" charset="0"/>
                          </a:rPr>
                          <m:t>Φ</m:t>
                        </m:r>
                      </m:e>
                      <m:sub>
                        <m:r>
                          <a:rPr lang="en-US" sz="3200" i="1">
                            <a:latin typeface="Cambria Math" panose="02040503050406030204" pitchFamily="18" charset="0"/>
                          </a:rPr>
                          <m:t>0</m:t>
                        </m:r>
                      </m:sub>
                    </m:sSub>
                    <m:r>
                      <a:rPr lang="en-US" sz="3200" i="1">
                        <a:latin typeface="Cambria Math" panose="02040503050406030204" pitchFamily="18" charset="0"/>
                      </a:rPr>
                      <m:t>/2</m:t>
                    </m:r>
                    <m:r>
                      <a:rPr lang="en-US" sz="3200" i="1">
                        <a:latin typeface="Cambria Math" panose="02040503050406030204" pitchFamily="18" charset="0"/>
                        <a:ea typeface="Cambria Math" panose="02040503050406030204" pitchFamily="18" charset="0"/>
                      </a:rPr>
                      <m:t>𝜋</m:t>
                    </m:r>
                  </m:oMath>
                </a14:m>
                <a:r>
                  <a:rPr lang="en-US" sz="3200" dirty="0"/>
                  <a:t>   =&gt; </a:t>
                </a:r>
              </a:p>
            </p:txBody>
          </p:sp>
        </mc:Choice>
        <mc:Fallback xmlns="">
          <p:sp>
            <p:nvSpPr>
              <p:cNvPr id="11" name="TextBox 10">
                <a:extLst>
                  <a:ext uri="{FF2B5EF4-FFF2-40B4-BE49-F238E27FC236}">
                    <a16:creationId xmlns:a16="http://schemas.microsoft.com/office/drawing/2014/main" id="{C16ACD21-D7CB-C00C-124A-F461BB82471C}"/>
                  </a:ext>
                </a:extLst>
              </p:cNvPr>
              <p:cNvSpPr txBox="1">
                <a:spLocks noRot="1" noChangeAspect="1" noMove="1" noResize="1" noEditPoints="1" noAdjustHandles="1" noChangeArrowheads="1" noChangeShapeType="1" noTextEdit="1"/>
              </p:cNvSpPr>
              <p:nvPr/>
            </p:nvSpPr>
            <p:spPr>
              <a:xfrm>
                <a:off x="2544249" y="6023037"/>
                <a:ext cx="6164580" cy="619208"/>
              </a:xfrm>
              <a:prstGeom prst="rect">
                <a:avLst/>
              </a:prstGeom>
              <a:blipFill>
                <a:blip r:embed="rId6"/>
                <a:stretch>
                  <a:fillRect t="-11765" b="-26471"/>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90AE3AA6-3F26-617C-FA77-34CD9EA84B5A}"/>
              </a:ext>
            </a:extLst>
          </p:cNvPr>
          <p:cNvSpPr txBox="1"/>
          <p:nvPr/>
        </p:nvSpPr>
        <p:spPr>
          <a:xfrm>
            <a:off x="1341120" y="5977950"/>
            <a:ext cx="1468672" cy="646331"/>
          </a:xfrm>
          <a:prstGeom prst="rect">
            <a:avLst/>
          </a:prstGeom>
          <a:noFill/>
        </p:spPr>
        <p:txBody>
          <a:bodyPr wrap="none" rtlCol="0">
            <a:spAutoFit/>
          </a:bodyPr>
          <a:lstStyle/>
          <a:p>
            <a:pPr marL="571500" indent="-571500">
              <a:buFont typeface="Arial" panose="020B0604020202020204" pitchFamily="34" charset="0"/>
              <a:buChar char="•"/>
            </a:pPr>
            <a:r>
              <a:rPr lang="en-US" sz="3600" dirty="0"/>
              <a:t>Use</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E4725E0-9007-31B2-876A-E01B51593674}"/>
                  </a:ext>
                </a:extLst>
              </p:cNvPr>
              <p:cNvSpPr txBox="1"/>
              <p:nvPr/>
            </p:nvSpPr>
            <p:spPr>
              <a:xfrm>
                <a:off x="2458441" y="952363"/>
                <a:ext cx="3283551" cy="707886"/>
              </a:xfrm>
              <a:prstGeom prst="rect">
                <a:avLst/>
              </a:prstGeom>
              <a:noFill/>
            </p:spPr>
            <p:txBody>
              <a:bodyPr wrap="square">
                <a:spAutoFit/>
              </a:bodyPr>
              <a:lstStyle/>
              <a:p>
                <a14:m>
                  <m:oMath xmlns:m="http://schemas.openxmlformats.org/officeDocument/2006/math">
                    <m:sSub>
                      <m:sSubPr>
                        <m:ctrlPr>
                          <a:rPr lang="en-US" sz="4000" i="1" smtClean="0">
                            <a:latin typeface="Cambria Math" panose="02040503050406030204" pitchFamily="18" charset="0"/>
                          </a:rPr>
                        </m:ctrlPr>
                      </m:sSubPr>
                      <m:e>
                        <m:r>
                          <a:rPr lang="en-US" sz="4000" i="1">
                            <a:latin typeface="Cambria Math" panose="02040503050406030204" pitchFamily="18" charset="0"/>
                          </a:rPr>
                          <m:t>𝑅</m:t>
                        </m:r>
                      </m:e>
                      <m:sub>
                        <m:r>
                          <a:rPr lang="en-US" sz="4000" i="1">
                            <a:latin typeface="Cambria Math" panose="02040503050406030204" pitchFamily="18" charset="0"/>
                          </a:rPr>
                          <m:t>𝑛</m:t>
                        </m:r>
                      </m:sub>
                    </m:sSub>
                  </m:oMath>
                </a14:m>
                <a:r>
                  <a:rPr lang="en-US" sz="4000" dirty="0"/>
                  <a:t> vs. 1/area</a:t>
                </a:r>
              </a:p>
            </p:txBody>
          </p:sp>
        </mc:Choice>
        <mc:Fallback xmlns="">
          <p:sp>
            <p:nvSpPr>
              <p:cNvPr id="15" name="TextBox 14">
                <a:extLst>
                  <a:ext uri="{FF2B5EF4-FFF2-40B4-BE49-F238E27FC236}">
                    <a16:creationId xmlns:a16="http://schemas.microsoft.com/office/drawing/2014/main" id="{3E4725E0-9007-31B2-876A-E01B51593674}"/>
                  </a:ext>
                </a:extLst>
              </p:cNvPr>
              <p:cNvSpPr txBox="1">
                <a:spLocks noRot="1" noChangeAspect="1" noMove="1" noResize="1" noEditPoints="1" noAdjustHandles="1" noChangeArrowheads="1" noChangeShapeType="1" noTextEdit="1"/>
              </p:cNvSpPr>
              <p:nvPr/>
            </p:nvSpPr>
            <p:spPr>
              <a:xfrm>
                <a:off x="2458441" y="952363"/>
                <a:ext cx="3283551" cy="707886"/>
              </a:xfrm>
              <a:prstGeom prst="rect">
                <a:avLst/>
              </a:prstGeom>
              <a:blipFill>
                <a:blip r:embed="rId7"/>
                <a:stretch>
                  <a:fillRect t="-15517" b="-36207"/>
                </a:stretch>
              </a:blipFill>
            </p:spPr>
            <p:txBody>
              <a:bodyPr/>
              <a:lstStyle/>
              <a:p>
                <a:r>
                  <a:rPr lang="en-US">
                    <a:noFill/>
                  </a:rPr>
                  <a:t> </a:t>
                </a:r>
              </a:p>
            </p:txBody>
          </p:sp>
        </mc:Fallback>
      </mc:AlternateContent>
      <p:pic>
        <p:nvPicPr>
          <p:cNvPr id="2" name="Picture 1" descr="A close-up of some bricks&#10;&#10;Description automatically generated with low confidence">
            <a:extLst>
              <a:ext uri="{FF2B5EF4-FFF2-40B4-BE49-F238E27FC236}">
                <a16:creationId xmlns:a16="http://schemas.microsoft.com/office/drawing/2014/main" id="{462B500C-0058-5352-7219-036418BF2ED1}"/>
              </a:ext>
            </a:extLst>
          </p:cNvPr>
          <p:cNvPicPr>
            <a:picLocks noChangeAspect="1"/>
          </p:cNvPicPr>
          <p:nvPr/>
        </p:nvPicPr>
        <p:blipFill rotWithShape="1">
          <a:blip r:embed="rId8">
            <a:extLst>
              <a:ext uri="{28A0092B-C50C-407E-A947-70E740481C1C}">
                <a14:useLocalDpi xmlns:a14="http://schemas.microsoft.com/office/drawing/2010/main" val="0"/>
              </a:ext>
            </a:extLst>
          </a:blip>
          <a:srcRect l="11284" t="18043" r="11417" b="23853"/>
          <a:stretch/>
        </p:blipFill>
        <p:spPr>
          <a:xfrm rot="10800000">
            <a:off x="270999" y="740231"/>
            <a:ext cx="1804457" cy="973997"/>
          </a:xfrm>
          <a:prstGeom prst="rect">
            <a:avLst/>
          </a:prstGeom>
        </p:spPr>
      </p:pic>
      <p:sp>
        <p:nvSpPr>
          <p:cNvPr id="5" name="Rectangle 4">
            <a:extLst>
              <a:ext uri="{FF2B5EF4-FFF2-40B4-BE49-F238E27FC236}">
                <a16:creationId xmlns:a16="http://schemas.microsoft.com/office/drawing/2014/main" id="{C5DF88F5-B131-3A16-BF6F-F851E803E247}"/>
              </a:ext>
            </a:extLst>
          </p:cNvPr>
          <p:cNvSpPr/>
          <p:nvPr/>
        </p:nvSpPr>
        <p:spPr>
          <a:xfrm>
            <a:off x="1197032" y="952363"/>
            <a:ext cx="376005" cy="42891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1346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C43E6-72ED-4302-95F2-41A118E83287}"/>
              </a:ext>
            </a:extLst>
          </p:cNvPr>
          <p:cNvSpPr>
            <a:spLocks noGrp="1"/>
          </p:cNvSpPr>
          <p:nvPr>
            <p:ph type="title"/>
          </p:nvPr>
        </p:nvSpPr>
        <p:spPr/>
        <p:txBody>
          <a:bodyPr>
            <a:normAutofit/>
          </a:bodyPr>
          <a:lstStyle/>
          <a:p>
            <a:r>
              <a:rPr lang="en-US" sz="3200" dirty="0"/>
              <a:t>Qubit initialization and (de)coherence </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E640A36-BD51-4E00-880B-C0A8D636F061}"/>
                  </a:ext>
                </a:extLst>
              </p:cNvPr>
              <p:cNvSpPr txBox="1"/>
              <p:nvPr/>
            </p:nvSpPr>
            <p:spPr>
              <a:xfrm>
                <a:off x="625337" y="698997"/>
                <a:ext cx="7908361" cy="61877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t>Initialize the qubits by letting them all settle into their ground stage</a:t>
                </a:r>
              </a:p>
              <a:p>
                <a:pPr marL="285750" indent="-285750">
                  <a:lnSpc>
                    <a:spcPct val="150000"/>
                  </a:lnSpc>
                  <a:buFont typeface="Arial" panose="020B0604020202020204" pitchFamily="34" charset="0"/>
                  <a:buChar char="•"/>
                </a:pPr>
                <a:r>
                  <a:rPr lang="en-US" sz="2000" dirty="0"/>
                  <a:t>Set qubit in desired state with pulse of RF</a:t>
                </a:r>
              </a:p>
              <a:p>
                <a:pPr marL="742950" lvl="1" indent="-285750">
                  <a:lnSpc>
                    <a:spcPct val="150000"/>
                  </a:lnSpc>
                  <a:buFont typeface="Arial" panose="020B0604020202020204" pitchFamily="34" charset="0"/>
                  <a:buChar char="•"/>
                </a:pPr>
                <a:r>
                  <a:rPr lang="en-US" sz="2000" dirty="0"/>
                  <a:t>Quantum States have two degrees of freedom</a:t>
                </a:r>
              </a:p>
              <a:p>
                <a:pPr lvl="1">
                  <a:lnSpc>
                    <a:spcPct val="150000"/>
                  </a:lnSpc>
                </a:pPr>
                <a:endParaRPr lang="en-US" sz="2000" dirty="0"/>
              </a:p>
              <a:p>
                <a:pPr marL="3943350" lvl="8" indent="-285750">
                  <a:lnSpc>
                    <a:spcPct val="150000"/>
                  </a:lnSpc>
                  <a:buFont typeface="Arial" panose="020B0604020202020204" pitchFamily="34" charset="0"/>
                  <a:buChar char="•"/>
                </a:pPr>
                <a:endParaRPr lang="en-US" sz="2000" i="1" dirty="0"/>
              </a:p>
              <a:p>
                <a:pPr lvl="8">
                  <a:lnSpc>
                    <a:spcPct val="150000"/>
                  </a:lnSpc>
                </a:pPr>
                <a:r>
                  <a:rPr lang="en-US" sz="2000" i="1" dirty="0"/>
                  <a:t>	</a:t>
                </a:r>
                <a:endParaRPr lang="en-US" sz="2000" dirty="0"/>
              </a:p>
              <a:p>
                <a:pPr lvl="8">
                  <a:lnSpc>
                    <a:spcPct val="150000"/>
                  </a:lnSpc>
                </a:pPr>
                <a:endParaRPr lang="en-US" sz="2000" i="1" dirty="0"/>
              </a:p>
              <a:p>
                <a:pPr marL="742950" lvl="1" indent="-285750">
                  <a:lnSpc>
                    <a:spcPct val="150000"/>
                  </a:lnSpc>
                  <a:buFont typeface="Arial" panose="020B0604020202020204" pitchFamily="34" charset="0"/>
                  <a:buChar char="•"/>
                </a:pPr>
                <a:endParaRPr lang="en-US" sz="2000" i="1" dirty="0"/>
              </a:p>
              <a:p>
                <a:pPr lvl="8">
                  <a:lnSpc>
                    <a:spcPct val="150000"/>
                  </a:lnSpc>
                  <a:tabLst>
                    <a:tab pos="2006600" algn="l"/>
                  </a:tabLst>
                </a:pPr>
                <a:r>
                  <a:rPr lang="en-US" sz="2000" i="1" dirty="0"/>
                  <a:t>	</a:t>
                </a:r>
                <a:endParaRPr lang="en-US" sz="2000" dirty="0">
                  <a:sym typeface="Symbol" panose="05050102010706020507" pitchFamily="18" charset="2"/>
                </a:endParaRPr>
              </a:p>
              <a:p>
                <a:pPr marL="2114550" lvl="4" indent="-285750">
                  <a:buFont typeface="Arial" panose="020B0604020202020204" pitchFamily="34" charset="0"/>
                  <a:buChar char="•"/>
                  <a:tabLst>
                    <a:tab pos="2006600" algn="l"/>
                  </a:tabLst>
                </a:pPr>
                <a:endParaRPr lang="en-US" sz="2000" dirty="0">
                  <a:sym typeface="Symbol" panose="05050102010706020507" pitchFamily="18" charset="2"/>
                </a:endParaRPr>
              </a:p>
              <a:p>
                <a:pPr marL="2114550" lvl="4" indent="-285750">
                  <a:buFont typeface="Arial" panose="020B0604020202020204" pitchFamily="34" charset="0"/>
                  <a:buChar char="•"/>
                  <a:tabLst>
                    <a:tab pos="2006600" algn="l"/>
                  </a:tabLst>
                </a:pPr>
                <a:endParaRPr lang="en-US" sz="2000" dirty="0">
                  <a:sym typeface="Symbol" panose="05050102010706020507" pitchFamily="18" charset="2"/>
                </a:endParaRPr>
              </a:p>
              <a:p>
                <a:pPr marL="2114550" lvl="4" indent="-285750">
                  <a:buFont typeface="Arial" panose="020B0604020202020204" pitchFamily="34" charset="0"/>
                  <a:buChar char="•"/>
                  <a:tabLst>
                    <a:tab pos="2006600" algn="l"/>
                  </a:tabLst>
                </a:pPr>
                <a:endParaRPr lang="en-US" sz="2000" dirty="0">
                  <a:sym typeface="Symbol" panose="05050102010706020507" pitchFamily="18" charset="2"/>
                </a:endParaRPr>
              </a:p>
              <a:p>
                <a:pPr marL="2114550" lvl="4" indent="-285750">
                  <a:buFont typeface="Arial" panose="020B0604020202020204" pitchFamily="34" charset="0"/>
                  <a:buChar char="•"/>
                  <a:tabLst>
                    <a:tab pos="2006600" algn="l"/>
                  </a:tabLst>
                </a:pPr>
                <a:endParaRPr lang="en-US" sz="2000" dirty="0">
                  <a:sym typeface="Symbol" panose="05050102010706020507" pitchFamily="18" charset="2"/>
                </a:endParaRPr>
              </a:p>
              <a:p>
                <a:pPr marL="742950" lvl="1" indent="-285750">
                  <a:buFont typeface="Arial" panose="020B0604020202020204" pitchFamily="34" charset="0"/>
                  <a:buChar char="•"/>
                  <a:tabLst>
                    <a:tab pos="2006600" algn="l"/>
                  </a:tabLst>
                </a:pPr>
                <a:r>
                  <a:rPr lang="en-US" sz="2000" dirty="0">
                    <a:sym typeface="Symbol" panose="05050102010706020507" pitchFamily="18" charset="2"/>
                  </a:rPr>
                  <a:t>Total coherence time</a:t>
                </a:r>
                <a:r>
                  <a:rPr lang="en-US" sz="2000" dirty="0"/>
                  <a:t> T</a:t>
                </a:r>
                <a:r>
                  <a:rPr lang="en-US" sz="2000" baseline="-25000" dirty="0"/>
                  <a:t>2</a:t>
                </a:r>
                <a:r>
                  <a:rPr lang="en-US" sz="2000" dirty="0"/>
                  <a:t>: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m:t>
                        </m:r>
                      </m:num>
                      <m:den>
                        <m:sSub>
                          <m:sSubPr>
                            <m:ctrlPr>
                              <a:rPr lang="en-US" sz="2800" i="1">
                                <a:latin typeface="Cambria Math" panose="02040503050406030204" pitchFamily="18" charset="0"/>
                              </a:rPr>
                            </m:ctrlPr>
                          </m:sSubPr>
                          <m:e>
                            <m:r>
                              <a:rPr lang="en-US" sz="2800" i="1">
                                <a:latin typeface="Cambria Math" panose="02040503050406030204" pitchFamily="18" charset="0"/>
                              </a:rPr>
                              <m:t>𝑇</m:t>
                            </m:r>
                          </m:e>
                          <m:sub>
                            <m:r>
                              <a:rPr lang="en-US" sz="2800" i="1">
                                <a:latin typeface="Cambria Math" panose="02040503050406030204" pitchFamily="18" charset="0"/>
                              </a:rPr>
                              <m:t>2</m:t>
                            </m:r>
                          </m:sub>
                        </m:sSub>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sSub>
                          <m:sSubPr>
                            <m:ctrlPr>
                              <a:rPr lang="en-US" sz="2800" i="1">
                                <a:latin typeface="Cambria Math" panose="02040503050406030204" pitchFamily="18" charset="0"/>
                              </a:rPr>
                            </m:ctrlPr>
                          </m:sSubPr>
                          <m:e>
                            <m:r>
                              <a:rPr lang="en-US" sz="2800" i="1">
                                <a:latin typeface="Cambria Math" panose="02040503050406030204" pitchFamily="18" charset="0"/>
                              </a:rPr>
                              <m:t>2</m:t>
                            </m:r>
                            <m:r>
                              <a:rPr lang="en-US" sz="2800" i="1">
                                <a:latin typeface="Cambria Math" panose="02040503050406030204" pitchFamily="18" charset="0"/>
                              </a:rPr>
                              <m:t>𝑇</m:t>
                            </m:r>
                          </m:e>
                          <m:sub>
                            <m:r>
                              <a:rPr lang="en-US" sz="2800" i="1">
                                <a:latin typeface="Cambria Math" panose="02040503050406030204" pitchFamily="18" charset="0"/>
                              </a:rPr>
                              <m:t>1</m:t>
                            </m:r>
                          </m:sub>
                        </m:sSub>
                      </m:den>
                    </m:f>
                  </m:oMath>
                </a14:m>
                <a:r>
                  <a:rPr lang="en-US" sz="2800" dirty="0"/>
                  <a:t> +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m:t>
                        </m:r>
                      </m:num>
                      <m:den>
                        <m:sSub>
                          <m:sSubPr>
                            <m:ctrlPr>
                              <a:rPr lang="en-US" sz="2800" i="1">
                                <a:latin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𝜏</m:t>
                            </m:r>
                          </m:e>
                          <m:sub>
                            <m:r>
                              <a:rPr lang="en-US" sz="2800" i="1">
                                <a:latin typeface="Cambria Math" panose="02040503050406030204" pitchFamily="18" charset="0"/>
                                <a:ea typeface="Cambria Math" panose="02040503050406030204" pitchFamily="18" charset="0"/>
                              </a:rPr>
                              <m:t>𝜙</m:t>
                            </m:r>
                          </m:sub>
                        </m:sSub>
                      </m:den>
                    </m:f>
                  </m:oMath>
                </a14:m>
                <a:endParaRPr lang="en-US" sz="2000" i="1" dirty="0">
                  <a:sym typeface="Symbol" panose="05050102010706020507" pitchFamily="18" charset="2"/>
                </a:endParaRPr>
              </a:p>
            </p:txBody>
          </p:sp>
        </mc:Choice>
        <mc:Fallback xmlns="">
          <p:sp>
            <p:nvSpPr>
              <p:cNvPr id="12" name="TextBox 11">
                <a:extLst>
                  <a:ext uri="{FF2B5EF4-FFF2-40B4-BE49-F238E27FC236}">
                    <a16:creationId xmlns:a16="http://schemas.microsoft.com/office/drawing/2014/main" id="{BE640A36-BD51-4E00-880B-C0A8D636F061}"/>
                  </a:ext>
                </a:extLst>
              </p:cNvPr>
              <p:cNvSpPr txBox="1">
                <a:spLocks noRot="1" noChangeAspect="1" noMove="1" noResize="1" noEditPoints="1" noAdjustHandles="1" noChangeArrowheads="1" noChangeShapeType="1" noTextEdit="1"/>
              </p:cNvSpPr>
              <p:nvPr/>
            </p:nvSpPr>
            <p:spPr>
              <a:xfrm>
                <a:off x="625337" y="698997"/>
                <a:ext cx="7908361" cy="6187720"/>
              </a:xfrm>
              <a:prstGeom prst="rect">
                <a:avLst/>
              </a:prstGeom>
              <a:blipFill>
                <a:blip r:embed="rId2"/>
                <a:stretch>
                  <a:fillRect l="-6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2601321-831C-4F71-953E-A02AD98EC00B}"/>
                  </a:ext>
                </a:extLst>
              </p:cNvPr>
              <p:cNvSpPr txBox="1"/>
              <p:nvPr/>
            </p:nvSpPr>
            <p:spPr>
              <a:xfrm>
                <a:off x="10855711" y="1026244"/>
                <a:ext cx="518091" cy="369332"/>
              </a:xfrm>
              <a:prstGeom prst="rect">
                <a:avLst/>
              </a:prstGeom>
              <a:noFill/>
            </p:spPr>
            <p:txBody>
              <a:bodyPr wrap="none" rtlCol="0">
                <a:spAutoFit/>
              </a:bodyPr>
              <a:lstStyle/>
              <a:p>
                <a:r>
                  <a:rPr lang="en-US" dirty="0">
                    <a:sym typeface="Symbol" panose="05050102010706020507" pitchFamily="18" charset="2"/>
                  </a:rPr>
                  <a:t></a:t>
                </a:r>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 </m:t>
                    </m:r>
                  </m:oMath>
                </a14:m>
                <a:r>
                  <a:rPr lang="en-US" dirty="0">
                    <a:sym typeface="Symbol" panose="05050102010706020507" pitchFamily="18" charset="2"/>
                  </a:rPr>
                  <a:t></a:t>
                </a:r>
                <a:endParaRPr lang="en-US" dirty="0"/>
              </a:p>
            </p:txBody>
          </p:sp>
        </mc:Choice>
        <mc:Fallback xmlns="">
          <p:sp>
            <p:nvSpPr>
              <p:cNvPr id="13" name="TextBox 12">
                <a:extLst>
                  <a:ext uri="{FF2B5EF4-FFF2-40B4-BE49-F238E27FC236}">
                    <a16:creationId xmlns:a16="http://schemas.microsoft.com/office/drawing/2014/main" id="{32601321-831C-4F71-953E-A02AD98EC00B}"/>
                  </a:ext>
                </a:extLst>
              </p:cNvPr>
              <p:cNvSpPr txBox="1">
                <a:spLocks noRot="1" noChangeAspect="1" noMove="1" noResize="1" noEditPoints="1" noAdjustHandles="1" noChangeArrowheads="1" noChangeShapeType="1" noTextEdit="1"/>
              </p:cNvSpPr>
              <p:nvPr/>
            </p:nvSpPr>
            <p:spPr>
              <a:xfrm>
                <a:off x="10855711" y="1026244"/>
                <a:ext cx="518091" cy="369332"/>
              </a:xfrm>
              <a:prstGeom prst="rect">
                <a:avLst/>
              </a:prstGeom>
              <a:blipFill>
                <a:blip r:embed="rId4"/>
                <a:stretch>
                  <a:fillRect l="-10588" t="-11475" r="-10588" b="-213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87FEE5C-00DB-482B-903C-177E44404162}"/>
                  </a:ext>
                </a:extLst>
              </p:cNvPr>
              <p:cNvSpPr txBox="1"/>
              <p:nvPr/>
            </p:nvSpPr>
            <p:spPr>
              <a:xfrm>
                <a:off x="10950199" y="681820"/>
                <a:ext cx="518091" cy="369332"/>
              </a:xfrm>
              <a:prstGeom prst="rect">
                <a:avLst/>
              </a:prstGeom>
              <a:noFill/>
            </p:spPr>
            <p:txBody>
              <a:bodyPr wrap="none" rtlCol="0">
                <a:spAutoFit/>
              </a:bodyPr>
              <a:lstStyle/>
              <a:p>
                <a:r>
                  <a:rPr lang="en-US" dirty="0">
                    <a:sym typeface="Symbol" panose="05050102010706020507" pitchFamily="18" charset="2"/>
                  </a:rPr>
                  <a:t></a:t>
                </a:r>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 </m:t>
                    </m:r>
                  </m:oMath>
                </a14:m>
                <a:r>
                  <a:rPr lang="en-US" dirty="0">
                    <a:sym typeface="Symbol" panose="05050102010706020507" pitchFamily="18" charset="2"/>
                  </a:rPr>
                  <a:t></a:t>
                </a:r>
                <a:endParaRPr lang="en-US" dirty="0"/>
              </a:p>
            </p:txBody>
          </p:sp>
        </mc:Choice>
        <mc:Fallback xmlns="">
          <p:sp>
            <p:nvSpPr>
              <p:cNvPr id="14" name="TextBox 13">
                <a:extLst>
                  <a:ext uri="{FF2B5EF4-FFF2-40B4-BE49-F238E27FC236}">
                    <a16:creationId xmlns:a16="http://schemas.microsoft.com/office/drawing/2014/main" id="{987FEE5C-00DB-482B-903C-177E44404162}"/>
                  </a:ext>
                </a:extLst>
              </p:cNvPr>
              <p:cNvSpPr txBox="1">
                <a:spLocks noRot="1" noChangeAspect="1" noMove="1" noResize="1" noEditPoints="1" noAdjustHandles="1" noChangeArrowheads="1" noChangeShapeType="1" noTextEdit="1"/>
              </p:cNvSpPr>
              <p:nvPr/>
            </p:nvSpPr>
            <p:spPr>
              <a:xfrm>
                <a:off x="10950199" y="681820"/>
                <a:ext cx="518091" cy="369332"/>
              </a:xfrm>
              <a:prstGeom prst="rect">
                <a:avLst/>
              </a:prstGeom>
              <a:blipFill>
                <a:blip r:embed="rId5"/>
                <a:stretch>
                  <a:fillRect l="-9412" t="-13333" r="-11765" b="-23333"/>
                </a:stretch>
              </a:blipFill>
            </p:spPr>
            <p:txBody>
              <a:bodyPr/>
              <a:lstStyle/>
              <a:p>
                <a:r>
                  <a:rPr lang="en-US">
                    <a:noFill/>
                  </a:rPr>
                  <a:t> </a:t>
                </a:r>
              </a:p>
            </p:txBody>
          </p:sp>
        </mc:Fallback>
      </mc:AlternateContent>
      <p:grpSp>
        <p:nvGrpSpPr>
          <p:cNvPr id="15" name="Group 14">
            <a:extLst>
              <a:ext uri="{FF2B5EF4-FFF2-40B4-BE49-F238E27FC236}">
                <a16:creationId xmlns:a16="http://schemas.microsoft.com/office/drawing/2014/main" id="{C287DAA7-1906-46D1-94E2-1E6531A0E5F9}"/>
              </a:ext>
            </a:extLst>
          </p:cNvPr>
          <p:cNvGrpSpPr/>
          <p:nvPr/>
        </p:nvGrpSpPr>
        <p:grpSpPr>
          <a:xfrm>
            <a:off x="9718807" y="463376"/>
            <a:ext cx="1627994" cy="987186"/>
            <a:chOff x="6217920" y="2715768"/>
            <a:chExt cx="1222248" cy="741149"/>
          </a:xfrm>
        </p:grpSpPr>
        <p:sp>
          <p:nvSpPr>
            <p:cNvPr id="16" name="Freeform 14">
              <a:extLst>
                <a:ext uri="{FF2B5EF4-FFF2-40B4-BE49-F238E27FC236}">
                  <a16:creationId xmlns:a16="http://schemas.microsoft.com/office/drawing/2014/main" id="{AAE8469D-DD50-481C-AB9E-A67002942C03}"/>
                </a:ext>
              </a:extLst>
            </p:cNvPr>
            <p:cNvSpPr/>
            <p:nvPr/>
          </p:nvSpPr>
          <p:spPr>
            <a:xfrm>
              <a:off x="6217920" y="2715768"/>
              <a:ext cx="612648" cy="740664"/>
            </a:xfrm>
            <a:custGeom>
              <a:avLst/>
              <a:gdLst>
                <a:gd name="connsiteX0" fmla="*/ 0 w 612648"/>
                <a:gd name="connsiteY0" fmla="*/ 0 h 740664"/>
                <a:gd name="connsiteX1" fmla="*/ 228600 w 612648"/>
                <a:gd name="connsiteY1" fmla="*/ 146304 h 740664"/>
                <a:gd name="connsiteX2" fmla="*/ 393192 w 612648"/>
                <a:gd name="connsiteY2" fmla="*/ 621792 h 740664"/>
                <a:gd name="connsiteX3" fmla="*/ 612648 w 612648"/>
                <a:gd name="connsiteY3" fmla="*/ 740664 h 740664"/>
              </a:gdLst>
              <a:ahLst/>
              <a:cxnLst>
                <a:cxn ang="0">
                  <a:pos x="connsiteX0" y="connsiteY0"/>
                </a:cxn>
                <a:cxn ang="0">
                  <a:pos x="connsiteX1" y="connsiteY1"/>
                </a:cxn>
                <a:cxn ang="0">
                  <a:pos x="connsiteX2" y="connsiteY2"/>
                </a:cxn>
                <a:cxn ang="0">
                  <a:pos x="connsiteX3" y="connsiteY3"/>
                </a:cxn>
              </a:cxnLst>
              <a:rect l="l" t="t" r="r" b="b"/>
              <a:pathLst>
                <a:path w="612648" h="740664">
                  <a:moveTo>
                    <a:pt x="0" y="0"/>
                  </a:moveTo>
                  <a:cubicBezTo>
                    <a:pt x="81534" y="21336"/>
                    <a:pt x="163068" y="42672"/>
                    <a:pt x="228600" y="146304"/>
                  </a:cubicBezTo>
                  <a:cubicBezTo>
                    <a:pt x="294132" y="249936"/>
                    <a:pt x="329184" y="522732"/>
                    <a:pt x="393192" y="621792"/>
                  </a:cubicBezTo>
                  <a:cubicBezTo>
                    <a:pt x="457200" y="720852"/>
                    <a:pt x="534924" y="730758"/>
                    <a:pt x="612648" y="74066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10000"/>
                  </a:schemeClr>
                </a:solidFill>
              </a:endParaRPr>
            </a:p>
          </p:txBody>
        </p:sp>
        <p:sp>
          <p:nvSpPr>
            <p:cNvPr id="17" name="Freeform 15">
              <a:extLst>
                <a:ext uri="{FF2B5EF4-FFF2-40B4-BE49-F238E27FC236}">
                  <a16:creationId xmlns:a16="http://schemas.microsoft.com/office/drawing/2014/main" id="{F4312ED4-E1D3-4835-A0A4-F5E57FE72B31}"/>
                </a:ext>
              </a:extLst>
            </p:cNvPr>
            <p:cNvSpPr/>
            <p:nvPr/>
          </p:nvSpPr>
          <p:spPr>
            <a:xfrm flipH="1">
              <a:off x="6827520" y="2716253"/>
              <a:ext cx="612648" cy="740664"/>
            </a:xfrm>
            <a:custGeom>
              <a:avLst/>
              <a:gdLst>
                <a:gd name="connsiteX0" fmla="*/ 0 w 612648"/>
                <a:gd name="connsiteY0" fmla="*/ 0 h 740664"/>
                <a:gd name="connsiteX1" fmla="*/ 228600 w 612648"/>
                <a:gd name="connsiteY1" fmla="*/ 146304 h 740664"/>
                <a:gd name="connsiteX2" fmla="*/ 393192 w 612648"/>
                <a:gd name="connsiteY2" fmla="*/ 621792 h 740664"/>
                <a:gd name="connsiteX3" fmla="*/ 612648 w 612648"/>
                <a:gd name="connsiteY3" fmla="*/ 740664 h 740664"/>
              </a:gdLst>
              <a:ahLst/>
              <a:cxnLst>
                <a:cxn ang="0">
                  <a:pos x="connsiteX0" y="connsiteY0"/>
                </a:cxn>
                <a:cxn ang="0">
                  <a:pos x="connsiteX1" y="connsiteY1"/>
                </a:cxn>
                <a:cxn ang="0">
                  <a:pos x="connsiteX2" y="connsiteY2"/>
                </a:cxn>
                <a:cxn ang="0">
                  <a:pos x="connsiteX3" y="connsiteY3"/>
                </a:cxn>
              </a:cxnLst>
              <a:rect l="l" t="t" r="r" b="b"/>
              <a:pathLst>
                <a:path w="612648" h="740664">
                  <a:moveTo>
                    <a:pt x="0" y="0"/>
                  </a:moveTo>
                  <a:cubicBezTo>
                    <a:pt x="81534" y="21336"/>
                    <a:pt x="163068" y="42672"/>
                    <a:pt x="228600" y="146304"/>
                  </a:cubicBezTo>
                  <a:cubicBezTo>
                    <a:pt x="294132" y="249936"/>
                    <a:pt x="329184" y="522732"/>
                    <a:pt x="393192" y="621792"/>
                  </a:cubicBezTo>
                  <a:cubicBezTo>
                    <a:pt x="457200" y="720852"/>
                    <a:pt x="534924" y="730758"/>
                    <a:pt x="612648" y="74066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10000"/>
                  </a:schemeClr>
                </a:solidFill>
              </a:endParaRPr>
            </a:p>
          </p:txBody>
        </p:sp>
      </p:grpSp>
      <p:cxnSp>
        <p:nvCxnSpPr>
          <p:cNvPr id="18" name="Straight Connector 17">
            <a:extLst>
              <a:ext uri="{FF2B5EF4-FFF2-40B4-BE49-F238E27FC236}">
                <a16:creationId xmlns:a16="http://schemas.microsoft.com/office/drawing/2014/main" id="{9D7CEED6-8B2C-47CE-A61C-6B2CA06901BF}"/>
              </a:ext>
            </a:extLst>
          </p:cNvPr>
          <p:cNvCxnSpPr/>
          <p:nvPr/>
        </p:nvCxnSpPr>
        <p:spPr>
          <a:xfrm>
            <a:off x="10212582" y="1212172"/>
            <a:ext cx="640080" cy="21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F5FBFAC-5A48-4E0A-A488-45C78522D753}"/>
              </a:ext>
            </a:extLst>
          </p:cNvPr>
          <p:cNvCxnSpPr/>
          <p:nvPr/>
        </p:nvCxnSpPr>
        <p:spPr>
          <a:xfrm>
            <a:off x="10082553" y="872260"/>
            <a:ext cx="888982" cy="15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EDE4CF5-3C89-4582-9C1B-8475A55FB54F}"/>
              </a:ext>
            </a:extLst>
          </p:cNvPr>
          <p:cNvGrpSpPr/>
          <p:nvPr/>
        </p:nvGrpSpPr>
        <p:grpSpPr>
          <a:xfrm>
            <a:off x="8617211" y="621126"/>
            <a:ext cx="1787396" cy="866776"/>
            <a:chOff x="8617211" y="621126"/>
            <a:chExt cx="1787396" cy="866776"/>
          </a:xfrm>
        </p:grpSpPr>
        <p:grpSp>
          <p:nvGrpSpPr>
            <p:cNvPr id="6" name="Group 5">
              <a:extLst>
                <a:ext uri="{FF2B5EF4-FFF2-40B4-BE49-F238E27FC236}">
                  <a16:creationId xmlns:a16="http://schemas.microsoft.com/office/drawing/2014/main" id="{E3D67716-D8ED-46FD-B0E7-0D82E6DCAB57}"/>
                </a:ext>
              </a:extLst>
            </p:cNvPr>
            <p:cNvGrpSpPr/>
            <p:nvPr/>
          </p:nvGrpSpPr>
          <p:grpSpPr>
            <a:xfrm>
              <a:off x="8617211" y="621126"/>
              <a:ext cx="1409700" cy="866776"/>
              <a:chOff x="5948363" y="1354931"/>
              <a:chExt cx="1409700" cy="866776"/>
            </a:xfrm>
          </p:grpSpPr>
          <p:grpSp>
            <p:nvGrpSpPr>
              <p:cNvPr id="7" name="Group 6">
                <a:extLst>
                  <a:ext uri="{FF2B5EF4-FFF2-40B4-BE49-F238E27FC236}">
                    <a16:creationId xmlns:a16="http://schemas.microsoft.com/office/drawing/2014/main" id="{924DEDC3-6A84-4DA1-B18F-4B56F8360E7E}"/>
                  </a:ext>
                </a:extLst>
              </p:cNvPr>
              <p:cNvGrpSpPr/>
              <p:nvPr/>
            </p:nvGrpSpPr>
            <p:grpSpPr>
              <a:xfrm>
                <a:off x="5948363" y="1354931"/>
                <a:ext cx="1409700" cy="866776"/>
                <a:chOff x="5948363" y="1354931"/>
                <a:chExt cx="1409700" cy="866776"/>
              </a:xfrm>
            </p:grpSpPr>
            <p:pic>
              <p:nvPicPr>
                <p:cNvPr id="9" name="Picture 8">
                  <a:extLst>
                    <a:ext uri="{FF2B5EF4-FFF2-40B4-BE49-F238E27FC236}">
                      <a16:creationId xmlns:a16="http://schemas.microsoft.com/office/drawing/2014/main" id="{2C548F55-438B-400F-BC25-03A96683017A}"/>
                    </a:ext>
                  </a:extLst>
                </p:cNvPr>
                <p:cNvPicPr>
                  <a:picLocks noChangeAspect="1"/>
                </p:cNvPicPr>
                <p:nvPr/>
              </p:nvPicPr>
              <p:blipFill rotWithShape="1">
                <a:blip r:embed="rId6"/>
                <a:srcRect l="1536" t="2663"/>
                <a:stretch/>
              </p:blipFill>
              <p:spPr>
                <a:xfrm>
                  <a:off x="5979242" y="1354931"/>
                  <a:ext cx="1350950" cy="843070"/>
                </a:xfrm>
                <a:prstGeom prst="rect">
                  <a:avLst/>
                </a:prstGeom>
              </p:spPr>
            </p:pic>
            <p:sp>
              <p:nvSpPr>
                <p:cNvPr id="10" name="Rectangle 9">
                  <a:extLst>
                    <a:ext uri="{FF2B5EF4-FFF2-40B4-BE49-F238E27FC236}">
                      <a16:creationId xmlns:a16="http://schemas.microsoft.com/office/drawing/2014/main" id="{14E4492F-D9E8-44F6-91BC-582E14FE97C0}"/>
                    </a:ext>
                  </a:extLst>
                </p:cNvPr>
                <p:cNvSpPr/>
                <p:nvPr/>
              </p:nvSpPr>
              <p:spPr>
                <a:xfrm>
                  <a:off x="5948363" y="1931194"/>
                  <a:ext cx="285750" cy="2238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329C75B-A734-402A-84C4-6B7A21B9E836}"/>
                    </a:ext>
                  </a:extLst>
                </p:cNvPr>
                <p:cNvSpPr/>
                <p:nvPr/>
              </p:nvSpPr>
              <p:spPr>
                <a:xfrm>
                  <a:off x="6817519" y="2040733"/>
                  <a:ext cx="540544" cy="180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Arrow Connector 7">
                <a:extLst>
                  <a:ext uri="{FF2B5EF4-FFF2-40B4-BE49-F238E27FC236}">
                    <a16:creationId xmlns:a16="http://schemas.microsoft.com/office/drawing/2014/main" id="{7176A7CB-9615-4384-AA53-DF282681EF9C}"/>
                  </a:ext>
                </a:extLst>
              </p:cNvPr>
              <p:cNvCxnSpPr/>
              <p:nvPr/>
            </p:nvCxnSpPr>
            <p:spPr>
              <a:xfrm>
                <a:off x="7136606" y="1766888"/>
                <a:ext cx="219075" cy="0"/>
              </a:xfrm>
              <a:prstGeom prst="straightConnector1">
                <a:avLst/>
              </a:prstGeom>
              <a:ln>
                <a:solidFill>
                  <a:srgbClr val="3D33FD"/>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0" name="Straight Arrow Connector 19">
              <a:extLst>
                <a:ext uri="{FF2B5EF4-FFF2-40B4-BE49-F238E27FC236}">
                  <a16:creationId xmlns:a16="http://schemas.microsoft.com/office/drawing/2014/main" id="{4953566D-AD11-4B1F-A100-8AD59A9EB0DF}"/>
                </a:ext>
              </a:extLst>
            </p:cNvPr>
            <p:cNvCxnSpPr/>
            <p:nvPr/>
          </p:nvCxnSpPr>
          <p:spPr>
            <a:xfrm flipV="1">
              <a:off x="10404607" y="864700"/>
              <a:ext cx="0" cy="338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a:extLst>
              <a:ext uri="{FF2B5EF4-FFF2-40B4-BE49-F238E27FC236}">
                <a16:creationId xmlns:a16="http://schemas.microsoft.com/office/drawing/2014/main" id="{599081EF-B5A5-4455-896F-266A74675C9F}"/>
              </a:ext>
            </a:extLst>
          </p:cNvPr>
          <p:cNvCxnSpPr/>
          <p:nvPr/>
        </p:nvCxnSpPr>
        <p:spPr>
          <a:xfrm>
            <a:off x="10584439" y="879940"/>
            <a:ext cx="0" cy="338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44D27009-3E21-4EFF-862A-960CEBF51769}"/>
              </a:ext>
            </a:extLst>
          </p:cNvPr>
          <p:cNvGrpSpPr/>
          <p:nvPr/>
        </p:nvGrpSpPr>
        <p:grpSpPr>
          <a:xfrm>
            <a:off x="914882" y="4648218"/>
            <a:ext cx="1034369" cy="1055766"/>
            <a:chOff x="5065422" y="3716401"/>
            <a:chExt cx="1034369" cy="1055766"/>
          </a:xfrm>
        </p:grpSpPr>
        <p:grpSp>
          <p:nvGrpSpPr>
            <p:cNvPr id="23" name="Group 22">
              <a:extLst>
                <a:ext uri="{FF2B5EF4-FFF2-40B4-BE49-F238E27FC236}">
                  <a16:creationId xmlns:a16="http://schemas.microsoft.com/office/drawing/2014/main" id="{67D72829-72DB-4123-93EF-551FAF0BE0A7}"/>
                </a:ext>
              </a:extLst>
            </p:cNvPr>
            <p:cNvGrpSpPr/>
            <p:nvPr/>
          </p:nvGrpSpPr>
          <p:grpSpPr>
            <a:xfrm>
              <a:off x="5065422" y="3716401"/>
              <a:ext cx="1034369" cy="971569"/>
              <a:chOff x="6172200" y="1540328"/>
              <a:chExt cx="1524000" cy="1431472"/>
            </a:xfrm>
          </p:grpSpPr>
          <p:sp>
            <p:nvSpPr>
              <p:cNvPr id="26" name="Oval 25">
                <a:extLst>
                  <a:ext uri="{FF2B5EF4-FFF2-40B4-BE49-F238E27FC236}">
                    <a16:creationId xmlns:a16="http://schemas.microsoft.com/office/drawing/2014/main" id="{CF6FAFB4-6FDC-4A47-8322-3B5076ACFA43}"/>
                  </a:ext>
                </a:extLst>
              </p:cNvPr>
              <p:cNvSpPr/>
              <p:nvPr/>
            </p:nvSpPr>
            <p:spPr>
              <a:xfrm>
                <a:off x="6172200" y="1752600"/>
                <a:ext cx="1219200" cy="1219200"/>
              </a:xfrm>
              <a:prstGeom prst="ellipse">
                <a:avLst/>
              </a:prstGeom>
              <a:solidFill>
                <a:srgbClr val="00B0F0">
                  <a:alpha val="4392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Oval 26">
                <a:extLst>
                  <a:ext uri="{FF2B5EF4-FFF2-40B4-BE49-F238E27FC236}">
                    <a16:creationId xmlns:a16="http://schemas.microsoft.com/office/drawing/2014/main" id="{D0F44376-C8BF-4AE5-A805-43A1E8DFD611}"/>
                  </a:ext>
                </a:extLst>
              </p:cNvPr>
              <p:cNvSpPr/>
              <p:nvPr/>
            </p:nvSpPr>
            <p:spPr>
              <a:xfrm>
                <a:off x="6172200" y="2209800"/>
                <a:ext cx="1216152"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EA0196C6-55F6-49D8-B628-3DEA92F67490}"/>
                  </a:ext>
                </a:extLst>
              </p:cNvPr>
              <p:cNvCxnSpPr/>
              <p:nvPr/>
            </p:nvCxnSpPr>
            <p:spPr>
              <a:xfrm flipV="1">
                <a:off x="6780276" y="1540328"/>
                <a:ext cx="0" cy="8218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B1FD72C-1755-4BCC-B12B-331894631F52}"/>
                  </a:ext>
                </a:extLst>
              </p:cNvPr>
              <p:cNvCxnSpPr/>
              <p:nvPr/>
            </p:nvCxnSpPr>
            <p:spPr>
              <a:xfrm>
                <a:off x="6780276" y="2362200"/>
                <a:ext cx="9159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EDD0AB8-CA2E-4E9E-A288-BDFCFD31BC06}"/>
                  </a:ext>
                </a:extLst>
              </p:cNvPr>
              <p:cNvCxnSpPr/>
              <p:nvPr/>
            </p:nvCxnSpPr>
            <p:spPr>
              <a:xfrm flipH="1">
                <a:off x="6172200" y="2362200"/>
                <a:ext cx="608076" cy="304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Arc 30">
                <a:extLst>
                  <a:ext uri="{FF2B5EF4-FFF2-40B4-BE49-F238E27FC236}">
                    <a16:creationId xmlns:a16="http://schemas.microsoft.com/office/drawing/2014/main" id="{FB7EF568-BB09-4CC6-8776-92ACD78A5018}"/>
                  </a:ext>
                </a:extLst>
              </p:cNvPr>
              <p:cNvSpPr/>
              <p:nvPr/>
            </p:nvSpPr>
            <p:spPr>
              <a:xfrm>
                <a:off x="6191584" y="1645925"/>
                <a:ext cx="1375027" cy="1027059"/>
              </a:xfrm>
              <a:prstGeom prst="arc">
                <a:avLst>
                  <a:gd name="adj1" fmla="val 1481094"/>
                  <a:gd name="adj2" fmla="val 8568145"/>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Down Arrow 30">
                <a:extLst>
                  <a:ext uri="{FF2B5EF4-FFF2-40B4-BE49-F238E27FC236}">
                    <a16:creationId xmlns:a16="http://schemas.microsoft.com/office/drawing/2014/main" id="{740405D4-F03E-436D-BD12-26A5A9244549}"/>
                  </a:ext>
                </a:extLst>
              </p:cNvPr>
              <p:cNvSpPr/>
              <p:nvPr/>
            </p:nvSpPr>
            <p:spPr>
              <a:xfrm rot="3600000">
                <a:off x="6528995" y="2207483"/>
                <a:ext cx="220094" cy="390480"/>
              </a:xfrm>
              <a:prstGeom prst="downArrow">
                <a:avLst/>
              </a:prstGeom>
              <a:solidFill>
                <a:srgbClr val="FF0000"/>
              </a:solidFill>
              <a:scene3d>
                <a:camera prst="orthographicFront"/>
                <a:lightRig rig="threePt" dir="t"/>
              </a:scene3d>
              <a:sp3d contourW="12700" prstMaterial="dkEdge">
                <a:bevelT/>
                <a:bevelB w="9525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826542E-CE5E-46D3-B6DA-CF751E809428}"/>
                    </a:ext>
                  </a:extLst>
                </p:cNvPr>
                <p:cNvSpPr txBox="1"/>
                <p:nvPr/>
              </p:nvSpPr>
              <p:spPr>
                <a:xfrm>
                  <a:off x="5777209" y="4402835"/>
                  <a:ext cx="28552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𝜙</m:t>
                        </m:r>
                      </m:oMath>
                    </m:oMathPara>
                  </a14:m>
                  <a:endParaRPr lang="en-US" sz="2400" dirty="0"/>
                </a:p>
              </p:txBody>
            </p:sp>
          </mc:Choice>
          <mc:Fallback xmlns="">
            <p:sp>
              <p:nvSpPr>
                <p:cNvPr id="38" name="TextBox 37"/>
                <p:cNvSpPr txBox="1">
                  <a:spLocks noRot="1" noChangeAspect="1" noMove="1" noResize="1" noEditPoints="1" noAdjustHandles="1" noChangeArrowheads="1" noChangeShapeType="1" noTextEdit="1"/>
                </p:cNvSpPr>
                <p:nvPr/>
              </p:nvSpPr>
              <p:spPr>
                <a:xfrm>
                  <a:off x="5777209" y="4402835"/>
                  <a:ext cx="285526" cy="369332"/>
                </a:xfrm>
                <a:prstGeom prst="rect">
                  <a:avLst/>
                </a:prstGeom>
                <a:blipFill rotWithShape="0">
                  <a:blip r:embed="rId7"/>
                  <a:stretch>
                    <a:fillRect l="-36170" r="-34043" b="-32787"/>
                  </a:stretch>
                </a:blipFill>
              </p:spPr>
              <p:txBody>
                <a:bodyPr/>
                <a:lstStyle/>
                <a:p>
                  <a:r>
                    <a:rPr lang="en-US">
                      <a:noFill/>
                    </a:rPr>
                    <a:t> </a:t>
                  </a:r>
                </a:p>
              </p:txBody>
            </p:sp>
          </mc:Fallback>
        </mc:AlternateContent>
      </p:grpSp>
      <p:grpSp>
        <p:nvGrpSpPr>
          <p:cNvPr id="33" name="Group 32">
            <a:extLst>
              <a:ext uri="{FF2B5EF4-FFF2-40B4-BE49-F238E27FC236}">
                <a16:creationId xmlns:a16="http://schemas.microsoft.com/office/drawing/2014/main" id="{068DC189-9A7C-4BE4-8D8B-049787734B3F}"/>
              </a:ext>
            </a:extLst>
          </p:cNvPr>
          <p:cNvGrpSpPr/>
          <p:nvPr/>
        </p:nvGrpSpPr>
        <p:grpSpPr>
          <a:xfrm>
            <a:off x="785757" y="2175480"/>
            <a:ext cx="1422015" cy="1719903"/>
            <a:chOff x="4855524" y="1859513"/>
            <a:chExt cx="1422015" cy="1719903"/>
          </a:xfrm>
        </p:grpSpPr>
        <p:sp>
          <p:nvSpPr>
            <p:cNvPr id="34" name="Oval 33">
              <a:extLst>
                <a:ext uri="{FF2B5EF4-FFF2-40B4-BE49-F238E27FC236}">
                  <a16:creationId xmlns:a16="http://schemas.microsoft.com/office/drawing/2014/main" id="{AA26DA95-5DD6-4213-BAE3-C7F7A4588912}"/>
                </a:ext>
              </a:extLst>
            </p:cNvPr>
            <p:cNvSpPr/>
            <p:nvPr/>
          </p:nvSpPr>
          <p:spPr>
            <a:xfrm>
              <a:off x="5059898" y="2368485"/>
              <a:ext cx="811141" cy="811141"/>
            </a:xfrm>
            <a:prstGeom prst="ellipse">
              <a:avLst/>
            </a:prstGeom>
            <a:solidFill>
              <a:srgbClr val="00B0F0">
                <a:alpha val="4392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05DB31F-C2D3-45BB-A6D3-C9097A2D7583}"/>
                </a:ext>
              </a:extLst>
            </p:cNvPr>
            <p:cNvSpPr/>
            <p:nvPr/>
          </p:nvSpPr>
          <p:spPr>
            <a:xfrm>
              <a:off x="5062178" y="2672663"/>
              <a:ext cx="809112" cy="2027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E11985CC-B24D-4D5C-B77A-0E634537C428}"/>
                </a:ext>
              </a:extLst>
            </p:cNvPr>
            <p:cNvCxnSpPr/>
            <p:nvPr/>
          </p:nvCxnSpPr>
          <p:spPr>
            <a:xfrm flipV="1">
              <a:off x="5466734" y="2227260"/>
              <a:ext cx="0" cy="546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701236F-4B08-4A9D-8A0E-ED6B3CF69EEB}"/>
                </a:ext>
              </a:extLst>
            </p:cNvPr>
            <p:cNvCxnSpPr/>
            <p:nvPr/>
          </p:nvCxnSpPr>
          <p:spPr>
            <a:xfrm>
              <a:off x="5466734" y="2774056"/>
              <a:ext cx="60936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129999C-190D-4B55-AAC9-21F0AE65E043}"/>
                </a:ext>
              </a:extLst>
            </p:cNvPr>
            <p:cNvCxnSpPr/>
            <p:nvPr/>
          </p:nvCxnSpPr>
          <p:spPr>
            <a:xfrm flipH="1">
              <a:off x="5062178" y="2774056"/>
              <a:ext cx="404556" cy="2027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23EFC95C-7090-4FCA-9CEE-78A71DE979EA}"/>
                    </a:ext>
                  </a:extLst>
                </p:cNvPr>
                <p:cNvSpPr txBox="1"/>
                <p:nvPr/>
              </p:nvSpPr>
              <p:spPr>
                <a:xfrm>
                  <a:off x="5295105" y="3302417"/>
                  <a:ext cx="31701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m:t>
                            </m:r>
                          </m:e>
                        </m:d>
                      </m:oMath>
                    </m:oMathPara>
                  </a14:m>
                  <a:endParaRPr lang="en-US" dirty="0"/>
                </a:p>
              </p:txBody>
            </p:sp>
          </mc:Choice>
          <mc:Fallback xmlns="">
            <p:sp>
              <p:nvSpPr>
                <p:cNvPr id="38" name="TextBox 37"/>
                <p:cNvSpPr txBox="1">
                  <a:spLocks noRot="1" noChangeAspect="1" noMove="1" noResize="1" noEditPoints="1" noAdjustHandles="1" noChangeArrowheads="1" noChangeShapeType="1" noTextEdit="1"/>
                </p:cNvSpPr>
                <p:nvPr/>
              </p:nvSpPr>
              <p:spPr>
                <a:xfrm>
                  <a:off x="5295105" y="3302417"/>
                  <a:ext cx="317010" cy="276999"/>
                </a:xfrm>
                <a:prstGeom prst="rect">
                  <a:avLst/>
                </a:prstGeom>
                <a:blipFill>
                  <a:blip r:embed="rId8"/>
                  <a:stretch>
                    <a:fillRect l="-71154" t="-180000" r="-176923" b="-26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8EE156B8-3290-4E80-B5A1-B888AFF513FC}"/>
                    </a:ext>
                  </a:extLst>
                </p:cNvPr>
                <p:cNvSpPr txBox="1"/>
                <p:nvPr/>
              </p:nvSpPr>
              <p:spPr>
                <a:xfrm>
                  <a:off x="5305929" y="1859513"/>
                  <a:ext cx="31701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m:t>
                            </m:r>
                          </m:e>
                        </m:d>
                      </m:oMath>
                    </m:oMathPara>
                  </a14:m>
                  <a:endParaRPr lang="en-US" dirty="0"/>
                </a:p>
              </p:txBody>
            </p:sp>
          </mc:Choice>
          <mc:Fallback xmlns="">
            <p:sp>
              <p:nvSpPr>
                <p:cNvPr id="39" name="TextBox 38"/>
                <p:cNvSpPr txBox="1">
                  <a:spLocks noRot="1" noChangeAspect="1" noMove="1" noResize="1" noEditPoints="1" noAdjustHandles="1" noChangeArrowheads="1" noChangeShapeType="1" noTextEdit="1"/>
                </p:cNvSpPr>
                <p:nvPr/>
              </p:nvSpPr>
              <p:spPr>
                <a:xfrm>
                  <a:off x="5305929" y="1859513"/>
                  <a:ext cx="317010" cy="276999"/>
                </a:xfrm>
                <a:prstGeom prst="rect">
                  <a:avLst/>
                </a:prstGeom>
                <a:blipFill>
                  <a:blip r:embed="rId9"/>
                  <a:stretch>
                    <a:fillRect l="-71154" t="-180000" r="-176923" b="-266667"/>
                  </a:stretch>
                </a:blipFill>
              </p:spPr>
              <p:txBody>
                <a:bodyPr/>
                <a:lstStyle/>
                <a:p>
                  <a:r>
                    <a:rPr lang="en-US">
                      <a:noFill/>
                    </a:rPr>
                    <a:t> </a:t>
                  </a:r>
                </a:p>
              </p:txBody>
            </p:sp>
          </mc:Fallback>
        </mc:AlternateContent>
        <p:sp>
          <p:nvSpPr>
            <p:cNvPr id="41" name="Arc 40">
              <a:extLst>
                <a:ext uri="{FF2B5EF4-FFF2-40B4-BE49-F238E27FC236}">
                  <a16:creationId xmlns:a16="http://schemas.microsoft.com/office/drawing/2014/main" id="{F8E45DEE-70BA-45D3-94A1-C5B2F599D56B}"/>
                </a:ext>
              </a:extLst>
            </p:cNvPr>
            <p:cNvSpPr/>
            <p:nvPr/>
          </p:nvSpPr>
          <p:spPr>
            <a:xfrm>
              <a:off x="4997806" y="2289727"/>
              <a:ext cx="941736" cy="964041"/>
            </a:xfrm>
            <a:prstGeom prst="arc">
              <a:avLst>
                <a:gd name="adj1" fmla="val 16367443"/>
                <a:gd name="adj2" fmla="val 5186382"/>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 name="Down Arrow 40">
              <a:extLst>
                <a:ext uri="{FF2B5EF4-FFF2-40B4-BE49-F238E27FC236}">
                  <a16:creationId xmlns:a16="http://schemas.microsoft.com/office/drawing/2014/main" id="{688CAB53-0370-4B46-B133-DC0973CD69BA}"/>
                </a:ext>
              </a:extLst>
            </p:cNvPr>
            <p:cNvSpPr/>
            <p:nvPr/>
          </p:nvSpPr>
          <p:spPr>
            <a:xfrm rot="21415107" flipV="1">
              <a:off x="5389162" y="2332246"/>
              <a:ext cx="128896" cy="413468"/>
            </a:xfrm>
            <a:prstGeom prst="downArrow">
              <a:avLst/>
            </a:prstGeom>
            <a:solidFill>
              <a:srgbClr val="FF0000"/>
            </a:solidFill>
            <a:scene3d>
              <a:camera prst="orthographicFront"/>
              <a:lightRig rig="threePt" dir="t"/>
            </a:scene3d>
            <a:sp3d contourW="12700" prstMaterial="dkEdge">
              <a:bevelT/>
              <a:bevelB w="9525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B813AB5A-8DE0-4319-9926-FD335BE21AEB}"/>
                </a:ext>
              </a:extLst>
            </p:cNvPr>
            <p:cNvSpPr txBox="1"/>
            <p:nvPr/>
          </p:nvSpPr>
          <p:spPr>
            <a:xfrm>
              <a:off x="6023589" y="2603706"/>
              <a:ext cx="253950" cy="330192"/>
            </a:xfrm>
            <a:prstGeom prst="rect">
              <a:avLst/>
            </a:prstGeom>
            <a:noFill/>
          </p:spPr>
          <p:txBody>
            <a:bodyPr wrap="none" rtlCol="0">
              <a:spAutoFit/>
            </a:bodyPr>
            <a:lstStyle/>
            <a:p>
              <a:r>
                <a:rPr lang="en-US" dirty="0"/>
                <a:t>x</a:t>
              </a:r>
            </a:p>
          </p:txBody>
        </p:sp>
        <p:sp>
          <p:nvSpPr>
            <p:cNvPr id="44" name="TextBox 43">
              <a:extLst>
                <a:ext uri="{FF2B5EF4-FFF2-40B4-BE49-F238E27FC236}">
                  <a16:creationId xmlns:a16="http://schemas.microsoft.com/office/drawing/2014/main" id="{60A8CB9A-0CCE-407E-B46C-103B3A9BC44B}"/>
                </a:ext>
              </a:extLst>
            </p:cNvPr>
            <p:cNvSpPr txBox="1"/>
            <p:nvPr/>
          </p:nvSpPr>
          <p:spPr>
            <a:xfrm>
              <a:off x="4855524" y="2805066"/>
              <a:ext cx="258250" cy="330192"/>
            </a:xfrm>
            <a:prstGeom prst="rect">
              <a:avLst/>
            </a:prstGeom>
            <a:noFill/>
          </p:spPr>
          <p:txBody>
            <a:bodyPr wrap="none" rtlCol="0">
              <a:spAutoFit/>
            </a:bodyPr>
            <a:lstStyle/>
            <a:p>
              <a:r>
                <a:rPr lang="en-US" dirty="0"/>
                <a:t>y</a:t>
              </a:r>
            </a:p>
          </p:txBody>
        </p:sp>
      </p:grpSp>
      <p:sp>
        <p:nvSpPr>
          <p:cNvPr id="46" name="Rectangle 45">
            <a:extLst>
              <a:ext uri="{FF2B5EF4-FFF2-40B4-BE49-F238E27FC236}">
                <a16:creationId xmlns:a16="http://schemas.microsoft.com/office/drawing/2014/main" id="{7A3785D5-3525-4087-97DD-977143A19EA4}"/>
              </a:ext>
            </a:extLst>
          </p:cNvPr>
          <p:cNvSpPr/>
          <p:nvPr/>
        </p:nvSpPr>
        <p:spPr>
          <a:xfrm>
            <a:off x="2588910" y="2759843"/>
            <a:ext cx="6366038" cy="369332"/>
          </a:xfrm>
          <a:prstGeom prst="rect">
            <a:avLst/>
          </a:prstGeom>
        </p:spPr>
        <p:txBody>
          <a:bodyPr wrap="none">
            <a:spAutoFit/>
          </a:bodyPr>
          <a:lstStyle/>
          <a:p>
            <a:r>
              <a:rPr lang="en-US" i="1" dirty="0"/>
              <a:t>T</a:t>
            </a:r>
            <a:r>
              <a:rPr lang="en-US" i="1" baseline="-25000" dirty="0"/>
              <a:t>1</a:t>
            </a:r>
            <a:r>
              <a:rPr lang="en-US" i="1" dirty="0"/>
              <a:t> </a:t>
            </a:r>
            <a:r>
              <a:rPr lang="en-US" dirty="0"/>
              <a:t>= energy lost/absorbed – (Materials, Radiation, RF noise, Temp.)</a:t>
            </a:r>
          </a:p>
        </p:txBody>
      </p:sp>
      <p:sp>
        <p:nvSpPr>
          <p:cNvPr id="47" name="Rectangle 46">
            <a:extLst>
              <a:ext uri="{FF2B5EF4-FFF2-40B4-BE49-F238E27FC236}">
                <a16:creationId xmlns:a16="http://schemas.microsoft.com/office/drawing/2014/main" id="{8D1D349B-659B-4477-B499-C8718F74F5D8}"/>
              </a:ext>
            </a:extLst>
          </p:cNvPr>
          <p:cNvSpPr/>
          <p:nvPr/>
        </p:nvSpPr>
        <p:spPr>
          <a:xfrm>
            <a:off x="2563554" y="4767344"/>
            <a:ext cx="7216974" cy="462499"/>
          </a:xfrm>
          <a:prstGeom prst="rect">
            <a:avLst/>
          </a:prstGeom>
        </p:spPr>
        <p:txBody>
          <a:bodyPr wrap="square">
            <a:spAutoFit/>
          </a:bodyPr>
          <a:lstStyle/>
          <a:p>
            <a:pPr marL="0" lvl="8">
              <a:lnSpc>
                <a:spcPct val="150000"/>
              </a:lnSpc>
              <a:tabLst>
                <a:tab pos="2006600" algn="l"/>
              </a:tabLst>
            </a:pPr>
            <a:r>
              <a:rPr lang="en-US" i="1" dirty="0">
                <a:sym typeface="Symbol" panose="05050102010706020507" pitchFamily="18" charset="2"/>
              </a:rPr>
              <a:t></a:t>
            </a:r>
            <a:r>
              <a:rPr lang="en-US" i="1" baseline="-25000" dirty="0">
                <a:sym typeface="Symbol" panose="05050102010706020507" pitchFamily="18" charset="2"/>
              </a:rPr>
              <a:t></a:t>
            </a:r>
            <a:r>
              <a:rPr lang="en-US" dirty="0">
                <a:sym typeface="Symbol" panose="05050102010706020507" pitchFamily="18" charset="2"/>
              </a:rPr>
              <a:t> = dephasing time (noise – Magnetic, RF, materials, thermal, …)</a:t>
            </a:r>
          </a:p>
        </p:txBody>
      </p:sp>
      <p:pic>
        <p:nvPicPr>
          <p:cNvPr id="48" name="Picture 47">
            <a:extLst>
              <a:ext uri="{FF2B5EF4-FFF2-40B4-BE49-F238E27FC236}">
                <a16:creationId xmlns:a16="http://schemas.microsoft.com/office/drawing/2014/main" id="{DDC683D2-2526-4658-AA2D-78386A59F03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02626" y="2331454"/>
            <a:ext cx="3283582" cy="2189055"/>
          </a:xfrm>
          <a:prstGeom prst="rect">
            <a:avLst/>
          </a:prstGeom>
        </p:spPr>
      </p:pic>
      <p:pic>
        <p:nvPicPr>
          <p:cNvPr id="49" name="Picture 48">
            <a:extLst>
              <a:ext uri="{FF2B5EF4-FFF2-40B4-BE49-F238E27FC236}">
                <a16:creationId xmlns:a16="http://schemas.microsoft.com/office/drawing/2014/main" id="{F899334E-610B-4661-928D-4BF31D8E42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56327" y="4648218"/>
            <a:ext cx="3129881" cy="2087079"/>
          </a:xfrm>
          <a:prstGeom prst="rect">
            <a:avLst/>
          </a:prstGeom>
        </p:spPr>
      </p:pic>
      <p:sp>
        <p:nvSpPr>
          <p:cNvPr id="3" name="Rectangle 2">
            <a:extLst>
              <a:ext uri="{FF2B5EF4-FFF2-40B4-BE49-F238E27FC236}">
                <a16:creationId xmlns:a16="http://schemas.microsoft.com/office/drawing/2014/main" id="{21E2D8FE-55C9-B762-698A-EFB84695124E}"/>
              </a:ext>
            </a:extLst>
          </p:cNvPr>
          <p:cNvSpPr/>
          <p:nvPr/>
        </p:nvSpPr>
        <p:spPr>
          <a:xfrm>
            <a:off x="9502163" y="2175480"/>
            <a:ext cx="1420838" cy="369332"/>
          </a:xfrm>
          <a:prstGeom prst="rect">
            <a:avLst/>
          </a:prstGeom>
        </p:spPr>
        <p:txBody>
          <a:bodyPr wrap="none">
            <a:spAutoFit/>
          </a:bodyPr>
          <a:lstStyle/>
          <a:p>
            <a:r>
              <a:rPr lang="en-US" dirty="0">
                <a:sym typeface="Symbol" panose="05050102010706020507" pitchFamily="18" charset="2"/>
              </a:rPr>
              <a:t>Energy decay</a:t>
            </a:r>
            <a:endParaRPr lang="en-US" dirty="0"/>
          </a:p>
        </p:txBody>
      </p:sp>
      <p:sp>
        <p:nvSpPr>
          <p:cNvPr id="52" name="Rectangle 51">
            <a:extLst>
              <a:ext uri="{FF2B5EF4-FFF2-40B4-BE49-F238E27FC236}">
                <a16:creationId xmlns:a16="http://schemas.microsoft.com/office/drawing/2014/main" id="{6FB753E2-BE21-DB10-998E-B589DF30F30D}"/>
              </a:ext>
            </a:extLst>
          </p:cNvPr>
          <p:cNvSpPr/>
          <p:nvPr/>
        </p:nvSpPr>
        <p:spPr>
          <a:xfrm>
            <a:off x="418540" y="1274562"/>
            <a:ext cx="7885253" cy="4317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0ED77E84-42DE-D02E-C668-263D702C575D}"/>
              </a:ext>
            </a:extLst>
          </p:cNvPr>
          <p:cNvSpPr/>
          <p:nvPr/>
        </p:nvSpPr>
        <p:spPr>
          <a:xfrm>
            <a:off x="414537" y="1733069"/>
            <a:ext cx="8387025" cy="45567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1AEBF8EB-84B8-21E2-1176-65676FD69EA6}"/>
              </a:ext>
            </a:extLst>
          </p:cNvPr>
          <p:cNvSpPr/>
          <p:nvPr/>
        </p:nvSpPr>
        <p:spPr>
          <a:xfrm>
            <a:off x="8876374" y="2040710"/>
            <a:ext cx="3325322" cy="25908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B24CB8E7-C425-31CD-8FBF-408149761079}"/>
              </a:ext>
            </a:extLst>
          </p:cNvPr>
          <p:cNvSpPr/>
          <p:nvPr/>
        </p:nvSpPr>
        <p:spPr>
          <a:xfrm>
            <a:off x="8919817" y="4619800"/>
            <a:ext cx="3526612" cy="22875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0A31A3F9-57AE-C91B-76A5-56BF93133121}"/>
              </a:ext>
            </a:extLst>
          </p:cNvPr>
          <p:cNvSpPr/>
          <p:nvPr/>
        </p:nvSpPr>
        <p:spPr>
          <a:xfrm>
            <a:off x="1079630" y="5939463"/>
            <a:ext cx="5869809" cy="8967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878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xit" presetSubtype="0" fill="hold" grpId="0" nodeType="withEffect">
                                  <p:stCondLst>
                                    <p:cond delay="0"/>
                                  </p:stCondLst>
                                  <p:childTnLst>
                                    <p:animEffect transition="out" filter="fade">
                                      <p:cBhvr>
                                        <p:cTn id="13" dur="500"/>
                                        <p:tgtEl>
                                          <p:spTgt spid="52"/>
                                        </p:tgtEl>
                                      </p:cBhvr>
                                    </p:animEffect>
                                    <p:set>
                                      <p:cBhvr>
                                        <p:cTn id="14" dur="1" fill="hold">
                                          <p:stCondLst>
                                            <p:cond delay="499"/>
                                          </p:stCondLst>
                                        </p:cTn>
                                        <p:tgtEl>
                                          <p:spTgt spid="5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3"/>
                                        </p:tgtEl>
                                      </p:cBhvr>
                                    </p:animEffect>
                                    <p:set>
                                      <p:cBhvr>
                                        <p:cTn id="19" dur="1" fill="hold">
                                          <p:stCondLst>
                                            <p:cond delay="499"/>
                                          </p:stCondLst>
                                        </p:cTn>
                                        <p:tgtEl>
                                          <p:spTgt spid="5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55"/>
                                        </p:tgtEl>
                                      </p:cBhvr>
                                    </p:animEffect>
                                    <p:set>
                                      <p:cBhvr>
                                        <p:cTn id="24" dur="1" fill="hold">
                                          <p:stCondLst>
                                            <p:cond delay="499"/>
                                          </p:stCondLst>
                                        </p:cTn>
                                        <p:tgtEl>
                                          <p:spTgt spid="5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57"/>
                                        </p:tgtEl>
                                      </p:cBhvr>
                                    </p:animEffect>
                                    <p:set>
                                      <p:cBhvr>
                                        <p:cTn id="29" dur="1" fill="hold">
                                          <p:stCondLst>
                                            <p:cond delay="499"/>
                                          </p:stCondLst>
                                        </p:cTn>
                                        <p:tgtEl>
                                          <p:spTgt spid="5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58"/>
                                        </p:tgtEl>
                                      </p:cBhvr>
                                    </p:animEffect>
                                    <p:set>
                                      <p:cBhvr>
                                        <p:cTn id="34" dur="1" fill="hold">
                                          <p:stCondLst>
                                            <p:cond delay="4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5" grpId="0" animBg="1"/>
      <p:bldP spid="57" grpId="0" animBg="1"/>
      <p:bldP spid="5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90CEC-2545-4CEF-BB5E-916A848DF585}"/>
              </a:ext>
            </a:extLst>
          </p:cNvPr>
          <p:cNvSpPr>
            <a:spLocks noGrp="1"/>
          </p:cNvSpPr>
          <p:nvPr>
            <p:ph type="title"/>
          </p:nvPr>
        </p:nvSpPr>
        <p:spPr>
          <a:xfrm>
            <a:off x="6415" y="117299"/>
            <a:ext cx="11521440" cy="609600"/>
          </a:xfrm>
        </p:spPr>
        <p:txBody>
          <a:bodyPr>
            <a:normAutofit/>
          </a:bodyPr>
          <a:lstStyle/>
          <a:p>
            <a:r>
              <a:rPr lang="en-US" sz="3200" dirty="0">
                <a:solidFill>
                  <a:srgbClr val="000000"/>
                </a:solidFill>
                <a:latin typeface="Calibri" panose="020F0502020204030204" pitchFamily="34" charset="0"/>
              </a:rPr>
              <a:t>Measurements: Dilution refrigerator &amp; packaging</a:t>
            </a:r>
            <a:endParaRPr lang="en-US" sz="3200" dirty="0"/>
          </a:p>
        </p:txBody>
      </p:sp>
      <p:sp>
        <p:nvSpPr>
          <p:cNvPr id="5" name="Rectangle 4">
            <a:extLst>
              <a:ext uri="{FF2B5EF4-FFF2-40B4-BE49-F238E27FC236}">
                <a16:creationId xmlns:a16="http://schemas.microsoft.com/office/drawing/2014/main" id="{4BAC5D1C-664F-4DB7-B798-7A5D3C153069}"/>
              </a:ext>
            </a:extLst>
          </p:cNvPr>
          <p:cNvSpPr/>
          <p:nvPr/>
        </p:nvSpPr>
        <p:spPr>
          <a:xfrm>
            <a:off x="0" y="1124663"/>
            <a:ext cx="3223847" cy="20636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813F4091-F2E0-45F7-A4FD-E9B1589D15CF}"/>
              </a:ext>
            </a:extLst>
          </p:cNvPr>
          <p:cNvSpPr txBox="1"/>
          <p:nvPr/>
        </p:nvSpPr>
        <p:spPr>
          <a:xfrm>
            <a:off x="2499958" y="2448106"/>
            <a:ext cx="423514" cy="369332"/>
          </a:xfrm>
          <a:prstGeom prst="rect">
            <a:avLst/>
          </a:prstGeom>
          <a:noFill/>
          <a:ln>
            <a:noFill/>
          </a:ln>
        </p:spPr>
        <p:txBody>
          <a:bodyPr wrap="none" rtlCol="0">
            <a:spAutoFit/>
          </a:bodyPr>
          <a:lstStyle/>
          <a:p>
            <a:r>
              <a:rPr lang="en-US" dirty="0">
                <a:sym typeface="Symbol" panose="05050102010706020507" pitchFamily="18" charset="2"/>
              </a:rPr>
              <a:t></a:t>
            </a:r>
            <a:r>
              <a:rPr lang="en-US" dirty="0"/>
              <a:t>0</a:t>
            </a:r>
            <a:r>
              <a:rPr lang="en-US" dirty="0">
                <a:sym typeface="Symbol" panose="05050102010706020507" pitchFamily="18" charset="2"/>
              </a:rPr>
              <a:t></a:t>
            </a:r>
            <a:endParaRPr lang="en-US" dirty="0"/>
          </a:p>
        </p:txBody>
      </p:sp>
      <p:sp>
        <p:nvSpPr>
          <p:cNvPr id="19" name="TextBox 18">
            <a:extLst>
              <a:ext uri="{FF2B5EF4-FFF2-40B4-BE49-F238E27FC236}">
                <a16:creationId xmlns:a16="http://schemas.microsoft.com/office/drawing/2014/main" id="{7BE970A1-AACC-4510-B60F-8EE3F24D4EDF}"/>
              </a:ext>
            </a:extLst>
          </p:cNvPr>
          <p:cNvSpPr txBox="1"/>
          <p:nvPr/>
        </p:nvSpPr>
        <p:spPr>
          <a:xfrm>
            <a:off x="2594446" y="2103682"/>
            <a:ext cx="423514" cy="369332"/>
          </a:xfrm>
          <a:prstGeom prst="rect">
            <a:avLst/>
          </a:prstGeom>
          <a:noFill/>
          <a:ln>
            <a:noFill/>
          </a:ln>
        </p:spPr>
        <p:txBody>
          <a:bodyPr wrap="none" rtlCol="0">
            <a:spAutoFit/>
          </a:bodyPr>
          <a:lstStyle/>
          <a:p>
            <a:r>
              <a:rPr lang="en-US" dirty="0">
                <a:sym typeface="Symbol" panose="05050102010706020507" pitchFamily="18" charset="2"/>
              </a:rPr>
              <a:t>1</a:t>
            </a:r>
            <a:endParaRPr lang="en-US" dirty="0"/>
          </a:p>
        </p:txBody>
      </p:sp>
      <p:grpSp>
        <p:nvGrpSpPr>
          <p:cNvPr id="20" name="Group 19">
            <a:extLst>
              <a:ext uri="{FF2B5EF4-FFF2-40B4-BE49-F238E27FC236}">
                <a16:creationId xmlns:a16="http://schemas.microsoft.com/office/drawing/2014/main" id="{9761CA11-7E5C-450E-85D6-448B5CE1F894}"/>
              </a:ext>
            </a:extLst>
          </p:cNvPr>
          <p:cNvGrpSpPr/>
          <p:nvPr/>
        </p:nvGrpSpPr>
        <p:grpSpPr>
          <a:xfrm>
            <a:off x="1363054" y="1894431"/>
            <a:ext cx="1627994" cy="993677"/>
            <a:chOff x="6217920" y="2722669"/>
            <a:chExt cx="1222248" cy="746022"/>
          </a:xfrm>
        </p:grpSpPr>
        <p:sp>
          <p:nvSpPr>
            <p:cNvPr id="21" name="Freeform 26">
              <a:extLst>
                <a:ext uri="{FF2B5EF4-FFF2-40B4-BE49-F238E27FC236}">
                  <a16:creationId xmlns:a16="http://schemas.microsoft.com/office/drawing/2014/main" id="{A3B2C60A-1D99-47F2-BCC4-E1DE753237B5}"/>
                </a:ext>
              </a:extLst>
            </p:cNvPr>
            <p:cNvSpPr/>
            <p:nvPr/>
          </p:nvSpPr>
          <p:spPr>
            <a:xfrm>
              <a:off x="6217920" y="2728027"/>
              <a:ext cx="612648" cy="740664"/>
            </a:xfrm>
            <a:custGeom>
              <a:avLst/>
              <a:gdLst>
                <a:gd name="connsiteX0" fmla="*/ 0 w 612648"/>
                <a:gd name="connsiteY0" fmla="*/ 0 h 740664"/>
                <a:gd name="connsiteX1" fmla="*/ 228600 w 612648"/>
                <a:gd name="connsiteY1" fmla="*/ 146304 h 740664"/>
                <a:gd name="connsiteX2" fmla="*/ 393192 w 612648"/>
                <a:gd name="connsiteY2" fmla="*/ 621792 h 740664"/>
                <a:gd name="connsiteX3" fmla="*/ 612648 w 612648"/>
                <a:gd name="connsiteY3" fmla="*/ 740664 h 740664"/>
              </a:gdLst>
              <a:ahLst/>
              <a:cxnLst>
                <a:cxn ang="0">
                  <a:pos x="connsiteX0" y="connsiteY0"/>
                </a:cxn>
                <a:cxn ang="0">
                  <a:pos x="connsiteX1" y="connsiteY1"/>
                </a:cxn>
                <a:cxn ang="0">
                  <a:pos x="connsiteX2" y="connsiteY2"/>
                </a:cxn>
                <a:cxn ang="0">
                  <a:pos x="connsiteX3" y="connsiteY3"/>
                </a:cxn>
              </a:cxnLst>
              <a:rect l="l" t="t" r="r" b="b"/>
              <a:pathLst>
                <a:path w="612648" h="740664">
                  <a:moveTo>
                    <a:pt x="0" y="0"/>
                  </a:moveTo>
                  <a:cubicBezTo>
                    <a:pt x="81534" y="21336"/>
                    <a:pt x="163068" y="42672"/>
                    <a:pt x="228600" y="146304"/>
                  </a:cubicBezTo>
                  <a:cubicBezTo>
                    <a:pt x="294132" y="249936"/>
                    <a:pt x="329184" y="522732"/>
                    <a:pt x="393192" y="621792"/>
                  </a:cubicBezTo>
                  <a:cubicBezTo>
                    <a:pt x="457200" y="720852"/>
                    <a:pt x="534924" y="730758"/>
                    <a:pt x="612648" y="74066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10000"/>
                  </a:schemeClr>
                </a:solidFill>
              </a:endParaRPr>
            </a:p>
          </p:txBody>
        </p:sp>
        <p:sp>
          <p:nvSpPr>
            <p:cNvPr id="22" name="Freeform 27">
              <a:extLst>
                <a:ext uri="{FF2B5EF4-FFF2-40B4-BE49-F238E27FC236}">
                  <a16:creationId xmlns:a16="http://schemas.microsoft.com/office/drawing/2014/main" id="{F01A4030-1977-4E8B-9B8E-18A5C8E0F730}"/>
                </a:ext>
              </a:extLst>
            </p:cNvPr>
            <p:cNvSpPr/>
            <p:nvPr/>
          </p:nvSpPr>
          <p:spPr>
            <a:xfrm flipH="1">
              <a:off x="6827520" y="2722669"/>
              <a:ext cx="612648" cy="740664"/>
            </a:xfrm>
            <a:custGeom>
              <a:avLst/>
              <a:gdLst>
                <a:gd name="connsiteX0" fmla="*/ 0 w 612648"/>
                <a:gd name="connsiteY0" fmla="*/ 0 h 740664"/>
                <a:gd name="connsiteX1" fmla="*/ 228600 w 612648"/>
                <a:gd name="connsiteY1" fmla="*/ 146304 h 740664"/>
                <a:gd name="connsiteX2" fmla="*/ 393192 w 612648"/>
                <a:gd name="connsiteY2" fmla="*/ 621792 h 740664"/>
                <a:gd name="connsiteX3" fmla="*/ 612648 w 612648"/>
                <a:gd name="connsiteY3" fmla="*/ 740664 h 740664"/>
              </a:gdLst>
              <a:ahLst/>
              <a:cxnLst>
                <a:cxn ang="0">
                  <a:pos x="connsiteX0" y="connsiteY0"/>
                </a:cxn>
                <a:cxn ang="0">
                  <a:pos x="connsiteX1" y="connsiteY1"/>
                </a:cxn>
                <a:cxn ang="0">
                  <a:pos x="connsiteX2" y="connsiteY2"/>
                </a:cxn>
                <a:cxn ang="0">
                  <a:pos x="connsiteX3" y="connsiteY3"/>
                </a:cxn>
              </a:cxnLst>
              <a:rect l="l" t="t" r="r" b="b"/>
              <a:pathLst>
                <a:path w="612648" h="740664">
                  <a:moveTo>
                    <a:pt x="0" y="0"/>
                  </a:moveTo>
                  <a:cubicBezTo>
                    <a:pt x="81534" y="21336"/>
                    <a:pt x="163068" y="42672"/>
                    <a:pt x="228600" y="146304"/>
                  </a:cubicBezTo>
                  <a:cubicBezTo>
                    <a:pt x="294132" y="249936"/>
                    <a:pt x="329184" y="522732"/>
                    <a:pt x="393192" y="621792"/>
                  </a:cubicBezTo>
                  <a:cubicBezTo>
                    <a:pt x="457200" y="720852"/>
                    <a:pt x="534924" y="730758"/>
                    <a:pt x="612648" y="74066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10000"/>
                  </a:schemeClr>
                </a:solidFill>
              </a:endParaRPr>
            </a:p>
          </p:txBody>
        </p:sp>
      </p:grpSp>
      <p:cxnSp>
        <p:nvCxnSpPr>
          <p:cNvPr id="23" name="Straight Connector 22">
            <a:extLst>
              <a:ext uri="{FF2B5EF4-FFF2-40B4-BE49-F238E27FC236}">
                <a16:creationId xmlns:a16="http://schemas.microsoft.com/office/drawing/2014/main" id="{066ADDB1-F28E-42A0-9E37-D1FDAB9F4199}"/>
              </a:ext>
            </a:extLst>
          </p:cNvPr>
          <p:cNvCxnSpPr/>
          <p:nvPr/>
        </p:nvCxnSpPr>
        <p:spPr>
          <a:xfrm>
            <a:off x="1856829" y="2634034"/>
            <a:ext cx="640080" cy="21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200693C-4447-4BE3-ADA9-7A812D4EAA05}"/>
              </a:ext>
            </a:extLst>
          </p:cNvPr>
          <p:cNvCxnSpPr/>
          <p:nvPr/>
        </p:nvCxnSpPr>
        <p:spPr>
          <a:xfrm>
            <a:off x="1726800" y="2294122"/>
            <a:ext cx="888982" cy="15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34C8C92E-47D0-B55A-C31A-23623853FBA1}"/>
              </a:ext>
            </a:extLst>
          </p:cNvPr>
          <p:cNvGrpSpPr/>
          <p:nvPr/>
        </p:nvGrpSpPr>
        <p:grpSpPr>
          <a:xfrm>
            <a:off x="261458" y="2042988"/>
            <a:ext cx="1913563" cy="866776"/>
            <a:chOff x="261458" y="2042988"/>
            <a:chExt cx="1913563" cy="866776"/>
          </a:xfrm>
        </p:grpSpPr>
        <p:grpSp>
          <p:nvGrpSpPr>
            <p:cNvPr id="12" name="Group 11">
              <a:extLst>
                <a:ext uri="{FF2B5EF4-FFF2-40B4-BE49-F238E27FC236}">
                  <a16:creationId xmlns:a16="http://schemas.microsoft.com/office/drawing/2014/main" id="{65D62C21-3786-4460-99D7-FDA8B9F0FE8F}"/>
                </a:ext>
              </a:extLst>
            </p:cNvPr>
            <p:cNvGrpSpPr/>
            <p:nvPr/>
          </p:nvGrpSpPr>
          <p:grpSpPr>
            <a:xfrm>
              <a:off x="261458" y="2042988"/>
              <a:ext cx="1409700" cy="866776"/>
              <a:chOff x="5948363" y="1354931"/>
              <a:chExt cx="1409700" cy="866776"/>
            </a:xfrm>
          </p:grpSpPr>
          <p:grpSp>
            <p:nvGrpSpPr>
              <p:cNvPr id="13" name="Group 12">
                <a:extLst>
                  <a:ext uri="{FF2B5EF4-FFF2-40B4-BE49-F238E27FC236}">
                    <a16:creationId xmlns:a16="http://schemas.microsoft.com/office/drawing/2014/main" id="{A224D3D6-61AA-4050-A387-783687C8F290}"/>
                  </a:ext>
                </a:extLst>
              </p:cNvPr>
              <p:cNvGrpSpPr/>
              <p:nvPr/>
            </p:nvGrpSpPr>
            <p:grpSpPr>
              <a:xfrm>
                <a:off x="5948363" y="1354931"/>
                <a:ext cx="1409700" cy="866776"/>
                <a:chOff x="5948363" y="1354931"/>
                <a:chExt cx="1409700" cy="866776"/>
              </a:xfrm>
            </p:grpSpPr>
            <p:pic>
              <p:nvPicPr>
                <p:cNvPr id="15" name="Picture 14">
                  <a:extLst>
                    <a:ext uri="{FF2B5EF4-FFF2-40B4-BE49-F238E27FC236}">
                      <a16:creationId xmlns:a16="http://schemas.microsoft.com/office/drawing/2014/main" id="{38980E5A-148E-4A14-8B0E-71AA2F4F80F3}"/>
                    </a:ext>
                  </a:extLst>
                </p:cNvPr>
                <p:cNvPicPr>
                  <a:picLocks noChangeAspect="1"/>
                </p:cNvPicPr>
                <p:nvPr/>
              </p:nvPicPr>
              <p:blipFill rotWithShape="1">
                <a:blip r:embed="rId2"/>
                <a:srcRect l="1536" t="2663"/>
                <a:stretch/>
              </p:blipFill>
              <p:spPr>
                <a:xfrm>
                  <a:off x="5979242" y="1354931"/>
                  <a:ext cx="1350950" cy="843070"/>
                </a:xfrm>
                <a:prstGeom prst="rect">
                  <a:avLst/>
                </a:prstGeom>
              </p:spPr>
            </p:pic>
            <p:sp>
              <p:nvSpPr>
                <p:cNvPr id="16" name="Rectangle 15">
                  <a:extLst>
                    <a:ext uri="{FF2B5EF4-FFF2-40B4-BE49-F238E27FC236}">
                      <a16:creationId xmlns:a16="http://schemas.microsoft.com/office/drawing/2014/main" id="{D809471E-EF1A-4015-9CB7-0E428825E0FB}"/>
                    </a:ext>
                  </a:extLst>
                </p:cNvPr>
                <p:cNvSpPr/>
                <p:nvPr/>
              </p:nvSpPr>
              <p:spPr>
                <a:xfrm>
                  <a:off x="5948363" y="1931194"/>
                  <a:ext cx="285750" cy="2238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AAEF488-9DA3-4E48-BB7A-4AC4B6B1A1A6}"/>
                    </a:ext>
                  </a:extLst>
                </p:cNvPr>
                <p:cNvSpPr/>
                <p:nvPr/>
              </p:nvSpPr>
              <p:spPr>
                <a:xfrm>
                  <a:off x="6817519" y="2040733"/>
                  <a:ext cx="540544" cy="180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Arrow Connector 13">
                <a:extLst>
                  <a:ext uri="{FF2B5EF4-FFF2-40B4-BE49-F238E27FC236}">
                    <a16:creationId xmlns:a16="http://schemas.microsoft.com/office/drawing/2014/main" id="{34CC0F31-8636-47DE-BAAC-DC4C707DD131}"/>
                  </a:ext>
                </a:extLst>
              </p:cNvPr>
              <p:cNvCxnSpPr/>
              <p:nvPr/>
            </p:nvCxnSpPr>
            <p:spPr>
              <a:xfrm>
                <a:off x="7136606" y="1766888"/>
                <a:ext cx="219075" cy="0"/>
              </a:xfrm>
              <a:prstGeom prst="straightConnector1">
                <a:avLst/>
              </a:prstGeom>
              <a:ln>
                <a:solidFill>
                  <a:srgbClr val="3D33FD"/>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a:extLst>
                <a:ext uri="{FF2B5EF4-FFF2-40B4-BE49-F238E27FC236}">
                  <a16:creationId xmlns:a16="http://schemas.microsoft.com/office/drawing/2014/main" id="{D55150C4-1F63-4CC8-98C0-7E7D2F4E6A3B}"/>
                </a:ext>
              </a:extLst>
            </p:cNvPr>
            <p:cNvCxnSpPr/>
            <p:nvPr/>
          </p:nvCxnSpPr>
          <p:spPr>
            <a:xfrm flipV="1">
              <a:off x="2175021" y="2271363"/>
              <a:ext cx="0" cy="3383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FD8D991-31ED-43FE-A223-DD413562AA38}"/>
                  </a:ext>
                </a:extLst>
              </p:cNvPr>
              <p:cNvSpPr txBox="1"/>
              <p:nvPr/>
            </p:nvSpPr>
            <p:spPr>
              <a:xfrm>
                <a:off x="188231" y="1124663"/>
                <a:ext cx="2847383" cy="646331"/>
              </a:xfrm>
              <a:prstGeom prst="rect">
                <a:avLst/>
              </a:prstGeom>
              <a:noFill/>
            </p:spPr>
            <p:txBody>
              <a:bodyPr wrap="none" rtlCol="0">
                <a:spAutoFit/>
              </a:bodyPr>
              <a:lstStyle/>
              <a:p>
                <a:pPr algn="ctr"/>
                <a:r>
                  <a:rPr lang="en-US" dirty="0"/>
                  <a:t>Qubit excitation ~ 5 GHz</a:t>
                </a:r>
              </a:p>
              <a:p>
                <a:pPr algn="ctr"/>
                <a14:m>
                  <m:oMath xmlns:m="http://schemas.openxmlformats.org/officeDocument/2006/math">
                    <m:r>
                      <a:rPr lang="en-US" i="1">
                        <a:latin typeface="Cambria Math" panose="02040503050406030204" pitchFamily="18" charset="0"/>
                        <a:ea typeface="Cambria Math" panose="02040503050406030204" pitchFamily="18" charset="0"/>
                      </a:rPr>
                      <m:t>ℏ</m:t>
                    </m:r>
                    <m:r>
                      <a:rPr lang="en-US" i="1">
                        <a:latin typeface="Cambria Math" panose="02040503050406030204" pitchFamily="18" charset="0"/>
                        <a:ea typeface="Cambria Math" panose="02040503050406030204" pitchFamily="18" charset="0"/>
                      </a:rPr>
                      <m:t>𝜔</m:t>
                    </m:r>
                  </m:oMath>
                </a14:m>
                <a:r>
                  <a:rPr lang="en-US" dirty="0"/>
                  <a:t> = 3 x 10</a:t>
                </a:r>
                <a:r>
                  <a:rPr lang="en-US" baseline="30000" dirty="0"/>
                  <a:t>-24</a:t>
                </a:r>
                <a:r>
                  <a:rPr lang="en-US" dirty="0"/>
                  <a:t>  joules (</a:t>
                </a:r>
                <a:r>
                  <a:rPr lang="en-US" dirty="0" err="1"/>
                  <a:t>yocto</a:t>
                </a:r>
                <a:r>
                  <a:rPr lang="en-US" dirty="0"/>
                  <a:t>)</a:t>
                </a:r>
              </a:p>
            </p:txBody>
          </p:sp>
        </mc:Choice>
        <mc:Fallback xmlns="">
          <p:sp>
            <p:nvSpPr>
              <p:cNvPr id="26" name="TextBox 25">
                <a:extLst>
                  <a:ext uri="{FF2B5EF4-FFF2-40B4-BE49-F238E27FC236}">
                    <a16:creationId xmlns:a16="http://schemas.microsoft.com/office/drawing/2014/main" id="{0FD8D991-31ED-43FE-A223-DD413562AA38}"/>
                  </a:ext>
                </a:extLst>
              </p:cNvPr>
              <p:cNvSpPr txBox="1">
                <a:spLocks noRot="1" noChangeAspect="1" noMove="1" noResize="1" noEditPoints="1" noAdjustHandles="1" noChangeArrowheads="1" noChangeShapeType="1" noTextEdit="1"/>
              </p:cNvSpPr>
              <p:nvPr/>
            </p:nvSpPr>
            <p:spPr>
              <a:xfrm>
                <a:off x="188231" y="1124663"/>
                <a:ext cx="2847383" cy="646331"/>
              </a:xfrm>
              <a:prstGeom prst="rect">
                <a:avLst/>
              </a:prstGeom>
              <a:blipFill>
                <a:blip r:embed="rId3"/>
                <a:stretch>
                  <a:fillRect t="-4673" r="-1499" b="-13084"/>
                </a:stretch>
              </a:blipFill>
            </p:spPr>
            <p:txBody>
              <a:bodyPr/>
              <a:lstStyle/>
              <a:p>
                <a:r>
                  <a:rPr lang="en-US">
                    <a:noFill/>
                  </a:rPr>
                  <a:t> </a:t>
                </a:r>
              </a:p>
            </p:txBody>
          </p:sp>
        </mc:Fallback>
      </mc:AlternateContent>
      <p:grpSp>
        <p:nvGrpSpPr>
          <p:cNvPr id="35" name="Group 34">
            <a:extLst>
              <a:ext uri="{FF2B5EF4-FFF2-40B4-BE49-F238E27FC236}">
                <a16:creationId xmlns:a16="http://schemas.microsoft.com/office/drawing/2014/main" id="{0BAE81F7-447A-4497-A8DC-9A12CBA8BE7C}"/>
              </a:ext>
            </a:extLst>
          </p:cNvPr>
          <p:cNvGrpSpPr/>
          <p:nvPr/>
        </p:nvGrpSpPr>
        <p:grpSpPr>
          <a:xfrm>
            <a:off x="6415" y="3295493"/>
            <a:ext cx="3273744" cy="3236987"/>
            <a:chOff x="5681361" y="3301199"/>
            <a:chExt cx="3273744" cy="3236987"/>
          </a:xfrm>
        </p:grpSpPr>
        <p:sp>
          <p:nvSpPr>
            <p:cNvPr id="4" name="Rectangle 3">
              <a:extLst>
                <a:ext uri="{FF2B5EF4-FFF2-40B4-BE49-F238E27FC236}">
                  <a16:creationId xmlns:a16="http://schemas.microsoft.com/office/drawing/2014/main" id="{1BEE3A27-1B1F-4A68-909A-2C5D2CCA6453}"/>
                </a:ext>
              </a:extLst>
            </p:cNvPr>
            <p:cNvSpPr/>
            <p:nvPr/>
          </p:nvSpPr>
          <p:spPr>
            <a:xfrm>
              <a:off x="5681361" y="4265875"/>
              <a:ext cx="3058942" cy="22723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7E6F3C0-320F-4ABF-BE07-BBEA6FE23217}"/>
                </a:ext>
              </a:extLst>
            </p:cNvPr>
            <p:cNvSpPr txBox="1"/>
            <p:nvPr/>
          </p:nvSpPr>
          <p:spPr>
            <a:xfrm>
              <a:off x="6045334" y="3301199"/>
              <a:ext cx="2909771" cy="369332"/>
            </a:xfrm>
            <a:prstGeom prst="rect">
              <a:avLst/>
            </a:prstGeom>
            <a:noFill/>
          </p:spPr>
          <p:txBody>
            <a:bodyPr wrap="none" rtlCol="0">
              <a:spAutoFit/>
            </a:bodyPr>
            <a:lstStyle/>
            <a:p>
              <a:r>
                <a:rPr lang="en-US" dirty="0"/>
                <a:t>Excited state population vs. T</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F66AC8C-0789-448D-B870-C1A9BD6943C5}"/>
                    </a:ext>
                  </a:extLst>
                </p:cNvPr>
                <p:cNvSpPr txBox="1"/>
                <p:nvPr/>
              </p:nvSpPr>
              <p:spPr>
                <a:xfrm>
                  <a:off x="6245011" y="3659888"/>
                  <a:ext cx="1931641" cy="52392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𝑛</m:t>
                            </m:r>
                          </m:e>
                        </m:acc>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ℏ</m:t>
                                </m:r>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𝑘</m:t>
                                    </m:r>
                                  </m:e>
                                  <m:sub>
                                    <m:r>
                                      <a:rPr lang="en-US" b="0" i="1" smtClean="0">
                                        <a:latin typeface="Cambria Math" panose="02040503050406030204" pitchFamily="18" charset="0"/>
                                        <a:ea typeface="Cambria Math" panose="02040503050406030204" pitchFamily="18" charset="0"/>
                                      </a:rPr>
                                      <m:t>𝐵</m:t>
                                    </m:r>
                                  </m:sub>
                                </m:sSub>
                                <m:r>
                                  <a:rPr lang="en-US" b="0" i="1" smtClean="0">
                                    <a:latin typeface="Cambria Math" panose="02040503050406030204" pitchFamily="18" charset="0"/>
                                    <a:ea typeface="Cambria Math" panose="02040503050406030204" pitchFamily="18" charset="0"/>
                                  </a:rPr>
                                  <m:t>𝑇</m:t>
                                </m:r>
                              </m:sup>
                            </m:sSup>
                            <m:r>
                              <a:rPr lang="en-US" b="0" i="1" smtClean="0">
                                <a:latin typeface="Cambria Math" panose="02040503050406030204" pitchFamily="18" charset="0"/>
                              </a:rPr>
                              <m:t> −1</m:t>
                            </m:r>
                          </m:den>
                        </m:f>
                      </m:oMath>
                    </m:oMathPara>
                  </a14:m>
                  <a:endParaRPr lang="en-US" dirty="0"/>
                </a:p>
              </p:txBody>
            </p:sp>
          </mc:Choice>
          <mc:Fallback xmlns="">
            <p:sp>
              <p:nvSpPr>
                <p:cNvPr id="28" name="TextBox 27">
                  <a:extLst>
                    <a:ext uri="{FF2B5EF4-FFF2-40B4-BE49-F238E27FC236}">
                      <a16:creationId xmlns:a16="http://schemas.microsoft.com/office/drawing/2014/main" id="{7F66AC8C-0789-448D-B870-C1A9BD6943C5}"/>
                    </a:ext>
                  </a:extLst>
                </p:cNvPr>
                <p:cNvSpPr txBox="1">
                  <a:spLocks noRot="1" noChangeAspect="1" noMove="1" noResize="1" noEditPoints="1" noAdjustHandles="1" noChangeArrowheads="1" noChangeShapeType="1" noTextEdit="1"/>
                </p:cNvSpPr>
                <p:nvPr/>
              </p:nvSpPr>
              <p:spPr>
                <a:xfrm>
                  <a:off x="6245011" y="3659888"/>
                  <a:ext cx="1931641" cy="52392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9" name="Object 28">
                  <a:extLst>
                    <a:ext uri="{FF2B5EF4-FFF2-40B4-BE49-F238E27FC236}">
                      <a16:creationId xmlns:a16="http://schemas.microsoft.com/office/drawing/2014/main" id="{D60B5A69-FED4-4CFF-AA13-45D1DBCEC6A3}"/>
                    </a:ext>
                  </a:extLst>
                </p:cNvPr>
                <p:cNvGraphicFramePr>
                  <a:graphicFrameLocks noChangeAspect="1"/>
                </p:cNvGraphicFramePr>
                <p:nvPr/>
              </p:nvGraphicFramePr>
              <p:xfrm>
                <a:off x="5919489" y="4242341"/>
                <a:ext cx="2967769" cy="2272311"/>
              </p:xfrm>
              <a:graphic>
                <a:graphicData uri="http://schemas.openxmlformats.org/presentationml/2006/ole">
                  <mc:AlternateContent>
                    <mc:Choice xmlns:v="urn:schemas-microsoft-com:vml" Requires="v">
                      <p:oleObj name="Graph" r:id="rId7" imgW="3901320" imgH="2986920" progId="Origin50.Graph">
                        <p:embed/>
                      </p:oleObj>
                    </mc:Choice>
                    <mc:Fallback>
                      <p:oleObj name="Graph" r:id="rId7" imgW="3901320" imgH="2986920" progId="Origin50.Graph">
                        <p:embed/>
                        <p:pic>
                          <p:nvPicPr>
                            <p:cNvPr id="29" name="Object 28">
                              <a:extLst>
                                <a:ext uri="{FF2B5EF4-FFF2-40B4-BE49-F238E27FC236}">
                                  <a16:creationId xmlns:a16="http://schemas.microsoft.com/office/drawing/2014/main" id="{D60B5A69-FED4-4CFF-AA13-45D1DBCEC6A3}"/>
                                </a:ext>
                              </a:extLst>
                            </p:cNvPr>
                            <p:cNvPicPr/>
                            <p:nvPr/>
                          </p:nvPicPr>
                          <p:blipFill>
                            <a:blip r:embed="rId8"/>
                            <a:stretch>
                              <a:fillRect/>
                            </a:stretch>
                          </p:blipFill>
                          <p:spPr>
                            <a:xfrm>
                              <a:off x="5919489" y="4242341"/>
                              <a:ext cx="2967769" cy="2272311"/>
                            </a:xfrm>
                            <a:prstGeom prst="rect">
                              <a:avLst/>
                            </a:prstGeom>
                          </p:spPr>
                        </p:pic>
                      </p:oleObj>
                    </mc:Fallback>
                  </mc:AlternateContent>
                </a:graphicData>
              </a:graphic>
            </p:graphicFrame>
          </mc:Choice>
          <mc:Fallback xmlns="">
            <p:graphicFrame>
              <p:nvGraphicFramePr>
                <p:cNvPr id="29" name="Object 28">
                  <a:extLst>
                    <a:ext uri="{FF2B5EF4-FFF2-40B4-BE49-F238E27FC236}">
                      <a16:creationId xmlns:a16="http://schemas.microsoft.com/office/drawing/2014/main" id="{D60B5A69-FED4-4CFF-AA13-45D1DBCEC6A3}"/>
                    </a:ext>
                  </a:extLst>
                </p:cNvPr>
                <p:cNvGraphicFramePr>
                  <a:graphicFrameLocks noChangeAspect="1"/>
                </p:cNvGraphicFramePr>
                <p:nvPr>
                  <p:extLst>
                    <p:ext uri="{D42A27DB-BD31-4B8C-83A1-F6EECF244321}">
                      <p14:modId xmlns:p14="http://schemas.microsoft.com/office/powerpoint/2010/main" val="3052438622"/>
                    </p:ext>
                  </p:extLst>
                </p:nvPr>
              </p:nvGraphicFramePr>
              <p:xfrm>
                <a:off x="5919489" y="4242341"/>
                <a:ext cx="2967769" cy="2272311"/>
              </p:xfrm>
              <a:graphic>
                <a:graphicData uri="http://schemas.openxmlformats.org/presentationml/2006/ole">
                  <mc:AlternateContent>
                    <mc:Choice xmlns:v="urn:schemas-microsoft-com:vml" Requires="v">
                      <p:oleObj spid="_x0000_s77830" name="Graph" r:id="rId9" imgW="3901320" imgH="2986920" progId="Origin50.Graph">
                        <p:embed/>
                      </p:oleObj>
                    </mc:Choice>
                    <mc:Fallback>
                      <p:oleObj name="Graph" r:id="rId9" imgW="3901320" imgH="2986920" progId="Origin50.Graph">
                        <p:embed/>
                        <p:pic>
                          <p:nvPicPr>
                            <p:cNvPr id="36" name="Object 35"/>
                            <p:cNvPicPr/>
                            <p:nvPr/>
                          </p:nvPicPr>
                          <p:blipFill>
                            <a:blip r:embed="rId10"/>
                            <a:stretch>
                              <a:fillRect/>
                            </a:stretch>
                          </p:blipFill>
                          <p:spPr>
                            <a:xfrm>
                              <a:off x="5919489" y="4242341"/>
                              <a:ext cx="2967769" cy="2272311"/>
                            </a:xfrm>
                            <a:prstGeom prst="rect">
                              <a:avLst/>
                            </a:prstGeom>
                          </p:spPr>
                        </p:pic>
                      </p:oleObj>
                    </mc:Fallback>
                  </mc:AlternateContent>
                </a:graphicData>
              </a:graphic>
            </p:graphicFrame>
          </mc:Fallback>
        </mc:AlternateContent>
        <p:cxnSp>
          <p:nvCxnSpPr>
            <p:cNvPr id="30" name="Straight Connector 29">
              <a:extLst>
                <a:ext uri="{FF2B5EF4-FFF2-40B4-BE49-F238E27FC236}">
                  <a16:creationId xmlns:a16="http://schemas.microsoft.com/office/drawing/2014/main" id="{B2B251E9-BB0B-4621-94EC-886B33F412DB}"/>
                </a:ext>
              </a:extLst>
            </p:cNvPr>
            <p:cNvCxnSpPr/>
            <p:nvPr/>
          </p:nvCxnSpPr>
          <p:spPr>
            <a:xfrm>
              <a:off x="6489471" y="5729762"/>
              <a:ext cx="19108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B7503F3-F7D2-4DEE-ACD1-B7EDF741EAE8}"/>
                </a:ext>
              </a:extLst>
            </p:cNvPr>
            <p:cNvCxnSpPr/>
            <p:nvPr/>
          </p:nvCxnSpPr>
          <p:spPr>
            <a:xfrm flipV="1">
              <a:off x="6908623" y="4646479"/>
              <a:ext cx="18863" cy="1464041"/>
            </a:xfrm>
            <a:prstGeom prst="line">
              <a:avLst/>
            </a:prstGeom>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12C9C17A-6573-4FA3-9F33-B90AA822DD81}"/>
              </a:ext>
            </a:extLst>
          </p:cNvPr>
          <p:cNvSpPr txBox="1"/>
          <p:nvPr/>
        </p:nvSpPr>
        <p:spPr>
          <a:xfrm>
            <a:off x="3326815" y="947874"/>
            <a:ext cx="5692802" cy="558460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t>Qubits are initialized by cooling to start in |0&gt; </a:t>
            </a:r>
          </a:p>
          <a:p>
            <a:pPr marL="285750" indent="-285750">
              <a:lnSpc>
                <a:spcPct val="150000"/>
              </a:lnSpc>
              <a:buFont typeface="Arial" panose="020B0604020202020204" pitchFamily="34" charset="0"/>
              <a:buChar char="•"/>
            </a:pPr>
            <a:r>
              <a:rPr lang="en-US" sz="2000" dirty="0"/>
              <a:t>Low T ensures pure initial state preparation </a:t>
            </a:r>
          </a:p>
          <a:p>
            <a:pPr marL="285750" indent="-285750">
              <a:lnSpc>
                <a:spcPct val="150000"/>
              </a:lnSpc>
              <a:buFont typeface="Arial" panose="020B0604020202020204" pitchFamily="34" charset="0"/>
              <a:buChar char="•"/>
            </a:pPr>
            <a:r>
              <a:rPr lang="en-US" sz="2000" dirty="0"/>
              <a:t>Need:</a:t>
            </a:r>
          </a:p>
          <a:p>
            <a:pPr marL="742950" lvl="1" indent="-285750">
              <a:lnSpc>
                <a:spcPct val="150000"/>
              </a:lnSpc>
              <a:buFont typeface="Arial" panose="020B0604020202020204" pitchFamily="34" charset="0"/>
              <a:buChar char="•"/>
            </a:pPr>
            <a:r>
              <a:rPr lang="en-US" sz="2000" dirty="0"/>
              <a:t>T &lt; 22 mK for to stay in |0&gt; with P&gt;99.99%</a:t>
            </a:r>
          </a:p>
          <a:p>
            <a:pPr marL="1200150" lvl="2" indent="-285750">
              <a:lnSpc>
                <a:spcPct val="150000"/>
              </a:lnSpc>
              <a:buFont typeface="Arial" panose="020B0604020202020204" pitchFamily="34" charset="0"/>
              <a:buChar char="•"/>
            </a:pPr>
            <a:r>
              <a:rPr lang="en-US" sz="2000" dirty="0"/>
              <a:t>reduces radiation that might affect qubit state after initialization </a:t>
            </a:r>
          </a:p>
          <a:p>
            <a:pPr marL="742950" lvl="1" indent="-285750">
              <a:lnSpc>
                <a:spcPct val="150000"/>
              </a:lnSpc>
              <a:buFont typeface="Arial" panose="020B0604020202020204" pitchFamily="34" charset="0"/>
              <a:buChar char="•"/>
            </a:pPr>
            <a:r>
              <a:rPr lang="en-US" sz="2000" dirty="0"/>
              <a:t>Good thermalization – Au plated Cu boxes</a:t>
            </a:r>
          </a:p>
          <a:p>
            <a:pPr marL="1200150" lvl="2" indent="-285750">
              <a:lnSpc>
                <a:spcPct val="150000"/>
              </a:lnSpc>
              <a:buFont typeface="Arial" panose="020B0604020202020204" pitchFamily="34" charset="0"/>
              <a:buChar char="•"/>
            </a:pPr>
            <a:r>
              <a:rPr lang="en-US" sz="2000" dirty="0"/>
              <a:t>RF hygiene – coaxial cables</a:t>
            </a:r>
          </a:p>
          <a:p>
            <a:pPr marL="1200150" lvl="2" indent="-285750">
              <a:lnSpc>
                <a:spcPct val="150000"/>
              </a:lnSpc>
              <a:buFont typeface="Arial" panose="020B0604020202020204" pitchFamily="34" charset="0"/>
              <a:buChar char="•"/>
            </a:pPr>
            <a:r>
              <a:rPr lang="en-US" sz="2000" dirty="0"/>
              <a:t>-70 dB attenuation on RF lines </a:t>
            </a:r>
          </a:p>
          <a:p>
            <a:pPr marL="742950" lvl="1" indent="-285750">
              <a:lnSpc>
                <a:spcPct val="150000"/>
              </a:lnSpc>
              <a:buFont typeface="Arial" panose="020B0604020202020204" pitchFamily="34" charset="0"/>
              <a:buChar char="•"/>
            </a:pPr>
            <a:r>
              <a:rPr lang="en-US" sz="2000" dirty="0"/>
              <a:t>Magnetic &amp; RF shielding</a:t>
            </a:r>
          </a:p>
          <a:p>
            <a:pPr marL="1200150" lvl="2" indent="-285750">
              <a:lnSpc>
                <a:spcPct val="150000"/>
              </a:lnSpc>
              <a:buFont typeface="Arial" panose="020B0604020202020204" pitchFamily="34" charset="0"/>
              <a:buChar char="•"/>
            </a:pPr>
            <a:r>
              <a:rPr lang="en-US" sz="2000" dirty="0"/>
              <a:t>Reduces noise and protects SQUIDS that are used for tuning qubits, couplers</a:t>
            </a:r>
          </a:p>
        </p:txBody>
      </p:sp>
      <p:pic>
        <p:nvPicPr>
          <p:cNvPr id="42" name="Picture 41">
            <a:extLst>
              <a:ext uri="{FF2B5EF4-FFF2-40B4-BE49-F238E27FC236}">
                <a16:creationId xmlns:a16="http://schemas.microsoft.com/office/drawing/2014/main" id="{F01C3FB6-B43B-313A-89B7-07D01D65DC0B}"/>
              </a:ext>
            </a:extLst>
          </p:cNvPr>
          <p:cNvPicPr>
            <a:picLocks noChangeAspect="1"/>
          </p:cNvPicPr>
          <p:nvPr/>
        </p:nvPicPr>
        <p:blipFill>
          <a:blip r:embed="rId11"/>
          <a:stretch>
            <a:fillRect/>
          </a:stretch>
        </p:blipFill>
        <p:spPr>
          <a:xfrm>
            <a:off x="9249775" y="981580"/>
            <a:ext cx="2666166" cy="4997157"/>
          </a:xfrm>
          <a:prstGeom prst="rect">
            <a:avLst/>
          </a:prstGeom>
        </p:spPr>
      </p:pic>
      <p:sp>
        <p:nvSpPr>
          <p:cNvPr id="44" name="TextBox 43">
            <a:extLst>
              <a:ext uri="{FF2B5EF4-FFF2-40B4-BE49-F238E27FC236}">
                <a16:creationId xmlns:a16="http://schemas.microsoft.com/office/drawing/2014/main" id="{E7E3ABE3-084E-C524-322B-CBD0CFCEED67}"/>
              </a:ext>
            </a:extLst>
          </p:cNvPr>
          <p:cNvSpPr txBox="1"/>
          <p:nvPr/>
        </p:nvSpPr>
        <p:spPr>
          <a:xfrm>
            <a:off x="9923640" y="6100928"/>
            <a:ext cx="1804456" cy="707886"/>
          </a:xfrm>
          <a:prstGeom prst="rect">
            <a:avLst/>
          </a:prstGeom>
          <a:noFill/>
        </p:spPr>
        <p:txBody>
          <a:bodyPr wrap="square">
            <a:spAutoFit/>
          </a:bodyPr>
          <a:lstStyle/>
          <a:p>
            <a:pPr defTabSz="342900"/>
            <a:r>
              <a:rPr lang="en-US" sz="2000" dirty="0">
                <a:solidFill>
                  <a:srgbClr val="000000"/>
                </a:solidFill>
                <a:latin typeface="Calibri" panose="020F0502020204030204" pitchFamily="34" charset="0"/>
              </a:rPr>
              <a:t>T 	&lt; 0.02 K     	~RT/15,000</a:t>
            </a:r>
            <a:endParaRPr lang="en-US" sz="2000" dirty="0"/>
          </a:p>
        </p:txBody>
      </p:sp>
      <p:sp>
        <p:nvSpPr>
          <p:cNvPr id="45" name="TextBox 44">
            <a:extLst>
              <a:ext uri="{FF2B5EF4-FFF2-40B4-BE49-F238E27FC236}">
                <a16:creationId xmlns:a16="http://schemas.microsoft.com/office/drawing/2014/main" id="{643EA428-83F0-8A65-6029-CF98EC7C99D1}"/>
              </a:ext>
            </a:extLst>
          </p:cNvPr>
          <p:cNvSpPr txBox="1"/>
          <p:nvPr/>
        </p:nvSpPr>
        <p:spPr>
          <a:xfrm>
            <a:off x="9437620" y="351325"/>
            <a:ext cx="2290476" cy="707886"/>
          </a:xfrm>
          <a:prstGeom prst="rect">
            <a:avLst/>
          </a:prstGeom>
          <a:noFill/>
        </p:spPr>
        <p:txBody>
          <a:bodyPr wrap="square">
            <a:spAutoFit/>
          </a:bodyPr>
          <a:lstStyle/>
          <a:p>
            <a:pPr algn="ctr"/>
            <a:r>
              <a:rPr lang="en-US" sz="2000" dirty="0">
                <a:solidFill>
                  <a:srgbClr val="000000"/>
                </a:solidFill>
                <a:latin typeface="Calibri" panose="020F0502020204030204" pitchFamily="34" charset="0"/>
              </a:rPr>
              <a:t>Room temperature</a:t>
            </a:r>
          </a:p>
          <a:p>
            <a:pPr algn="ctr"/>
            <a:r>
              <a:rPr lang="en-US" sz="2000" dirty="0">
                <a:solidFill>
                  <a:srgbClr val="000000"/>
                </a:solidFill>
                <a:latin typeface="Calibri" panose="020F0502020204030204" pitchFamily="34" charset="0"/>
              </a:rPr>
              <a:t>T ~ 300 K</a:t>
            </a:r>
            <a:endParaRPr lang="en-US" sz="2000" dirty="0"/>
          </a:p>
        </p:txBody>
      </p:sp>
      <p:cxnSp>
        <p:nvCxnSpPr>
          <p:cNvPr id="6" name="Straight Arrow Connector 5">
            <a:extLst>
              <a:ext uri="{FF2B5EF4-FFF2-40B4-BE49-F238E27FC236}">
                <a16:creationId xmlns:a16="http://schemas.microsoft.com/office/drawing/2014/main" id="{DB80EB79-DBB9-BF19-E5D2-3B2140624BC7}"/>
              </a:ext>
            </a:extLst>
          </p:cNvPr>
          <p:cNvCxnSpPr>
            <a:cxnSpLocks/>
          </p:cNvCxnSpPr>
          <p:nvPr/>
        </p:nvCxnSpPr>
        <p:spPr>
          <a:xfrm>
            <a:off x="2348202" y="2311341"/>
            <a:ext cx="0" cy="3383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58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FAF9D-F929-1C61-D3F8-1DB441962FF4}"/>
              </a:ext>
            </a:extLst>
          </p:cNvPr>
          <p:cNvSpPr>
            <a:spLocks noGrp="1"/>
          </p:cNvSpPr>
          <p:nvPr>
            <p:ph type="title"/>
          </p:nvPr>
        </p:nvSpPr>
        <p:spPr>
          <a:xfrm>
            <a:off x="0" y="0"/>
            <a:ext cx="8813800" cy="609600"/>
          </a:xfrm>
        </p:spPr>
        <p:txBody>
          <a:bodyPr>
            <a:normAutofit fontScale="90000"/>
          </a:bodyPr>
          <a:lstStyle/>
          <a:p>
            <a:r>
              <a:rPr lang="en-US" dirty="0"/>
              <a:t>At bottom – magnetic shield, cold finger, sample boxes</a:t>
            </a:r>
          </a:p>
        </p:txBody>
      </p:sp>
      <p:pic>
        <p:nvPicPr>
          <p:cNvPr id="4" name="Picture 3" descr="A close-up of a computer part&#10;&#10;Description automatically generated with low confidence">
            <a:extLst>
              <a:ext uri="{FF2B5EF4-FFF2-40B4-BE49-F238E27FC236}">
                <a16:creationId xmlns:a16="http://schemas.microsoft.com/office/drawing/2014/main" id="{D5E79A43-EE00-CC3B-80CE-1480C2DCBB8D}"/>
              </a:ext>
            </a:extLst>
          </p:cNvPr>
          <p:cNvPicPr>
            <a:picLocks noChangeAspect="1"/>
          </p:cNvPicPr>
          <p:nvPr/>
        </p:nvPicPr>
        <p:blipFill rotWithShape="1">
          <a:blip r:embed="rId2"/>
          <a:srcRect t="554" b="16594"/>
          <a:stretch/>
        </p:blipFill>
        <p:spPr>
          <a:xfrm rot="16200000">
            <a:off x="8828496" y="1609545"/>
            <a:ext cx="4148911" cy="2578100"/>
          </a:xfrm>
          <a:prstGeom prst="rect">
            <a:avLst/>
          </a:prstGeom>
        </p:spPr>
      </p:pic>
      <p:pic>
        <p:nvPicPr>
          <p:cNvPr id="10" name="Content Placeholder 9" descr="A metal cylinder on a table&#10;&#10;Description automatically generated">
            <a:extLst>
              <a:ext uri="{FF2B5EF4-FFF2-40B4-BE49-F238E27FC236}">
                <a16:creationId xmlns:a16="http://schemas.microsoft.com/office/drawing/2014/main" id="{F0642B6E-4F35-B392-1794-EF291323ABB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2021" t="-1001" r="24449" b="1001"/>
          <a:stretch/>
        </p:blipFill>
        <p:spPr>
          <a:xfrm>
            <a:off x="160718" y="963839"/>
            <a:ext cx="2404681" cy="4143195"/>
          </a:xfrm>
        </p:spPr>
      </p:pic>
      <p:sp>
        <p:nvSpPr>
          <p:cNvPr id="11" name="TextBox 10">
            <a:extLst>
              <a:ext uri="{FF2B5EF4-FFF2-40B4-BE49-F238E27FC236}">
                <a16:creationId xmlns:a16="http://schemas.microsoft.com/office/drawing/2014/main" id="{BA0854DE-E600-0F7A-88E0-ECF7838033DC}"/>
              </a:ext>
            </a:extLst>
          </p:cNvPr>
          <p:cNvSpPr txBox="1"/>
          <p:nvPr/>
        </p:nvSpPr>
        <p:spPr>
          <a:xfrm>
            <a:off x="3369632" y="945236"/>
            <a:ext cx="6117380" cy="1631216"/>
          </a:xfrm>
          <a:prstGeom prst="rect">
            <a:avLst/>
          </a:prstGeom>
          <a:noFill/>
        </p:spPr>
        <p:txBody>
          <a:bodyPr wrap="none" rtlCol="0">
            <a:spAutoFit/>
          </a:bodyPr>
          <a:lstStyle/>
          <a:p>
            <a:pPr marL="342900" indent="-342900">
              <a:buFont typeface="Arial" panose="020B0604020202020204" pitchFamily="34" charset="0"/>
              <a:buChar char="•"/>
            </a:pPr>
            <a:r>
              <a:rPr lang="en-US" sz="2000" dirty="0"/>
              <a:t>Extensive simulation work (</a:t>
            </a:r>
            <a:r>
              <a:rPr lang="en-US" sz="2000" dirty="0" err="1"/>
              <a:t>Solidworks</a:t>
            </a:r>
            <a:r>
              <a:rPr lang="en-US" sz="2000" dirty="0"/>
              <a:t>, </a:t>
            </a:r>
            <a:r>
              <a:rPr lang="en-US" sz="2000" dirty="0" err="1"/>
              <a:t>Comsol</a:t>
            </a:r>
            <a:r>
              <a:rPr lang="en-US" sz="2000" dirty="0"/>
              <a:t>, HFSS)</a:t>
            </a:r>
          </a:p>
          <a:p>
            <a:pPr marL="800100" lvl="1" indent="-342900">
              <a:buFont typeface="Arial" panose="020B0604020202020204" pitchFamily="34" charset="0"/>
              <a:buChar char="•"/>
            </a:pPr>
            <a:r>
              <a:rPr lang="en-US" sz="2000" dirty="0"/>
              <a:t>Magnetic field attenuation &gt; 10</a:t>
            </a:r>
            <a:r>
              <a:rPr lang="en-US" sz="2000" baseline="30000" dirty="0"/>
              <a:t>4</a:t>
            </a:r>
            <a:endParaRPr lang="en-US" sz="2000" dirty="0"/>
          </a:p>
          <a:p>
            <a:pPr marL="800100" lvl="1" indent="-342900">
              <a:buFont typeface="Arial" panose="020B0604020202020204" pitchFamily="34" charset="0"/>
              <a:buChar char="•"/>
            </a:pPr>
            <a:r>
              <a:rPr lang="en-US" sz="2000" dirty="0"/>
              <a:t>Thermalization </a:t>
            </a:r>
          </a:p>
          <a:p>
            <a:pPr marL="800100" lvl="1" indent="-342900">
              <a:buFont typeface="Arial" panose="020B0604020202020204" pitchFamily="34" charset="0"/>
              <a:buChar char="•"/>
            </a:pPr>
            <a:r>
              <a:rPr lang="en-US" sz="2000" dirty="0"/>
              <a:t>Vibration norm mode analysis</a:t>
            </a:r>
          </a:p>
          <a:p>
            <a:pPr marL="800100" lvl="1" indent="-342900">
              <a:buFont typeface="Arial" panose="020B0604020202020204" pitchFamily="34" charset="0"/>
              <a:buChar char="•"/>
            </a:pPr>
            <a:r>
              <a:rPr lang="en-US" sz="2000" dirty="0"/>
              <a:t>Boxes - E-M mode analysis</a:t>
            </a:r>
          </a:p>
        </p:txBody>
      </p:sp>
      <p:pic>
        <p:nvPicPr>
          <p:cNvPr id="13" name="Picture 12">
            <a:extLst>
              <a:ext uri="{FF2B5EF4-FFF2-40B4-BE49-F238E27FC236}">
                <a16:creationId xmlns:a16="http://schemas.microsoft.com/office/drawing/2014/main" id="{CD36C083-5362-53B3-FDE8-A52C10BBEFAC}"/>
              </a:ext>
            </a:extLst>
          </p:cNvPr>
          <p:cNvPicPr>
            <a:picLocks noChangeAspect="1"/>
          </p:cNvPicPr>
          <p:nvPr/>
        </p:nvPicPr>
        <p:blipFill>
          <a:blip r:embed="rId4"/>
          <a:stretch>
            <a:fillRect/>
          </a:stretch>
        </p:blipFill>
        <p:spPr>
          <a:xfrm>
            <a:off x="4624614" y="3035436"/>
            <a:ext cx="4857750" cy="3438525"/>
          </a:xfrm>
          <a:prstGeom prst="rect">
            <a:avLst/>
          </a:prstGeom>
        </p:spPr>
      </p:pic>
      <p:pic>
        <p:nvPicPr>
          <p:cNvPr id="17" name="Picture 16">
            <a:extLst>
              <a:ext uri="{FF2B5EF4-FFF2-40B4-BE49-F238E27FC236}">
                <a16:creationId xmlns:a16="http://schemas.microsoft.com/office/drawing/2014/main" id="{AF815B78-66A7-AD00-B183-A3D90CD97E99}"/>
              </a:ext>
            </a:extLst>
          </p:cNvPr>
          <p:cNvPicPr>
            <a:picLocks noChangeAspect="1"/>
          </p:cNvPicPr>
          <p:nvPr/>
        </p:nvPicPr>
        <p:blipFill rotWithShape="1">
          <a:blip r:embed="rId5"/>
          <a:srcRect l="20305" t="16977" r="46082"/>
          <a:stretch/>
        </p:blipFill>
        <p:spPr>
          <a:xfrm>
            <a:off x="5473605" y="3949794"/>
            <a:ext cx="1230582" cy="2046514"/>
          </a:xfrm>
          <a:prstGeom prst="rect">
            <a:avLst/>
          </a:prstGeom>
        </p:spPr>
      </p:pic>
      <p:pic>
        <p:nvPicPr>
          <p:cNvPr id="18" name="Picture 17">
            <a:extLst>
              <a:ext uri="{FF2B5EF4-FFF2-40B4-BE49-F238E27FC236}">
                <a16:creationId xmlns:a16="http://schemas.microsoft.com/office/drawing/2014/main" id="{6C023833-7833-5CF7-26E6-F89E20905687}"/>
              </a:ext>
            </a:extLst>
          </p:cNvPr>
          <p:cNvPicPr>
            <a:picLocks noChangeAspect="1"/>
          </p:cNvPicPr>
          <p:nvPr/>
        </p:nvPicPr>
        <p:blipFill rotWithShape="1">
          <a:blip r:embed="rId5"/>
          <a:srcRect l="81239" t="12632" r="963" b="4345"/>
          <a:stretch/>
        </p:blipFill>
        <p:spPr>
          <a:xfrm>
            <a:off x="8635359" y="3731441"/>
            <a:ext cx="651577" cy="2046514"/>
          </a:xfrm>
          <a:prstGeom prst="rect">
            <a:avLst/>
          </a:prstGeom>
        </p:spPr>
      </p:pic>
      <p:pic>
        <p:nvPicPr>
          <p:cNvPr id="20" name="Picture 19">
            <a:extLst>
              <a:ext uri="{FF2B5EF4-FFF2-40B4-BE49-F238E27FC236}">
                <a16:creationId xmlns:a16="http://schemas.microsoft.com/office/drawing/2014/main" id="{718893F3-FB48-8C25-7354-66559840B279}"/>
              </a:ext>
            </a:extLst>
          </p:cNvPr>
          <p:cNvPicPr>
            <a:picLocks noChangeAspect="1"/>
          </p:cNvPicPr>
          <p:nvPr/>
        </p:nvPicPr>
        <p:blipFill>
          <a:blip r:embed="rId6"/>
          <a:stretch>
            <a:fillRect/>
          </a:stretch>
        </p:blipFill>
        <p:spPr>
          <a:xfrm>
            <a:off x="3154759" y="2982141"/>
            <a:ext cx="1599456" cy="3545114"/>
          </a:xfrm>
          <a:prstGeom prst="rect">
            <a:avLst/>
          </a:prstGeom>
        </p:spPr>
      </p:pic>
      <p:cxnSp>
        <p:nvCxnSpPr>
          <p:cNvPr id="22" name="Straight Connector 21">
            <a:extLst>
              <a:ext uri="{FF2B5EF4-FFF2-40B4-BE49-F238E27FC236}">
                <a16:creationId xmlns:a16="http://schemas.microsoft.com/office/drawing/2014/main" id="{FEEDBB28-F4C8-A65F-65B1-E851D97743CB}"/>
              </a:ext>
            </a:extLst>
          </p:cNvPr>
          <p:cNvCxnSpPr>
            <a:cxnSpLocks/>
          </p:cNvCxnSpPr>
          <p:nvPr/>
        </p:nvCxnSpPr>
        <p:spPr>
          <a:xfrm>
            <a:off x="2614777" y="5420520"/>
            <a:ext cx="781668" cy="5610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4271F64-84D1-3861-2A1E-0B7448DC2486}"/>
              </a:ext>
            </a:extLst>
          </p:cNvPr>
          <p:cNvCxnSpPr>
            <a:cxnSpLocks/>
          </p:cNvCxnSpPr>
          <p:nvPr/>
        </p:nvCxnSpPr>
        <p:spPr>
          <a:xfrm>
            <a:off x="4137660" y="5531326"/>
            <a:ext cx="813865" cy="5610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D49F146-2A9A-883D-D708-2E9F8C9C4464}"/>
              </a:ext>
            </a:extLst>
          </p:cNvPr>
          <p:cNvCxnSpPr>
            <a:cxnSpLocks/>
          </p:cNvCxnSpPr>
          <p:nvPr/>
        </p:nvCxnSpPr>
        <p:spPr>
          <a:xfrm>
            <a:off x="3396445" y="5476626"/>
            <a:ext cx="741215" cy="5470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7160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2A6BBA-56C4-FEAA-4DB9-344BCE61F725}"/>
              </a:ext>
            </a:extLst>
          </p:cNvPr>
          <p:cNvPicPr>
            <a:picLocks noChangeAspect="1"/>
          </p:cNvPicPr>
          <p:nvPr/>
        </p:nvPicPr>
        <p:blipFill>
          <a:blip r:embed="rId3"/>
          <a:stretch>
            <a:fillRect/>
          </a:stretch>
        </p:blipFill>
        <p:spPr>
          <a:xfrm>
            <a:off x="1206809" y="964410"/>
            <a:ext cx="2975430" cy="1040239"/>
          </a:xfrm>
          <a:prstGeom prst="rect">
            <a:avLst/>
          </a:prstGeom>
        </p:spPr>
      </p:pic>
      <p:pic>
        <p:nvPicPr>
          <p:cNvPr id="6" name="Picture 1" descr="Ti cell_1.jpg">
            <a:extLst>
              <a:ext uri="{FF2B5EF4-FFF2-40B4-BE49-F238E27FC236}">
                <a16:creationId xmlns:a16="http://schemas.microsoft.com/office/drawing/2014/main" id="{B87C2368-0ECA-60B7-DBFF-1EB22626CB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05578" y="1261335"/>
            <a:ext cx="2737230" cy="205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27B77877-C577-C182-E3CB-7185B648E791}"/>
              </a:ext>
            </a:extLst>
          </p:cNvPr>
          <p:cNvPicPr>
            <a:picLocks noChangeAspect="1"/>
          </p:cNvPicPr>
          <p:nvPr/>
        </p:nvPicPr>
        <p:blipFill>
          <a:blip r:embed="rId5"/>
          <a:stretch>
            <a:fillRect/>
          </a:stretch>
        </p:blipFill>
        <p:spPr>
          <a:xfrm>
            <a:off x="4697138" y="1215241"/>
            <a:ext cx="2950804" cy="2213759"/>
          </a:xfrm>
          <a:prstGeom prst="rect">
            <a:avLst/>
          </a:prstGeom>
        </p:spPr>
      </p:pic>
      <p:pic>
        <p:nvPicPr>
          <p:cNvPr id="9" name="Picture 2" descr="15aab5a7a86a3a2dd1f3">
            <a:extLst>
              <a:ext uri="{FF2B5EF4-FFF2-40B4-BE49-F238E27FC236}">
                <a16:creationId xmlns:a16="http://schemas.microsoft.com/office/drawing/2014/main" id="{907E49A6-7167-CFD8-B879-F4A2BB3B0AFA}"/>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47643" t="9169" r="6229" b="19209"/>
          <a:stretch/>
        </p:blipFill>
        <p:spPr bwMode="auto">
          <a:xfrm rot="5400000">
            <a:off x="802876" y="1983195"/>
            <a:ext cx="1747883" cy="203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1740B291-EBF4-B8A7-998E-43C6BA36A4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7869" y="3839182"/>
            <a:ext cx="3539668" cy="2654751"/>
          </a:xfrm>
          <a:prstGeom prst="rect">
            <a:avLst/>
          </a:prstGeom>
        </p:spPr>
      </p:pic>
      <p:pic>
        <p:nvPicPr>
          <p:cNvPr id="11" name="Picture 10">
            <a:extLst>
              <a:ext uri="{FF2B5EF4-FFF2-40B4-BE49-F238E27FC236}">
                <a16:creationId xmlns:a16="http://schemas.microsoft.com/office/drawing/2014/main" id="{CCE192F3-E733-285C-CFA3-7A90DAC7C8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97138" y="4274737"/>
            <a:ext cx="2797724" cy="2097824"/>
          </a:xfrm>
          <a:prstGeom prst="rect">
            <a:avLst/>
          </a:prstGeom>
        </p:spPr>
      </p:pic>
      <p:pic>
        <p:nvPicPr>
          <p:cNvPr id="3" name="Picture 2" descr="pogo17-bonded.png">
            <a:extLst>
              <a:ext uri="{FF2B5EF4-FFF2-40B4-BE49-F238E27FC236}">
                <a16:creationId xmlns:a16="http://schemas.microsoft.com/office/drawing/2014/main" id="{73481FA6-7007-00B9-CB8D-5D5AC308E6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45196" y="2554321"/>
            <a:ext cx="2950804" cy="1983944"/>
          </a:xfrm>
          <a:prstGeom prst="rect">
            <a:avLst/>
          </a:prstGeom>
        </p:spPr>
      </p:pic>
      <p:pic>
        <p:nvPicPr>
          <p:cNvPr id="2" name="Picture 1">
            <a:extLst>
              <a:ext uri="{FF2B5EF4-FFF2-40B4-BE49-F238E27FC236}">
                <a16:creationId xmlns:a16="http://schemas.microsoft.com/office/drawing/2014/main" id="{3547DB38-7D19-E498-EF3B-8F030F0B205B}"/>
              </a:ext>
            </a:extLst>
          </p:cNvPr>
          <p:cNvPicPr>
            <a:picLocks noChangeAspect="1"/>
          </p:cNvPicPr>
          <p:nvPr/>
        </p:nvPicPr>
        <p:blipFill>
          <a:blip r:embed="rId10"/>
          <a:stretch>
            <a:fillRect/>
          </a:stretch>
        </p:blipFill>
        <p:spPr>
          <a:xfrm>
            <a:off x="6705270" y="3242229"/>
            <a:ext cx="3440809" cy="2213759"/>
          </a:xfrm>
          <a:prstGeom prst="rect">
            <a:avLst/>
          </a:prstGeom>
        </p:spPr>
      </p:pic>
      <p:sp>
        <p:nvSpPr>
          <p:cNvPr id="14" name="Building  superconducting quantum circuits">
            <a:extLst>
              <a:ext uri="{FF2B5EF4-FFF2-40B4-BE49-F238E27FC236}">
                <a16:creationId xmlns:a16="http://schemas.microsoft.com/office/drawing/2014/main" id="{C4FBA050-0AAD-7265-15D0-D4F0DF8D95BB}"/>
              </a:ext>
            </a:extLst>
          </p:cNvPr>
          <p:cNvSpPr txBox="1"/>
          <p:nvPr/>
        </p:nvSpPr>
        <p:spPr>
          <a:xfrm>
            <a:off x="3842339" y="182952"/>
            <a:ext cx="4280080" cy="56457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3600">
                <a:solidFill>
                  <a:srgbClr val="011993"/>
                </a:solidFill>
              </a:defRPr>
            </a:lvl1pPr>
          </a:lstStyle>
          <a:p>
            <a:endParaRPr lang="en-US" sz="3200" b="1" dirty="0">
              <a:solidFill>
                <a:schemeClr val="tx2"/>
              </a:solidFill>
            </a:endParaRPr>
          </a:p>
        </p:txBody>
      </p:sp>
      <p:sp>
        <p:nvSpPr>
          <p:cNvPr id="4" name="Title 3">
            <a:extLst>
              <a:ext uri="{FF2B5EF4-FFF2-40B4-BE49-F238E27FC236}">
                <a16:creationId xmlns:a16="http://schemas.microsoft.com/office/drawing/2014/main" id="{ED936191-5435-ED0B-87E9-BD11BE54A220}"/>
              </a:ext>
            </a:extLst>
          </p:cNvPr>
          <p:cNvSpPr>
            <a:spLocks noGrp="1"/>
          </p:cNvSpPr>
          <p:nvPr>
            <p:ph type="title"/>
          </p:nvPr>
        </p:nvSpPr>
        <p:spPr>
          <a:xfrm>
            <a:off x="397901" y="82347"/>
            <a:ext cx="8059271" cy="609600"/>
          </a:xfrm>
        </p:spPr>
        <p:txBody>
          <a:bodyPr>
            <a:normAutofit/>
          </a:bodyPr>
          <a:lstStyle/>
          <a:p>
            <a:r>
              <a:rPr lang="en-US" b="1" dirty="0">
                <a:solidFill>
                  <a:schemeClr val="tx2"/>
                </a:solidFill>
              </a:rPr>
              <a:t>Sample box for Chips (packaging)</a:t>
            </a:r>
            <a:endParaRPr lang="en-US" dirty="0"/>
          </a:p>
        </p:txBody>
      </p:sp>
    </p:spTree>
    <p:extLst>
      <p:ext uri="{BB962C8B-B14F-4D97-AF65-F5344CB8AC3E}">
        <p14:creationId xmlns:p14="http://schemas.microsoft.com/office/powerpoint/2010/main" val="491719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F4A8396-9AB7-CA1A-A0A5-A4DF5078D60F}"/>
              </a:ext>
            </a:extLst>
          </p:cNvPr>
          <p:cNvSpPr>
            <a:spLocks noGrp="1"/>
          </p:cNvSpPr>
          <p:nvPr>
            <p:ph type="title"/>
          </p:nvPr>
        </p:nvSpPr>
        <p:spPr/>
        <p:txBody>
          <a:bodyPr>
            <a:normAutofit fontScale="90000"/>
          </a:bodyPr>
          <a:lstStyle/>
          <a:p>
            <a:r>
              <a:rPr lang="en-US" altLang="en-US" sz="3200" dirty="0">
                <a:latin typeface="Arial" panose="020B0604020202020204" pitchFamily="34" charset="0"/>
              </a:rPr>
              <a:t>Focus today on </a:t>
            </a:r>
            <a:r>
              <a:rPr lang="en-US" altLang="en-US" sz="3200" dirty="0" err="1">
                <a:latin typeface="Arial" panose="020B0604020202020204" pitchFamily="34" charset="0"/>
              </a:rPr>
              <a:t>Transmon</a:t>
            </a:r>
            <a:r>
              <a:rPr lang="en-US" altLang="en-US" sz="3200" dirty="0">
                <a:latin typeface="Arial" panose="020B0604020202020204" pitchFamily="34" charset="0"/>
              </a:rPr>
              <a:t> qubits</a:t>
            </a:r>
            <a:endParaRPr lang="en-US" dirty="0"/>
          </a:p>
        </p:txBody>
      </p:sp>
      <p:sp>
        <p:nvSpPr>
          <p:cNvPr id="3" name="Date Placeholder 2"/>
          <p:cNvSpPr>
            <a:spLocks noGrp="1"/>
          </p:cNvSpPr>
          <p:nvPr>
            <p:ph type="dt" sz="half" idx="4294967295"/>
          </p:nvPr>
        </p:nvSpPr>
        <p:spPr>
          <a:xfrm>
            <a:off x="0" y="6492875"/>
            <a:ext cx="2743200" cy="365125"/>
          </a:xfrm>
        </p:spPr>
        <p:txBody>
          <a:bodyPr/>
          <a:lstStyle/>
          <a:p>
            <a:fld id="{8CCD042F-B871-49B4-BD79-482C0B54FA58}" type="datetime1">
              <a:rPr lang="en-US" smtClean="0"/>
              <a:t>8/8/2023</a:t>
            </a:fld>
            <a:endParaRPr lang="en-US" dirty="0"/>
          </a:p>
        </p:txBody>
      </p:sp>
      <p:sp>
        <p:nvSpPr>
          <p:cNvPr id="4" name="Slide Number Placeholder 3"/>
          <p:cNvSpPr>
            <a:spLocks noGrp="1"/>
          </p:cNvSpPr>
          <p:nvPr>
            <p:ph type="sldNum" sz="quarter" idx="4294967295"/>
          </p:nvPr>
        </p:nvSpPr>
        <p:spPr>
          <a:xfrm>
            <a:off x="9448800" y="6356350"/>
            <a:ext cx="2743200" cy="365125"/>
          </a:xfrm>
        </p:spPr>
        <p:txBody>
          <a:bodyPr/>
          <a:lstStyle/>
          <a:p>
            <a:fld id="{7BA7513B-13FE-483E-87AF-592C16B6894D}" type="slidenum">
              <a:rPr lang="en-US" smtClean="0"/>
              <a:t>3</a:t>
            </a:fld>
            <a:endParaRPr lang="en-US"/>
          </a:p>
        </p:txBody>
      </p:sp>
      <p:sp>
        <p:nvSpPr>
          <p:cNvPr id="5" name="Text Box 27">
            <a:extLst>
              <a:ext uri="{FF2B5EF4-FFF2-40B4-BE49-F238E27FC236}">
                <a16:creationId xmlns:a16="http://schemas.microsoft.com/office/drawing/2014/main" id="{AD8E143E-F088-4718-8225-79457909A94F}"/>
              </a:ext>
            </a:extLst>
          </p:cNvPr>
          <p:cNvSpPr txBox="1">
            <a:spLocks noChangeArrowheads="1"/>
          </p:cNvSpPr>
          <p:nvPr/>
        </p:nvSpPr>
        <p:spPr bwMode="auto">
          <a:xfrm>
            <a:off x="438553" y="757006"/>
            <a:ext cx="7303047" cy="419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57300" lvl="1" indent="-514350">
              <a:lnSpc>
                <a:spcPct val="150000"/>
              </a:lnSpc>
              <a:spcBef>
                <a:spcPct val="0"/>
              </a:spcBef>
              <a:buFont typeface="+mj-lt"/>
              <a:buAutoNum type="arabicPeriod"/>
            </a:pPr>
            <a:r>
              <a:rPr lang="en-US" sz="3200" dirty="0"/>
              <a:t>Define Qubits</a:t>
            </a:r>
            <a:br>
              <a:rPr lang="en-US" sz="3200" dirty="0"/>
            </a:br>
            <a:r>
              <a:rPr lang="en-US" sz="3200" dirty="0"/>
              <a:t>- Design &amp; Nanofabrication of</a:t>
            </a:r>
            <a:br>
              <a:rPr lang="en-US" sz="3200" dirty="0"/>
            </a:br>
            <a:r>
              <a:rPr lang="en-US" sz="3200" dirty="0"/>
              <a:t> circuit</a:t>
            </a:r>
            <a:endParaRPr lang="en-US" sz="2800" dirty="0"/>
          </a:p>
          <a:p>
            <a:pPr marL="1257300" lvl="1" indent="-514350">
              <a:lnSpc>
                <a:spcPct val="150000"/>
              </a:lnSpc>
              <a:spcBef>
                <a:spcPct val="0"/>
              </a:spcBef>
              <a:buFont typeface="+mj-lt"/>
              <a:buAutoNum type="arabicPeriod"/>
            </a:pPr>
            <a:r>
              <a:rPr lang="en-US" sz="3200" dirty="0"/>
              <a:t>Initial State: Qubit environment</a:t>
            </a:r>
            <a:br>
              <a:rPr lang="en-US" sz="3200" dirty="0"/>
            </a:br>
            <a:r>
              <a:rPr lang="en-US" sz="3200" dirty="0"/>
              <a:t>Packaging of Qubits for RR</a:t>
            </a:r>
          </a:p>
          <a:p>
            <a:pPr lvl="1">
              <a:lnSpc>
                <a:spcPct val="150000"/>
              </a:lnSpc>
              <a:spcBef>
                <a:spcPct val="0"/>
              </a:spcBef>
              <a:buFontTx/>
              <a:buChar char="•"/>
            </a:pPr>
            <a:endParaRPr lang="en-US" altLang="en-US" sz="2000" dirty="0">
              <a:solidFill>
                <a:schemeClr val="bg1">
                  <a:lumMod val="65000"/>
                </a:schemeClr>
              </a:solidFill>
              <a:latin typeface="Arial" panose="020B0604020202020204" pitchFamily="34" charset="0"/>
            </a:endParaRPr>
          </a:p>
        </p:txBody>
      </p:sp>
      <p:sp>
        <p:nvSpPr>
          <p:cNvPr id="7" name="TextBox 6">
            <a:extLst>
              <a:ext uri="{FF2B5EF4-FFF2-40B4-BE49-F238E27FC236}">
                <a16:creationId xmlns:a16="http://schemas.microsoft.com/office/drawing/2014/main" id="{EE052F49-FF04-C3CD-4CC0-17908B623446}"/>
              </a:ext>
            </a:extLst>
          </p:cNvPr>
          <p:cNvSpPr txBox="1"/>
          <p:nvPr/>
        </p:nvSpPr>
        <p:spPr>
          <a:xfrm>
            <a:off x="936625" y="6002589"/>
            <a:ext cx="8766175" cy="400110"/>
          </a:xfrm>
          <a:prstGeom prst="rect">
            <a:avLst/>
          </a:prstGeom>
          <a:noFill/>
        </p:spPr>
        <p:txBody>
          <a:bodyPr wrap="square">
            <a:spAutoFit/>
          </a:bodyPr>
          <a:lstStyle/>
          <a:p>
            <a:r>
              <a:rPr lang="en-US" sz="2000" dirty="0"/>
              <a:t>https://sites.google.com/view/junlings-research-homepage/thesis</a:t>
            </a:r>
          </a:p>
        </p:txBody>
      </p:sp>
      <p:sp>
        <p:nvSpPr>
          <p:cNvPr id="10" name="TextBox 9">
            <a:extLst>
              <a:ext uri="{FF2B5EF4-FFF2-40B4-BE49-F238E27FC236}">
                <a16:creationId xmlns:a16="http://schemas.microsoft.com/office/drawing/2014/main" id="{39A80C82-67E8-C29F-1FC4-6328EB674B33}"/>
              </a:ext>
            </a:extLst>
          </p:cNvPr>
          <p:cNvSpPr txBox="1"/>
          <p:nvPr/>
        </p:nvSpPr>
        <p:spPr>
          <a:xfrm>
            <a:off x="936625" y="6538912"/>
            <a:ext cx="10480675" cy="400110"/>
          </a:xfrm>
          <a:prstGeom prst="rect">
            <a:avLst/>
          </a:prstGeom>
          <a:noFill/>
        </p:spPr>
        <p:txBody>
          <a:bodyPr wrap="square">
            <a:spAutoFit/>
          </a:bodyPr>
          <a:lstStyle/>
          <a:p>
            <a:r>
              <a:rPr lang="en-US" sz="2000" dirty="0"/>
              <a:t>https://rsl.yale.edu/sites/default/files/files/RSL_Theses/SchusterThesis.pdf</a:t>
            </a:r>
          </a:p>
        </p:txBody>
      </p:sp>
      <p:pic>
        <p:nvPicPr>
          <p:cNvPr id="2050" name="Picture 2">
            <a:extLst>
              <a:ext uri="{FF2B5EF4-FFF2-40B4-BE49-F238E27FC236}">
                <a16:creationId xmlns:a16="http://schemas.microsoft.com/office/drawing/2014/main" id="{43606049-644C-0C16-7046-EC64E6D4B1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179457" y="1707545"/>
            <a:ext cx="5487146" cy="32659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AD24265-7F53-147C-46F7-DC5C0B94BFB3}"/>
              </a:ext>
            </a:extLst>
          </p:cNvPr>
          <p:cNvSpPr txBox="1"/>
          <p:nvPr/>
        </p:nvSpPr>
        <p:spPr>
          <a:xfrm>
            <a:off x="8561567" y="280969"/>
            <a:ext cx="2722925" cy="400110"/>
          </a:xfrm>
          <a:prstGeom prst="rect">
            <a:avLst/>
          </a:prstGeom>
          <a:noFill/>
        </p:spPr>
        <p:txBody>
          <a:bodyPr wrap="none" rtlCol="0">
            <a:spAutoFit/>
          </a:bodyPr>
          <a:lstStyle/>
          <a:p>
            <a:r>
              <a:rPr lang="en-US" sz="2000" dirty="0"/>
              <a:t>SQMS Round Robin Chip</a:t>
            </a:r>
          </a:p>
        </p:txBody>
      </p:sp>
      <p:grpSp>
        <p:nvGrpSpPr>
          <p:cNvPr id="12" name="Group 11">
            <a:extLst>
              <a:ext uri="{FF2B5EF4-FFF2-40B4-BE49-F238E27FC236}">
                <a16:creationId xmlns:a16="http://schemas.microsoft.com/office/drawing/2014/main" id="{99A46176-1B71-AA4A-875A-10B63157A4B6}"/>
              </a:ext>
            </a:extLst>
          </p:cNvPr>
          <p:cNvGrpSpPr/>
          <p:nvPr/>
        </p:nvGrpSpPr>
        <p:grpSpPr>
          <a:xfrm>
            <a:off x="4236720" y="1217442"/>
            <a:ext cx="5806439" cy="1257569"/>
            <a:chOff x="4236720" y="1217442"/>
            <a:chExt cx="5806439" cy="1257569"/>
          </a:xfrm>
        </p:grpSpPr>
        <p:sp>
          <p:nvSpPr>
            <p:cNvPr id="6" name="Rectangle 5">
              <a:extLst>
                <a:ext uri="{FF2B5EF4-FFF2-40B4-BE49-F238E27FC236}">
                  <a16:creationId xmlns:a16="http://schemas.microsoft.com/office/drawing/2014/main" id="{8DAEE25D-62FF-547F-28A5-56E1DBDB3343}"/>
                </a:ext>
              </a:extLst>
            </p:cNvPr>
            <p:cNvSpPr/>
            <p:nvPr/>
          </p:nvSpPr>
          <p:spPr>
            <a:xfrm>
              <a:off x="8167800" y="1493520"/>
              <a:ext cx="1875359" cy="981491"/>
            </a:xfrm>
            <a:prstGeom prst="rect">
              <a:avLst/>
            </a:prstGeom>
            <a:solidFill>
              <a:srgbClr val="FF0000">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id="{D4D1383F-E78D-970F-B802-B0D70AE76872}"/>
                </a:ext>
              </a:extLst>
            </p:cNvPr>
            <p:cNvCxnSpPr>
              <a:cxnSpLocks/>
            </p:cNvCxnSpPr>
            <p:nvPr/>
          </p:nvCxnSpPr>
          <p:spPr>
            <a:xfrm>
              <a:off x="4236720" y="1217442"/>
              <a:ext cx="4324847" cy="2760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758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D088E-0CBA-598A-549D-7DD3E5E57E14}"/>
              </a:ext>
            </a:extLst>
          </p:cNvPr>
          <p:cNvSpPr>
            <a:spLocks noGrp="1"/>
          </p:cNvSpPr>
          <p:nvPr>
            <p:ph type="title"/>
          </p:nvPr>
        </p:nvSpPr>
        <p:spPr/>
        <p:txBody>
          <a:bodyPr/>
          <a:lstStyle/>
          <a:p>
            <a:r>
              <a:rPr lang="en-US" dirty="0"/>
              <a:t>Package for the SQMS Round Robin study</a:t>
            </a:r>
          </a:p>
        </p:txBody>
      </p:sp>
      <p:sp>
        <p:nvSpPr>
          <p:cNvPr id="3" name="Content Placeholder 2">
            <a:extLst>
              <a:ext uri="{FF2B5EF4-FFF2-40B4-BE49-F238E27FC236}">
                <a16:creationId xmlns:a16="http://schemas.microsoft.com/office/drawing/2014/main" id="{15B02178-A656-3998-ECEA-4E08BAD27B25}"/>
              </a:ext>
            </a:extLst>
          </p:cNvPr>
          <p:cNvSpPr>
            <a:spLocks noGrp="1"/>
          </p:cNvSpPr>
          <p:nvPr>
            <p:ph idx="1"/>
          </p:nvPr>
        </p:nvSpPr>
        <p:spPr>
          <a:xfrm>
            <a:off x="101600" y="882327"/>
            <a:ext cx="10515600" cy="4351338"/>
          </a:xfrm>
        </p:spPr>
        <p:txBody>
          <a:bodyPr>
            <a:normAutofit/>
          </a:bodyPr>
          <a:lstStyle/>
          <a:p>
            <a:r>
              <a:rPr lang="en-US" sz="2000" dirty="0"/>
              <a:t>Compare, contrast: coherence (f</a:t>
            </a:r>
            <a:r>
              <a:rPr lang="en-US" sz="2000" baseline="-25000" dirty="0"/>
              <a:t>10</a:t>
            </a:r>
            <a:r>
              <a:rPr lang="en-US" sz="2000" dirty="0"/>
              <a:t>, T</a:t>
            </a:r>
            <a:r>
              <a:rPr lang="en-US" sz="2000" baseline="-25000" dirty="0"/>
              <a:t>1</a:t>
            </a:r>
            <a:r>
              <a:rPr lang="en-US" sz="2000" dirty="0"/>
              <a:t>,T</a:t>
            </a:r>
            <a:r>
              <a:rPr lang="en-US" sz="2000" baseline="-25000" dirty="0"/>
              <a:t>2</a:t>
            </a:r>
            <a:r>
              <a:rPr lang="en-US" sz="2000" dirty="0"/>
              <a:t>)</a:t>
            </a:r>
          </a:p>
          <a:p>
            <a:pPr lvl="1"/>
            <a:r>
              <a:rPr lang="en-US" sz="2000" dirty="0"/>
              <a:t>Background radiation effects, reproducibility, stability, etc.</a:t>
            </a:r>
          </a:p>
          <a:p>
            <a:pPr lvl="1"/>
            <a:r>
              <a:rPr lang="en-US" sz="2000" dirty="0"/>
              <a:t>Need to make sure box is robust</a:t>
            </a:r>
            <a:br>
              <a:rPr lang="en-US" sz="2000" dirty="0"/>
            </a:br>
            <a:endParaRPr lang="en-US" sz="2000" dirty="0"/>
          </a:p>
        </p:txBody>
      </p:sp>
      <p:pic>
        <p:nvPicPr>
          <p:cNvPr id="9218" name="Picture 2">
            <a:extLst>
              <a:ext uri="{FF2B5EF4-FFF2-40B4-BE49-F238E27FC236}">
                <a16:creationId xmlns:a16="http://schemas.microsoft.com/office/drawing/2014/main" id="{503732C7-F085-8B9F-1470-1685E23A3E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4414" y="0"/>
            <a:ext cx="3665986" cy="27867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696818B-A7A8-C125-894F-57B71FDBE001}"/>
              </a:ext>
            </a:extLst>
          </p:cNvPr>
          <p:cNvPicPr>
            <a:picLocks noChangeAspect="1"/>
          </p:cNvPicPr>
          <p:nvPr/>
        </p:nvPicPr>
        <p:blipFill>
          <a:blip r:embed="rId3"/>
          <a:stretch>
            <a:fillRect/>
          </a:stretch>
        </p:blipFill>
        <p:spPr>
          <a:xfrm>
            <a:off x="205014" y="3976674"/>
            <a:ext cx="9281886" cy="2807284"/>
          </a:xfrm>
          <a:prstGeom prst="rect">
            <a:avLst/>
          </a:prstGeom>
        </p:spPr>
      </p:pic>
      <p:pic>
        <p:nvPicPr>
          <p:cNvPr id="8" name="Picture 7">
            <a:extLst>
              <a:ext uri="{FF2B5EF4-FFF2-40B4-BE49-F238E27FC236}">
                <a16:creationId xmlns:a16="http://schemas.microsoft.com/office/drawing/2014/main" id="{8C15402A-5683-E6B1-9043-885650D73A0E}"/>
              </a:ext>
            </a:extLst>
          </p:cNvPr>
          <p:cNvPicPr>
            <a:picLocks noChangeAspect="1"/>
          </p:cNvPicPr>
          <p:nvPr/>
        </p:nvPicPr>
        <p:blipFill>
          <a:blip r:embed="rId4"/>
          <a:stretch>
            <a:fillRect/>
          </a:stretch>
        </p:blipFill>
        <p:spPr>
          <a:xfrm>
            <a:off x="3733801" y="2404793"/>
            <a:ext cx="2619401" cy="1666465"/>
          </a:xfrm>
          <a:prstGeom prst="rect">
            <a:avLst/>
          </a:prstGeom>
        </p:spPr>
      </p:pic>
      <p:pic>
        <p:nvPicPr>
          <p:cNvPr id="10" name="Picture 9">
            <a:extLst>
              <a:ext uri="{FF2B5EF4-FFF2-40B4-BE49-F238E27FC236}">
                <a16:creationId xmlns:a16="http://schemas.microsoft.com/office/drawing/2014/main" id="{5A7C6F55-7D73-7BD1-DC59-53775B8860C2}"/>
              </a:ext>
            </a:extLst>
          </p:cNvPr>
          <p:cNvPicPr>
            <a:picLocks noChangeAspect="1"/>
          </p:cNvPicPr>
          <p:nvPr/>
        </p:nvPicPr>
        <p:blipFill>
          <a:blip r:embed="rId5"/>
          <a:stretch>
            <a:fillRect/>
          </a:stretch>
        </p:blipFill>
        <p:spPr>
          <a:xfrm>
            <a:off x="869489" y="2401776"/>
            <a:ext cx="2359795" cy="1669482"/>
          </a:xfrm>
          <a:prstGeom prst="rect">
            <a:avLst/>
          </a:prstGeom>
        </p:spPr>
      </p:pic>
      <p:pic>
        <p:nvPicPr>
          <p:cNvPr id="12" name="Picture 11">
            <a:extLst>
              <a:ext uri="{FF2B5EF4-FFF2-40B4-BE49-F238E27FC236}">
                <a16:creationId xmlns:a16="http://schemas.microsoft.com/office/drawing/2014/main" id="{F8B780F7-4774-382E-015E-A993D262AC16}"/>
              </a:ext>
            </a:extLst>
          </p:cNvPr>
          <p:cNvPicPr>
            <a:picLocks noChangeAspect="1"/>
          </p:cNvPicPr>
          <p:nvPr/>
        </p:nvPicPr>
        <p:blipFill>
          <a:blip r:embed="rId6"/>
          <a:stretch>
            <a:fillRect/>
          </a:stretch>
        </p:blipFill>
        <p:spPr>
          <a:xfrm>
            <a:off x="9593743" y="2888103"/>
            <a:ext cx="2442853" cy="3657259"/>
          </a:xfrm>
          <a:prstGeom prst="rect">
            <a:avLst/>
          </a:prstGeom>
        </p:spPr>
      </p:pic>
    </p:spTree>
    <p:extLst>
      <p:ext uri="{BB962C8B-B14F-4D97-AF65-F5344CB8AC3E}">
        <p14:creationId xmlns:p14="http://schemas.microsoft.com/office/powerpoint/2010/main" val="1139582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1CB2D-6172-8F94-318A-67C6AEF90CFD}"/>
              </a:ext>
            </a:extLst>
          </p:cNvPr>
          <p:cNvSpPr>
            <a:spLocks noGrp="1"/>
          </p:cNvSpPr>
          <p:nvPr>
            <p:ph type="title"/>
          </p:nvPr>
        </p:nvSpPr>
        <p:spPr>
          <a:xfrm>
            <a:off x="0" y="0"/>
            <a:ext cx="9576262" cy="609600"/>
          </a:xfrm>
        </p:spPr>
        <p:txBody>
          <a:bodyPr>
            <a:normAutofit/>
          </a:bodyPr>
          <a:lstStyle/>
          <a:p>
            <a:r>
              <a:rPr lang="en-US" dirty="0"/>
              <a:t>Optimize the package for best possible performance</a:t>
            </a:r>
          </a:p>
        </p:txBody>
      </p:sp>
      <p:sp>
        <p:nvSpPr>
          <p:cNvPr id="3" name="Content Placeholder 2">
            <a:extLst>
              <a:ext uri="{FF2B5EF4-FFF2-40B4-BE49-F238E27FC236}">
                <a16:creationId xmlns:a16="http://schemas.microsoft.com/office/drawing/2014/main" id="{493E88F6-BFCA-8B2F-C243-05B71ECB76C6}"/>
              </a:ext>
            </a:extLst>
          </p:cNvPr>
          <p:cNvSpPr>
            <a:spLocks noGrp="1"/>
          </p:cNvSpPr>
          <p:nvPr>
            <p:ph idx="1"/>
          </p:nvPr>
        </p:nvSpPr>
        <p:spPr>
          <a:xfrm>
            <a:off x="195263" y="796131"/>
            <a:ext cx="10515600" cy="4351338"/>
          </a:xfrm>
        </p:spPr>
        <p:txBody>
          <a:bodyPr>
            <a:normAutofit/>
          </a:bodyPr>
          <a:lstStyle/>
          <a:p>
            <a:r>
              <a:rPr lang="en-US" sz="2000" dirty="0"/>
              <a:t>Completely enclosed, light-tight cavity</a:t>
            </a:r>
          </a:p>
          <a:p>
            <a:r>
              <a:rPr lang="en-US" sz="2000" dirty="0"/>
              <a:t>Analyze modes of both box and circuit board</a:t>
            </a:r>
          </a:p>
          <a:p>
            <a:pPr lvl="1"/>
            <a:r>
              <a:rPr lang="en-US" sz="2000" dirty="0"/>
              <a:t>Ensure frequencies far from the qubits &amp; resonators</a:t>
            </a:r>
          </a:p>
          <a:p>
            <a:pPr lvl="1"/>
            <a:r>
              <a:rPr lang="en-US" sz="2000" dirty="0"/>
              <a:t>Don’t overlap spatially</a:t>
            </a:r>
          </a:p>
        </p:txBody>
      </p:sp>
      <p:pic>
        <p:nvPicPr>
          <p:cNvPr id="5" name="Picture 4">
            <a:extLst>
              <a:ext uri="{FF2B5EF4-FFF2-40B4-BE49-F238E27FC236}">
                <a16:creationId xmlns:a16="http://schemas.microsoft.com/office/drawing/2014/main" id="{047591C8-C029-8F2D-AE7A-3B0EC1124C00}"/>
              </a:ext>
            </a:extLst>
          </p:cNvPr>
          <p:cNvPicPr>
            <a:picLocks noChangeAspect="1"/>
          </p:cNvPicPr>
          <p:nvPr/>
        </p:nvPicPr>
        <p:blipFill>
          <a:blip r:embed="rId2"/>
          <a:stretch>
            <a:fillRect/>
          </a:stretch>
        </p:blipFill>
        <p:spPr>
          <a:xfrm>
            <a:off x="2226209" y="2236207"/>
            <a:ext cx="3656050" cy="2663999"/>
          </a:xfrm>
          <a:prstGeom prst="rect">
            <a:avLst/>
          </a:prstGeom>
        </p:spPr>
      </p:pic>
      <p:pic>
        <p:nvPicPr>
          <p:cNvPr id="8" name="Picture 7">
            <a:extLst>
              <a:ext uri="{FF2B5EF4-FFF2-40B4-BE49-F238E27FC236}">
                <a16:creationId xmlns:a16="http://schemas.microsoft.com/office/drawing/2014/main" id="{B60D388A-2223-5952-F275-DD64771FF570}"/>
              </a:ext>
            </a:extLst>
          </p:cNvPr>
          <p:cNvPicPr>
            <a:picLocks noChangeAspect="1"/>
          </p:cNvPicPr>
          <p:nvPr/>
        </p:nvPicPr>
        <p:blipFill>
          <a:blip r:embed="rId3"/>
          <a:stretch>
            <a:fillRect/>
          </a:stretch>
        </p:blipFill>
        <p:spPr>
          <a:xfrm>
            <a:off x="5882258" y="4091192"/>
            <a:ext cx="3407755" cy="2434816"/>
          </a:xfrm>
          <a:prstGeom prst="rect">
            <a:avLst/>
          </a:prstGeom>
        </p:spPr>
      </p:pic>
      <p:cxnSp>
        <p:nvCxnSpPr>
          <p:cNvPr id="10" name="Straight Arrow Connector 9">
            <a:extLst>
              <a:ext uri="{FF2B5EF4-FFF2-40B4-BE49-F238E27FC236}">
                <a16:creationId xmlns:a16="http://schemas.microsoft.com/office/drawing/2014/main" id="{D4B70967-E682-17DC-4BEB-41D40A007193}"/>
              </a:ext>
            </a:extLst>
          </p:cNvPr>
          <p:cNvCxnSpPr>
            <a:cxnSpLocks/>
          </p:cNvCxnSpPr>
          <p:nvPr/>
        </p:nvCxnSpPr>
        <p:spPr>
          <a:xfrm>
            <a:off x="5232400" y="4191000"/>
            <a:ext cx="649858" cy="457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2414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82B3F-A2F2-E4D6-774C-7B6D55A14851}"/>
              </a:ext>
            </a:extLst>
          </p:cNvPr>
          <p:cNvSpPr>
            <a:spLocks noGrp="1"/>
          </p:cNvSpPr>
          <p:nvPr>
            <p:ph type="title"/>
          </p:nvPr>
        </p:nvSpPr>
        <p:spPr/>
        <p:txBody>
          <a:bodyPr/>
          <a:lstStyle/>
          <a:p>
            <a:r>
              <a:rPr lang="en-US" dirty="0"/>
              <a:t>Sample Box and Silicon Chip with </a:t>
            </a:r>
            <a:r>
              <a:rPr lang="en-US" dirty="0" err="1"/>
              <a:t>Wirebonds</a:t>
            </a:r>
            <a:endParaRPr lang="en-US" dirty="0"/>
          </a:p>
        </p:txBody>
      </p:sp>
      <p:sp>
        <p:nvSpPr>
          <p:cNvPr id="3" name="Content Placeholder 2">
            <a:extLst>
              <a:ext uri="{FF2B5EF4-FFF2-40B4-BE49-F238E27FC236}">
                <a16:creationId xmlns:a16="http://schemas.microsoft.com/office/drawing/2014/main" id="{D2AD1C3C-58D3-337C-CF8B-0D35DC866FC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7CAD16E-9B4B-8711-CBFA-EFA3C071F1CE}"/>
              </a:ext>
            </a:extLst>
          </p:cNvPr>
          <p:cNvPicPr>
            <a:picLocks noChangeAspect="1"/>
          </p:cNvPicPr>
          <p:nvPr/>
        </p:nvPicPr>
        <p:blipFill rotWithShape="1">
          <a:blip r:embed="rId2"/>
          <a:srcRect t="9488"/>
          <a:stretch/>
        </p:blipFill>
        <p:spPr>
          <a:xfrm>
            <a:off x="32871" y="1117599"/>
            <a:ext cx="11882846" cy="5261428"/>
          </a:xfrm>
          <a:prstGeom prst="rect">
            <a:avLst/>
          </a:prstGeom>
        </p:spPr>
      </p:pic>
    </p:spTree>
    <p:extLst>
      <p:ext uri="{BB962C8B-B14F-4D97-AF65-F5344CB8AC3E}">
        <p14:creationId xmlns:p14="http://schemas.microsoft.com/office/powerpoint/2010/main" val="1621991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40013-654B-56BD-7F2C-A50559B8F8AF}"/>
              </a:ext>
            </a:extLst>
          </p:cNvPr>
          <p:cNvSpPr>
            <a:spLocks noGrp="1"/>
          </p:cNvSpPr>
          <p:nvPr>
            <p:ph type="title"/>
          </p:nvPr>
        </p:nvSpPr>
        <p:spPr>
          <a:xfrm>
            <a:off x="0" y="0"/>
            <a:ext cx="12192000" cy="609600"/>
          </a:xfrm>
        </p:spPr>
        <p:txBody>
          <a:bodyPr>
            <a:normAutofit/>
          </a:bodyPr>
          <a:lstStyle/>
          <a:p>
            <a:r>
              <a:rPr lang="en-US" dirty="0"/>
              <a:t>Add Copper Plating to Inside Wall of Board to Shield the Chip </a:t>
            </a:r>
          </a:p>
        </p:txBody>
      </p:sp>
      <p:sp>
        <p:nvSpPr>
          <p:cNvPr id="3" name="Content Placeholder 2">
            <a:extLst>
              <a:ext uri="{FF2B5EF4-FFF2-40B4-BE49-F238E27FC236}">
                <a16:creationId xmlns:a16="http://schemas.microsoft.com/office/drawing/2014/main" id="{3DA7076D-9E3F-0AA5-C1AE-AE1585F7B51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CFB78A2-A3D3-6F07-F6B4-8EFFE8567587}"/>
              </a:ext>
            </a:extLst>
          </p:cNvPr>
          <p:cNvPicPr>
            <a:picLocks noChangeAspect="1"/>
          </p:cNvPicPr>
          <p:nvPr/>
        </p:nvPicPr>
        <p:blipFill rotWithShape="1">
          <a:blip r:embed="rId2"/>
          <a:srcRect t="10775"/>
          <a:stretch/>
        </p:blipFill>
        <p:spPr>
          <a:xfrm>
            <a:off x="100817" y="1253331"/>
            <a:ext cx="11893063" cy="5319486"/>
          </a:xfrm>
          <a:prstGeom prst="rect">
            <a:avLst/>
          </a:prstGeom>
        </p:spPr>
      </p:pic>
    </p:spTree>
    <p:extLst>
      <p:ext uri="{BB962C8B-B14F-4D97-AF65-F5344CB8AC3E}">
        <p14:creationId xmlns:p14="http://schemas.microsoft.com/office/powerpoint/2010/main" val="30824354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B62E8-B59D-E433-2AAA-08FFA47291FC}"/>
              </a:ext>
            </a:extLst>
          </p:cNvPr>
          <p:cNvSpPr>
            <a:spLocks noGrp="1"/>
          </p:cNvSpPr>
          <p:nvPr>
            <p:ph type="title"/>
          </p:nvPr>
        </p:nvSpPr>
        <p:spPr>
          <a:xfrm>
            <a:off x="0" y="0"/>
            <a:ext cx="11364686" cy="595086"/>
          </a:xfrm>
        </p:spPr>
        <p:txBody>
          <a:bodyPr>
            <a:normAutofit/>
          </a:bodyPr>
          <a:lstStyle/>
          <a:p>
            <a:r>
              <a:rPr lang="en-US" dirty="0"/>
              <a:t>Add Vias to the Board Study Higher Frequency Modes</a:t>
            </a:r>
          </a:p>
        </p:txBody>
      </p:sp>
      <p:sp>
        <p:nvSpPr>
          <p:cNvPr id="3" name="Content Placeholder 2">
            <a:extLst>
              <a:ext uri="{FF2B5EF4-FFF2-40B4-BE49-F238E27FC236}">
                <a16:creationId xmlns:a16="http://schemas.microsoft.com/office/drawing/2014/main" id="{30ADD72E-EA3C-2693-B43F-E33E4A22FEC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23AD132-2C07-3061-5A9C-DDA102BF5BB8}"/>
              </a:ext>
            </a:extLst>
          </p:cNvPr>
          <p:cNvPicPr>
            <a:picLocks noChangeAspect="1"/>
          </p:cNvPicPr>
          <p:nvPr/>
        </p:nvPicPr>
        <p:blipFill rotWithShape="1">
          <a:blip r:embed="rId2"/>
          <a:srcRect t="7939"/>
          <a:stretch/>
        </p:blipFill>
        <p:spPr>
          <a:xfrm>
            <a:off x="0" y="1053392"/>
            <a:ext cx="11530468" cy="5804607"/>
          </a:xfrm>
          <a:prstGeom prst="rect">
            <a:avLst/>
          </a:prstGeom>
        </p:spPr>
      </p:pic>
    </p:spTree>
    <p:extLst>
      <p:ext uri="{BB962C8B-B14F-4D97-AF65-F5344CB8AC3E}">
        <p14:creationId xmlns:p14="http://schemas.microsoft.com/office/powerpoint/2010/main" val="116876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E2BE3-AD82-BBBE-5137-FC9E9E18A01A}"/>
              </a:ext>
            </a:extLst>
          </p:cNvPr>
          <p:cNvSpPr>
            <a:spLocks noGrp="1"/>
          </p:cNvSpPr>
          <p:nvPr>
            <p:ph type="title"/>
          </p:nvPr>
        </p:nvSpPr>
        <p:spPr>
          <a:xfrm>
            <a:off x="0" y="0"/>
            <a:ext cx="12192000" cy="609600"/>
          </a:xfrm>
        </p:spPr>
        <p:txBody>
          <a:bodyPr>
            <a:normAutofit/>
          </a:bodyPr>
          <a:lstStyle/>
          <a:p>
            <a:r>
              <a:rPr lang="en-US" dirty="0"/>
              <a:t>Ensure Cavity Modes with the Silicon Chip are far from qubit, resonators </a:t>
            </a:r>
          </a:p>
        </p:txBody>
      </p:sp>
      <p:sp>
        <p:nvSpPr>
          <p:cNvPr id="3" name="Content Placeholder 2">
            <a:extLst>
              <a:ext uri="{FF2B5EF4-FFF2-40B4-BE49-F238E27FC236}">
                <a16:creationId xmlns:a16="http://schemas.microsoft.com/office/drawing/2014/main" id="{25EFAB15-49DC-AC5F-3387-E52D20F05BA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349AD03-5BE5-3449-8B04-C93210BF8A5B}"/>
              </a:ext>
            </a:extLst>
          </p:cNvPr>
          <p:cNvPicPr>
            <a:picLocks noChangeAspect="1"/>
          </p:cNvPicPr>
          <p:nvPr/>
        </p:nvPicPr>
        <p:blipFill rotWithShape="1">
          <a:blip r:embed="rId2"/>
          <a:srcRect t="8070"/>
          <a:stretch/>
        </p:blipFill>
        <p:spPr>
          <a:xfrm>
            <a:off x="362857" y="860939"/>
            <a:ext cx="10515600" cy="5997061"/>
          </a:xfrm>
          <a:prstGeom prst="rect">
            <a:avLst/>
          </a:prstGeom>
        </p:spPr>
      </p:pic>
    </p:spTree>
    <p:extLst>
      <p:ext uri="{BB962C8B-B14F-4D97-AF65-F5344CB8AC3E}">
        <p14:creationId xmlns:p14="http://schemas.microsoft.com/office/powerpoint/2010/main" val="465653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BDB78-FBD2-5D72-749B-DC8232AC8082}"/>
              </a:ext>
            </a:extLst>
          </p:cNvPr>
          <p:cNvSpPr>
            <a:spLocks noGrp="1"/>
          </p:cNvSpPr>
          <p:nvPr>
            <p:ph type="title"/>
          </p:nvPr>
        </p:nvSpPr>
        <p:spPr>
          <a:xfrm>
            <a:off x="567160" y="71437"/>
            <a:ext cx="8059271" cy="609600"/>
          </a:xfrm>
        </p:spPr>
        <p:txBody>
          <a:bodyPr>
            <a:normAutofit/>
          </a:bodyPr>
          <a:lstStyle/>
          <a:p>
            <a:r>
              <a:rPr lang="en-US" dirty="0" err="1"/>
              <a:t>Wirebondering</a:t>
            </a:r>
            <a:r>
              <a:rPr lang="en-US" dirty="0"/>
              <a:t> Packages</a:t>
            </a:r>
          </a:p>
        </p:txBody>
      </p:sp>
      <p:sp>
        <p:nvSpPr>
          <p:cNvPr id="3" name="Content Placeholder 2">
            <a:extLst>
              <a:ext uri="{FF2B5EF4-FFF2-40B4-BE49-F238E27FC236}">
                <a16:creationId xmlns:a16="http://schemas.microsoft.com/office/drawing/2014/main" id="{77584802-7EBE-18DA-B790-26A505193C0D}"/>
              </a:ext>
            </a:extLst>
          </p:cNvPr>
          <p:cNvSpPr>
            <a:spLocks noGrp="1"/>
          </p:cNvSpPr>
          <p:nvPr>
            <p:ph idx="1"/>
          </p:nvPr>
        </p:nvSpPr>
        <p:spPr/>
        <p:txBody>
          <a:bodyPr/>
          <a:lstStyle/>
          <a:p>
            <a:r>
              <a:rPr lang="en-US" dirty="0"/>
              <a:t>Demonstration in the lab</a:t>
            </a:r>
          </a:p>
        </p:txBody>
      </p:sp>
      <p:pic>
        <p:nvPicPr>
          <p:cNvPr id="7" name="Picture 6" descr="A picture containing indoor, wall, floor, office&#10;&#10;Description automatically generated">
            <a:extLst>
              <a:ext uri="{FF2B5EF4-FFF2-40B4-BE49-F238E27FC236}">
                <a16:creationId xmlns:a16="http://schemas.microsoft.com/office/drawing/2014/main" id="{3986BB26-02DE-E163-45F3-53E1F3C0C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0304"/>
            <a:ext cx="5984352" cy="3366198"/>
          </a:xfrm>
          <a:prstGeom prst="rect">
            <a:avLst/>
          </a:prstGeom>
        </p:spPr>
      </p:pic>
      <p:pic>
        <p:nvPicPr>
          <p:cNvPr id="8" name="Picture 7">
            <a:extLst>
              <a:ext uri="{FF2B5EF4-FFF2-40B4-BE49-F238E27FC236}">
                <a16:creationId xmlns:a16="http://schemas.microsoft.com/office/drawing/2014/main" id="{21F83947-97AF-A4F2-0946-41AE7A7E7B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7650" y="1983410"/>
            <a:ext cx="6076817" cy="4556593"/>
          </a:xfrm>
          <a:prstGeom prst="rect">
            <a:avLst/>
          </a:prstGeom>
        </p:spPr>
      </p:pic>
      <p:sp>
        <p:nvSpPr>
          <p:cNvPr id="4" name="Oval 3">
            <a:extLst>
              <a:ext uri="{FF2B5EF4-FFF2-40B4-BE49-F238E27FC236}">
                <a16:creationId xmlns:a16="http://schemas.microsoft.com/office/drawing/2014/main" id="{26B9AC72-2069-4FD5-C09D-14C9AA7E08FE}"/>
              </a:ext>
            </a:extLst>
          </p:cNvPr>
          <p:cNvSpPr/>
          <p:nvPr/>
        </p:nvSpPr>
        <p:spPr>
          <a:xfrm>
            <a:off x="6644641" y="1904999"/>
            <a:ext cx="1260298" cy="488156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AF7F6FF-631F-FD36-58F8-117D11996669}"/>
              </a:ext>
            </a:extLst>
          </p:cNvPr>
          <p:cNvSpPr/>
          <p:nvPr/>
        </p:nvSpPr>
        <p:spPr>
          <a:xfrm>
            <a:off x="10393680" y="1820924"/>
            <a:ext cx="1260297" cy="488156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7981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799E10B-B138-4E07-8047-D46E23FC655F}"/>
              </a:ext>
            </a:extLst>
          </p:cNvPr>
          <p:cNvGraphicFramePr>
            <a:graphicFrameLocks noGrp="1"/>
          </p:cNvGraphicFramePr>
          <p:nvPr>
            <p:extLst>
              <p:ext uri="{D42A27DB-BD31-4B8C-83A1-F6EECF244321}">
                <p14:modId xmlns:p14="http://schemas.microsoft.com/office/powerpoint/2010/main" val="76803981"/>
              </p:ext>
            </p:extLst>
          </p:nvPr>
        </p:nvGraphicFramePr>
        <p:xfrm>
          <a:off x="367479" y="933964"/>
          <a:ext cx="11488189" cy="5213166"/>
        </p:xfrm>
        <a:graphic>
          <a:graphicData uri="http://schemas.openxmlformats.org/drawingml/2006/table">
            <a:tbl>
              <a:tblPr firstRow="1" bandRow="1">
                <a:tableStyleId>{5C22544A-7EE6-4342-B048-85BDC9FD1C3A}</a:tableStyleId>
              </a:tblPr>
              <a:tblGrid>
                <a:gridCol w="1828799">
                  <a:extLst>
                    <a:ext uri="{9D8B030D-6E8A-4147-A177-3AD203B41FA5}">
                      <a16:colId xmlns:a16="http://schemas.microsoft.com/office/drawing/2014/main" val="1257293547"/>
                    </a:ext>
                  </a:extLst>
                </a:gridCol>
                <a:gridCol w="2589415">
                  <a:extLst>
                    <a:ext uri="{9D8B030D-6E8A-4147-A177-3AD203B41FA5}">
                      <a16:colId xmlns:a16="http://schemas.microsoft.com/office/drawing/2014/main" val="2797439243"/>
                    </a:ext>
                  </a:extLst>
                </a:gridCol>
                <a:gridCol w="3591108">
                  <a:extLst>
                    <a:ext uri="{9D8B030D-6E8A-4147-A177-3AD203B41FA5}">
                      <a16:colId xmlns:a16="http://schemas.microsoft.com/office/drawing/2014/main" val="4147053229"/>
                    </a:ext>
                  </a:extLst>
                </a:gridCol>
                <a:gridCol w="3478867">
                  <a:extLst>
                    <a:ext uri="{9D8B030D-6E8A-4147-A177-3AD203B41FA5}">
                      <a16:colId xmlns:a16="http://schemas.microsoft.com/office/drawing/2014/main" val="4032228972"/>
                    </a:ext>
                  </a:extLst>
                </a:gridCol>
              </a:tblGrid>
              <a:tr h="664554">
                <a:tc>
                  <a:txBody>
                    <a:bodyPr/>
                    <a:lstStyle/>
                    <a:p>
                      <a:pPr algn="ctr"/>
                      <a:r>
                        <a:rPr lang="en-US" sz="3200" dirty="0"/>
                        <a:t>Name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t>Symbol</a:t>
                      </a:r>
                    </a:p>
                  </a:txBody>
                  <a:tcPr anchor="ctr"/>
                </a:tc>
                <a:tc>
                  <a:txBody>
                    <a:bodyPr/>
                    <a:lstStyle/>
                    <a:p>
                      <a:pPr algn="ctr"/>
                      <a:r>
                        <a:rPr lang="en-US" sz="3200" dirty="0"/>
                        <a:t>Equivalent rep.</a:t>
                      </a:r>
                    </a:p>
                  </a:txBody>
                  <a:tcPr anchor="ctr"/>
                </a:tc>
                <a:tc>
                  <a:txBody>
                    <a:bodyPr/>
                    <a:lstStyle/>
                    <a:p>
                      <a:pPr algn="ctr"/>
                      <a:r>
                        <a:rPr lang="en-US" sz="3200" dirty="0"/>
                        <a:t>Top view </a:t>
                      </a:r>
                    </a:p>
                  </a:txBody>
                  <a:tcPr anchor="ctr"/>
                </a:tc>
                <a:extLst>
                  <a:ext uri="{0D108BD9-81ED-4DB2-BD59-A6C34878D82A}">
                    <a16:rowId xmlns:a16="http://schemas.microsoft.com/office/drawing/2014/main" val="2111526026"/>
                  </a:ext>
                </a:extLst>
              </a:tr>
              <a:tr h="1119964">
                <a:tc>
                  <a:txBody>
                    <a:bodyPr/>
                    <a:lstStyle/>
                    <a:p>
                      <a:pPr algn="ctr"/>
                      <a:r>
                        <a:rPr lang="en-US" sz="2400" dirty="0"/>
                        <a:t>Capacitor</a:t>
                      </a:r>
                    </a:p>
                  </a:txBody>
                  <a:tcPr anchor="ctr"/>
                </a:tc>
                <a:tc>
                  <a:txBody>
                    <a:bodyPr/>
                    <a:lstStyle/>
                    <a:p>
                      <a:endParaRPr lang="en-US" dirty="0"/>
                    </a:p>
                  </a:txBody>
                  <a:tcPr/>
                </a:tc>
                <a:tc>
                  <a:txBody>
                    <a:bodyPr/>
                    <a:lstStyle/>
                    <a:p>
                      <a:endParaRPr lang="en-US" dirty="0"/>
                    </a:p>
                  </a:txBody>
                  <a:tcPr/>
                </a:tc>
                <a:tc>
                  <a:txBody>
                    <a:bodyPr/>
                    <a:lstStyle/>
                    <a:p>
                      <a:pPr algn="ctr"/>
                      <a:endParaRPr lang="en-US" dirty="0"/>
                    </a:p>
                  </a:txBody>
                  <a:tcPr anchor="ctr"/>
                </a:tc>
                <a:extLst>
                  <a:ext uri="{0D108BD9-81ED-4DB2-BD59-A6C34878D82A}">
                    <a16:rowId xmlns:a16="http://schemas.microsoft.com/office/drawing/2014/main" val="390156162"/>
                  </a:ext>
                </a:extLst>
              </a:tr>
              <a:tr h="1119964">
                <a:tc>
                  <a:txBody>
                    <a:bodyPr/>
                    <a:lstStyle/>
                    <a:p>
                      <a:pPr algn="ctr"/>
                      <a:r>
                        <a:rPr lang="en-US" sz="2400" dirty="0"/>
                        <a:t>Inductor</a:t>
                      </a:r>
                    </a:p>
                  </a:txBody>
                  <a:tcPr anchor="ctr"/>
                </a:tc>
                <a:tc>
                  <a:txBody>
                    <a:bodyPr/>
                    <a:lstStyle/>
                    <a:p>
                      <a:endParaRPr lang="en-US" dirty="0"/>
                    </a:p>
                  </a:txBody>
                  <a:tcPr/>
                </a:tc>
                <a:tc>
                  <a:txBody>
                    <a:bodyPr/>
                    <a:lstStyle/>
                    <a:p>
                      <a:endParaRPr lang="en-US" dirty="0"/>
                    </a:p>
                  </a:txBody>
                  <a:tcPr/>
                </a:tc>
                <a:tc>
                  <a:txBody>
                    <a:bodyPr/>
                    <a:lstStyle/>
                    <a:p>
                      <a:pPr algn="ctr"/>
                      <a:endParaRPr lang="en-US" sz="3200" dirty="0"/>
                    </a:p>
                  </a:txBody>
                  <a:tcPr anchor="ctr"/>
                </a:tc>
                <a:extLst>
                  <a:ext uri="{0D108BD9-81ED-4DB2-BD59-A6C34878D82A}">
                    <a16:rowId xmlns:a16="http://schemas.microsoft.com/office/drawing/2014/main" val="3000026732"/>
                  </a:ext>
                </a:extLst>
              </a:tr>
              <a:tr h="11199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Transmission line (CPW)</a:t>
                      </a:r>
                    </a:p>
                  </a:txBody>
                  <a:tcPr anchor="ctr"/>
                </a:tc>
                <a:tc>
                  <a:txBody>
                    <a:bodyPr/>
                    <a:lstStyle/>
                    <a:p>
                      <a:endParaRPr lang="en-US" dirty="0"/>
                    </a:p>
                  </a:txBody>
                  <a:tcPr/>
                </a:tc>
                <a:tc>
                  <a:txBody>
                    <a:bodyPr/>
                    <a:lstStyle/>
                    <a:p>
                      <a:endParaRPr lang="en-US" dirty="0"/>
                    </a:p>
                  </a:txBody>
                  <a:tcPr/>
                </a:tc>
                <a:tc>
                  <a:txBody>
                    <a:bodyPr/>
                    <a:lstStyle/>
                    <a:p>
                      <a:pPr algn="ctr"/>
                      <a:endParaRPr lang="en-US" sz="3200" i="1" dirty="0"/>
                    </a:p>
                  </a:txBody>
                  <a:tcPr anchor="ctr"/>
                </a:tc>
                <a:extLst>
                  <a:ext uri="{0D108BD9-81ED-4DB2-BD59-A6C34878D82A}">
                    <a16:rowId xmlns:a16="http://schemas.microsoft.com/office/drawing/2014/main" val="603505246"/>
                  </a:ext>
                </a:extLst>
              </a:tr>
              <a:tr h="11199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Josephson Junction</a:t>
                      </a:r>
                    </a:p>
                    <a:p>
                      <a:pPr algn="ctr"/>
                      <a:endParaRPr lang="en-US" sz="2400" dirty="0"/>
                    </a:p>
                  </a:txBody>
                  <a:tcPr anchor="ctr"/>
                </a:tc>
                <a:tc>
                  <a:txBody>
                    <a:bodyPr/>
                    <a:lstStyle/>
                    <a:p>
                      <a:endParaRPr lang="en-US" dirty="0"/>
                    </a:p>
                  </a:txBody>
                  <a:tcPr/>
                </a:tc>
                <a:tc>
                  <a:txBody>
                    <a:bodyPr/>
                    <a:lstStyle/>
                    <a:p>
                      <a:endParaRPr lang="en-US" dirty="0"/>
                    </a:p>
                  </a:txBody>
                  <a:tcPr/>
                </a:tc>
                <a:tc>
                  <a:txBody>
                    <a:bodyPr/>
                    <a:lstStyle/>
                    <a:p>
                      <a:pPr algn="ctr"/>
                      <a:endParaRPr lang="en-US" sz="3200" dirty="0"/>
                    </a:p>
                  </a:txBody>
                  <a:tcPr anchor="ctr"/>
                </a:tc>
                <a:extLst>
                  <a:ext uri="{0D108BD9-81ED-4DB2-BD59-A6C34878D82A}">
                    <a16:rowId xmlns:a16="http://schemas.microsoft.com/office/drawing/2014/main" val="1886221244"/>
                  </a:ext>
                </a:extLst>
              </a:tr>
            </a:tbl>
          </a:graphicData>
        </a:graphic>
      </p:graphicFrame>
      <p:sp>
        <p:nvSpPr>
          <p:cNvPr id="42" name="TextBox 41"/>
          <p:cNvSpPr txBox="1"/>
          <p:nvPr/>
        </p:nvSpPr>
        <p:spPr>
          <a:xfrm>
            <a:off x="0" y="12186"/>
            <a:ext cx="5436938" cy="584775"/>
          </a:xfrm>
          <a:prstGeom prst="rect">
            <a:avLst/>
          </a:prstGeom>
          <a:noFill/>
        </p:spPr>
        <p:txBody>
          <a:bodyPr wrap="none" rtlCol="0">
            <a:spAutoFit/>
          </a:bodyPr>
          <a:lstStyle/>
          <a:p>
            <a:r>
              <a:rPr lang="en-US" sz="3200" dirty="0"/>
              <a:t>Basic components in the design</a:t>
            </a:r>
          </a:p>
        </p:txBody>
      </p:sp>
      <p:pic>
        <p:nvPicPr>
          <p:cNvPr id="8" name="Picture 7">
            <a:extLst>
              <a:ext uri="{FF2B5EF4-FFF2-40B4-BE49-F238E27FC236}">
                <a16:creationId xmlns:a16="http://schemas.microsoft.com/office/drawing/2014/main" id="{8FA1F60D-5FA6-426F-A4CE-71A120491904}"/>
              </a:ext>
            </a:extLst>
          </p:cNvPr>
          <p:cNvPicPr>
            <a:picLocks noChangeAspect="1"/>
          </p:cNvPicPr>
          <p:nvPr/>
        </p:nvPicPr>
        <p:blipFill rotWithShape="1">
          <a:blip r:embed="rId3"/>
          <a:srcRect l="5895" t="26090" r="5617" b="4443"/>
          <a:stretch/>
        </p:blipFill>
        <p:spPr>
          <a:xfrm rot="16200000">
            <a:off x="9582543" y="1415608"/>
            <a:ext cx="914400" cy="1419006"/>
          </a:xfrm>
          <a:prstGeom prst="rect">
            <a:avLst/>
          </a:prstGeom>
        </p:spPr>
      </p:pic>
      <p:grpSp>
        <p:nvGrpSpPr>
          <p:cNvPr id="4" name="Group 3">
            <a:extLst>
              <a:ext uri="{FF2B5EF4-FFF2-40B4-BE49-F238E27FC236}">
                <a16:creationId xmlns:a16="http://schemas.microsoft.com/office/drawing/2014/main" id="{37D47370-E704-31EF-618E-EE3F3AEE3A58}"/>
              </a:ext>
            </a:extLst>
          </p:cNvPr>
          <p:cNvGrpSpPr/>
          <p:nvPr/>
        </p:nvGrpSpPr>
        <p:grpSpPr>
          <a:xfrm>
            <a:off x="2803833" y="1847519"/>
            <a:ext cx="1323974" cy="685801"/>
            <a:chOff x="6086725" y="1809748"/>
            <a:chExt cx="1323974" cy="685801"/>
          </a:xfrm>
        </p:grpSpPr>
        <p:cxnSp>
          <p:nvCxnSpPr>
            <p:cNvPr id="10" name="Straight Connector 9">
              <a:extLst>
                <a:ext uri="{FF2B5EF4-FFF2-40B4-BE49-F238E27FC236}">
                  <a16:creationId xmlns:a16="http://schemas.microsoft.com/office/drawing/2014/main" id="{099615CC-F784-4789-A470-17A97415F96F}"/>
                </a:ext>
              </a:extLst>
            </p:cNvPr>
            <p:cNvCxnSpPr>
              <a:cxnSpLocks/>
            </p:cNvCxnSpPr>
            <p:nvPr/>
          </p:nvCxnSpPr>
          <p:spPr>
            <a:xfrm>
              <a:off x="6605837" y="1809748"/>
              <a:ext cx="0" cy="685801"/>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F3B3500D-0297-4719-AC3E-4601C2A069B0}"/>
                </a:ext>
              </a:extLst>
            </p:cNvPr>
            <p:cNvCxnSpPr>
              <a:cxnSpLocks/>
            </p:cNvCxnSpPr>
            <p:nvPr/>
          </p:nvCxnSpPr>
          <p:spPr>
            <a:xfrm>
              <a:off x="6891587" y="1809748"/>
              <a:ext cx="0" cy="685801"/>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1B2D7F1-1CD5-4509-8377-9B1A366860C4}"/>
                </a:ext>
              </a:extLst>
            </p:cNvPr>
            <p:cNvCxnSpPr/>
            <p:nvPr/>
          </p:nvCxnSpPr>
          <p:spPr>
            <a:xfrm flipH="1">
              <a:off x="6086725" y="2152650"/>
              <a:ext cx="519112"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47EF291D-CD89-4922-B44D-6A8B4634FD88}"/>
                </a:ext>
              </a:extLst>
            </p:cNvPr>
            <p:cNvCxnSpPr/>
            <p:nvPr/>
          </p:nvCxnSpPr>
          <p:spPr>
            <a:xfrm flipH="1">
              <a:off x="6891587" y="2152650"/>
              <a:ext cx="519112"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9EB0795C-21B9-40D5-AE9C-B7702A707CFB}"/>
              </a:ext>
            </a:extLst>
          </p:cNvPr>
          <p:cNvPicPr>
            <a:picLocks noChangeAspect="1"/>
          </p:cNvPicPr>
          <p:nvPr/>
        </p:nvPicPr>
        <p:blipFill rotWithShape="1">
          <a:blip r:embed="rId4"/>
          <a:srcRect l="2389" t="11884" r="4165" b="8620"/>
          <a:stretch/>
        </p:blipFill>
        <p:spPr>
          <a:xfrm>
            <a:off x="9305275" y="2841284"/>
            <a:ext cx="1419574" cy="1036804"/>
          </a:xfrm>
          <a:prstGeom prst="rect">
            <a:avLst/>
          </a:prstGeom>
        </p:spPr>
      </p:pic>
      <p:pic>
        <p:nvPicPr>
          <p:cNvPr id="2050" name="Picture 2" descr="Image result for inductor symbol">
            <a:extLst>
              <a:ext uri="{FF2B5EF4-FFF2-40B4-BE49-F238E27FC236}">
                <a16:creationId xmlns:a16="http://schemas.microsoft.com/office/drawing/2014/main" id="{2755416D-82F1-4B0F-85A0-717821193BB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4116" b="71383" l="12968" r="89706">
                        <a14:foregroundMark x1="19118" y1="54019" x2="22326" y2="52733"/>
                        <a14:foregroundMark x1="12968" y1="53376" x2="13904" y2="53376"/>
                        <a14:foregroundMark x1="89706" y1="53698" x2="89171" y2="53055"/>
                      </a14:backgroundRemoval>
                    </a14:imgEffect>
                  </a14:imgLayer>
                </a14:imgProps>
              </a:ext>
              <a:ext uri="{28A0092B-C50C-407E-A947-70E740481C1C}">
                <a14:useLocalDpi xmlns:a14="http://schemas.microsoft.com/office/drawing/2010/main" val="0"/>
              </a:ext>
            </a:extLst>
          </a:blip>
          <a:srcRect l="5012" t="18488" r="4321" b="22368"/>
          <a:stretch/>
        </p:blipFill>
        <p:spPr bwMode="auto">
          <a:xfrm>
            <a:off x="2303822" y="2984067"/>
            <a:ext cx="2388963" cy="839108"/>
          </a:xfrm>
          <a:prstGeom prst="rect">
            <a:avLst/>
          </a:prstGeom>
          <a:noFill/>
          <a:extLst>
            <a:ext uri="{909E8E84-426E-40DD-AFC4-6F175D3DCCD1}">
              <a14:hiddenFill xmlns:a14="http://schemas.microsoft.com/office/drawing/2010/main">
                <a:solidFill>
                  <a:srgbClr val="FFFFFF"/>
                </a:solidFill>
              </a14:hiddenFill>
            </a:ext>
          </a:extLst>
        </p:spPr>
      </p:pic>
      <p:grpSp>
        <p:nvGrpSpPr>
          <p:cNvPr id="118" name="Group 117">
            <a:extLst>
              <a:ext uri="{FF2B5EF4-FFF2-40B4-BE49-F238E27FC236}">
                <a16:creationId xmlns:a16="http://schemas.microsoft.com/office/drawing/2014/main" id="{78344907-8874-48EC-A8D2-1314AF44F42C}"/>
              </a:ext>
            </a:extLst>
          </p:cNvPr>
          <p:cNvGrpSpPr/>
          <p:nvPr/>
        </p:nvGrpSpPr>
        <p:grpSpPr>
          <a:xfrm>
            <a:off x="9155804" y="5159078"/>
            <a:ext cx="1419574" cy="1041020"/>
            <a:chOff x="9144255" y="4064415"/>
            <a:chExt cx="2743200" cy="2011680"/>
          </a:xfrm>
        </p:grpSpPr>
        <p:grpSp>
          <p:nvGrpSpPr>
            <p:cNvPr id="119" name="Group 118">
              <a:extLst>
                <a:ext uri="{FF2B5EF4-FFF2-40B4-BE49-F238E27FC236}">
                  <a16:creationId xmlns:a16="http://schemas.microsoft.com/office/drawing/2014/main" id="{DCC7DA97-DEB7-41A1-BDDE-2682F8FF327E}"/>
                </a:ext>
              </a:extLst>
            </p:cNvPr>
            <p:cNvGrpSpPr/>
            <p:nvPr/>
          </p:nvGrpSpPr>
          <p:grpSpPr>
            <a:xfrm>
              <a:off x="9144255" y="4064415"/>
              <a:ext cx="2743200" cy="2011680"/>
              <a:chOff x="5965621" y="4390987"/>
              <a:chExt cx="2743200" cy="2011680"/>
            </a:xfrm>
          </p:grpSpPr>
          <p:pic>
            <p:nvPicPr>
              <p:cNvPr id="122" name="Picture 121">
                <a:extLst>
                  <a:ext uri="{FF2B5EF4-FFF2-40B4-BE49-F238E27FC236}">
                    <a16:creationId xmlns:a16="http://schemas.microsoft.com/office/drawing/2014/main" id="{35E857F1-54A7-4C73-AB8F-7A3598EAECD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514" t="14666" r="11539" b="11119"/>
              <a:stretch/>
            </p:blipFill>
            <p:spPr>
              <a:xfrm>
                <a:off x="5965621" y="4390987"/>
                <a:ext cx="2743200" cy="2011680"/>
              </a:xfrm>
              <a:prstGeom prst="rect">
                <a:avLst/>
              </a:prstGeom>
            </p:spPr>
          </p:pic>
          <p:cxnSp>
            <p:nvCxnSpPr>
              <p:cNvPr id="123" name="Straight Connector 122">
                <a:extLst>
                  <a:ext uri="{FF2B5EF4-FFF2-40B4-BE49-F238E27FC236}">
                    <a16:creationId xmlns:a16="http://schemas.microsoft.com/office/drawing/2014/main" id="{22E2242D-77F9-4094-880C-A2AFB7D5BE7E}"/>
                  </a:ext>
                </a:extLst>
              </p:cNvPr>
              <p:cNvCxnSpPr/>
              <p:nvPr/>
            </p:nvCxnSpPr>
            <p:spPr>
              <a:xfrm>
                <a:off x="8063919" y="6269014"/>
                <a:ext cx="34509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B22EA6D4-06E2-41B9-87C7-2035CB3DD222}"/>
                  </a:ext>
                </a:extLst>
              </p:cNvPr>
              <p:cNvSpPr txBox="1"/>
              <p:nvPr/>
            </p:nvSpPr>
            <p:spPr>
              <a:xfrm>
                <a:off x="7545204" y="5746793"/>
                <a:ext cx="696023" cy="307777"/>
              </a:xfrm>
              <a:prstGeom prst="rect">
                <a:avLst/>
              </a:prstGeom>
              <a:noFill/>
            </p:spPr>
            <p:txBody>
              <a:bodyPr wrap="none" rtlCol="0">
                <a:spAutoFit/>
              </a:bodyPr>
              <a:lstStyle/>
              <a:p>
                <a:r>
                  <a:rPr lang="en-US" sz="1400" dirty="0">
                    <a:solidFill>
                      <a:schemeClr val="bg1"/>
                    </a:solidFill>
                  </a:rPr>
                  <a:t>100nm</a:t>
                </a:r>
              </a:p>
            </p:txBody>
          </p:sp>
        </p:grpSp>
        <p:sp>
          <p:nvSpPr>
            <p:cNvPr id="120" name="Oval 119">
              <a:extLst>
                <a:ext uri="{FF2B5EF4-FFF2-40B4-BE49-F238E27FC236}">
                  <a16:creationId xmlns:a16="http://schemas.microsoft.com/office/drawing/2014/main" id="{996F93AC-074B-444A-9E31-6ED4B39317DD}"/>
                </a:ext>
              </a:extLst>
            </p:cNvPr>
            <p:cNvSpPr>
              <a:spLocks/>
            </p:cNvSpPr>
            <p:nvPr/>
          </p:nvSpPr>
          <p:spPr>
            <a:xfrm>
              <a:off x="9946432" y="4659710"/>
              <a:ext cx="1005840" cy="914400"/>
            </a:xfrm>
            <a:prstGeom prst="ellips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A6C5F0BC-5792-0FBF-B69D-25723D1FEB6A}"/>
              </a:ext>
            </a:extLst>
          </p:cNvPr>
          <p:cNvGrpSpPr/>
          <p:nvPr/>
        </p:nvGrpSpPr>
        <p:grpSpPr>
          <a:xfrm>
            <a:off x="2660958" y="5380452"/>
            <a:ext cx="1323974" cy="415330"/>
            <a:chOff x="5943850" y="4241981"/>
            <a:chExt cx="1323974" cy="415330"/>
          </a:xfrm>
        </p:grpSpPr>
        <p:cxnSp>
          <p:nvCxnSpPr>
            <p:cNvPr id="125" name="Straight Connector 124">
              <a:extLst>
                <a:ext uri="{FF2B5EF4-FFF2-40B4-BE49-F238E27FC236}">
                  <a16:creationId xmlns:a16="http://schemas.microsoft.com/office/drawing/2014/main" id="{467B869D-1B68-441F-9580-0F0A42BFED6F}"/>
                </a:ext>
              </a:extLst>
            </p:cNvPr>
            <p:cNvCxnSpPr>
              <a:cxnSpLocks/>
            </p:cNvCxnSpPr>
            <p:nvPr/>
          </p:nvCxnSpPr>
          <p:spPr>
            <a:xfrm flipH="1">
              <a:off x="5943850" y="4440010"/>
              <a:ext cx="1323974"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CEC06ADA-A879-4381-8C9A-76D7E01EF075}"/>
                </a:ext>
              </a:extLst>
            </p:cNvPr>
            <p:cNvGrpSpPr/>
            <p:nvPr/>
          </p:nvGrpSpPr>
          <p:grpSpPr>
            <a:xfrm>
              <a:off x="6436812" y="4241981"/>
              <a:ext cx="419100" cy="415330"/>
              <a:chOff x="5774734" y="3937462"/>
              <a:chExt cx="419100" cy="415330"/>
            </a:xfrm>
          </p:grpSpPr>
          <p:cxnSp>
            <p:nvCxnSpPr>
              <p:cNvPr id="19" name="Straight Connector 18">
                <a:extLst>
                  <a:ext uri="{FF2B5EF4-FFF2-40B4-BE49-F238E27FC236}">
                    <a16:creationId xmlns:a16="http://schemas.microsoft.com/office/drawing/2014/main" id="{F4596777-8480-4E9C-BE02-8BAE9DDDD49C}"/>
                  </a:ext>
                </a:extLst>
              </p:cNvPr>
              <p:cNvCxnSpPr>
                <a:cxnSpLocks/>
              </p:cNvCxnSpPr>
              <p:nvPr/>
            </p:nvCxnSpPr>
            <p:spPr>
              <a:xfrm>
                <a:off x="5774734" y="3942748"/>
                <a:ext cx="419100" cy="387225"/>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928F1B3-66B8-4F48-A200-EDAD4FDCE944}"/>
                  </a:ext>
                </a:extLst>
              </p:cNvPr>
              <p:cNvCxnSpPr>
                <a:cxnSpLocks/>
              </p:cNvCxnSpPr>
              <p:nvPr/>
            </p:nvCxnSpPr>
            <p:spPr>
              <a:xfrm flipH="1">
                <a:off x="5774734" y="3937462"/>
                <a:ext cx="415331" cy="41533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30" name="Picture 29">
            <a:extLst>
              <a:ext uri="{FF2B5EF4-FFF2-40B4-BE49-F238E27FC236}">
                <a16:creationId xmlns:a16="http://schemas.microsoft.com/office/drawing/2014/main" id="{361C51E9-95F9-481F-BED7-BC6DAD75FADB}"/>
              </a:ext>
            </a:extLst>
          </p:cNvPr>
          <p:cNvPicPr>
            <a:picLocks noChangeAspect="1"/>
          </p:cNvPicPr>
          <p:nvPr/>
        </p:nvPicPr>
        <p:blipFill rotWithShape="1">
          <a:blip r:embed="rId8"/>
          <a:srcRect l="13789" t="35174" r="2965" b="3815"/>
          <a:stretch/>
        </p:blipFill>
        <p:spPr>
          <a:xfrm>
            <a:off x="8909569" y="3944968"/>
            <a:ext cx="2210985" cy="1001042"/>
          </a:xfrm>
          <a:prstGeom prst="rect">
            <a:avLst/>
          </a:prstGeom>
        </p:spPr>
      </p:pic>
      <p:grpSp>
        <p:nvGrpSpPr>
          <p:cNvPr id="224" name="Group 223">
            <a:extLst>
              <a:ext uri="{FF2B5EF4-FFF2-40B4-BE49-F238E27FC236}">
                <a16:creationId xmlns:a16="http://schemas.microsoft.com/office/drawing/2014/main" id="{246693BB-FDD3-46C3-8482-BD0681054DDC}"/>
              </a:ext>
            </a:extLst>
          </p:cNvPr>
          <p:cNvGrpSpPr/>
          <p:nvPr/>
        </p:nvGrpSpPr>
        <p:grpSpPr>
          <a:xfrm>
            <a:off x="2279601" y="4203848"/>
            <a:ext cx="2333124" cy="502487"/>
            <a:chOff x="4752976" y="5302593"/>
            <a:chExt cx="2333124" cy="502487"/>
          </a:xfrm>
        </p:grpSpPr>
        <p:cxnSp>
          <p:nvCxnSpPr>
            <p:cNvPr id="127" name="Straight Connector 126">
              <a:extLst>
                <a:ext uri="{FF2B5EF4-FFF2-40B4-BE49-F238E27FC236}">
                  <a16:creationId xmlns:a16="http://schemas.microsoft.com/office/drawing/2014/main" id="{41F1C67B-BB67-44F4-BBAC-6BCD8E0AA4F2}"/>
                </a:ext>
              </a:extLst>
            </p:cNvPr>
            <p:cNvCxnSpPr/>
            <p:nvPr/>
          </p:nvCxnSpPr>
          <p:spPr>
            <a:xfrm flipH="1">
              <a:off x="4752976" y="5553837"/>
              <a:ext cx="519112"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Cylinder 30">
              <a:extLst>
                <a:ext uri="{FF2B5EF4-FFF2-40B4-BE49-F238E27FC236}">
                  <a16:creationId xmlns:a16="http://schemas.microsoft.com/office/drawing/2014/main" id="{11E22C90-781E-4E92-8E29-E8D806009131}"/>
                </a:ext>
              </a:extLst>
            </p:cNvPr>
            <p:cNvSpPr/>
            <p:nvPr/>
          </p:nvSpPr>
          <p:spPr>
            <a:xfrm rot="16200000">
              <a:off x="5620471" y="4858564"/>
              <a:ext cx="502487" cy="1390546"/>
            </a:xfrm>
            <a:prstGeom prst="can">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a:extLst>
                <a:ext uri="{FF2B5EF4-FFF2-40B4-BE49-F238E27FC236}">
                  <a16:creationId xmlns:a16="http://schemas.microsoft.com/office/drawing/2014/main" id="{061775A0-2619-4DF6-B58B-19DA38D3AFA6}"/>
                </a:ext>
              </a:extLst>
            </p:cNvPr>
            <p:cNvCxnSpPr/>
            <p:nvPr/>
          </p:nvCxnSpPr>
          <p:spPr>
            <a:xfrm flipH="1">
              <a:off x="6566988" y="5553837"/>
              <a:ext cx="519112"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Rectangle 28">
            <a:extLst>
              <a:ext uri="{FF2B5EF4-FFF2-40B4-BE49-F238E27FC236}">
                <a16:creationId xmlns:a16="http://schemas.microsoft.com/office/drawing/2014/main" id="{092D2BFE-2D6E-D30B-3629-E2BA8ECA8A4B}"/>
              </a:ext>
            </a:extLst>
          </p:cNvPr>
          <p:cNvSpPr/>
          <p:nvPr/>
        </p:nvSpPr>
        <p:spPr>
          <a:xfrm>
            <a:off x="3153920" y="5380453"/>
            <a:ext cx="454775" cy="41533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388327C0-EA12-CAB9-560F-2B277E35996B}"/>
              </a:ext>
            </a:extLst>
          </p:cNvPr>
          <p:cNvGrpSpPr/>
          <p:nvPr/>
        </p:nvGrpSpPr>
        <p:grpSpPr>
          <a:xfrm>
            <a:off x="5371779" y="5079864"/>
            <a:ext cx="2151353" cy="1033709"/>
            <a:chOff x="5371779" y="5079864"/>
            <a:chExt cx="2151353" cy="1033709"/>
          </a:xfrm>
        </p:grpSpPr>
        <p:pic>
          <p:nvPicPr>
            <p:cNvPr id="32" name="Picture 2" descr="Image result for inductor symbol">
              <a:extLst>
                <a:ext uri="{FF2B5EF4-FFF2-40B4-BE49-F238E27FC236}">
                  <a16:creationId xmlns:a16="http://schemas.microsoft.com/office/drawing/2014/main" id="{3E97E3C6-B256-B950-FFBC-7BBF16E04B9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4116" b="71383" l="12968" r="89706">
                          <a14:foregroundMark x1="19118" y1="54019" x2="22326" y2="52733"/>
                          <a14:foregroundMark x1="12968" y1="53376" x2="13904" y2="53376"/>
                          <a14:foregroundMark x1="89706" y1="53698" x2="89171" y2="53055"/>
                        </a14:backgroundRemoval>
                      </a14:imgEffect>
                    </a14:imgLayer>
                  </a14:imgProps>
                </a:ext>
                <a:ext uri="{28A0092B-C50C-407E-A947-70E740481C1C}">
                  <a14:useLocalDpi xmlns:a14="http://schemas.microsoft.com/office/drawing/2010/main" val="0"/>
                </a:ext>
              </a:extLst>
            </a:blip>
            <a:srcRect l="5012" t="18488" r="4321" b="22368"/>
            <a:stretch/>
          </p:blipFill>
          <p:spPr bwMode="auto">
            <a:xfrm>
              <a:off x="5757841" y="5614956"/>
              <a:ext cx="1371940" cy="49861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7CF16A21-BBCF-1E6E-EAF3-259F5A362784}"/>
                </a:ext>
              </a:extLst>
            </p:cNvPr>
            <p:cNvGrpSpPr/>
            <p:nvPr/>
          </p:nvGrpSpPr>
          <p:grpSpPr>
            <a:xfrm>
              <a:off x="5870448" y="5079864"/>
              <a:ext cx="1170432" cy="498617"/>
              <a:chOff x="5568997" y="1809748"/>
              <a:chExt cx="2516427" cy="685801"/>
            </a:xfrm>
          </p:grpSpPr>
          <p:cxnSp>
            <p:nvCxnSpPr>
              <p:cNvPr id="34" name="Straight Connector 33">
                <a:extLst>
                  <a:ext uri="{FF2B5EF4-FFF2-40B4-BE49-F238E27FC236}">
                    <a16:creationId xmlns:a16="http://schemas.microsoft.com/office/drawing/2014/main" id="{61E072A4-3DB0-1177-DD93-D9004042D3DD}"/>
                  </a:ext>
                </a:extLst>
              </p:cNvPr>
              <p:cNvCxnSpPr>
                <a:cxnSpLocks/>
              </p:cNvCxnSpPr>
              <p:nvPr/>
            </p:nvCxnSpPr>
            <p:spPr>
              <a:xfrm>
                <a:off x="6605837" y="1809748"/>
                <a:ext cx="0" cy="6858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1F1F610-3C13-3AD0-821B-295B26F4ED6F}"/>
                  </a:ext>
                </a:extLst>
              </p:cNvPr>
              <p:cNvCxnSpPr>
                <a:cxnSpLocks/>
              </p:cNvCxnSpPr>
              <p:nvPr/>
            </p:nvCxnSpPr>
            <p:spPr>
              <a:xfrm>
                <a:off x="6891587" y="1809748"/>
                <a:ext cx="0" cy="6858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FEE9752-8BA5-0C4E-CEA2-16B51B59CCF8}"/>
                  </a:ext>
                </a:extLst>
              </p:cNvPr>
              <p:cNvCxnSpPr>
                <a:cxnSpLocks/>
              </p:cNvCxnSpPr>
              <p:nvPr/>
            </p:nvCxnSpPr>
            <p:spPr>
              <a:xfrm flipH="1" flipV="1">
                <a:off x="5568997" y="2152648"/>
                <a:ext cx="1036840" cy="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D75B3F2-60DD-E221-D27D-CC0E73B8DF73}"/>
                  </a:ext>
                </a:extLst>
              </p:cNvPr>
              <p:cNvCxnSpPr>
                <a:cxnSpLocks/>
              </p:cNvCxnSpPr>
              <p:nvPr/>
            </p:nvCxnSpPr>
            <p:spPr>
              <a:xfrm flipH="1">
                <a:off x="6891586" y="2152648"/>
                <a:ext cx="1193838" cy="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3" name="Straight Connector 42">
              <a:extLst>
                <a:ext uri="{FF2B5EF4-FFF2-40B4-BE49-F238E27FC236}">
                  <a16:creationId xmlns:a16="http://schemas.microsoft.com/office/drawing/2014/main" id="{59804A38-36EC-F159-D58F-67E6FAF92750}"/>
                </a:ext>
              </a:extLst>
            </p:cNvPr>
            <p:cNvCxnSpPr>
              <a:cxnSpLocks/>
            </p:cNvCxnSpPr>
            <p:nvPr/>
          </p:nvCxnSpPr>
          <p:spPr>
            <a:xfrm>
              <a:off x="7040880" y="5329172"/>
              <a:ext cx="0" cy="5948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91A95A7-AB79-D042-24B9-5C9F2D8D2E1A}"/>
                </a:ext>
              </a:extLst>
            </p:cNvPr>
            <p:cNvCxnSpPr>
              <a:cxnSpLocks/>
            </p:cNvCxnSpPr>
            <p:nvPr/>
          </p:nvCxnSpPr>
          <p:spPr>
            <a:xfrm>
              <a:off x="5870448" y="5320064"/>
              <a:ext cx="0" cy="5948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441D813-FD69-65B2-1700-55DFB589F1A0}"/>
                </a:ext>
              </a:extLst>
            </p:cNvPr>
            <p:cNvCxnSpPr>
              <a:cxnSpLocks/>
            </p:cNvCxnSpPr>
            <p:nvPr/>
          </p:nvCxnSpPr>
          <p:spPr>
            <a:xfrm flipH="1" flipV="1">
              <a:off x="5371779" y="5601577"/>
              <a:ext cx="482252" cy="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8090D45-389D-1B75-9630-B5F4B340E610}"/>
                </a:ext>
              </a:extLst>
            </p:cNvPr>
            <p:cNvCxnSpPr>
              <a:cxnSpLocks/>
            </p:cNvCxnSpPr>
            <p:nvPr/>
          </p:nvCxnSpPr>
          <p:spPr>
            <a:xfrm flipH="1" flipV="1">
              <a:off x="7040880" y="5606456"/>
              <a:ext cx="482252" cy="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C72DB5F0-E715-E0B7-7AB2-BC71C8C10872}"/>
                </a:ext>
              </a:extLst>
            </p:cNvPr>
            <p:cNvCxnSpPr>
              <a:cxnSpLocks/>
            </p:cNvCxnSpPr>
            <p:nvPr/>
          </p:nvCxnSpPr>
          <p:spPr>
            <a:xfrm flipV="1">
              <a:off x="6052820" y="5666740"/>
              <a:ext cx="863600" cy="3369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D1418A43-ECC0-A462-FB55-68A4E3E57AA9}"/>
              </a:ext>
            </a:extLst>
          </p:cNvPr>
          <p:cNvGrpSpPr/>
          <p:nvPr/>
        </p:nvGrpSpPr>
        <p:grpSpPr>
          <a:xfrm>
            <a:off x="5168453" y="3976904"/>
            <a:ext cx="2685090" cy="809208"/>
            <a:chOff x="5168453" y="3976904"/>
            <a:chExt cx="2685090" cy="809208"/>
          </a:xfrm>
        </p:grpSpPr>
        <p:grpSp>
          <p:nvGrpSpPr>
            <p:cNvPr id="5" name="Group 4">
              <a:extLst>
                <a:ext uri="{FF2B5EF4-FFF2-40B4-BE49-F238E27FC236}">
                  <a16:creationId xmlns:a16="http://schemas.microsoft.com/office/drawing/2014/main" id="{7DA9387A-6A61-D8C2-21E7-6A216AEAEBF9}"/>
                </a:ext>
              </a:extLst>
            </p:cNvPr>
            <p:cNvGrpSpPr/>
            <p:nvPr/>
          </p:nvGrpSpPr>
          <p:grpSpPr>
            <a:xfrm rot="5400000">
              <a:off x="6273673" y="4323712"/>
              <a:ext cx="502487" cy="422314"/>
              <a:chOff x="6086725" y="1809748"/>
              <a:chExt cx="1323974" cy="685801"/>
            </a:xfrm>
          </p:grpSpPr>
          <p:cxnSp>
            <p:nvCxnSpPr>
              <p:cNvPr id="6" name="Straight Connector 5">
                <a:extLst>
                  <a:ext uri="{FF2B5EF4-FFF2-40B4-BE49-F238E27FC236}">
                    <a16:creationId xmlns:a16="http://schemas.microsoft.com/office/drawing/2014/main" id="{A201B3B6-9908-F62B-E7BC-106BAD77754D}"/>
                  </a:ext>
                </a:extLst>
              </p:cNvPr>
              <p:cNvCxnSpPr>
                <a:cxnSpLocks/>
              </p:cNvCxnSpPr>
              <p:nvPr/>
            </p:nvCxnSpPr>
            <p:spPr>
              <a:xfrm>
                <a:off x="6605837" y="1809748"/>
                <a:ext cx="0" cy="6858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2C53989-872D-F78D-C32C-17AC699D34CD}"/>
                  </a:ext>
                </a:extLst>
              </p:cNvPr>
              <p:cNvCxnSpPr>
                <a:cxnSpLocks/>
              </p:cNvCxnSpPr>
              <p:nvPr/>
            </p:nvCxnSpPr>
            <p:spPr>
              <a:xfrm>
                <a:off x="6891587" y="1809748"/>
                <a:ext cx="0" cy="6858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3C1793-B05C-1F02-9A12-EC41B2A02ECF}"/>
                  </a:ext>
                </a:extLst>
              </p:cNvPr>
              <p:cNvCxnSpPr/>
              <p:nvPr/>
            </p:nvCxnSpPr>
            <p:spPr>
              <a:xfrm flipH="1">
                <a:off x="6086725" y="2152650"/>
                <a:ext cx="5191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7F16268-A63A-9102-9146-B4CAC8C0541E}"/>
                  </a:ext>
                </a:extLst>
              </p:cNvPr>
              <p:cNvCxnSpPr/>
              <p:nvPr/>
            </p:nvCxnSpPr>
            <p:spPr>
              <a:xfrm flipH="1">
                <a:off x="6891587" y="2152650"/>
                <a:ext cx="5191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2" name="Picture 2" descr="Image result for inductor symbol">
              <a:extLst>
                <a:ext uri="{FF2B5EF4-FFF2-40B4-BE49-F238E27FC236}">
                  <a16:creationId xmlns:a16="http://schemas.microsoft.com/office/drawing/2014/main" id="{EC9E7720-63B9-148A-0A3D-7F7AD9A0AD1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4116" b="71383" l="12968" r="89706">
                          <a14:foregroundMark x1="19118" y1="54019" x2="22326" y2="52733"/>
                          <a14:foregroundMark x1="12968" y1="53376" x2="13904" y2="53376"/>
                          <a14:foregroundMark x1="89706" y1="53698" x2="89171" y2="53055"/>
                        </a14:backgroundRemoval>
                      </a14:imgEffect>
                    </a14:imgLayer>
                  </a14:imgProps>
                </a:ext>
                <a:ext uri="{28A0092B-C50C-407E-A947-70E740481C1C}">
                  <a14:useLocalDpi xmlns:a14="http://schemas.microsoft.com/office/drawing/2010/main" val="0"/>
                </a:ext>
              </a:extLst>
            </a:blip>
            <a:srcRect l="5012" t="18488" r="4321" b="22368"/>
            <a:stretch/>
          </p:blipFill>
          <p:spPr bwMode="auto">
            <a:xfrm>
              <a:off x="5168453" y="3982027"/>
              <a:ext cx="1419575" cy="4986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inductor symbol">
              <a:extLst>
                <a:ext uri="{FF2B5EF4-FFF2-40B4-BE49-F238E27FC236}">
                  <a16:creationId xmlns:a16="http://schemas.microsoft.com/office/drawing/2014/main" id="{B0E6FD89-7339-A29B-91A6-1195EE11829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4116" b="71383" l="12968" r="89706">
                          <a14:foregroundMark x1="19118" y1="54019" x2="22326" y2="52733"/>
                          <a14:foregroundMark x1="12968" y1="53376" x2="13904" y2="53376"/>
                          <a14:foregroundMark x1="89706" y1="53698" x2="89171" y2="53055"/>
                        </a14:backgroundRemoval>
                      </a14:imgEffect>
                    </a14:imgLayer>
                  </a14:imgProps>
                </a:ext>
                <a:ext uri="{28A0092B-C50C-407E-A947-70E740481C1C}">
                  <a14:useLocalDpi xmlns:a14="http://schemas.microsoft.com/office/drawing/2010/main" val="0"/>
                </a:ext>
              </a:extLst>
            </a:blip>
            <a:srcRect l="5012" t="18488" r="4321" b="22368"/>
            <a:stretch/>
          </p:blipFill>
          <p:spPr bwMode="auto">
            <a:xfrm>
              <a:off x="6433968" y="3976904"/>
              <a:ext cx="1419575" cy="49861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CE7084C5-7ED3-EC35-5D08-69979B8E2D51}"/>
                </a:ext>
              </a:extLst>
            </p:cNvPr>
            <p:cNvGrpSpPr/>
            <p:nvPr/>
          </p:nvGrpSpPr>
          <p:grpSpPr>
            <a:xfrm rot="5400000">
              <a:off x="7360420" y="4321151"/>
              <a:ext cx="502487" cy="422314"/>
              <a:chOff x="6086725" y="1809748"/>
              <a:chExt cx="1323974" cy="685801"/>
            </a:xfrm>
          </p:grpSpPr>
          <p:cxnSp>
            <p:nvCxnSpPr>
              <p:cNvPr id="17" name="Straight Connector 16">
                <a:extLst>
                  <a:ext uri="{FF2B5EF4-FFF2-40B4-BE49-F238E27FC236}">
                    <a16:creationId xmlns:a16="http://schemas.microsoft.com/office/drawing/2014/main" id="{78761DB6-A728-5DEC-08AA-DB0588B168AE}"/>
                  </a:ext>
                </a:extLst>
              </p:cNvPr>
              <p:cNvCxnSpPr>
                <a:cxnSpLocks/>
              </p:cNvCxnSpPr>
              <p:nvPr/>
            </p:nvCxnSpPr>
            <p:spPr>
              <a:xfrm>
                <a:off x="6605837" y="1809748"/>
                <a:ext cx="0" cy="6858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BB52719-1D0D-E727-8C1D-B6C03C7FFB99}"/>
                  </a:ext>
                </a:extLst>
              </p:cNvPr>
              <p:cNvCxnSpPr>
                <a:cxnSpLocks/>
              </p:cNvCxnSpPr>
              <p:nvPr/>
            </p:nvCxnSpPr>
            <p:spPr>
              <a:xfrm>
                <a:off x="6891587" y="1809748"/>
                <a:ext cx="0" cy="6858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4E0128B-0870-1AF3-0B12-BC7EDF44A508}"/>
                  </a:ext>
                </a:extLst>
              </p:cNvPr>
              <p:cNvCxnSpPr/>
              <p:nvPr/>
            </p:nvCxnSpPr>
            <p:spPr>
              <a:xfrm flipH="1">
                <a:off x="6086725" y="2152650"/>
                <a:ext cx="5191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2BC501-609E-7136-849B-C7B421B1FEF6}"/>
                  </a:ext>
                </a:extLst>
              </p:cNvPr>
              <p:cNvCxnSpPr/>
              <p:nvPr/>
            </p:nvCxnSpPr>
            <p:spPr>
              <a:xfrm flipH="1">
                <a:off x="6891587" y="2152650"/>
                <a:ext cx="5191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B18A2D24-5AD3-340B-5F51-F699C427203D}"/>
                </a:ext>
              </a:extLst>
            </p:cNvPr>
            <p:cNvGrpSpPr/>
            <p:nvPr/>
          </p:nvGrpSpPr>
          <p:grpSpPr>
            <a:xfrm rot="5400000">
              <a:off x="5187054" y="4297906"/>
              <a:ext cx="502487" cy="422314"/>
              <a:chOff x="6086725" y="1809748"/>
              <a:chExt cx="1323974" cy="685801"/>
            </a:xfrm>
          </p:grpSpPr>
          <p:cxnSp>
            <p:nvCxnSpPr>
              <p:cNvPr id="23" name="Straight Connector 22">
                <a:extLst>
                  <a:ext uri="{FF2B5EF4-FFF2-40B4-BE49-F238E27FC236}">
                    <a16:creationId xmlns:a16="http://schemas.microsoft.com/office/drawing/2014/main" id="{EE32A84A-7DC7-D838-695D-F22EA27244EC}"/>
                  </a:ext>
                </a:extLst>
              </p:cNvPr>
              <p:cNvCxnSpPr>
                <a:cxnSpLocks/>
              </p:cNvCxnSpPr>
              <p:nvPr/>
            </p:nvCxnSpPr>
            <p:spPr>
              <a:xfrm>
                <a:off x="6605837" y="1809748"/>
                <a:ext cx="0" cy="6858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08DF2FF-CFAE-BD8C-E8C0-0B8DEBCD87BD}"/>
                  </a:ext>
                </a:extLst>
              </p:cNvPr>
              <p:cNvCxnSpPr>
                <a:cxnSpLocks/>
              </p:cNvCxnSpPr>
              <p:nvPr/>
            </p:nvCxnSpPr>
            <p:spPr>
              <a:xfrm>
                <a:off x="6891587" y="1809748"/>
                <a:ext cx="0" cy="6858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83C025C-7D8D-2DB3-6595-7C22C8D14849}"/>
                  </a:ext>
                </a:extLst>
              </p:cNvPr>
              <p:cNvCxnSpPr/>
              <p:nvPr/>
            </p:nvCxnSpPr>
            <p:spPr>
              <a:xfrm flipH="1">
                <a:off x="6086725" y="2152650"/>
                <a:ext cx="5191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6E69B35-B793-9B18-6CCB-67666EFC1AFA}"/>
                  </a:ext>
                </a:extLst>
              </p:cNvPr>
              <p:cNvCxnSpPr/>
              <p:nvPr/>
            </p:nvCxnSpPr>
            <p:spPr>
              <a:xfrm flipH="1">
                <a:off x="6891587" y="2152650"/>
                <a:ext cx="5191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96D78A44-1A42-6B25-34C2-486C768BD8C6}"/>
                </a:ext>
              </a:extLst>
            </p:cNvPr>
            <p:cNvCxnSpPr/>
            <p:nvPr/>
          </p:nvCxnSpPr>
          <p:spPr>
            <a:xfrm>
              <a:off x="5168453" y="4783551"/>
              <a:ext cx="268509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D47178DF-8CF7-56CA-428B-8DF934DE725F}"/>
              </a:ext>
            </a:extLst>
          </p:cNvPr>
          <p:cNvSpPr txBox="1"/>
          <p:nvPr/>
        </p:nvSpPr>
        <p:spPr>
          <a:xfrm>
            <a:off x="10583227" y="3944968"/>
            <a:ext cx="537327" cy="369332"/>
          </a:xfrm>
          <a:prstGeom prst="rect">
            <a:avLst/>
          </a:prstGeom>
          <a:noFill/>
        </p:spPr>
        <p:txBody>
          <a:bodyPr wrap="none" rtlCol="0">
            <a:spAutoFit/>
          </a:bodyPr>
          <a:lstStyle/>
          <a:p>
            <a:r>
              <a:rPr lang="en-US" dirty="0" err="1"/>
              <a:t>gnd</a:t>
            </a:r>
            <a:endParaRPr lang="en-US" dirty="0"/>
          </a:p>
        </p:txBody>
      </p:sp>
      <p:sp>
        <p:nvSpPr>
          <p:cNvPr id="41" name="TextBox 40">
            <a:extLst>
              <a:ext uri="{FF2B5EF4-FFF2-40B4-BE49-F238E27FC236}">
                <a16:creationId xmlns:a16="http://schemas.microsoft.com/office/drawing/2014/main" id="{CB4666A7-F65C-743A-257E-672154B26E20}"/>
              </a:ext>
            </a:extLst>
          </p:cNvPr>
          <p:cNvSpPr txBox="1"/>
          <p:nvPr/>
        </p:nvSpPr>
        <p:spPr>
          <a:xfrm>
            <a:off x="10603113" y="4521670"/>
            <a:ext cx="537327" cy="369332"/>
          </a:xfrm>
          <a:prstGeom prst="rect">
            <a:avLst/>
          </a:prstGeom>
          <a:noFill/>
        </p:spPr>
        <p:txBody>
          <a:bodyPr wrap="none" rtlCol="0">
            <a:spAutoFit/>
          </a:bodyPr>
          <a:lstStyle/>
          <a:p>
            <a:r>
              <a:rPr lang="en-US" dirty="0" err="1"/>
              <a:t>gnd</a:t>
            </a:r>
            <a:endParaRPr lang="en-US" dirty="0"/>
          </a:p>
        </p:txBody>
      </p:sp>
      <p:sp>
        <p:nvSpPr>
          <p:cNvPr id="44" name="TextBox 43">
            <a:extLst>
              <a:ext uri="{FF2B5EF4-FFF2-40B4-BE49-F238E27FC236}">
                <a16:creationId xmlns:a16="http://schemas.microsoft.com/office/drawing/2014/main" id="{83099EC7-7AE0-A071-36F0-42E98D8180C2}"/>
              </a:ext>
            </a:extLst>
          </p:cNvPr>
          <p:cNvSpPr txBox="1"/>
          <p:nvPr/>
        </p:nvSpPr>
        <p:spPr>
          <a:xfrm>
            <a:off x="8770175" y="5494922"/>
            <a:ext cx="421910" cy="369332"/>
          </a:xfrm>
          <a:prstGeom prst="rect">
            <a:avLst/>
          </a:prstGeom>
          <a:noFill/>
        </p:spPr>
        <p:txBody>
          <a:bodyPr wrap="none" rtlCol="0">
            <a:spAutoFit/>
          </a:bodyPr>
          <a:lstStyle/>
          <a:p>
            <a:r>
              <a:rPr lang="en-US" dirty="0"/>
              <a:t>BE</a:t>
            </a:r>
          </a:p>
        </p:txBody>
      </p:sp>
      <p:sp>
        <p:nvSpPr>
          <p:cNvPr id="45" name="TextBox 44">
            <a:extLst>
              <a:ext uri="{FF2B5EF4-FFF2-40B4-BE49-F238E27FC236}">
                <a16:creationId xmlns:a16="http://schemas.microsoft.com/office/drawing/2014/main" id="{370969C4-BD24-78F7-6C26-4A6513194190}"/>
              </a:ext>
            </a:extLst>
          </p:cNvPr>
          <p:cNvSpPr txBox="1"/>
          <p:nvPr/>
        </p:nvSpPr>
        <p:spPr>
          <a:xfrm>
            <a:off x="9612815" y="6110201"/>
            <a:ext cx="409086" cy="369332"/>
          </a:xfrm>
          <a:prstGeom prst="rect">
            <a:avLst/>
          </a:prstGeom>
          <a:noFill/>
        </p:spPr>
        <p:txBody>
          <a:bodyPr wrap="none" rtlCol="0">
            <a:spAutoFit/>
          </a:bodyPr>
          <a:lstStyle/>
          <a:p>
            <a:r>
              <a:rPr lang="en-US" dirty="0"/>
              <a:t>TE</a:t>
            </a:r>
          </a:p>
        </p:txBody>
      </p:sp>
    </p:spTree>
    <p:extLst>
      <p:ext uri="{BB962C8B-B14F-4D97-AF65-F5344CB8AC3E}">
        <p14:creationId xmlns:p14="http://schemas.microsoft.com/office/powerpoint/2010/main" val="2838043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Content Placeholder 3">
                <a:extLst>
                  <a:ext uri="{FF2B5EF4-FFF2-40B4-BE49-F238E27FC236}">
                    <a16:creationId xmlns:a16="http://schemas.microsoft.com/office/drawing/2014/main" id="{5743E3FE-1329-69AE-C145-0144DEE0A04C}"/>
                  </a:ext>
                </a:extLst>
              </p:cNvPr>
              <p:cNvSpPr txBox="1">
                <a:spLocks noGrp="1"/>
              </p:cNvSpPr>
              <p:nvPr>
                <p:ph idx="1"/>
              </p:nvPr>
            </p:nvSpPr>
            <p:spPr>
              <a:xfrm>
                <a:off x="396738" y="956525"/>
                <a:ext cx="10515600" cy="4478149"/>
              </a:xfrm>
              <a:prstGeom prst="rect">
                <a:avLst/>
              </a:prstGeom>
              <a:noFill/>
            </p:spPr>
            <p:txBody>
              <a:bodyPr wrap="square" rtlCol="0">
                <a:spAutoFit/>
              </a:bodyPr>
              <a:lstStyle/>
              <a:p>
                <a:pPr>
                  <a:lnSpc>
                    <a:spcPts val="2600"/>
                  </a:lnSpc>
                </a:pPr>
                <a:r>
                  <a:rPr lang="en-US" sz="2000" dirty="0"/>
                  <a:t>Typically meander CPWs,  </a:t>
                </a:r>
                <a14:m>
                  <m:oMath xmlns:m="http://schemas.openxmlformats.org/officeDocument/2006/math">
                    <m:r>
                      <a:rPr lang="en-US" sz="2000" b="0" i="1" smtClean="0">
                        <a:latin typeface="Cambria Math" panose="02040503050406030204" pitchFamily="18" charset="0"/>
                      </a:rPr>
                      <m:t>𝑙</m:t>
                    </m:r>
                    <m:r>
                      <a:rPr lang="en-US" sz="2000" b="0" i="1" smtClean="0">
                        <a:latin typeface="Cambria Math" panose="02040503050406030204" pitchFamily="18" charset="0"/>
                      </a:rPr>
                      <m:t>= </m:t>
                    </m:r>
                    <m:f>
                      <m:fPr>
                        <m:type m:val="skw"/>
                        <m:ctrlPr>
                          <a:rPr lang="en-US" sz="2000" b="0" i="1" smtClean="0">
                            <a:latin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𝜆</m:t>
                        </m:r>
                      </m:num>
                      <m:den>
                        <m:r>
                          <a:rPr lang="en-US" sz="2000" b="0" i="1" smtClean="0">
                            <a:latin typeface="Cambria Math" panose="02040503050406030204" pitchFamily="18" charset="0"/>
                          </a:rPr>
                          <m:t>2</m:t>
                        </m:r>
                      </m:den>
                    </m:f>
                    <m:r>
                      <a:rPr lang="en-US" sz="2000" b="0" i="0" smtClean="0">
                        <a:latin typeface="Cambria Math" panose="02040503050406030204" pitchFamily="18" charset="0"/>
                      </a:rPr>
                      <m:t> ;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𝑓</m:t>
                        </m:r>
                      </m:e>
                      <m:sub>
                        <m:r>
                          <a:rPr lang="en-US" sz="2000" b="0" i="1" smtClean="0">
                            <a:latin typeface="Cambria Math" panose="02040503050406030204" pitchFamily="18" charset="0"/>
                          </a:rPr>
                          <m:t>𝑟</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𝑣</m:t>
                        </m:r>
                      </m:num>
                      <m:den>
                        <m:r>
                          <a:rPr lang="en-US" sz="2000" b="0" i="1" smtClean="0">
                            <a:latin typeface="Cambria Math" panose="02040503050406030204" pitchFamily="18" charset="0"/>
                          </a:rPr>
                          <m:t>𝑙</m:t>
                        </m:r>
                      </m:den>
                    </m:f>
                    <m:r>
                      <a:rPr lang="en-US" sz="2000" b="0" i="1" smtClean="0">
                        <a:latin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 5 </m:t>
                    </m:r>
                    <m:r>
                      <a:rPr lang="en-US" sz="2000" b="0" i="1" smtClean="0">
                        <a:latin typeface="Cambria Math" panose="02040503050406030204" pitchFamily="18" charset="0"/>
                        <a:ea typeface="Cambria Math" panose="02040503050406030204" pitchFamily="18" charset="0"/>
                      </a:rPr>
                      <m:t>𝐺𝐻𝑧</m:t>
                    </m:r>
                    <m:r>
                      <a:rPr lang="en-US" sz="2000" b="0" i="1" smtClean="0">
                        <a:latin typeface="Cambria Math" panose="02040503050406030204" pitchFamily="18" charset="0"/>
                      </a:rPr>
                      <m:t> </m:t>
                    </m:r>
                  </m:oMath>
                </a14:m>
                <a:r>
                  <a:rPr lang="en-US" sz="2000" dirty="0"/>
                  <a:t> coupled to feedline</a:t>
                </a:r>
              </a:p>
              <a:p>
                <a:pPr lvl="1">
                  <a:lnSpc>
                    <a:spcPts val="2600"/>
                  </a:lnSpc>
                </a:pPr>
                <a:r>
                  <a:rPr lang="en-US" sz="2000" dirty="0">
                    <a:sym typeface="Symbol" panose="05050102010706020507" pitchFamily="18" charset="2"/>
                  </a:rPr>
                  <a:t>Loss/cycle, </a:t>
                </a:r>
                <a14:m>
                  <m:oMath xmlns:m="http://schemas.openxmlformats.org/officeDocument/2006/math">
                    <m:func>
                      <m:funcPr>
                        <m:ctrlPr>
                          <a:rPr lang="en-US" sz="2000" b="0" i="1" smtClean="0">
                            <a:latin typeface="Cambria Math" panose="02040503050406030204" pitchFamily="18" charset="0"/>
                            <a:sym typeface="Symbol" panose="05050102010706020507" pitchFamily="18" charset="2"/>
                          </a:rPr>
                        </m:ctrlPr>
                      </m:funcPr>
                      <m:fName>
                        <m:r>
                          <m:rPr>
                            <m:sty m:val="p"/>
                          </m:rPr>
                          <a:rPr lang="en-US" sz="2000" b="0" i="0" smtClean="0">
                            <a:latin typeface="Cambria Math" panose="02040503050406030204" pitchFamily="18" charset="0"/>
                            <a:sym typeface="Symbol" panose="05050102010706020507" pitchFamily="18" charset="2"/>
                          </a:rPr>
                          <m:t>tan</m:t>
                        </m:r>
                      </m:fName>
                      <m:e>
                        <m:r>
                          <a:rPr lang="en-US" sz="2000" i="1">
                            <a:latin typeface="Cambria Math" panose="02040503050406030204" pitchFamily="18" charset="0"/>
                            <a:ea typeface="Cambria Math" panose="02040503050406030204" pitchFamily="18" charset="0"/>
                            <a:sym typeface="Symbol" panose="05050102010706020507" pitchFamily="18" charset="2"/>
                          </a:rPr>
                          <m:t>𝛿</m:t>
                        </m:r>
                      </m:e>
                    </m:func>
                    <m:r>
                      <a:rPr lang="en-US" sz="2000" b="0" i="0" smtClean="0">
                        <a:latin typeface="Cambria Math" panose="02040503050406030204" pitchFamily="18" charset="0"/>
                        <a:ea typeface="Cambria Math" panose="02040503050406030204" pitchFamily="18" charset="0"/>
                        <a:sym typeface="Symbol" panose="05050102010706020507" pitchFamily="18" charset="2"/>
                      </a:rPr>
                      <m:t> ~ </m:t>
                    </m:r>
                    <m:sSup>
                      <m:sSupPr>
                        <m:ctrlPr>
                          <a:rPr lang="en-US" sz="2000" b="0" i="1" smtClean="0">
                            <a:latin typeface="Cambria Math" panose="02040503050406030204" pitchFamily="18" charset="0"/>
                            <a:ea typeface="Cambria Math" panose="02040503050406030204" pitchFamily="18" charset="0"/>
                            <a:sym typeface="Symbol" panose="05050102010706020507" pitchFamily="18" charset="2"/>
                          </a:rPr>
                        </m:ctrlPr>
                      </m:sSupPr>
                      <m:e>
                        <m:r>
                          <a:rPr lang="en-US" sz="2000">
                            <a:latin typeface="Cambria Math" panose="02040503050406030204" pitchFamily="18" charset="0"/>
                            <a:ea typeface="Cambria Math" panose="02040503050406030204" pitchFamily="18" charset="0"/>
                            <a:sym typeface="Symbol" panose="05050102010706020507" pitchFamily="18" charset="2"/>
                          </a:rPr>
                          <m:t>10</m:t>
                        </m:r>
                      </m:e>
                      <m:sup>
                        <m:r>
                          <a:rPr lang="en-US" sz="2000" b="0" i="1" smtClean="0">
                            <a:latin typeface="Cambria Math" panose="02040503050406030204" pitchFamily="18" charset="0"/>
                            <a:ea typeface="Cambria Math" panose="02040503050406030204" pitchFamily="18" charset="0"/>
                            <a:sym typeface="Symbol" panose="05050102010706020507" pitchFamily="18" charset="2"/>
                          </a:rPr>
                          <m:t>−6</m:t>
                        </m:r>
                      </m:sup>
                    </m:sSup>
                  </m:oMath>
                </a14:m>
                <a:endParaRPr lang="en-US" sz="2000" b="0" dirty="0">
                  <a:ea typeface="Cambria Math" panose="02040503050406030204" pitchFamily="18" charset="0"/>
                  <a:sym typeface="Symbol" panose="05050102010706020507" pitchFamily="18" charset="2"/>
                </a:endParaRPr>
              </a:p>
              <a:p>
                <a:pPr lvl="1">
                  <a:lnSpc>
                    <a:spcPts val="2600"/>
                  </a:lnSpc>
                </a:pPr>
                <a:r>
                  <a:rPr lang="en-US" sz="2000" dirty="0">
                    <a:sym typeface="Symbol" panose="05050102010706020507" pitchFamily="18" charset="2"/>
                  </a:rPr>
                  <a:t>Can define Q = </a:t>
                </a:r>
                <a:r>
                  <a:rPr lang="en-US" sz="2000" dirty="0" err="1">
                    <a:sym typeface="Symbol" panose="05050102010706020507" pitchFamily="18" charset="2"/>
                  </a:rPr>
                  <a:t>f</a:t>
                </a:r>
                <a:r>
                  <a:rPr lang="en-US" sz="2000" baseline="-25000" dirty="0" err="1">
                    <a:sym typeface="Symbol" panose="05050102010706020507" pitchFamily="18" charset="2"/>
                  </a:rPr>
                  <a:t>r</a:t>
                </a:r>
                <a:r>
                  <a:rPr lang="en-US" sz="2000" dirty="0">
                    <a:sym typeface="Symbol" panose="05050102010706020507" pitchFamily="18" charset="2"/>
                  </a:rPr>
                  <a:t> / </a:t>
                </a:r>
                <a:r>
                  <a:rPr lang="en-US" sz="2000" dirty="0">
                    <a:latin typeface="Cambria Math" panose="02040503050406030204" pitchFamily="18" charset="0"/>
                    <a:ea typeface="Cambria Math" panose="02040503050406030204" pitchFamily="18" charset="0"/>
                    <a:sym typeface="Symbol" panose="05050102010706020507" pitchFamily="18" charset="2"/>
                  </a:rPr>
                  <a:t>∆f   = 1/ </a:t>
                </a:r>
                <a14:m>
                  <m:oMath xmlns:m="http://schemas.openxmlformats.org/officeDocument/2006/math">
                    <m:func>
                      <m:funcPr>
                        <m:ctrlPr>
                          <a:rPr lang="en-US" sz="2000" b="0" i="1" smtClean="0">
                            <a:latin typeface="Cambria Math" panose="02040503050406030204" pitchFamily="18" charset="0"/>
                            <a:sym typeface="Symbol" panose="05050102010706020507" pitchFamily="18" charset="2"/>
                          </a:rPr>
                        </m:ctrlPr>
                      </m:funcPr>
                      <m:fName>
                        <m:r>
                          <m:rPr>
                            <m:sty m:val="p"/>
                          </m:rPr>
                          <a:rPr lang="en-US" sz="2000" b="0" i="0" smtClean="0">
                            <a:latin typeface="Cambria Math" panose="02040503050406030204" pitchFamily="18" charset="0"/>
                            <a:sym typeface="Symbol" panose="05050102010706020507" pitchFamily="18" charset="2"/>
                          </a:rPr>
                          <m:t>tan</m:t>
                        </m:r>
                      </m:fName>
                      <m:e>
                        <m:r>
                          <a:rPr lang="en-US" sz="2000" i="1">
                            <a:latin typeface="Cambria Math" panose="02040503050406030204" pitchFamily="18" charset="0"/>
                            <a:ea typeface="Cambria Math" panose="02040503050406030204" pitchFamily="18" charset="0"/>
                            <a:sym typeface="Symbol" panose="05050102010706020507" pitchFamily="18" charset="2"/>
                          </a:rPr>
                          <m:t>𝛿</m:t>
                        </m:r>
                      </m:e>
                    </m:func>
                    <m:r>
                      <a:rPr lang="en-US" sz="2000" b="0" i="0" smtClean="0">
                        <a:latin typeface="Cambria Math" panose="02040503050406030204" pitchFamily="18" charset="0"/>
                        <a:ea typeface="Cambria Math" panose="02040503050406030204" pitchFamily="18" charset="0"/>
                        <a:sym typeface="Symbol" panose="05050102010706020507" pitchFamily="18" charset="2"/>
                      </a:rPr>
                      <m:t> </m:t>
                    </m:r>
                  </m:oMath>
                </a14:m>
                <a:endParaRPr lang="en-US" sz="2000" dirty="0">
                  <a:sym typeface="Symbol" panose="05050102010706020507" pitchFamily="18" charset="2"/>
                </a:endParaRPr>
              </a:p>
              <a:p>
                <a:pPr lvl="1">
                  <a:lnSpc>
                    <a:spcPts val="2600"/>
                  </a:lnSpc>
                </a:pPr>
                <a:r>
                  <a:rPr lang="en-US" sz="2000" dirty="0">
                    <a:sym typeface="Symbol" panose="05050102010706020507" pitchFamily="18" charset="2"/>
                  </a:rPr>
                  <a:t> long lifetime,   = Q/</a:t>
                </a:r>
                <a:r>
                  <a:rPr lang="en-US" sz="2000" dirty="0">
                    <a:ea typeface="Cambria Math" panose="02040503050406030204" pitchFamily="18" charset="0"/>
                  </a:rPr>
                  <a:t> </a:t>
                </a:r>
                <a14:m>
                  <m:oMath xmlns:m="http://schemas.openxmlformats.org/officeDocument/2006/math">
                    <m:r>
                      <a:rPr lang="en-US" sz="2000" i="1" dirty="0">
                        <a:latin typeface="Cambria Math" panose="02040503050406030204" pitchFamily="18" charset="0"/>
                        <a:ea typeface="Cambria Math" panose="02040503050406030204" pitchFamily="18" charset="0"/>
                      </a:rPr>
                      <m:t>2</m:t>
                    </m:r>
                    <m:r>
                      <m:rPr>
                        <m:sty m:val="p"/>
                      </m:rPr>
                      <a:rPr lang="en-US" sz="2000" dirty="0">
                        <a:latin typeface="Cambria Math" panose="02040503050406030204" pitchFamily="18" charset="0"/>
                      </a:rPr>
                      <m:t>π</m:t>
                    </m:r>
                    <m:sSub>
                      <m:sSubPr>
                        <m:ctrlPr>
                          <a:rPr lang="en-US" sz="2000" i="1" dirty="0">
                            <a:latin typeface="Cambria Math" panose="02040503050406030204" pitchFamily="18" charset="0"/>
                          </a:rPr>
                        </m:ctrlPr>
                      </m:sSubPr>
                      <m:e>
                        <m:r>
                          <a:rPr lang="en-US" sz="2000" b="0" i="1" dirty="0" smtClean="0">
                            <a:latin typeface="Cambria Math" panose="02040503050406030204" pitchFamily="18" charset="0"/>
                            <a:sym typeface="Mathematica1" panose="05000502060100000001" pitchFamily="2" charset="2"/>
                          </a:rPr>
                          <m:t>𝑓</m:t>
                        </m:r>
                      </m:e>
                      <m:sub>
                        <m:r>
                          <a:rPr lang="en-US" sz="2000" i="1" dirty="0">
                            <a:latin typeface="Cambria Math" panose="02040503050406030204" pitchFamily="18" charset="0"/>
                          </a:rPr>
                          <m:t>𝑟</m:t>
                        </m:r>
                      </m:sub>
                    </m:sSub>
                    <m:r>
                      <a:rPr lang="en-US" sz="2000" i="1" dirty="0">
                        <a:latin typeface="Cambria Math" panose="02040503050406030204" pitchFamily="18" charset="0"/>
                      </a:rPr>
                      <m:t> </m:t>
                    </m:r>
                  </m:oMath>
                </a14:m>
                <a:endParaRPr lang="en-US" sz="2000" dirty="0">
                  <a:sym typeface="Symbol" panose="05050102010706020507" pitchFamily="18" charset="2"/>
                </a:endParaRPr>
              </a:p>
              <a:p>
                <a:pPr lvl="1">
                  <a:lnSpc>
                    <a:spcPts val="2600"/>
                  </a:lnSpc>
                </a:pPr>
                <a14:m>
                  <m:oMath xmlns:m="http://schemas.openxmlformats.org/officeDocument/2006/math">
                    <m:sSub>
                      <m:sSubPr>
                        <m:ctrlPr>
                          <a:rPr lang="en-US" sz="2000" b="0" i="1" smtClean="0">
                            <a:latin typeface="Cambria Math" panose="02040503050406030204" pitchFamily="18" charset="0"/>
                            <a:sym typeface="Symbol" panose="05050102010706020507" pitchFamily="18" charset="2"/>
                          </a:rPr>
                        </m:ctrlPr>
                      </m:sSubPr>
                      <m:e>
                        <m:r>
                          <a:rPr lang="en-US" sz="2000" i="1">
                            <a:latin typeface="Cambria Math" panose="02040503050406030204" pitchFamily="18" charset="0"/>
                            <a:sym typeface="Symbol" panose="05050102010706020507" pitchFamily="18" charset="2"/>
                          </a:rPr>
                          <m:t>𝑄</m:t>
                        </m:r>
                      </m:e>
                      <m:sub>
                        <m:r>
                          <a:rPr lang="en-US" sz="2000" b="0" i="1" smtClean="0">
                            <a:latin typeface="Cambria Math" panose="02040503050406030204" pitchFamily="18" charset="0"/>
                            <a:sym typeface="Symbol" panose="05050102010706020507" pitchFamily="18" charset="2"/>
                          </a:rPr>
                          <m:t>𝑖𝑛𝑡𝑒𝑟𝑛𝑎𝑙</m:t>
                        </m:r>
                      </m:sub>
                    </m:sSub>
                    <m:r>
                      <a:rPr lang="en-US" sz="2000" b="0" i="1" smtClean="0">
                        <a:latin typeface="Cambria Math" panose="02040503050406030204" pitchFamily="18" charset="0"/>
                        <a:sym typeface="Symbol" panose="05050102010706020507" pitchFamily="18" charset="2"/>
                      </a:rPr>
                      <m:t> </m:t>
                    </m:r>
                    <m:r>
                      <a:rPr lang="en-US" sz="2000" i="1" smtClean="0">
                        <a:latin typeface="Cambria Math" panose="02040503050406030204" pitchFamily="18" charset="0"/>
                        <a:ea typeface="Cambria Math" panose="02040503050406030204" pitchFamily="18" charset="0"/>
                        <a:sym typeface="Symbol" panose="05050102010706020507" pitchFamily="18" charset="2"/>
                      </a:rPr>
                      <m:t>~</m:t>
                    </m:r>
                    <m:r>
                      <a:rPr lang="en-US" sz="2000" b="0" i="1" smtClean="0">
                        <a:latin typeface="Cambria Math" panose="02040503050406030204" pitchFamily="18" charset="0"/>
                        <a:ea typeface="Cambria Math" panose="02040503050406030204" pitchFamily="18" charset="0"/>
                        <a:sym typeface="Symbol" panose="05050102010706020507" pitchFamily="18" charset="2"/>
                      </a:rPr>
                      <m:t>3 </m:t>
                    </m:r>
                    <m:r>
                      <a:rPr lang="en-US" sz="2000" i="1" smtClean="0">
                        <a:latin typeface="Cambria Math" panose="02040503050406030204" pitchFamily="18" charset="0"/>
                        <a:ea typeface="Cambria Math" panose="02040503050406030204" pitchFamily="18" charset="0"/>
                        <a:sym typeface="Symbol" panose="05050102010706020507" pitchFamily="18" charset="2"/>
                      </a:rPr>
                      <m:t>𝑀</m:t>
                    </m:r>
                    <m:r>
                      <a:rPr lang="en-US" sz="2000" i="1">
                        <a:latin typeface="Cambria Math" panose="02040503050406030204" pitchFamily="18" charset="0"/>
                        <a:ea typeface="Cambria Math" panose="02040503050406030204" pitchFamily="18" charset="0"/>
                        <a:sym typeface="Symbol" panose="05050102010706020507" pitchFamily="18" charset="2"/>
                      </a:rPr>
                      <m:t>  </m:t>
                    </m:r>
                  </m:oMath>
                </a14:m>
                <a:r>
                  <a:rPr lang="en-US" sz="2000" dirty="0">
                    <a:sym typeface="Symbol" panose="05050102010706020507" pitchFamily="18" charset="2"/>
                  </a:rPr>
                  <a:t>for   </a:t>
                </a:r>
                <a:r>
                  <a:rPr lang="en-US" sz="2000" dirty="0">
                    <a:latin typeface="Times New Roman" panose="02020603050405020304" pitchFamily="18" charset="0"/>
                    <a:cs typeface="Times New Roman" panose="02020603050405020304" pitchFamily="18" charset="0"/>
                    <a:sym typeface="Symbol" panose="05050102010706020507" pitchFamily="18" charset="2"/>
                  </a:rPr>
                  <a:t>~ 100</a:t>
                </a:r>
                <a:r>
                  <a:rPr lang="en-US" sz="2000" dirty="0">
                    <a:sym typeface="Symbol" panose="05050102010706020507" pitchFamily="18" charset="2"/>
                  </a:rPr>
                  <a:t> µs   at 5 GHz</a:t>
                </a:r>
                <a:endParaRPr lang="en-US" sz="2000" b="0" dirty="0">
                  <a:ea typeface="Cambria Math" panose="02040503050406030204" pitchFamily="18" charset="0"/>
                </a:endParaRPr>
              </a:p>
              <a:p>
                <a:pPr marL="228600" lvl="1">
                  <a:lnSpc>
                    <a:spcPts val="2600"/>
                  </a:lnSpc>
                  <a:buFont typeface="Arial" panose="020B0604020202020204" pitchFamily="34" charset="0"/>
                  <a:buChar char="•"/>
                </a:pPr>
                <a:r>
                  <a:rPr lang="en-US" sz="2000" dirty="0">
                    <a:sym typeface="Symbol" panose="05050102010706020507" pitchFamily="18" charset="2"/>
                  </a:rPr>
                  <a:t>Measure amplitude &amp; phase of output probe tone</a:t>
                </a:r>
              </a:p>
              <a:p>
                <a:pPr lvl="1">
                  <a:lnSpc>
                    <a:spcPts val="2600"/>
                  </a:lnSpc>
                </a:pPr>
                <a:r>
                  <a:rPr lang="en-US" sz="2000" dirty="0">
                    <a:sym typeface="Symbol" panose="05050102010706020507" pitchFamily="18" charset="2"/>
                  </a:rPr>
                  <a:t>Useful as test structures to evaluate loss (=1/Q) </a:t>
                </a:r>
              </a:p>
              <a:p>
                <a:pPr lvl="1">
                  <a:lnSpc>
                    <a:spcPts val="2600"/>
                  </a:lnSpc>
                </a:pPr>
                <a:r>
                  <a:rPr lang="en-US" sz="2000" dirty="0">
                    <a:sym typeface="Symbol" panose="05050102010706020507" pitchFamily="18" charset="2"/>
                  </a:rPr>
                  <a:t>Extensively used circuits as readouts &amp; couplers for qubits</a:t>
                </a:r>
              </a:p>
              <a:p>
                <a:pPr lvl="1">
                  <a:lnSpc>
                    <a:spcPts val="2600"/>
                  </a:lnSpc>
                </a:pPr>
                <a:r>
                  <a:rPr lang="en-US" sz="2000" dirty="0">
                    <a:sym typeface="Symbol" panose="05050102010706020507" pitchFamily="18" charset="2"/>
                  </a:rPr>
                  <a:t>Equally space energy levels =&gt; difficult to use directly as qubits</a:t>
                </a:r>
              </a:p>
              <a:p>
                <a:pPr>
                  <a:lnSpc>
                    <a:spcPct val="100000"/>
                  </a:lnSpc>
                </a:pPr>
                <a:endParaRPr lang="en-US" sz="2000" dirty="0">
                  <a:sym typeface="Symbol" panose="05050102010706020507" pitchFamily="18" charset="2"/>
                </a:endParaRPr>
              </a:p>
              <a:p>
                <a:pPr>
                  <a:lnSpc>
                    <a:spcPct val="100000"/>
                  </a:lnSpc>
                </a:pPr>
                <a:r>
                  <a:rPr lang="en-US" sz="2000" dirty="0">
                    <a:sym typeface="Symbol" panose="05050102010706020507" pitchFamily="18" charset="2"/>
                  </a:rPr>
                  <a:t>2</a:t>
                </a:r>
                <a:r>
                  <a:rPr lang="en-US" sz="2000" baseline="30000" dirty="0">
                    <a:sym typeface="Symbol" panose="05050102010706020507" pitchFamily="18" charset="2"/>
                  </a:rPr>
                  <a:t>nd</a:t>
                </a:r>
                <a:r>
                  <a:rPr lang="en-US" sz="2000" dirty="0">
                    <a:sym typeface="Symbol" panose="05050102010706020507" pitchFamily="18" charset="2"/>
                  </a:rPr>
                  <a:t> quantization of resonator energy: </a:t>
                </a:r>
              </a:p>
            </p:txBody>
          </p:sp>
        </mc:Choice>
        <mc:Fallback xmlns="">
          <p:sp>
            <p:nvSpPr>
              <p:cNvPr id="9" name="Content Placeholder 3">
                <a:extLst>
                  <a:ext uri="{FF2B5EF4-FFF2-40B4-BE49-F238E27FC236}">
                    <a16:creationId xmlns:a16="http://schemas.microsoft.com/office/drawing/2014/main" id="{5743E3FE-1329-69AE-C145-0144DEE0A04C}"/>
                  </a:ext>
                </a:extLst>
              </p:cNvPr>
              <p:cNvSpPr txBox="1">
                <a:spLocks noGrp="1" noRot="1" noChangeAspect="1" noMove="1" noResize="1" noEditPoints="1" noAdjustHandles="1" noChangeArrowheads="1" noChangeShapeType="1" noTextEdit="1"/>
              </p:cNvSpPr>
              <p:nvPr>
                <p:ph idx="1"/>
              </p:nvPr>
            </p:nvSpPr>
            <p:spPr>
              <a:xfrm>
                <a:off x="396738" y="956525"/>
                <a:ext cx="10515600" cy="4478149"/>
              </a:xfrm>
              <a:prstGeom prst="rect">
                <a:avLst/>
              </a:prstGeom>
              <a:blipFill>
                <a:blip r:embed="rId3"/>
                <a:stretch>
                  <a:fillRect l="-522" t="-11020" b="-1497"/>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7C67365B-6457-4C2D-AED8-83B1CB8A9A12}"/>
              </a:ext>
            </a:extLst>
          </p:cNvPr>
          <p:cNvSpPr>
            <a:spLocks noGrp="1"/>
          </p:cNvSpPr>
          <p:nvPr>
            <p:ph type="title"/>
          </p:nvPr>
        </p:nvSpPr>
        <p:spPr>
          <a:xfrm>
            <a:off x="64266" y="-48101"/>
            <a:ext cx="10935641" cy="904607"/>
          </a:xfrm>
        </p:spPr>
        <p:txBody>
          <a:bodyPr>
            <a:normAutofit/>
          </a:bodyPr>
          <a:lstStyle/>
          <a:p>
            <a:r>
              <a:rPr lang="en-US" sz="3200" u="none" dirty="0"/>
              <a:t>1</a:t>
            </a:r>
            <a:r>
              <a:rPr lang="en-US" sz="3200" u="none" baseline="30000" dirty="0"/>
              <a:t>st</a:t>
            </a:r>
            <a:r>
              <a:rPr lang="en-US" sz="3200" u="none" dirty="0"/>
              <a:t>  key component of superconducting circuits - resonators</a:t>
            </a:r>
          </a:p>
        </p:txBody>
      </p:sp>
      <p:grpSp>
        <p:nvGrpSpPr>
          <p:cNvPr id="58" name="Group 57">
            <a:extLst>
              <a:ext uri="{FF2B5EF4-FFF2-40B4-BE49-F238E27FC236}">
                <a16:creationId xmlns:a16="http://schemas.microsoft.com/office/drawing/2014/main" id="{1B26C29F-655D-47C4-9480-9C5455A121F1}"/>
              </a:ext>
            </a:extLst>
          </p:cNvPr>
          <p:cNvGrpSpPr/>
          <p:nvPr/>
        </p:nvGrpSpPr>
        <p:grpSpPr>
          <a:xfrm>
            <a:off x="8788630" y="3601929"/>
            <a:ext cx="2631477" cy="2367347"/>
            <a:chOff x="8457687" y="1036331"/>
            <a:chExt cx="3112013" cy="1849743"/>
          </a:xfrm>
        </p:grpSpPr>
        <p:pic>
          <p:nvPicPr>
            <p:cNvPr id="54" name="Picture 53">
              <a:extLst>
                <a:ext uri="{FF2B5EF4-FFF2-40B4-BE49-F238E27FC236}">
                  <a16:creationId xmlns:a16="http://schemas.microsoft.com/office/drawing/2014/main" id="{B3ABCCDD-4E1C-4A3B-B294-7ACCC160EE85}"/>
                </a:ext>
              </a:extLst>
            </p:cNvPr>
            <p:cNvPicPr>
              <a:picLocks noChangeAspect="1"/>
            </p:cNvPicPr>
            <p:nvPr/>
          </p:nvPicPr>
          <p:blipFill>
            <a:blip r:embed="rId4"/>
            <a:stretch>
              <a:fillRect/>
            </a:stretch>
          </p:blipFill>
          <p:spPr>
            <a:xfrm>
              <a:off x="9088437" y="1036331"/>
              <a:ext cx="2481263" cy="1849743"/>
            </a:xfrm>
            <a:prstGeom prst="rect">
              <a:avLst/>
            </a:prstGeom>
          </p:spPr>
        </p:pic>
        <p:sp>
          <p:nvSpPr>
            <p:cNvPr id="55" name="TextBox 54">
              <a:extLst>
                <a:ext uri="{FF2B5EF4-FFF2-40B4-BE49-F238E27FC236}">
                  <a16:creationId xmlns:a16="http://schemas.microsoft.com/office/drawing/2014/main" id="{2DE4329E-6377-4A3B-9086-74B381D87CAD}"/>
                </a:ext>
              </a:extLst>
            </p:cNvPr>
            <p:cNvSpPr txBox="1"/>
            <p:nvPr/>
          </p:nvSpPr>
          <p:spPr>
            <a:xfrm>
              <a:off x="8457687" y="1536424"/>
              <a:ext cx="540577" cy="436966"/>
            </a:xfrm>
            <a:prstGeom prst="rect">
              <a:avLst/>
            </a:prstGeom>
            <a:noFill/>
          </p:spPr>
          <p:txBody>
            <a:bodyPr wrap="none" rtlCol="0">
              <a:spAutoFit/>
            </a:bodyPr>
            <a:lstStyle/>
            <a:p>
              <a:r>
                <a:rPr lang="en-US" sz="2800" dirty="0"/>
                <a:t>S</a:t>
              </a:r>
              <a:r>
                <a:rPr lang="en-US" sz="2800" baseline="-25000" dirty="0"/>
                <a:t>21</a:t>
              </a:r>
              <a:endParaRPr lang="en-US" sz="2800" dirty="0"/>
            </a:p>
          </p:txBody>
        </p:sp>
      </p:grpSp>
      <p:sp>
        <p:nvSpPr>
          <p:cNvPr id="14" name="TextBox 13"/>
          <p:cNvSpPr txBox="1"/>
          <p:nvPr/>
        </p:nvSpPr>
        <p:spPr>
          <a:xfrm>
            <a:off x="147228" y="6508356"/>
            <a:ext cx="3159519" cy="369332"/>
          </a:xfrm>
          <a:prstGeom prst="rect">
            <a:avLst/>
          </a:prstGeom>
          <a:noFill/>
        </p:spPr>
        <p:txBody>
          <a:bodyPr wrap="none" rtlCol="0">
            <a:spAutoFit/>
          </a:bodyPr>
          <a:lstStyle/>
          <a:p>
            <a:r>
              <a:rPr lang="en-US" dirty="0" err="1"/>
              <a:t>Putz</a:t>
            </a:r>
            <a:r>
              <a:rPr lang="en-US" dirty="0"/>
              <a:t>, “C-QED…” Springer (2017)</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BAC732C-B431-97A3-CEBD-286711409ED2}"/>
                  </a:ext>
                </a:extLst>
              </p:cNvPr>
              <p:cNvSpPr txBox="1"/>
              <p:nvPr/>
            </p:nvSpPr>
            <p:spPr>
              <a:xfrm>
                <a:off x="9969421" y="4181087"/>
                <a:ext cx="12573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ea typeface="Cambria Math" panose="02040503050406030204" pitchFamily="18" charset="0"/>
                              <a:sym typeface="Symbol" panose="05050102010706020507" pitchFamily="18" charset="2"/>
                            </a:rPr>
                          </m:ctrlPr>
                        </m:sSubPr>
                        <m:e>
                          <m:r>
                            <a:rPr lang="en-US" sz="1800" b="0" i="1" smtClean="0">
                              <a:latin typeface="Cambria Math" panose="02040503050406030204" pitchFamily="18" charset="0"/>
                              <a:ea typeface="Cambria Math" panose="02040503050406030204" pitchFamily="18" charset="0"/>
                              <a:sym typeface="Symbol" panose="05050102010706020507" pitchFamily="18" charset="2"/>
                            </a:rPr>
                            <m:t>𝑓</m:t>
                          </m:r>
                        </m:e>
                        <m:sub>
                          <m:r>
                            <a:rPr lang="en-US" sz="1800" b="0" i="1" smtClean="0">
                              <a:latin typeface="Cambria Math" panose="02040503050406030204" pitchFamily="18" charset="0"/>
                              <a:ea typeface="Cambria Math" panose="02040503050406030204" pitchFamily="18" charset="0"/>
                              <a:sym typeface="Symbol" panose="05050102010706020507" pitchFamily="18" charset="2"/>
                            </a:rPr>
                            <m:t>𝑟</m:t>
                          </m:r>
                        </m:sub>
                      </m:sSub>
                    </m:oMath>
                  </m:oMathPara>
                </a14:m>
                <a:endParaRPr lang="en-US" dirty="0"/>
              </a:p>
            </p:txBody>
          </p:sp>
        </mc:Choice>
        <mc:Fallback xmlns="">
          <p:sp>
            <p:nvSpPr>
              <p:cNvPr id="16" name="TextBox 15">
                <a:extLst>
                  <a:ext uri="{FF2B5EF4-FFF2-40B4-BE49-F238E27FC236}">
                    <a16:creationId xmlns:a16="http://schemas.microsoft.com/office/drawing/2014/main" id="{6BAC732C-B431-97A3-CEBD-286711409ED2}"/>
                  </a:ext>
                </a:extLst>
              </p:cNvPr>
              <p:cNvSpPr txBox="1">
                <a:spLocks noRot="1" noChangeAspect="1" noMove="1" noResize="1" noEditPoints="1" noAdjustHandles="1" noChangeArrowheads="1" noChangeShapeType="1" noTextEdit="1"/>
              </p:cNvSpPr>
              <p:nvPr/>
            </p:nvSpPr>
            <p:spPr>
              <a:xfrm>
                <a:off x="9969421" y="4181087"/>
                <a:ext cx="1257300" cy="369332"/>
              </a:xfrm>
              <a:prstGeom prst="rect">
                <a:avLst/>
              </a:prstGeom>
              <a:blipFill>
                <a:blip r:embed="rId5"/>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AB9B06C-4747-4567-E575-86F67093F88D}"/>
                  </a:ext>
                </a:extLst>
              </p:cNvPr>
              <p:cNvSpPr txBox="1"/>
              <p:nvPr/>
            </p:nvSpPr>
            <p:spPr>
              <a:xfrm>
                <a:off x="10328909" y="3806858"/>
                <a:ext cx="14097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mbria Math" panose="02040503050406030204" pitchFamily="18" charset="0"/>
                          <a:sym typeface="Symbol" panose="05050102010706020507" pitchFamily="18" charset="2"/>
                        </a:rPr>
                        <m:t>∆</m:t>
                      </m:r>
                      <m:r>
                        <a:rPr lang="en-US" sz="1800" b="0" i="1" smtClean="0">
                          <a:latin typeface="Cambria Math" panose="02040503050406030204" pitchFamily="18" charset="0"/>
                          <a:ea typeface="Cambria Math" panose="02040503050406030204" pitchFamily="18" charset="0"/>
                          <a:sym typeface="Symbol" panose="05050102010706020507" pitchFamily="18" charset="2"/>
                        </a:rPr>
                        <m:t>𝑓</m:t>
                      </m:r>
                    </m:oMath>
                  </m:oMathPara>
                </a14:m>
                <a:endParaRPr lang="en-US" dirty="0"/>
              </a:p>
            </p:txBody>
          </p:sp>
        </mc:Choice>
        <mc:Fallback xmlns="">
          <p:sp>
            <p:nvSpPr>
              <p:cNvPr id="18" name="TextBox 17">
                <a:extLst>
                  <a:ext uri="{FF2B5EF4-FFF2-40B4-BE49-F238E27FC236}">
                    <a16:creationId xmlns:a16="http://schemas.microsoft.com/office/drawing/2014/main" id="{5AB9B06C-4747-4567-E575-86F67093F88D}"/>
                  </a:ext>
                </a:extLst>
              </p:cNvPr>
              <p:cNvSpPr txBox="1">
                <a:spLocks noRot="1" noChangeAspect="1" noMove="1" noResize="1" noEditPoints="1" noAdjustHandles="1" noChangeArrowheads="1" noChangeShapeType="1" noTextEdit="1"/>
              </p:cNvSpPr>
              <p:nvPr/>
            </p:nvSpPr>
            <p:spPr>
              <a:xfrm>
                <a:off x="10328909" y="3806858"/>
                <a:ext cx="1409700" cy="369332"/>
              </a:xfrm>
              <a:prstGeom prst="rect">
                <a:avLst/>
              </a:prstGeom>
              <a:blipFill>
                <a:blip r:embed="rId9"/>
                <a:stretch>
                  <a:fillRect b="-13115"/>
                </a:stretch>
              </a:blipFill>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E21E89C7-D03E-EB18-8637-9EFA4A772E5B}"/>
              </a:ext>
            </a:extLst>
          </p:cNvPr>
          <p:cNvCxnSpPr>
            <a:cxnSpLocks/>
          </p:cNvCxnSpPr>
          <p:nvPr/>
        </p:nvCxnSpPr>
        <p:spPr>
          <a:xfrm>
            <a:off x="9766129" y="3974467"/>
            <a:ext cx="4782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0DA1EC8-0288-9249-3C6A-C093FCD6F5DD}"/>
              </a:ext>
            </a:extLst>
          </p:cNvPr>
          <p:cNvCxnSpPr>
            <a:cxnSpLocks/>
          </p:cNvCxnSpPr>
          <p:nvPr/>
        </p:nvCxnSpPr>
        <p:spPr>
          <a:xfrm flipH="1">
            <a:off x="10524945" y="3982288"/>
            <a:ext cx="284701" cy="92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0" name="Picture 2">
            <a:extLst>
              <a:ext uri="{FF2B5EF4-FFF2-40B4-BE49-F238E27FC236}">
                <a16:creationId xmlns:a16="http://schemas.microsoft.com/office/drawing/2014/main" id="{B52EEC58-AEEF-A872-8397-F00D7E47F94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8375" t="55992" r="66839" b="-1395"/>
          <a:stretch/>
        </p:blipFill>
        <p:spPr bwMode="auto">
          <a:xfrm rot="5400000">
            <a:off x="9263957" y="291473"/>
            <a:ext cx="1960943" cy="3584067"/>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Arrow Connector 49">
            <a:extLst>
              <a:ext uri="{FF2B5EF4-FFF2-40B4-BE49-F238E27FC236}">
                <a16:creationId xmlns:a16="http://schemas.microsoft.com/office/drawing/2014/main" id="{D46C019A-BC7E-6A53-4B42-565AB5261287}"/>
              </a:ext>
            </a:extLst>
          </p:cNvPr>
          <p:cNvCxnSpPr>
            <a:cxnSpLocks/>
          </p:cNvCxnSpPr>
          <p:nvPr/>
        </p:nvCxnSpPr>
        <p:spPr>
          <a:xfrm>
            <a:off x="9859130" y="765054"/>
            <a:ext cx="950516" cy="13990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78701800-C511-E63C-29E0-74AFA26F907A}"/>
              </a:ext>
            </a:extLst>
          </p:cNvPr>
          <p:cNvGrpSpPr/>
          <p:nvPr/>
        </p:nvGrpSpPr>
        <p:grpSpPr>
          <a:xfrm>
            <a:off x="5510537" y="1340190"/>
            <a:ext cx="2936653" cy="1301198"/>
            <a:chOff x="5387130" y="1354782"/>
            <a:chExt cx="2936653" cy="1301198"/>
          </a:xfrm>
        </p:grpSpPr>
        <p:grpSp>
          <p:nvGrpSpPr>
            <p:cNvPr id="10" name="Group 9">
              <a:extLst>
                <a:ext uri="{FF2B5EF4-FFF2-40B4-BE49-F238E27FC236}">
                  <a16:creationId xmlns:a16="http://schemas.microsoft.com/office/drawing/2014/main" id="{5C64E3F1-3C82-4E7E-B774-B6D487A4ABA0}"/>
                </a:ext>
              </a:extLst>
            </p:cNvPr>
            <p:cNvGrpSpPr/>
            <p:nvPr/>
          </p:nvGrpSpPr>
          <p:grpSpPr>
            <a:xfrm>
              <a:off x="5387130" y="1730610"/>
              <a:ext cx="2936653" cy="438218"/>
              <a:chOff x="8979805" y="1409430"/>
              <a:chExt cx="2936653" cy="438218"/>
            </a:xfrm>
          </p:grpSpPr>
          <p:sp>
            <p:nvSpPr>
              <p:cNvPr id="52" name="TextBox 51">
                <a:extLst>
                  <a:ext uri="{FF2B5EF4-FFF2-40B4-BE49-F238E27FC236}">
                    <a16:creationId xmlns:a16="http://schemas.microsoft.com/office/drawing/2014/main" id="{B6B5BB6E-97E4-4D80-BD78-BC3010B60982}"/>
                  </a:ext>
                </a:extLst>
              </p:cNvPr>
              <p:cNvSpPr txBox="1"/>
              <p:nvPr/>
            </p:nvSpPr>
            <p:spPr>
              <a:xfrm>
                <a:off x="8979805" y="1437251"/>
                <a:ext cx="301686" cy="369332"/>
              </a:xfrm>
              <a:prstGeom prst="rect">
                <a:avLst/>
              </a:prstGeom>
              <a:noFill/>
            </p:spPr>
            <p:txBody>
              <a:bodyPr wrap="none" rtlCol="0">
                <a:spAutoFit/>
              </a:bodyPr>
              <a:lstStyle/>
              <a:p>
                <a:r>
                  <a:rPr lang="en-US" dirty="0"/>
                  <a:t>1</a:t>
                </a:r>
              </a:p>
            </p:txBody>
          </p:sp>
          <p:sp>
            <p:nvSpPr>
              <p:cNvPr id="53" name="TextBox 52">
                <a:extLst>
                  <a:ext uri="{FF2B5EF4-FFF2-40B4-BE49-F238E27FC236}">
                    <a16:creationId xmlns:a16="http://schemas.microsoft.com/office/drawing/2014/main" id="{6500DCC5-2B23-45C9-8536-3E22B39A0E6A}"/>
                  </a:ext>
                </a:extLst>
              </p:cNvPr>
              <p:cNvSpPr txBox="1"/>
              <p:nvPr/>
            </p:nvSpPr>
            <p:spPr>
              <a:xfrm>
                <a:off x="11614772" y="1439331"/>
                <a:ext cx="301686" cy="369332"/>
              </a:xfrm>
              <a:prstGeom prst="rect">
                <a:avLst/>
              </a:prstGeom>
              <a:noFill/>
            </p:spPr>
            <p:txBody>
              <a:bodyPr wrap="none" rtlCol="0">
                <a:spAutoFit/>
              </a:bodyPr>
              <a:lstStyle/>
              <a:p>
                <a:r>
                  <a:rPr lang="en-US" dirty="0"/>
                  <a:t>2</a:t>
                </a:r>
              </a:p>
            </p:txBody>
          </p:sp>
          <p:grpSp>
            <p:nvGrpSpPr>
              <p:cNvPr id="8" name="Group 7">
                <a:extLst>
                  <a:ext uri="{FF2B5EF4-FFF2-40B4-BE49-F238E27FC236}">
                    <a16:creationId xmlns:a16="http://schemas.microsoft.com/office/drawing/2014/main" id="{689A30AF-F91C-495F-AD23-8AB1386F1CD1}"/>
                  </a:ext>
                </a:extLst>
              </p:cNvPr>
              <p:cNvGrpSpPr/>
              <p:nvPr/>
            </p:nvGrpSpPr>
            <p:grpSpPr>
              <a:xfrm rot="5400000">
                <a:off x="10260783" y="449840"/>
                <a:ext cx="438218" cy="2357397"/>
                <a:chOff x="10153474" y="655526"/>
                <a:chExt cx="438218" cy="2357397"/>
              </a:xfrm>
            </p:grpSpPr>
            <p:cxnSp>
              <p:nvCxnSpPr>
                <p:cNvPr id="35" name="Straight Connector 34">
                  <a:extLst>
                    <a:ext uri="{FF2B5EF4-FFF2-40B4-BE49-F238E27FC236}">
                      <a16:creationId xmlns:a16="http://schemas.microsoft.com/office/drawing/2014/main" id="{277BB240-95A0-4D5E-B5BD-7660099C78B1}"/>
                    </a:ext>
                  </a:extLst>
                </p:cNvPr>
                <p:cNvCxnSpPr>
                  <a:cxnSpLocks/>
                </p:cNvCxnSpPr>
                <p:nvPr/>
              </p:nvCxnSpPr>
              <p:spPr>
                <a:xfrm flipV="1">
                  <a:off x="10365964" y="655526"/>
                  <a:ext cx="0" cy="584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4A473F0C-F0F6-4288-83B5-8A1C7B934A68}"/>
                    </a:ext>
                  </a:extLst>
                </p:cNvPr>
                <p:cNvGrpSpPr/>
                <p:nvPr/>
              </p:nvGrpSpPr>
              <p:grpSpPr>
                <a:xfrm rot="5400000">
                  <a:off x="10301793" y="778871"/>
                  <a:ext cx="138890" cy="435527"/>
                  <a:chOff x="3773326" y="1339549"/>
                  <a:chExt cx="138890" cy="435527"/>
                </a:xfrm>
              </p:grpSpPr>
              <p:sp>
                <p:nvSpPr>
                  <p:cNvPr id="37" name="Rectangle 36">
                    <a:extLst>
                      <a:ext uri="{FF2B5EF4-FFF2-40B4-BE49-F238E27FC236}">
                        <a16:creationId xmlns:a16="http://schemas.microsoft.com/office/drawing/2014/main" id="{21EE2C0C-B468-4D75-A155-480C65AC60A9}"/>
                      </a:ext>
                    </a:extLst>
                  </p:cNvPr>
                  <p:cNvSpPr/>
                  <p:nvPr/>
                </p:nvSpPr>
                <p:spPr>
                  <a:xfrm>
                    <a:off x="3773326" y="1339549"/>
                    <a:ext cx="123464" cy="416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D2AF3995-5DAD-496C-82B4-3A4C0C91C364}"/>
                      </a:ext>
                    </a:extLst>
                  </p:cNvPr>
                  <p:cNvCxnSpPr/>
                  <p:nvPr/>
                </p:nvCxnSpPr>
                <p:spPr>
                  <a:xfrm>
                    <a:off x="3808828" y="1358387"/>
                    <a:ext cx="0" cy="4166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AA865A6-2A18-411D-B5CA-7CD70D50F93F}"/>
                      </a:ext>
                    </a:extLst>
                  </p:cNvPr>
                  <p:cNvCxnSpPr/>
                  <p:nvPr/>
                </p:nvCxnSpPr>
                <p:spPr>
                  <a:xfrm>
                    <a:off x="3912216" y="1355554"/>
                    <a:ext cx="0" cy="4166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3" name="Straight Connector 62">
                  <a:extLst>
                    <a:ext uri="{FF2B5EF4-FFF2-40B4-BE49-F238E27FC236}">
                      <a16:creationId xmlns:a16="http://schemas.microsoft.com/office/drawing/2014/main" id="{33089CA1-C570-4AF8-BB43-E153EF4F7A28}"/>
                    </a:ext>
                  </a:extLst>
                </p:cNvPr>
                <p:cNvCxnSpPr>
                  <a:cxnSpLocks/>
                </p:cNvCxnSpPr>
                <p:nvPr/>
              </p:nvCxnSpPr>
              <p:spPr>
                <a:xfrm flipV="1">
                  <a:off x="10382731" y="2428723"/>
                  <a:ext cx="0" cy="584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778B15BB-5C84-4ADA-8FCF-8A567FB5836D}"/>
                    </a:ext>
                  </a:extLst>
                </p:cNvPr>
                <p:cNvGrpSpPr/>
                <p:nvPr/>
              </p:nvGrpSpPr>
              <p:grpSpPr>
                <a:xfrm rot="5400000">
                  <a:off x="10319235" y="2576465"/>
                  <a:ext cx="123464" cy="421451"/>
                  <a:chOff x="3962400" y="1354238"/>
                  <a:chExt cx="123464" cy="421451"/>
                </a:xfrm>
              </p:grpSpPr>
              <p:sp>
                <p:nvSpPr>
                  <p:cNvPr id="65" name="Rectangle 64">
                    <a:extLst>
                      <a:ext uri="{FF2B5EF4-FFF2-40B4-BE49-F238E27FC236}">
                        <a16:creationId xmlns:a16="http://schemas.microsoft.com/office/drawing/2014/main" id="{35B0D396-A595-487D-9A26-A781CAB0AFFF}"/>
                      </a:ext>
                    </a:extLst>
                  </p:cNvPr>
                  <p:cNvSpPr/>
                  <p:nvPr/>
                </p:nvSpPr>
                <p:spPr>
                  <a:xfrm>
                    <a:off x="3962400" y="1354238"/>
                    <a:ext cx="123464" cy="416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6" name="Straight Connector 65">
                    <a:extLst>
                      <a:ext uri="{FF2B5EF4-FFF2-40B4-BE49-F238E27FC236}">
                        <a16:creationId xmlns:a16="http://schemas.microsoft.com/office/drawing/2014/main" id="{49C793A1-349C-4DDA-9FE6-89D92F9BFACE}"/>
                      </a:ext>
                    </a:extLst>
                  </p:cNvPr>
                  <p:cNvCxnSpPr/>
                  <p:nvPr/>
                </p:nvCxnSpPr>
                <p:spPr>
                  <a:xfrm>
                    <a:off x="3972829" y="1359000"/>
                    <a:ext cx="0" cy="4166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3F6D053-63BF-4781-9011-879B31AEF290}"/>
                      </a:ext>
                    </a:extLst>
                  </p:cNvPr>
                  <p:cNvCxnSpPr/>
                  <p:nvPr/>
                </p:nvCxnSpPr>
                <p:spPr>
                  <a:xfrm>
                    <a:off x="4076218" y="1356167"/>
                    <a:ext cx="0" cy="4166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 name="Group 2">
              <a:extLst>
                <a:ext uri="{FF2B5EF4-FFF2-40B4-BE49-F238E27FC236}">
                  <a16:creationId xmlns:a16="http://schemas.microsoft.com/office/drawing/2014/main" id="{7289C966-2B72-7DAF-0368-E056C358465B}"/>
                </a:ext>
              </a:extLst>
            </p:cNvPr>
            <p:cNvGrpSpPr/>
            <p:nvPr/>
          </p:nvGrpSpPr>
          <p:grpSpPr>
            <a:xfrm>
              <a:off x="6244889" y="1782409"/>
              <a:ext cx="1266072" cy="456558"/>
              <a:chOff x="5168453" y="3976904"/>
              <a:chExt cx="2685090" cy="809208"/>
            </a:xfrm>
          </p:grpSpPr>
          <p:grpSp>
            <p:nvGrpSpPr>
              <p:cNvPr id="12" name="Group 11">
                <a:extLst>
                  <a:ext uri="{FF2B5EF4-FFF2-40B4-BE49-F238E27FC236}">
                    <a16:creationId xmlns:a16="http://schemas.microsoft.com/office/drawing/2014/main" id="{0CD11493-F81D-20B1-C151-65D3131AAE84}"/>
                  </a:ext>
                </a:extLst>
              </p:cNvPr>
              <p:cNvGrpSpPr/>
              <p:nvPr/>
            </p:nvGrpSpPr>
            <p:grpSpPr>
              <a:xfrm rot="5400000">
                <a:off x="6273673" y="4323712"/>
                <a:ext cx="502487" cy="422314"/>
                <a:chOff x="6086725" y="1809748"/>
                <a:chExt cx="1323974" cy="685801"/>
              </a:xfrm>
            </p:grpSpPr>
            <p:cxnSp>
              <p:nvCxnSpPr>
                <p:cNvPr id="31" name="Straight Connector 30">
                  <a:extLst>
                    <a:ext uri="{FF2B5EF4-FFF2-40B4-BE49-F238E27FC236}">
                      <a16:creationId xmlns:a16="http://schemas.microsoft.com/office/drawing/2014/main" id="{4A347195-A7DC-9F2A-D309-662D4959C882}"/>
                    </a:ext>
                  </a:extLst>
                </p:cNvPr>
                <p:cNvCxnSpPr>
                  <a:cxnSpLocks/>
                </p:cNvCxnSpPr>
                <p:nvPr/>
              </p:nvCxnSpPr>
              <p:spPr>
                <a:xfrm>
                  <a:off x="6605837" y="1809748"/>
                  <a:ext cx="0" cy="6858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A551533-9460-857B-DC8F-CC5E6CFFB2CD}"/>
                    </a:ext>
                  </a:extLst>
                </p:cNvPr>
                <p:cNvCxnSpPr>
                  <a:cxnSpLocks/>
                </p:cNvCxnSpPr>
                <p:nvPr/>
              </p:nvCxnSpPr>
              <p:spPr>
                <a:xfrm>
                  <a:off x="6891587" y="1809748"/>
                  <a:ext cx="0" cy="6858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FBB4FE3-1D71-1D71-05AB-9A047A43C330}"/>
                    </a:ext>
                  </a:extLst>
                </p:cNvPr>
                <p:cNvCxnSpPr/>
                <p:nvPr/>
              </p:nvCxnSpPr>
              <p:spPr>
                <a:xfrm flipH="1">
                  <a:off x="6086725" y="2152650"/>
                  <a:ext cx="5191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4DC1E96-129E-1C1C-91BC-E1D15D654D80}"/>
                    </a:ext>
                  </a:extLst>
                </p:cNvPr>
                <p:cNvCxnSpPr/>
                <p:nvPr/>
              </p:nvCxnSpPr>
              <p:spPr>
                <a:xfrm flipH="1">
                  <a:off x="6891587" y="2152650"/>
                  <a:ext cx="5191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3" name="Picture 2" descr="Image result for inductor symbol">
                <a:extLst>
                  <a:ext uri="{FF2B5EF4-FFF2-40B4-BE49-F238E27FC236}">
                    <a16:creationId xmlns:a16="http://schemas.microsoft.com/office/drawing/2014/main" id="{04D2AA78-B7E5-F154-7E93-DD3F188B3FC9}"/>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4116" b="71383" l="12968" r="89706">
                            <a14:foregroundMark x1="19118" y1="54019" x2="22326" y2="52733"/>
                            <a14:foregroundMark x1="12968" y1="53376" x2="13904" y2="53376"/>
                            <a14:foregroundMark x1="89706" y1="53698" x2="89171" y2="53055"/>
                          </a14:backgroundRemoval>
                        </a14:imgEffect>
                      </a14:imgLayer>
                    </a14:imgProps>
                  </a:ext>
                  <a:ext uri="{28A0092B-C50C-407E-A947-70E740481C1C}">
                    <a14:useLocalDpi xmlns:a14="http://schemas.microsoft.com/office/drawing/2010/main" val="0"/>
                  </a:ext>
                </a:extLst>
              </a:blip>
              <a:srcRect l="5012" t="18488" r="4321" b="22368"/>
              <a:stretch/>
            </p:blipFill>
            <p:spPr bwMode="auto">
              <a:xfrm>
                <a:off x="5168453" y="3982029"/>
                <a:ext cx="1419575" cy="4986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inductor symbol">
                <a:extLst>
                  <a:ext uri="{FF2B5EF4-FFF2-40B4-BE49-F238E27FC236}">
                    <a16:creationId xmlns:a16="http://schemas.microsoft.com/office/drawing/2014/main" id="{60BD9D84-3B5C-3EC4-D34A-91B01C4C09DC}"/>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4116" b="71383" l="12968" r="89706">
                            <a14:foregroundMark x1="19118" y1="54019" x2="22326" y2="52733"/>
                            <a14:foregroundMark x1="12968" y1="53376" x2="13904" y2="53376"/>
                            <a14:foregroundMark x1="89706" y1="53698" x2="89171" y2="53055"/>
                          </a14:backgroundRemoval>
                        </a14:imgEffect>
                      </a14:imgLayer>
                    </a14:imgProps>
                  </a:ext>
                  <a:ext uri="{28A0092B-C50C-407E-A947-70E740481C1C}">
                    <a14:useLocalDpi xmlns:a14="http://schemas.microsoft.com/office/drawing/2010/main" val="0"/>
                  </a:ext>
                </a:extLst>
              </a:blip>
              <a:srcRect l="5012" t="18488" r="4321" b="22368"/>
              <a:stretch/>
            </p:blipFill>
            <p:spPr bwMode="auto">
              <a:xfrm>
                <a:off x="6433968" y="3976904"/>
                <a:ext cx="1419575" cy="49861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5CEABA16-CD24-916A-C3A4-A744297A5498}"/>
                  </a:ext>
                </a:extLst>
              </p:cNvPr>
              <p:cNvGrpSpPr/>
              <p:nvPr/>
            </p:nvGrpSpPr>
            <p:grpSpPr>
              <a:xfrm rot="5400000">
                <a:off x="7360420" y="4321151"/>
                <a:ext cx="502487" cy="422314"/>
                <a:chOff x="6086725" y="1809748"/>
                <a:chExt cx="1323974" cy="685801"/>
              </a:xfrm>
            </p:grpSpPr>
            <p:cxnSp>
              <p:nvCxnSpPr>
                <p:cNvPr id="27" name="Straight Connector 26">
                  <a:extLst>
                    <a:ext uri="{FF2B5EF4-FFF2-40B4-BE49-F238E27FC236}">
                      <a16:creationId xmlns:a16="http://schemas.microsoft.com/office/drawing/2014/main" id="{B4A2293A-049E-F67D-7310-C2057BE4052C}"/>
                    </a:ext>
                  </a:extLst>
                </p:cNvPr>
                <p:cNvCxnSpPr>
                  <a:cxnSpLocks/>
                </p:cNvCxnSpPr>
                <p:nvPr/>
              </p:nvCxnSpPr>
              <p:spPr>
                <a:xfrm>
                  <a:off x="6605837" y="1809748"/>
                  <a:ext cx="0" cy="6858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4992105-1B11-746A-2569-5F493AA946F9}"/>
                    </a:ext>
                  </a:extLst>
                </p:cNvPr>
                <p:cNvCxnSpPr>
                  <a:cxnSpLocks/>
                </p:cNvCxnSpPr>
                <p:nvPr/>
              </p:nvCxnSpPr>
              <p:spPr>
                <a:xfrm>
                  <a:off x="6891587" y="1809748"/>
                  <a:ext cx="0" cy="6858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28B2E25-0669-1DBF-5724-A6A121712BD0}"/>
                    </a:ext>
                  </a:extLst>
                </p:cNvPr>
                <p:cNvCxnSpPr/>
                <p:nvPr/>
              </p:nvCxnSpPr>
              <p:spPr>
                <a:xfrm flipH="1">
                  <a:off x="6086725" y="2152650"/>
                  <a:ext cx="5191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438DB36-241D-9602-1041-93B3C8F56D51}"/>
                    </a:ext>
                  </a:extLst>
                </p:cNvPr>
                <p:cNvCxnSpPr/>
                <p:nvPr/>
              </p:nvCxnSpPr>
              <p:spPr>
                <a:xfrm flipH="1">
                  <a:off x="6891587" y="2152650"/>
                  <a:ext cx="5191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5BE86DCC-4E32-8234-D26C-23E8CA53DBF8}"/>
                  </a:ext>
                </a:extLst>
              </p:cNvPr>
              <p:cNvGrpSpPr/>
              <p:nvPr/>
            </p:nvGrpSpPr>
            <p:grpSpPr>
              <a:xfrm rot="5400000">
                <a:off x="5187054" y="4297906"/>
                <a:ext cx="502487" cy="422314"/>
                <a:chOff x="6086725" y="1809748"/>
                <a:chExt cx="1323974" cy="685801"/>
              </a:xfrm>
            </p:grpSpPr>
            <p:cxnSp>
              <p:nvCxnSpPr>
                <p:cNvPr id="22" name="Straight Connector 21">
                  <a:extLst>
                    <a:ext uri="{FF2B5EF4-FFF2-40B4-BE49-F238E27FC236}">
                      <a16:creationId xmlns:a16="http://schemas.microsoft.com/office/drawing/2014/main" id="{DEF364B2-0C99-C270-2BF3-94FB5D540F25}"/>
                    </a:ext>
                  </a:extLst>
                </p:cNvPr>
                <p:cNvCxnSpPr>
                  <a:cxnSpLocks/>
                </p:cNvCxnSpPr>
                <p:nvPr/>
              </p:nvCxnSpPr>
              <p:spPr>
                <a:xfrm>
                  <a:off x="6605837" y="1809748"/>
                  <a:ext cx="0" cy="6858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7ADE6C9-1F3D-3C42-B3CB-9D51BDF06304}"/>
                    </a:ext>
                  </a:extLst>
                </p:cNvPr>
                <p:cNvCxnSpPr>
                  <a:cxnSpLocks/>
                </p:cNvCxnSpPr>
                <p:nvPr/>
              </p:nvCxnSpPr>
              <p:spPr>
                <a:xfrm>
                  <a:off x="6891587" y="1809748"/>
                  <a:ext cx="0" cy="6858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58080B8-4A52-E7B9-E5ED-E7B37159E50E}"/>
                    </a:ext>
                  </a:extLst>
                </p:cNvPr>
                <p:cNvCxnSpPr/>
                <p:nvPr/>
              </p:nvCxnSpPr>
              <p:spPr>
                <a:xfrm flipH="1">
                  <a:off x="6086725" y="2152650"/>
                  <a:ext cx="5191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D136972-9988-EA07-6A34-81A634495ADD}"/>
                    </a:ext>
                  </a:extLst>
                </p:cNvPr>
                <p:cNvCxnSpPr/>
                <p:nvPr/>
              </p:nvCxnSpPr>
              <p:spPr>
                <a:xfrm flipH="1">
                  <a:off x="6891587" y="2152650"/>
                  <a:ext cx="5191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60DA98E7-5A4C-C39B-CF76-C019FCA82E48}"/>
                  </a:ext>
                </a:extLst>
              </p:cNvPr>
              <p:cNvCxnSpPr/>
              <p:nvPr/>
            </p:nvCxnSpPr>
            <p:spPr>
              <a:xfrm>
                <a:off x="5168453" y="4783551"/>
                <a:ext cx="268509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4313DD7A-91CF-541E-3A8D-C77A072692F9}"/>
                    </a:ext>
                  </a:extLst>
                </p:cNvPr>
                <p:cNvSpPr txBox="1"/>
                <p:nvPr/>
              </p:nvSpPr>
              <p:spPr>
                <a:xfrm>
                  <a:off x="6118003" y="1354782"/>
                  <a:ext cx="12573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mbria Math" panose="02040503050406030204" pitchFamily="18" charset="0"/>
                          </a:rPr>
                          <m:t>𝑙</m:t>
                        </m:r>
                      </m:oMath>
                    </m:oMathPara>
                  </a14:m>
                  <a:endParaRPr lang="en-US" dirty="0"/>
                </a:p>
              </p:txBody>
            </p:sp>
          </mc:Choice>
          <mc:Fallback xmlns="">
            <p:sp>
              <p:nvSpPr>
                <p:cNvPr id="42" name="TextBox 41">
                  <a:extLst>
                    <a:ext uri="{FF2B5EF4-FFF2-40B4-BE49-F238E27FC236}">
                      <a16:creationId xmlns:a16="http://schemas.microsoft.com/office/drawing/2014/main" id="{4313DD7A-91CF-541E-3A8D-C77A072692F9}"/>
                    </a:ext>
                  </a:extLst>
                </p:cNvPr>
                <p:cNvSpPr txBox="1">
                  <a:spLocks noRot="1" noChangeAspect="1" noMove="1" noResize="1" noEditPoints="1" noAdjustHandles="1" noChangeArrowheads="1" noChangeShapeType="1" noTextEdit="1"/>
                </p:cNvSpPr>
                <p:nvPr/>
              </p:nvSpPr>
              <p:spPr>
                <a:xfrm>
                  <a:off x="6118003" y="1354782"/>
                  <a:ext cx="1257300" cy="369332"/>
                </a:xfrm>
                <a:prstGeom prst="rect">
                  <a:avLst/>
                </a:prstGeom>
                <a:blipFill>
                  <a:blip r:embed="rId13"/>
                  <a:stretch>
                    <a:fillRect/>
                  </a:stretch>
                </a:blipFill>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B7225B85-AF3C-F59C-192A-83A31BDC7A36}"/>
                </a:ext>
              </a:extLst>
            </p:cNvPr>
            <p:cNvCxnSpPr/>
            <p:nvPr/>
          </p:nvCxnSpPr>
          <p:spPr>
            <a:xfrm>
              <a:off x="6066510" y="1701060"/>
              <a:ext cx="1554480" cy="0"/>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1" name="Isosceles Triangle 50">
              <a:extLst>
                <a:ext uri="{FF2B5EF4-FFF2-40B4-BE49-F238E27FC236}">
                  <a16:creationId xmlns:a16="http://schemas.microsoft.com/office/drawing/2014/main" id="{14A64EC4-C218-386D-5DFB-5D23D00F0A2D}"/>
                </a:ext>
              </a:extLst>
            </p:cNvPr>
            <p:cNvSpPr/>
            <p:nvPr/>
          </p:nvSpPr>
          <p:spPr bwMode="auto">
            <a:xfrm rot="10800000">
              <a:off x="6740649" y="2481355"/>
              <a:ext cx="266700" cy="174625"/>
            </a:xfrm>
            <a:prstGeom prst="triangle">
              <a:avLst/>
            </a:prstGeom>
            <a:solidFill>
              <a:schemeClr val="tx1"/>
            </a:solidFill>
            <a:ln>
              <a:solidFill>
                <a:schemeClr val="tx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cxnSp>
          <p:nvCxnSpPr>
            <p:cNvPr id="56" name="Straight Connector 55">
              <a:extLst>
                <a:ext uri="{FF2B5EF4-FFF2-40B4-BE49-F238E27FC236}">
                  <a16:creationId xmlns:a16="http://schemas.microsoft.com/office/drawing/2014/main" id="{E73B3A21-E62C-493B-B4E0-012C8E5DC12A}"/>
                </a:ext>
              </a:extLst>
            </p:cNvPr>
            <p:cNvCxnSpPr/>
            <p:nvPr/>
          </p:nvCxnSpPr>
          <p:spPr>
            <a:xfrm flipH="1">
              <a:off x="6873999" y="2243230"/>
              <a:ext cx="1588" cy="250825"/>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4" name="Group 43">
            <a:extLst>
              <a:ext uri="{FF2B5EF4-FFF2-40B4-BE49-F238E27FC236}">
                <a16:creationId xmlns:a16="http://schemas.microsoft.com/office/drawing/2014/main" id="{4B6DCDCC-83A5-9D74-A4F4-6DDAF214CBBF}"/>
              </a:ext>
            </a:extLst>
          </p:cNvPr>
          <p:cNvGrpSpPr/>
          <p:nvPr/>
        </p:nvGrpSpPr>
        <p:grpSpPr>
          <a:xfrm>
            <a:off x="-439486" y="4476537"/>
            <a:ext cx="7663991" cy="2220655"/>
            <a:chOff x="33116" y="4536339"/>
            <a:chExt cx="7663991" cy="2220655"/>
          </a:xfrm>
        </p:grpSpPr>
        <p:grpSp>
          <p:nvGrpSpPr>
            <p:cNvPr id="45" name="Group 44">
              <a:extLst>
                <a:ext uri="{FF2B5EF4-FFF2-40B4-BE49-F238E27FC236}">
                  <a16:creationId xmlns:a16="http://schemas.microsoft.com/office/drawing/2014/main" id="{CE0C4ADD-26E7-C88F-519B-38E001D27459}"/>
                </a:ext>
              </a:extLst>
            </p:cNvPr>
            <p:cNvGrpSpPr/>
            <p:nvPr/>
          </p:nvGrpSpPr>
          <p:grpSpPr>
            <a:xfrm>
              <a:off x="33116" y="5404891"/>
              <a:ext cx="6448425" cy="713951"/>
              <a:chOff x="305121" y="5292892"/>
              <a:chExt cx="6448425" cy="713951"/>
            </a:xfrm>
          </p:grpSpPr>
          <p:sp>
            <p:nvSpPr>
              <p:cNvPr id="47" name="Rectangle 46">
                <a:extLst>
                  <a:ext uri="{FF2B5EF4-FFF2-40B4-BE49-F238E27FC236}">
                    <a16:creationId xmlns:a16="http://schemas.microsoft.com/office/drawing/2014/main" id="{B04B2ABB-E856-274C-BFB9-03C45BBB1875}"/>
                  </a:ext>
                </a:extLst>
              </p:cNvPr>
              <p:cNvSpPr/>
              <p:nvPr/>
            </p:nvSpPr>
            <p:spPr>
              <a:xfrm>
                <a:off x="2203397" y="5292892"/>
                <a:ext cx="2651871" cy="713951"/>
              </a:xfrm>
              <a:prstGeom prst="rect">
                <a:avLst/>
              </a:prstGeom>
              <a:solidFill>
                <a:srgbClr val="FF0000">
                  <a:alpha val="2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9" name="Object 48">
                <a:extLst>
                  <a:ext uri="{FF2B5EF4-FFF2-40B4-BE49-F238E27FC236}">
                    <a16:creationId xmlns:a16="http://schemas.microsoft.com/office/drawing/2014/main" id="{C494B5B9-06A2-6913-427A-6DCF3FC0D301}"/>
                  </a:ext>
                </a:extLst>
              </p:cNvPr>
              <p:cNvGraphicFramePr>
                <a:graphicFrameLocks noChangeAspect="1"/>
              </p:cNvGraphicFramePr>
              <p:nvPr>
                <p:extLst>
                  <p:ext uri="{D42A27DB-BD31-4B8C-83A1-F6EECF244321}">
                    <p14:modId xmlns:p14="http://schemas.microsoft.com/office/powerpoint/2010/main" val="2800275064"/>
                  </p:ext>
                </p:extLst>
              </p:nvPr>
            </p:nvGraphicFramePr>
            <p:xfrm>
              <a:off x="305121" y="5382477"/>
              <a:ext cx="6448425" cy="457200"/>
            </p:xfrm>
            <a:graphic>
              <a:graphicData uri="http://schemas.openxmlformats.org/presentationml/2006/ole">
                <mc:AlternateContent xmlns:mc="http://schemas.openxmlformats.org/markup-compatibility/2006">
                  <mc:Choice xmlns:v="urn:schemas-microsoft-com:vml" Requires="v">
                    <p:oleObj name="Document" r:id="rId14" imgW="6840047" imgH="501480" progId="Word.Document.12">
                      <p:embed/>
                    </p:oleObj>
                  </mc:Choice>
                  <mc:Fallback>
                    <p:oleObj name="Document" r:id="rId14" imgW="6840047" imgH="501480" progId="Word.Document.12">
                      <p:embed/>
                      <p:pic>
                        <p:nvPicPr>
                          <p:cNvPr id="22" name="Object 21">
                            <a:extLst>
                              <a:ext uri="{FF2B5EF4-FFF2-40B4-BE49-F238E27FC236}">
                                <a16:creationId xmlns:a16="http://schemas.microsoft.com/office/drawing/2014/main" id="{D7F14574-4BF9-4C85-97AB-60EC05D8AC2E}"/>
                              </a:ext>
                            </a:extLst>
                          </p:cNvPr>
                          <p:cNvPicPr/>
                          <p:nvPr/>
                        </p:nvPicPr>
                        <p:blipFill>
                          <a:blip r:embed="rId15"/>
                          <a:stretch>
                            <a:fillRect/>
                          </a:stretch>
                        </p:blipFill>
                        <p:spPr>
                          <a:xfrm>
                            <a:off x="305121" y="5382477"/>
                            <a:ext cx="6448425" cy="457200"/>
                          </a:xfrm>
                          <a:prstGeom prst="rect">
                            <a:avLst/>
                          </a:prstGeom>
                        </p:spPr>
                      </p:pic>
                    </p:oleObj>
                  </mc:Fallback>
                </mc:AlternateContent>
              </a:graphicData>
            </a:graphic>
          </p:graphicFrame>
        </p:grpSp>
        <p:pic>
          <p:nvPicPr>
            <p:cNvPr id="46" name="Picture 45">
              <a:extLst>
                <a:ext uri="{FF2B5EF4-FFF2-40B4-BE49-F238E27FC236}">
                  <a16:creationId xmlns:a16="http://schemas.microsoft.com/office/drawing/2014/main" id="{9E128C98-1777-430E-7CF2-46F378B0D18E}"/>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168698" y="4536339"/>
              <a:ext cx="2528409" cy="2220655"/>
            </a:xfrm>
            <a:prstGeom prst="rect">
              <a:avLst/>
            </a:prstGeom>
          </p:spPr>
        </p:pic>
      </p:grpSp>
      <p:sp>
        <p:nvSpPr>
          <p:cNvPr id="57" name="Rectangle 56">
            <a:extLst>
              <a:ext uri="{FF2B5EF4-FFF2-40B4-BE49-F238E27FC236}">
                <a16:creationId xmlns:a16="http://schemas.microsoft.com/office/drawing/2014/main" id="{6B3E0EB5-F8D2-A4F0-7497-FB3BBB678185}"/>
              </a:ext>
            </a:extLst>
          </p:cNvPr>
          <p:cNvSpPr/>
          <p:nvPr/>
        </p:nvSpPr>
        <p:spPr>
          <a:xfrm>
            <a:off x="10707476" y="2164066"/>
            <a:ext cx="1239754" cy="808614"/>
          </a:xfrm>
          <a:prstGeom prst="rect">
            <a:avLst/>
          </a:prstGeom>
          <a:solidFill>
            <a:srgbClr val="FF0000">
              <a:alpha val="2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F447DEB-BE01-73B6-4F01-D96E489D5336}"/>
              </a:ext>
            </a:extLst>
          </p:cNvPr>
          <p:cNvSpPr/>
          <p:nvPr/>
        </p:nvSpPr>
        <p:spPr>
          <a:xfrm>
            <a:off x="58722" y="2976636"/>
            <a:ext cx="8241643" cy="14894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20F150F5-C150-73DC-DB45-48327738246E}"/>
              </a:ext>
            </a:extLst>
          </p:cNvPr>
          <p:cNvSpPr/>
          <p:nvPr/>
        </p:nvSpPr>
        <p:spPr>
          <a:xfrm>
            <a:off x="4758140" y="4455008"/>
            <a:ext cx="3159519" cy="24291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ECCBB04F-0C25-DF3C-A0FD-920B8F849F9C}"/>
              </a:ext>
            </a:extLst>
          </p:cNvPr>
          <p:cNvSpPr txBox="1"/>
          <p:nvPr/>
        </p:nvSpPr>
        <p:spPr>
          <a:xfrm>
            <a:off x="8447190" y="1126464"/>
            <a:ext cx="45719" cy="461665"/>
          </a:xfrm>
          <a:prstGeom prst="rect">
            <a:avLst/>
          </a:prstGeom>
          <a:noFill/>
        </p:spPr>
        <p:txBody>
          <a:bodyPr wrap="square" rtlCol="0">
            <a:spAutoFit/>
          </a:bodyPr>
          <a:lstStyle/>
          <a:p>
            <a:r>
              <a:rPr lang="en-US" sz="2400" dirty="0"/>
              <a:t>1</a:t>
            </a:r>
          </a:p>
        </p:txBody>
      </p:sp>
      <p:sp>
        <p:nvSpPr>
          <p:cNvPr id="69" name="TextBox 68">
            <a:extLst>
              <a:ext uri="{FF2B5EF4-FFF2-40B4-BE49-F238E27FC236}">
                <a16:creationId xmlns:a16="http://schemas.microsoft.com/office/drawing/2014/main" id="{C52B709E-23DD-5A44-FED6-9B8D8DB37829}"/>
              </a:ext>
            </a:extLst>
          </p:cNvPr>
          <p:cNvSpPr txBox="1"/>
          <p:nvPr/>
        </p:nvSpPr>
        <p:spPr>
          <a:xfrm>
            <a:off x="11851622" y="3535126"/>
            <a:ext cx="290489" cy="461665"/>
          </a:xfrm>
          <a:prstGeom prst="rect">
            <a:avLst/>
          </a:prstGeom>
          <a:noFill/>
        </p:spPr>
        <p:txBody>
          <a:bodyPr wrap="square" rtlCol="0">
            <a:spAutoFit/>
          </a:bodyPr>
          <a:lstStyle/>
          <a:p>
            <a:r>
              <a:rPr lang="en-US" sz="2400" dirty="0"/>
              <a:t>2</a:t>
            </a:r>
          </a:p>
        </p:txBody>
      </p:sp>
      <p:cxnSp>
        <p:nvCxnSpPr>
          <p:cNvPr id="71" name="Straight Arrow Connector 70">
            <a:extLst>
              <a:ext uri="{FF2B5EF4-FFF2-40B4-BE49-F238E27FC236}">
                <a16:creationId xmlns:a16="http://schemas.microsoft.com/office/drawing/2014/main" id="{14C0FC1D-FBCE-F4B1-97EA-3D9885B40514}"/>
              </a:ext>
            </a:extLst>
          </p:cNvPr>
          <p:cNvCxnSpPr>
            <a:cxnSpLocks/>
          </p:cNvCxnSpPr>
          <p:nvPr/>
        </p:nvCxnSpPr>
        <p:spPr>
          <a:xfrm>
            <a:off x="8980309" y="1337964"/>
            <a:ext cx="80162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36104E2C-CBE4-F1F1-5134-2BD031D5062E}"/>
              </a:ext>
            </a:extLst>
          </p:cNvPr>
          <p:cNvCxnSpPr>
            <a:cxnSpLocks/>
            <a:endCxn id="69" idx="0"/>
          </p:cNvCxnSpPr>
          <p:nvPr/>
        </p:nvCxnSpPr>
        <p:spPr>
          <a:xfrm>
            <a:off x="11947230" y="3105805"/>
            <a:ext cx="0" cy="42932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8394F41B-1C4C-6691-E703-0F3F8C2D8CA3}"/>
              </a:ext>
            </a:extLst>
          </p:cNvPr>
          <p:cNvSpPr/>
          <p:nvPr/>
        </p:nvSpPr>
        <p:spPr>
          <a:xfrm>
            <a:off x="8899436" y="3414932"/>
            <a:ext cx="2762382" cy="29153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1D481264-B837-6C20-658B-E0180B2E3DCB}"/>
              </a:ext>
            </a:extLst>
          </p:cNvPr>
          <p:cNvSpPr/>
          <p:nvPr/>
        </p:nvSpPr>
        <p:spPr>
          <a:xfrm>
            <a:off x="154408" y="4828365"/>
            <a:ext cx="4603732" cy="2079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DBAF330-53AA-81F1-C4DF-A890CF1B3AF5}"/>
                  </a:ext>
                </a:extLst>
              </p:cNvPr>
              <p:cNvSpPr txBox="1"/>
              <p:nvPr/>
            </p:nvSpPr>
            <p:spPr>
              <a:xfrm>
                <a:off x="10764095" y="1742039"/>
                <a:ext cx="1142108" cy="461665"/>
              </a:xfrm>
              <a:prstGeom prst="rect">
                <a:avLst/>
              </a:prstGeom>
              <a:noFill/>
            </p:spPr>
            <p:txBody>
              <a:bodyPr wrap="none" rtlCol="0">
                <a:spAutoFit/>
              </a:bodyPr>
              <a:lstStyle/>
              <a:p>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dirty="0"/>
                  <a:t> mm’s</a:t>
                </a:r>
              </a:p>
            </p:txBody>
          </p:sp>
        </mc:Choice>
        <mc:Fallback xmlns="">
          <p:sp>
            <p:nvSpPr>
              <p:cNvPr id="4" name="TextBox 3">
                <a:extLst>
                  <a:ext uri="{FF2B5EF4-FFF2-40B4-BE49-F238E27FC236}">
                    <a16:creationId xmlns:a16="http://schemas.microsoft.com/office/drawing/2014/main" id="{5DBAF330-53AA-81F1-C4DF-A890CF1B3AF5}"/>
                  </a:ext>
                </a:extLst>
              </p:cNvPr>
              <p:cNvSpPr txBox="1">
                <a:spLocks noRot="1" noChangeAspect="1" noMove="1" noResize="1" noEditPoints="1" noAdjustHandles="1" noChangeArrowheads="1" noChangeShapeType="1" noTextEdit="1"/>
              </p:cNvSpPr>
              <p:nvPr/>
            </p:nvSpPr>
            <p:spPr>
              <a:xfrm>
                <a:off x="10764095" y="1742039"/>
                <a:ext cx="1142108" cy="461665"/>
              </a:xfrm>
              <a:prstGeom prst="rect">
                <a:avLst/>
              </a:prstGeom>
              <a:blipFill>
                <a:blip r:embed="rId18"/>
                <a:stretch>
                  <a:fillRect t="-10526" r="-7487" b="-28947"/>
                </a:stretch>
              </a:blipFill>
            </p:spPr>
            <p:txBody>
              <a:bodyPr/>
              <a:lstStyle/>
              <a:p>
                <a:r>
                  <a:rPr lang="en-US">
                    <a:noFill/>
                  </a:rPr>
                  <a:t> </a:t>
                </a:r>
              </a:p>
            </p:txBody>
          </p:sp>
        </mc:Fallback>
      </mc:AlternateContent>
    </p:spTree>
    <p:extLst>
      <p:ext uri="{BB962C8B-B14F-4D97-AF65-F5344CB8AC3E}">
        <p14:creationId xmlns:p14="http://schemas.microsoft.com/office/powerpoint/2010/main" val="319521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6"/>
                                        </p:tgtEl>
                                      </p:cBhvr>
                                    </p:animEffect>
                                    <p:set>
                                      <p:cBhvr>
                                        <p:cTn id="7" dur="1" fill="hold">
                                          <p:stCondLst>
                                            <p:cond delay="499"/>
                                          </p:stCondLst>
                                        </p:cTn>
                                        <p:tgtEl>
                                          <p:spTgt spid="7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9"/>
                                        </p:tgtEl>
                                      </p:cBhvr>
                                    </p:animEffect>
                                    <p:set>
                                      <p:cBhvr>
                                        <p:cTn id="12" dur="1" fill="hold">
                                          <p:stCondLst>
                                            <p:cond delay="499"/>
                                          </p:stCondLst>
                                        </p:cTn>
                                        <p:tgtEl>
                                          <p:spTgt spid="5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0"/>
                                        </p:tgtEl>
                                      </p:cBhvr>
                                    </p:animEffect>
                                    <p:set>
                                      <p:cBhvr>
                                        <p:cTn id="17" dur="1" fill="hold">
                                          <p:stCondLst>
                                            <p:cond delay="499"/>
                                          </p:stCondLst>
                                        </p:cTn>
                                        <p:tgtEl>
                                          <p:spTgt spid="6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7"/>
                                        </p:tgtEl>
                                      </p:cBhvr>
                                    </p:animEffect>
                                    <p:set>
                                      <p:cBhvr>
                                        <p:cTn id="22" dur="1" fill="hold">
                                          <p:stCondLst>
                                            <p:cond delay="4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76" grpId="0" animBg="1"/>
      <p:bldP spid="7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3A5EF34-72F6-D042-BCB5-67D342DCC3B9}"/>
                  </a:ext>
                </a:extLst>
              </p:cNvPr>
              <p:cNvSpPr txBox="1"/>
              <p:nvPr/>
            </p:nvSpPr>
            <p:spPr>
              <a:xfrm>
                <a:off x="4259344" y="3475187"/>
                <a:ext cx="1856727" cy="7877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500" i="1" smtClean="0">
                              <a:latin typeface="Cambria Math" panose="02040503050406030204" pitchFamily="18" charset="0"/>
                            </a:rPr>
                          </m:ctrlPr>
                        </m:sSubPr>
                        <m:e>
                          <m:r>
                            <a:rPr lang="en-US" sz="2500" b="0" i="1" smtClean="0">
                              <a:latin typeface="Cambria Math" panose="02040503050406030204" pitchFamily="18" charset="0"/>
                            </a:rPr>
                            <m:t>𝐼</m:t>
                          </m:r>
                        </m:e>
                        <m:sub>
                          <m:r>
                            <a:rPr lang="en-US" sz="2500" b="0" i="1" smtClean="0">
                              <a:latin typeface="Cambria Math" panose="02040503050406030204" pitchFamily="18" charset="0"/>
                            </a:rPr>
                            <m:t>0</m:t>
                          </m:r>
                        </m:sub>
                      </m:sSub>
                      <m:r>
                        <a:rPr lang="en-US" sz="2500" b="0" i="1" smtClean="0">
                          <a:latin typeface="Cambria Math" panose="02040503050406030204" pitchFamily="18" charset="0"/>
                        </a:rPr>
                        <m:t>=</m:t>
                      </m:r>
                      <m:f>
                        <m:fPr>
                          <m:ctrlPr>
                            <a:rPr lang="en-US" sz="2500" b="0" i="1" smtClean="0">
                              <a:latin typeface="Cambria Math" panose="02040503050406030204" pitchFamily="18" charset="0"/>
                            </a:rPr>
                          </m:ctrlPr>
                        </m:fPr>
                        <m:num>
                          <m:r>
                            <a:rPr lang="en-US" sz="2500" b="0" i="1" smtClean="0">
                              <a:latin typeface="Cambria Math" panose="02040503050406030204" pitchFamily="18" charset="0"/>
                              <a:ea typeface="Cambria Math" panose="02040503050406030204" pitchFamily="18" charset="0"/>
                            </a:rPr>
                            <m:t>𝜋</m:t>
                          </m:r>
                        </m:num>
                        <m:den>
                          <m:r>
                            <a:rPr lang="en-US" sz="2500" b="0" i="1" smtClean="0">
                              <a:latin typeface="Cambria Math" panose="02040503050406030204" pitchFamily="18" charset="0"/>
                            </a:rPr>
                            <m:t>2</m:t>
                          </m:r>
                          <m:r>
                            <a:rPr lang="en-US" sz="2500" b="0" i="1" smtClean="0">
                              <a:latin typeface="Cambria Math" panose="02040503050406030204" pitchFamily="18" charset="0"/>
                            </a:rPr>
                            <m:t>𝑒</m:t>
                          </m:r>
                        </m:den>
                      </m:f>
                      <m:r>
                        <a:rPr lang="en-US" sz="2500" b="0" i="1" smtClean="0">
                          <a:latin typeface="Cambria Math" panose="02040503050406030204" pitchFamily="18" charset="0"/>
                        </a:rPr>
                        <m:t> </m:t>
                      </m:r>
                      <m:f>
                        <m:fPr>
                          <m:ctrlPr>
                            <a:rPr lang="en-US" sz="2500" b="0" i="1" smtClean="0">
                              <a:latin typeface="Cambria Math" panose="02040503050406030204" pitchFamily="18" charset="0"/>
                            </a:rPr>
                          </m:ctrlPr>
                        </m:fPr>
                        <m:num>
                          <m:sSub>
                            <m:sSubPr>
                              <m:ctrlPr>
                                <a:rPr lang="en-US" sz="2500" b="0" i="1" smtClean="0">
                                  <a:latin typeface="Cambria Math" panose="02040503050406030204" pitchFamily="18" charset="0"/>
                                </a:rPr>
                              </m:ctrlPr>
                            </m:sSubPr>
                            <m:e>
                              <m:r>
                                <a:rPr lang="en-US" sz="2500" i="1">
                                  <a:latin typeface="Cambria Math" panose="02040503050406030204" pitchFamily="18" charset="0"/>
                                  <a:ea typeface="Cambria Math" panose="02040503050406030204" pitchFamily="18" charset="0"/>
                                </a:rPr>
                                <m:t>∆</m:t>
                              </m:r>
                            </m:e>
                            <m:sub>
                              <m:r>
                                <a:rPr lang="en-US" sz="2500" b="0" i="1" smtClean="0">
                                  <a:latin typeface="Cambria Math" panose="02040503050406030204" pitchFamily="18" charset="0"/>
                                </a:rPr>
                                <m:t>𝑆</m:t>
                              </m:r>
                              <m:r>
                                <a:rPr lang="en-US" sz="2500" b="0" i="1" smtClean="0">
                                  <a:latin typeface="Cambria Math" panose="02040503050406030204" pitchFamily="18" charset="0"/>
                                </a:rPr>
                                <m:t>.</m:t>
                              </m:r>
                              <m:r>
                                <a:rPr lang="en-US" sz="2500" b="0" i="1" smtClean="0">
                                  <a:latin typeface="Cambria Math" panose="02040503050406030204" pitchFamily="18" charset="0"/>
                                </a:rPr>
                                <m:t>𝐶</m:t>
                              </m:r>
                              <m:r>
                                <a:rPr lang="en-US" sz="2500" b="0" i="1" smtClean="0">
                                  <a:latin typeface="Cambria Math" panose="02040503050406030204" pitchFamily="18" charset="0"/>
                                </a:rPr>
                                <m:t>.</m:t>
                              </m:r>
                            </m:sub>
                          </m:sSub>
                        </m:num>
                        <m:den>
                          <m:sSub>
                            <m:sSubPr>
                              <m:ctrlPr>
                                <a:rPr lang="en-US" sz="2500" i="1">
                                  <a:latin typeface="Cambria Math" panose="02040503050406030204" pitchFamily="18" charset="0"/>
                                </a:rPr>
                              </m:ctrlPr>
                            </m:sSubPr>
                            <m:e>
                              <m:r>
                                <a:rPr lang="en-US" sz="2500" i="1">
                                  <a:latin typeface="Cambria Math" panose="02040503050406030204" pitchFamily="18" charset="0"/>
                                </a:rPr>
                                <m:t>𝑅</m:t>
                              </m:r>
                            </m:e>
                            <m:sub>
                              <m:r>
                                <a:rPr lang="en-US" sz="2500" i="1">
                                  <a:latin typeface="Cambria Math" panose="02040503050406030204" pitchFamily="18" charset="0"/>
                                </a:rPr>
                                <m:t>𝑛</m:t>
                              </m:r>
                            </m:sub>
                          </m:sSub>
                        </m:den>
                      </m:f>
                      <m:r>
                        <a:rPr lang="en-US" sz="2500" b="0" i="1" smtClean="0">
                          <a:latin typeface="Cambria Math" panose="02040503050406030204" pitchFamily="18" charset="0"/>
                        </a:rPr>
                        <m:t> </m:t>
                      </m:r>
                    </m:oMath>
                  </m:oMathPara>
                </a14:m>
                <a:endParaRPr lang="en-US" sz="2500" dirty="0"/>
              </a:p>
            </p:txBody>
          </p:sp>
        </mc:Choice>
        <mc:Fallback xmlns="">
          <p:sp>
            <p:nvSpPr>
              <p:cNvPr id="11" name="TextBox 10">
                <a:extLst>
                  <a:ext uri="{FF2B5EF4-FFF2-40B4-BE49-F238E27FC236}">
                    <a16:creationId xmlns:a16="http://schemas.microsoft.com/office/drawing/2014/main" id="{73A5EF34-72F6-D042-BCB5-67D342DCC3B9}"/>
                  </a:ext>
                </a:extLst>
              </p:cNvPr>
              <p:cNvSpPr txBox="1">
                <a:spLocks noRot="1" noChangeAspect="1" noMove="1" noResize="1" noEditPoints="1" noAdjustHandles="1" noChangeArrowheads="1" noChangeShapeType="1" noTextEdit="1"/>
              </p:cNvSpPr>
              <p:nvPr/>
            </p:nvSpPr>
            <p:spPr>
              <a:xfrm>
                <a:off x="4259344" y="3475187"/>
                <a:ext cx="1856727" cy="787780"/>
              </a:xfrm>
              <a:prstGeom prst="rect">
                <a:avLst/>
              </a:prstGeom>
              <a:blipFill>
                <a:blip r:embed="rId3"/>
                <a:stretch>
                  <a:fillRect/>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10125C79-24A7-468F-A223-7E005F064510}"/>
              </a:ext>
            </a:extLst>
          </p:cNvPr>
          <p:cNvSpPr>
            <a:spLocks noGrp="1"/>
          </p:cNvSpPr>
          <p:nvPr>
            <p:ph type="title"/>
          </p:nvPr>
        </p:nvSpPr>
        <p:spPr>
          <a:xfrm>
            <a:off x="281766" y="-119037"/>
            <a:ext cx="9618785" cy="904607"/>
          </a:xfrm>
        </p:spPr>
        <p:txBody>
          <a:bodyPr>
            <a:normAutofit/>
          </a:bodyPr>
          <a:lstStyle/>
          <a:p>
            <a:r>
              <a:rPr lang="en-US" sz="3200" u="none" dirty="0"/>
              <a:t>2</a:t>
            </a:r>
            <a:r>
              <a:rPr lang="en-US" sz="3200" u="none" baseline="30000" dirty="0"/>
              <a:t>nd</a:t>
            </a:r>
            <a:r>
              <a:rPr lang="en-US" sz="3200" u="none" dirty="0"/>
              <a:t> key component – Josephson junction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F09C25B-7D8A-4493-B883-5F5062CB34ED}"/>
                  </a:ext>
                </a:extLst>
              </p:cNvPr>
              <p:cNvSpPr>
                <a:spLocks noGrp="1"/>
              </p:cNvSpPr>
              <p:nvPr>
                <p:ph idx="1"/>
              </p:nvPr>
            </p:nvSpPr>
            <p:spPr>
              <a:xfrm>
                <a:off x="229668" y="795394"/>
                <a:ext cx="10777145" cy="5892998"/>
              </a:xfrm>
            </p:spPr>
            <p:txBody>
              <a:bodyPr>
                <a:noAutofit/>
              </a:bodyPr>
              <a:lstStyle/>
              <a:p>
                <a:pPr>
                  <a:lnSpc>
                    <a:spcPct val="100000"/>
                  </a:lnSpc>
                </a:pPr>
                <a:r>
                  <a:rPr lang="en-US" sz="2000" dirty="0"/>
                  <a:t>Wavefunction tunnels across barrier from top electrode to bottom electrode</a:t>
                </a:r>
              </a:p>
              <a:p>
                <a:pPr marL="342900" indent="-342900">
                  <a:lnSpc>
                    <a:spcPct val="100000"/>
                  </a:lnSpc>
                </a:pPr>
                <a:r>
                  <a:rPr lang="en-US" sz="2000" b="0" dirty="0"/>
                  <a:t>Ultra-thin </a:t>
                </a:r>
                <a14:m>
                  <m:oMath xmlns:m="http://schemas.openxmlformats.org/officeDocument/2006/math">
                    <m:r>
                      <m:rPr>
                        <m:nor/>
                      </m:rPr>
                      <a:rPr lang="en-US" sz="2000" dirty="0"/>
                      <m:t>amorphous</m:t>
                    </m:r>
                    <m:r>
                      <m:rPr>
                        <m:nor/>
                      </m:rPr>
                      <a:rPr lang="en-US" sz="2000" dirty="0"/>
                      <m:t>−</m:t>
                    </m:r>
                    <m:r>
                      <m:rPr>
                        <m:nor/>
                      </m:rPr>
                      <a:rPr lang="en-US" sz="2000" dirty="0"/>
                      <m:t>AlOX</m:t>
                    </m:r>
                  </m:oMath>
                </a14:m>
                <a:endParaRPr lang="en-US" sz="2000" dirty="0"/>
              </a:p>
              <a:p>
                <a:pPr marL="800100" lvl="1" indent="-342900">
                  <a:lnSpc>
                    <a:spcPct val="100000"/>
                  </a:lnSpc>
                </a:pPr>
                <a:r>
                  <a:rPr lang="en-US" sz="2000" dirty="0"/>
                  <a:t>small to reduce loss</a:t>
                </a:r>
                <a:endParaRPr lang="en-US" sz="2000" baseline="-25000" dirty="0"/>
              </a:p>
              <a:p>
                <a:pPr marL="800100" lvl="1" indent="-342900">
                  <a:lnSpc>
                    <a:spcPct val="100000"/>
                  </a:lnSpc>
                </a:pPr>
                <a14:m>
                  <m:oMath xmlns:m="http://schemas.openxmlformats.org/officeDocument/2006/math">
                    <m:r>
                      <m:rPr>
                        <m:nor/>
                      </m:rPr>
                      <a:rPr lang="en-US" sz="2000" dirty="0"/>
                      <m:t>Thermal</m:t>
                    </m:r>
                    <m:r>
                      <m:rPr>
                        <m:nor/>
                      </m:rPr>
                      <a:rPr lang="en-US" sz="2000" dirty="0"/>
                      <m:t> </m:t>
                    </m:r>
                    <m:r>
                      <m:rPr>
                        <m:nor/>
                      </m:rPr>
                      <a:rPr lang="en-US" sz="2000" dirty="0"/>
                      <m:t>oxidation</m:t>
                    </m:r>
                    <m:r>
                      <m:rPr>
                        <m:nor/>
                      </m:rPr>
                      <a:rPr lang="en-US" sz="2000" b="0" i="0" dirty="0" smtClean="0"/>
                      <m:t>, </m:t>
                    </m:r>
                    <m:r>
                      <m:rPr>
                        <m:nor/>
                      </m:rPr>
                      <a:rPr lang="en-US" sz="2000" b="0" i="0" dirty="0" smtClean="0"/>
                      <m:t>thickness</m:t>
                    </m:r>
                    <m:r>
                      <m:rPr>
                        <m:nor/>
                      </m:rPr>
                      <a:rPr lang="en-US" sz="2000" b="0" i="0" dirty="0" smtClean="0"/>
                      <m:t> </m:t>
                    </m:r>
                    <m:r>
                      <m:rPr>
                        <m:nor/>
                      </m:rPr>
                      <a:rPr lang="en-US" sz="2000" b="0" i="0" dirty="0" smtClean="0"/>
                      <m:t>d</m:t>
                    </m:r>
                    <m:r>
                      <m:rPr>
                        <m:nor/>
                      </m:rPr>
                      <a:rPr lang="en-US" sz="2000" dirty="0"/>
                      <m:t>~1.8 </m:t>
                    </m:r>
                    <m:r>
                      <m:rPr>
                        <m:nor/>
                      </m:rPr>
                      <a:rPr lang="en-US" sz="2000" dirty="0"/>
                      <m:t>nm</m:t>
                    </m:r>
                    <m:r>
                      <m:rPr>
                        <m:nor/>
                      </m:rPr>
                      <a:rPr lang="en-US" sz="2000" dirty="0"/>
                      <m:t>:</m:t>
                    </m:r>
                  </m:oMath>
                </a14:m>
                <a:endParaRPr lang="en-US" sz="2000" dirty="0"/>
              </a:p>
              <a:p>
                <a:pPr marL="1257300" lvl="2" indent="-342900">
                  <a:lnSpc>
                    <a:spcPct val="100000"/>
                  </a:lnSpc>
                </a:pPr>
                <a14:m>
                  <m:oMath xmlns:m="http://schemas.openxmlformats.org/officeDocument/2006/math">
                    <m:r>
                      <m:rPr>
                        <m:nor/>
                      </m:rPr>
                      <a:rPr lang="en-US" sz="2000" dirty="0"/>
                      <m:t>tunneling</m:t>
                    </m:r>
                    <m:r>
                      <m:rPr>
                        <m:nor/>
                      </m:rPr>
                      <a:rPr lang="en-US" sz="2000" dirty="0"/>
                      <m:t> </m:t>
                    </m:r>
                    <m:r>
                      <m:rPr>
                        <m:nor/>
                      </m:rPr>
                      <a:rPr lang="en-US" sz="2000" dirty="0"/>
                      <m:t>current</m:t>
                    </m:r>
                    <m:r>
                      <m:rPr>
                        <m:nor/>
                      </m:rPr>
                      <a:rPr lang="en-US" sz="2000" dirty="0"/>
                      <m:t>  </m:t>
                    </m:r>
                    <m:r>
                      <m:rPr>
                        <m:nor/>
                      </m:rPr>
                      <a:rPr lang="en-US" sz="2000" b="0" i="0" dirty="0" smtClean="0">
                        <a:latin typeface="Times New Roman" panose="02020603050405020304" pitchFamily="18" charset="0"/>
                      </a:rPr>
                      <m:t>I</m:t>
                    </m:r>
                    <m:r>
                      <m:rPr>
                        <m:nor/>
                      </m:rPr>
                      <a:rPr lang="en-US" sz="2000" b="0" i="0" dirty="0" smtClean="0"/>
                      <m:t> </m:t>
                    </m:r>
                    <m:r>
                      <m:rPr>
                        <m:nor/>
                      </m:rPr>
                      <a:rPr lang="en-US" sz="2000" dirty="0">
                        <a:sym typeface="Symbol" panose="05050102010706020507" pitchFamily="18" charset="2"/>
                      </a:rPr>
                      <m:t> </m:t>
                    </m:r>
                    <m:r>
                      <m:rPr>
                        <m:nor/>
                      </m:rPr>
                      <a:rPr lang="en-US" sz="2000" dirty="0" err="1">
                        <a:sym typeface="Symbol" panose="05050102010706020507" pitchFamily="18" charset="2"/>
                      </a:rPr>
                      <m:t>exp</m:t>
                    </m:r>
                    <m:r>
                      <m:rPr>
                        <m:nor/>
                      </m:rPr>
                      <a:rPr lang="en-US" sz="2000" dirty="0">
                        <a:sym typeface="Symbol" panose="05050102010706020507" pitchFamily="18" charset="2"/>
                      </a:rPr>
                      <m:t>(−</m:t>
                    </m:r>
                    <m:r>
                      <m:rPr>
                        <m:nor/>
                      </m:rPr>
                      <a:rPr lang="en-US" sz="2000" dirty="0">
                        <a:sym typeface="Symbol" panose="05050102010706020507" pitchFamily="18" charset="2"/>
                      </a:rPr>
                      <m:t>d</m:t>
                    </m:r>
                    <m:r>
                      <m:rPr>
                        <m:nor/>
                      </m:rPr>
                      <a:rPr lang="en-US" sz="2000" dirty="0">
                        <a:sym typeface="Symbol" panose="05050102010706020507" pitchFamily="18" charset="2"/>
                      </a:rPr>
                      <m:t>/)</m:t>
                    </m:r>
                  </m:oMath>
                </a14:m>
                <a:endParaRPr lang="en-US" sz="2000" dirty="0">
                  <a:sym typeface="Symbol" panose="05050102010706020507" pitchFamily="18" charset="2"/>
                </a:endParaRPr>
              </a:p>
              <a:p>
                <a:pPr marL="800100" lvl="1" indent="-342900">
                  <a:lnSpc>
                    <a:spcPct val="150000"/>
                  </a:lnSpc>
                  <a:buFont typeface="Arial" panose="020B0604020202020204" pitchFamily="34" charset="0"/>
                  <a:buChar char="•"/>
                </a:pPr>
                <a14:m>
                  <m:oMath xmlns:m="http://schemas.openxmlformats.org/officeDocument/2006/math">
                    <m:r>
                      <a:rPr lang="en-US" sz="2000" i="1">
                        <a:latin typeface="Cambria Math" panose="02040503050406030204" pitchFamily="18" charset="0"/>
                        <a:ea typeface="Cambria Math" panose="02040503050406030204" pitchFamily="18" charset="0"/>
                      </a:rPr>
                      <m:t>𝜑</m:t>
                    </m:r>
                  </m:oMath>
                </a14:m>
                <a:r>
                  <a:rPr lang="en-US" sz="2000" dirty="0"/>
                  <a:t> = </a:t>
                </a:r>
                <a:r>
                  <a:rPr lang="en-US" sz="2000" dirty="0">
                    <a:sym typeface="Symbol" panose="05050102010706020507" pitchFamily="18" charset="2"/>
                  </a:rPr>
                  <a:t></a:t>
                </a:r>
                <a:r>
                  <a:rPr lang="en-US" sz="2000" dirty="0"/>
                  <a:t>phase across junction, Josephson relations</a:t>
                </a:r>
              </a:p>
              <a:p>
                <a:pPr marL="1257300" lvl="2" indent="-342900">
                  <a:lnSpc>
                    <a:spcPct val="150000"/>
                  </a:lnSpc>
                </a:pPr>
                <a14:m>
                  <m:oMath xmlns:m="http://schemas.openxmlformats.org/officeDocument/2006/math">
                    <m:d>
                      <m:dPr>
                        <m:begChr m:val="{"/>
                        <m:endChr m:val="}"/>
                        <m:ctrlPr>
                          <a:rPr lang="en-US" sz="2000" i="1" smtClean="0">
                            <a:latin typeface="Cambria Math" panose="02040503050406030204" pitchFamily="18" charset="0"/>
                          </a:rPr>
                        </m:ctrlPr>
                      </m:dPr>
                      <m:e>
                        <m:eqArr>
                          <m:eqArrPr>
                            <m:ctrlPr>
                              <a:rPr lang="en-US" sz="2000" i="1" dirty="0">
                                <a:latin typeface="Cambria Math" panose="02040503050406030204" pitchFamily="18" charset="0"/>
                                <a:cs typeface="Times New Roman" panose="02020603050405020304" pitchFamily="18" charset="0"/>
                              </a:rPr>
                            </m:ctrlPr>
                          </m:eqArrPr>
                          <m:e>
                            <m:r>
                              <a:rPr lang="en-US" sz="2000" i="1">
                                <a:latin typeface="Cambria Math" panose="02040503050406030204" pitchFamily="18" charset="0"/>
                                <a:cs typeface="Times New Roman" panose="02020603050405020304" pitchFamily="18" charset="0"/>
                              </a:rPr>
                              <m:t>𝐼</m:t>
                            </m:r>
                            <m:r>
                              <a:rPr lang="en-US" sz="2000" i="1">
                                <a:latin typeface="Cambria Math" panose="02040503050406030204" pitchFamily="18" charset="0"/>
                                <a:cs typeface="Times New Roman" panose="02020603050405020304" pitchFamily="18" charset="0"/>
                              </a:rPr>
                              <m:t>=</m:t>
                            </m:r>
                            <m:sSub>
                              <m:sSubPr>
                                <m:ctrlPr>
                                  <a:rPr lang="en-US" sz="2000" i="1">
                                    <a:latin typeface="Cambria Math" panose="02040503050406030204" pitchFamily="18" charset="0"/>
                                    <a:cs typeface="Times New Roman" panose="02020603050405020304" pitchFamily="18" charset="0"/>
                                  </a:rPr>
                                </m:ctrlPr>
                              </m:sSubPr>
                              <m:e>
                                <m:r>
                                  <a:rPr lang="en-US" sz="2000" i="1">
                                    <a:latin typeface="Cambria Math" panose="02040503050406030204" pitchFamily="18" charset="0"/>
                                    <a:cs typeface="Times New Roman" panose="02020603050405020304" pitchFamily="18" charset="0"/>
                                  </a:rPr>
                                  <m:t>𝐼</m:t>
                                </m:r>
                              </m:e>
                              <m:sub>
                                <m:r>
                                  <a:rPr lang="en-US" sz="2000" i="1">
                                    <a:latin typeface="Cambria Math" panose="02040503050406030204" pitchFamily="18" charset="0"/>
                                    <a:cs typeface="Times New Roman" panose="02020603050405020304" pitchFamily="18" charset="0"/>
                                  </a:rPr>
                                  <m:t>0</m:t>
                                </m:r>
                              </m:sub>
                            </m:sSub>
                            <m:func>
                              <m:funcPr>
                                <m:ctrlPr>
                                  <a:rPr lang="en-US" sz="2000" i="1">
                                    <a:latin typeface="Cambria Math" panose="02040503050406030204" pitchFamily="18" charset="0"/>
                                    <a:cs typeface="Times New Roman" panose="02020603050405020304" pitchFamily="18" charset="0"/>
                                  </a:rPr>
                                </m:ctrlPr>
                              </m:funcPr>
                              <m:fName>
                                <m:r>
                                  <m:rPr>
                                    <m:sty m:val="p"/>
                                  </m:rPr>
                                  <a:rPr lang="en-US" sz="2000">
                                    <a:latin typeface="Cambria Math" panose="02040503050406030204" pitchFamily="18" charset="0"/>
                                    <a:cs typeface="Times New Roman" panose="02020603050405020304" pitchFamily="18" charset="0"/>
                                  </a:rPr>
                                  <m:t>sin</m:t>
                                </m:r>
                              </m:fName>
                              <m:e>
                                <m:d>
                                  <m:dPr>
                                    <m:ctrlPr>
                                      <a:rPr lang="en-US" sz="2000" i="1">
                                        <a:latin typeface="Cambria Math" panose="02040503050406030204" pitchFamily="18" charset="0"/>
                                        <a:cs typeface="Times New Roman" panose="02020603050405020304" pitchFamily="18" charset="0"/>
                                      </a:rPr>
                                    </m:ctrlPr>
                                  </m:dPr>
                                  <m:e>
                                    <m:r>
                                      <a:rPr lang="en-US" sz="2000" i="1">
                                        <a:latin typeface="Cambria Math" panose="02040503050406030204" pitchFamily="18" charset="0"/>
                                        <a:ea typeface="Cambria Math" panose="02040503050406030204" pitchFamily="18" charset="0"/>
                                        <a:cs typeface="Times New Roman" panose="02020603050405020304" pitchFamily="18" charset="0"/>
                                      </a:rPr>
                                      <m:t>𝜑</m:t>
                                    </m:r>
                                  </m:e>
                                </m:d>
                              </m:e>
                            </m:func>
                          </m:e>
                          <m:e>
                            <m:r>
                              <a:rPr lang="en-US" sz="2000" i="1">
                                <a:latin typeface="Cambria Math" panose="02040503050406030204" pitchFamily="18" charset="0"/>
                              </a:rPr>
                              <m:t>𝑉</m:t>
                            </m:r>
                            <m:r>
                              <a:rPr lang="en-US" sz="2000" i="1">
                                <a:latin typeface="Cambria Math" panose="02040503050406030204" pitchFamily="18" charset="0"/>
                              </a:rPr>
                              <m:t>=</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m:rPr>
                                        <m:sty m:val="p"/>
                                      </m:rPr>
                                      <a:rPr lang="el-GR" sz="2000" i="1">
                                        <a:latin typeface="Cambria Math" panose="02040503050406030204" pitchFamily="18" charset="0"/>
                                        <a:ea typeface="Cambria Math" panose="02040503050406030204" pitchFamily="18" charset="0"/>
                                      </a:rPr>
                                      <m:t>Φ</m:t>
                                    </m:r>
                                  </m:e>
                                  <m:sub>
                                    <m:r>
                                      <a:rPr lang="en-US" sz="2000" i="1">
                                        <a:latin typeface="Cambria Math" panose="02040503050406030204" pitchFamily="18" charset="0"/>
                                      </a:rPr>
                                      <m:t>0</m:t>
                                    </m:r>
                                  </m:sub>
                                </m:sSub>
                              </m:num>
                              <m:den>
                                <m:r>
                                  <a:rPr lang="en-US" sz="2000" i="1">
                                    <a:latin typeface="Cambria Math" panose="02040503050406030204" pitchFamily="18" charset="0"/>
                                  </a:rPr>
                                  <m:t>2</m:t>
                                </m:r>
                                <m:r>
                                  <a:rPr lang="en-US" sz="2000" i="1">
                                    <a:latin typeface="Cambria Math" panose="02040503050406030204" pitchFamily="18" charset="0"/>
                                    <a:ea typeface="Cambria Math" panose="02040503050406030204" pitchFamily="18" charset="0"/>
                                  </a:rPr>
                                  <m:t>𝜋</m:t>
                                </m:r>
                              </m:den>
                            </m:f>
                            <m:f>
                              <m:fPr>
                                <m:ctrlPr>
                                  <a:rPr lang="en-US" sz="2000" i="1">
                                    <a:latin typeface="Cambria Math" panose="02040503050406030204" pitchFamily="18" charset="0"/>
                                  </a:rPr>
                                </m:ctrlPr>
                              </m:fPr>
                              <m:num>
                                <m:r>
                                  <a:rPr lang="en-US" sz="2000" i="1">
                                    <a:latin typeface="Cambria Math" panose="02040503050406030204" pitchFamily="18" charset="0"/>
                                  </a:rPr>
                                  <m:t>𝑑</m:t>
                                </m:r>
                                <m:r>
                                  <a:rPr lang="en-US" sz="2000" i="1">
                                    <a:latin typeface="Cambria Math" panose="02040503050406030204" pitchFamily="18" charset="0"/>
                                    <a:ea typeface="Cambria Math" panose="02040503050406030204" pitchFamily="18" charset="0"/>
                                  </a:rPr>
                                  <m:t>𝜑</m:t>
                                </m:r>
                              </m:num>
                              <m:den>
                                <m:r>
                                  <a:rPr lang="en-US" sz="2000" i="1">
                                    <a:latin typeface="Cambria Math" panose="02040503050406030204" pitchFamily="18" charset="0"/>
                                  </a:rPr>
                                  <m:t>𝑑𝑡</m:t>
                                </m:r>
                              </m:den>
                            </m:f>
                          </m:e>
                        </m:eqArr>
                      </m:e>
                    </m:d>
                  </m:oMath>
                </a14:m>
                <a:endParaRPr lang="en-US" sz="2000" dirty="0"/>
              </a:p>
              <a:p>
                <a:pPr lvl="1">
                  <a:lnSpc>
                    <a:spcPct val="100000"/>
                  </a:lnSpc>
                  <a:buFont typeface="Arial" panose="020B0604020202020204" pitchFamily="34" charset="0"/>
                  <a:buChar char="•"/>
                </a:pPr>
                <a:endParaRPr lang="en-US" sz="2000" dirty="0"/>
              </a:p>
              <a:p>
                <a:pPr>
                  <a:lnSpc>
                    <a:spcPct val="100000"/>
                  </a:lnSpc>
                </a:pPr>
                <a:r>
                  <a:rPr lang="en-US" sz="2000" dirty="0"/>
                  <a:t>Nonlinear Oscillating solution: “Plasmons”</a:t>
                </a:r>
              </a:p>
              <a:p>
                <a:pPr>
                  <a:lnSpc>
                    <a:spcPct val="100000"/>
                  </a:lnSpc>
                </a:pPr>
                <a:r>
                  <a:rPr lang="en-US" sz="2000" dirty="0">
                    <a:latin typeface="Cambria Math" panose="02040503050406030204" pitchFamily="18" charset="0"/>
                  </a:rPr>
                  <a:t>Lifts degeneracy between levels</a:t>
                </a:r>
              </a:p>
              <a:p>
                <a:pPr lvl="1">
                  <a:lnSpc>
                    <a:spcPct val="100000"/>
                  </a:lnSpc>
                </a:pPr>
                <a:r>
                  <a:rPr lang="en-US" sz="2000" dirty="0">
                    <a:latin typeface="Cambria Math" panose="02040503050406030204" pitchFamily="18" charset="0"/>
                  </a:rPr>
                  <a:t>Lowest transition could be used as a quantum binary transition “qubit”</a:t>
                </a:r>
              </a:p>
              <a:p>
                <a:pPr>
                  <a:lnSpc>
                    <a:spcPts val="4000"/>
                  </a:lnSpc>
                </a:pPr>
                <a:endParaRPr lang="en-US" sz="2000" dirty="0"/>
              </a:p>
            </p:txBody>
          </p:sp>
        </mc:Choice>
        <mc:Fallback xmlns="">
          <p:sp>
            <p:nvSpPr>
              <p:cNvPr id="3" name="Content Placeholder 2">
                <a:extLst>
                  <a:ext uri="{FF2B5EF4-FFF2-40B4-BE49-F238E27FC236}">
                    <a16:creationId xmlns:a16="http://schemas.microsoft.com/office/drawing/2014/main" id="{1F09C25B-7D8A-4493-B883-5F5062CB34ED}"/>
                  </a:ext>
                </a:extLst>
              </p:cNvPr>
              <p:cNvSpPr>
                <a:spLocks noGrp="1" noRot="1" noChangeAspect="1" noMove="1" noResize="1" noEditPoints="1" noAdjustHandles="1" noChangeArrowheads="1" noChangeShapeType="1" noTextEdit="1"/>
              </p:cNvSpPr>
              <p:nvPr>
                <p:ph idx="1"/>
              </p:nvPr>
            </p:nvSpPr>
            <p:spPr>
              <a:xfrm>
                <a:off x="229668" y="795394"/>
                <a:ext cx="10777145" cy="5892998"/>
              </a:xfrm>
              <a:blipFill>
                <a:blip r:embed="rId4"/>
                <a:stretch>
                  <a:fillRect l="-509" t="-517"/>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5157EC83-2741-4710-A106-A79F50F96DB5}"/>
              </a:ext>
            </a:extLst>
          </p:cNvPr>
          <p:cNvPicPr>
            <a:picLocks noChangeAspect="1"/>
          </p:cNvPicPr>
          <p:nvPr/>
        </p:nvPicPr>
        <p:blipFill rotWithShape="1">
          <a:blip r:embed="rId5"/>
          <a:srcRect l="16432" t="56622" r="58117"/>
          <a:stretch/>
        </p:blipFill>
        <p:spPr>
          <a:xfrm>
            <a:off x="10259493" y="785570"/>
            <a:ext cx="1565738" cy="2140653"/>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3D325AA-E6E0-4404-B126-CF218BD079EE}"/>
                  </a:ext>
                </a:extLst>
              </p:cNvPr>
              <p:cNvSpPr txBox="1"/>
              <p:nvPr/>
            </p:nvSpPr>
            <p:spPr>
              <a:xfrm>
                <a:off x="11065655" y="843319"/>
                <a:ext cx="387542"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𝜓</m:t>
                      </m:r>
                    </m:oMath>
                  </m:oMathPara>
                </a14:m>
                <a:endParaRPr lang="en-US" sz="3200" dirty="0"/>
              </a:p>
            </p:txBody>
          </p:sp>
        </mc:Choice>
        <mc:Fallback xmlns="">
          <p:sp>
            <p:nvSpPr>
              <p:cNvPr id="5" name="TextBox 4">
                <a:extLst>
                  <a:ext uri="{FF2B5EF4-FFF2-40B4-BE49-F238E27FC236}">
                    <a16:creationId xmlns:a16="http://schemas.microsoft.com/office/drawing/2014/main" id="{63D325AA-E6E0-4404-B126-CF218BD079EE}"/>
                  </a:ext>
                </a:extLst>
              </p:cNvPr>
              <p:cNvSpPr txBox="1">
                <a:spLocks noRot="1" noChangeAspect="1" noMove="1" noResize="1" noEditPoints="1" noAdjustHandles="1" noChangeArrowheads="1" noChangeShapeType="1" noTextEdit="1"/>
              </p:cNvSpPr>
              <p:nvPr/>
            </p:nvSpPr>
            <p:spPr>
              <a:xfrm>
                <a:off x="11065655" y="843319"/>
                <a:ext cx="387542" cy="49244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FCBD31D-D4AB-4B95-ACFD-882984046C00}"/>
                  </a:ext>
                </a:extLst>
              </p:cNvPr>
              <p:cNvSpPr txBox="1"/>
              <p:nvPr/>
            </p:nvSpPr>
            <p:spPr>
              <a:xfrm>
                <a:off x="10984470" y="2314865"/>
                <a:ext cx="968470" cy="5084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𝜓</m:t>
                      </m:r>
                      <m:sSup>
                        <m:sSupPr>
                          <m:ctrlPr>
                            <a:rPr lang="en-US" sz="320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𝑒</m:t>
                          </m:r>
                        </m:e>
                        <m:sup>
                          <m:r>
                            <a:rPr lang="en-US" sz="3200" b="0" i="1" smtClean="0">
                              <a:latin typeface="Cambria Math" panose="02040503050406030204" pitchFamily="18" charset="0"/>
                              <a:ea typeface="Cambria Math" panose="02040503050406030204" pitchFamily="18" charset="0"/>
                            </a:rPr>
                            <m:t>𝑖</m:t>
                          </m:r>
                          <m:r>
                            <a:rPr lang="en-US" sz="3200" b="0" i="1" smtClean="0">
                              <a:latin typeface="Cambria Math" panose="02040503050406030204" pitchFamily="18" charset="0"/>
                              <a:ea typeface="Cambria Math" panose="02040503050406030204" pitchFamily="18" charset="0"/>
                            </a:rPr>
                            <m:t>𝜑</m:t>
                          </m:r>
                        </m:sup>
                      </m:sSup>
                    </m:oMath>
                  </m:oMathPara>
                </a14:m>
                <a:endParaRPr lang="en-US" sz="3200" dirty="0"/>
              </a:p>
            </p:txBody>
          </p:sp>
        </mc:Choice>
        <mc:Fallback xmlns="">
          <p:sp>
            <p:nvSpPr>
              <p:cNvPr id="6" name="TextBox 5">
                <a:extLst>
                  <a:ext uri="{FF2B5EF4-FFF2-40B4-BE49-F238E27FC236}">
                    <a16:creationId xmlns:a16="http://schemas.microsoft.com/office/drawing/2014/main" id="{FFCBD31D-D4AB-4B95-ACFD-882984046C00}"/>
                  </a:ext>
                </a:extLst>
              </p:cNvPr>
              <p:cNvSpPr txBox="1">
                <a:spLocks noRot="1" noChangeAspect="1" noMove="1" noResize="1" noEditPoints="1" noAdjustHandles="1" noChangeArrowheads="1" noChangeShapeType="1" noTextEdit="1"/>
              </p:cNvSpPr>
              <p:nvPr/>
            </p:nvSpPr>
            <p:spPr>
              <a:xfrm>
                <a:off x="10984470" y="2314865"/>
                <a:ext cx="968470" cy="508473"/>
              </a:xfrm>
              <a:prstGeom prst="rect">
                <a:avLst/>
              </a:prstGeom>
              <a:blipFill>
                <a:blip r:embed="rId7"/>
                <a:stretch>
                  <a:fillRect/>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4155302B-BF6B-4881-942E-6CBFE5539A29}"/>
              </a:ext>
            </a:extLst>
          </p:cNvPr>
          <p:cNvGrpSpPr/>
          <p:nvPr/>
        </p:nvGrpSpPr>
        <p:grpSpPr>
          <a:xfrm>
            <a:off x="7199768" y="1483049"/>
            <a:ext cx="2723346" cy="2067912"/>
            <a:chOff x="9789376" y="4443245"/>
            <a:chExt cx="2212622" cy="1535408"/>
          </a:xfrm>
        </p:grpSpPr>
        <p:grpSp>
          <p:nvGrpSpPr>
            <p:cNvPr id="17" name="Group 16">
              <a:extLst>
                <a:ext uri="{FF2B5EF4-FFF2-40B4-BE49-F238E27FC236}">
                  <a16:creationId xmlns:a16="http://schemas.microsoft.com/office/drawing/2014/main" id="{2B3CCDDB-244E-4759-A202-91EC457733CD}"/>
                </a:ext>
              </a:extLst>
            </p:cNvPr>
            <p:cNvGrpSpPr/>
            <p:nvPr/>
          </p:nvGrpSpPr>
          <p:grpSpPr>
            <a:xfrm>
              <a:off x="10031744" y="4443245"/>
              <a:ext cx="1970254" cy="1444852"/>
              <a:chOff x="9144255" y="4064415"/>
              <a:chExt cx="2743200" cy="2011680"/>
            </a:xfrm>
          </p:grpSpPr>
          <p:grpSp>
            <p:nvGrpSpPr>
              <p:cNvPr id="19" name="Group 18">
                <a:extLst>
                  <a:ext uri="{FF2B5EF4-FFF2-40B4-BE49-F238E27FC236}">
                    <a16:creationId xmlns:a16="http://schemas.microsoft.com/office/drawing/2014/main" id="{D062629F-0A22-4E2A-9202-743872223212}"/>
                  </a:ext>
                </a:extLst>
              </p:cNvPr>
              <p:cNvGrpSpPr/>
              <p:nvPr/>
            </p:nvGrpSpPr>
            <p:grpSpPr>
              <a:xfrm>
                <a:off x="9144255" y="4064415"/>
                <a:ext cx="2743200" cy="2011680"/>
                <a:chOff x="5965621" y="4390987"/>
                <a:chExt cx="2743200" cy="2011680"/>
              </a:xfrm>
            </p:grpSpPr>
            <p:pic>
              <p:nvPicPr>
                <p:cNvPr id="21" name="Picture 20">
                  <a:extLst>
                    <a:ext uri="{FF2B5EF4-FFF2-40B4-BE49-F238E27FC236}">
                      <a16:creationId xmlns:a16="http://schemas.microsoft.com/office/drawing/2014/main" id="{C5596326-D0EA-4271-B319-26F63FFAF2B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514" t="14666" r="11539" b="11119"/>
                <a:stretch/>
              </p:blipFill>
              <p:spPr>
                <a:xfrm>
                  <a:off x="5965621" y="4390987"/>
                  <a:ext cx="2743200" cy="2011680"/>
                </a:xfrm>
                <a:prstGeom prst="rect">
                  <a:avLst/>
                </a:prstGeom>
              </p:spPr>
            </p:pic>
            <p:cxnSp>
              <p:nvCxnSpPr>
                <p:cNvPr id="22" name="Straight Connector 21">
                  <a:extLst>
                    <a:ext uri="{FF2B5EF4-FFF2-40B4-BE49-F238E27FC236}">
                      <a16:creationId xmlns:a16="http://schemas.microsoft.com/office/drawing/2014/main" id="{DA4162A2-F03D-4413-913F-C56C2CBE42B2}"/>
                    </a:ext>
                  </a:extLst>
                </p:cNvPr>
                <p:cNvCxnSpPr/>
                <p:nvPr/>
              </p:nvCxnSpPr>
              <p:spPr>
                <a:xfrm>
                  <a:off x="8063919" y="6269014"/>
                  <a:ext cx="34509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6C2D206-30CD-4AE8-B80B-9548F99D2E44}"/>
                    </a:ext>
                  </a:extLst>
                </p:cNvPr>
                <p:cNvSpPr txBox="1"/>
                <p:nvPr/>
              </p:nvSpPr>
              <p:spPr>
                <a:xfrm>
                  <a:off x="7888455" y="5961237"/>
                  <a:ext cx="696024" cy="307777"/>
                </a:xfrm>
                <a:prstGeom prst="rect">
                  <a:avLst/>
                </a:prstGeom>
                <a:noFill/>
              </p:spPr>
              <p:txBody>
                <a:bodyPr wrap="none" rtlCol="0">
                  <a:spAutoFit/>
                </a:bodyPr>
                <a:lstStyle/>
                <a:p>
                  <a:r>
                    <a:rPr lang="en-US" sz="1400" dirty="0">
                      <a:solidFill>
                        <a:schemeClr val="bg1"/>
                      </a:solidFill>
                    </a:rPr>
                    <a:t>100nm</a:t>
                  </a:r>
                </a:p>
              </p:txBody>
            </p:sp>
          </p:grpSp>
          <p:sp>
            <p:nvSpPr>
              <p:cNvPr id="20" name="Oval 19">
                <a:extLst>
                  <a:ext uri="{FF2B5EF4-FFF2-40B4-BE49-F238E27FC236}">
                    <a16:creationId xmlns:a16="http://schemas.microsoft.com/office/drawing/2014/main" id="{4CFF9D1E-CF78-459C-A207-2CEC66868448}"/>
                  </a:ext>
                </a:extLst>
              </p:cNvPr>
              <p:cNvSpPr>
                <a:spLocks/>
              </p:cNvSpPr>
              <p:nvPr/>
            </p:nvSpPr>
            <p:spPr>
              <a:xfrm>
                <a:off x="9946432" y="4659710"/>
                <a:ext cx="1005840" cy="914400"/>
              </a:xfrm>
              <a:prstGeom prst="ellips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A8C979BB-C560-4820-B058-50842C42A866}"/>
                </a:ext>
              </a:extLst>
            </p:cNvPr>
            <p:cNvSpPr txBox="1"/>
            <p:nvPr/>
          </p:nvSpPr>
          <p:spPr>
            <a:xfrm>
              <a:off x="10800524" y="5681575"/>
              <a:ext cx="353206" cy="297078"/>
            </a:xfrm>
            <a:prstGeom prst="rect">
              <a:avLst/>
            </a:prstGeom>
            <a:solidFill>
              <a:schemeClr val="bg1"/>
            </a:solidFill>
          </p:spPr>
          <p:txBody>
            <a:bodyPr wrap="none" rtlCol="0">
              <a:spAutoFit/>
            </a:bodyPr>
            <a:lstStyle/>
            <a:p>
              <a:r>
                <a:rPr lang="en-US" sz="2000" dirty="0"/>
                <a:t>TE</a:t>
              </a:r>
            </a:p>
          </p:txBody>
        </p:sp>
        <p:sp>
          <p:nvSpPr>
            <p:cNvPr id="16" name="TextBox 15">
              <a:extLst>
                <a:ext uri="{FF2B5EF4-FFF2-40B4-BE49-F238E27FC236}">
                  <a16:creationId xmlns:a16="http://schemas.microsoft.com/office/drawing/2014/main" id="{9B1A1E9B-10E5-41C7-8FF0-F802E153EBBE}"/>
                </a:ext>
              </a:extLst>
            </p:cNvPr>
            <p:cNvSpPr txBox="1"/>
            <p:nvPr/>
          </p:nvSpPr>
          <p:spPr>
            <a:xfrm>
              <a:off x="9789376" y="5032322"/>
              <a:ext cx="364928" cy="297078"/>
            </a:xfrm>
            <a:prstGeom prst="rect">
              <a:avLst/>
            </a:prstGeom>
            <a:solidFill>
              <a:schemeClr val="bg1"/>
            </a:solidFill>
          </p:spPr>
          <p:txBody>
            <a:bodyPr wrap="none" rtlCol="0">
              <a:spAutoFit/>
            </a:bodyPr>
            <a:lstStyle/>
            <a:p>
              <a:r>
                <a:rPr lang="en-US" sz="2000" dirty="0"/>
                <a:t>BE</a:t>
              </a:r>
            </a:p>
          </p:txBody>
        </p:sp>
      </p:grpSp>
      <p:sp>
        <p:nvSpPr>
          <p:cNvPr id="67" name="Rectangle 66">
            <a:extLst>
              <a:ext uri="{FF2B5EF4-FFF2-40B4-BE49-F238E27FC236}">
                <a16:creationId xmlns:a16="http://schemas.microsoft.com/office/drawing/2014/main" id="{FB69ACC5-4194-4722-9575-F98E30790CFC}"/>
              </a:ext>
            </a:extLst>
          </p:cNvPr>
          <p:cNvSpPr/>
          <p:nvPr/>
        </p:nvSpPr>
        <p:spPr>
          <a:xfrm>
            <a:off x="38963" y="6566300"/>
            <a:ext cx="3663781" cy="338554"/>
          </a:xfrm>
          <a:prstGeom prst="rect">
            <a:avLst/>
          </a:prstGeom>
        </p:spPr>
        <p:txBody>
          <a:bodyPr wrap="square">
            <a:spAutoFit/>
          </a:bodyPr>
          <a:lstStyle/>
          <a:p>
            <a:r>
              <a:rPr lang="en-US" sz="1600" dirty="0">
                <a:latin typeface="Times-Roman"/>
              </a:rPr>
              <a:t>Koch et al., PR A </a:t>
            </a:r>
            <a:r>
              <a:rPr lang="en-US" sz="1600" b="1" dirty="0">
                <a:latin typeface="Times-Bold"/>
              </a:rPr>
              <a:t>76</a:t>
            </a:r>
            <a:r>
              <a:rPr lang="en-US" sz="1600" dirty="0">
                <a:latin typeface="Times-Roman"/>
              </a:rPr>
              <a:t>, 042319 2007</a:t>
            </a:r>
            <a:endParaRPr lang="en-US" dirty="0"/>
          </a:p>
        </p:txBody>
      </p:sp>
      <p:cxnSp>
        <p:nvCxnSpPr>
          <p:cNvPr id="46" name="Straight Arrow Connector 45">
            <a:extLst>
              <a:ext uri="{FF2B5EF4-FFF2-40B4-BE49-F238E27FC236}">
                <a16:creationId xmlns:a16="http://schemas.microsoft.com/office/drawing/2014/main" id="{E80FE631-6345-42C7-B679-A81196194DEF}"/>
              </a:ext>
            </a:extLst>
          </p:cNvPr>
          <p:cNvCxnSpPr/>
          <p:nvPr/>
        </p:nvCxnSpPr>
        <p:spPr>
          <a:xfrm>
            <a:off x="11374691" y="1496089"/>
            <a:ext cx="0" cy="769925"/>
          </a:xfrm>
          <a:prstGeom prst="straightConnector1">
            <a:avLst/>
          </a:prstGeom>
          <a:ln w="762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B50CB88-0025-30ED-88EF-08F357AA92B6}"/>
                  </a:ext>
                </a:extLst>
              </p:cNvPr>
              <p:cNvSpPr txBox="1"/>
              <p:nvPr/>
            </p:nvSpPr>
            <p:spPr>
              <a:xfrm>
                <a:off x="8166544" y="1020334"/>
                <a:ext cx="1415772" cy="461665"/>
              </a:xfrm>
              <a:prstGeom prst="rect">
                <a:avLst/>
              </a:prstGeom>
              <a:noFill/>
            </p:spPr>
            <p:txBody>
              <a:bodyPr wrap="none" rtlCol="0">
                <a:spAutoFit/>
              </a:bodyPr>
              <a:lstStyle/>
              <a:p>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dirty="0"/>
                  <a:t> 100 nm</a:t>
                </a:r>
              </a:p>
            </p:txBody>
          </p:sp>
        </mc:Choice>
        <mc:Fallback xmlns="">
          <p:sp>
            <p:nvSpPr>
              <p:cNvPr id="8" name="TextBox 7">
                <a:extLst>
                  <a:ext uri="{FF2B5EF4-FFF2-40B4-BE49-F238E27FC236}">
                    <a16:creationId xmlns:a16="http://schemas.microsoft.com/office/drawing/2014/main" id="{CB50CB88-0025-30ED-88EF-08F357AA92B6}"/>
                  </a:ext>
                </a:extLst>
              </p:cNvPr>
              <p:cNvSpPr txBox="1">
                <a:spLocks noRot="1" noChangeAspect="1" noMove="1" noResize="1" noEditPoints="1" noAdjustHandles="1" noChangeArrowheads="1" noChangeShapeType="1" noTextEdit="1"/>
              </p:cNvSpPr>
              <p:nvPr/>
            </p:nvSpPr>
            <p:spPr>
              <a:xfrm>
                <a:off x="8166544" y="1020334"/>
                <a:ext cx="1415772" cy="461665"/>
              </a:xfrm>
              <a:prstGeom prst="rect">
                <a:avLst/>
              </a:prstGeom>
              <a:blipFill>
                <a:blip r:embed="rId9"/>
                <a:stretch>
                  <a:fillRect t="-10526" r="-5603" b="-28947"/>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BFA124C0-C0E6-8A18-ABD3-1CF8260418F3}"/>
              </a:ext>
            </a:extLst>
          </p:cNvPr>
          <p:cNvSpPr txBox="1"/>
          <p:nvPr/>
        </p:nvSpPr>
        <p:spPr>
          <a:xfrm>
            <a:off x="10560817" y="289632"/>
            <a:ext cx="662361" cy="646331"/>
          </a:xfrm>
          <a:prstGeom prst="rect">
            <a:avLst/>
          </a:prstGeom>
          <a:solidFill>
            <a:schemeClr val="bg1"/>
          </a:solidFill>
        </p:spPr>
        <p:txBody>
          <a:bodyPr wrap="none" rtlCol="0">
            <a:spAutoFit/>
          </a:bodyPr>
          <a:lstStyle/>
          <a:p>
            <a:r>
              <a:rPr lang="en-US" sz="3600" dirty="0"/>
              <a:t>BE</a:t>
            </a:r>
          </a:p>
        </p:txBody>
      </p:sp>
      <p:sp>
        <p:nvSpPr>
          <p:cNvPr id="34" name="TextBox 33">
            <a:extLst>
              <a:ext uri="{FF2B5EF4-FFF2-40B4-BE49-F238E27FC236}">
                <a16:creationId xmlns:a16="http://schemas.microsoft.com/office/drawing/2014/main" id="{CF28D35A-EBA1-EF5C-185A-B5EFE4265A59}"/>
              </a:ext>
            </a:extLst>
          </p:cNvPr>
          <p:cNvSpPr txBox="1"/>
          <p:nvPr/>
        </p:nvSpPr>
        <p:spPr>
          <a:xfrm>
            <a:off x="10560817" y="2882675"/>
            <a:ext cx="635110" cy="646331"/>
          </a:xfrm>
          <a:prstGeom prst="rect">
            <a:avLst/>
          </a:prstGeom>
          <a:solidFill>
            <a:schemeClr val="bg1"/>
          </a:solidFill>
        </p:spPr>
        <p:txBody>
          <a:bodyPr wrap="none" rtlCol="0">
            <a:spAutoFit/>
          </a:bodyPr>
          <a:lstStyle/>
          <a:p>
            <a:r>
              <a:rPr lang="en-US" sz="3600" dirty="0"/>
              <a:t>TE</a:t>
            </a:r>
          </a:p>
        </p:txBody>
      </p:sp>
      <p:grpSp>
        <p:nvGrpSpPr>
          <p:cNvPr id="36" name="Group 35">
            <a:extLst>
              <a:ext uri="{FF2B5EF4-FFF2-40B4-BE49-F238E27FC236}">
                <a16:creationId xmlns:a16="http://schemas.microsoft.com/office/drawing/2014/main" id="{3E732F91-F363-A6B7-1FE1-FA9BBA88B675}"/>
              </a:ext>
            </a:extLst>
          </p:cNvPr>
          <p:cNvGrpSpPr/>
          <p:nvPr/>
        </p:nvGrpSpPr>
        <p:grpSpPr>
          <a:xfrm>
            <a:off x="5563996" y="4679221"/>
            <a:ext cx="1635772" cy="785976"/>
            <a:chOff x="5371779" y="5079864"/>
            <a:chExt cx="2151353" cy="1033709"/>
          </a:xfrm>
        </p:grpSpPr>
        <p:pic>
          <p:nvPicPr>
            <p:cNvPr id="37" name="Picture 2" descr="Image result for inductor symbol">
              <a:extLst>
                <a:ext uri="{FF2B5EF4-FFF2-40B4-BE49-F238E27FC236}">
                  <a16:creationId xmlns:a16="http://schemas.microsoft.com/office/drawing/2014/main" id="{068FC6F8-7655-E6CE-7FB8-31464313026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4116" b="71383" l="12968" r="89706">
                          <a14:foregroundMark x1="19118" y1="54019" x2="22326" y2="52733"/>
                          <a14:foregroundMark x1="12968" y1="53376" x2="13904" y2="53376"/>
                          <a14:foregroundMark x1="89706" y1="53698" x2="89171" y2="53055"/>
                        </a14:backgroundRemoval>
                      </a14:imgEffect>
                    </a14:imgLayer>
                  </a14:imgProps>
                </a:ext>
                <a:ext uri="{28A0092B-C50C-407E-A947-70E740481C1C}">
                  <a14:useLocalDpi xmlns:a14="http://schemas.microsoft.com/office/drawing/2010/main" val="0"/>
                </a:ext>
              </a:extLst>
            </a:blip>
            <a:srcRect l="5012" t="18488" r="4321" b="22368"/>
            <a:stretch/>
          </p:blipFill>
          <p:spPr bwMode="auto">
            <a:xfrm>
              <a:off x="5757841" y="5614956"/>
              <a:ext cx="1371940" cy="498617"/>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6BA8DB9A-469D-5807-1535-C8A7161D20C9}"/>
                </a:ext>
              </a:extLst>
            </p:cNvPr>
            <p:cNvGrpSpPr/>
            <p:nvPr/>
          </p:nvGrpSpPr>
          <p:grpSpPr>
            <a:xfrm>
              <a:off x="5870448" y="5079864"/>
              <a:ext cx="1170432" cy="498617"/>
              <a:chOff x="5568997" y="1809748"/>
              <a:chExt cx="2516427" cy="685801"/>
            </a:xfrm>
          </p:grpSpPr>
          <p:cxnSp>
            <p:nvCxnSpPr>
              <p:cNvPr id="44" name="Straight Connector 43">
                <a:extLst>
                  <a:ext uri="{FF2B5EF4-FFF2-40B4-BE49-F238E27FC236}">
                    <a16:creationId xmlns:a16="http://schemas.microsoft.com/office/drawing/2014/main" id="{9020F4E7-3059-D33E-F228-8FFD892DEA27}"/>
                  </a:ext>
                </a:extLst>
              </p:cNvPr>
              <p:cNvCxnSpPr>
                <a:cxnSpLocks/>
              </p:cNvCxnSpPr>
              <p:nvPr/>
            </p:nvCxnSpPr>
            <p:spPr>
              <a:xfrm>
                <a:off x="6605837" y="1809748"/>
                <a:ext cx="0" cy="6858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AED1C63-69F8-78EC-7461-DCD3F33A4EE7}"/>
                  </a:ext>
                </a:extLst>
              </p:cNvPr>
              <p:cNvCxnSpPr>
                <a:cxnSpLocks/>
              </p:cNvCxnSpPr>
              <p:nvPr/>
            </p:nvCxnSpPr>
            <p:spPr>
              <a:xfrm>
                <a:off x="6891587" y="1809748"/>
                <a:ext cx="0" cy="6858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AFAFF0E-ABBF-BA21-0630-5F03B1EEF6F5}"/>
                  </a:ext>
                </a:extLst>
              </p:cNvPr>
              <p:cNvCxnSpPr>
                <a:cxnSpLocks/>
              </p:cNvCxnSpPr>
              <p:nvPr/>
            </p:nvCxnSpPr>
            <p:spPr>
              <a:xfrm flipH="1" flipV="1">
                <a:off x="5568997" y="2152648"/>
                <a:ext cx="1036840" cy="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4D3C3AC-2D61-7E30-1E86-4D2AC1C40974}"/>
                  </a:ext>
                </a:extLst>
              </p:cNvPr>
              <p:cNvCxnSpPr>
                <a:cxnSpLocks/>
              </p:cNvCxnSpPr>
              <p:nvPr/>
            </p:nvCxnSpPr>
            <p:spPr>
              <a:xfrm flipH="1">
                <a:off x="6891586" y="2152648"/>
                <a:ext cx="1193838" cy="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461308C8-FF0F-BC66-8DBB-EB09ACE2DE5E}"/>
                </a:ext>
              </a:extLst>
            </p:cNvPr>
            <p:cNvCxnSpPr>
              <a:cxnSpLocks/>
            </p:cNvCxnSpPr>
            <p:nvPr/>
          </p:nvCxnSpPr>
          <p:spPr>
            <a:xfrm>
              <a:off x="7040880" y="5329172"/>
              <a:ext cx="0" cy="5948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9618CAE-A0D5-EB50-8067-284B793282D9}"/>
                </a:ext>
              </a:extLst>
            </p:cNvPr>
            <p:cNvCxnSpPr>
              <a:cxnSpLocks/>
            </p:cNvCxnSpPr>
            <p:nvPr/>
          </p:nvCxnSpPr>
          <p:spPr>
            <a:xfrm>
              <a:off x="5870448" y="5320064"/>
              <a:ext cx="0" cy="5948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0956076-DF6B-71BC-3B51-7E7C78392A3A}"/>
                </a:ext>
              </a:extLst>
            </p:cNvPr>
            <p:cNvCxnSpPr>
              <a:cxnSpLocks/>
            </p:cNvCxnSpPr>
            <p:nvPr/>
          </p:nvCxnSpPr>
          <p:spPr>
            <a:xfrm flipH="1" flipV="1">
              <a:off x="5371779" y="5601577"/>
              <a:ext cx="482252" cy="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089DA42-A0E4-E640-45B5-F807F1D722F0}"/>
                </a:ext>
              </a:extLst>
            </p:cNvPr>
            <p:cNvCxnSpPr>
              <a:cxnSpLocks/>
            </p:cNvCxnSpPr>
            <p:nvPr/>
          </p:nvCxnSpPr>
          <p:spPr>
            <a:xfrm flipH="1" flipV="1">
              <a:off x="7040880" y="5606456"/>
              <a:ext cx="482252" cy="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FC9FB46-1117-E519-A495-D2EEBF27E980}"/>
                </a:ext>
              </a:extLst>
            </p:cNvPr>
            <p:cNvCxnSpPr>
              <a:cxnSpLocks/>
            </p:cNvCxnSpPr>
            <p:nvPr/>
          </p:nvCxnSpPr>
          <p:spPr>
            <a:xfrm flipV="1">
              <a:off x="6052820" y="5666740"/>
              <a:ext cx="863600" cy="3369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33245BE9-573C-5A3B-918D-6A7C7783CFCB}"/>
              </a:ext>
            </a:extLst>
          </p:cNvPr>
          <p:cNvGrpSpPr/>
          <p:nvPr/>
        </p:nvGrpSpPr>
        <p:grpSpPr>
          <a:xfrm>
            <a:off x="9019476" y="4391973"/>
            <a:ext cx="2693600" cy="2202205"/>
            <a:chOff x="7941827" y="3674772"/>
            <a:chExt cx="3773242" cy="2652063"/>
          </a:xfrm>
        </p:grpSpPr>
        <p:pic>
          <p:nvPicPr>
            <p:cNvPr id="48" name="Picture 47"/>
            <p:cNvPicPr>
              <a:picLocks noChangeAspect="1"/>
            </p:cNvPicPr>
            <p:nvPr/>
          </p:nvPicPr>
          <p:blipFill rotWithShape="1">
            <a:blip r:embed="rId12"/>
            <a:srcRect l="1" r="10812"/>
            <a:stretch/>
          </p:blipFill>
          <p:spPr>
            <a:xfrm>
              <a:off x="7941827" y="3674772"/>
              <a:ext cx="3773242" cy="2652063"/>
            </a:xfrm>
            <a:prstGeom prst="rect">
              <a:avLst/>
            </a:prstGeom>
          </p:spPr>
        </p:pic>
        <p:cxnSp>
          <p:nvCxnSpPr>
            <p:cNvPr id="30" name="Straight Arrow Connector 29">
              <a:extLst>
                <a:ext uri="{FF2B5EF4-FFF2-40B4-BE49-F238E27FC236}">
                  <a16:creationId xmlns:a16="http://schemas.microsoft.com/office/drawing/2014/main" id="{B67387EB-B548-4D6A-A1CE-7A7EF0ED2FFD}"/>
                </a:ext>
              </a:extLst>
            </p:cNvPr>
            <p:cNvCxnSpPr/>
            <p:nvPr/>
          </p:nvCxnSpPr>
          <p:spPr>
            <a:xfrm flipH="1" flipV="1">
              <a:off x="9364603" y="5302759"/>
              <a:ext cx="12554" cy="4169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31EF3AAC-2BB3-47F0-9F2D-76F8ED8797B7}"/>
                    </a:ext>
                  </a:extLst>
                </p:cNvPr>
                <p:cNvSpPr/>
                <p:nvPr/>
              </p:nvSpPr>
              <p:spPr>
                <a:xfrm>
                  <a:off x="8675535" y="5302758"/>
                  <a:ext cx="57458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𝐸</m:t>
                            </m:r>
                          </m:e>
                          <m:sub>
                            <m:r>
                              <a:rPr lang="en-US" b="0" i="1" smtClean="0">
                                <a:latin typeface="Cambria Math" panose="02040503050406030204" pitchFamily="18" charset="0"/>
                              </a:rPr>
                              <m:t>01</m:t>
                            </m:r>
                          </m:sub>
                        </m:sSub>
                      </m:oMath>
                    </m:oMathPara>
                  </a14:m>
                  <a:endParaRPr lang="en-US" dirty="0"/>
                </a:p>
              </p:txBody>
            </p:sp>
          </mc:Choice>
          <mc:Fallback xmlns="">
            <p:sp>
              <p:nvSpPr>
                <p:cNvPr id="31" name="Rectangle 30">
                  <a:extLst>
                    <a:ext uri="{FF2B5EF4-FFF2-40B4-BE49-F238E27FC236}">
                      <a16:creationId xmlns:a16="http://schemas.microsoft.com/office/drawing/2014/main" id="{31EF3AAC-2BB3-47F0-9F2D-76F8ED8797B7}"/>
                    </a:ext>
                  </a:extLst>
                </p:cNvPr>
                <p:cNvSpPr>
                  <a:spLocks noRot="1" noChangeAspect="1" noMove="1" noResize="1" noEditPoints="1" noAdjustHandles="1" noChangeArrowheads="1" noChangeShapeType="1" noTextEdit="1"/>
                </p:cNvSpPr>
                <p:nvPr/>
              </p:nvSpPr>
              <p:spPr>
                <a:xfrm>
                  <a:off x="8675535" y="5302758"/>
                  <a:ext cx="574581"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E8EA4B47-6A42-49C1-BBA4-262FB55E7C11}"/>
                    </a:ext>
                  </a:extLst>
                </p:cNvPr>
                <p:cNvSpPr/>
                <p:nvPr/>
              </p:nvSpPr>
              <p:spPr>
                <a:xfrm>
                  <a:off x="8759394" y="4933426"/>
                  <a:ext cx="5692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𝐸</m:t>
                            </m:r>
                          </m:e>
                          <m:sub>
                            <m:r>
                              <a:rPr lang="en-US" b="0" i="1" smtClean="0">
                                <a:latin typeface="Cambria Math" panose="02040503050406030204" pitchFamily="18" charset="0"/>
                              </a:rPr>
                              <m:t>12</m:t>
                            </m:r>
                          </m:sub>
                        </m:sSub>
                      </m:oMath>
                    </m:oMathPara>
                  </a14:m>
                  <a:endParaRPr lang="en-US" dirty="0"/>
                </a:p>
              </p:txBody>
            </p:sp>
          </mc:Choice>
          <mc:Fallback xmlns="">
            <p:sp>
              <p:nvSpPr>
                <p:cNvPr id="32" name="Rectangle 31">
                  <a:extLst>
                    <a:ext uri="{FF2B5EF4-FFF2-40B4-BE49-F238E27FC236}">
                      <a16:creationId xmlns:a16="http://schemas.microsoft.com/office/drawing/2014/main" id="{E8EA4B47-6A42-49C1-BBA4-262FB55E7C11}"/>
                    </a:ext>
                  </a:extLst>
                </p:cNvPr>
                <p:cNvSpPr>
                  <a:spLocks noRot="1" noChangeAspect="1" noMove="1" noResize="1" noEditPoints="1" noAdjustHandles="1" noChangeArrowheads="1" noChangeShapeType="1" noTextEdit="1"/>
                </p:cNvSpPr>
                <p:nvPr/>
              </p:nvSpPr>
              <p:spPr>
                <a:xfrm>
                  <a:off x="8759394" y="4933426"/>
                  <a:ext cx="569258" cy="369332"/>
                </a:xfrm>
                <a:prstGeom prst="rect">
                  <a:avLst/>
                </a:prstGeom>
                <a:blipFill>
                  <a:blip r:embed="rId14"/>
                  <a:stretch>
                    <a:fillRect/>
                  </a:stretch>
                </a:blipFill>
              </p:spPr>
              <p:txBody>
                <a:bodyPr/>
                <a:lstStyle/>
                <a:p>
                  <a:r>
                    <a:rPr lang="en-US">
                      <a:noFill/>
                    </a:rPr>
                    <a:t> </a:t>
                  </a:r>
                </a:p>
              </p:txBody>
            </p:sp>
          </mc:Fallback>
        </mc:AlternateContent>
        <p:cxnSp>
          <p:nvCxnSpPr>
            <p:cNvPr id="35" name="Straight Arrow Connector 34">
              <a:extLst>
                <a:ext uri="{FF2B5EF4-FFF2-40B4-BE49-F238E27FC236}">
                  <a16:creationId xmlns:a16="http://schemas.microsoft.com/office/drawing/2014/main" id="{B67387EB-B548-4D6A-A1CE-7A7EF0ED2FFD}"/>
                </a:ext>
              </a:extLst>
            </p:cNvPr>
            <p:cNvCxnSpPr/>
            <p:nvPr/>
          </p:nvCxnSpPr>
          <p:spPr>
            <a:xfrm flipV="1">
              <a:off x="9469410" y="5000803"/>
              <a:ext cx="5980" cy="3424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Rectangle 11">
            <a:extLst>
              <a:ext uri="{FF2B5EF4-FFF2-40B4-BE49-F238E27FC236}">
                <a16:creationId xmlns:a16="http://schemas.microsoft.com/office/drawing/2014/main" id="{D0B8E337-D7F6-B3A5-5A12-88D1656C39A5}"/>
              </a:ext>
            </a:extLst>
          </p:cNvPr>
          <p:cNvSpPr/>
          <p:nvPr/>
        </p:nvSpPr>
        <p:spPr>
          <a:xfrm>
            <a:off x="37889" y="4429049"/>
            <a:ext cx="11732665" cy="21308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80391547-EA8C-5265-6CA8-EB4F73F8CACC}"/>
              </a:ext>
            </a:extLst>
          </p:cNvPr>
          <p:cNvSpPr txBox="1"/>
          <p:nvPr/>
        </p:nvSpPr>
        <p:spPr>
          <a:xfrm>
            <a:off x="6468882" y="3619238"/>
            <a:ext cx="2425034" cy="646331"/>
          </a:xfrm>
          <a:prstGeom prst="rect">
            <a:avLst/>
          </a:prstGeom>
          <a:noFill/>
        </p:spPr>
        <p:txBody>
          <a:bodyPr wrap="square">
            <a:spAutoFit/>
          </a:bodyPr>
          <a:lstStyle/>
          <a:p>
            <a:r>
              <a:rPr lang="en-US" dirty="0"/>
              <a:t>(</a:t>
            </a:r>
            <a:r>
              <a:rPr lang="en-US" dirty="0" err="1"/>
              <a:t>Ambegoaker</a:t>
            </a:r>
            <a:r>
              <a:rPr lang="en-US" dirty="0"/>
              <a:t> – </a:t>
            </a:r>
            <a:r>
              <a:rPr lang="en-US" dirty="0" err="1"/>
              <a:t>Baratoff</a:t>
            </a:r>
            <a:r>
              <a:rPr lang="en-US" dirty="0"/>
              <a:t> </a:t>
            </a:r>
            <a:br>
              <a:rPr lang="en-US" dirty="0"/>
            </a:br>
            <a:r>
              <a:rPr lang="en-US" dirty="0"/>
              <a:t>Relation)</a:t>
            </a:r>
          </a:p>
        </p:txBody>
      </p:sp>
      <p:sp>
        <p:nvSpPr>
          <p:cNvPr id="7" name="Rectangle 6">
            <a:extLst>
              <a:ext uri="{FF2B5EF4-FFF2-40B4-BE49-F238E27FC236}">
                <a16:creationId xmlns:a16="http://schemas.microsoft.com/office/drawing/2014/main" id="{36E409D1-EE4E-7161-93D6-EA09D5FE6178}"/>
              </a:ext>
            </a:extLst>
          </p:cNvPr>
          <p:cNvSpPr/>
          <p:nvPr/>
        </p:nvSpPr>
        <p:spPr>
          <a:xfrm>
            <a:off x="278351" y="3504412"/>
            <a:ext cx="8692442" cy="11095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610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2">
            <a:extLst>
              <a:ext uri="{FF2B5EF4-FFF2-40B4-BE49-F238E27FC236}">
                <a16:creationId xmlns:a16="http://schemas.microsoft.com/office/drawing/2014/main" id="{3200E406-EA59-8201-4E06-80450A8471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75" t="72642" r="66839" b="-1395"/>
          <a:stretch/>
        </p:blipFill>
        <p:spPr bwMode="auto">
          <a:xfrm rot="5400000">
            <a:off x="1640767" y="1378882"/>
            <a:ext cx="2195975" cy="25418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335997" y="-61127"/>
            <a:ext cx="10937899" cy="1053507"/>
          </a:xfrm>
        </p:spPr>
        <p:txBody>
          <a:bodyPr>
            <a:normAutofit/>
          </a:bodyPr>
          <a:lstStyle/>
          <a:p>
            <a:r>
              <a:rPr lang="en-US" sz="3200" u="none" dirty="0"/>
              <a:t>Add a capacitor in parallel to JJ to tune it to drive with a pulse</a:t>
            </a:r>
          </a:p>
        </p:txBody>
      </p:sp>
      <p:grpSp>
        <p:nvGrpSpPr>
          <p:cNvPr id="24" name="Group 23">
            <a:extLst>
              <a:ext uri="{FF2B5EF4-FFF2-40B4-BE49-F238E27FC236}">
                <a16:creationId xmlns:a16="http://schemas.microsoft.com/office/drawing/2014/main" id="{C744C7EA-F2A4-4FE7-AE11-7099816745D7}"/>
              </a:ext>
            </a:extLst>
          </p:cNvPr>
          <p:cNvGrpSpPr/>
          <p:nvPr/>
        </p:nvGrpSpPr>
        <p:grpSpPr>
          <a:xfrm>
            <a:off x="7611368" y="4975698"/>
            <a:ext cx="2052885" cy="1286217"/>
            <a:chOff x="6217920" y="2725211"/>
            <a:chExt cx="1222248" cy="740756"/>
          </a:xfrm>
        </p:grpSpPr>
        <p:sp>
          <p:nvSpPr>
            <p:cNvPr id="33" name="Freeform 17">
              <a:extLst>
                <a:ext uri="{FF2B5EF4-FFF2-40B4-BE49-F238E27FC236}">
                  <a16:creationId xmlns:a16="http://schemas.microsoft.com/office/drawing/2014/main" id="{472D17B3-482E-4B43-8786-225AD8D5A66A}"/>
                </a:ext>
              </a:extLst>
            </p:cNvPr>
            <p:cNvSpPr/>
            <p:nvPr/>
          </p:nvSpPr>
          <p:spPr>
            <a:xfrm>
              <a:off x="6217920" y="2725303"/>
              <a:ext cx="612648" cy="740664"/>
            </a:xfrm>
            <a:custGeom>
              <a:avLst/>
              <a:gdLst>
                <a:gd name="connsiteX0" fmla="*/ 0 w 612648"/>
                <a:gd name="connsiteY0" fmla="*/ 0 h 740664"/>
                <a:gd name="connsiteX1" fmla="*/ 228600 w 612648"/>
                <a:gd name="connsiteY1" fmla="*/ 146304 h 740664"/>
                <a:gd name="connsiteX2" fmla="*/ 393192 w 612648"/>
                <a:gd name="connsiteY2" fmla="*/ 621792 h 740664"/>
                <a:gd name="connsiteX3" fmla="*/ 612648 w 612648"/>
                <a:gd name="connsiteY3" fmla="*/ 740664 h 740664"/>
              </a:gdLst>
              <a:ahLst/>
              <a:cxnLst>
                <a:cxn ang="0">
                  <a:pos x="connsiteX0" y="connsiteY0"/>
                </a:cxn>
                <a:cxn ang="0">
                  <a:pos x="connsiteX1" y="connsiteY1"/>
                </a:cxn>
                <a:cxn ang="0">
                  <a:pos x="connsiteX2" y="connsiteY2"/>
                </a:cxn>
                <a:cxn ang="0">
                  <a:pos x="connsiteX3" y="connsiteY3"/>
                </a:cxn>
              </a:cxnLst>
              <a:rect l="l" t="t" r="r" b="b"/>
              <a:pathLst>
                <a:path w="612648" h="740664">
                  <a:moveTo>
                    <a:pt x="0" y="0"/>
                  </a:moveTo>
                  <a:cubicBezTo>
                    <a:pt x="81534" y="21336"/>
                    <a:pt x="163068" y="42672"/>
                    <a:pt x="228600" y="146304"/>
                  </a:cubicBezTo>
                  <a:cubicBezTo>
                    <a:pt x="294132" y="249936"/>
                    <a:pt x="329184" y="522732"/>
                    <a:pt x="393192" y="621792"/>
                  </a:cubicBezTo>
                  <a:cubicBezTo>
                    <a:pt x="457200" y="720852"/>
                    <a:pt x="534924" y="730758"/>
                    <a:pt x="612648" y="740664"/>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endParaRPr>
            </a:p>
          </p:txBody>
        </p:sp>
        <p:sp>
          <p:nvSpPr>
            <p:cNvPr id="34" name="Freeform 18">
              <a:extLst>
                <a:ext uri="{FF2B5EF4-FFF2-40B4-BE49-F238E27FC236}">
                  <a16:creationId xmlns:a16="http://schemas.microsoft.com/office/drawing/2014/main" id="{711B9588-1F0A-477F-AA39-FAFDA4260ED6}"/>
                </a:ext>
              </a:extLst>
            </p:cNvPr>
            <p:cNvSpPr/>
            <p:nvPr/>
          </p:nvSpPr>
          <p:spPr>
            <a:xfrm flipH="1">
              <a:off x="6827520" y="2725211"/>
              <a:ext cx="612648" cy="740664"/>
            </a:xfrm>
            <a:custGeom>
              <a:avLst/>
              <a:gdLst>
                <a:gd name="connsiteX0" fmla="*/ 0 w 612648"/>
                <a:gd name="connsiteY0" fmla="*/ 0 h 740664"/>
                <a:gd name="connsiteX1" fmla="*/ 228600 w 612648"/>
                <a:gd name="connsiteY1" fmla="*/ 146304 h 740664"/>
                <a:gd name="connsiteX2" fmla="*/ 393192 w 612648"/>
                <a:gd name="connsiteY2" fmla="*/ 621792 h 740664"/>
                <a:gd name="connsiteX3" fmla="*/ 612648 w 612648"/>
                <a:gd name="connsiteY3" fmla="*/ 740664 h 740664"/>
              </a:gdLst>
              <a:ahLst/>
              <a:cxnLst>
                <a:cxn ang="0">
                  <a:pos x="connsiteX0" y="connsiteY0"/>
                </a:cxn>
                <a:cxn ang="0">
                  <a:pos x="connsiteX1" y="connsiteY1"/>
                </a:cxn>
                <a:cxn ang="0">
                  <a:pos x="connsiteX2" y="connsiteY2"/>
                </a:cxn>
                <a:cxn ang="0">
                  <a:pos x="connsiteX3" y="connsiteY3"/>
                </a:cxn>
              </a:cxnLst>
              <a:rect l="l" t="t" r="r" b="b"/>
              <a:pathLst>
                <a:path w="612648" h="740664">
                  <a:moveTo>
                    <a:pt x="0" y="0"/>
                  </a:moveTo>
                  <a:cubicBezTo>
                    <a:pt x="81534" y="21336"/>
                    <a:pt x="163068" y="42672"/>
                    <a:pt x="228600" y="146304"/>
                  </a:cubicBezTo>
                  <a:cubicBezTo>
                    <a:pt x="294132" y="249936"/>
                    <a:pt x="329184" y="522732"/>
                    <a:pt x="393192" y="621792"/>
                  </a:cubicBezTo>
                  <a:cubicBezTo>
                    <a:pt x="457200" y="720852"/>
                    <a:pt x="534924" y="730758"/>
                    <a:pt x="612648" y="740664"/>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endParaRPr>
            </a:p>
          </p:txBody>
        </p:sp>
      </p:grpSp>
      <p:cxnSp>
        <p:nvCxnSpPr>
          <p:cNvPr id="25" name="Straight Connector 24">
            <a:extLst>
              <a:ext uri="{FF2B5EF4-FFF2-40B4-BE49-F238E27FC236}">
                <a16:creationId xmlns:a16="http://schemas.microsoft.com/office/drawing/2014/main" id="{31AC490A-9C22-4C14-A736-B9B047EEB831}"/>
              </a:ext>
            </a:extLst>
          </p:cNvPr>
          <p:cNvCxnSpPr/>
          <p:nvPr/>
        </p:nvCxnSpPr>
        <p:spPr>
          <a:xfrm>
            <a:off x="8240997" y="5964280"/>
            <a:ext cx="807135" cy="286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04901BA-FD5C-425F-B7D5-425CF1D862BD}"/>
              </a:ext>
            </a:extLst>
          </p:cNvPr>
          <p:cNvCxnSpPr>
            <a:cxnSpLocks/>
          </p:cNvCxnSpPr>
          <p:nvPr/>
        </p:nvCxnSpPr>
        <p:spPr>
          <a:xfrm>
            <a:off x="8072610" y="5523698"/>
            <a:ext cx="1099498" cy="122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67387EB-B548-4D6A-A1CE-7A7EF0ED2FFD}"/>
              </a:ext>
            </a:extLst>
          </p:cNvPr>
          <p:cNvCxnSpPr/>
          <p:nvPr/>
        </p:nvCxnSpPr>
        <p:spPr>
          <a:xfrm flipV="1">
            <a:off x="8436890" y="5523235"/>
            <a:ext cx="0" cy="4410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31EF3AAC-2BB3-47F0-9F2D-76F8ED8797B7}"/>
                  </a:ext>
                </a:extLst>
              </p:cNvPr>
              <p:cNvSpPr/>
              <p:nvPr/>
            </p:nvSpPr>
            <p:spPr>
              <a:xfrm>
                <a:off x="7514954" y="5570348"/>
                <a:ext cx="70186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𝐸</m:t>
                          </m:r>
                        </m:e>
                        <m:sub>
                          <m:r>
                            <a:rPr lang="en-US" sz="2400" b="0" i="1" smtClean="0">
                              <a:latin typeface="Cambria Math" panose="02040503050406030204" pitchFamily="18" charset="0"/>
                            </a:rPr>
                            <m:t>01</m:t>
                          </m:r>
                        </m:sub>
                      </m:sSub>
                    </m:oMath>
                  </m:oMathPara>
                </a14:m>
                <a:endParaRPr lang="en-US" sz="2400" dirty="0"/>
              </a:p>
            </p:txBody>
          </p:sp>
        </mc:Choice>
        <mc:Fallback xmlns="">
          <p:sp>
            <p:nvSpPr>
              <p:cNvPr id="30" name="Rectangle 29">
                <a:extLst>
                  <a:ext uri="{FF2B5EF4-FFF2-40B4-BE49-F238E27FC236}">
                    <a16:creationId xmlns:a16="http://schemas.microsoft.com/office/drawing/2014/main" id="{31EF3AAC-2BB3-47F0-9F2D-76F8ED8797B7}"/>
                  </a:ext>
                </a:extLst>
              </p:cNvPr>
              <p:cNvSpPr>
                <a:spLocks noRot="1" noChangeAspect="1" noMove="1" noResize="1" noEditPoints="1" noAdjustHandles="1" noChangeArrowheads="1" noChangeShapeType="1" noTextEdit="1"/>
              </p:cNvSpPr>
              <p:nvPr/>
            </p:nvSpPr>
            <p:spPr>
              <a:xfrm>
                <a:off x="7514954" y="5570348"/>
                <a:ext cx="701860" cy="461665"/>
              </a:xfrm>
              <a:prstGeom prst="rect">
                <a:avLst/>
              </a:prstGeom>
              <a:blipFill>
                <a:blip r:embed="rId5"/>
                <a:stretch>
                  <a:fillRect/>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25E70686-8E6C-F045-9A02-F6C3D0A1F72D}"/>
              </a:ext>
            </a:extLst>
          </p:cNvPr>
          <p:cNvGrpSpPr/>
          <p:nvPr/>
        </p:nvGrpSpPr>
        <p:grpSpPr>
          <a:xfrm>
            <a:off x="1332983" y="4191028"/>
            <a:ext cx="2660294" cy="1776057"/>
            <a:chOff x="8353849" y="1603838"/>
            <a:chExt cx="2660294" cy="1776057"/>
          </a:xfrm>
        </p:grpSpPr>
        <p:grpSp>
          <p:nvGrpSpPr>
            <p:cNvPr id="3" name="Group 2">
              <a:extLst>
                <a:ext uri="{FF2B5EF4-FFF2-40B4-BE49-F238E27FC236}">
                  <a16:creationId xmlns:a16="http://schemas.microsoft.com/office/drawing/2014/main" id="{C7E34076-ED3D-4341-BD91-39463026311D}"/>
                </a:ext>
              </a:extLst>
            </p:cNvPr>
            <p:cNvGrpSpPr/>
            <p:nvPr/>
          </p:nvGrpSpPr>
          <p:grpSpPr>
            <a:xfrm>
              <a:off x="8353849" y="1865216"/>
              <a:ext cx="2660294" cy="1181310"/>
              <a:chOff x="9772267" y="1566488"/>
              <a:chExt cx="2660294" cy="1181310"/>
            </a:xfrm>
          </p:grpSpPr>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56DAD75-46BE-46E0-92F4-3E0D44D9BE71}"/>
                      </a:ext>
                    </a:extLst>
                  </p:cNvPr>
                  <p:cNvSpPr txBox="1"/>
                  <p:nvPr/>
                </p:nvSpPr>
                <p:spPr>
                  <a:xfrm>
                    <a:off x="9772267" y="1776934"/>
                    <a:ext cx="474874" cy="5268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𝐸</m:t>
                              </m:r>
                            </m:e>
                            <m:sub>
                              <m:r>
                                <a:rPr lang="en-US" sz="3200" b="0" i="1" smtClean="0">
                                  <a:latin typeface="Cambria Math" panose="02040503050406030204" pitchFamily="18" charset="0"/>
                                  <a:ea typeface="Cambria Math" panose="02040503050406030204" pitchFamily="18" charset="0"/>
                                </a:rPr>
                                <m:t>𝐽</m:t>
                              </m:r>
                            </m:sub>
                          </m:sSub>
                        </m:oMath>
                      </m:oMathPara>
                    </a14:m>
                    <a:endParaRPr lang="en-US" sz="3200" dirty="0"/>
                  </a:p>
                </p:txBody>
              </p:sp>
            </mc:Choice>
            <mc:Fallback xmlns="">
              <p:sp>
                <p:nvSpPr>
                  <p:cNvPr id="37" name="TextBox 36">
                    <a:extLst>
                      <a:ext uri="{FF2B5EF4-FFF2-40B4-BE49-F238E27FC236}">
                        <a16:creationId xmlns:a16="http://schemas.microsoft.com/office/drawing/2014/main" id="{B56DAD75-46BE-46E0-92F4-3E0D44D9BE71}"/>
                      </a:ext>
                    </a:extLst>
                  </p:cNvPr>
                  <p:cNvSpPr txBox="1">
                    <a:spLocks noRot="1" noChangeAspect="1" noMove="1" noResize="1" noEditPoints="1" noAdjustHandles="1" noChangeArrowheads="1" noChangeShapeType="1" noTextEdit="1"/>
                  </p:cNvSpPr>
                  <p:nvPr/>
                </p:nvSpPr>
                <p:spPr>
                  <a:xfrm>
                    <a:off x="9772267" y="1776934"/>
                    <a:ext cx="474874" cy="526876"/>
                  </a:xfrm>
                  <a:prstGeom prst="rect">
                    <a:avLst/>
                  </a:prstGeom>
                  <a:blipFill>
                    <a:blip r:embed="rId14"/>
                    <a:stretch>
                      <a:fillRect/>
                    </a:stretch>
                  </a:blipFill>
                </p:spPr>
                <p:txBody>
                  <a:bodyPr/>
                  <a:lstStyle/>
                  <a:p>
                    <a:r>
                      <a:rPr lang="en-US">
                        <a:noFill/>
                      </a:rPr>
                      <a:t> </a:t>
                    </a:r>
                  </a:p>
                </p:txBody>
              </p:sp>
            </mc:Fallback>
          </mc:AlternateContent>
          <p:grpSp>
            <p:nvGrpSpPr>
              <p:cNvPr id="38" name="Group 37">
                <a:extLst>
                  <a:ext uri="{FF2B5EF4-FFF2-40B4-BE49-F238E27FC236}">
                    <a16:creationId xmlns:a16="http://schemas.microsoft.com/office/drawing/2014/main" id="{8C54FF21-0904-4F12-A086-ADA203B6A858}"/>
                  </a:ext>
                </a:extLst>
              </p:cNvPr>
              <p:cNvGrpSpPr/>
              <p:nvPr/>
            </p:nvGrpSpPr>
            <p:grpSpPr>
              <a:xfrm>
                <a:off x="10509862" y="1566488"/>
                <a:ext cx="1922699" cy="1181310"/>
                <a:chOff x="10528433" y="1745246"/>
                <a:chExt cx="1922699" cy="1181310"/>
              </a:xfrm>
            </p:grpSpPr>
            <p:grpSp>
              <p:nvGrpSpPr>
                <p:cNvPr id="39" name="Group 38">
                  <a:extLst>
                    <a:ext uri="{FF2B5EF4-FFF2-40B4-BE49-F238E27FC236}">
                      <a16:creationId xmlns:a16="http://schemas.microsoft.com/office/drawing/2014/main" id="{8BD4AB82-E24C-490D-A4C6-611D0FA29ACE}"/>
                    </a:ext>
                  </a:extLst>
                </p:cNvPr>
                <p:cNvGrpSpPr/>
                <p:nvPr/>
              </p:nvGrpSpPr>
              <p:grpSpPr>
                <a:xfrm>
                  <a:off x="10528433" y="1804733"/>
                  <a:ext cx="1657003" cy="1121823"/>
                  <a:chOff x="10528433" y="1804733"/>
                  <a:chExt cx="1657003" cy="1121823"/>
                </a:xfrm>
              </p:grpSpPr>
              <p:cxnSp>
                <p:nvCxnSpPr>
                  <p:cNvPr id="41" name="Straight Connector 40">
                    <a:extLst>
                      <a:ext uri="{FF2B5EF4-FFF2-40B4-BE49-F238E27FC236}">
                        <a16:creationId xmlns:a16="http://schemas.microsoft.com/office/drawing/2014/main" id="{B278AF41-9F04-450E-A7AF-A89F773305F8}"/>
                      </a:ext>
                    </a:extLst>
                  </p:cNvPr>
                  <p:cNvCxnSpPr>
                    <a:cxnSpLocks/>
                  </p:cNvCxnSpPr>
                  <p:nvPr/>
                </p:nvCxnSpPr>
                <p:spPr>
                  <a:xfrm>
                    <a:off x="10528434" y="1804733"/>
                    <a:ext cx="12207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9F7ACF5-738B-4E3A-ADC5-9E85F863C84C}"/>
                      </a:ext>
                    </a:extLst>
                  </p:cNvPr>
                  <p:cNvCxnSpPr>
                    <a:cxnSpLocks/>
                  </p:cNvCxnSpPr>
                  <p:nvPr/>
                </p:nvCxnSpPr>
                <p:spPr>
                  <a:xfrm>
                    <a:off x="10528433" y="2926556"/>
                    <a:ext cx="12207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8F03EC9-9908-47C4-AEC3-A841D9234210}"/>
                      </a:ext>
                    </a:extLst>
                  </p:cNvPr>
                  <p:cNvCxnSpPr>
                    <a:cxnSpLocks/>
                  </p:cNvCxnSpPr>
                  <p:nvPr/>
                </p:nvCxnSpPr>
                <p:spPr>
                  <a:xfrm flipV="1">
                    <a:off x="11736284" y="1815914"/>
                    <a:ext cx="0" cy="11106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C777D5D2-BBB6-410D-B82B-3E6E6241C4F0}"/>
                      </a:ext>
                    </a:extLst>
                  </p:cNvPr>
                  <p:cNvSpPr/>
                  <p:nvPr/>
                </p:nvSpPr>
                <p:spPr>
                  <a:xfrm>
                    <a:off x="11410221" y="2316079"/>
                    <a:ext cx="652126" cy="185584"/>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7" name="Rectangle 46">
                    <a:extLst>
                      <a:ext uri="{FF2B5EF4-FFF2-40B4-BE49-F238E27FC236}">
                        <a16:creationId xmlns:a16="http://schemas.microsoft.com/office/drawing/2014/main" id="{07282A2B-D22F-476A-A0FD-A721C337B59D}"/>
                      </a:ext>
                    </a:extLst>
                  </p:cNvPr>
                  <p:cNvSpPr/>
                  <p:nvPr/>
                </p:nvSpPr>
                <p:spPr>
                  <a:xfrm>
                    <a:off x="11287132" y="2352682"/>
                    <a:ext cx="898304" cy="109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40" name="TextBox 39">
                  <a:extLst>
                    <a:ext uri="{FF2B5EF4-FFF2-40B4-BE49-F238E27FC236}">
                      <a16:creationId xmlns:a16="http://schemas.microsoft.com/office/drawing/2014/main" id="{61CAE904-266A-4F7D-8ACF-3A0513F929B0}"/>
                    </a:ext>
                  </a:extLst>
                </p:cNvPr>
                <p:cNvSpPr txBox="1"/>
                <p:nvPr/>
              </p:nvSpPr>
              <p:spPr>
                <a:xfrm>
                  <a:off x="11835258" y="1745246"/>
                  <a:ext cx="615874" cy="584775"/>
                </a:xfrm>
                <a:prstGeom prst="rect">
                  <a:avLst/>
                </a:prstGeom>
                <a:noFill/>
              </p:spPr>
              <p:txBody>
                <a:bodyPr wrap="none" rtlCol="0">
                  <a:spAutoFit/>
                </a:bodyPr>
                <a:lstStyle/>
                <a:p>
                  <a:r>
                    <a:rPr lang="en-US" sz="3200" dirty="0">
                      <a:sym typeface="Symbol" panose="05050102010706020507" pitchFamily="18" charset="2"/>
                    </a:rPr>
                    <a:t>E</a:t>
                  </a:r>
                  <a:r>
                    <a:rPr lang="en-US" sz="3200" baseline="-25000" dirty="0">
                      <a:sym typeface="Symbol" panose="05050102010706020507" pitchFamily="18" charset="2"/>
                    </a:rPr>
                    <a:t>C</a:t>
                  </a:r>
                  <a:endParaRPr lang="en-US" sz="3200" dirty="0"/>
                </a:p>
              </p:txBody>
            </p:sp>
          </p:grpSp>
        </p:grpSp>
        <p:grpSp>
          <p:nvGrpSpPr>
            <p:cNvPr id="8" name="Group 7">
              <a:extLst>
                <a:ext uri="{FF2B5EF4-FFF2-40B4-BE49-F238E27FC236}">
                  <a16:creationId xmlns:a16="http://schemas.microsoft.com/office/drawing/2014/main" id="{6EE15291-1FC1-488D-8E9A-39F4EE38B4AC}"/>
                </a:ext>
              </a:extLst>
            </p:cNvPr>
            <p:cNvGrpSpPr/>
            <p:nvPr/>
          </p:nvGrpSpPr>
          <p:grpSpPr>
            <a:xfrm>
              <a:off x="8925678" y="1603838"/>
              <a:ext cx="365760" cy="1776057"/>
              <a:chOff x="773872" y="1209141"/>
              <a:chExt cx="365760" cy="1776057"/>
            </a:xfrm>
          </p:grpSpPr>
          <p:cxnSp>
            <p:nvCxnSpPr>
              <p:cNvPr id="6" name="Straight Connector 5">
                <a:extLst>
                  <a:ext uri="{FF2B5EF4-FFF2-40B4-BE49-F238E27FC236}">
                    <a16:creationId xmlns:a16="http://schemas.microsoft.com/office/drawing/2014/main" id="{797D3F50-9617-4E5A-9BAA-84E881AEAC64}"/>
                  </a:ext>
                </a:extLst>
              </p:cNvPr>
              <p:cNvCxnSpPr/>
              <p:nvPr/>
            </p:nvCxnSpPr>
            <p:spPr>
              <a:xfrm>
                <a:off x="956752" y="1209141"/>
                <a:ext cx="0" cy="17760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84483AA-D33B-4649-8C9C-94B6B9B5D297}"/>
                  </a:ext>
                </a:extLst>
              </p:cNvPr>
              <p:cNvCxnSpPr>
                <a:cxnSpLocks/>
              </p:cNvCxnSpPr>
              <p:nvPr/>
            </p:nvCxnSpPr>
            <p:spPr>
              <a:xfrm rot="2700000">
                <a:off x="956752" y="1914289"/>
                <a:ext cx="0" cy="3657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C77F670-6369-4FDF-BB6E-618D8BBEA928}"/>
                  </a:ext>
                </a:extLst>
              </p:cNvPr>
              <p:cNvCxnSpPr>
                <a:cxnSpLocks/>
              </p:cNvCxnSpPr>
              <p:nvPr/>
            </p:nvCxnSpPr>
            <p:spPr>
              <a:xfrm rot="18900000" flipV="1">
                <a:off x="956752" y="1914289"/>
                <a:ext cx="0" cy="3657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9" name="Group 68">
            <a:extLst>
              <a:ext uri="{FF2B5EF4-FFF2-40B4-BE49-F238E27FC236}">
                <a16:creationId xmlns:a16="http://schemas.microsoft.com/office/drawing/2014/main" id="{093491D4-0AA5-7ED6-CD76-3A58E88E938D}"/>
              </a:ext>
            </a:extLst>
          </p:cNvPr>
          <p:cNvGrpSpPr/>
          <p:nvPr/>
        </p:nvGrpSpPr>
        <p:grpSpPr>
          <a:xfrm>
            <a:off x="6268232" y="2164384"/>
            <a:ext cx="5348665" cy="2080294"/>
            <a:chOff x="6146949" y="2225978"/>
            <a:chExt cx="5348665" cy="2080294"/>
          </a:xfrm>
        </p:grpSpPr>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28453639-57B3-469D-A016-4CA430975F23}"/>
                    </a:ext>
                  </a:extLst>
                </p:cNvPr>
                <p:cNvSpPr txBox="1"/>
                <p:nvPr/>
              </p:nvSpPr>
              <p:spPr>
                <a:xfrm>
                  <a:off x="6146949" y="2230153"/>
                  <a:ext cx="877423" cy="2027414"/>
                </a:xfrm>
                <a:prstGeom prst="rect">
                  <a:avLst/>
                </a:prstGeom>
                <a:noFill/>
              </p:spPr>
              <p:txBody>
                <a:bodyPr wrap="square" lIns="0" tIns="0" rIns="0" bIns="0" rtlCol="0">
                  <a:spAutoFit/>
                </a:bodyPr>
                <a:lstStyle/>
                <a:p>
                  <a:pPr>
                    <a:spcBef>
                      <a:spcPts val="600"/>
                    </a:spcBef>
                  </a:pPr>
                  <a14:m>
                    <m:oMathPara xmlns:m="http://schemas.openxmlformats.org/officeDocument/2006/math">
                      <m:oMathParaPr>
                        <m:jc m:val="left"/>
                      </m:oMathParaPr>
                      <m:oMath xmlns:m="http://schemas.openxmlformats.org/officeDocument/2006/math">
                        <m:d>
                          <m:dPr>
                            <m:begChr m:val="{"/>
                            <m:endChr m:val=""/>
                            <m:ctrlPr>
                              <a:rPr lang="en-US" sz="2800" i="1" smtClean="0">
                                <a:latin typeface="Cambria Math" panose="02040503050406030204" pitchFamily="18" charset="0"/>
                              </a:rPr>
                            </m:ctrlPr>
                          </m:dPr>
                          <m:e>
                            <m:eqArr>
                              <m:eqArrPr>
                                <m:ctrlPr>
                                  <a:rPr lang="en-US" sz="2800" i="1" smtClean="0">
                                    <a:latin typeface="Cambria Math" panose="02040503050406030204" pitchFamily="18" charset="0"/>
                                  </a:rPr>
                                </m:ctrlPr>
                              </m:eqArrPr>
                              <m:e/>
                              <m:e/>
                              <m:e/>
                              <m:e/>
                              <m:e/>
                            </m:eqArr>
                          </m:e>
                        </m:d>
                      </m:oMath>
                    </m:oMathPara>
                  </a14:m>
                  <a:endParaRPr lang="en-US" sz="2400" dirty="0"/>
                </a:p>
              </p:txBody>
            </p:sp>
          </mc:Choice>
          <mc:Fallback xmlns="">
            <p:sp>
              <p:nvSpPr>
                <p:cNvPr id="68" name="TextBox 67">
                  <a:extLst>
                    <a:ext uri="{FF2B5EF4-FFF2-40B4-BE49-F238E27FC236}">
                      <a16:creationId xmlns:a16="http://schemas.microsoft.com/office/drawing/2014/main" id="{28453639-57B3-469D-A016-4CA430975F23}"/>
                    </a:ext>
                  </a:extLst>
                </p:cNvPr>
                <p:cNvSpPr txBox="1">
                  <a:spLocks noRot="1" noChangeAspect="1" noMove="1" noResize="1" noEditPoints="1" noAdjustHandles="1" noChangeArrowheads="1" noChangeShapeType="1" noTextEdit="1"/>
                </p:cNvSpPr>
                <p:nvPr/>
              </p:nvSpPr>
              <p:spPr>
                <a:xfrm>
                  <a:off x="6146949" y="2230153"/>
                  <a:ext cx="877423" cy="2027414"/>
                </a:xfrm>
                <a:prstGeom prst="rect">
                  <a:avLst/>
                </a:prstGeom>
                <a:blipFill>
                  <a:blip r:embed="rId15"/>
                  <a:stretch>
                    <a:fillRect b="-30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370099" y="2225978"/>
                  <a:ext cx="4426276" cy="5396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h</m:t>
                            </m:r>
                            <m:r>
                              <a:rPr lang="en-US" sz="2400" i="1" smtClean="0">
                                <a:latin typeface="Cambria Math" panose="02040503050406030204" pitchFamily="18" charset="0"/>
                                <a:ea typeface="Cambria Math" panose="02040503050406030204" pitchFamily="18" charset="0"/>
                              </a:rPr>
                              <m:t>𝑓</m:t>
                            </m:r>
                            <m:r>
                              <a:rPr lang="en-US" sz="2400" i="1">
                                <a:latin typeface="Cambria Math" panose="02040503050406030204" pitchFamily="18" charset="0"/>
                              </a:rPr>
                              <m:t>=</m:t>
                            </m:r>
                            <m:r>
                              <a:rPr lang="en-US" sz="2400" i="1">
                                <a:latin typeface="Cambria Math" panose="02040503050406030204" pitchFamily="18" charset="0"/>
                              </a:rPr>
                              <m:t>𝐸</m:t>
                            </m:r>
                          </m:e>
                          <m:sub>
                            <m:r>
                              <a:rPr lang="en-US" sz="2400" i="1">
                                <a:latin typeface="Cambria Math" panose="02040503050406030204" pitchFamily="18" charset="0"/>
                              </a:rPr>
                              <m:t>01</m:t>
                            </m:r>
                          </m:sub>
                        </m:sSub>
                        <m:r>
                          <a:rPr lang="en-US" sz="2400" i="1">
                            <a:latin typeface="Cambria Math" panose="02040503050406030204" pitchFamily="18" charset="0"/>
                            <a:ea typeface="Cambria Math" panose="02040503050406030204" pitchFamily="18" charset="0"/>
                          </a:rPr>
                          <m:t>≅</m:t>
                        </m:r>
                        <m:rad>
                          <m:radPr>
                            <m:degHide m:val="on"/>
                            <m:ctrlPr>
                              <a:rPr lang="en-US" sz="2400" i="1">
                                <a:latin typeface="Cambria Math" panose="02040503050406030204" pitchFamily="18" charset="0"/>
                                <a:ea typeface="Cambria Math" panose="02040503050406030204" pitchFamily="18" charset="0"/>
                              </a:rPr>
                            </m:ctrlPr>
                          </m:radPr>
                          <m:deg/>
                          <m:e>
                            <m:r>
                              <a:rPr lang="en-US" sz="2400" i="1">
                                <a:latin typeface="Cambria Math" panose="02040503050406030204" pitchFamily="18" charset="0"/>
                                <a:ea typeface="Cambria Math" panose="02040503050406030204" pitchFamily="18" charset="0"/>
                              </a:rPr>
                              <m:t>8</m:t>
                            </m:r>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𝐽</m:t>
                                </m:r>
                              </m:sub>
                            </m:sSub>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𝐶</m:t>
                                </m:r>
                              </m:sub>
                            </m:sSub>
                          </m:e>
                        </m:rad>
                        <m:r>
                          <a:rPr lang="en-US" sz="2400" b="0" i="1" smtClean="0">
                            <a:latin typeface="Cambria Math" panose="02040503050406030204" pitchFamily="18" charset="0"/>
                          </a:rPr>
                          <m:t>;</m:t>
                        </m:r>
                        <m:r>
                          <a:rPr lang="en-US" sz="2400" i="1">
                            <a:latin typeface="Cambria Math" panose="02040503050406030204" pitchFamily="18" charset="0"/>
                          </a:rPr>
                          <m:t>  </m:t>
                        </m:r>
                        <m:r>
                          <a:rPr lang="en-US" sz="2400" b="0" i="1" smtClean="0">
                            <a:latin typeface="Cambria Math" panose="02040503050406030204" pitchFamily="18" charset="0"/>
                          </a:rPr>
                          <m:t>𝑓</m:t>
                        </m:r>
                        <m:r>
                          <a:rPr lang="en-US" sz="2400" i="1">
                            <a:latin typeface="Cambria Math" panose="02040503050406030204" pitchFamily="18" charset="0"/>
                            <a:ea typeface="Cambria Math" panose="02040503050406030204" pitchFamily="18" charset="0"/>
                            <a:sym typeface="Symbol" panose="05050102010706020507" pitchFamily="18" charset="2"/>
                          </a:rPr>
                          <m:t>~</m:t>
                        </m:r>
                        <m:r>
                          <a:rPr lang="en-US" sz="2400" i="1">
                            <a:latin typeface="Cambria Math" panose="02040503050406030204" pitchFamily="18" charset="0"/>
                            <a:sym typeface="Symbol" panose="05050102010706020507" pitchFamily="18" charset="2"/>
                          </a:rPr>
                          <m:t> 5 </m:t>
                        </m:r>
                        <m:r>
                          <a:rPr lang="en-US" sz="2400" i="1">
                            <a:latin typeface="Cambria Math" panose="02040503050406030204" pitchFamily="18" charset="0"/>
                            <a:sym typeface="Symbol" panose="05050102010706020507" pitchFamily="18" charset="2"/>
                          </a:rPr>
                          <m:t>𝐺𝐻𝑧</m:t>
                        </m:r>
                      </m:oMath>
                    </m:oMathPara>
                  </a14:m>
                  <a:endParaRPr lang="en-US" sz="2400" dirty="0"/>
                </a:p>
              </p:txBody>
            </p:sp>
          </mc:Choice>
          <mc:Fallback xmlns="">
            <p:sp>
              <p:nvSpPr>
                <p:cNvPr id="7" name="Rectangle 6"/>
                <p:cNvSpPr>
                  <a:spLocks noRot="1" noChangeAspect="1" noMove="1" noResize="1" noEditPoints="1" noAdjustHandles="1" noChangeArrowheads="1" noChangeShapeType="1" noTextEdit="1"/>
                </p:cNvSpPr>
                <p:nvPr/>
              </p:nvSpPr>
              <p:spPr>
                <a:xfrm>
                  <a:off x="6370099" y="2225978"/>
                  <a:ext cx="4426276" cy="539635"/>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407363" y="3844607"/>
                  <a:ext cx="508825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𝛼</m:t>
                            </m:r>
                            <m:r>
                              <a:rPr lang="en-US" sz="2400" i="1">
                                <a:latin typeface="Cambria Math" panose="02040503050406030204" pitchFamily="18" charset="0"/>
                              </a:rPr>
                              <m:t>=</m:t>
                            </m:r>
                            <m:r>
                              <a:rPr lang="en-US" sz="2400" i="1">
                                <a:latin typeface="Cambria Math" panose="02040503050406030204" pitchFamily="18" charset="0"/>
                              </a:rPr>
                              <m:t>𝐸</m:t>
                            </m:r>
                          </m:e>
                          <m:sub>
                            <m:r>
                              <a:rPr lang="en-US" sz="2400" b="0" i="1" smtClean="0">
                                <a:latin typeface="Cambria Math" panose="02040503050406030204" pitchFamily="18" charset="0"/>
                              </a:rPr>
                              <m:t>01</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1</m:t>
                            </m:r>
                            <m:r>
                              <a:rPr lang="en-US" sz="2400" b="0" i="1" smtClean="0">
                                <a:latin typeface="Cambria Math" panose="02040503050406030204" pitchFamily="18" charset="0"/>
                              </a:rPr>
                              <m:t>2</m:t>
                            </m:r>
                          </m:sub>
                        </m:sSub>
                        <m:r>
                          <a:rPr lang="en-US" sz="2400" i="1">
                            <a:latin typeface="Cambria Math" panose="02040503050406030204" pitchFamily="18" charset="0"/>
                          </a:rPr>
                          <m:t>  </m:t>
                        </m:r>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𝐶</m:t>
                            </m:r>
                          </m:sub>
                        </m:sSub>
                        <m:r>
                          <a:rPr lang="en-US" sz="2400" b="0" i="1" smtClean="0">
                            <a:latin typeface="Cambria Math" panose="02040503050406030204" pitchFamily="18" charset="0"/>
                          </a:rPr>
                          <m:t>;</m:t>
                        </m:r>
                        <m:r>
                          <a:rPr lang="en-US" sz="2400" i="1">
                            <a:latin typeface="Cambria Math" panose="02040503050406030204" pitchFamily="18" charset="0"/>
                          </a:rPr>
                          <m:t> </m:t>
                        </m:r>
                        <m:r>
                          <a:rPr lang="en-US" sz="2400" b="0" i="1" smtClean="0">
                            <a:latin typeface="Cambria Math" panose="02040503050406030204" pitchFamily="18" charset="0"/>
                          </a:rPr>
                          <m:t> </m:t>
                        </m:r>
                        <m:r>
                          <a:rPr lang="en-US" sz="2400" b="0" i="1" smtClean="0">
                            <a:latin typeface="Cambria Math" panose="02040503050406030204" pitchFamily="18" charset="0"/>
                          </a:rPr>
                          <m:t>𝛿</m:t>
                        </m:r>
                        <m:r>
                          <a:rPr lang="en-US" sz="2400" b="0" i="1" smtClean="0">
                            <a:latin typeface="Cambria Math" panose="02040503050406030204" pitchFamily="18" charset="0"/>
                          </a:rPr>
                          <m:t>𝑓</m:t>
                        </m:r>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300 </m:t>
                        </m:r>
                        <m:r>
                          <a:rPr lang="en-US" sz="2400" i="1">
                            <a:latin typeface="Cambria Math" panose="02040503050406030204" pitchFamily="18" charset="0"/>
                            <a:ea typeface="Cambria Math" panose="02040503050406030204" pitchFamily="18" charset="0"/>
                          </a:rPr>
                          <m:t>𝑀𝐻𝑧</m:t>
                        </m:r>
                      </m:oMath>
                    </m:oMathPara>
                  </a14:m>
                  <a:endParaRPr lang="en-US" sz="2400" dirty="0"/>
                </a:p>
              </p:txBody>
            </p:sp>
          </mc:Choice>
          <mc:Fallback xmlns="">
            <p:sp>
              <p:nvSpPr>
                <p:cNvPr id="10" name="Rectangle 9"/>
                <p:cNvSpPr>
                  <a:spLocks noRot="1" noChangeAspect="1" noMove="1" noResize="1" noEditPoints="1" noAdjustHandles="1" noChangeArrowheads="1" noChangeShapeType="1" noTextEdit="1"/>
                </p:cNvSpPr>
                <p:nvPr/>
              </p:nvSpPr>
              <p:spPr>
                <a:xfrm>
                  <a:off x="6407363" y="3844607"/>
                  <a:ext cx="5088251" cy="461665"/>
                </a:xfrm>
                <a:prstGeom prst="rect">
                  <a:avLst/>
                </a:prstGeom>
                <a:blipFill>
                  <a:blip r:embed="rId17"/>
                  <a:stretch>
                    <a:fillRect b="-18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463362" y="2954821"/>
                  <a:ext cx="4239750" cy="680636"/>
                </a:xfrm>
                <a:prstGeom prst="rect">
                  <a:avLst/>
                </a:prstGeom>
              </p:spPr>
              <p:txBody>
                <a:bodyPr wrap="none">
                  <a:spAutoFit/>
                </a:bodyPr>
                <a:lstStyle/>
                <a:p>
                  <a:r>
                    <a:rPr lang="en-US" sz="2400" dirty="0"/>
                    <a:t>Suppress charge noise</a:t>
                  </a:r>
                  <a14:m>
                    <m:oMath xmlns:m="http://schemas.openxmlformats.org/officeDocument/2006/math">
                      <m:r>
                        <a:rPr lang="en-US" sz="2400" i="1" dirty="0">
                          <a:latin typeface="Cambria Math" panose="02040503050406030204" pitchFamily="18" charset="0"/>
                        </a:rPr>
                        <m:t>   </m:t>
                      </m:r>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𝐽</m:t>
                              </m:r>
                            </m:sub>
                          </m:sSub>
                        </m:num>
                        <m:den>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𝐶</m:t>
                              </m:r>
                            </m:sub>
                          </m:sSub>
                        </m:den>
                      </m:f>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 2</m:t>
                      </m:r>
                      <m:r>
                        <a:rPr lang="en-US" sz="2400" i="1">
                          <a:latin typeface="Cambria Math" panose="02040503050406030204" pitchFamily="18" charset="0"/>
                          <a:ea typeface="Cambria Math" panose="02040503050406030204" pitchFamily="18" charset="0"/>
                        </a:rPr>
                        <m:t>0</m:t>
                      </m:r>
                    </m:oMath>
                  </a14:m>
                  <a:endParaRPr lang="en-US" sz="2400" dirty="0"/>
                </a:p>
              </p:txBody>
            </p:sp>
          </mc:Choice>
          <mc:Fallback xmlns="">
            <p:sp>
              <p:nvSpPr>
                <p:cNvPr id="11" name="Rectangle 10"/>
                <p:cNvSpPr>
                  <a:spLocks noRot="1" noChangeAspect="1" noMove="1" noResize="1" noEditPoints="1" noAdjustHandles="1" noChangeArrowheads="1" noChangeShapeType="1" noTextEdit="1"/>
                </p:cNvSpPr>
                <p:nvPr/>
              </p:nvSpPr>
              <p:spPr>
                <a:xfrm>
                  <a:off x="6463362" y="2954821"/>
                  <a:ext cx="4239750" cy="680636"/>
                </a:xfrm>
                <a:prstGeom prst="rect">
                  <a:avLst/>
                </a:prstGeom>
                <a:blipFill>
                  <a:blip r:embed="rId18"/>
                  <a:stretch>
                    <a:fillRect l="-2155" b="-2703"/>
                  </a:stretch>
                </a:blipFill>
              </p:spPr>
              <p:txBody>
                <a:bodyPr/>
                <a:lstStyle/>
                <a:p>
                  <a:r>
                    <a:rPr lang="en-US">
                      <a:noFill/>
                    </a:rPr>
                    <a:t> </a:t>
                  </a:r>
                </a:p>
              </p:txBody>
            </p:sp>
          </mc:Fallback>
        </mc:AlternateContent>
      </p:grpSp>
      <p:sp>
        <p:nvSpPr>
          <p:cNvPr id="58" name="Rectangle 57">
            <a:extLst>
              <a:ext uri="{FF2B5EF4-FFF2-40B4-BE49-F238E27FC236}">
                <a16:creationId xmlns:a16="http://schemas.microsoft.com/office/drawing/2014/main" id="{FB69ACC5-4194-4722-9575-F98E30790CFC}"/>
              </a:ext>
            </a:extLst>
          </p:cNvPr>
          <p:cNvSpPr/>
          <p:nvPr/>
        </p:nvSpPr>
        <p:spPr>
          <a:xfrm>
            <a:off x="114949" y="6541655"/>
            <a:ext cx="9605114" cy="338554"/>
          </a:xfrm>
          <a:prstGeom prst="rect">
            <a:avLst/>
          </a:prstGeom>
        </p:spPr>
        <p:txBody>
          <a:bodyPr wrap="square">
            <a:spAutoFit/>
          </a:bodyPr>
          <a:lstStyle/>
          <a:p>
            <a:r>
              <a:rPr lang="en-US" sz="1600" dirty="0">
                <a:latin typeface="Times-Roman"/>
              </a:rPr>
              <a:t>Koch et al., PR A </a:t>
            </a:r>
            <a:r>
              <a:rPr lang="en-US" sz="1600" b="1" dirty="0">
                <a:latin typeface="Times-Bold"/>
              </a:rPr>
              <a:t>76</a:t>
            </a:r>
            <a:r>
              <a:rPr lang="en-US" sz="1600" dirty="0">
                <a:latin typeface="Times-Roman"/>
              </a:rPr>
              <a:t>, 042319 2007</a:t>
            </a:r>
            <a:endParaRPr lang="en-US" sz="1600" dirty="0"/>
          </a:p>
        </p:txBody>
      </p:sp>
      <mc:AlternateContent xmlns:mc="http://schemas.openxmlformats.org/markup-compatibility/2006" xmlns:a14="http://schemas.microsoft.com/office/drawing/2010/main">
        <mc:Choice Requires="a14">
          <p:sp>
            <p:nvSpPr>
              <p:cNvPr id="2" name="Rectangle 1"/>
              <p:cNvSpPr/>
              <p:nvPr/>
            </p:nvSpPr>
            <p:spPr>
              <a:xfrm>
                <a:off x="7134373" y="938540"/>
                <a:ext cx="3616384" cy="1489575"/>
              </a:xfrm>
              <a:prstGeom prst="rect">
                <a:avLst/>
              </a:prstGeom>
            </p:spPr>
            <p:txBody>
              <a:bodyPr wrap="square">
                <a:spAutoFit/>
              </a:bodyPr>
              <a:lstStyle/>
              <a:p>
                <a:r>
                  <a:rPr lang="en-US" sz="2000" dirty="0"/>
                  <a:t>Circuit element energies:</a:t>
                </a:r>
              </a:p>
              <a:p>
                <a:pPr lvl="1"/>
                <a14:m>
                  <m:oMathPara xmlns:m="http://schemas.openxmlformats.org/officeDocument/2006/math">
                    <m:oMathParaPr>
                      <m:jc m:val="left"/>
                    </m:oMathParaPr>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𝐸</m:t>
                          </m:r>
                        </m:e>
                        <m:sub>
                          <m:r>
                            <a:rPr lang="en-US" sz="2000" i="1">
                              <a:latin typeface="Cambria Math" panose="02040503050406030204" pitchFamily="18" charset="0"/>
                            </a:rPr>
                            <m:t>𝐶</m:t>
                          </m:r>
                        </m:sub>
                      </m:sSub>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2</m:t>
                          </m:r>
                        </m:sup>
                      </m:sSup>
                      <m:r>
                        <a:rPr lang="en-US" sz="2000" i="1">
                          <a:latin typeface="Cambria Math" panose="02040503050406030204" pitchFamily="18" charset="0"/>
                        </a:rPr>
                        <m:t>/2</m:t>
                      </m:r>
                      <m:r>
                        <a:rPr lang="en-US" sz="2000" i="1">
                          <a:latin typeface="Cambria Math" panose="02040503050406030204" pitchFamily="18" charset="0"/>
                          <a:ea typeface="Cambria Math" panose="02040503050406030204" pitchFamily="18" charset="0"/>
                        </a:rPr>
                        <m:t>𝐶</m:t>
                      </m:r>
                    </m:oMath>
                  </m:oMathPara>
                </a14:m>
                <a:endParaRPr lang="en-US" sz="2000" i="1" dirty="0">
                  <a:latin typeface="Cambria Math" panose="02040503050406030204" pitchFamily="18" charset="0"/>
                </a:endParaRPr>
              </a:p>
              <a:p>
                <a:pPr lvl="1"/>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𝐸</m:t>
                        </m:r>
                      </m:e>
                      <m:sub>
                        <m:r>
                          <a:rPr lang="en-US" sz="2000" i="1">
                            <a:latin typeface="Cambria Math" panose="02040503050406030204" pitchFamily="18" charset="0"/>
                          </a:rPr>
                          <m:t>𝐽</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𝐼</m:t>
                        </m:r>
                      </m:e>
                      <m:sub>
                        <m:r>
                          <a:rPr lang="en-US" sz="2000" i="1">
                            <a:latin typeface="Cambria Math" panose="02040503050406030204" pitchFamily="18" charset="0"/>
                          </a:rPr>
                          <m:t>0</m:t>
                        </m:r>
                      </m:sub>
                    </m:sSub>
                    <m:sSub>
                      <m:sSubPr>
                        <m:ctrlPr>
                          <a:rPr lang="en-US" sz="2000" i="1">
                            <a:latin typeface="Cambria Math" panose="02040503050406030204" pitchFamily="18" charset="0"/>
                          </a:rPr>
                        </m:ctrlPr>
                      </m:sSubPr>
                      <m:e>
                        <m:r>
                          <m:rPr>
                            <m:sty m:val="p"/>
                          </m:rPr>
                          <a:rPr lang="el-GR" sz="2000" i="1">
                            <a:latin typeface="Cambria Math" panose="02040503050406030204" pitchFamily="18" charset="0"/>
                            <a:ea typeface="Cambria Math" panose="02040503050406030204" pitchFamily="18" charset="0"/>
                          </a:rPr>
                          <m:t>Φ</m:t>
                        </m:r>
                      </m:e>
                      <m:sub>
                        <m:r>
                          <a:rPr lang="en-US" sz="2000" i="1">
                            <a:latin typeface="Cambria Math" panose="02040503050406030204" pitchFamily="18" charset="0"/>
                          </a:rPr>
                          <m:t>0</m:t>
                        </m:r>
                      </m:sub>
                    </m:sSub>
                    <m:r>
                      <a:rPr lang="en-US" sz="2000" i="1">
                        <a:latin typeface="Cambria Math" panose="02040503050406030204" pitchFamily="18" charset="0"/>
                      </a:rPr>
                      <m:t>/2</m:t>
                    </m:r>
                    <m:r>
                      <a:rPr lang="en-US" sz="2000" i="1">
                        <a:latin typeface="Cambria Math" panose="02040503050406030204" pitchFamily="18" charset="0"/>
                        <a:ea typeface="Cambria Math" panose="02040503050406030204" pitchFamily="18" charset="0"/>
                      </a:rPr>
                      <m:t>𝜋</m:t>
                    </m:r>
                  </m:oMath>
                </a14:m>
                <a:r>
                  <a:rPr lang="en-US" sz="2000" dirty="0"/>
                  <a:t> </a:t>
                </a:r>
              </a:p>
              <a:p>
                <a:pPr lvl="1">
                  <a:lnSpc>
                    <a:spcPts val="4000"/>
                  </a:lnSpc>
                </a:pPr>
                <a:r>
                  <a:rPr lang="en-US" sz="2000" dirty="0"/>
                  <a:t> </a:t>
                </a:r>
              </a:p>
            </p:txBody>
          </p:sp>
        </mc:Choice>
        <mc:Fallback xmlns="">
          <p:sp>
            <p:nvSpPr>
              <p:cNvPr id="2" name="Rectangle 1"/>
              <p:cNvSpPr>
                <a:spLocks noRot="1" noChangeAspect="1" noMove="1" noResize="1" noEditPoints="1" noAdjustHandles="1" noChangeArrowheads="1" noChangeShapeType="1" noTextEdit="1"/>
              </p:cNvSpPr>
              <p:nvPr/>
            </p:nvSpPr>
            <p:spPr>
              <a:xfrm>
                <a:off x="7134373" y="938540"/>
                <a:ext cx="3616384" cy="1489575"/>
              </a:xfrm>
              <a:prstGeom prst="rect">
                <a:avLst/>
              </a:prstGeom>
              <a:blipFill>
                <a:blip r:embed="rId19"/>
                <a:stretch>
                  <a:fillRect l="-1684" t="-2459"/>
                </a:stretch>
              </a:blipFill>
            </p:spPr>
            <p:txBody>
              <a:bodyPr/>
              <a:lstStyle/>
              <a:p>
                <a:r>
                  <a:rPr lang="en-US">
                    <a:noFill/>
                  </a:rPr>
                  <a:t> </a:t>
                </a:r>
              </a:p>
            </p:txBody>
          </p:sp>
        </mc:Fallback>
      </mc:AlternateContent>
      <p:grpSp>
        <p:nvGrpSpPr>
          <p:cNvPr id="36" name="Group 35">
            <a:extLst>
              <a:ext uri="{FF2B5EF4-FFF2-40B4-BE49-F238E27FC236}">
                <a16:creationId xmlns:a16="http://schemas.microsoft.com/office/drawing/2014/main" id="{842C9B57-8566-1BAF-B015-7070E9AFEDD8}"/>
              </a:ext>
            </a:extLst>
          </p:cNvPr>
          <p:cNvGrpSpPr/>
          <p:nvPr/>
        </p:nvGrpSpPr>
        <p:grpSpPr>
          <a:xfrm>
            <a:off x="7378971" y="4991456"/>
            <a:ext cx="2435778" cy="1169137"/>
            <a:chOff x="4145619" y="4761470"/>
            <a:chExt cx="2435778" cy="1169137"/>
          </a:xfrm>
        </p:grpSpPr>
        <p:sp>
          <p:nvSpPr>
            <p:cNvPr id="21" name="TextBox 20">
              <a:extLst>
                <a:ext uri="{FF2B5EF4-FFF2-40B4-BE49-F238E27FC236}">
                  <a16:creationId xmlns:a16="http://schemas.microsoft.com/office/drawing/2014/main" id="{E015DC82-A0D2-4A80-B049-812FF4B7AF6E}"/>
                </a:ext>
              </a:extLst>
            </p:cNvPr>
            <p:cNvSpPr txBox="1"/>
            <p:nvPr/>
          </p:nvSpPr>
          <p:spPr>
            <a:xfrm>
              <a:off x="5804947" y="5468942"/>
              <a:ext cx="502061" cy="461665"/>
            </a:xfrm>
            <a:prstGeom prst="rect">
              <a:avLst/>
            </a:prstGeom>
            <a:noFill/>
          </p:spPr>
          <p:txBody>
            <a:bodyPr wrap="none" rtlCol="0">
              <a:spAutoFit/>
            </a:bodyPr>
            <a:lstStyle/>
            <a:p>
              <a:r>
                <a:rPr lang="en-US" sz="2400" dirty="0">
                  <a:sym typeface="Symbol" panose="05050102010706020507" pitchFamily="18" charset="2"/>
                </a:rPr>
                <a:t></a:t>
              </a:r>
              <a:r>
                <a:rPr lang="en-US" sz="2400" dirty="0"/>
                <a:t>0</a:t>
              </a:r>
              <a:r>
                <a:rPr lang="en-US" sz="2400" dirty="0">
                  <a:sym typeface="Symbol" panose="05050102010706020507" pitchFamily="18" charset="2"/>
                </a:rPr>
                <a:t></a:t>
              </a:r>
              <a:endParaRPr lang="en-US" sz="2400" dirty="0"/>
            </a:p>
          </p:txBody>
        </p:sp>
        <p:sp>
          <p:nvSpPr>
            <p:cNvPr id="22" name="TextBox 21">
              <a:extLst>
                <a:ext uri="{FF2B5EF4-FFF2-40B4-BE49-F238E27FC236}">
                  <a16:creationId xmlns:a16="http://schemas.microsoft.com/office/drawing/2014/main" id="{317BE2E5-FB3C-41B2-9E77-6220305FEE71}"/>
                </a:ext>
              </a:extLst>
            </p:cNvPr>
            <p:cNvSpPr txBox="1"/>
            <p:nvPr/>
          </p:nvSpPr>
          <p:spPr>
            <a:xfrm>
              <a:off x="5947828" y="5076083"/>
              <a:ext cx="502061" cy="461665"/>
            </a:xfrm>
            <a:prstGeom prst="rect">
              <a:avLst/>
            </a:prstGeom>
            <a:noFill/>
          </p:spPr>
          <p:txBody>
            <a:bodyPr wrap="none" rtlCol="0">
              <a:spAutoFit/>
            </a:bodyPr>
            <a:lstStyle/>
            <a:p>
              <a:r>
                <a:rPr lang="en-US" sz="2400" dirty="0">
                  <a:sym typeface="Symbol" panose="05050102010706020507" pitchFamily="18" charset="2"/>
                </a:rPr>
                <a:t>1</a:t>
              </a:r>
              <a:endParaRPr lang="en-US" sz="2400" dirty="0"/>
            </a:p>
          </p:txBody>
        </p:sp>
        <p:grpSp>
          <p:nvGrpSpPr>
            <p:cNvPr id="17" name="Group 16">
              <a:extLst>
                <a:ext uri="{FF2B5EF4-FFF2-40B4-BE49-F238E27FC236}">
                  <a16:creationId xmlns:a16="http://schemas.microsoft.com/office/drawing/2014/main" id="{A7E4FEE4-CD1B-2BC7-F109-5F75A7B07C3F}"/>
                </a:ext>
              </a:extLst>
            </p:cNvPr>
            <p:cNvGrpSpPr/>
            <p:nvPr/>
          </p:nvGrpSpPr>
          <p:grpSpPr>
            <a:xfrm>
              <a:off x="4145619" y="4761470"/>
              <a:ext cx="2435778" cy="604550"/>
              <a:chOff x="4145619" y="4761470"/>
              <a:chExt cx="2435778" cy="604550"/>
            </a:xfrm>
          </p:grpSpPr>
          <p:sp>
            <p:nvSpPr>
              <p:cNvPr id="23" name="TextBox 22">
                <a:extLst>
                  <a:ext uri="{FF2B5EF4-FFF2-40B4-BE49-F238E27FC236}">
                    <a16:creationId xmlns:a16="http://schemas.microsoft.com/office/drawing/2014/main" id="{6530B4FD-0946-4058-8D21-596E8C45CC17}"/>
                  </a:ext>
                </a:extLst>
              </p:cNvPr>
              <p:cNvSpPr txBox="1"/>
              <p:nvPr/>
            </p:nvSpPr>
            <p:spPr>
              <a:xfrm>
                <a:off x="6079336" y="4761470"/>
                <a:ext cx="502061" cy="461665"/>
              </a:xfrm>
              <a:prstGeom prst="rect">
                <a:avLst/>
              </a:prstGeom>
              <a:noFill/>
            </p:spPr>
            <p:txBody>
              <a:bodyPr wrap="none" rtlCol="0">
                <a:spAutoFit/>
              </a:bodyPr>
              <a:lstStyle/>
              <a:p>
                <a:r>
                  <a:rPr lang="en-US" sz="2400" dirty="0">
                    <a:sym typeface="Symbol" panose="05050102010706020507" pitchFamily="18" charset="2"/>
                  </a:rPr>
                  <a:t>2</a:t>
                </a:r>
                <a:endParaRPr lang="en-US" sz="2400" dirty="0"/>
              </a:p>
            </p:txBody>
          </p:sp>
          <p:grpSp>
            <p:nvGrpSpPr>
              <p:cNvPr id="12" name="Group 11">
                <a:extLst>
                  <a:ext uri="{FF2B5EF4-FFF2-40B4-BE49-F238E27FC236}">
                    <a16:creationId xmlns:a16="http://schemas.microsoft.com/office/drawing/2014/main" id="{4A9DBB1D-2D67-7F16-D565-DD6362A09699}"/>
                  </a:ext>
                </a:extLst>
              </p:cNvPr>
              <p:cNvGrpSpPr/>
              <p:nvPr/>
            </p:nvGrpSpPr>
            <p:grpSpPr>
              <a:xfrm>
                <a:off x="4145619" y="4904355"/>
                <a:ext cx="1853024" cy="461665"/>
                <a:chOff x="4145619" y="4904355"/>
                <a:chExt cx="1853024" cy="461665"/>
              </a:xfrm>
            </p:grpSpPr>
            <p:cxnSp>
              <p:nvCxnSpPr>
                <p:cNvPr id="27" name="Straight Connector 26">
                  <a:extLst>
                    <a:ext uri="{FF2B5EF4-FFF2-40B4-BE49-F238E27FC236}">
                      <a16:creationId xmlns:a16="http://schemas.microsoft.com/office/drawing/2014/main" id="{7DA4DB2B-F16E-4917-8F02-0C88EBFFD478}"/>
                    </a:ext>
                  </a:extLst>
                </p:cNvPr>
                <p:cNvCxnSpPr/>
                <p:nvPr/>
              </p:nvCxnSpPr>
              <p:spPr>
                <a:xfrm flipV="1">
                  <a:off x="4713671" y="4989975"/>
                  <a:ext cx="1284972" cy="5293"/>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E8EA4B47-6A42-49C1-BBA4-262FB55E7C11}"/>
                        </a:ext>
                      </a:extLst>
                    </p:cNvPr>
                    <p:cNvSpPr/>
                    <p:nvPr/>
                  </p:nvSpPr>
                  <p:spPr>
                    <a:xfrm>
                      <a:off x="4145619" y="4904355"/>
                      <a:ext cx="69474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𝐸</m:t>
                                </m:r>
                              </m:e>
                              <m:sub>
                                <m:r>
                                  <a:rPr lang="en-US" sz="2400" b="0" i="1" smtClean="0">
                                    <a:latin typeface="Cambria Math" panose="02040503050406030204" pitchFamily="18" charset="0"/>
                                  </a:rPr>
                                  <m:t>12</m:t>
                                </m:r>
                              </m:sub>
                            </m:sSub>
                          </m:oMath>
                        </m:oMathPara>
                      </a14:m>
                      <a:endParaRPr lang="en-US" sz="2400" dirty="0"/>
                    </a:p>
                  </p:txBody>
                </p:sp>
              </mc:Choice>
              <mc:Fallback xmlns="">
                <p:sp>
                  <p:nvSpPr>
                    <p:cNvPr id="31" name="Rectangle 30">
                      <a:extLst>
                        <a:ext uri="{FF2B5EF4-FFF2-40B4-BE49-F238E27FC236}">
                          <a16:creationId xmlns:a16="http://schemas.microsoft.com/office/drawing/2014/main" id="{E8EA4B47-6A42-49C1-BBA4-262FB55E7C11}"/>
                        </a:ext>
                      </a:extLst>
                    </p:cNvPr>
                    <p:cNvSpPr>
                      <a:spLocks noRot="1" noChangeAspect="1" noMove="1" noResize="1" noEditPoints="1" noAdjustHandles="1" noChangeArrowheads="1" noChangeShapeType="1" noTextEdit="1"/>
                    </p:cNvSpPr>
                    <p:nvPr/>
                  </p:nvSpPr>
                  <p:spPr>
                    <a:xfrm>
                      <a:off x="4145619" y="4904355"/>
                      <a:ext cx="694743" cy="461665"/>
                    </a:xfrm>
                    <a:prstGeom prst="rect">
                      <a:avLst/>
                    </a:prstGeom>
                    <a:blipFill>
                      <a:blip r:embed="rId20"/>
                      <a:stretch>
                        <a:fillRect b="-1333"/>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F66F710F-C450-09B5-002E-0F81ABF84218}"/>
                    </a:ext>
                  </a:extLst>
                </p:cNvPr>
                <p:cNvCxnSpPr>
                  <a:cxnSpLocks/>
                </p:cNvCxnSpPr>
                <p:nvPr/>
              </p:nvCxnSpPr>
              <p:spPr>
                <a:xfrm flipH="1" flipV="1">
                  <a:off x="5411212" y="4963577"/>
                  <a:ext cx="0" cy="3300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A8B6EEA-5C8E-F408-D607-B93462C1E16B}"/>
                  </a:ext>
                </a:extLst>
              </p:cNvPr>
              <p:cNvSpPr txBox="1"/>
              <p:nvPr/>
            </p:nvSpPr>
            <p:spPr>
              <a:xfrm>
                <a:off x="45956" y="1579997"/>
                <a:ext cx="1602170" cy="461665"/>
              </a:xfrm>
              <a:prstGeom prst="rect">
                <a:avLst/>
              </a:prstGeom>
              <a:noFill/>
            </p:spPr>
            <p:txBody>
              <a:bodyPr wrap="none" rtlCol="0">
                <a:spAutoFit/>
              </a:bodyPr>
              <a:lstStyle/>
              <a:p>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dirty="0"/>
                  <a:t> 100’s </a:t>
                </a:r>
                <a:r>
                  <a:rPr lang="el-GR" sz="2400" dirty="0">
                    <a:latin typeface="Cambria Math" panose="02040503050406030204" pitchFamily="18" charset="0"/>
                    <a:ea typeface="Cambria Math" panose="02040503050406030204" pitchFamily="18" charset="0"/>
                  </a:rPr>
                  <a:t>μ</a:t>
                </a:r>
                <a:r>
                  <a:rPr lang="en-US" sz="2400" dirty="0"/>
                  <a:t>m</a:t>
                </a:r>
              </a:p>
            </p:txBody>
          </p:sp>
        </mc:Choice>
        <mc:Fallback xmlns="">
          <p:sp>
            <p:nvSpPr>
              <p:cNvPr id="15" name="TextBox 14">
                <a:extLst>
                  <a:ext uri="{FF2B5EF4-FFF2-40B4-BE49-F238E27FC236}">
                    <a16:creationId xmlns:a16="http://schemas.microsoft.com/office/drawing/2014/main" id="{3A8B6EEA-5C8E-F408-D607-B93462C1E16B}"/>
                  </a:ext>
                </a:extLst>
              </p:cNvPr>
              <p:cNvSpPr txBox="1">
                <a:spLocks noRot="1" noChangeAspect="1" noMove="1" noResize="1" noEditPoints="1" noAdjustHandles="1" noChangeArrowheads="1" noChangeShapeType="1" noTextEdit="1"/>
              </p:cNvSpPr>
              <p:nvPr/>
            </p:nvSpPr>
            <p:spPr>
              <a:xfrm>
                <a:off x="45956" y="1579997"/>
                <a:ext cx="1602170" cy="461665"/>
              </a:xfrm>
              <a:prstGeom prst="rect">
                <a:avLst/>
              </a:prstGeom>
              <a:blipFill>
                <a:blip r:embed="rId21"/>
                <a:stretch>
                  <a:fillRect t="-13158" r="-4962" b="-28947"/>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64BCF9AA-AB19-61EF-8BCC-516FF4BF8E09}"/>
              </a:ext>
            </a:extLst>
          </p:cNvPr>
          <p:cNvSpPr txBox="1"/>
          <p:nvPr/>
        </p:nvSpPr>
        <p:spPr>
          <a:xfrm>
            <a:off x="526026" y="2440365"/>
            <a:ext cx="412292" cy="523220"/>
          </a:xfrm>
          <a:prstGeom prst="rect">
            <a:avLst/>
          </a:prstGeom>
          <a:noFill/>
        </p:spPr>
        <p:txBody>
          <a:bodyPr wrap="square" rtlCol="0">
            <a:spAutoFit/>
          </a:bodyPr>
          <a:lstStyle/>
          <a:p>
            <a:r>
              <a:rPr lang="en-US" sz="2800" dirty="0"/>
              <a:t>JJ</a:t>
            </a:r>
          </a:p>
        </p:txBody>
      </p:sp>
      <p:cxnSp>
        <p:nvCxnSpPr>
          <p:cNvPr id="28" name="Straight Connector 27">
            <a:extLst>
              <a:ext uri="{FF2B5EF4-FFF2-40B4-BE49-F238E27FC236}">
                <a16:creationId xmlns:a16="http://schemas.microsoft.com/office/drawing/2014/main" id="{89CBD21E-9C53-0C3A-AE20-56A490194863}"/>
              </a:ext>
            </a:extLst>
          </p:cNvPr>
          <p:cNvCxnSpPr>
            <a:cxnSpLocks/>
          </p:cNvCxnSpPr>
          <p:nvPr/>
        </p:nvCxnSpPr>
        <p:spPr>
          <a:xfrm>
            <a:off x="1095609" y="2663029"/>
            <a:ext cx="2078330" cy="1763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E615DDF-38C4-85D9-738B-BE767797FE57}"/>
              </a:ext>
            </a:extLst>
          </p:cNvPr>
          <p:cNvSpPr txBox="1"/>
          <p:nvPr/>
        </p:nvSpPr>
        <p:spPr>
          <a:xfrm>
            <a:off x="257424" y="1269124"/>
            <a:ext cx="1179234" cy="400110"/>
          </a:xfrm>
          <a:prstGeom prst="rect">
            <a:avLst/>
          </a:prstGeom>
          <a:noFill/>
        </p:spPr>
        <p:txBody>
          <a:bodyPr wrap="none" rtlCol="0">
            <a:spAutoFit/>
          </a:bodyPr>
          <a:lstStyle/>
          <a:p>
            <a:r>
              <a:rPr lang="en-US" sz="2000" dirty="0"/>
              <a:t>Capacitor</a:t>
            </a:r>
          </a:p>
        </p:txBody>
      </p:sp>
      <p:cxnSp>
        <p:nvCxnSpPr>
          <p:cNvPr id="45" name="Straight Connector 44">
            <a:extLst>
              <a:ext uri="{FF2B5EF4-FFF2-40B4-BE49-F238E27FC236}">
                <a16:creationId xmlns:a16="http://schemas.microsoft.com/office/drawing/2014/main" id="{3AA1FF74-7903-5E2A-6FD1-838260579056}"/>
              </a:ext>
            </a:extLst>
          </p:cNvPr>
          <p:cNvCxnSpPr>
            <a:cxnSpLocks/>
            <a:stCxn id="35" idx="3"/>
          </p:cNvCxnSpPr>
          <p:nvPr/>
        </p:nvCxnSpPr>
        <p:spPr>
          <a:xfrm>
            <a:off x="1436658" y="1469179"/>
            <a:ext cx="1940745" cy="13699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9648BCD-F345-06BB-3734-98FC595728F3}"/>
              </a:ext>
            </a:extLst>
          </p:cNvPr>
          <p:cNvCxnSpPr>
            <a:cxnSpLocks/>
            <a:stCxn id="35" idx="3"/>
          </p:cNvCxnSpPr>
          <p:nvPr/>
        </p:nvCxnSpPr>
        <p:spPr>
          <a:xfrm>
            <a:off x="1436658" y="1469179"/>
            <a:ext cx="1926871" cy="11748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D5D4228F-6356-CA8A-5525-0A19EC45CB19}"/>
              </a:ext>
            </a:extLst>
          </p:cNvPr>
          <p:cNvSpPr/>
          <p:nvPr/>
        </p:nvSpPr>
        <p:spPr>
          <a:xfrm>
            <a:off x="6096000" y="756990"/>
            <a:ext cx="5797460" cy="36118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5D35D581-C8BD-D8DB-998B-DA939AFB911E}"/>
              </a:ext>
            </a:extLst>
          </p:cNvPr>
          <p:cNvGrpSpPr/>
          <p:nvPr/>
        </p:nvGrpSpPr>
        <p:grpSpPr>
          <a:xfrm>
            <a:off x="9622977" y="5305891"/>
            <a:ext cx="503702" cy="827627"/>
            <a:chOff x="6389625" y="5075905"/>
            <a:chExt cx="503702" cy="827627"/>
          </a:xfrm>
        </p:grpSpPr>
        <p:sp>
          <p:nvSpPr>
            <p:cNvPr id="46" name="TextBox 45">
              <a:extLst>
                <a:ext uri="{FF2B5EF4-FFF2-40B4-BE49-F238E27FC236}">
                  <a16:creationId xmlns:a16="http://schemas.microsoft.com/office/drawing/2014/main" id="{49248EAE-7D5F-AECA-7C5D-3F69BAEB6CC4}"/>
                </a:ext>
              </a:extLst>
            </p:cNvPr>
            <p:cNvSpPr txBox="1"/>
            <p:nvPr/>
          </p:nvSpPr>
          <p:spPr>
            <a:xfrm>
              <a:off x="6389625" y="5075905"/>
              <a:ext cx="490840" cy="461665"/>
            </a:xfrm>
            <a:prstGeom prst="rect">
              <a:avLst/>
            </a:prstGeom>
            <a:noFill/>
          </p:spPr>
          <p:txBody>
            <a:bodyPr wrap="none" rtlCol="0">
              <a:spAutoFit/>
            </a:bodyPr>
            <a:lstStyle/>
            <a:p>
              <a:r>
                <a:rPr lang="en-US" sz="2400" dirty="0">
                  <a:sym typeface="Symbol" panose="05050102010706020507" pitchFamily="18" charset="2"/>
                </a:rPr>
                <a:t></a:t>
              </a:r>
              <a:r>
                <a:rPr lang="en-US" sz="2400" dirty="0">
                  <a:latin typeface="Cambria Math" panose="02040503050406030204" pitchFamily="18" charset="0"/>
                  <a:ea typeface="Cambria Math" panose="02040503050406030204" pitchFamily="18" charset="0"/>
                  <a:sym typeface="Symbol" panose="05050102010706020507" pitchFamily="18" charset="2"/>
                </a:rPr>
                <a:t>↑</a:t>
              </a:r>
              <a:r>
                <a:rPr lang="en-US" sz="2400" dirty="0">
                  <a:sym typeface="Symbol" panose="05050102010706020507" pitchFamily="18" charset="2"/>
                </a:rPr>
                <a:t></a:t>
              </a:r>
              <a:endParaRPr lang="en-US" sz="2400" dirty="0"/>
            </a:p>
          </p:txBody>
        </p:sp>
        <p:sp>
          <p:nvSpPr>
            <p:cNvPr id="49" name="TextBox 48">
              <a:extLst>
                <a:ext uri="{FF2B5EF4-FFF2-40B4-BE49-F238E27FC236}">
                  <a16:creationId xmlns:a16="http://schemas.microsoft.com/office/drawing/2014/main" id="{E0EF7298-DF5F-E16C-B902-7DD5B9AE1A16}"/>
                </a:ext>
              </a:extLst>
            </p:cNvPr>
            <p:cNvSpPr txBox="1"/>
            <p:nvPr/>
          </p:nvSpPr>
          <p:spPr>
            <a:xfrm>
              <a:off x="6402487" y="5441867"/>
              <a:ext cx="490840" cy="461665"/>
            </a:xfrm>
            <a:prstGeom prst="rect">
              <a:avLst/>
            </a:prstGeom>
            <a:noFill/>
          </p:spPr>
          <p:txBody>
            <a:bodyPr wrap="none" rtlCol="0">
              <a:spAutoFit/>
            </a:bodyPr>
            <a:lstStyle/>
            <a:p>
              <a:r>
                <a:rPr lang="en-US" sz="2400" dirty="0">
                  <a:sym typeface="Symbol" panose="05050102010706020507" pitchFamily="18" charset="2"/>
                </a:rPr>
                <a:t></a:t>
              </a:r>
              <a:r>
                <a:rPr lang="en-US" sz="2400" dirty="0">
                  <a:latin typeface="Cambria Math" panose="02040503050406030204" pitchFamily="18" charset="0"/>
                  <a:ea typeface="Cambria Math" panose="02040503050406030204" pitchFamily="18" charset="0"/>
                  <a:sym typeface="Symbol" panose="05050102010706020507" pitchFamily="18" charset="2"/>
                </a:rPr>
                <a:t>↓</a:t>
              </a:r>
              <a:r>
                <a:rPr lang="en-US" sz="2400" dirty="0">
                  <a:sym typeface="Symbol" panose="05050102010706020507" pitchFamily="18" charset="2"/>
                </a:rPr>
                <a:t></a:t>
              </a:r>
              <a:endParaRPr lang="en-US" sz="2400" dirty="0"/>
            </a:p>
          </p:txBody>
        </p:sp>
      </p:grpSp>
      <p:sp>
        <p:nvSpPr>
          <p:cNvPr id="32" name="Rectangle 31">
            <a:extLst>
              <a:ext uri="{FF2B5EF4-FFF2-40B4-BE49-F238E27FC236}">
                <a16:creationId xmlns:a16="http://schemas.microsoft.com/office/drawing/2014/main" id="{D474B4D2-3CF5-8F10-6B41-C9507AA1BB7F}"/>
              </a:ext>
            </a:extLst>
          </p:cNvPr>
          <p:cNvSpPr/>
          <p:nvPr/>
        </p:nvSpPr>
        <p:spPr>
          <a:xfrm>
            <a:off x="5677445" y="4312059"/>
            <a:ext cx="5747707" cy="20683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7" name="Group 66">
            <a:extLst>
              <a:ext uri="{FF2B5EF4-FFF2-40B4-BE49-F238E27FC236}">
                <a16:creationId xmlns:a16="http://schemas.microsoft.com/office/drawing/2014/main" id="{577D4DC3-4958-A21B-79E0-B8E1658261F9}"/>
              </a:ext>
            </a:extLst>
          </p:cNvPr>
          <p:cNvGrpSpPr/>
          <p:nvPr/>
        </p:nvGrpSpPr>
        <p:grpSpPr>
          <a:xfrm>
            <a:off x="5893319" y="5235491"/>
            <a:ext cx="8583296" cy="847772"/>
            <a:chOff x="5908559" y="5235491"/>
            <a:chExt cx="8583296" cy="847772"/>
          </a:xfrm>
        </p:grpSpPr>
        <p:grpSp>
          <p:nvGrpSpPr>
            <p:cNvPr id="59" name="Group 58">
              <a:extLst>
                <a:ext uri="{FF2B5EF4-FFF2-40B4-BE49-F238E27FC236}">
                  <a16:creationId xmlns:a16="http://schemas.microsoft.com/office/drawing/2014/main" id="{5FEFD309-6F01-9387-BF59-044916BC018C}"/>
                </a:ext>
              </a:extLst>
            </p:cNvPr>
            <p:cNvGrpSpPr/>
            <p:nvPr/>
          </p:nvGrpSpPr>
          <p:grpSpPr>
            <a:xfrm>
              <a:off x="5908559" y="5235491"/>
              <a:ext cx="1510689" cy="773013"/>
              <a:chOff x="4898044" y="4815823"/>
              <a:chExt cx="1510689" cy="773013"/>
            </a:xfrm>
          </p:grpSpPr>
          <p:grpSp>
            <p:nvGrpSpPr>
              <p:cNvPr id="5" name="Group 4">
                <a:extLst>
                  <a:ext uri="{FF2B5EF4-FFF2-40B4-BE49-F238E27FC236}">
                    <a16:creationId xmlns:a16="http://schemas.microsoft.com/office/drawing/2014/main" id="{DBA753E3-9748-B300-29FD-892FB569E11F}"/>
                  </a:ext>
                </a:extLst>
              </p:cNvPr>
              <p:cNvGrpSpPr/>
              <p:nvPr/>
            </p:nvGrpSpPr>
            <p:grpSpPr>
              <a:xfrm>
                <a:off x="5598066" y="4952429"/>
                <a:ext cx="810667" cy="636407"/>
                <a:chOff x="5948363" y="1354931"/>
                <a:chExt cx="1409700" cy="866776"/>
              </a:xfrm>
            </p:grpSpPr>
            <p:grpSp>
              <p:nvGrpSpPr>
                <p:cNvPr id="16" name="Group 15">
                  <a:extLst>
                    <a:ext uri="{FF2B5EF4-FFF2-40B4-BE49-F238E27FC236}">
                      <a16:creationId xmlns:a16="http://schemas.microsoft.com/office/drawing/2014/main" id="{8C9E1C67-1496-2814-492E-8E2E84243576}"/>
                    </a:ext>
                  </a:extLst>
                </p:cNvPr>
                <p:cNvGrpSpPr/>
                <p:nvPr/>
              </p:nvGrpSpPr>
              <p:grpSpPr>
                <a:xfrm>
                  <a:off x="5948363" y="1354931"/>
                  <a:ext cx="1409700" cy="866776"/>
                  <a:chOff x="5948363" y="1354931"/>
                  <a:chExt cx="1409700" cy="866776"/>
                </a:xfrm>
              </p:grpSpPr>
              <p:pic>
                <p:nvPicPr>
                  <p:cNvPr id="52" name="Picture 51">
                    <a:extLst>
                      <a:ext uri="{FF2B5EF4-FFF2-40B4-BE49-F238E27FC236}">
                        <a16:creationId xmlns:a16="http://schemas.microsoft.com/office/drawing/2014/main" id="{6C360267-B17C-8DFA-146C-CEA8342892FC}"/>
                      </a:ext>
                    </a:extLst>
                  </p:cNvPr>
                  <p:cNvPicPr>
                    <a:picLocks noChangeAspect="1"/>
                  </p:cNvPicPr>
                  <p:nvPr/>
                </p:nvPicPr>
                <p:blipFill rotWithShape="1">
                  <a:blip r:embed="rId22"/>
                  <a:srcRect l="1536" t="2663"/>
                  <a:stretch/>
                </p:blipFill>
                <p:spPr>
                  <a:xfrm>
                    <a:off x="5979242" y="1354931"/>
                    <a:ext cx="1350950" cy="843070"/>
                  </a:xfrm>
                  <a:prstGeom prst="rect">
                    <a:avLst/>
                  </a:prstGeom>
                </p:spPr>
              </p:pic>
              <p:sp>
                <p:nvSpPr>
                  <p:cNvPr id="53" name="Rectangle 52">
                    <a:extLst>
                      <a:ext uri="{FF2B5EF4-FFF2-40B4-BE49-F238E27FC236}">
                        <a16:creationId xmlns:a16="http://schemas.microsoft.com/office/drawing/2014/main" id="{320427AF-A39E-8535-0940-B5B7B88FA5FE}"/>
                      </a:ext>
                    </a:extLst>
                  </p:cNvPr>
                  <p:cNvSpPr/>
                  <p:nvPr/>
                </p:nvSpPr>
                <p:spPr>
                  <a:xfrm>
                    <a:off x="5948363" y="1931194"/>
                    <a:ext cx="285750" cy="2238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BE5E5DB-6D5F-55DF-0AE2-33AE42046C19}"/>
                      </a:ext>
                    </a:extLst>
                  </p:cNvPr>
                  <p:cNvSpPr/>
                  <p:nvPr/>
                </p:nvSpPr>
                <p:spPr>
                  <a:xfrm>
                    <a:off x="6817519" y="2040733"/>
                    <a:ext cx="540544" cy="180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0" name="Straight Arrow Connector 49">
                  <a:extLst>
                    <a:ext uri="{FF2B5EF4-FFF2-40B4-BE49-F238E27FC236}">
                      <a16:creationId xmlns:a16="http://schemas.microsoft.com/office/drawing/2014/main" id="{789A618B-58C6-15EA-17CE-650499D3D7F8}"/>
                    </a:ext>
                  </a:extLst>
                </p:cNvPr>
                <p:cNvCxnSpPr/>
                <p:nvPr/>
              </p:nvCxnSpPr>
              <p:spPr>
                <a:xfrm>
                  <a:off x="7136606" y="1766888"/>
                  <a:ext cx="219075" cy="0"/>
                </a:xfrm>
                <a:prstGeom prst="straightConnector1">
                  <a:avLst/>
                </a:prstGeom>
                <a:ln>
                  <a:solidFill>
                    <a:srgbClr val="3D33FD"/>
                  </a:solidFill>
                  <a:tailEnd type="triangle"/>
                </a:ln>
              </p:spPr>
              <p:style>
                <a:lnRef idx="1">
                  <a:schemeClr val="accent1"/>
                </a:lnRef>
                <a:fillRef idx="0">
                  <a:schemeClr val="accent1"/>
                </a:fillRef>
                <a:effectRef idx="0">
                  <a:schemeClr val="accent1"/>
                </a:effectRef>
                <a:fontRef idx="minor">
                  <a:schemeClr val="tx1"/>
                </a:fontRef>
              </p:style>
            </p:cxnSp>
          </p:grpSp>
          <p:sp>
            <p:nvSpPr>
              <p:cNvPr id="56" name="TextBox 55">
                <a:extLst>
                  <a:ext uri="{FF2B5EF4-FFF2-40B4-BE49-F238E27FC236}">
                    <a16:creationId xmlns:a16="http://schemas.microsoft.com/office/drawing/2014/main" id="{0DEFA7F1-AD0F-305B-0288-2B9FB9033E34}"/>
                  </a:ext>
                </a:extLst>
              </p:cNvPr>
              <p:cNvSpPr txBox="1"/>
              <p:nvPr/>
            </p:nvSpPr>
            <p:spPr>
              <a:xfrm>
                <a:off x="4898044" y="4815823"/>
                <a:ext cx="492443" cy="461665"/>
              </a:xfrm>
              <a:prstGeom prst="rect">
                <a:avLst/>
              </a:prstGeom>
              <a:noFill/>
            </p:spPr>
            <p:txBody>
              <a:bodyPr wrap="none" rtlCol="0">
                <a:spAutoFit/>
              </a:bodyPr>
              <a:lstStyle/>
              <a:p>
                <a:r>
                  <a:rPr lang="en-US" sz="2400" dirty="0"/>
                  <a:t>RF</a:t>
                </a:r>
              </a:p>
            </p:txBody>
          </p:sp>
          <p:cxnSp>
            <p:nvCxnSpPr>
              <p:cNvPr id="57" name="Straight Arrow Connector 56">
                <a:extLst>
                  <a:ext uri="{FF2B5EF4-FFF2-40B4-BE49-F238E27FC236}">
                    <a16:creationId xmlns:a16="http://schemas.microsoft.com/office/drawing/2014/main" id="{98720B3E-8CCA-2A9D-8207-6C3B403A3B88}"/>
                  </a:ext>
                </a:extLst>
              </p:cNvPr>
              <p:cNvCxnSpPr>
                <a:cxnSpLocks/>
              </p:cNvCxnSpPr>
              <p:nvPr/>
            </p:nvCxnSpPr>
            <p:spPr>
              <a:xfrm>
                <a:off x="4917506" y="5228596"/>
                <a:ext cx="5715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50F642FE-6DB0-1F28-7782-D4FDB56E64F4}"/>
                </a:ext>
              </a:extLst>
            </p:cNvPr>
            <p:cNvGrpSpPr/>
            <p:nvPr/>
          </p:nvGrpSpPr>
          <p:grpSpPr>
            <a:xfrm>
              <a:off x="7683067" y="5248906"/>
              <a:ext cx="6808788" cy="834357"/>
              <a:chOff x="7683067" y="5248906"/>
              <a:chExt cx="6808788" cy="834357"/>
            </a:xfrm>
          </p:grpSpPr>
          <p:sp>
            <p:nvSpPr>
              <p:cNvPr id="64" name="Rectangle 63">
                <a:extLst>
                  <a:ext uri="{FF2B5EF4-FFF2-40B4-BE49-F238E27FC236}">
                    <a16:creationId xmlns:a16="http://schemas.microsoft.com/office/drawing/2014/main" id="{408156B8-4D50-55D4-2D07-BADD03D64CF8}"/>
                  </a:ext>
                </a:extLst>
              </p:cNvPr>
              <p:cNvSpPr/>
              <p:nvPr/>
            </p:nvSpPr>
            <p:spPr>
              <a:xfrm>
                <a:off x="9911223" y="5248906"/>
                <a:ext cx="2242015" cy="834357"/>
              </a:xfrm>
              <a:prstGeom prst="rect">
                <a:avLst/>
              </a:prstGeom>
              <a:gradFill flip="none" rotWithShape="1">
                <a:gsLst>
                  <a:gs pos="0">
                    <a:schemeClr val="accent1">
                      <a:satMod val="103000"/>
                      <a:lumMod val="102000"/>
                      <a:tint val="94000"/>
                      <a:alpha val="35000"/>
                    </a:schemeClr>
                  </a:gs>
                  <a:gs pos="50000">
                    <a:schemeClr val="accent1">
                      <a:satMod val="110000"/>
                      <a:lumMod val="100000"/>
                      <a:shade val="100000"/>
                      <a:alpha val="35000"/>
                    </a:schemeClr>
                  </a:gs>
                  <a:gs pos="100000">
                    <a:schemeClr val="accent1">
                      <a:lumMod val="99000"/>
                      <a:satMod val="120000"/>
                      <a:shade val="78000"/>
                      <a:alpha val="35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5" name="Object 64">
                <a:extLst>
                  <a:ext uri="{FF2B5EF4-FFF2-40B4-BE49-F238E27FC236}">
                    <a16:creationId xmlns:a16="http://schemas.microsoft.com/office/drawing/2014/main" id="{9EF88DE5-05FA-7D6A-2C80-D55C7AF73438}"/>
                  </a:ext>
                </a:extLst>
              </p:cNvPr>
              <p:cNvGraphicFramePr>
                <a:graphicFrameLocks noChangeAspect="1"/>
              </p:cNvGraphicFramePr>
              <p:nvPr>
                <p:extLst>
                  <p:ext uri="{D42A27DB-BD31-4B8C-83A1-F6EECF244321}">
                    <p14:modId xmlns:p14="http://schemas.microsoft.com/office/powerpoint/2010/main" val="2125981001"/>
                  </p:ext>
                </p:extLst>
              </p:nvPr>
            </p:nvGraphicFramePr>
            <p:xfrm>
              <a:off x="7683067" y="5335447"/>
              <a:ext cx="6808788" cy="685800"/>
            </p:xfrm>
            <a:graphic>
              <a:graphicData uri="http://schemas.openxmlformats.org/presentationml/2006/ole">
                <mc:AlternateContent xmlns:mc="http://schemas.openxmlformats.org/markup-compatibility/2006">
                  <mc:Choice xmlns:v="urn:schemas-microsoft-com:vml" Requires="v">
                    <p:oleObj name="Document" r:id="rId23" imgW="6840047" imgH="692280" progId="Word.Document.12">
                      <p:embed/>
                    </p:oleObj>
                  </mc:Choice>
                  <mc:Fallback>
                    <p:oleObj name="Document" r:id="rId23" imgW="6840047" imgH="692280" progId="Word.Document.12">
                      <p:embed/>
                      <p:pic>
                        <p:nvPicPr>
                          <p:cNvPr id="77" name="Object 76"/>
                          <p:cNvPicPr/>
                          <p:nvPr/>
                        </p:nvPicPr>
                        <p:blipFill>
                          <a:blip r:embed="rId24"/>
                          <a:stretch>
                            <a:fillRect/>
                          </a:stretch>
                        </p:blipFill>
                        <p:spPr>
                          <a:xfrm>
                            <a:off x="7683067" y="5335447"/>
                            <a:ext cx="6808788" cy="685800"/>
                          </a:xfrm>
                          <a:prstGeom prst="rect">
                            <a:avLst/>
                          </a:prstGeom>
                        </p:spPr>
                      </p:pic>
                    </p:oleObj>
                  </mc:Fallback>
                </mc:AlternateContent>
              </a:graphicData>
            </a:graphic>
          </p:graphicFrame>
        </p:grpSp>
      </p:grpSp>
      <p:sp>
        <p:nvSpPr>
          <p:cNvPr id="76" name="Rectangle 75">
            <a:extLst>
              <a:ext uri="{FF2B5EF4-FFF2-40B4-BE49-F238E27FC236}">
                <a16:creationId xmlns:a16="http://schemas.microsoft.com/office/drawing/2014/main" id="{87A4550F-BCD7-FA31-05D7-825B670D074D}"/>
              </a:ext>
            </a:extLst>
          </p:cNvPr>
          <p:cNvSpPr/>
          <p:nvPr/>
        </p:nvSpPr>
        <p:spPr>
          <a:xfrm>
            <a:off x="3137441" y="2442445"/>
            <a:ext cx="598333" cy="883149"/>
          </a:xfrm>
          <a:prstGeom prst="rect">
            <a:avLst/>
          </a:prstGeom>
          <a:gradFill flip="none" rotWithShape="1">
            <a:gsLst>
              <a:gs pos="0">
                <a:schemeClr val="accent1">
                  <a:satMod val="103000"/>
                  <a:lumMod val="102000"/>
                  <a:tint val="94000"/>
                  <a:alpha val="35000"/>
                </a:schemeClr>
              </a:gs>
              <a:gs pos="50000">
                <a:schemeClr val="accent1">
                  <a:satMod val="110000"/>
                  <a:lumMod val="100000"/>
                  <a:shade val="100000"/>
                  <a:alpha val="35000"/>
                </a:schemeClr>
              </a:gs>
              <a:gs pos="100000">
                <a:schemeClr val="accent1">
                  <a:lumMod val="99000"/>
                  <a:satMod val="120000"/>
                  <a:shade val="78000"/>
                  <a:alpha val="35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138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6"/>
                                        </p:tgtEl>
                                      </p:cBhvr>
                                    </p:animEffect>
                                    <p:set>
                                      <p:cBhvr>
                                        <p:cTn id="17" dur="1" fill="hold">
                                          <p:stCondLst>
                                            <p:cond delay="499"/>
                                          </p:stCondLst>
                                        </p:cTn>
                                        <p:tgtEl>
                                          <p:spTgt spid="3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25A30-501F-492F-9FA6-D79C3EF528C5}"/>
              </a:ext>
            </a:extLst>
          </p:cNvPr>
          <p:cNvSpPr>
            <a:spLocks noGrp="1"/>
          </p:cNvSpPr>
          <p:nvPr>
            <p:ph type="title"/>
          </p:nvPr>
        </p:nvSpPr>
        <p:spPr>
          <a:xfrm>
            <a:off x="0" y="0"/>
            <a:ext cx="11475669" cy="609600"/>
          </a:xfrm>
        </p:spPr>
        <p:txBody>
          <a:bodyPr>
            <a:normAutofit/>
          </a:bodyPr>
          <a:lstStyle/>
          <a:p>
            <a:r>
              <a:rPr lang="en-US" dirty="0"/>
              <a:t>Capacitively couple: </a:t>
            </a:r>
            <a:r>
              <a:rPr lang="en-US" b="1" u="sng" dirty="0"/>
              <a:t>Trans</a:t>
            </a:r>
            <a:r>
              <a:rPr lang="en-US" dirty="0"/>
              <a:t>mission line + Plas</a:t>
            </a:r>
            <a:r>
              <a:rPr lang="en-US" b="1" u="sng" dirty="0"/>
              <a:t>mon</a:t>
            </a:r>
            <a:r>
              <a:rPr lang="en-US" dirty="0"/>
              <a:t> = “</a:t>
            </a:r>
            <a:r>
              <a:rPr lang="en-US" b="1" u="sng" dirty="0" err="1"/>
              <a:t>Transmon</a:t>
            </a:r>
            <a:r>
              <a:rPr lang="en-US" dirty="0"/>
              <a:t>” </a:t>
            </a:r>
          </a:p>
        </p:txBody>
      </p:sp>
      <p:sp>
        <p:nvSpPr>
          <p:cNvPr id="61" name="Content Placeholder 60">
            <a:extLst>
              <a:ext uri="{FF2B5EF4-FFF2-40B4-BE49-F238E27FC236}">
                <a16:creationId xmlns:a16="http://schemas.microsoft.com/office/drawing/2014/main" id="{346882CF-55F3-57D2-287D-E2CB915FD1D4}"/>
              </a:ext>
            </a:extLst>
          </p:cNvPr>
          <p:cNvSpPr>
            <a:spLocks noGrp="1"/>
          </p:cNvSpPr>
          <p:nvPr>
            <p:ph idx="1"/>
          </p:nvPr>
        </p:nvSpPr>
        <p:spPr/>
        <p:txBody>
          <a:bodyPr/>
          <a:lstStyle/>
          <a:p>
            <a:endParaRPr lang="en-US"/>
          </a:p>
        </p:txBody>
      </p:sp>
      <p:sp>
        <p:nvSpPr>
          <p:cNvPr id="3" name="Date Placeholder 2">
            <a:extLst>
              <a:ext uri="{FF2B5EF4-FFF2-40B4-BE49-F238E27FC236}">
                <a16:creationId xmlns:a16="http://schemas.microsoft.com/office/drawing/2014/main" id="{5FB7DEE5-D9D5-4A99-A434-E1E80567C5B0}"/>
              </a:ext>
            </a:extLst>
          </p:cNvPr>
          <p:cNvSpPr>
            <a:spLocks noGrp="1"/>
          </p:cNvSpPr>
          <p:nvPr>
            <p:ph type="dt" sz="half" idx="10"/>
          </p:nvPr>
        </p:nvSpPr>
        <p:spPr/>
        <p:txBody>
          <a:bodyPr/>
          <a:lstStyle/>
          <a:p>
            <a:fld id="{8CCD042F-B871-49B4-BD79-482C0B54FA58}" type="datetime1">
              <a:rPr lang="en-US" smtClean="0"/>
              <a:t>8/8/2023</a:t>
            </a:fld>
            <a:endParaRPr lang="en-US"/>
          </a:p>
        </p:txBody>
      </p:sp>
      <p:sp>
        <p:nvSpPr>
          <p:cNvPr id="4" name="Slide Number Placeholder 3">
            <a:extLst>
              <a:ext uri="{FF2B5EF4-FFF2-40B4-BE49-F238E27FC236}">
                <a16:creationId xmlns:a16="http://schemas.microsoft.com/office/drawing/2014/main" id="{01BDD8B0-D896-4FE4-B58C-B170AE6B9F87}"/>
              </a:ext>
            </a:extLst>
          </p:cNvPr>
          <p:cNvSpPr>
            <a:spLocks noGrp="1"/>
          </p:cNvSpPr>
          <p:nvPr>
            <p:ph type="sldNum" sz="quarter" idx="12"/>
          </p:nvPr>
        </p:nvSpPr>
        <p:spPr/>
        <p:txBody>
          <a:bodyPr/>
          <a:lstStyle/>
          <a:p>
            <a:fld id="{7BA7513B-13FE-483E-87AF-592C16B6894D}" type="slidenum">
              <a:rPr lang="en-US" smtClean="0"/>
              <a:t>8</a:t>
            </a:fld>
            <a:endParaRPr lang="en-US"/>
          </a:p>
        </p:txBody>
      </p:sp>
      <p:grpSp>
        <p:nvGrpSpPr>
          <p:cNvPr id="6" name="Group 5">
            <a:extLst>
              <a:ext uri="{FF2B5EF4-FFF2-40B4-BE49-F238E27FC236}">
                <a16:creationId xmlns:a16="http://schemas.microsoft.com/office/drawing/2014/main" id="{33A7C9CE-49CB-4621-A120-65DF4D0D8C5F}"/>
              </a:ext>
            </a:extLst>
          </p:cNvPr>
          <p:cNvGrpSpPr/>
          <p:nvPr/>
        </p:nvGrpSpPr>
        <p:grpSpPr>
          <a:xfrm>
            <a:off x="6522391" y="1113525"/>
            <a:ext cx="2450765" cy="2006600"/>
            <a:chOff x="-9190" y="1863725"/>
            <a:chExt cx="2450765" cy="2006600"/>
          </a:xfrm>
        </p:grpSpPr>
        <p:sp>
          <p:nvSpPr>
            <p:cNvPr id="7" name="Rectangle 6">
              <a:extLst>
                <a:ext uri="{FF2B5EF4-FFF2-40B4-BE49-F238E27FC236}">
                  <a16:creationId xmlns:a16="http://schemas.microsoft.com/office/drawing/2014/main" id="{2FEC28FB-0FB1-4D98-87FE-FA25B6738F49}"/>
                </a:ext>
              </a:extLst>
            </p:cNvPr>
            <p:cNvSpPr/>
            <p:nvPr/>
          </p:nvSpPr>
          <p:spPr bwMode="auto">
            <a:xfrm>
              <a:off x="736600" y="2311400"/>
              <a:ext cx="987425" cy="1146175"/>
            </a:xfrm>
            <a:prstGeom prst="rect">
              <a:avLst/>
            </a:prstGeom>
            <a:noFill/>
            <a:ln w="19050" cmpd="sng">
              <a:solidFill>
                <a:srgbClr val="000000"/>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8" name="Rectangle 7">
              <a:extLst>
                <a:ext uri="{FF2B5EF4-FFF2-40B4-BE49-F238E27FC236}">
                  <a16:creationId xmlns:a16="http://schemas.microsoft.com/office/drawing/2014/main" id="{36BE9310-C561-4ACF-9E68-B0B140C95169}"/>
                </a:ext>
              </a:extLst>
            </p:cNvPr>
            <p:cNvSpPr/>
            <p:nvPr/>
          </p:nvSpPr>
          <p:spPr bwMode="auto">
            <a:xfrm>
              <a:off x="517525" y="2809875"/>
              <a:ext cx="476250" cy="158750"/>
            </a:xfrm>
            <a:prstGeom prst="rect">
              <a:avLst/>
            </a:prstGeom>
            <a:solidFill>
              <a:srgbClr val="FFFFFF"/>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cxnSp>
          <p:nvCxnSpPr>
            <p:cNvPr id="9" name="Straight Connector 8">
              <a:extLst>
                <a:ext uri="{FF2B5EF4-FFF2-40B4-BE49-F238E27FC236}">
                  <a16:creationId xmlns:a16="http://schemas.microsoft.com/office/drawing/2014/main" id="{ABE18F63-C084-4291-858A-77803C87FFA0}"/>
                </a:ext>
              </a:extLst>
            </p:cNvPr>
            <p:cNvCxnSpPr/>
            <p:nvPr/>
          </p:nvCxnSpPr>
          <p:spPr>
            <a:xfrm rot="5400000">
              <a:off x="749832" y="2573018"/>
              <a:ext cx="0" cy="493364"/>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9C3364D8-F212-46F9-A80C-647A0BE9A9CC}"/>
                </a:ext>
              </a:extLst>
            </p:cNvPr>
            <p:cNvCxnSpPr/>
            <p:nvPr/>
          </p:nvCxnSpPr>
          <p:spPr>
            <a:xfrm rot="5400000">
              <a:off x="746901" y="2716282"/>
              <a:ext cx="0" cy="493364"/>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Isosceles Triangle 10">
              <a:extLst>
                <a:ext uri="{FF2B5EF4-FFF2-40B4-BE49-F238E27FC236}">
                  <a16:creationId xmlns:a16="http://schemas.microsoft.com/office/drawing/2014/main" id="{B7EFE651-D9B9-4407-BA17-A67B9D3B957B}"/>
                </a:ext>
              </a:extLst>
            </p:cNvPr>
            <p:cNvSpPr/>
            <p:nvPr/>
          </p:nvSpPr>
          <p:spPr bwMode="auto">
            <a:xfrm rot="10800000">
              <a:off x="1095375" y="3695700"/>
              <a:ext cx="266700" cy="174625"/>
            </a:xfrm>
            <a:prstGeom prst="triangle">
              <a:avLst/>
            </a:prstGeom>
            <a:solidFill>
              <a:schemeClr val="tx1"/>
            </a:solidFill>
            <a:ln>
              <a:solidFill>
                <a:schemeClr val="tx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cxnSp>
          <p:nvCxnSpPr>
            <p:cNvPr id="12" name="Straight Connector 11">
              <a:extLst>
                <a:ext uri="{FF2B5EF4-FFF2-40B4-BE49-F238E27FC236}">
                  <a16:creationId xmlns:a16="http://schemas.microsoft.com/office/drawing/2014/main" id="{1A2F3A6F-3728-497C-A727-A90027036B8C}"/>
                </a:ext>
              </a:extLst>
            </p:cNvPr>
            <p:cNvCxnSpPr>
              <a:stCxn id="7" idx="2"/>
            </p:cNvCxnSpPr>
            <p:nvPr/>
          </p:nvCxnSpPr>
          <p:spPr>
            <a:xfrm flipH="1">
              <a:off x="1228725" y="3457575"/>
              <a:ext cx="1588" cy="250825"/>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8D86CFBB-8593-4413-A589-A7CFEB5B3DF5}"/>
                </a:ext>
              </a:extLst>
            </p:cNvPr>
            <p:cNvSpPr txBox="1"/>
            <p:nvPr/>
          </p:nvSpPr>
          <p:spPr>
            <a:xfrm>
              <a:off x="-9190" y="2596091"/>
              <a:ext cx="577707" cy="461665"/>
            </a:xfrm>
            <a:prstGeom prst="rect">
              <a:avLst/>
            </a:prstGeom>
            <a:noFill/>
          </p:spPr>
          <p:txBody>
            <a:bodyPr wrap="square" rtlCol="0">
              <a:spAutoFit/>
            </a:bodyPr>
            <a:lstStyle/>
            <a:p>
              <a:r>
                <a:rPr lang="en-US" sz="2400" i="1" dirty="0">
                  <a:latin typeface="Cambria Math"/>
                  <a:cs typeface="Cambria Math"/>
                </a:rPr>
                <a:t>C</a:t>
              </a:r>
              <a:r>
                <a:rPr lang="en-US" sz="3200" i="1" baseline="-25000" dirty="0">
                  <a:latin typeface="Cambria Math"/>
                  <a:cs typeface="Cambria Math"/>
                </a:rPr>
                <a:t>r</a:t>
              </a:r>
            </a:p>
          </p:txBody>
        </p:sp>
        <p:sp>
          <p:nvSpPr>
            <p:cNvPr id="14" name="TextBox 13">
              <a:extLst>
                <a:ext uri="{FF2B5EF4-FFF2-40B4-BE49-F238E27FC236}">
                  <a16:creationId xmlns:a16="http://schemas.microsoft.com/office/drawing/2014/main" id="{CEACBFEA-B242-48D6-9E02-17930B9F01F0}"/>
                </a:ext>
              </a:extLst>
            </p:cNvPr>
            <p:cNvSpPr txBox="1"/>
            <p:nvPr/>
          </p:nvSpPr>
          <p:spPr>
            <a:xfrm>
              <a:off x="1936396" y="2652992"/>
              <a:ext cx="505179" cy="461665"/>
            </a:xfrm>
            <a:prstGeom prst="rect">
              <a:avLst/>
            </a:prstGeom>
            <a:noFill/>
          </p:spPr>
          <p:txBody>
            <a:bodyPr wrap="square" rtlCol="0">
              <a:spAutoFit/>
            </a:bodyPr>
            <a:lstStyle/>
            <a:p>
              <a:r>
                <a:rPr lang="en-US" sz="2400" i="1" dirty="0" err="1">
                  <a:latin typeface="Cambria Math"/>
                  <a:cs typeface="Cambria Math"/>
                </a:rPr>
                <a:t>L</a:t>
              </a:r>
              <a:r>
                <a:rPr lang="en-US" sz="3200" i="1" baseline="-25000" dirty="0" err="1">
                  <a:latin typeface="Cambria Math"/>
                  <a:cs typeface="Cambria Math"/>
                </a:rPr>
                <a:t>r</a:t>
              </a:r>
              <a:endParaRPr lang="en-US" sz="3200" i="1" baseline="-25000" dirty="0">
                <a:latin typeface="Cambria Math"/>
                <a:cs typeface="Cambria Math"/>
              </a:endParaRPr>
            </a:p>
          </p:txBody>
        </p:sp>
        <p:sp>
          <p:nvSpPr>
            <p:cNvPr id="15" name="TextBox 14">
              <a:extLst>
                <a:ext uri="{FF2B5EF4-FFF2-40B4-BE49-F238E27FC236}">
                  <a16:creationId xmlns:a16="http://schemas.microsoft.com/office/drawing/2014/main" id="{FC553CB3-1743-401C-899D-1DC4A4BAC70E}"/>
                </a:ext>
              </a:extLst>
            </p:cNvPr>
            <p:cNvSpPr txBox="1"/>
            <p:nvPr/>
          </p:nvSpPr>
          <p:spPr>
            <a:xfrm>
              <a:off x="1060450" y="1863725"/>
              <a:ext cx="390525" cy="369332"/>
            </a:xfrm>
            <a:prstGeom prst="rect">
              <a:avLst/>
            </a:prstGeom>
            <a:noFill/>
          </p:spPr>
          <p:txBody>
            <a:bodyPr wrap="square" rtlCol="0">
              <a:spAutoFit/>
            </a:bodyPr>
            <a:lstStyle/>
            <a:p>
              <a:endParaRPr lang="en-US" dirty="0">
                <a:latin typeface="Cambria Math"/>
                <a:cs typeface="Cambria Math"/>
              </a:endParaRPr>
            </a:p>
          </p:txBody>
        </p:sp>
        <p:sp>
          <p:nvSpPr>
            <p:cNvPr id="16" name="Oval 15">
              <a:extLst>
                <a:ext uri="{FF2B5EF4-FFF2-40B4-BE49-F238E27FC236}">
                  <a16:creationId xmlns:a16="http://schemas.microsoft.com/office/drawing/2014/main" id="{24660175-11EC-4A10-B189-F8B7B5E3F876}"/>
                </a:ext>
              </a:extLst>
            </p:cNvPr>
            <p:cNvSpPr/>
            <p:nvPr/>
          </p:nvSpPr>
          <p:spPr bwMode="auto">
            <a:xfrm>
              <a:off x="1193800" y="2263774"/>
              <a:ext cx="98425" cy="98425"/>
            </a:xfrm>
            <a:prstGeom prst="ellipse">
              <a:avLst/>
            </a:prstGeom>
            <a:solidFill>
              <a:srgbClr val="000000"/>
            </a:solidFill>
            <a:ln>
              <a:solidFill>
                <a:srgbClr val="000000"/>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7" name="Oval 16">
              <a:extLst>
                <a:ext uri="{FF2B5EF4-FFF2-40B4-BE49-F238E27FC236}">
                  <a16:creationId xmlns:a16="http://schemas.microsoft.com/office/drawing/2014/main" id="{65C39CF2-A998-4FA6-8225-CA2D89AA28A2}"/>
                </a:ext>
              </a:extLst>
            </p:cNvPr>
            <p:cNvSpPr/>
            <p:nvPr/>
          </p:nvSpPr>
          <p:spPr bwMode="auto">
            <a:xfrm>
              <a:off x="1181100" y="3406385"/>
              <a:ext cx="98425" cy="98425"/>
            </a:xfrm>
            <a:prstGeom prst="ellipse">
              <a:avLst/>
            </a:prstGeom>
            <a:solidFill>
              <a:srgbClr val="000000"/>
            </a:solidFill>
            <a:ln>
              <a:solidFill>
                <a:srgbClr val="000000"/>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grpSp>
      <p:sp>
        <p:nvSpPr>
          <p:cNvPr id="18" name="Left-Right Arrow 19">
            <a:extLst>
              <a:ext uri="{FF2B5EF4-FFF2-40B4-BE49-F238E27FC236}">
                <a16:creationId xmlns:a16="http://schemas.microsoft.com/office/drawing/2014/main" id="{5A7F3E22-1C6E-4F68-8D54-CF16FF0F3F13}"/>
              </a:ext>
            </a:extLst>
          </p:cNvPr>
          <p:cNvSpPr/>
          <p:nvPr/>
        </p:nvSpPr>
        <p:spPr>
          <a:xfrm>
            <a:off x="4610765" y="2296520"/>
            <a:ext cx="1814066" cy="28120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6CF1458-7812-47CD-8B6C-A6B428A4E5D1}"/>
              </a:ext>
            </a:extLst>
          </p:cNvPr>
          <p:cNvSpPr txBox="1"/>
          <p:nvPr/>
        </p:nvSpPr>
        <p:spPr>
          <a:xfrm>
            <a:off x="4514370" y="1995125"/>
            <a:ext cx="1994489" cy="369332"/>
          </a:xfrm>
          <a:prstGeom prst="rect">
            <a:avLst/>
          </a:prstGeom>
          <a:noFill/>
        </p:spPr>
        <p:txBody>
          <a:bodyPr wrap="square" rtlCol="0">
            <a:spAutoFit/>
          </a:bodyPr>
          <a:lstStyle/>
          <a:p>
            <a:r>
              <a:rPr lang="en-US" dirty="0"/>
              <a:t>Equivalent</a:t>
            </a:r>
            <a:r>
              <a:rPr lang="zh-CN" altLang="en-US" dirty="0"/>
              <a:t> </a:t>
            </a:r>
            <a:r>
              <a:rPr lang="en-US" altLang="zh-CN" dirty="0"/>
              <a:t>circuit</a:t>
            </a:r>
            <a:endParaRPr lang="en-US" dirty="0"/>
          </a:p>
        </p:txBody>
      </p:sp>
      <p:sp>
        <p:nvSpPr>
          <p:cNvPr id="20" name="TextBox 19">
            <a:extLst>
              <a:ext uri="{FF2B5EF4-FFF2-40B4-BE49-F238E27FC236}">
                <a16:creationId xmlns:a16="http://schemas.microsoft.com/office/drawing/2014/main" id="{172F19CA-3B41-427D-AEEB-4D53307BF71C}"/>
              </a:ext>
            </a:extLst>
          </p:cNvPr>
          <p:cNvSpPr txBox="1"/>
          <p:nvPr/>
        </p:nvSpPr>
        <p:spPr>
          <a:xfrm>
            <a:off x="1466311" y="904655"/>
            <a:ext cx="2924455" cy="369332"/>
          </a:xfrm>
          <a:prstGeom prst="rect">
            <a:avLst/>
          </a:prstGeom>
          <a:noFill/>
        </p:spPr>
        <p:txBody>
          <a:bodyPr wrap="none" rtlCol="0">
            <a:spAutoFit/>
          </a:bodyPr>
          <a:lstStyle/>
          <a:p>
            <a:r>
              <a:rPr lang="en-US" dirty="0"/>
              <a:t>Qubit + capacitor+ Resonator</a:t>
            </a:r>
          </a:p>
        </p:txBody>
      </p:sp>
      <p:pic>
        <p:nvPicPr>
          <p:cNvPr id="21" name="Picture 20">
            <a:extLst>
              <a:ext uri="{FF2B5EF4-FFF2-40B4-BE49-F238E27FC236}">
                <a16:creationId xmlns:a16="http://schemas.microsoft.com/office/drawing/2014/main" id="{326FF819-DC1B-4EE9-A62D-3315C0B916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4461" t="60269" r="22980" b="11606"/>
          <a:stretch/>
        </p:blipFill>
        <p:spPr>
          <a:xfrm rot="5400000">
            <a:off x="7823931" y="1944737"/>
            <a:ext cx="871255" cy="430207"/>
          </a:xfrm>
          <a:prstGeom prst="rect">
            <a:avLst/>
          </a:prstGeom>
        </p:spPr>
      </p:pic>
      <p:sp>
        <p:nvSpPr>
          <p:cNvPr id="22" name="TextBox 21">
            <a:extLst>
              <a:ext uri="{FF2B5EF4-FFF2-40B4-BE49-F238E27FC236}">
                <a16:creationId xmlns:a16="http://schemas.microsoft.com/office/drawing/2014/main" id="{4529A86F-705D-40DA-B695-8F2E80432A65}"/>
              </a:ext>
            </a:extLst>
          </p:cNvPr>
          <p:cNvSpPr txBox="1"/>
          <p:nvPr/>
        </p:nvSpPr>
        <p:spPr>
          <a:xfrm>
            <a:off x="10073370" y="1148799"/>
            <a:ext cx="390525" cy="369332"/>
          </a:xfrm>
          <a:prstGeom prst="rect">
            <a:avLst/>
          </a:prstGeom>
          <a:noFill/>
        </p:spPr>
        <p:txBody>
          <a:bodyPr wrap="square" rtlCol="0">
            <a:spAutoFit/>
          </a:bodyPr>
          <a:lstStyle/>
          <a:p>
            <a:endParaRPr lang="en-US" dirty="0">
              <a:latin typeface="Cambria Math"/>
              <a:cs typeface="Cambria Math"/>
            </a:endParaRPr>
          </a:p>
        </p:txBody>
      </p:sp>
      <p:sp>
        <p:nvSpPr>
          <p:cNvPr id="23" name="Rectangle 22">
            <a:extLst>
              <a:ext uri="{FF2B5EF4-FFF2-40B4-BE49-F238E27FC236}">
                <a16:creationId xmlns:a16="http://schemas.microsoft.com/office/drawing/2014/main" id="{F3399F5C-5FB8-45FB-B1CC-6EA7E7623035}"/>
              </a:ext>
            </a:extLst>
          </p:cNvPr>
          <p:cNvSpPr/>
          <p:nvPr/>
        </p:nvSpPr>
        <p:spPr bwMode="auto">
          <a:xfrm>
            <a:off x="9761915" y="1563523"/>
            <a:ext cx="987425" cy="1146175"/>
          </a:xfrm>
          <a:prstGeom prst="rect">
            <a:avLst/>
          </a:prstGeom>
          <a:noFill/>
          <a:ln w="19050" cmpd="sng">
            <a:solidFill>
              <a:srgbClr val="000000"/>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24" name="Rectangle 23">
            <a:extLst>
              <a:ext uri="{FF2B5EF4-FFF2-40B4-BE49-F238E27FC236}">
                <a16:creationId xmlns:a16="http://schemas.microsoft.com/office/drawing/2014/main" id="{BD9F1E3F-9C06-4DE7-B4FC-BCFD88CD4E3D}"/>
              </a:ext>
            </a:extLst>
          </p:cNvPr>
          <p:cNvSpPr/>
          <p:nvPr/>
        </p:nvSpPr>
        <p:spPr bwMode="auto">
          <a:xfrm>
            <a:off x="9542840" y="2061998"/>
            <a:ext cx="476250" cy="158750"/>
          </a:xfrm>
          <a:prstGeom prst="rect">
            <a:avLst/>
          </a:prstGeom>
          <a:solidFill>
            <a:srgbClr val="FFFFFF"/>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cxnSp>
        <p:nvCxnSpPr>
          <p:cNvPr id="25" name="Straight Connector 24">
            <a:extLst>
              <a:ext uri="{FF2B5EF4-FFF2-40B4-BE49-F238E27FC236}">
                <a16:creationId xmlns:a16="http://schemas.microsoft.com/office/drawing/2014/main" id="{066648DB-A85A-4F9D-A765-C27673633C11}"/>
              </a:ext>
            </a:extLst>
          </p:cNvPr>
          <p:cNvCxnSpPr/>
          <p:nvPr/>
        </p:nvCxnSpPr>
        <p:spPr>
          <a:xfrm rot="5400000">
            <a:off x="9775147" y="1825141"/>
            <a:ext cx="0" cy="493364"/>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AED3D865-2C23-4C3C-9692-3AF6708DD388}"/>
              </a:ext>
            </a:extLst>
          </p:cNvPr>
          <p:cNvCxnSpPr/>
          <p:nvPr/>
        </p:nvCxnSpPr>
        <p:spPr>
          <a:xfrm rot="5400000">
            <a:off x="9772216" y="1968405"/>
            <a:ext cx="0" cy="493364"/>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Isosceles Triangle 26">
            <a:extLst>
              <a:ext uri="{FF2B5EF4-FFF2-40B4-BE49-F238E27FC236}">
                <a16:creationId xmlns:a16="http://schemas.microsoft.com/office/drawing/2014/main" id="{C0A90A44-E539-4B6A-859C-C7593FDA6A65}"/>
              </a:ext>
            </a:extLst>
          </p:cNvPr>
          <p:cNvSpPr/>
          <p:nvPr/>
        </p:nvSpPr>
        <p:spPr bwMode="auto">
          <a:xfrm rot="10800000">
            <a:off x="10120690" y="2947823"/>
            <a:ext cx="266700" cy="174625"/>
          </a:xfrm>
          <a:prstGeom prst="triangle">
            <a:avLst/>
          </a:prstGeom>
          <a:solidFill>
            <a:schemeClr val="tx1"/>
          </a:solidFill>
          <a:ln>
            <a:solidFill>
              <a:schemeClr val="tx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cxnSp>
        <p:nvCxnSpPr>
          <p:cNvPr id="28" name="Straight Connector 27">
            <a:extLst>
              <a:ext uri="{FF2B5EF4-FFF2-40B4-BE49-F238E27FC236}">
                <a16:creationId xmlns:a16="http://schemas.microsoft.com/office/drawing/2014/main" id="{A2BA0143-F097-4718-B995-5A4944940BBA}"/>
              </a:ext>
            </a:extLst>
          </p:cNvPr>
          <p:cNvCxnSpPr>
            <a:stCxn id="23" idx="2"/>
          </p:cNvCxnSpPr>
          <p:nvPr/>
        </p:nvCxnSpPr>
        <p:spPr>
          <a:xfrm flipH="1">
            <a:off x="10254040" y="2709698"/>
            <a:ext cx="1588" cy="250825"/>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C27B148A-8375-43FE-A7D0-EDAB2569828C}"/>
              </a:ext>
            </a:extLst>
          </p:cNvPr>
          <p:cNvSpPr txBox="1"/>
          <p:nvPr/>
        </p:nvSpPr>
        <p:spPr>
          <a:xfrm>
            <a:off x="9070139" y="1845351"/>
            <a:ext cx="677395" cy="461665"/>
          </a:xfrm>
          <a:prstGeom prst="rect">
            <a:avLst/>
          </a:prstGeom>
          <a:noFill/>
        </p:spPr>
        <p:txBody>
          <a:bodyPr wrap="square" rtlCol="0">
            <a:spAutoFit/>
          </a:bodyPr>
          <a:lstStyle/>
          <a:p>
            <a:r>
              <a:rPr lang="en-US" sz="2400" i="1" dirty="0">
                <a:latin typeface="Cambria Math"/>
                <a:cs typeface="Cambria Math"/>
              </a:rPr>
              <a:t>C</a:t>
            </a:r>
            <a:r>
              <a:rPr lang="en-US" sz="2400" i="1" baseline="-25000" dirty="0">
                <a:latin typeface="Cambria Math"/>
                <a:cs typeface="Cambria Math"/>
              </a:rPr>
              <a:t>Σ</a:t>
            </a:r>
          </a:p>
        </p:txBody>
      </p:sp>
      <p:sp>
        <p:nvSpPr>
          <p:cNvPr id="30" name="TextBox 29">
            <a:extLst>
              <a:ext uri="{FF2B5EF4-FFF2-40B4-BE49-F238E27FC236}">
                <a16:creationId xmlns:a16="http://schemas.microsoft.com/office/drawing/2014/main" id="{B0E50F63-8B70-4F03-ABE9-53A1CAA5916C}"/>
              </a:ext>
            </a:extLst>
          </p:cNvPr>
          <p:cNvSpPr txBox="1"/>
          <p:nvPr/>
        </p:nvSpPr>
        <p:spPr>
          <a:xfrm>
            <a:off x="10861435" y="1851788"/>
            <a:ext cx="614234" cy="461665"/>
          </a:xfrm>
          <a:prstGeom prst="rect">
            <a:avLst/>
          </a:prstGeom>
          <a:noFill/>
        </p:spPr>
        <p:txBody>
          <a:bodyPr wrap="square" rtlCol="0">
            <a:spAutoFit/>
          </a:bodyPr>
          <a:lstStyle/>
          <a:p>
            <a:r>
              <a:rPr lang="en-US" sz="2400" i="1" dirty="0">
                <a:latin typeface="Cambria Math"/>
                <a:cs typeface="Cambria Math"/>
              </a:rPr>
              <a:t>L</a:t>
            </a:r>
            <a:r>
              <a:rPr lang="en-US" sz="2400" i="1" baseline="-25000" dirty="0">
                <a:latin typeface="Cambria Math"/>
                <a:cs typeface="Cambria Math"/>
              </a:rPr>
              <a:t>j</a:t>
            </a:r>
            <a:endParaRPr lang="en-US" sz="2400" i="1" dirty="0">
              <a:latin typeface="Cambria Math"/>
              <a:cs typeface="Cambria Math"/>
            </a:endParaRPr>
          </a:p>
        </p:txBody>
      </p:sp>
      <p:sp>
        <p:nvSpPr>
          <p:cNvPr id="31" name="Oval 30">
            <a:extLst>
              <a:ext uri="{FF2B5EF4-FFF2-40B4-BE49-F238E27FC236}">
                <a16:creationId xmlns:a16="http://schemas.microsoft.com/office/drawing/2014/main" id="{1AF99B63-2DF7-42E3-B904-123768C23660}"/>
              </a:ext>
            </a:extLst>
          </p:cNvPr>
          <p:cNvSpPr/>
          <p:nvPr/>
        </p:nvSpPr>
        <p:spPr bwMode="auto">
          <a:xfrm>
            <a:off x="10219115" y="1515897"/>
            <a:ext cx="98425" cy="98425"/>
          </a:xfrm>
          <a:prstGeom prst="ellipse">
            <a:avLst/>
          </a:prstGeom>
          <a:solidFill>
            <a:srgbClr val="000000"/>
          </a:solidFill>
          <a:ln>
            <a:solidFill>
              <a:srgbClr val="000000"/>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32" name="Oval 31">
            <a:extLst>
              <a:ext uri="{FF2B5EF4-FFF2-40B4-BE49-F238E27FC236}">
                <a16:creationId xmlns:a16="http://schemas.microsoft.com/office/drawing/2014/main" id="{21C961C7-4100-4CE4-8CFB-A834E3F9E1CC}"/>
              </a:ext>
            </a:extLst>
          </p:cNvPr>
          <p:cNvSpPr/>
          <p:nvPr/>
        </p:nvSpPr>
        <p:spPr bwMode="auto">
          <a:xfrm>
            <a:off x="10206415" y="2658508"/>
            <a:ext cx="98425" cy="98425"/>
          </a:xfrm>
          <a:prstGeom prst="ellipse">
            <a:avLst/>
          </a:prstGeom>
          <a:solidFill>
            <a:srgbClr val="000000"/>
          </a:solidFill>
          <a:ln>
            <a:solidFill>
              <a:srgbClr val="000000"/>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cxnSp>
        <p:nvCxnSpPr>
          <p:cNvPr id="34" name="Straight Connector 33">
            <a:extLst>
              <a:ext uri="{FF2B5EF4-FFF2-40B4-BE49-F238E27FC236}">
                <a16:creationId xmlns:a16="http://schemas.microsoft.com/office/drawing/2014/main" id="{50759B47-114B-45DB-843B-C4ADC88CD95E}"/>
              </a:ext>
            </a:extLst>
          </p:cNvPr>
          <p:cNvCxnSpPr/>
          <p:nvPr/>
        </p:nvCxnSpPr>
        <p:spPr>
          <a:xfrm>
            <a:off x="10604023" y="1973751"/>
            <a:ext cx="262792" cy="274782"/>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44A65187-89D2-4682-801A-2A0D0AAD80FA}"/>
              </a:ext>
            </a:extLst>
          </p:cNvPr>
          <p:cNvCxnSpPr/>
          <p:nvPr/>
        </p:nvCxnSpPr>
        <p:spPr>
          <a:xfrm flipH="1">
            <a:off x="10596207" y="1985474"/>
            <a:ext cx="269631" cy="269631"/>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36" name="Group 35">
            <a:extLst>
              <a:ext uri="{FF2B5EF4-FFF2-40B4-BE49-F238E27FC236}">
                <a16:creationId xmlns:a16="http://schemas.microsoft.com/office/drawing/2014/main" id="{4C94C0B2-C4A9-4380-899D-F6BEC4E8211C}"/>
              </a:ext>
            </a:extLst>
          </p:cNvPr>
          <p:cNvGrpSpPr/>
          <p:nvPr/>
        </p:nvGrpSpPr>
        <p:grpSpPr>
          <a:xfrm rot="5400000">
            <a:off x="8717733" y="1481132"/>
            <a:ext cx="496295" cy="143264"/>
            <a:chOff x="9528575" y="3253232"/>
            <a:chExt cx="496295" cy="143264"/>
          </a:xfrm>
        </p:grpSpPr>
        <p:cxnSp>
          <p:nvCxnSpPr>
            <p:cNvPr id="37" name="Straight Connector 36">
              <a:extLst>
                <a:ext uri="{FF2B5EF4-FFF2-40B4-BE49-F238E27FC236}">
                  <a16:creationId xmlns:a16="http://schemas.microsoft.com/office/drawing/2014/main" id="{AFFF9340-2E57-4EA7-82B3-829DBC0272FE}"/>
                </a:ext>
              </a:extLst>
            </p:cNvPr>
            <p:cNvCxnSpPr/>
            <p:nvPr/>
          </p:nvCxnSpPr>
          <p:spPr>
            <a:xfrm rot="5400000">
              <a:off x="9778188" y="3006550"/>
              <a:ext cx="0" cy="493364"/>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7E012ACF-CBEA-4C68-B721-95331AC6D504}"/>
                </a:ext>
              </a:extLst>
            </p:cNvPr>
            <p:cNvCxnSpPr/>
            <p:nvPr/>
          </p:nvCxnSpPr>
          <p:spPr>
            <a:xfrm rot="5400000">
              <a:off x="9775257" y="3149814"/>
              <a:ext cx="0" cy="493364"/>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9" name="Straight Connector 38">
            <a:extLst>
              <a:ext uri="{FF2B5EF4-FFF2-40B4-BE49-F238E27FC236}">
                <a16:creationId xmlns:a16="http://schemas.microsoft.com/office/drawing/2014/main" id="{78DF058E-0A60-4D87-ABE2-897302658B43}"/>
              </a:ext>
            </a:extLst>
          </p:cNvPr>
          <p:cNvCxnSpPr/>
          <p:nvPr/>
        </p:nvCxnSpPr>
        <p:spPr>
          <a:xfrm>
            <a:off x="8235851" y="1563625"/>
            <a:ext cx="637457" cy="0"/>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D6DDDDB5-FD50-475E-AC9E-13204EE9C047}"/>
              </a:ext>
            </a:extLst>
          </p:cNvPr>
          <p:cNvCxnSpPr/>
          <p:nvPr/>
        </p:nvCxnSpPr>
        <p:spPr>
          <a:xfrm>
            <a:off x="9035440" y="1561341"/>
            <a:ext cx="746757" cy="0"/>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41" name="Object 40">
            <a:extLst>
              <a:ext uri="{FF2B5EF4-FFF2-40B4-BE49-F238E27FC236}">
                <a16:creationId xmlns:a16="http://schemas.microsoft.com/office/drawing/2014/main" id="{8E805F17-1C04-47E1-904A-91CADC67E5DB}"/>
              </a:ext>
            </a:extLst>
          </p:cNvPr>
          <p:cNvGraphicFramePr>
            <a:graphicFrameLocks noChangeAspect="1"/>
          </p:cNvGraphicFramePr>
          <p:nvPr>
            <p:extLst>
              <p:ext uri="{D42A27DB-BD31-4B8C-83A1-F6EECF244321}">
                <p14:modId xmlns:p14="http://schemas.microsoft.com/office/powerpoint/2010/main" val="2370797296"/>
              </p:ext>
            </p:extLst>
          </p:nvPr>
        </p:nvGraphicFramePr>
        <p:xfrm>
          <a:off x="1316949" y="4601699"/>
          <a:ext cx="9571037" cy="1263650"/>
        </p:xfrm>
        <a:graphic>
          <a:graphicData uri="http://schemas.openxmlformats.org/presentationml/2006/ole">
            <mc:AlternateContent xmlns:mc="http://schemas.openxmlformats.org/markup-compatibility/2006">
              <mc:Choice xmlns:v="urn:schemas-microsoft-com:vml" Requires="v">
                <p:oleObj name="Document" r:id="rId4" imgW="7799090" imgH="1047600" progId="Word.Document.12">
                  <p:embed/>
                </p:oleObj>
              </mc:Choice>
              <mc:Fallback>
                <p:oleObj name="Document" r:id="rId4" imgW="7799090" imgH="1047600" progId="Word.Document.12">
                  <p:embed/>
                  <p:pic>
                    <p:nvPicPr>
                      <p:cNvPr id="41" name="Object 40">
                        <a:extLst>
                          <a:ext uri="{FF2B5EF4-FFF2-40B4-BE49-F238E27FC236}">
                            <a16:creationId xmlns:a16="http://schemas.microsoft.com/office/drawing/2014/main" id="{8E805F17-1C04-47E1-904A-91CADC67E5DB}"/>
                          </a:ext>
                        </a:extLst>
                      </p:cNvPr>
                      <p:cNvPicPr/>
                      <p:nvPr/>
                    </p:nvPicPr>
                    <p:blipFill>
                      <a:blip r:embed="rId5"/>
                      <a:stretch>
                        <a:fillRect/>
                      </a:stretch>
                    </p:blipFill>
                    <p:spPr>
                      <a:xfrm>
                        <a:off x="1316949" y="4601699"/>
                        <a:ext cx="9571037" cy="1263650"/>
                      </a:xfrm>
                      <a:prstGeom prst="rect">
                        <a:avLst/>
                      </a:prstGeom>
                    </p:spPr>
                  </p:pic>
                </p:oleObj>
              </mc:Fallback>
            </mc:AlternateContent>
          </a:graphicData>
        </a:graphic>
      </p:graphicFrame>
      <p:sp>
        <p:nvSpPr>
          <p:cNvPr id="42" name="TextBox 41">
            <a:extLst>
              <a:ext uri="{FF2B5EF4-FFF2-40B4-BE49-F238E27FC236}">
                <a16:creationId xmlns:a16="http://schemas.microsoft.com/office/drawing/2014/main" id="{6459569F-F58E-4C2D-96D3-45B78D0ED045}"/>
              </a:ext>
            </a:extLst>
          </p:cNvPr>
          <p:cNvSpPr txBox="1"/>
          <p:nvPr/>
        </p:nvSpPr>
        <p:spPr>
          <a:xfrm>
            <a:off x="7512473" y="1052593"/>
            <a:ext cx="577707" cy="461665"/>
          </a:xfrm>
          <a:prstGeom prst="rect">
            <a:avLst/>
          </a:prstGeom>
          <a:noFill/>
        </p:spPr>
        <p:txBody>
          <a:bodyPr wrap="square" rtlCol="0">
            <a:spAutoFit/>
          </a:bodyPr>
          <a:lstStyle/>
          <a:p>
            <a:r>
              <a:rPr lang="en-US" sz="2400" i="1" dirty="0" err="1">
                <a:latin typeface="Cambria Math"/>
                <a:cs typeface="Cambria Math"/>
              </a:rPr>
              <a:t>Q</a:t>
            </a:r>
            <a:r>
              <a:rPr lang="en-US" sz="3200" i="1" baseline="-25000" dirty="0" err="1">
                <a:latin typeface="Cambria Math"/>
                <a:cs typeface="Cambria Math"/>
              </a:rPr>
              <a:t>r</a:t>
            </a:r>
            <a:endParaRPr lang="en-US" sz="3200" i="1" baseline="-25000" dirty="0">
              <a:latin typeface="Cambria Math"/>
              <a:cs typeface="Cambria Math"/>
            </a:endParaRPr>
          </a:p>
        </p:txBody>
      </p:sp>
      <p:sp>
        <p:nvSpPr>
          <p:cNvPr id="43" name="TextBox 42">
            <a:extLst>
              <a:ext uri="{FF2B5EF4-FFF2-40B4-BE49-F238E27FC236}">
                <a16:creationId xmlns:a16="http://schemas.microsoft.com/office/drawing/2014/main" id="{E0B28B45-B719-4402-B95B-65530D35760D}"/>
              </a:ext>
            </a:extLst>
          </p:cNvPr>
          <p:cNvSpPr txBox="1"/>
          <p:nvPr/>
        </p:nvSpPr>
        <p:spPr>
          <a:xfrm>
            <a:off x="9961745" y="975324"/>
            <a:ext cx="577707" cy="461665"/>
          </a:xfrm>
          <a:prstGeom prst="rect">
            <a:avLst/>
          </a:prstGeom>
          <a:noFill/>
        </p:spPr>
        <p:txBody>
          <a:bodyPr wrap="square" rtlCol="0">
            <a:spAutoFit/>
          </a:bodyPr>
          <a:lstStyle/>
          <a:p>
            <a:r>
              <a:rPr lang="en-US" sz="2400" i="1" dirty="0" err="1">
                <a:latin typeface="Cambria Math"/>
                <a:cs typeface="Cambria Math"/>
              </a:rPr>
              <a:t>Q</a:t>
            </a:r>
            <a:r>
              <a:rPr lang="en-US" sz="3200" i="1" baseline="-25000" dirty="0" err="1">
                <a:latin typeface="Cambria Math"/>
                <a:cs typeface="Cambria Math"/>
              </a:rPr>
              <a:t>q</a:t>
            </a:r>
            <a:endParaRPr lang="en-US" sz="3200" i="1" baseline="-25000" dirty="0">
              <a:latin typeface="Cambria Math"/>
              <a:cs typeface="Cambria Math"/>
            </a:endParaRPr>
          </a:p>
        </p:txBody>
      </p:sp>
      <p:sp>
        <p:nvSpPr>
          <p:cNvPr id="44" name="Rectangle 43">
            <a:extLst>
              <a:ext uri="{FF2B5EF4-FFF2-40B4-BE49-F238E27FC236}">
                <a16:creationId xmlns:a16="http://schemas.microsoft.com/office/drawing/2014/main" id="{315575C6-1C78-41BA-8CB8-4A631C382CCC}"/>
              </a:ext>
            </a:extLst>
          </p:cNvPr>
          <p:cNvSpPr/>
          <p:nvPr/>
        </p:nvSpPr>
        <p:spPr>
          <a:xfrm>
            <a:off x="9317725" y="971534"/>
            <a:ext cx="1999629" cy="2311521"/>
          </a:xfrm>
          <a:prstGeom prst="rect">
            <a:avLst/>
          </a:prstGeom>
          <a:gradFill flip="none" rotWithShape="1">
            <a:gsLst>
              <a:gs pos="0">
                <a:schemeClr val="accent1">
                  <a:satMod val="103000"/>
                  <a:lumMod val="102000"/>
                  <a:tint val="94000"/>
                  <a:alpha val="35000"/>
                </a:schemeClr>
              </a:gs>
              <a:gs pos="50000">
                <a:schemeClr val="accent1">
                  <a:satMod val="110000"/>
                  <a:lumMod val="100000"/>
                  <a:shade val="100000"/>
                  <a:alpha val="35000"/>
                </a:schemeClr>
              </a:gs>
              <a:gs pos="100000">
                <a:schemeClr val="accent1">
                  <a:lumMod val="99000"/>
                  <a:satMod val="120000"/>
                  <a:shade val="78000"/>
                  <a:alpha val="35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BE23C257-5555-49F6-A0EB-3B19A6800B1F}"/>
              </a:ext>
            </a:extLst>
          </p:cNvPr>
          <p:cNvSpPr/>
          <p:nvPr/>
        </p:nvSpPr>
        <p:spPr>
          <a:xfrm>
            <a:off x="6628464" y="987507"/>
            <a:ext cx="1999629" cy="2307731"/>
          </a:xfrm>
          <a:prstGeom prst="rect">
            <a:avLst/>
          </a:prstGeom>
          <a:solidFill>
            <a:srgbClr val="FF0000">
              <a:alpha val="2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20B27F44-DC2F-4163-938C-B2BAEE6AFD37}"/>
              </a:ext>
            </a:extLst>
          </p:cNvPr>
          <p:cNvSpPr/>
          <p:nvPr/>
        </p:nvSpPr>
        <p:spPr>
          <a:xfrm>
            <a:off x="2967472" y="4591914"/>
            <a:ext cx="2295724" cy="1045519"/>
          </a:xfrm>
          <a:prstGeom prst="rect">
            <a:avLst/>
          </a:prstGeom>
          <a:solidFill>
            <a:srgbClr val="FF0000">
              <a:alpha val="2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48CFE379-2437-4AB4-987F-9632B4AC0646}"/>
              </a:ext>
            </a:extLst>
          </p:cNvPr>
          <p:cNvSpPr/>
          <p:nvPr/>
        </p:nvSpPr>
        <p:spPr>
          <a:xfrm>
            <a:off x="5645819" y="4570061"/>
            <a:ext cx="1365324" cy="1065049"/>
          </a:xfrm>
          <a:prstGeom prst="rect">
            <a:avLst/>
          </a:prstGeom>
          <a:gradFill flip="none" rotWithShape="1">
            <a:gsLst>
              <a:gs pos="0">
                <a:schemeClr val="accent1">
                  <a:satMod val="103000"/>
                  <a:lumMod val="102000"/>
                  <a:tint val="94000"/>
                  <a:alpha val="35000"/>
                </a:schemeClr>
              </a:gs>
              <a:gs pos="50000">
                <a:schemeClr val="accent1">
                  <a:satMod val="110000"/>
                  <a:lumMod val="100000"/>
                  <a:shade val="100000"/>
                  <a:alpha val="35000"/>
                </a:schemeClr>
              </a:gs>
              <a:gs pos="100000">
                <a:schemeClr val="accent1">
                  <a:lumMod val="99000"/>
                  <a:satMod val="120000"/>
                  <a:shade val="78000"/>
                  <a:alpha val="35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74C33176-81F7-4154-9F13-45C959B21828}"/>
              </a:ext>
            </a:extLst>
          </p:cNvPr>
          <p:cNvGrpSpPr/>
          <p:nvPr/>
        </p:nvGrpSpPr>
        <p:grpSpPr>
          <a:xfrm>
            <a:off x="7321839" y="1096579"/>
            <a:ext cx="2797454" cy="4420596"/>
            <a:chOff x="7937339" y="1264605"/>
            <a:chExt cx="4371268" cy="4420596"/>
          </a:xfrm>
        </p:grpSpPr>
        <p:sp>
          <p:nvSpPr>
            <p:cNvPr id="51" name="Rectangle 50">
              <a:extLst>
                <a:ext uri="{FF2B5EF4-FFF2-40B4-BE49-F238E27FC236}">
                  <a16:creationId xmlns:a16="http://schemas.microsoft.com/office/drawing/2014/main" id="{211DD3FB-8174-4BB9-9BE8-656CC243FBA1}"/>
                </a:ext>
              </a:extLst>
            </p:cNvPr>
            <p:cNvSpPr/>
            <p:nvPr/>
          </p:nvSpPr>
          <p:spPr>
            <a:xfrm>
              <a:off x="10030632" y="1264605"/>
              <a:ext cx="1019014" cy="848502"/>
            </a:xfrm>
            <a:prstGeom prst="rect">
              <a:avLst/>
            </a:prstGeom>
            <a:solidFill>
              <a:srgbClr val="7030A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12D35C7A-012E-4FA4-B548-39211E6A10ED}"/>
                </a:ext>
              </a:extLst>
            </p:cNvPr>
            <p:cNvSpPr/>
            <p:nvPr/>
          </p:nvSpPr>
          <p:spPr>
            <a:xfrm>
              <a:off x="7937339" y="4919104"/>
              <a:ext cx="4371268" cy="766097"/>
            </a:xfrm>
            <a:prstGeom prst="rect">
              <a:avLst/>
            </a:prstGeom>
            <a:solidFill>
              <a:srgbClr val="7030A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3" name="Straight Arrow Connector 52">
              <a:extLst>
                <a:ext uri="{FF2B5EF4-FFF2-40B4-BE49-F238E27FC236}">
                  <a16:creationId xmlns:a16="http://schemas.microsoft.com/office/drawing/2014/main" id="{91F9563D-B5DC-48C3-A9FD-F0E4647735F1}"/>
                </a:ext>
              </a:extLst>
            </p:cNvPr>
            <p:cNvCxnSpPr>
              <a:cxnSpLocks/>
              <a:stCxn id="51" idx="2"/>
              <a:endCxn id="52" idx="0"/>
            </p:cNvCxnSpPr>
            <p:nvPr/>
          </p:nvCxnSpPr>
          <p:spPr>
            <a:xfrm flipH="1">
              <a:off x="10122973" y="2113107"/>
              <a:ext cx="417166" cy="2805997"/>
            </a:xfrm>
            <a:prstGeom prst="straightConnector1">
              <a:avLst/>
            </a:prstGeom>
            <a:ln w="28575"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sp>
        <p:nvSpPr>
          <p:cNvPr id="56" name="TextBox 55">
            <a:extLst>
              <a:ext uri="{FF2B5EF4-FFF2-40B4-BE49-F238E27FC236}">
                <a16:creationId xmlns:a16="http://schemas.microsoft.com/office/drawing/2014/main" id="{83819DBC-65A4-439B-AC9F-456D22517D46}"/>
              </a:ext>
            </a:extLst>
          </p:cNvPr>
          <p:cNvSpPr txBox="1"/>
          <p:nvPr/>
        </p:nvSpPr>
        <p:spPr>
          <a:xfrm>
            <a:off x="588463" y="6553910"/>
            <a:ext cx="3546164" cy="369332"/>
          </a:xfrm>
          <a:prstGeom prst="rect">
            <a:avLst/>
          </a:prstGeom>
          <a:noFill/>
        </p:spPr>
        <p:txBody>
          <a:bodyPr wrap="none" rtlCol="0">
            <a:spAutoFit/>
          </a:bodyPr>
          <a:lstStyle/>
          <a:p>
            <a:r>
              <a:rPr lang="en-US" dirty="0"/>
              <a:t>Jaynes-Cummings, Proc. IEEE (1963)</a:t>
            </a:r>
          </a:p>
        </p:txBody>
      </p:sp>
      <p:pic>
        <p:nvPicPr>
          <p:cNvPr id="5" name="Picture 2">
            <a:extLst>
              <a:ext uri="{FF2B5EF4-FFF2-40B4-BE49-F238E27FC236}">
                <a16:creationId xmlns:a16="http://schemas.microsoft.com/office/drawing/2014/main" id="{8E9F1D20-4906-E957-BB70-D158B1C462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375" t="50614" r="66839" b="-1395"/>
          <a:stretch/>
        </p:blipFill>
        <p:spPr bwMode="auto">
          <a:xfrm rot="5400000">
            <a:off x="1152406" y="146738"/>
            <a:ext cx="2174387" cy="4444907"/>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8E240D53-A6D0-CE6D-CD6F-9B1D210B30F3}"/>
              </a:ext>
            </a:extLst>
          </p:cNvPr>
          <p:cNvSpPr/>
          <p:nvPr/>
        </p:nvSpPr>
        <p:spPr>
          <a:xfrm>
            <a:off x="1647885" y="2108995"/>
            <a:ext cx="598333" cy="883149"/>
          </a:xfrm>
          <a:prstGeom prst="rect">
            <a:avLst/>
          </a:prstGeom>
          <a:gradFill flip="none" rotWithShape="1">
            <a:gsLst>
              <a:gs pos="0">
                <a:schemeClr val="accent1">
                  <a:satMod val="103000"/>
                  <a:lumMod val="102000"/>
                  <a:tint val="94000"/>
                  <a:alpha val="35000"/>
                </a:schemeClr>
              </a:gs>
              <a:gs pos="50000">
                <a:schemeClr val="accent1">
                  <a:satMod val="110000"/>
                  <a:lumMod val="100000"/>
                  <a:shade val="100000"/>
                  <a:alpha val="35000"/>
                </a:schemeClr>
              </a:gs>
              <a:gs pos="100000">
                <a:schemeClr val="accent1">
                  <a:lumMod val="99000"/>
                  <a:satMod val="120000"/>
                  <a:shade val="78000"/>
                  <a:alpha val="35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86F96B5A-E6C2-7069-6965-2A659A25F78B}"/>
              </a:ext>
            </a:extLst>
          </p:cNvPr>
          <p:cNvSpPr/>
          <p:nvPr/>
        </p:nvSpPr>
        <p:spPr>
          <a:xfrm>
            <a:off x="2518509" y="2431069"/>
            <a:ext cx="1389281" cy="967807"/>
          </a:xfrm>
          <a:prstGeom prst="rect">
            <a:avLst/>
          </a:prstGeom>
          <a:solidFill>
            <a:srgbClr val="FF0000">
              <a:alpha val="2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5784AD9-E2A7-CBE9-D458-2E5A7076D9B6}"/>
              </a:ext>
            </a:extLst>
          </p:cNvPr>
          <p:cNvSpPr/>
          <p:nvPr/>
        </p:nvSpPr>
        <p:spPr>
          <a:xfrm>
            <a:off x="2206413" y="2359821"/>
            <a:ext cx="310264" cy="347554"/>
          </a:xfrm>
          <a:prstGeom prst="rect">
            <a:avLst/>
          </a:prstGeom>
          <a:solidFill>
            <a:srgbClr val="7030A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Freeform: Shape 59">
            <a:extLst>
              <a:ext uri="{FF2B5EF4-FFF2-40B4-BE49-F238E27FC236}">
                <a16:creationId xmlns:a16="http://schemas.microsoft.com/office/drawing/2014/main" id="{5BCDA591-A32E-BE49-EEF1-2B0868E6A111}"/>
              </a:ext>
            </a:extLst>
          </p:cNvPr>
          <p:cNvSpPr/>
          <p:nvPr/>
        </p:nvSpPr>
        <p:spPr>
          <a:xfrm>
            <a:off x="2501900" y="1340825"/>
            <a:ext cx="6261100" cy="983275"/>
          </a:xfrm>
          <a:custGeom>
            <a:avLst/>
            <a:gdLst>
              <a:gd name="connsiteX0" fmla="*/ 0 w 6261100"/>
              <a:gd name="connsiteY0" fmla="*/ 983275 h 983275"/>
              <a:gd name="connsiteX1" fmla="*/ 2565400 w 6261100"/>
              <a:gd name="connsiteY1" fmla="*/ 94275 h 983275"/>
              <a:gd name="connsiteX2" fmla="*/ 6261100 w 6261100"/>
              <a:gd name="connsiteY2" fmla="*/ 68875 h 983275"/>
            </a:gdLst>
            <a:ahLst/>
            <a:cxnLst>
              <a:cxn ang="0">
                <a:pos x="connsiteX0" y="connsiteY0"/>
              </a:cxn>
              <a:cxn ang="0">
                <a:pos x="connsiteX1" y="connsiteY1"/>
              </a:cxn>
              <a:cxn ang="0">
                <a:pos x="connsiteX2" y="connsiteY2"/>
              </a:cxn>
            </a:cxnLst>
            <a:rect l="l" t="t" r="r" b="b"/>
            <a:pathLst>
              <a:path w="6261100" h="983275">
                <a:moveTo>
                  <a:pt x="0" y="983275"/>
                </a:moveTo>
                <a:cubicBezTo>
                  <a:pt x="760941" y="614975"/>
                  <a:pt x="1521883" y="246675"/>
                  <a:pt x="2565400" y="94275"/>
                </a:cubicBezTo>
                <a:cubicBezTo>
                  <a:pt x="3608917" y="-58125"/>
                  <a:pt x="4935008" y="5375"/>
                  <a:pt x="6261100" y="68875"/>
                </a:cubicBezTo>
              </a:path>
            </a:pathLst>
          </a:custGeom>
          <a:noFill/>
          <a:ln w="57150">
            <a:solidFill>
              <a:srgbClr val="FF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DABD22FE-11BA-5A61-A8C6-B9647C1F0D87}"/>
              </a:ext>
            </a:extLst>
          </p:cNvPr>
          <p:cNvSpPr txBox="1"/>
          <p:nvPr/>
        </p:nvSpPr>
        <p:spPr>
          <a:xfrm>
            <a:off x="921803" y="5733952"/>
            <a:ext cx="11006056" cy="523220"/>
          </a:xfrm>
          <a:prstGeom prst="rect">
            <a:avLst/>
          </a:prstGeom>
          <a:noFill/>
        </p:spPr>
        <p:txBody>
          <a:bodyPr wrap="square" rtlCol="0">
            <a:spAutoFit/>
          </a:bodyPr>
          <a:lstStyle/>
          <a:p>
            <a:r>
              <a:rPr lang="en-US" sz="2800" dirty="0"/>
              <a:t>Qubit state shifts the resonator frequency slightly =&gt; readout qubit! </a:t>
            </a:r>
          </a:p>
        </p:txBody>
      </p:sp>
      <p:sp>
        <p:nvSpPr>
          <p:cNvPr id="55" name="Rectangle 54">
            <a:extLst>
              <a:ext uri="{FF2B5EF4-FFF2-40B4-BE49-F238E27FC236}">
                <a16:creationId xmlns:a16="http://schemas.microsoft.com/office/drawing/2014/main" id="{0AF43E79-6148-D941-4CC7-9926368CBF93}"/>
              </a:ext>
            </a:extLst>
          </p:cNvPr>
          <p:cNvSpPr/>
          <p:nvPr/>
        </p:nvSpPr>
        <p:spPr>
          <a:xfrm>
            <a:off x="4796573" y="6538194"/>
            <a:ext cx="3663781" cy="338554"/>
          </a:xfrm>
          <a:prstGeom prst="rect">
            <a:avLst/>
          </a:prstGeom>
        </p:spPr>
        <p:txBody>
          <a:bodyPr wrap="square">
            <a:spAutoFit/>
          </a:bodyPr>
          <a:lstStyle/>
          <a:p>
            <a:r>
              <a:rPr lang="en-US" sz="1600" dirty="0">
                <a:latin typeface="Times-Roman"/>
              </a:rPr>
              <a:t>Koch et al., PR A </a:t>
            </a:r>
            <a:r>
              <a:rPr lang="en-US" sz="1600" b="1" dirty="0">
                <a:latin typeface="Times-Bold"/>
              </a:rPr>
              <a:t>76</a:t>
            </a:r>
            <a:r>
              <a:rPr lang="en-US" sz="1600" dirty="0">
                <a:latin typeface="Times-Roman"/>
              </a:rPr>
              <a:t>, 042319 2007</a:t>
            </a:r>
            <a:endParaRPr lang="en-US" dirty="0"/>
          </a:p>
        </p:txBody>
      </p:sp>
    </p:spTree>
    <p:extLst>
      <p:ext uri="{BB962C8B-B14F-4D97-AF65-F5344CB8AC3E}">
        <p14:creationId xmlns:p14="http://schemas.microsoft.com/office/powerpoint/2010/main" val="428659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722495" y="-290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dirty="0"/>
          </a:p>
        </p:txBody>
      </p:sp>
      <p:grpSp>
        <p:nvGrpSpPr>
          <p:cNvPr id="30" name="Group 29">
            <a:extLst>
              <a:ext uri="{FF2B5EF4-FFF2-40B4-BE49-F238E27FC236}">
                <a16:creationId xmlns:a16="http://schemas.microsoft.com/office/drawing/2014/main" id="{FA16BF12-CCF8-46B7-B8AA-1F9859F3AF56}"/>
              </a:ext>
            </a:extLst>
          </p:cNvPr>
          <p:cNvGrpSpPr/>
          <p:nvPr/>
        </p:nvGrpSpPr>
        <p:grpSpPr>
          <a:xfrm>
            <a:off x="-70605" y="1270840"/>
            <a:ext cx="6910501" cy="819784"/>
            <a:chOff x="4800600" y="1771016"/>
            <a:chExt cx="6910501" cy="819784"/>
          </a:xfrm>
        </p:grpSpPr>
        <p:sp>
          <p:nvSpPr>
            <p:cNvPr id="58" name="Rectangle 57"/>
            <p:cNvSpPr/>
            <p:nvPr/>
          </p:nvSpPr>
          <p:spPr>
            <a:xfrm>
              <a:off x="5190461" y="1771016"/>
              <a:ext cx="6520640" cy="369332"/>
            </a:xfrm>
            <a:prstGeom prst="rect">
              <a:avLst/>
            </a:prstGeom>
          </p:spPr>
          <p:txBody>
            <a:bodyPr wrap="square">
              <a:spAutoFit/>
            </a:bodyPr>
            <a:lstStyle/>
            <a:p>
              <a:r>
                <a:rPr lang="en-US" dirty="0">
                  <a:latin typeface="Times New Roman" charset="0"/>
                </a:rPr>
                <a:t>In the dispersive regime, atom is strongly detuned from the cavity:</a:t>
              </a:r>
            </a:p>
          </p:txBody>
        </p:sp>
        <p:graphicFrame>
          <p:nvGraphicFramePr>
            <p:cNvPr id="59" name="Object 58"/>
            <p:cNvGraphicFramePr>
              <a:graphicFrameLocks noChangeAspect="1"/>
            </p:cNvGraphicFramePr>
            <p:nvPr/>
          </p:nvGraphicFramePr>
          <p:xfrm>
            <a:off x="4800600" y="2209800"/>
            <a:ext cx="6858000" cy="381000"/>
          </p:xfrm>
          <a:graphic>
            <a:graphicData uri="http://schemas.openxmlformats.org/presentationml/2006/ole">
              <mc:AlternateContent xmlns:mc="http://schemas.openxmlformats.org/markup-compatibility/2006">
                <mc:Choice xmlns:v="urn:schemas-microsoft-com:vml" Requires="v">
                  <p:oleObj name="Document" r:id="rId2" imgW="6860843" imgH="393221" progId="Word.Document.12">
                    <p:embed/>
                  </p:oleObj>
                </mc:Choice>
                <mc:Fallback>
                  <p:oleObj name="Document" r:id="rId2" imgW="6860843" imgH="393221" progId="Word.Document.12">
                    <p:embed/>
                    <p:pic>
                      <p:nvPicPr>
                        <p:cNvPr id="59" name="Object 58"/>
                        <p:cNvPicPr/>
                        <p:nvPr/>
                      </p:nvPicPr>
                      <p:blipFill>
                        <a:blip r:embed="rId3"/>
                        <a:stretch>
                          <a:fillRect/>
                        </a:stretch>
                      </p:blipFill>
                      <p:spPr>
                        <a:xfrm>
                          <a:off x="4800600" y="2209800"/>
                          <a:ext cx="6858000" cy="381000"/>
                        </a:xfrm>
                        <a:prstGeom prst="rect">
                          <a:avLst/>
                        </a:prstGeom>
                      </p:spPr>
                    </p:pic>
                  </p:oleObj>
                </mc:Fallback>
              </mc:AlternateContent>
            </a:graphicData>
          </a:graphic>
        </p:graphicFrame>
      </p:gr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5DB8AD87-97FB-4339-8050-BB4E8512A5E5}"/>
                  </a:ext>
                </a:extLst>
              </p:cNvPr>
              <p:cNvSpPr txBox="1"/>
              <p:nvPr/>
            </p:nvSpPr>
            <p:spPr>
              <a:xfrm>
                <a:off x="932152" y="4926730"/>
                <a:ext cx="5294847" cy="1139927"/>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sz="2400" dirty="0"/>
                  <a:t>Cavity frequency shift with qubit state:</a:t>
                </a:r>
              </a:p>
              <a:p>
                <a:pPr marL="742950" lvl="1" indent="-285750">
                  <a:lnSpc>
                    <a:spcPct val="150000"/>
                  </a:lnSpc>
                  <a:buFont typeface="Arial" panose="020B0604020202020204" pitchFamily="34" charset="0"/>
                  <a:buChar char="•"/>
                </a:pPr>
                <a:r>
                  <a:rPr lang="en-US" sz="2400" dirty="0">
                    <a:latin typeface="Matura MT Script Capitals" panose="03020802060602070202" pitchFamily="66" charset="0"/>
                    <a:sym typeface="Symbol" panose="05050102010706020507" pitchFamily="18" charset="2"/>
                  </a:rPr>
                  <a:t></a:t>
                </a:r>
                <a14:m>
                  <m:oMath xmlns:m="http://schemas.openxmlformats.org/officeDocument/2006/math">
                    <m:acc>
                      <m:accPr>
                        <m:chr m:val="̃"/>
                        <m:ctrlPr>
                          <a:rPr lang="en-US" sz="2400" i="1" smtClean="0">
                            <a:latin typeface="Cambria Math" panose="02040503050406030204" pitchFamily="18" charset="0"/>
                          </a:rPr>
                        </m:ctrlPr>
                      </m:accPr>
                      <m:e>
                        <m:sSub>
                          <m:sSubPr>
                            <m:ctrlPr>
                              <a:rPr lang="en-US" sz="2400" i="1" smtClean="0">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𝜔</m:t>
                            </m:r>
                          </m:e>
                          <m:sub>
                            <m:r>
                              <a:rPr lang="en-US" sz="2400" b="0" i="1" smtClean="0">
                                <a:latin typeface="Cambria Math" panose="02040503050406030204" pitchFamily="18" charset="0"/>
                              </a:rPr>
                              <m:t>𝑟</m:t>
                            </m:r>
                          </m:sub>
                        </m:sSub>
                      </m:e>
                    </m:acc>
                    <m:sSub>
                      <m:sSubPr>
                        <m:ctrlPr>
                          <a:rPr lang="en-US" sz="2400" i="1">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𝜔</m:t>
                        </m:r>
                      </m:e>
                      <m:sub>
                        <m:r>
                          <a:rPr lang="en-US" sz="2400" i="1">
                            <a:latin typeface="Cambria Math" panose="02040503050406030204" pitchFamily="18" charset="0"/>
                          </a:rPr>
                          <m:t>𝑟</m:t>
                        </m:r>
                      </m:sub>
                    </m:sSub>
                    <m:r>
                      <a:rPr lang="en-US" sz="2400" dirty="0">
                        <a:latin typeface="Cambria Math" panose="02040503050406030204" pitchFamily="18" charset="0"/>
                        <a:ea typeface="Cambria Math" panose="02040503050406030204" pitchFamily="18" charset="0"/>
                        <a:sym typeface="Symbol" panose="05050102010706020507" pitchFamily="18" charset="2"/>
                      </a:rPr>
                      <m:t>±</m:t>
                    </m:r>
                    <m:r>
                      <m:rPr>
                        <m:sty m:val="p"/>
                      </m:rPr>
                      <a:rPr lang="el-GR" sz="2400" i="1" dirty="0" smtClean="0">
                        <a:latin typeface="Cambria Math" panose="02040503050406030204" pitchFamily="18" charset="0"/>
                        <a:ea typeface="Cambria Math" panose="02040503050406030204" pitchFamily="18" charset="0"/>
                        <a:sym typeface="Symbol" panose="05050102010706020507" pitchFamily="18" charset="2"/>
                      </a:rPr>
                      <m:t>χ</m:t>
                    </m:r>
                  </m:oMath>
                </a14:m>
                <a:r>
                  <a:rPr lang="en-US" sz="2400" dirty="0"/>
                  <a:t> </a:t>
                </a:r>
              </a:p>
            </p:txBody>
          </p:sp>
        </mc:Choice>
        <mc:Fallback xmlns="">
          <p:sp>
            <p:nvSpPr>
              <p:cNvPr id="49" name="TextBox 48">
                <a:extLst>
                  <a:ext uri="{FF2B5EF4-FFF2-40B4-BE49-F238E27FC236}">
                    <a16:creationId xmlns:a16="http://schemas.microsoft.com/office/drawing/2014/main" id="{5DB8AD87-97FB-4339-8050-BB4E8512A5E5}"/>
                  </a:ext>
                </a:extLst>
              </p:cNvPr>
              <p:cNvSpPr txBox="1">
                <a:spLocks noRot="1" noChangeAspect="1" noMove="1" noResize="1" noEditPoints="1" noAdjustHandles="1" noChangeArrowheads="1" noChangeShapeType="1" noTextEdit="1"/>
              </p:cNvSpPr>
              <p:nvPr/>
            </p:nvSpPr>
            <p:spPr>
              <a:xfrm>
                <a:off x="932152" y="4926730"/>
                <a:ext cx="5294847" cy="1139927"/>
              </a:xfrm>
              <a:prstGeom prst="rect">
                <a:avLst/>
              </a:prstGeom>
              <a:blipFill>
                <a:blip r:embed="rId5"/>
                <a:stretch>
                  <a:fillRect l="-1613" r="-806" b="-10695"/>
                </a:stretch>
              </a:blipFill>
            </p:spPr>
            <p:txBody>
              <a:bodyPr/>
              <a:lstStyle/>
              <a:p>
                <a:r>
                  <a:rPr lang="en-US">
                    <a:noFill/>
                  </a:rPr>
                  <a:t> </a:t>
                </a:r>
              </a:p>
            </p:txBody>
          </p:sp>
        </mc:Fallback>
      </mc:AlternateContent>
      <p:grpSp>
        <p:nvGrpSpPr>
          <p:cNvPr id="45" name="Group 44">
            <a:extLst>
              <a:ext uri="{FF2B5EF4-FFF2-40B4-BE49-F238E27FC236}">
                <a16:creationId xmlns:a16="http://schemas.microsoft.com/office/drawing/2014/main" id="{B12C7391-AB4E-4FF7-95E3-0E0099FA0299}"/>
              </a:ext>
            </a:extLst>
          </p:cNvPr>
          <p:cNvGrpSpPr/>
          <p:nvPr/>
        </p:nvGrpSpPr>
        <p:grpSpPr>
          <a:xfrm>
            <a:off x="187547" y="2449055"/>
            <a:ext cx="6858000" cy="2323517"/>
            <a:chOff x="4923212" y="2677516"/>
            <a:chExt cx="6858000" cy="2323517"/>
          </a:xfrm>
        </p:grpSpPr>
        <p:sp>
          <p:nvSpPr>
            <p:cNvPr id="60" name="Rectangle 59"/>
            <p:cNvSpPr/>
            <p:nvPr/>
          </p:nvSpPr>
          <p:spPr>
            <a:xfrm>
              <a:off x="5239216" y="2677516"/>
              <a:ext cx="6520640" cy="369332"/>
            </a:xfrm>
            <a:prstGeom prst="rect">
              <a:avLst/>
            </a:prstGeom>
          </p:spPr>
          <p:txBody>
            <a:bodyPr wrap="square">
              <a:spAutoFit/>
            </a:bodyPr>
            <a:lstStyle/>
            <a:p>
              <a:r>
                <a:rPr lang="en-US" dirty="0">
                  <a:latin typeface="Times New Roman" charset="0"/>
                </a:rPr>
                <a:t>the Hamiltonian can be approximately(2nd order) diagonalized: </a:t>
              </a:r>
            </a:p>
          </p:txBody>
        </p:sp>
        <mc:AlternateContent xmlns:mc="http://schemas.openxmlformats.org/markup-compatibility/2006" xmlns:a14="http://schemas.microsoft.com/office/drawing/2010/main">
          <mc:Choice Requires="a14">
            <p:graphicFrame>
              <p:nvGraphicFramePr>
                <p:cNvPr id="61" name="Object 60"/>
                <p:cNvGraphicFramePr>
                  <a:graphicFrameLocks noChangeAspect="1"/>
                </p:cNvGraphicFramePr>
                <p:nvPr/>
              </p:nvGraphicFramePr>
              <p:xfrm>
                <a:off x="4923212" y="3133385"/>
                <a:ext cx="6858000" cy="825500"/>
              </p:xfrm>
              <a:graphic>
                <a:graphicData uri="http://schemas.openxmlformats.org/presentationml/2006/ole">
                  <mc:AlternateContent>
                    <mc:Choice xmlns:v="urn:schemas-microsoft-com:vml" Requires="v">
                      <p:oleObj name="Document" r:id="rId6" imgW="6858000" imgH="825500" progId="Word.Document.12">
                        <p:embed/>
                      </p:oleObj>
                    </mc:Choice>
                    <mc:Fallback>
                      <p:oleObj name="Document" r:id="rId6" imgW="6858000" imgH="825500" progId="Word.Document.12">
                        <p:embed/>
                        <p:pic>
                          <p:nvPicPr>
                            <p:cNvPr id="61" name="Object 60"/>
                            <p:cNvPicPr/>
                            <p:nvPr/>
                          </p:nvPicPr>
                          <p:blipFill>
                            <a:blip r:embed="rId7"/>
                            <a:stretch>
                              <a:fillRect/>
                            </a:stretch>
                          </p:blipFill>
                          <p:spPr>
                            <a:xfrm>
                              <a:off x="4923212" y="3133385"/>
                              <a:ext cx="6858000" cy="825500"/>
                            </a:xfrm>
                            <a:prstGeom prst="rect">
                              <a:avLst/>
                            </a:prstGeom>
                          </p:spPr>
                        </p:pic>
                      </p:oleObj>
                    </mc:Fallback>
                  </mc:AlternateContent>
                </a:graphicData>
              </a:graphic>
            </p:graphicFrame>
          </mc:Choice>
          <mc:Fallback xmlns="">
            <p:graphicFrame>
              <p:nvGraphicFramePr>
                <p:cNvPr id="61" name="Object 60"/>
                <p:cNvGraphicFramePr>
                  <a:graphicFrameLocks noChangeAspect="1"/>
                </p:cNvGraphicFramePr>
                <p:nvPr>
                  <p:extLst>
                    <p:ext uri="{D42A27DB-BD31-4B8C-83A1-F6EECF244321}">
                      <p14:modId xmlns:p14="http://schemas.microsoft.com/office/powerpoint/2010/main" val="1311913538"/>
                    </p:ext>
                  </p:extLst>
                </p:nvPr>
              </p:nvGraphicFramePr>
              <p:xfrm>
                <a:off x="4923212" y="3133385"/>
                <a:ext cx="6858000" cy="825500"/>
              </p:xfrm>
              <a:graphic>
                <a:graphicData uri="http://schemas.openxmlformats.org/presentationml/2006/ole">
                  <mc:AlternateContent>
                    <mc:Choice xmlns:v="urn:schemas-microsoft-com:vml" Requires="v">
                      <p:oleObj spid="_x0000_s18499" name="Document" r:id="rId8" imgW="6858000" imgH="825500" progId="Word.Document.12">
                        <p:embed/>
                      </p:oleObj>
                    </mc:Choice>
                    <mc:Fallback>
                      <p:oleObj name="Document" r:id="rId8" imgW="6858000" imgH="825500" progId="Word.Document.12">
                        <p:embed/>
                        <p:pic>
                          <p:nvPicPr>
                            <p:cNvPr id="61" name="Object 60"/>
                            <p:cNvPicPr/>
                            <p:nvPr/>
                          </p:nvPicPr>
                          <p:blipFill>
                            <a:blip r:embed="rId9"/>
                            <a:stretch>
                              <a:fillRect/>
                            </a:stretch>
                          </p:blipFill>
                          <p:spPr>
                            <a:xfrm>
                              <a:off x="4923212" y="3133385"/>
                              <a:ext cx="6858000" cy="82550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079264C-8F8C-48C3-939E-ADC7D957E877}"/>
                    </a:ext>
                  </a:extLst>
                </p:cNvPr>
                <p:cNvSpPr txBox="1"/>
                <p:nvPr/>
              </p:nvSpPr>
              <p:spPr>
                <a:xfrm>
                  <a:off x="7445145" y="4262305"/>
                  <a:ext cx="1054391" cy="7387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ea typeface="Cambria Math" panose="02040503050406030204" pitchFamily="18" charset="0"/>
                          </a:rPr>
                          <m:t>𝜒</m:t>
                        </m:r>
                        <m:r>
                          <a:rPr lang="en-US" sz="2400" i="1">
                            <a:latin typeface="Cambria Math" panose="02040503050406030204" pitchFamily="18" charset="0"/>
                            <a:ea typeface="Cambria Math" panose="02040503050406030204" pitchFamily="18" charset="0"/>
                          </a:rPr>
                          <m:t> ≡</m:t>
                        </m:r>
                        <m:f>
                          <m:fPr>
                            <m:ctrlPr>
                              <a:rPr lang="en-US" sz="2400" i="1" smtClean="0">
                                <a:latin typeface="Cambria Math" panose="02040503050406030204" pitchFamily="18" charset="0"/>
                                <a:ea typeface="Cambria Math" panose="02040503050406030204" pitchFamily="18" charset="0"/>
                              </a:rPr>
                            </m:ctrlPr>
                          </m:fPr>
                          <m:num>
                            <m:sSup>
                              <m:sSupPr>
                                <m:ctrlPr>
                                  <a:rPr lang="en-US" sz="240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𝑔</m:t>
                                </m:r>
                              </m:e>
                              <m:sup>
                                <m:r>
                                  <a:rPr lang="en-US" sz="2400" b="0" i="1" smtClean="0">
                                    <a:latin typeface="Cambria Math" panose="02040503050406030204" pitchFamily="18" charset="0"/>
                                    <a:ea typeface="Cambria Math" panose="02040503050406030204" pitchFamily="18" charset="0"/>
                                  </a:rPr>
                                  <m:t>2</m:t>
                                </m:r>
                              </m:sup>
                            </m:sSup>
                          </m:num>
                          <m:den>
                            <m:r>
                              <m:rPr>
                                <m:sty m:val="p"/>
                              </m:rPr>
                              <a:rPr lang="el-GR" sz="2400" i="1" smtClean="0">
                                <a:latin typeface="Cambria Math" panose="02040503050406030204" pitchFamily="18" charset="0"/>
                                <a:ea typeface="Cambria Math" panose="02040503050406030204" pitchFamily="18" charset="0"/>
                              </a:rPr>
                              <m:t>Δ</m:t>
                            </m:r>
                          </m:den>
                        </m:f>
                      </m:oMath>
                    </m:oMathPara>
                  </a14:m>
                  <a:endParaRPr lang="en-US" sz="2400" dirty="0"/>
                </a:p>
              </p:txBody>
            </p:sp>
          </mc:Choice>
          <mc:Fallback xmlns="">
            <p:sp>
              <p:nvSpPr>
                <p:cNvPr id="3" name="TextBox 2">
                  <a:extLst>
                    <a:ext uri="{FF2B5EF4-FFF2-40B4-BE49-F238E27FC236}">
                      <a16:creationId xmlns:a16="http://schemas.microsoft.com/office/drawing/2014/main" id="{3079264C-8F8C-48C3-939E-ADC7D957E877}"/>
                    </a:ext>
                  </a:extLst>
                </p:cNvPr>
                <p:cNvSpPr txBox="1">
                  <a:spLocks noRot="1" noChangeAspect="1" noMove="1" noResize="1" noEditPoints="1" noAdjustHandles="1" noChangeArrowheads="1" noChangeShapeType="1" noTextEdit="1"/>
                </p:cNvSpPr>
                <p:nvPr/>
              </p:nvSpPr>
              <p:spPr>
                <a:xfrm>
                  <a:off x="7445145" y="4262305"/>
                  <a:ext cx="1054391" cy="738728"/>
                </a:xfrm>
                <a:prstGeom prst="rect">
                  <a:avLst/>
                </a:prstGeom>
                <a:blipFill>
                  <a:blip r:embed="rId10"/>
                  <a:stretch>
                    <a:fillRect/>
                  </a:stretch>
                </a:blipFill>
              </p:spPr>
              <p:txBody>
                <a:bodyPr/>
                <a:lstStyle/>
                <a:p>
                  <a:r>
                    <a:rPr lang="en-US">
                      <a:noFill/>
                    </a:rPr>
                    <a:t> </a:t>
                  </a:r>
                </a:p>
              </p:txBody>
            </p:sp>
          </mc:Fallback>
        </mc:AlternateContent>
        <p:cxnSp>
          <p:nvCxnSpPr>
            <p:cNvPr id="70" name="Straight Arrow Connector 69">
              <a:extLst>
                <a:ext uri="{FF2B5EF4-FFF2-40B4-BE49-F238E27FC236}">
                  <a16:creationId xmlns:a16="http://schemas.microsoft.com/office/drawing/2014/main" id="{A7EE507A-C053-4B2B-B83A-0C608B9DCA01}"/>
                </a:ext>
              </a:extLst>
            </p:cNvPr>
            <p:cNvCxnSpPr>
              <a:cxnSpLocks/>
            </p:cNvCxnSpPr>
            <p:nvPr/>
          </p:nvCxnSpPr>
          <p:spPr>
            <a:xfrm flipH="1" flipV="1">
              <a:off x="7569403" y="3946568"/>
              <a:ext cx="14554" cy="5429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B9BEECDE-F99C-4ACA-972F-F29CB46C2055}"/>
              </a:ext>
            </a:extLst>
          </p:cNvPr>
          <p:cNvGrpSpPr/>
          <p:nvPr/>
        </p:nvGrpSpPr>
        <p:grpSpPr>
          <a:xfrm>
            <a:off x="7567626" y="3422219"/>
            <a:ext cx="2202632" cy="1332046"/>
            <a:chOff x="1136606" y="3582855"/>
            <a:chExt cx="2202632" cy="1332046"/>
          </a:xfrm>
        </p:grpSpPr>
        <p:cxnSp>
          <p:nvCxnSpPr>
            <p:cNvPr id="76" name="Straight Arrow Connector 75">
              <a:extLst>
                <a:ext uri="{FF2B5EF4-FFF2-40B4-BE49-F238E27FC236}">
                  <a16:creationId xmlns:a16="http://schemas.microsoft.com/office/drawing/2014/main" id="{484FFAAF-776E-4BC7-8B0F-04C9CEEA701C}"/>
                </a:ext>
              </a:extLst>
            </p:cNvPr>
            <p:cNvCxnSpPr>
              <a:cxnSpLocks/>
            </p:cNvCxnSpPr>
            <p:nvPr/>
          </p:nvCxnSpPr>
          <p:spPr>
            <a:xfrm flipH="1" flipV="1">
              <a:off x="1981200" y="4006849"/>
              <a:ext cx="1" cy="908052"/>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Rectangle 85">
                  <a:extLst>
                    <a:ext uri="{FF2B5EF4-FFF2-40B4-BE49-F238E27FC236}">
                      <a16:creationId xmlns:a16="http://schemas.microsoft.com/office/drawing/2014/main" id="{BED39EBA-C3E7-4CB5-A542-B680E24F7EAC}"/>
                    </a:ext>
                  </a:extLst>
                </p:cNvPr>
                <p:cNvSpPr/>
                <p:nvPr/>
              </p:nvSpPr>
              <p:spPr>
                <a:xfrm>
                  <a:off x="1136606" y="4287726"/>
                  <a:ext cx="88780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𝑟</m:t>
                            </m:r>
                          </m:sub>
                        </m:sSub>
                        <m:r>
                          <a:rPr lang="en-US" i="1" dirty="0">
                            <a:latin typeface="Cambria Math" panose="02040503050406030204" pitchFamily="18" charset="0"/>
                            <a:ea typeface="Cambria Math" panose="02040503050406030204" pitchFamily="18" charset="0"/>
                            <a:sym typeface="Symbol" panose="05050102010706020507" pitchFamily="18" charset="2"/>
                          </a:rPr>
                          <m:t>+</m:t>
                        </m:r>
                        <m:r>
                          <m:rPr>
                            <m:sty m:val="p"/>
                          </m:rPr>
                          <a:rPr lang="el-GR" i="1" dirty="0">
                            <a:latin typeface="Cambria Math" panose="02040503050406030204" pitchFamily="18" charset="0"/>
                            <a:ea typeface="Cambria Math" panose="02040503050406030204" pitchFamily="18" charset="0"/>
                            <a:sym typeface="Symbol" panose="05050102010706020507" pitchFamily="18" charset="2"/>
                          </a:rPr>
                          <m:t>χ</m:t>
                        </m:r>
                      </m:oMath>
                    </m:oMathPara>
                  </a14:m>
                  <a:endParaRPr lang="en-US" dirty="0"/>
                </a:p>
              </p:txBody>
            </p:sp>
          </mc:Choice>
          <mc:Fallback xmlns="">
            <p:sp>
              <p:nvSpPr>
                <p:cNvPr id="100" name="Rectangle 99">
                  <a:extLst>
                    <a:ext uri="{FF2B5EF4-FFF2-40B4-BE49-F238E27FC236}">
                      <a16:creationId xmlns:a16="http://schemas.microsoft.com/office/drawing/2014/main" id="{305A9822-6082-4171-998D-8F189BDF5773}"/>
                    </a:ext>
                  </a:extLst>
                </p:cNvPr>
                <p:cNvSpPr>
                  <a:spLocks noRot="1" noChangeAspect="1" noMove="1" noResize="1" noEditPoints="1" noAdjustHandles="1" noChangeArrowheads="1" noChangeShapeType="1" noTextEdit="1"/>
                </p:cNvSpPr>
                <p:nvPr/>
              </p:nvSpPr>
              <p:spPr>
                <a:xfrm>
                  <a:off x="1136606" y="4287726"/>
                  <a:ext cx="887807" cy="369332"/>
                </a:xfrm>
                <a:prstGeom prst="rect">
                  <a:avLst/>
                </a:prstGeom>
                <a:blipFill>
                  <a:blip r:embed="rId49"/>
                  <a:stretch>
                    <a:fillRect b="-3279"/>
                  </a:stretch>
                </a:blipFill>
              </p:spPr>
              <p:txBody>
                <a:bodyPr/>
                <a:lstStyle/>
                <a:p>
                  <a:r>
                    <a:rPr lang="en-US">
                      <a:noFill/>
                    </a:rPr>
                    <a:t> </a:t>
                  </a:r>
                </a:p>
              </p:txBody>
            </p:sp>
          </mc:Fallback>
        </mc:AlternateContent>
        <p:cxnSp>
          <p:nvCxnSpPr>
            <p:cNvPr id="87" name="Straight Arrow Connector 86">
              <a:extLst>
                <a:ext uri="{FF2B5EF4-FFF2-40B4-BE49-F238E27FC236}">
                  <a16:creationId xmlns:a16="http://schemas.microsoft.com/office/drawing/2014/main" id="{D07199F6-CA06-4522-915F-2AFD7B350C7D}"/>
                </a:ext>
              </a:extLst>
            </p:cNvPr>
            <p:cNvCxnSpPr>
              <a:cxnSpLocks/>
            </p:cNvCxnSpPr>
            <p:nvPr/>
          </p:nvCxnSpPr>
          <p:spPr>
            <a:xfrm flipH="1" flipV="1">
              <a:off x="3309592" y="3582855"/>
              <a:ext cx="4621" cy="851681"/>
            </a:xfrm>
            <a:prstGeom prst="straightConnector1">
              <a:avLst/>
            </a:prstGeom>
            <a:ln w="57150">
              <a:solidFill>
                <a:srgbClr val="4A3DED"/>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Rectangle 87">
                  <a:extLst>
                    <a:ext uri="{FF2B5EF4-FFF2-40B4-BE49-F238E27FC236}">
                      <a16:creationId xmlns:a16="http://schemas.microsoft.com/office/drawing/2014/main" id="{31D57473-D8B3-428A-849F-AF6C15637BA8}"/>
                    </a:ext>
                  </a:extLst>
                </p:cNvPr>
                <p:cNvSpPr/>
                <p:nvPr/>
              </p:nvSpPr>
              <p:spPr>
                <a:xfrm>
                  <a:off x="2451431" y="3822183"/>
                  <a:ext cx="88780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𝑟</m:t>
                            </m:r>
                          </m:sub>
                        </m:sSub>
                        <m:r>
                          <a:rPr lang="en-US" b="0" i="1" dirty="0" smtClean="0">
                            <a:latin typeface="Cambria Math" panose="02040503050406030204" pitchFamily="18" charset="0"/>
                            <a:ea typeface="Cambria Math" panose="02040503050406030204" pitchFamily="18" charset="0"/>
                            <a:sym typeface="Symbol" panose="05050102010706020507" pitchFamily="18" charset="2"/>
                          </a:rPr>
                          <m:t>−</m:t>
                        </m:r>
                        <m:r>
                          <m:rPr>
                            <m:sty m:val="p"/>
                          </m:rPr>
                          <a:rPr lang="el-GR" i="1" dirty="0">
                            <a:latin typeface="Cambria Math" panose="02040503050406030204" pitchFamily="18" charset="0"/>
                            <a:ea typeface="Cambria Math" panose="02040503050406030204" pitchFamily="18" charset="0"/>
                            <a:sym typeface="Symbol" panose="05050102010706020507" pitchFamily="18" charset="2"/>
                          </a:rPr>
                          <m:t>χ</m:t>
                        </m:r>
                      </m:oMath>
                    </m:oMathPara>
                  </a14:m>
                  <a:endParaRPr lang="en-US" dirty="0"/>
                </a:p>
              </p:txBody>
            </p:sp>
          </mc:Choice>
          <mc:Fallback xmlns="">
            <p:sp>
              <p:nvSpPr>
                <p:cNvPr id="88" name="Rectangle 87">
                  <a:extLst>
                    <a:ext uri="{FF2B5EF4-FFF2-40B4-BE49-F238E27FC236}">
                      <a16:creationId xmlns:a16="http://schemas.microsoft.com/office/drawing/2014/main" id="{31D57473-D8B3-428A-849F-AF6C15637BA8}"/>
                    </a:ext>
                  </a:extLst>
                </p:cNvPr>
                <p:cNvSpPr>
                  <a:spLocks noRot="1" noChangeAspect="1" noMove="1" noResize="1" noEditPoints="1" noAdjustHandles="1" noChangeArrowheads="1" noChangeShapeType="1" noTextEdit="1"/>
                </p:cNvSpPr>
                <p:nvPr/>
              </p:nvSpPr>
              <p:spPr>
                <a:xfrm>
                  <a:off x="2451431" y="3822183"/>
                  <a:ext cx="887807" cy="369332"/>
                </a:xfrm>
                <a:prstGeom prst="rect">
                  <a:avLst/>
                </a:prstGeom>
                <a:blipFill>
                  <a:blip r:embed="rId50"/>
                  <a:stretch>
                    <a:fillRect b="-5000"/>
                  </a:stretch>
                </a:blipFill>
              </p:spPr>
              <p:txBody>
                <a:bodyPr/>
                <a:lstStyle/>
                <a:p>
                  <a:r>
                    <a:rPr lang="en-US">
                      <a:noFill/>
                    </a:rPr>
                    <a:t> </a:t>
                  </a:r>
                </a:p>
              </p:txBody>
            </p:sp>
          </mc:Fallback>
        </mc:AlternateContent>
      </p:grpSp>
      <p:grpSp>
        <p:nvGrpSpPr>
          <p:cNvPr id="8" name="Group 7"/>
          <p:cNvGrpSpPr/>
          <p:nvPr/>
        </p:nvGrpSpPr>
        <p:grpSpPr>
          <a:xfrm>
            <a:off x="6889683" y="1283628"/>
            <a:ext cx="3914164" cy="4239383"/>
            <a:chOff x="6889683" y="1283628"/>
            <a:chExt cx="3914164" cy="4239383"/>
          </a:xfrm>
        </p:grpSpPr>
        <p:cxnSp>
          <p:nvCxnSpPr>
            <p:cNvPr id="5" name="Straight Arrow Connector 4"/>
            <p:cNvCxnSpPr>
              <a:endCxn id="65" idx="0"/>
            </p:cNvCxnSpPr>
            <p:nvPr/>
          </p:nvCxnSpPr>
          <p:spPr>
            <a:xfrm flipV="1">
              <a:off x="9010926" y="4284232"/>
              <a:ext cx="0" cy="470033"/>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6889683" y="1283628"/>
              <a:ext cx="3914164" cy="4239383"/>
              <a:chOff x="6889683" y="1283628"/>
              <a:chExt cx="3914164" cy="4239383"/>
            </a:xfrm>
          </p:grpSpPr>
          <p:grpSp>
            <p:nvGrpSpPr>
              <p:cNvPr id="40" name="Group 39">
                <a:extLst>
                  <a:ext uri="{FF2B5EF4-FFF2-40B4-BE49-F238E27FC236}">
                    <a16:creationId xmlns:a16="http://schemas.microsoft.com/office/drawing/2014/main" id="{302871C3-6B5D-4F40-8390-5DDE9CC49F1B}"/>
                  </a:ext>
                </a:extLst>
              </p:cNvPr>
              <p:cNvGrpSpPr/>
              <p:nvPr/>
            </p:nvGrpSpPr>
            <p:grpSpPr>
              <a:xfrm>
                <a:off x="6889683" y="1283628"/>
                <a:ext cx="3914164" cy="4239383"/>
                <a:chOff x="699508" y="1456148"/>
                <a:chExt cx="3914164" cy="4239383"/>
              </a:xfrm>
            </p:grpSpPr>
            <p:sp>
              <p:nvSpPr>
                <p:cNvPr id="41" name="TextBox 40">
                  <a:extLst>
                    <a:ext uri="{FF2B5EF4-FFF2-40B4-BE49-F238E27FC236}">
                      <a16:creationId xmlns:a16="http://schemas.microsoft.com/office/drawing/2014/main" id="{0665BE7D-6BC9-44D5-BBF1-D3DDC5DE7C4C}"/>
                    </a:ext>
                  </a:extLst>
                </p:cNvPr>
                <p:cNvSpPr txBox="1">
                  <a:spLocks noChangeArrowheads="1"/>
                </p:cNvSpPr>
                <p:nvPr/>
              </p:nvSpPr>
              <p:spPr bwMode="auto">
                <a:xfrm>
                  <a:off x="1044035" y="5330406"/>
                  <a:ext cx="1303338" cy="365125"/>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rgbClr val="FF0000"/>
                      </a:solidFill>
                      <a:latin typeface="Times New Roman" charset="0"/>
                    </a:rPr>
                    <a:t>Qubit ground</a:t>
                  </a:r>
                  <a:endParaRPr lang="en-US"/>
                </a:p>
              </p:txBody>
            </p:sp>
            <p:sp>
              <p:nvSpPr>
                <p:cNvPr id="42" name="TextBox 41">
                  <a:extLst>
                    <a:ext uri="{FF2B5EF4-FFF2-40B4-BE49-F238E27FC236}">
                      <a16:creationId xmlns:a16="http://schemas.microsoft.com/office/drawing/2014/main" id="{DD76EDB6-18D5-459A-B97B-946EDD761A87}"/>
                    </a:ext>
                  </a:extLst>
                </p:cNvPr>
                <p:cNvSpPr txBox="1">
                  <a:spLocks noChangeArrowheads="1"/>
                </p:cNvSpPr>
                <p:nvPr/>
              </p:nvSpPr>
              <p:spPr bwMode="auto">
                <a:xfrm>
                  <a:off x="2775998" y="5330406"/>
                  <a:ext cx="1316037" cy="365125"/>
                </a:xfrm>
                <a:prstGeom prst="rect">
                  <a:avLst/>
                </a:prstGeom>
                <a:noFill/>
                <a:ln w="28575">
                  <a:solidFill>
                    <a:srgbClr val="3366FF"/>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dirty="0">
                      <a:solidFill>
                        <a:schemeClr val="accent2"/>
                      </a:solidFill>
                      <a:latin typeface="Times New Roman" charset="0"/>
                    </a:rPr>
                    <a:t>Qubit excited</a:t>
                  </a:r>
                  <a:endParaRPr lang="en-US" dirty="0"/>
                </a:p>
              </p:txBody>
            </p:sp>
            <p:grpSp>
              <p:nvGrpSpPr>
                <p:cNvPr id="46" name="Group 45">
                  <a:extLst>
                    <a:ext uri="{FF2B5EF4-FFF2-40B4-BE49-F238E27FC236}">
                      <a16:creationId xmlns:a16="http://schemas.microsoft.com/office/drawing/2014/main" id="{AAB4519C-24B1-4C61-A736-7BB61FBE438D}"/>
                    </a:ext>
                  </a:extLst>
                </p:cNvPr>
                <p:cNvGrpSpPr/>
                <p:nvPr/>
              </p:nvGrpSpPr>
              <p:grpSpPr>
                <a:xfrm>
                  <a:off x="1564444" y="1853252"/>
                  <a:ext cx="2170707" cy="3081693"/>
                  <a:chOff x="1577435" y="1851838"/>
                  <a:chExt cx="2170707" cy="3081693"/>
                </a:xfrm>
              </p:grpSpPr>
              <p:grpSp>
                <p:nvGrpSpPr>
                  <p:cNvPr id="63" name="Group 62">
                    <a:extLst>
                      <a:ext uri="{FF2B5EF4-FFF2-40B4-BE49-F238E27FC236}">
                        <a16:creationId xmlns:a16="http://schemas.microsoft.com/office/drawing/2014/main" id="{F386FCD7-559E-4840-B5A6-952947D01EF2}"/>
                      </a:ext>
                    </a:extLst>
                  </p:cNvPr>
                  <p:cNvGrpSpPr>
                    <a:grpSpLocks/>
                  </p:cNvGrpSpPr>
                  <p:nvPr/>
                </p:nvGrpSpPr>
                <p:grpSpPr bwMode="auto">
                  <a:xfrm>
                    <a:off x="1577435" y="2025231"/>
                    <a:ext cx="914400" cy="2908300"/>
                    <a:chOff x="624" y="2160"/>
                    <a:chExt cx="576" cy="1728"/>
                  </a:xfrm>
                </p:grpSpPr>
                <p:sp>
                  <p:nvSpPr>
                    <p:cNvPr id="69" name="Straight Connector 68">
                      <a:extLst>
                        <a:ext uri="{FF2B5EF4-FFF2-40B4-BE49-F238E27FC236}">
                          <a16:creationId xmlns:a16="http://schemas.microsoft.com/office/drawing/2014/main" id="{4102B2B8-05E0-453A-A25A-902023781822}"/>
                        </a:ext>
                      </a:extLst>
                    </p:cNvPr>
                    <p:cNvSpPr>
                      <a:spLocks noChangeShapeType="1"/>
                    </p:cNvSpPr>
                    <p:nvPr/>
                  </p:nvSpPr>
                  <p:spPr bwMode="auto">
                    <a:xfrm>
                      <a:off x="624" y="3888"/>
                      <a:ext cx="576" cy="0"/>
                    </a:xfrm>
                    <a:prstGeom prst="line">
                      <a:avLst/>
                    </a:prstGeom>
                    <a:noFill/>
                    <a:ln w="28575">
                      <a:solidFill>
                        <a:schemeClr val="tx1"/>
                      </a:solidFill>
                      <a:prstDash val="solid"/>
                      <a:round/>
                      <a:headEnd/>
                      <a:tailEnd/>
                    </a:ln>
                    <a:extLst>
                      <a:ext uri="{909E8E84-426E-40dd-AFC4-6F175D3DCCD1}">
                        <a14:hiddenFill xmlns:a14="http://schemas.microsoft.com/office/drawing/2010/main" xmlns="">
                          <a:noFill/>
                        </a14:hiddenFill>
                      </a:ext>
                    </a:extLst>
                  </p:spPr>
                  <p:txBody>
                    <a:bodyPr wrap="none">
                      <a:spAutoFit/>
                    </a:bodyPr>
                    <a:lstStyle/>
                    <a:p>
                      <a:endParaRPr lang="en-US"/>
                    </a:p>
                  </p:txBody>
                </p:sp>
                <p:sp>
                  <p:nvSpPr>
                    <p:cNvPr id="71" name="Straight Connector 70">
                      <a:extLst>
                        <a:ext uri="{FF2B5EF4-FFF2-40B4-BE49-F238E27FC236}">
                          <a16:creationId xmlns:a16="http://schemas.microsoft.com/office/drawing/2014/main" id="{22C11DD0-D4F0-43A4-8B81-9EB46C9FE9CD}"/>
                        </a:ext>
                      </a:extLst>
                    </p:cNvPr>
                    <p:cNvSpPr>
                      <a:spLocks noChangeShapeType="1"/>
                    </p:cNvSpPr>
                    <p:nvPr/>
                  </p:nvSpPr>
                  <p:spPr bwMode="auto">
                    <a:xfrm>
                      <a:off x="624" y="3312"/>
                      <a:ext cx="576" cy="0"/>
                    </a:xfrm>
                    <a:prstGeom prst="line">
                      <a:avLst/>
                    </a:prstGeom>
                    <a:noFill/>
                    <a:ln w="28575">
                      <a:solidFill>
                        <a:schemeClr val="tx1"/>
                      </a:solidFill>
                      <a:prstDash val="solid"/>
                      <a:round/>
                      <a:headEnd/>
                      <a:tailEnd/>
                    </a:ln>
                    <a:extLst>
                      <a:ext uri="{909E8E84-426E-40dd-AFC4-6F175D3DCCD1}">
                        <a14:hiddenFill xmlns:a14="http://schemas.microsoft.com/office/drawing/2010/main" xmlns="">
                          <a:noFill/>
                        </a14:hiddenFill>
                      </a:ext>
                    </a:extLst>
                  </p:spPr>
                  <p:txBody>
                    <a:bodyPr wrap="none">
                      <a:spAutoFit/>
                    </a:bodyPr>
                    <a:lstStyle/>
                    <a:p>
                      <a:endParaRPr lang="en-US"/>
                    </a:p>
                  </p:txBody>
                </p:sp>
                <p:sp>
                  <p:nvSpPr>
                    <p:cNvPr id="72" name="Straight Connector 71">
                      <a:extLst>
                        <a:ext uri="{FF2B5EF4-FFF2-40B4-BE49-F238E27FC236}">
                          <a16:creationId xmlns:a16="http://schemas.microsoft.com/office/drawing/2014/main" id="{CA0BF8C5-7B5B-4DC6-84E1-E3BEB87CEE8C}"/>
                        </a:ext>
                      </a:extLst>
                    </p:cNvPr>
                    <p:cNvSpPr>
                      <a:spLocks noChangeShapeType="1"/>
                    </p:cNvSpPr>
                    <p:nvPr/>
                  </p:nvSpPr>
                  <p:spPr bwMode="auto">
                    <a:xfrm>
                      <a:off x="624" y="2736"/>
                      <a:ext cx="576" cy="0"/>
                    </a:xfrm>
                    <a:prstGeom prst="line">
                      <a:avLst/>
                    </a:prstGeom>
                    <a:noFill/>
                    <a:ln w="28575">
                      <a:solidFill>
                        <a:schemeClr val="tx1"/>
                      </a:solidFill>
                      <a:prstDash val="solid"/>
                      <a:round/>
                      <a:headEnd/>
                      <a:tailEnd/>
                    </a:ln>
                    <a:extLst>
                      <a:ext uri="{909E8E84-426E-40dd-AFC4-6F175D3DCCD1}">
                        <a14:hiddenFill xmlns:a14="http://schemas.microsoft.com/office/drawing/2010/main" xmlns="">
                          <a:noFill/>
                        </a14:hiddenFill>
                      </a:ext>
                    </a:extLst>
                  </p:spPr>
                  <p:txBody>
                    <a:bodyPr wrap="none">
                      <a:spAutoFit/>
                    </a:bodyPr>
                    <a:lstStyle/>
                    <a:p>
                      <a:endParaRPr lang="en-US"/>
                    </a:p>
                  </p:txBody>
                </p:sp>
                <p:sp>
                  <p:nvSpPr>
                    <p:cNvPr id="73" name="Straight Connector 72">
                      <a:extLst>
                        <a:ext uri="{FF2B5EF4-FFF2-40B4-BE49-F238E27FC236}">
                          <a16:creationId xmlns:a16="http://schemas.microsoft.com/office/drawing/2014/main" id="{EB4AF6D6-5C8B-47AC-8949-DCA0070A87B2}"/>
                        </a:ext>
                      </a:extLst>
                    </p:cNvPr>
                    <p:cNvSpPr>
                      <a:spLocks noChangeShapeType="1"/>
                    </p:cNvSpPr>
                    <p:nvPr/>
                  </p:nvSpPr>
                  <p:spPr bwMode="auto">
                    <a:xfrm>
                      <a:off x="624" y="2160"/>
                      <a:ext cx="576" cy="0"/>
                    </a:xfrm>
                    <a:prstGeom prst="line">
                      <a:avLst/>
                    </a:prstGeom>
                    <a:noFill/>
                    <a:ln w="28575">
                      <a:solidFill>
                        <a:schemeClr val="tx1"/>
                      </a:solidFill>
                      <a:prstDash val="solid"/>
                      <a:round/>
                      <a:headEnd/>
                      <a:tailEnd/>
                    </a:ln>
                    <a:extLst>
                      <a:ext uri="{909E8E84-426E-40dd-AFC4-6F175D3DCCD1}">
                        <a14:hiddenFill xmlns:a14="http://schemas.microsoft.com/office/drawing/2010/main" xmlns="">
                          <a:noFill/>
                        </a14:hiddenFill>
                      </a:ext>
                    </a:extLst>
                  </p:spPr>
                  <p:txBody>
                    <a:bodyPr wrap="none">
                      <a:spAutoFit/>
                    </a:bodyPr>
                    <a:lstStyle/>
                    <a:p>
                      <a:endParaRPr lang="en-US"/>
                    </a:p>
                  </p:txBody>
                </p:sp>
              </p:grpSp>
              <p:grpSp>
                <p:nvGrpSpPr>
                  <p:cNvPr id="64" name="Group 51">
                    <a:extLst>
                      <a:ext uri="{FF2B5EF4-FFF2-40B4-BE49-F238E27FC236}">
                        <a16:creationId xmlns:a16="http://schemas.microsoft.com/office/drawing/2014/main" id="{DDE64645-7481-4B29-AD5F-364898BA8CA2}"/>
                      </a:ext>
                    </a:extLst>
                  </p:cNvPr>
                  <p:cNvGrpSpPr>
                    <a:grpSpLocks/>
                  </p:cNvGrpSpPr>
                  <p:nvPr/>
                </p:nvGrpSpPr>
                <p:grpSpPr bwMode="auto">
                  <a:xfrm>
                    <a:off x="2833742" y="1851838"/>
                    <a:ext cx="914400" cy="2603500"/>
                    <a:chOff x="624" y="2160"/>
                    <a:chExt cx="576" cy="1728"/>
                  </a:xfrm>
                </p:grpSpPr>
                <p:sp>
                  <p:nvSpPr>
                    <p:cNvPr id="65" name="Straight Connector 64">
                      <a:extLst>
                        <a:ext uri="{FF2B5EF4-FFF2-40B4-BE49-F238E27FC236}">
                          <a16:creationId xmlns:a16="http://schemas.microsoft.com/office/drawing/2014/main" id="{2801237D-3115-4854-B679-19B3CD245167}"/>
                        </a:ext>
                      </a:extLst>
                    </p:cNvPr>
                    <p:cNvSpPr>
                      <a:spLocks noChangeShapeType="1"/>
                    </p:cNvSpPr>
                    <p:nvPr/>
                  </p:nvSpPr>
                  <p:spPr bwMode="auto">
                    <a:xfrm>
                      <a:off x="624" y="3888"/>
                      <a:ext cx="576" cy="0"/>
                    </a:xfrm>
                    <a:prstGeom prst="line">
                      <a:avLst/>
                    </a:prstGeom>
                    <a:noFill/>
                    <a:ln w="28575">
                      <a:solidFill>
                        <a:srgbClr val="002060"/>
                      </a:solidFill>
                      <a:prstDash val="solid"/>
                      <a:round/>
                      <a:headEnd/>
                      <a:tailEnd/>
                    </a:ln>
                    <a:extLst>
                      <a:ext uri="{909E8E84-426E-40dd-AFC4-6F175D3DCCD1}">
                        <a14:hiddenFill xmlns:a14="http://schemas.microsoft.com/office/drawing/2010/main" xmlns="">
                          <a:noFill/>
                        </a14:hiddenFill>
                      </a:ext>
                    </a:extLst>
                  </p:spPr>
                  <p:txBody>
                    <a:bodyPr wrap="none">
                      <a:spAutoFit/>
                    </a:bodyPr>
                    <a:lstStyle/>
                    <a:p>
                      <a:endParaRPr lang="en-US" dirty="0"/>
                    </a:p>
                  </p:txBody>
                </p:sp>
                <p:sp>
                  <p:nvSpPr>
                    <p:cNvPr id="66" name="Straight Connector 65">
                      <a:extLst>
                        <a:ext uri="{FF2B5EF4-FFF2-40B4-BE49-F238E27FC236}">
                          <a16:creationId xmlns:a16="http://schemas.microsoft.com/office/drawing/2014/main" id="{5BF757AA-717D-4C90-B1E9-2562AD1211C6}"/>
                        </a:ext>
                      </a:extLst>
                    </p:cNvPr>
                    <p:cNvSpPr>
                      <a:spLocks noChangeShapeType="1"/>
                    </p:cNvSpPr>
                    <p:nvPr/>
                  </p:nvSpPr>
                  <p:spPr bwMode="auto">
                    <a:xfrm>
                      <a:off x="624" y="3312"/>
                      <a:ext cx="576" cy="0"/>
                    </a:xfrm>
                    <a:prstGeom prst="line">
                      <a:avLst/>
                    </a:prstGeom>
                    <a:noFill/>
                    <a:ln w="28575">
                      <a:solidFill>
                        <a:srgbClr val="002060"/>
                      </a:solidFill>
                      <a:prstDash val="solid"/>
                      <a:round/>
                      <a:headEnd/>
                      <a:tailEnd/>
                    </a:ln>
                    <a:extLst>
                      <a:ext uri="{909E8E84-426E-40dd-AFC4-6F175D3DCCD1}">
                        <a14:hiddenFill xmlns:a14="http://schemas.microsoft.com/office/drawing/2010/main" xmlns="">
                          <a:noFill/>
                        </a14:hiddenFill>
                      </a:ext>
                    </a:extLst>
                  </p:spPr>
                  <p:txBody>
                    <a:bodyPr wrap="none">
                      <a:spAutoFit/>
                    </a:bodyPr>
                    <a:lstStyle/>
                    <a:p>
                      <a:endParaRPr lang="en-US"/>
                    </a:p>
                  </p:txBody>
                </p:sp>
                <p:sp>
                  <p:nvSpPr>
                    <p:cNvPr id="67" name="Straight Connector 66">
                      <a:extLst>
                        <a:ext uri="{FF2B5EF4-FFF2-40B4-BE49-F238E27FC236}">
                          <a16:creationId xmlns:a16="http://schemas.microsoft.com/office/drawing/2014/main" id="{79E3EEE5-2923-45CE-B881-1DD6AAC27E12}"/>
                        </a:ext>
                      </a:extLst>
                    </p:cNvPr>
                    <p:cNvSpPr>
                      <a:spLocks noChangeShapeType="1"/>
                    </p:cNvSpPr>
                    <p:nvPr/>
                  </p:nvSpPr>
                  <p:spPr bwMode="auto">
                    <a:xfrm>
                      <a:off x="624" y="2736"/>
                      <a:ext cx="576" cy="0"/>
                    </a:xfrm>
                    <a:prstGeom prst="line">
                      <a:avLst/>
                    </a:prstGeom>
                    <a:noFill/>
                    <a:ln w="28575">
                      <a:solidFill>
                        <a:srgbClr val="002060"/>
                      </a:solidFill>
                      <a:prstDash val="solid"/>
                      <a:round/>
                      <a:headEnd/>
                      <a:tailEnd/>
                    </a:ln>
                    <a:extLst>
                      <a:ext uri="{909E8E84-426E-40dd-AFC4-6F175D3DCCD1}">
                        <a14:hiddenFill xmlns:a14="http://schemas.microsoft.com/office/drawing/2010/main" xmlns="">
                          <a:noFill/>
                        </a14:hiddenFill>
                      </a:ext>
                    </a:extLst>
                  </p:spPr>
                  <p:txBody>
                    <a:bodyPr wrap="none">
                      <a:spAutoFit/>
                    </a:bodyPr>
                    <a:lstStyle/>
                    <a:p>
                      <a:endParaRPr lang="en-US"/>
                    </a:p>
                  </p:txBody>
                </p:sp>
                <p:sp>
                  <p:nvSpPr>
                    <p:cNvPr id="68" name="Straight Connector 67">
                      <a:extLst>
                        <a:ext uri="{FF2B5EF4-FFF2-40B4-BE49-F238E27FC236}">
                          <a16:creationId xmlns:a16="http://schemas.microsoft.com/office/drawing/2014/main" id="{348C17B2-7170-494C-AAFC-FE0585F927DF}"/>
                        </a:ext>
                      </a:extLst>
                    </p:cNvPr>
                    <p:cNvSpPr>
                      <a:spLocks noChangeShapeType="1"/>
                    </p:cNvSpPr>
                    <p:nvPr/>
                  </p:nvSpPr>
                  <p:spPr bwMode="auto">
                    <a:xfrm>
                      <a:off x="624" y="2160"/>
                      <a:ext cx="576" cy="0"/>
                    </a:xfrm>
                    <a:prstGeom prst="line">
                      <a:avLst/>
                    </a:prstGeom>
                    <a:noFill/>
                    <a:ln w="28575">
                      <a:solidFill>
                        <a:srgbClr val="002060"/>
                      </a:solidFill>
                      <a:prstDash val="solid"/>
                      <a:round/>
                      <a:headEnd/>
                      <a:tailEnd/>
                    </a:ln>
                    <a:extLst>
                      <a:ext uri="{909E8E84-426E-40dd-AFC4-6F175D3DCCD1}">
                        <a14:hiddenFill xmlns:a14="http://schemas.microsoft.com/office/drawing/2010/main" xmlns="">
                          <a:noFill/>
                        </a14:hiddenFill>
                      </a:ext>
                    </a:extLst>
                  </p:spPr>
                  <p:txBody>
                    <a:bodyPr wrap="none">
                      <a:spAutoFit/>
                    </a:bodyPr>
                    <a:lstStyle/>
                    <a:p>
                      <a:endParaRPr lang="en-US"/>
                    </a:p>
                  </p:txBody>
                </p:sp>
              </p:grpSp>
            </p:grpSp>
            <p:grpSp>
              <p:nvGrpSpPr>
                <p:cNvPr id="50" name="Group 49">
                  <a:extLst>
                    <a:ext uri="{FF2B5EF4-FFF2-40B4-BE49-F238E27FC236}">
                      <a16:creationId xmlns:a16="http://schemas.microsoft.com/office/drawing/2014/main" id="{ECF1E28C-39DF-4016-98B6-42845A351AFF}"/>
                    </a:ext>
                  </a:extLst>
                </p:cNvPr>
                <p:cNvGrpSpPr/>
                <p:nvPr/>
              </p:nvGrpSpPr>
              <p:grpSpPr>
                <a:xfrm>
                  <a:off x="699508" y="1456148"/>
                  <a:ext cx="3914164" cy="3722234"/>
                  <a:chOff x="730489" y="1493386"/>
                  <a:chExt cx="3914164" cy="3722234"/>
                </a:xfrm>
              </p:grpSpPr>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C4BE96F7-5DEA-4C05-A604-B6CCDDF86A4C}"/>
                          </a:ext>
                        </a:extLst>
                      </p:cNvPr>
                      <p:cNvSpPr txBox="1"/>
                      <p:nvPr/>
                    </p:nvSpPr>
                    <p:spPr>
                      <a:xfrm>
                        <a:off x="730489" y="4575893"/>
                        <a:ext cx="677943" cy="6397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latin typeface="Cambria Math" panose="02040503050406030204" pitchFamily="18" charset="0"/>
                                    </a:rPr>
                                  </m:ctrlPr>
                                </m:dPr>
                                <m:e>
                                  <m:d>
                                    <m:dPr>
                                      <m:begChr m:val="|"/>
                                      <m:endChr m:val=""/>
                                      <m:ctrlPr>
                                        <a:rPr lang="en-US" sz="2400" i="1" smtClean="0">
                                          <a:latin typeface="Cambria Math" panose="02040503050406030204" pitchFamily="18" charset="0"/>
                                        </a:rPr>
                                      </m:ctrlPr>
                                    </m:dPr>
                                    <m:e>
                                      <m:acc>
                                        <m:accPr>
                                          <m:chr m:val="̃"/>
                                          <m:ctrlPr>
                                            <a:rPr lang="en-US" sz="2400" i="1" smtClean="0">
                                              <a:latin typeface="Cambria Math" panose="02040503050406030204" pitchFamily="18" charset="0"/>
                                            </a:rPr>
                                          </m:ctrlPr>
                                        </m:accPr>
                                        <m:e>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0</m:t>
                                          </m:r>
                                        </m:e>
                                      </m:acc>
                                    </m:e>
                                  </m:d>
                                </m:e>
                              </m:d>
                            </m:oMath>
                          </m:oMathPara>
                        </a14:m>
                        <a:endParaRPr lang="en-US" sz="2400" dirty="0"/>
                      </a:p>
                    </p:txBody>
                  </p:sp>
                </mc:Choice>
                <mc:Fallback xmlns="">
                  <p:sp>
                    <p:nvSpPr>
                      <p:cNvPr id="47" name="TextBox 46">
                        <a:extLst>
                          <a:ext uri="{FF2B5EF4-FFF2-40B4-BE49-F238E27FC236}">
                            <a16:creationId xmlns:a16="http://schemas.microsoft.com/office/drawing/2014/main" id="{F5ADD356-0224-4CCE-8ED9-122D601A3AF4}"/>
                          </a:ext>
                        </a:extLst>
                      </p:cNvPr>
                      <p:cNvSpPr txBox="1">
                        <a:spLocks noRot="1" noChangeAspect="1" noMove="1" noResize="1" noEditPoints="1" noAdjustHandles="1" noChangeArrowheads="1" noChangeShapeType="1" noTextEdit="1"/>
                      </p:cNvSpPr>
                      <p:nvPr/>
                    </p:nvSpPr>
                    <p:spPr>
                      <a:xfrm>
                        <a:off x="730489" y="4575893"/>
                        <a:ext cx="677943" cy="639727"/>
                      </a:xfrm>
                      <a:prstGeom prst="rect">
                        <a:avLst/>
                      </a:prstGeom>
                      <a:blipFill>
                        <a:blip r:embed="rId3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C5A9516A-4D8C-46A0-A54D-5DC8E4EF5E3C}"/>
                          </a:ext>
                        </a:extLst>
                      </p:cNvPr>
                      <p:cNvSpPr txBox="1"/>
                      <p:nvPr/>
                    </p:nvSpPr>
                    <p:spPr>
                      <a:xfrm>
                        <a:off x="3966710" y="4076573"/>
                        <a:ext cx="677943" cy="6397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latin typeface="Cambria Math" panose="02040503050406030204" pitchFamily="18" charset="0"/>
                                    </a:rPr>
                                  </m:ctrlPr>
                                </m:dPr>
                                <m:e>
                                  <m:d>
                                    <m:dPr>
                                      <m:begChr m:val="|"/>
                                      <m:endChr m:val=""/>
                                      <m:ctrlPr>
                                        <a:rPr lang="en-US" sz="2400" i="1" smtClean="0">
                                          <a:latin typeface="Cambria Math" panose="02040503050406030204" pitchFamily="18" charset="0"/>
                                        </a:rPr>
                                      </m:ctrlPr>
                                    </m:dPr>
                                    <m:e>
                                      <m:acc>
                                        <m:accPr>
                                          <m:chr m:val="̃"/>
                                          <m:ctrlPr>
                                            <a:rPr lang="en-US" sz="2400" i="1" smtClean="0">
                                              <a:latin typeface="Cambria Math" panose="02040503050406030204" pitchFamily="18" charset="0"/>
                                            </a:rPr>
                                          </m:ctrlPr>
                                        </m:accPr>
                                        <m:e>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0</m:t>
                                          </m:r>
                                        </m:e>
                                      </m:acc>
                                    </m:e>
                                  </m:d>
                                </m:e>
                              </m:d>
                            </m:oMath>
                          </m:oMathPara>
                        </a14:m>
                        <a:endParaRPr lang="en-US" sz="2400" dirty="0"/>
                      </a:p>
                    </p:txBody>
                  </p:sp>
                </mc:Choice>
                <mc:Fallback xmlns="">
                  <p:sp>
                    <p:nvSpPr>
                      <p:cNvPr id="90" name="TextBox 89">
                        <a:extLst>
                          <a:ext uri="{FF2B5EF4-FFF2-40B4-BE49-F238E27FC236}">
                            <a16:creationId xmlns:a16="http://schemas.microsoft.com/office/drawing/2014/main" id="{B2DA0440-F518-430E-BF5A-9D5834CAA402}"/>
                          </a:ext>
                        </a:extLst>
                      </p:cNvPr>
                      <p:cNvSpPr txBox="1">
                        <a:spLocks noRot="1" noChangeAspect="1" noMove="1" noResize="1" noEditPoints="1" noAdjustHandles="1" noChangeArrowheads="1" noChangeShapeType="1" noTextEdit="1"/>
                      </p:cNvSpPr>
                      <p:nvPr/>
                    </p:nvSpPr>
                    <p:spPr>
                      <a:xfrm>
                        <a:off x="3966710" y="4076573"/>
                        <a:ext cx="677943" cy="639727"/>
                      </a:xfrm>
                      <a:prstGeom prst="rect">
                        <a:avLst/>
                      </a:prstGeom>
                      <a:blipFill>
                        <a:blip r:embed="rId3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BF0BF98F-17A4-434D-89F9-1779A3C4CEDD}"/>
                          </a:ext>
                        </a:extLst>
                      </p:cNvPr>
                      <p:cNvSpPr txBox="1"/>
                      <p:nvPr/>
                    </p:nvSpPr>
                    <p:spPr>
                      <a:xfrm>
                        <a:off x="3966710" y="3300013"/>
                        <a:ext cx="677943" cy="6397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latin typeface="Cambria Math" panose="02040503050406030204" pitchFamily="18" charset="0"/>
                                    </a:rPr>
                                  </m:ctrlPr>
                                </m:dPr>
                                <m:e>
                                  <m:d>
                                    <m:dPr>
                                      <m:begChr m:val="|"/>
                                      <m:endChr m:val=""/>
                                      <m:ctrlPr>
                                        <a:rPr lang="en-US" sz="2400" i="1" smtClean="0">
                                          <a:latin typeface="Cambria Math" panose="02040503050406030204" pitchFamily="18" charset="0"/>
                                        </a:rPr>
                                      </m:ctrlPr>
                                    </m:dPr>
                                    <m:e>
                                      <m:acc>
                                        <m:accPr>
                                          <m:chr m:val="̃"/>
                                          <m:ctrlPr>
                                            <a:rPr lang="en-US" sz="2400" i="1" smtClean="0">
                                              <a:latin typeface="Cambria Math" panose="02040503050406030204" pitchFamily="18" charset="0"/>
                                            </a:rPr>
                                          </m:ctrlPr>
                                        </m:accPr>
                                        <m:e>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1</m:t>
                                          </m:r>
                                        </m:e>
                                      </m:acc>
                                    </m:e>
                                  </m:d>
                                </m:e>
                              </m:d>
                            </m:oMath>
                          </m:oMathPara>
                        </a14:m>
                        <a:endParaRPr lang="en-US" sz="2400" dirty="0"/>
                      </a:p>
                    </p:txBody>
                  </p:sp>
                </mc:Choice>
                <mc:Fallback xmlns="">
                  <p:sp>
                    <p:nvSpPr>
                      <p:cNvPr id="91" name="TextBox 90">
                        <a:extLst>
                          <a:ext uri="{FF2B5EF4-FFF2-40B4-BE49-F238E27FC236}">
                            <a16:creationId xmlns:a16="http://schemas.microsoft.com/office/drawing/2014/main" id="{E3629A41-F185-44EB-86F0-B52BD2E41C81}"/>
                          </a:ext>
                        </a:extLst>
                      </p:cNvPr>
                      <p:cNvSpPr txBox="1">
                        <a:spLocks noRot="1" noChangeAspect="1" noMove="1" noResize="1" noEditPoints="1" noAdjustHandles="1" noChangeArrowheads="1" noChangeShapeType="1" noTextEdit="1"/>
                      </p:cNvSpPr>
                      <p:nvPr/>
                    </p:nvSpPr>
                    <p:spPr>
                      <a:xfrm>
                        <a:off x="3966710" y="3300013"/>
                        <a:ext cx="677943" cy="639727"/>
                      </a:xfrm>
                      <a:prstGeom prst="rect">
                        <a:avLst/>
                      </a:prstGeom>
                      <a:blipFill>
                        <a:blip r:embed="rId3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BCA0E129-4402-4523-9280-F105EBFA3884}"/>
                          </a:ext>
                        </a:extLst>
                      </p:cNvPr>
                      <p:cNvSpPr txBox="1"/>
                      <p:nvPr/>
                    </p:nvSpPr>
                    <p:spPr>
                      <a:xfrm>
                        <a:off x="3966710" y="2407786"/>
                        <a:ext cx="677943" cy="6397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latin typeface="Cambria Math" panose="02040503050406030204" pitchFamily="18" charset="0"/>
                                    </a:rPr>
                                  </m:ctrlPr>
                                </m:dPr>
                                <m:e>
                                  <m:d>
                                    <m:dPr>
                                      <m:begChr m:val="|"/>
                                      <m:endChr m:val=""/>
                                      <m:ctrlPr>
                                        <a:rPr lang="en-US" sz="2400" i="1" smtClean="0">
                                          <a:latin typeface="Cambria Math" panose="02040503050406030204" pitchFamily="18" charset="0"/>
                                        </a:rPr>
                                      </m:ctrlPr>
                                    </m:dPr>
                                    <m:e>
                                      <m:acc>
                                        <m:accPr>
                                          <m:chr m:val="̃"/>
                                          <m:ctrlPr>
                                            <a:rPr lang="en-US" sz="2400" i="1" smtClean="0">
                                              <a:latin typeface="Cambria Math" panose="02040503050406030204" pitchFamily="18" charset="0"/>
                                            </a:rPr>
                                          </m:ctrlPr>
                                        </m:accPr>
                                        <m:e>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2</m:t>
                                          </m:r>
                                        </m:e>
                                      </m:acc>
                                    </m:e>
                                  </m:d>
                                </m:e>
                              </m:d>
                            </m:oMath>
                          </m:oMathPara>
                        </a14:m>
                        <a:endParaRPr lang="en-US" sz="2400" dirty="0"/>
                      </a:p>
                    </p:txBody>
                  </p:sp>
                </mc:Choice>
                <mc:Fallback xmlns="">
                  <p:sp>
                    <p:nvSpPr>
                      <p:cNvPr id="92" name="TextBox 91">
                        <a:extLst>
                          <a:ext uri="{FF2B5EF4-FFF2-40B4-BE49-F238E27FC236}">
                            <a16:creationId xmlns:a16="http://schemas.microsoft.com/office/drawing/2014/main" id="{92CD66B3-FE94-4B33-B0F6-74AF067658DC}"/>
                          </a:ext>
                        </a:extLst>
                      </p:cNvPr>
                      <p:cNvSpPr txBox="1">
                        <a:spLocks noRot="1" noChangeAspect="1" noMove="1" noResize="1" noEditPoints="1" noAdjustHandles="1" noChangeArrowheads="1" noChangeShapeType="1" noTextEdit="1"/>
                      </p:cNvSpPr>
                      <p:nvPr/>
                    </p:nvSpPr>
                    <p:spPr>
                      <a:xfrm>
                        <a:off x="3966710" y="2407786"/>
                        <a:ext cx="677943" cy="639727"/>
                      </a:xfrm>
                      <a:prstGeom prst="rect">
                        <a:avLst/>
                      </a:prstGeom>
                      <a:blipFill>
                        <a:blip r:embed="rId4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7A117A3B-C8D0-418D-A427-DBAE4D148A80}"/>
                          </a:ext>
                        </a:extLst>
                      </p:cNvPr>
                      <p:cNvSpPr txBox="1"/>
                      <p:nvPr/>
                    </p:nvSpPr>
                    <p:spPr>
                      <a:xfrm>
                        <a:off x="3966709" y="1493386"/>
                        <a:ext cx="677943" cy="6397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latin typeface="Cambria Math" panose="02040503050406030204" pitchFamily="18" charset="0"/>
                                    </a:rPr>
                                  </m:ctrlPr>
                                </m:dPr>
                                <m:e>
                                  <m:d>
                                    <m:dPr>
                                      <m:begChr m:val="|"/>
                                      <m:endChr m:val=""/>
                                      <m:ctrlPr>
                                        <a:rPr lang="en-US" sz="2400" i="1" smtClean="0">
                                          <a:latin typeface="Cambria Math" panose="02040503050406030204" pitchFamily="18" charset="0"/>
                                        </a:rPr>
                                      </m:ctrlPr>
                                    </m:dPr>
                                    <m:e>
                                      <m:acc>
                                        <m:accPr>
                                          <m:chr m:val="̃"/>
                                          <m:ctrlPr>
                                            <a:rPr lang="en-US" sz="2400" i="1" smtClean="0">
                                              <a:latin typeface="Cambria Math" panose="02040503050406030204" pitchFamily="18" charset="0"/>
                                            </a:rPr>
                                          </m:ctrlPr>
                                        </m:accPr>
                                        <m:e>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3</m:t>
                                          </m:r>
                                        </m:e>
                                      </m:acc>
                                    </m:e>
                                  </m:d>
                                </m:e>
                              </m:d>
                            </m:oMath>
                          </m:oMathPara>
                        </a14:m>
                        <a:endParaRPr lang="en-US" sz="2400" dirty="0"/>
                      </a:p>
                    </p:txBody>
                  </p:sp>
                </mc:Choice>
                <mc:Fallback xmlns="">
                  <p:sp>
                    <p:nvSpPr>
                      <p:cNvPr id="93" name="TextBox 92">
                        <a:extLst>
                          <a:ext uri="{FF2B5EF4-FFF2-40B4-BE49-F238E27FC236}">
                            <a16:creationId xmlns:a16="http://schemas.microsoft.com/office/drawing/2014/main" id="{0EDC7D4D-653D-4BF0-8D06-C8C664604782}"/>
                          </a:ext>
                        </a:extLst>
                      </p:cNvPr>
                      <p:cNvSpPr txBox="1">
                        <a:spLocks noRot="1" noChangeAspect="1" noMove="1" noResize="1" noEditPoints="1" noAdjustHandles="1" noChangeArrowheads="1" noChangeShapeType="1" noTextEdit="1"/>
                      </p:cNvSpPr>
                      <p:nvPr/>
                    </p:nvSpPr>
                    <p:spPr>
                      <a:xfrm>
                        <a:off x="3966709" y="1493386"/>
                        <a:ext cx="677943" cy="639727"/>
                      </a:xfrm>
                      <a:prstGeom prst="rect">
                        <a:avLst/>
                      </a:prstGeom>
                      <a:blipFill>
                        <a:blip r:embed="rId4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2A1A7298-F29F-428D-97B4-EC2C774D7D61}"/>
                          </a:ext>
                        </a:extLst>
                      </p:cNvPr>
                      <p:cNvSpPr txBox="1"/>
                      <p:nvPr/>
                    </p:nvSpPr>
                    <p:spPr>
                      <a:xfrm>
                        <a:off x="746663" y="3601407"/>
                        <a:ext cx="677943" cy="6397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latin typeface="Cambria Math" panose="02040503050406030204" pitchFamily="18" charset="0"/>
                                    </a:rPr>
                                  </m:ctrlPr>
                                </m:dPr>
                                <m:e>
                                  <m:d>
                                    <m:dPr>
                                      <m:begChr m:val="|"/>
                                      <m:endChr m:val=""/>
                                      <m:ctrlPr>
                                        <a:rPr lang="en-US" sz="2400" i="1" smtClean="0">
                                          <a:latin typeface="Cambria Math" panose="02040503050406030204" pitchFamily="18" charset="0"/>
                                        </a:rPr>
                                      </m:ctrlPr>
                                    </m:dPr>
                                    <m:e>
                                      <m:acc>
                                        <m:accPr>
                                          <m:chr m:val="̃"/>
                                          <m:ctrlPr>
                                            <a:rPr lang="en-US" sz="2400" i="1" smtClean="0">
                                              <a:latin typeface="Cambria Math" panose="02040503050406030204" pitchFamily="18" charset="0"/>
                                            </a:rPr>
                                          </m:ctrlPr>
                                        </m:accPr>
                                        <m:e>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1</m:t>
                                          </m:r>
                                        </m:e>
                                      </m:acc>
                                    </m:e>
                                  </m:d>
                                </m:e>
                              </m:d>
                            </m:oMath>
                          </m:oMathPara>
                        </a14:m>
                        <a:endParaRPr lang="en-US" sz="2400" dirty="0"/>
                      </a:p>
                    </p:txBody>
                  </p:sp>
                </mc:Choice>
                <mc:Fallback xmlns="">
                  <p:sp>
                    <p:nvSpPr>
                      <p:cNvPr id="94" name="TextBox 93">
                        <a:extLst>
                          <a:ext uri="{FF2B5EF4-FFF2-40B4-BE49-F238E27FC236}">
                            <a16:creationId xmlns:a16="http://schemas.microsoft.com/office/drawing/2014/main" id="{CC408557-D3BB-400D-8DF2-1F34DAA45AAC}"/>
                          </a:ext>
                        </a:extLst>
                      </p:cNvPr>
                      <p:cNvSpPr txBox="1">
                        <a:spLocks noRot="1" noChangeAspect="1" noMove="1" noResize="1" noEditPoints="1" noAdjustHandles="1" noChangeArrowheads="1" noChangeShapeType="1" noTextEdit="1"/>
                      </p:cNvSpPr>
                      <p:nvPr/>
                    </p:nvSpPr>
                    <p:spPr>
                      <a:xfrm>
                        <a:off x="746663" y="3601407"/>
                        <a:ext cx="677943" cy="639727"/>
                      </a:xfrm>
                      <a:prstGeom prst="rect">
                        <a:avLst/>
                      </a:prstGeom>
                      <a:blipFill>
                        <a:blip r:embed="rId4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BE52EBBE-3B14-4664-8B30-97C2529BA3A2}"/>
                          </a:ext>
                        </a:extLst>
                      </p:cNvPr>
                      <p:cNvSpPr txBox="1"/>
                      <p:nvPr/>
                    </p:nvSpPr>
                    <p:spPr>
                      <a:xfrm>
                        <a:off x="747993" y="2645042"/>
                        <a:ext cx="677943" cy="6397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latin typeface="Cambria Math" panose="02040503050406030204" pitchFamily="18" charset="0"/>
                                    </a:rPr>
                                  </m:ctrlPr>
                                </m:dPr>
                                <m:e>
                                  <m:d>
                                    <m:dPr>
                                      <m:begChr m:val="|"/>
                                      <m:endChr m:val=""/>
                                      <m:ctrlPr>
                                        <a:rPr lang="en-US" sz="2400" i="1" smtClean="0">
                                          <a:latin typeface="Cambria Math" panose="02040503050406030204" pitchFamily="18" charset="0"/>
                                        </a:rPr>
                                      </m:ctrlPr>
                                    </m:dPr>
                                    <m:e>
                                      <m:acc>
                                        <m:accPr>
                                          <m:chr m:val="̃"/>
                                          <m:ctrlPr>
                                            <a:rPr lang="en-US" sz="2400" i="1" smtClean="0">
                                              <a:latin typeface="Cambria Math" panose="02040503050406030204" pitchFamily="18" charset="0"/>
                                            </a:rPr>
                                          </m:ctrlPr>
                                        </m:accPr>
                                        <m:e>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2</m:t>
                                          </m:r>
                                        </m:e>
                                      </m:acc>
                                    </m:e>
                                  </m:d>
                                </m:e>
                              </m:d>
                            </m:oMath>
                          </m:oMathPara>
                        </a14:m>
                        <a:endParaRPr lang="en-US" sz="2400" dirty="0"/>
                      </a:p>
                    </p:txBody>
                  </p:sp>
                </mc:Choice>
                <mc:Fallback xmlns="">
                  <p:sp>
                    <p:nvSpPr>
                      <p:cNvPr id="95" name="TextBox 94">
                        <a:extLst>
                          <a:ext uri="{FF2B5EF4-FFF2-40B4-BE49-F238E27FC236}">
                            <a16:creationId xmlns:a16="http://schemas.microsoft.com/office/drawing/2014/main" id="{2D6E3A05-0B77-47DF-8E66-1E6C29E543ED}"/>
                          </a:ext>
                        </a:extLst>
                      </p:cNvPr>
                      <p:cNvSpPr txBox="1">
                        <a:spLocks noRot="1" noChangeAspect="1" noMove="1" noResize="1" noEditPoints="1" noAdjustHandles="1" noChangeArrowheads="1" noChangeShapeType="1" noTextEdit="1"/>
                      </p:cNvSpPr>
                      <p:nvPr/>
                    </p:nvSpPr>
                    <p:spPr>
                      <a:xfrm>
                        <a:off x="747993" y="2645042"/>
                        <a:ext cx="677943" cy="639727"/>
                      </a:xfrm>
                      <a:prstGeom prst="rect">
                        <a:avLst/>
                      </a:prstGeom>
                      <a:blipFill>
                        <a:blip r:embed="rId4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29890D36-047F-4979-8678-CD95DC5BE58A}"/>
                          </a:ext>
                        </a:extLst>
                      </p:cNvPr>
                      <p:cNvSpPr txBox="1"/>
                      <p:nvPr/>
                    </p:nvSpPr>
                    <p:spPr>
                      <a:xfrm>
                        <a:off x="759629" y="1684327"/>
                        <a:ext cx="677943" cy="6397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latin typeface="Cambria Math" panose="02040503050406030204" pitchFamily="18" charset="0"/>
                                    </a:rPr>
                                  </m:ctrlPr>
                                </m:dPr>
                                <m:e>
                                  <m:d>
                                    <m:dPr>
                                      <m:begChr m:val="|"/>
                                      <m:endChr m:val=""/>
                                      <m:ctrlPr>
                                        <a:rPr lang="en-US" sz="2400" i="1" smtClean="0">
                                          <a:latin typeface="Cambria Math" panose="02040503050406030204" pitchFamily="18" charset="0"/>
                                        </a:rPr>
                                      </m:ctrlPr>
                                    </m:dPr>
                                    <m:e>
                                      <m:acc>
                                        <m:accPr>
                                          <m:chr m:val="̃"/>
                                          <m:ctrlPr>
                                            <a:rPr lang="en-US" sz="2400" i="1" smtClean="0">
                                              <a:latin typeface="Cambria Math" panose="02040503050406030204" pitchFamily="18" charset="0"/>
                                            </a:rPr>
                                          </m:ctrlPr>
                                        </m:accPr>
                                        <m:e>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3</m:t>
                                          </m:r>
                                        </m:e>
                                      </m:acc>
                                    </m:e>
                                  </m:d>
                                </m:e>
                              </m:d>
                            </m:oMath>
                          </m:oMathPara>
                        </a14:m>
                        <a:endParaRPr lang="en-US" sz="2400" dirty="0"/>
                      </a:p>
                    </p:txBody>
                  </p:sp>
                </mc:Choice>
                <mc:Fallback xmlns="">
                  <p:sp>
                    <p:nvSpPr>
                      <p:cNvPr id="96" name="TextBox 95">
                        <a:extLst>
                          <a:ext uri="{FF2B5EF4-FFF2-40B4-BE49-F238E27FC236}">
                            <a16:creationId xmlns:a16="http://schemas.microsoft.com/office/drawing/2014/main" id="{E01476AB-B416-441E-A400-5FD9DAE150D6}"/>
                          </a:ext>
                        </a:extLst>
                      </p:cNvPr>
                      <p:cNvSpPr txBox="1">
                        <a:spLocks noRot="1" noChangeAspect="1" noMove="1" noResize="1" noEditPoints="1" noAdjustHandles="1" noChangeArrowheads="1" noChangeShapeType="1" noTextEdit="1"/>
                      </p:cNvSpPr>
                      <p:nvPr/>
                    </p:nvSpPr>
                    <p:spPr>
                      <a:xfrm>
                        <a:off x="759629" y="1684327"/>
                        <a:ext cx="677943" cy="639727"/>
                      </a:xfrm>
                      <a:prstGeom prst="rect">
                        <a:avLst/>
                      </a:prstGeom>
                      <a:blipFill>
                        <a:blip r:embed="rId44"/>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6" name="Rectangle 5"/>
                  <p:cNvSpPr/>
                  <p:nvPr/>
                </p:nvSpPr>
                <p:spPr>
                  <a:xfrm>
                    <a:off x="9007725" y="4311756"/>
                    <a:ext cx="37542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i="1">
                              <a:latin typeface="Cambria Math" panose="02040503050406030204" pitchFamily="18" charset="0"/>
                              <a:ea typeface="Cambria Math" panose="02040503050406030204" pitchFamily="18" charset="0"/>
                            </a:rPr>
                            <m:t>Δ</m:t>
                          </m:r>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9007725" y="4311756"/>
                    <a:ext cx="375423" cy="369332"/>
                  </a:xfrm>
                  <a:prstGeom prst="rect">
                    <a:avLst/>
                  </a:prstGeom>
                  <a:blipFill>
                    <a:blip r:embed="rId51"/>
                    <a:stretch>
                      <a:fillRect/>
                    </a:stretch>
                  </a:blipFill>
                </p:spPr>
                <p:txBody>
                  <a:bodyPr/>
                  <a:lstStyle/>
                  <a:p>
                    <a:r>
                      <a:rPr lang="en-US">
                        <a:noFill/>
                      </a:rPr>
                      <a:t> </a:t>
                    </a:r>
                  </a:p>
                </p:txBody>
              </p:sp>
            </mc:Fallback>
          </mc:AlternateContent>
        </p:grpSp>
      </p:grpSp>
      <p:sp>
        <p:nvSpPr>
          <p:cNvPr id="2" name="Title 1"/>
          <p:cNvSpPr>
            <a:spLocks noGrp="1"/>
          </p:cNvSpPr>
          <p:nvPr>
            <p:ph type="title"/>
          </p:nvPr>
        </p:nvSpPr>
        <p:spPr>
          <a:xfrm>
            <a:off x="187547" y="-53071"/>
            <a:ext cx="9618785" cy="904607"/>
          </a:xfrm>
        </p:spPr>
        <p:txBody>
          <a:bodyPr/>
          <a:lstStyle/>
          <a:p>
            <a:pPr rtl="0" eaLnBrk="1" latinLnBrk="0" hangingPunct="1"/>
            <a:r>
              <a:rPr lang="en-US" sz="3200" u="none" kern="1200" dirty="0">
                <a:solidFill>
                  <a:srgbClr val="000000"/>
                </a:solidFill>
                <a:effectLst/>
                <a:latin typeface="Calibri" panose="020F0502020204030204" pitchFamily="34" charset="0"/>
                <a:ea typeface="+mn-ea"/>
                <a:cs typeface="+mn-cs"/>
              </a:rPr>
              <a:t>Read out qubit with resonator frequency shift</a:t>
            </a:r>
            <a:endParaRPr lang="en-US" u="none" dirty="0">
              <a:effectLst/>
            </a:endParaRPr>
          </a:p>
        </p:txBody>
      </p:sp>
      <p:sp>
        <p:nvSpPr>
          <p:cNvPr id="9" name="TextBox 8"/>
          <p:cNvSpPr txBox="1"/>
          <p:nvPr/>
        </p:nvSpPr>
        <p:spPr>
          <a:xfrm>
            <a:off x="344273" y="6488668"/>
            <a:ext cx="2674771" cy="369332"/>
          </a:xfrm>
          <a:prstGeom prst="rect">
            <a:avLst/>
          </a:prstGeom>
          <a:noFill/>
        </p:spPr>
        <p:txBody>
          <a:bodyPr wrap="none" rtlCol="0">
            <a:spAutoFit/>
          </a:bodyPr>
          <a:lstStyle/>
          <a:p>
            <a:r>
              <a:rPr lang="en-US" dirty="0"/>
              <a:t>Shuster Thesis, Yale (2007)</a:t>
            </a:r>
          </a:p>
        </p:txBody>
      </p:sp>
      <p:sp>
        <p:nvSpPr>
          <p:cNvPr id="10" name="Rectangle 9">
            <a:extLst>
              <a:ext uri="{FF2B5EF4-FFF2-40B4-BE49-F238E27FC236}">
                <a16:creationId xmlns:a16="http://schemas.microsoft.com/office/drawing/2014/main" id="{012FC4FA-CE58-4408-F871-EFC741D2009F}"/>
              </a:ext>
            </a:extLst>
          </p:cNvPr>
          <p:cNvSpPr/>
          <p:nvPr/>
        </p:nvSpPr>
        <p:spPr>
          <a:xfrm>
            <a:off x="8882451" y="1066800"/>
            <a:ext cx="2220659" cy="48259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501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7|6.8|0.6|18.1|13|11.3|0.5|22.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ef85bd6-2a61-42a0-bcc8-8ee04b459e4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43179E12B26354DBB5F8C6232D1B07D" ma:contentTypeVersion="9" ma:contentTypeDescription="Create a new document." ma:contentTypeScope="" ma:versionID="33749d87a4d6f29d75f2ad2e89c0ddc4">
  <xsd:schema xmlns:xsd="http://www.w3.org/2001/XMLSchema" xmlns:xs="http://www.w3.org/2001/XMLSchema" xmlns:p="http://schemas.microsoft.com/office/2006/metadata/properties" xmlns:ns3="1ef85bd6-2a61-42a0-bcc8-8ee04b459e4c" xmlns:ns4="c327e6e2-b635-47ba-976f-eb2a29866797" targetNamespace="http://schemas.microsoft.com/office/2006/metadata/properties" ma:root="true" ma:fieldsID="95f575dc2bf06256316448c00d8f9f31" ns3:_="" ns4:_="">
    <xsd:import namespace="1ef85bd6-2a61-42a0-bcc8-8ee04b459e4c"/>
    <xsd:import namespace="c327e6e2-b635-47ba-976f-eb2a2986679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_activity" minOccurs="0"/>
                <xsd:element ref="ns4:SharedWithUsers" minOccurs="0"/>
                <xsd:element ref="ns4:SharedWithDetails" minOccurs="0"/>
                <xsd:element ref="ns4:SharingHintHash"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f85bd6-2a61-42a0-bcc8-8ee04b459e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activity" ma:index="12"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27e6e2-b635-47ba-976f-eb2a2986679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8E7DE3-2C21-4E92-AC7D-784A9CD92D78}">
  <ds:schemaRefs>
    <ds:schemaRef ds:uri="http://schemas.microsoft.com/office/2006/documentManagement/types"/>
    <ds:schemaRef ds:uri="http://purl.org/dc/dcmitype/"/>
    <ds:schemaRef ds:uri="http://schemas.microsoft.com/office/2006/metadata/properties"/>
    <ds:schemaRef ds:uri="http://schemas.openxmlformats.org/package/2006/metadata/core-properties"/>
    <ds:schemaRef ds:uri="http://schemas.microsoft.com/office/infopath/2007/PartnerControls"/>
    <ds:schemaRef ds:uri="http://purl.org/dc/elements/1.1/"/>
    <ds:schemaRef ds:uri="c327e6e2-b635-47ba-976f-eb2a29866797"/>
    <ds:schemaRef ds:uri="1ef85bd6-2a61-42a0-bcc8-8ee04b459e4c"/>
    <ds:schemaRef ds:uri="http://www.w3.org/XML/1998/namespace"/>
    <ds:schemaRef ds:uri="http://purl.org/dc/terms/"/>
  </ds:schemaRefs>
</ds:datastoreItem>
</file>

<file path=customXml/itemProps2.xml><?xml version="1.0" encoding="utf-8"?>
<ds:datastoreItem xmlns:ds="http://schemas.openxmlformats.org/officeDocument/2006/customXml" ds:itemID="{2C5BAA09-500E-4C49-A820-739D509E52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f85bd6-2a61-42a0-bcc8-8ee04b459e4c"/>
    <ds:schemaRef ds:uri="c327e6e2-b635-47ba-976f-eb2a298667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7764DEA-F93F-43E5-AF9E-ED05285908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9340</TotalTime>
  <Words>3426</Words>
  <Application>Microsoft Office PowerPoint</Application>
  <PresentationFormat>Widescreen</PresentationFormat>
  <Paragraphs>493</Paragraphs>
  <Slides>36</Slides>
  <Notes>15</Notes>
  <HiddenSlides>1</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2</vt:i4>
      </vt:variant>
      <vt:variant>
        <vt:lpstr>Slide Titles</vt:lpstr>
      </vt:variant>
      <vt:variant>
        <vt:i4>36</vt:i4>
      </vt:variant>
    </vt:vector>
  </HeadingPairs>
  <TitlesOfParts>
    <vt:vector size="56" baseType="lpstr">
      <vt:lpstr>Arial</vt:lpstr>
      <vt:lpstr>Arial</vt:lpstr>
      <vt:lpstr>Calibri</vt:lpstr>
      <vt:lpstr>Calibri Light</vt:lpstr>
      <vt:lpstr>Cambria Math</vt:lpstr>
      <vt:lpstr>Courier</vt:lpstr>
      <vt:lpstr>Helvetica</vt:lpstr>
      <vt:lpstr>Helvetica-Bold</vt:lpstr>
      <vt:lpstr>HelveticaLTStd-Roman</vt:lpstr>
      <vt:lpstr>Mathcad UniMath</vt:lpstr>
      <vt:lpstr>Mathematica3Mono</vt:lpstr>
      <vt:lpstr>Matura MT Script Capitals</vt:lpstr>
      <vt:lpstr>Symbol</vt:lpstr>
      <vt:lpstr>Times New Roman</vt:lpstr>
      <vt:lpstr>Times-Bold</vt:lpstr>
      <vt:lpstr>Times-Roman</vt:lpstr>
      <vt:lpstr>Wingdings</vt:lpstr>
      <vt:lpstr>Office Theme</vt:lpstr>
      <vt:lpstr>Document</vt:lpstr>
      <vt:lpstr>Graph</vt:lpstr>
      <vt:lpstr>USQIS Summer School 2023</vt:lpstr>
      <vt:lpstr>The Quantum Computing Challenge</vt:lpstr>
      <vt:lpstr>Focus today on Transmon qubits</vt:lpstr>
      <vt:lpstr>PowerPoint Presentation</vt:lpstr>
      <vt:lpstr>1st  key component of superconducting circuits - resonators</vt:lpstr>
      <vt:lpstr>2nd key component – Josephson junction </vt:lpstr>
      <vt:lpstr>Add a capacitor in parallel to JJ to tune it to drive with a pulse</vt:lpstr>
      <vt:lpstr>Capacitively couple: Transmission line + Plasmon = “Transmon” </vt:lpstr>
      <vt:lpstr>Read out qubit with resonator frequency shift</vt:lpstr>
      <vt:lpstr>Typical superconducting transmon qubit circuit </vt:lpstr>
      <vt:lpstr>Test chip example – SQMS Round Robin Chip</vt:lpstr>
      <vt:lpstr>Circuit design – steps and objectives</vt:lpstr>
      <vt:lpstr>Minimizing loss in quantum circuits to get long coherence</vt:lpstr>
      <vt:lpstr>From drawing to circuit model</vt:lpstr>
      <vt:lpstr>Full drawing of circuit model for 2 qubits– include all parasitic capacitances! </vt:lpstr>
      <vt:lpstr>PowerPoint Presentation</vt:lpstr>
      <vt:lpstr>From Substrate to      Device: - Subtractive etching - Additive lift-off</vt:lpstr>
      <vt:lpstr>Subtractive etching process</vt:lpstr>
      <vt:lpstr>Resonators, circuitry typically patterning using subtractive etching</vt:lpstr>
      <vt:lpstr>Lift off Process (additive)</vt:lpstr>
      <vt:lpstr>Liftoff typically used to fabricate submicron Al/AlOx/Al Junctions</vt:lpstr>
      <vt:lpstr>Josephson junctions - sensitive to atomic-level defects</vt:lpstr>
      <vt:lpstr>Josephson Junction Process at FNAL (Dolan bridge)</vt:lpstr>
      <vt:lpstr>PowerPoint Presentation</vt:lpstr>
      <vt:lpstr>Estimating Junction Properties based on RT Resistance Measurement</vt:lpstr>
      <vt:lpstr>Qubit initialization and (de)coherence </vt:lpstr>
      <vt:lpstr>Measurements: Dilution refrigerator &amp; packaging</vt:lpstr>
      <vt:lpstr>At bottom – magnetic shield, cold finger, sample boxes</vt:lpstr>
      <vt:lpstr>Sample box for Chips (packaging)</vt:lpstr>
      <vt:lpstr>Package for the SQMS Round Robin study</vt:lpstr>
      <vt:lpstr>Optimize the package for best possible performance</vt:lpstr>
      <vt:lpstr>Sample Box and Silicon Chip with Wirebonds</vt:lpstr>
      <vt:lpstr>Add Copper Plating to Inside Wall of Board to Shield the Chip </vt:lpstr>
      <vt:lpstr>Add Vias to the Board Study Higher Frequency Modes</vt:lpstr>
      <vt:lpstr>Ensure Cavity Modes with the Silicon Chip are far from qubit, resonators </vt:lpstr>
      <vt:lpstr>Wirebondering Packages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Mustafa Bal</dc:creator>
  <cp:lastModifiedBy>Mustafa Bal</cp:lastModifiedBy>
  <cp:revision>50</cp:revision>
  <dcterms:created xsi:type="dcterms:W3CDTF">2023-07-27T19:36:52Z</dcterms:created>
  <dcterms:modified xsi:type="dcterms:W3CDTF">2023-08-08T19:14:49Z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0x010100B43179E12B26354DBB5F8C6232D1B07D</vt:lpwstr>
  </property>
</Properties>
</file>