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5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69" y="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06684-6D26-4E5B-B42F-5E0EA1B83EA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23EAF-A1EA-4A89-80AB-0870C5E9E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2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1067E-2A27-4577-9338-C5029A3B4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6871"/>
            <a:ext cx="9144000" cy="3223092"/>
          </a:xfrm>
        </p:spPr>
        <p:txBody>
          <a:bodyPr anchor="ctr" anchorCtr="0">
            <a:normAutofit/>
          </a:bodyPr>
          <a:lstStyle>
            <a:lvl1pPr algn="ctr">
              <a:lnSpc>
                <a:spcPct val="100000"/>
              </a:lnSpc>
              <a:defRPr sz="4800" baseline="0">
                <a:latin typeface="Montserrat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CA929A-7F11-40F7-9A09-B51AD7E31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Montserrat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B8DEF-A6E2-4686-82A7-9D18FB58F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0F7F7-D752-4516-B7B1-80C7CE53B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BF622-1C79-4642-BAB3-98AB5BE2B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9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BAF6C-99AB-47B0-8E53-9D30825AA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86E475-72ED-4BFC-B8CA-9188A33BB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4EE14-2743-410F-AA64-7C4F2D41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EFDBB-D1FB-4283-B6F9-1D220AD8A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77FC8-C2EC-4CCE-B911-F6275C8D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8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88C283-28A2-4B25-A5A7-73D5ADD29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E72C29-2931-45BB-BC7E-05117819B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2A920-A086-4CA8-B1DF-4E776D459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E5243-3719-414A-BC0A-E85DDAC0B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B016B-6371-4176-ABC0-33A32E28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2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2B633-3B6A-45E3-A3CE-00BD98C9A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FEFB8-BAF4-4681-BA96-6CB7ACEC0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0789F-B60D-4CD6-8835-6CFDB41E5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1B99A-1331-4563-AE06-7D8218102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E5A01-AF58-4E0F-9F57-551DEDCAA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9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541C-C2BF-411A-B132-80982857B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0557C-57DD-4C7B-8683-E8F64EDEA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EDF9F-65F0-4BA3-9A75-22D1D59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53EAA-B081-4223-AEAB-CF748336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E170F-9C53-46D5-AD8E-D165C87F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3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15D46-86EE-4CE9-95A6-53DC03478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49BE3-8791-408D-A10A-7CB1213468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059F8-6DBC-4B8A-90AD-E3DC0112A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95E3B-985E-4B4F-802D-40FCBF896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F07A5-5CEA-4C45-AB2D-575AF9BDE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C913D-CC32-4531-B79E-781330F8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7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FBFF-918F-4643-8748-D793ACDDF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F5E8A-E009-433A-B146-3D48B69A2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77B3A-DAB2-4357-9DEE-DB6F746F7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27CF28-A7E0-4AB6-804C-BA30947E0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1EF9E0-7EF6-4B96-9D3C-5B226ED5E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6AD8B2-DD2D-4ACA-A2F1-E1EAF3DD9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703B44-F259-436D-B219-E47E06815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3897A-B2F5-417A-91AD-092490B4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8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92B6-A937-442B-9B0B-6F898B7DE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C86FC0-072C-43A8-9AE1-EF3C47A7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B0327-224B-4D76-84E2-19A2E125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8819D9-A22A-451A-AAFC-F09D2D84F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0DE32D-99CB-4817-A12F-AE62BF003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51F00-145A-4682-90A1-1205EC98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113E0-3CA6-4BBD-B5A5-E62A9077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7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40522-4585-4BEF-BF25-B52B089D8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76BF8-BF78-4A10-B4C8-A7DC8D16F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A06C4-3D27-4FFD-B87F-2650DD1B4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7F62C-CBE4-473E-8419-803EA5E0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F692EE-B981-4034-9A4E-53C924812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4A000-66CC-4D0A-9A39-61EF9417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8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2A00C-0530-4F7A-8259-9720F5DAD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1A8546-292C-4CEA-B964-31C0EF6E8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66D76-408E-451F-A718-35ABAB38B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72B0D-63F8-4C39-870B-18E353537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D27C7-9CF3-421B-B8E9-78A32707D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BA3FF-639C-48BE-9A8C-9BDDF9906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6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5CFD52-C9D3-46B2-BB62-F2BEAD03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797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8FD20-DABA-436F-B639-CEAFD3CEA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941294"/>
            <a:ext cx="10515600" cy="5235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4EA14-7D50-4EC7-BFEF-A9CB41D73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29" y="6356350"/>
            <a:ext cx="1134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en-US"/>
              <a:t>10 August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5B760-C3A6-475A-B297-EC52F4944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1601" y="6356350"/>
            <a:ext cx="97894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en-US"/>
              <a:t>SQMS Summer School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F837D-5178-4D2B-AA63-1C03FEFB8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8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7219C38A-5A9A-440E-9922-6D5B9810AF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0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5">
              <a:lumMod val="50000"/>
            </a:schemeClr>
          </a:solidFill>
          <a:latin typeface="CMU Bright" panose="02000603000000000000" pitchFamily="2" charset="0"/>
          <a:ea typeface="CMU Bright" panose="02000603000000000000" pitchFamily="2" charset="0"/>
          <a:cs typeface="CMU Bright" panose="02000603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 baseline="0">
          <a:solidFill>
            <a:schemeClr val="accent3">
              <a:lumMod val="75000"/>
            </a:schemeClr>
          </a:solidFill>
          <a:latin typeface="CMU Bright" panose="02000603000000000000" pitchFamily="2" charset="0"/>
          <a:ea typeface="CMU Bright" panose="02000603000000000000" pitchFamily="2" charset="0"/>
          <a:cs typeface="CMU Bright" panose="02000603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C00000"/>
          </a:solidFill>
          <a:latin typeface="CMU Bright" panose="02000603000000000000" pitchFamily="2" charset="0"/>
          <a:ea typeface="CMU Bright" panose="02000603000000000000" pitchFamily="2" charset="0"/>
          <a:cs typeface="CMU Bright" panose="02000603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CMU Bright" panose="02000603000000000000" pitchFamily="2" charset="0"/>
          <a:ea typeface="CMU Bright" panose="02000603000000000000" pitchFamily="2" charset="0"/>
          <a:cs typeface="CMU Bright" panose="02000603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MU Bright" panose="02000603000000000000" pitchFamily="2" charset="0"/>
          <a:ea typeface="CMU Bright" panose="02000603000000000000" pitchFamily="2" charset="0"/>
          <a:cs typeface="CMU Bright" panose="02000603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MU Bright" panose="02000603000000000000" pitchFamily="2" charset="0"/>
          <a:ea typeface="CMU Bright" panose="02000603000000000000" pitchFamily="2" charset="0"/>
          <a:cs typeface="CMU Bright" panose="02000603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C404-F53A-118D-F2EE-B8E15F4E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 2 lab: measure resistivity to estimate H</a:t>
            </a:r>
            <a:r>
              <a:rPr lang="en-US" baseline="-25000" dirty="0"/>
              <a:t>c2</a:t>
            </a:r>
            <a:r>
              <a:rPr lang="en-US" dirty="0"/>
              <a:t> and </a:t>
            </a:r>
            <a:r>
              <a:rPr lang="en-US" dirty="0">
                <a:sym typeface="Symbol" panose="05050102010706020507" pitchFamily="18" charset="2"/>
              </a:rPr>
              <a:t>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D3D2A-3287-F430-10D6-DB72C9A1F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295278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Measure resistance R(T) at H=0, H = 1000 </a:t>
            </a:r>
            <a:r>
              <a:rPr lang="en-US" dirty="0" err="1">
                <a:solidFill>
                  <a:schemeClr val="tx1"/>
                </a:solidFill>
              </a:rPr>
              <a:t>Oe</a:t>
            </a:r>
            <a:r>
              <a:rPr lang="en-US" dirty="0">
                <a:solidFill>
                  <a:schemeClr val="tx1"/>
                </a:solidFill>
              </a:rPr>
              <a:t> and H = 5000 </a:t>
            </a:r>
            <a:r>
              <a:rPr lang="en-US" dirty="0" err="1">
                <a:solidFill>
                  <a:schemeClr val="tx1"/>
                </a:solidFill>
              </a:rPr>
              <a:t>Oe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Determine superconducting transition temperature (offset), T</a:t>
            </a:r>
            <a:r>
              <a:rPr lang="en-US" baseline="-25000" dirty="0">
                <a:solidFill>
                  <a:schemeClr val="tx1"/>
                </a:solidFill>
              </a:rPr>
              <a:t>c</a:t>
            </a:r>
            <a:r>
              <a:rPr lang="en-US" dirty="0">
                <a:solidFill>
                  <a:schemeClr val="tx1"/>
                </a:solidFill>
              </a:rPr>
              <a:t>(H).</a:t>
            </a:r>
          </a:p>
          <a:p>
            <a:r>
              <a:rPr lang="en-US" dirty="0">
                <a:solidFill>
                  <a:schemeClr val="tx1"/>
                </a:solidFill>
              </a:rPr>
              <a:t>Calculate resistivity, </a:t>
            </a:r>
            <a:r>
              <a:rPr lang="en-US" dirty="0">
                <a:solidFill>
                  <a:schemeClr val="tx1"/>
                </a:solidFill>
                <a:sym typeface="Symbol" panose="05050102010706020507" pitchFamily="18" charset="2"/>
              </a:rPr>
              <a:t>,</a:t>
            </a:r>
            <a:r>
              <a:rPr lang="en-US" dirty="0">
                <a:solidFill>
                  <a:schemeClr val="tx1"/>
                </a:solidFill>
              </a:rPr>
              <a:t> from the measured resistance, R.</a:t>
            </a:r>
          </a:p>
          <a:p>
            <a:r>
              <a:rPr lang="en-US" dirty="0">
                <a:solidFill>
                  <a:schemeClr val="tx1"/>
                </a:solidFill>
              </a:rPr>
              <a:t>Calculate RRR – residual resistivity ratio</a:t>
            </a:r>
          </a:p>
          <a:p>
            <a:r>
              <a:rPr lang="en-US" dirty="0">
                <a:solidFill>
                  <a:schemeClr val="tx1"/>
                </a:solidFill>
              </a:rPr>
              <a:t>Determine the upper critical field, H</a:t>
            </a:r>
            <a:r>
              <a:rPr lang="en-US" baseline="-25000" dirty="0">
                <a:solidFill>
                  <a:schemeClr val="tx1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(0), from the measured T</a:t>
            </a:r>
            <a:r>
              <a:rPr lang="en-US" baseline="-25000" dirty="0">
                <a:solidFill>
                  <a:schemeClr val="tx1"/>
                </a:solidFill>
              </a:rPr>
              <a:t>c</a:t>
            </a:r>
            <a:r>
              <a:rPr lang="en-US" dirty="0">
                <a:solidFill>
                  <a:schemeClr val="tx1"/>
                </a:solidFill>
              </a:rPr>
              <a:t>(H).</a:t>
            </a:r>
          </a:p>
          <a:p>
            <a:r>
              <a:rPr lang="en-US" dirty="0">
                <a:solidFill>
                  <a:schemeClr val="tx1"/>
                </a:solidFill>
              </a:rPr>
              <a:t>Calculate the coherence length, </a:t>
            </a:r>
            <a:r>
              <a:rPr lang="en-US" dirty="0">
                <a:solidFill>
                  <a:schemeClr val="tx1"/>
                </a:solidFill>
                <a:sym typeface="Symbol" panose="05050102010706020507" pitchFamily="18" charset="2"/>
              </a:rPr>
              <a:t>(0), from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(0).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316A8E-4214-069A-E0F7-5695899AFA20}"/>
              </a:ext>
            </a:extLst>
          </p:cNvPr>
          <p:cNvSpPr txBox="1"/>
          <p:nvPr/>
        </p:nvSpPr>
        <p:spPr>
          <a:xfrm>
            <a:off x="499242" y="4314496"/>
            <a:ext cx="2370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Formula sheet: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DA62200-1222-E236-A19D-7842DE653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989705"/>
              </p:ext>
            </p:extLst>
          </p:nvPr>
        </p:nvGraphicFramePr>
        <p:xfrm>
          <a:off x="3128360" y="4145674"/>
          <a:ext cx="5659438" cy="242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xMath" r:id="rId2" imgW="1361880" imgH="582840" progId="Equation.AxMath">
                  <p:embed/>
                </p:oleObj>
              </mc:Choice>
              <mc:Fallback>
                <p:oleObj name="AxMath" r:id="rId2" imgW="1361880" imgH="58284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28360" y="4145674"/>
                        <a:ext cx="5659438" cy="2420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1D2116-E9F9-ECFF-6EE2-52F4A62FC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August 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EDF6D0D-107C-0CB3-71B0-EEA0D9D64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SQMS Summer School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FC136A5-E49F-478B-4CD4-26C35181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C38A-5A9A-440E-9922-6D5B9810AF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75370"/>
      </p:ext>
    </p:extLst>
  </p:cSld>
  <p:clrMapOvr>
    <a:masterClrMapping/>
  </p:clrMapOvr>
</p:sld>
</file>

<file path=ppt/theme/theme1.xml><?xml version="1.0" encoding="utf-8"?>
<a:theme xmlns:a="http://schemas.openxmlformats.org/drawingml/2006/main" name="Ruslan-PPTX-template-CMU-Brigh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slan-PPTX-template-CMU-Bright" id="{8772FDF3-495E-4050-B447-7722B38BDD76}" vid="{FD072BF5-E497-43C8-A50E-E88BF9941F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Ruslan-PPTX-template-CMU-Bright</Template>
  <TotalTime>2779</TotalTime>
  <Words>98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CMU Bright</vt:lpstr>
      <vt:lpstr>Montserrat</vt:lpstr>
      <vt:lpstr>Ruslan-PPTX-template-CMU-Bright</vt:lpstr>
      <vt:lpstr>AxMath</vt:lpstr>
      <vt:lpstr>Track 2 lab: measure resistivity to estimate Hc2 and 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SQMS school</dc:title>
  <dc:creator>Prozorov, Ruslan [PHYSA]</dc:creator>
  <cp:lastModifiedBy>Ruslan Prozorov</cp:lastModifiedBy>
  <cp:revision>34</cp:revision>
  <dcterms:created xsi:type="dcterms:W3CDTF">2023-07-16T17:28:39Z</dcterms:created>
  <dcterms:modified xsi:type="dcterms:W3CDTF">2023-08-08T22:02:31Z</dcterms:modified>
</cp:coreProperties>
</file>